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sldIdLst>
    <p:sldId id="269" r:id="rId2"/>
    <p:sldId id="257" r:id="rId3"/>
    <p:sldId id="258" r:id="rId4"/>
    <p:sldId id="259" r:id="rId5"/>
    <p:sldId id="260" r:id="rId6"/>
    <p:sldId id="261" r:id="rId7"/>
    <p:sldId id="262" r:id="rId8"/>
    <p:sldId id="263" r:id="rId9"/>
    <p:sldId id="264" r:id="rId10"/>
    <p:sldId id="265" r:id="rId11"/>
    <p:sldId id="382" r:id="rId12"/>
    <p:sldId id="266"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26" r:id="rId58"/>
    <p:sldId id="315" r:id="rId59"/>
    <p:sldId id="327" r:id="rId60"/>
    <p:sldId id="316" r:id="rId61"/>
    <p:sldId id="317" r:id="rId62"/>
    <p:sldId id="318" r:id="rId63"/>
    <p:sldId id="319" r:id="rId64"/>
    <p:sldId id="320" r:id="rId65"/>
    <p:sldId id="321" r:id="rId66"/>
    <p:sldId id="322" r:id="rId67"/>
    <p:sldId id="323" r:id="rId68"/>
    <p:sldId id="324" r:id="rId69"/>
    <p:sldId id="325" r:id="rId70"/>
    <p:sldId id="329" r:id="rId71"/>
    <p:sldId id="373" r:id="rId72"/>
    <p:sldId id="374"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8" r:id="rId110"/>
    <p:sldId id="369" r:id="rId111"/>
    <p:sldId id="370" r:id="rId112"/>
    <p:sldId id="371" r:id="rId113"/>
    <p:sldId id="372" r:id="rId114"/>
    <p:sldId id="375" r:id="rId115"/>
    <p:sldId id="380" r:id="rId116"/>
    <p:sldId id="381" r:id="rId117"/>
    <p:sldId id="376" r:id="rId118"/>
    <p:sldId id="377" r:id="rId119"/>
    <p:sldId id="378" r:id="rId120"/>
    <p:sldId id="379" r:id="rId121"/>
    <p:sldId id="367"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E79F8-7F6E-45DB-9F86-CDC2DBFCFAA2}" type="datetimeFigureOut">
              <a:rPr lang="en-US" smtClean="0"/>
              <a:pPr/>
              <a:t>8/2/2018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4E2D9-99BC-43EF-9142-77966F515F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46858E3F-6AB7-487C-838F-AA6841DB7534}" type="slidenum">
              <a:rPr lang="en-US" smtClean="0">
                <a:latin typeface="Arial" charset="0"/>
              </a:rPr>
              <a:pPr/>
              <a:t>2</a:t>
            </a:fld>
            <a:endParaRPr lang="en-US" smtClean="0">
              <a:latin typeface="Arial" charset="0"/>
            </a:endParaRPr>
          </a:p>
        </p:txBody>
      </p:sp>
      <p:sp>
        <p:nvSpPr>
          <p:cNvPr id="15363" name="Rectangle 2"/>
          <p:cNvSpPr>
            <a:spLocks noGrp="1" noRot="1" noChangeAspect="1" noChangeArrowheads="1" noTextEdit="1"/>
          </p:cNvSpPr>
          <p:nvPr>
            <p:ph type="sldImg"/>
          </p:nvPr>
        </p:nvSpPr>
        <p:spPr>
          <a:xfrm>
            <a:off x="2501900" y="825500"/>
            <a:ext cx="4040188" cy="3030538"/>
          </a:xfrm>
          <a:ln/>
        </p:spPr>
      </p:sp>
      <p:sp>
        <p:nvSpPr>
          <p:cNvPr id="15364" name="Rectangle 3"/>
          <p:cNvSpPr>
            <a:spLocks noGrp="1" noChangeArrowheads="1"/>
          </p:cNvSpPr>
          <p:nvPr>
            <p:ph type="body" idx="1"/>
          </p:nvPr>
        </p:nvSpPr>
        <p:spPr>
          <a:xfrm>
            <a:off x="2493963" y="4046538"/>
            <a:ext cx="3971925" cy="4019550"/>
          </a:xfrm>
          <a:noFill/>
          <a:ln/>
        </p:spPr>
        <p:txBody>
          <a:bodyPr lIns="89730" tIns="44865" rIns="89730" bIns="44865"/>
          <a:lstStyle/>
          <a:p>
            <a:pPr eaLnBrk="1" hangingPunct="1"/>
            <a:r>
              <a:rPr lang="en-US" sz="1000" smtClean="0">
                <a:latin typeface="ZapfHumnst BT" pitchFamily="34" charset="0"/>
              </a:rPr>
              <a:t>The software systems that you develop today are more complex than the human mind can comprehend. This is why you model systems. Your model selection profoundly influences how you attack the problem and shape the solution. </a:t>
            </a:r>
          </a:p>
          <a:p>
            <a:pPr eaLnBrk="1" hangingPunct="1"/>
            <a:r>
              <a:rPr lang="en-US" sz="1000" smtClean="0">
                <a:latin typeface="ZapfHumnst BT" pitchFamily="34" charset="0"/>
              </a:rPr>
              <a:t>No single model is sufficient. Every complex system is best approached through a small set of nearly independent models. </a:t>
            </a:r>
          </a:p>
          <a:p>
            <a:pPr eaLnBrk="1" hangingPunct="1"/>
            <a:r>
              <a:rPr lang="en-US" sz="1000" smtClean="0">
                <a:latin typeface="ZapfHumnst BT" pitchFamily="34" charset="0"/>
              </a:rPr>
              <a:t>Therefore, to increase comprehension, a common language like the Unified Modeling Language (UML) is used to express models.</a:t>
            </a:r>
          </a:p>
          <a:p>
            <a:pPr eaLnBrk="1" hangingPunct="1"/>
            <a:r>
              <a:rPr lang="en-US" sz="1000" smtClean="0">
                <a:latin typeface="ZapfHumnst BT" pitchFamily="34" charset="0"/>
              </a:rPr>
              <a:t>A modeling language is a language whose vocabulary and rules focus on the conceptual and physical representation of a system. A modeling language like the UML is a standard language for software blueprints.</a:t>
            </a:r>
          </a:p>
          <a:p>
            <a:pPr eaLnBrk="1" hangingPunct="1"/>
            <a:endParaRPr lang="en-US" sz="1000" smtClean="0">
              <a:latin typeface="ZapfHumnst BT" pitchFamily="34" charset="0"/>
            </a:endParaRPr>
          </a:p>
          <a:p>
            <a:pPr eaLnBrk="1" hangingPunct="1"/>
            <a:endParaRPr lang="en-US" sz="1000" smtClean="0">
              <a:latin typeface="ZapfHumnst BT" pitchFamily="34" charset="0"/>
            </a:endParaRPr>
          </a:p>
        </p:txBody>
      </p:sp>
      <p:sp>
        <p:nvSpPr>
          <p:cNvPr id="15365" name="Text Box 4"/>
          <p:cNvSpPr txBox="1">
            <a:spLocks noChangeArrowheads="1"/>
          </p:cNvSpPr>
          <p:nvPr/>
        </p:nvSpPr>
        <p:spPr bwMode="auto">
          <a:xfrm>
            <a:off x="447675" y="1190625"/>
            <a:ext cx="1738313" cy="6670675"/>
          </a:xfrm>
          <a:prstGeom prst="rect">
            <a:avLst/>
          </a:prstGeom>
          <a:noFill/>
          <a:ln w="9525">
            <a:noFill/>
            <a:miter lim="800000"/>
            <a:headEnd/>
            <a:tailEnd/>
          </a:ln>
        </p:spPr>
        <p:txBody>
          <a:bodyPr lIns="105931" tIns="52966" rIns="105931" bIns="52966"/>
          <a:lstStyle/>
          <a:p>
            <a:pPr defTabSz="896938" eaLnBrk="0" hangingPunct="0"/>
            <a:r>
              <a:rPr lang="en-US" sz="1000" i="1" u="sng">
                <a:solidFill>
                  <a:schemeClr val="tx1"/>
                </a:solidFill>
                <a:latin typeface="ZapfHumnst BT" pitchFamily="34" charset="0"/>
              </a:rPr>
              <a:t>Introduce the UML.  Remember many of your students have no idea what the UML really is.</a:t>
            </a:r>
          </a:p>
          <a:p>
            <a:pPr defTabSz="896938" eaLnBrk="0" hangingPunct="0"/>
            <a:endParaRPr lang="en-US" sz="1000" i="1" u="sng">
              <a:solidFill>
                <a:schemeClr val="tx1"/>
              </a:solidFill>
              <a:latin typeface="ZapfHumnst BT" pitchFamily="34" charset="0"/>
            </a:endParaRPr>
          </a:p>
          <a:p>
            <a:pPr defTabSz="896938" eaLnBrk="0" hangingPunct="0"/>
            <a:r>
              <a:rPr lang="en-US" sz="1000">
                <a:solidFill>
                  <a:schemeClr val="tx1"/>
                </a:solidFill>
                <a:latin typeface="ZapfHumnst BT" pitchFamily="34" charset="0"/>
              </a:rPr>
              <a:t>The next four slides explain how the UML is a language for visualizing, specifying, constructing and documenting.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49BDCB6-6924-493D-ABE4-ADB59B704EEE}" type="slidenum">
              <a:rPr lang="en-US" smtClean="0"/>
              <a:pPr/>
              <a:t>52</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8DC34C4-3B66-4C5F-A698-E21709E8B8C4}" type="slidenum">
              <a:rPr lang="en-US" smtClean="0"/>
              <a:pPr/>
              <a:t>54</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685800" y="4343400"/>
            <a:ext cx="5486400" cy="4114800"/>
          </a:xfrm>
          <a:noFill/>
          <a:ln/>
        </p:spPr>
        <p:txBody>
          <a:bodyPr/>
          <a:lstStyle/>
          <a:p>
            <a:r>
              <a:rPr lang="en-US" smtClean="0"/>
              <a:t>1.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BA43B59-998D-4CAB-9E22-F66955DA6C22}" type="slidenum">
              <a:rPr lang="en-US" smtClean="0"/>
              <a:pPr/>
              <a:t>55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686842D-8835-4155-9F28-58AB1F2B27F6}" type="slidenum">
              <a:rPr lang="en-US" smtClean="0"/>
              <a:pPr/>
              <a:t>58</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8C4B2E9-616F-4080-AA55-CD6EC51821D2}" type="slidenum">
              <a:rPr lang="en-US" smtClean="0">
                <a:latin typeface="Arial" charset="0"/>
              </a:rPr>
              <a:pPr/>
              <a:t>71</a:t>
            </a:fld>
            <a:endParaRPr lang="en-US" smtClean="0">
              <a:latin typeface="Arial" charset="0"/>
            </a:endParaRPr>
          </a:p>
        </p:txBody>
      </p:sp>
      <p:sp>
        <p:nvSpPr>
          <p:cNvPr id="20483" name="Rectangle 2"/>
          <p:cNvSpPr>
            <a:spLocks noGrp="1" noRot="1" noChangeAspect="1" noChangeArrowheads="1" noTextEdit="1"/>
          </p:cNvSpPr>
          <p:nvPr>
            <p:ph type="sldImg"/>
          </p:nvPr>
        </p:nvSpPr>
        <p:spPr>
          <a:xfrm>
            <a:off x="2530475" y="833438"/>
            <a:ext cx="4038600" cy="3028950"/>
          </a:xfrm>
          <a:ln/>
        </p:spPr>
      </p:sp>
      <p:sp>
        <p:nvSpPr>
          <p:cNvPr id="20484" name="Rectangle 3"/>
          <p:cNvSpPr>
            <a:spLocks noGrp="1" noChangeArrowheads="1"/>
          </p:cNvSpPr>
          <p:nvPr>
            <p:ph type="body" idx="1"/>
          </p:nvPr>
        </p:nvSpPr>
        <p:spPr>
          <a:xfrm>
            <a:off x="2516188" y="4071938"/>
            <a:ext cx="3970337" cy="4021137"/>
          </a:xfrm>
          <a:noFill/>
          <a:ln/>
        </p:spPr>
        <p:txBody>
          <a:bodyPr/>
          <a:lstStyle/>
          <a:p>
            <a:pPr eaLnBrk="1" hangingPunct="1"/>
            <a:r>
              <a:rPr lang="en-US" sz="1000" smtClean="0">
                <a:latin typeface="ZapfHumnst BT" pitchFamily="34" charset="0"/>
              </a:rPr>
              <a:t>Diagrams provide a means of visualizing and manipulating the model elements.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3FC7063-5537-448B-8855-F7F3C0C4D43B}" type="slidenum">
              <a:rPr lang="en-US" smtClean="0">
                <a:latin typeface="Arial" charset="0"/>
              </a:rPr>
              <a:pPr/>
              <a:t>72</a:t>
            </a:fld>
            <a:endParaRPr lang="en-US" smtClean="0">
              <a:latin typeface="Arial" charset="0"/>
            </a:endParaRPr>
          </a:p>
        </p:txBody>
      </p:sp>
      <p:sp>
        <p:nvSpPr>
          <p:cNvPr id="21507" name="Rectangle 2"/>
          <p:cNvSpPr>
            <a:spLocks noGrp="1" noRot="1" noChangeAspect="1" noChangeArrowheads="1" noTextEdit="1"/>
          </p:cNvSpPr>
          <p:nvPr>
            <p:ph type="sldImg"/>
          </p:nvPr>
        </p:nvSpPr>
        <p:spPr>
          <a:xfrm>
            <a:off x="2530475" y="833438"/>
            <a:ext cx="4038600" cy="3028950"/>
          </a:xfrm>
          <a:ln/>
        </p:spPr>
      </p:sp>
      <p:sp>
        <p:nvSpPr>
          <p:cNvPr id="21508" name="Rectangle 3"/>
          <p:cNvSpPr>
            <a:spLocks noGrp="1" noChangeArrowheads="1"/>
          </p:cNvSpPr>
          <p:nvPr>
            <p:ph type="body" idx="1"/>
          </p:nvPr>
        </p:nvSpPr>
        <p:spPr>
          <a:xfrm>
            <a:off x="2516188" y="4071938"/>
            <a:ext cx="3970337" cy="4021137"/>
          </a:xfrm>
          <a:noFill/>
          <a:ln/>
        </p:spPr>
        <p:txBody>
          <a:bodyPr/>
          <a:lstStyle/>
          <a:p>
            <a:pPr eaLnBrk="1" hangingPunct="1"/>
            <a:r>
              <a:rPr lang="en-US" altLang="zh-CN" sz="1000" smtClean="0">
                <a:latin typeface="ZapfHumnst BT" pitchFamily="34" charset="0"/>
              </a:rPr>
              <a:t>Visual models of a system require many different diagrams to represent different views of the system for different project stakeholders. The UML provides a rich notation for visualizing models, including the following key diagrams:</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Use-Case diagrams</a:t>
            </a:r>
            <a:r>
              <a:rPr lang="en-US" altLang="zh-CN" sz="1000" smtClean="0">
                <a:latin typeface="ZapfHumnst BT" pitchFamily="34" charset="0"/>
              </a:rPr>
              <a:t> to illustrate user interactions with the system</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Class diagrams</a:t>
            </a:r>
            <a:r>
              <a:rPr lang="en-US" altLang="zh-CN" sz="1000" smtClean="0">
                <a:latin typeface="ZapfHumnst BT" pitchFamily="34" charset="0"/>
              </a:rPr>
              <a:t> to illustrate logical structure</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Composite Structure diagrams</a:t>
            </a:r>
            <a:r>
              <a:rPr lang="en-US" altLang="zh-CN" sz="1000" smtClean="0">
                <a:latin typeface="ZapfHumnst BT" pitchFamily="34" charset="0"/>
              </a:rPr>
              <a:t> to show the internal structure of a class or component at runtime</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Component diagrams</a:t>
            </a:r>
            <a:r>
              <a:rPr lang="en-US" altLang="zh-CN" sz="1000" smtClean="0">
                <a:latin typeface="ZapfHumnst BT" pitchFamily="34" charset="0"/>
              </a:rPr>
              <a:t> to illustrate the organization and dependencies among modular parts of the system</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Deployment diagrams</a:t>
            </a:r>
            <a:r>
              <a:rPr lang="en-US" altLang="zh-CN" sz="1000" smtClean="0">
                <a:latin typeface="ZapfHumnst BT" pitchFamily="34" charset="0"/>
              </a:rPr>
              <a:t> to show the mapping of software to hardware configurations</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Activity diagrams</a:t>
            </a:r>
            <a:r>
              <a:rPr lang="en-US" altLang="zh-CN" sz="1000" smtClean="0">
                <a:latin typeface="ZapfHumnst BT" pitchFamily="34" charset="0"/>
              </a:rPr>
              <a:t> to illustrate flows of events</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State Machine diagrams</a:t>
            </a:r>
            <a:r>
              <a:rPr lang="en-US" altLang="zh-CN" sz="1000" smtClean="0">
                <a:latin typeface="ZapfHumnst BT" pitchFamily="34" charset="0"/>
              </a:rPr>
              <a:t> to illustrate the series of states an object can have</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Communication diagrams</a:t>
            </a:r>
            <a:r>
              <a:rPr lang="en-US" altLang="zh-CN" sz="1000" smtClean="0">
                <a:latin typeface="ZapfHumnst BT" pitchFamily="34" charset="0"/>
              </a:rPr>
              <a:t> to illustrate behavior in terms of how objects interact</a:t>
            </a:r>
            <a:endParaRPr lang="en-US" altLang="zh-CN" sz="1000" b="1" smtClean="0">
              <a:latin typeface="ZapfHumnst BT" pitchFamily="34" charset="0"/>
            </a:endParaRPr>
          </a:p>
          <a:p>
            <a:pPr marL="228600" lvl="1" indent="-114300" eaLnBrk="1" hangingPunct="1">
              <a:buFontTx/>
              <a:buChar char="•"/>
            </a:pPr>
            <a:r>
              <a:rPr lang="en-US" altLang="zh-CN" sz="1000" b="1" smtClean="0">
                <a:latin typeface="ZapfHumnst BT" pitchFamily="34" charset="0"/>
              </a:rPr>
              <a:t>Sequence diagrams</a:t>
            </a:r>
            <a:r>
              <a:rPr lang="en-US" altLang="zh-CN" sz="1000" smtClean="0">
                <a:latin typeface="ZapfHumnst BT" pitchFamily="34" charset="0"/>
              </a:rPr>
              <a:t> to illustrate behavior in terms of the sequence of interactions between objects </a:t>
            </a:r>
            <a:endParaRPr lang="en-US" sz="1000" smtClean="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D59CB32-C9DA-4DB4-A4E5-C44891E5CE53}" type="slidenum">
              <a:rPr lang="en-US" smtClean="0">
                <a:latin typeface="Arial" charset="0"/>
              </a:rPr>
              <a:pPr/>
              <a:t>4</a:t>
            </a:fld>
            <a:endParaRPr lang="en-US" smtClean="0">
              <a:latin typeface="Arial" charset="0"/>
            </a:endParaRPr>
          </a:p>
        </p:txBody>
      </p:sp>
      <p:sp>
        <p:nvSpPr>
          <p:cNvPr id="16387" name="Rectangle 2"/>
          <p:cNvSpPr>
            <a:spLocks noGrp="1" noRot="1" noChangeAspect="1" noChangeArrowheads="1" noTextEdit="1"/>
          </p:cNvSpPr>
          <p:nvPr>
            <p:ph type="sldImg"/>
          </p:nvPr>
        </p:nvSpPr>
        <p:spPr>
          <a:xfrm>
            <a:off x="2501900" y="825500"/>
            <a:ext cx="4040188" cy="3030538"/>
          </a:xfrm>
          <a:ln/>
        </p:spPr>
      </p:sp>
      <p:sp>
        <p:nvSpPr>
          <p:cNvPr id="16388" name="Rectangle 3"/>
          <p:cNvSpPr>
            <a:spLocks noGrp="1" noChangeArrowheads="1"/>
          </p:cNvSpPr>
          <p:nvPr>
            <p:ph type="body" idx="1"/>
          </p:nvPr>
        </p:nvSpPr>
        <p:spPr>
          <a:xfrm>
            <a:off x="2493963" y="4046538"/>
            <a:ext cx="3971925" cy="4019550"/>
          </a:xfrm>
          <a:noFill/>
          <a:ln/>
        </p:spPr>
        <p:txBody>
          <a:bodyPr lIns="89730" tIns="44865" rIns="89730" bIns="44865"/>
          <a:lstStyle/>
          <a:p>
            <a:pPr eaLnBrk="1" hangingPunct="1"/>
            <a:r>
              <a:rPr lang="en-US" sz="1000" smtClean="0">
                <a:latin typeface="ZapfHumnst BT" pitchFamily="34"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sz="1000" smtClean="0">
              <a:latin typeface="ZapfHumnst BT" pitchFamily="34" charset="0"/>
            </a:endParaRPr>
          </a:p>
        </p:txBody>
      </p:sp>
      <p:sp>
        <p:nvSpPr>
          <p:cNvPr id="16389" name="Text Box 4"/>
          <p:cNvSpPr txBox="1">
            <a:spLocks noChangeArrowheads="1"/>
          </p:cNvSpPr>
          <p:nvPr/>
        </p:nvSpPr>
        <p:spPr bwMode="auto">
          <a:xfrm>
            <a:off x="447675" y="1198563"/>
            <a:ext cx="1738313" cy="6672262"/>
          </a:xfrm>
          <a:prstGeom prst="rect">
            <a:avLst/>
          </a:prstGeom>
          <a:noFill/>
          <a:ln w="9525">
            <a:noFill/>
            <a:miter lim="800000"/>
            <a:headEnd/>
            <a:tailEnd/>
          </a:ln>
        </p:spPr>
        <p:txBody>
          <a:bodyPr lIns="105931" tIns="52966" rIns="105931" bIns="52966"/>
          <a:lstStyle/>
          <a:p>
            <a:pPr defTabSz="896938" eaLnBrk="0" hangingPunct="0"/>
            <a:r>
              <a:rPr lang="en-US" sz="1000" i="1" u="sng">
                <a:solidFill>
                  <a:schemeClr val="tx1"/>
                </a:solidFill>
                <a:latin typeface="ZapfHumnst BT" pitchFamily="34" charset="0"/>
              </a:rPr>
              <a:t>Define what is meant by the term “model.”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B8FD915-1B7B-4092-A6C0-49FADC2C2534}" type="slidenum">
              <a:rPr lang="en-US" smtClean="0">
                <a:latin typeface="Arial" charset="0"/>
              </a:rPr>
              <a:pPr/>
              <a:t>6</a:t>
            </a:fld>
            <a:endParaRPr lang="en-US" smtClean="0">
              <a:latin typeface="Arial" charset="0"/>
            </a:endParaRPr>
          </a:p>
        </p:txBody>
      </p:sp>
      <p:sp>
        <p:nvSpPr>
          <p:cNvPr id="17411" name="Rectangle 2"/>
          <p:cNvSpPr>
            <a:spLocks noGrp="1" noRot="1" noChangeAspect="1" noChangeArrowheads="1" noTextEdit="1"/>
          </p:cNvSpPr>
          <p:nvPr>
            <p:ph type="sldImg"/>
          </p:nvPr>
        </p:nvSpPr>
        <p:spPr>
          <a:xfrm>
            <a:off x="2501900" y="825500"/>
            <a:ext cx="4040188" cy="3030538"/>
          </a:xfrm>
          <a:ln/>
        </p:spPr>
      </p:sp>
      <p:sp>
        <p:nvSpPr>
          <p:cNvPr id="17412" name="Rectangle 3"/>
          <p:cNvSpPr>
            <a:spLocks noGrp="1" noChangeArrowheads="1"/>
          </p:cNvSpPr>
          <p:nvPr>
            <p:ph type="body" idx="1"/>
          </p:nvPr>
        </p:nvSpPr>
        <p:spPr>
          <a:xfrm>
            <a:off x="2493963" y="4046538"/>
            <a:ext cx="3971925" cy="4019550"/>
          </a:xfrm>
          <a:noFill/>
          <a:ln/>
        </p:spPr>
        <p:txBody>
          <a:bodyPr lIns="89730" tIns="44865" rIns="89730" bIns="44865"/>
          <a:lstStyle/>
          <a:p>
            <a:pPr eaLnBrk="1" hangingPunct="1"/>
            <a:r>
              <a:rPr lang="en-US" sz="1000" smtClean="0">
                <a:latin typeface="ZapfHumnst BT" pitchFamily="34" charset="0"/>
                <a:ea typeface="Arial Unicode MS" pitchFamily="34" charset="-128"/>
                <a:cs typeface="Arial Unicode MS" pitchFamily="34" charset="-128"/>
              </a:rPr>
              <a:t>According to Booch in </a:t>
            </a:r>
            <a:r>
              <a:rPr lang="en-US" sz="1000" i="1" smtClean="0">
                <a:latin typeface="ZapfHumnst BT" pitchFamily="34" charset="0"/>
                <a:ea typeface="Arial Unicode MS" pitchFamily="34" charset="-128"/>
                <a:cs typeface="Arial Unicode MS" pitchFamily="34" charset="-128"/>
              </a:rPr>
              <a:t>The Unified Modeling Language User Guide</a:t>
            </a:r>
            <a:r>
              <a:rPr lang="en-US" sz="1000" smtClean="0">
                <a:latin typeface="ZapfHumnst BT" pitchFamily="34" charset="0"/>
                <a:ea typeface="Arial Unicode MS" pitchFamily="34" charset="-128"/>
                <a:cs typeface="Arial Unicode MS" pitchFamily="34" charset="-128"/>
              </a:rPr>
              <a:t>, modeling achieves four aims:</a:t>
            </a:r>
          </a:p>
          <a:p>
            <a:pPr eaLnBrk="1" hangingPunct="1"/>
            <a:r>
              <a:rPr lang="en-US" sz="1000" smtClean="0">
                <a:latin typeface="ZapfHumnst BT" pitchFamily="34" charset="0"/>
                <a:ea typeface="Arial Unicode MS" pitchFamily="34" charset="-128"/>
                <a:cs typeface="Arial Unicode MS" pitchFamily="34" charset="-128"/>
              </a:rPr>
              <a:t>1. Models help you to </a:t>
            </a:r>
            <a:r>
              <a:rPr lang="en-US" sz="1000" b="1" smtClean="0">
                <a:latin typeface="ZapfHumnst BT" pitchFamily="34" charset="0"/>
                <a:ea typeface="Arial Unicode MS" pitchFamily="34" charset="-128"/>
                <a:cs typeface="Arial Unicode MS" pitchFamily="34" charset="-128"/>
              </a:rPr>
              <a:t>visualize</a:t>
            </a:r>
            <a:r>
              <a:rPr lang="en-US" sz="1000" smtClean="0">
                <a:latin typeface="ZapfHumnst BT" pitchFamily="34" charset="0"/>
                <a:ea typeface="Arial Unicode MS" pitchFamily="34" charset="-128"/>
                <a:cs typeface="Arial Unicode MS" pitchFamily="34" charset="-128"/>
              </a:rPr>
              <a:t> a system, as you want it to be.  A model helps the software team communicate the vision for the system being developed. It is difficult for a software team to have a unified vision of a system that is described only in specification and requirement documents. Models bring about understanding of the system.</a:t>
            </a:r>
          </a:p>
          <a:p>
            <a:pPr eaLnBrk="1" hangingPunct="1"/>
            <a:r>
              <a:rPr lang="en-US" sz="1000" smtClean="0">
                <a:latin typeface="ZapfHumnst BT" pitchFamily="34" charset="0"/>
                <a:ea typeface="Arial Unicode MS" pitchFamily="34" charset="-128"/>
                <a:cs typeface="Arial Unicode MS" pitchFamily="34" charset="-128"/>
              </a:rPr>
              <a:t>2. Models permit you to </a:t>
            </a:r>
            <a:r>
              <a:rPr lang="en-US" sz="1000" b="1" smtClean="0">
                <a:latin typeface="ZapfHumnst BT" pitchFamily="34" charset="0"/>
                <a:ea typeface="Arial Unicode MS" pitchFamily="34" charset="-128"/>
                <a:cs typeface="Arial Unicode MS" pitchFamily="34" charset="-128"/>
              </a:rPr>
              <a:t>specify</a:t>
            </a:r>
            <a:r>
              <a:rPr lang="en-US" sz="1000" smtClean="0">
                <a:latin typeface="ZapfHumnst BT" pitchFamily="34" charset="0"/>
                <a:ea typeface="Arial Unicode MS" pitchFamily="34" charset="-128"/>
                <a:cs typeface="Arial Unicode MS" pitchFamily="34" charset="-128"/>
              </a:rPr>
              <a:t> the structure of behavior of a system.  A model allows how to document system behavior and structure before coding the system.</a:t>
            </a:r>
          </a:p>
          <a:p>
            <a:pPr eaLnBrk="1" hangingPunct="1"/>
            <a:r>
              <a:rPr lang="en-US" sz="1000" smtClean="0">
                <a:latin typeface="ZapfHumnst BT" pitchFamily="34" charset="0"/>
                <a:ea typeface="Arial Unicode MS" pitchFamily="34" charset="-128"/>
                <a:cs typeface="Arial Unicode MS" pitchFamily="34" charset="-128"/>
              </a:rPr>
              <a:t>3. Models give a template that guide you in </a:t>
            </a:r>
            <a:r>
              <a:rPr lang="en-US" sz="1000" b="1" smtClean="0">
                <a:latin typeface="ZapfHumnst BT" pitchFamily="34" charset="0"/>
                <a:ea typeface="Arial Unicode MS" pitchFamily="34" charset="-128"/>
                <a:cs typeface="Arial Unicode MS" pitchFamily="34" charset="-128"/>
              </a:rPr>
              <a:t>constructing </a:t>
            </a:r>
            <a:r>
              <a:rPr lang="en-US" sz="1000" smtClean="0">
                <a:latin typeface="ZapfHumnst BT" pitchFamily="34" charset="0"/>
                <a:ea typeface="Arial Unicode MS" pitchFamily="34" charset="-128"/>
                <a:cs typeface="Arial Unicode MS" pitchFamily="34" charset="-128"/>
              </a:rPr>
              <a:t>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pPr eaLnBrk="1" hangingPunct="1"/>
            <a:r>
              <a:rPr lang="en-US" sz="1000" smtClean="0">
                <a:latin typeface="ZapfHumnst BT" pitchFamily="34" charset="0"/>
                <a:cs typeface="Times New Roman" pitchFamily="18" charset="0"/>
              </a:rPr>
              <a:t>4. Models </a:t>
            </a:r>
            <a:r>
              <a:rPr lang="en-US" sz="1000" b="1" smtClean="0">
                <a:latin typeface="ZapfHumnst BT" pitchFamily="34" charset="0"/>
                <a:cs typeface="Times New Roman" pitchFamily="18" charset="0"/>
              </a:rPr>
              <a:t>document </a:t>
            </a:r>
            <a:r>
              <a:rPr lang="en-US" sz="1000" smtClean="0">
                <a:latin typeface="ZapfHumnst BT" pitchFamily="34" charset="0"/>
                <a:cs typeface="Times New Roman" pitchFamily="18" charset="0"/>
              </a:rPr>
              <a:t>the decisions you’ve made. Models are valuable tools in the long term because they give “hard” information on design decisions. You don’t need to rely on someone’s memory.</a:t>
            </a:r>
            <a:r>
              <a:rPr lang="en-US" sz="1000" smtClean="0">
                <a:latin typeface="ZapfHumnst BT" pitchFamily="34" charset="0"/>
              </a:rPr>
              <a:t> </a:t>
            </a:r>
          </a:p>
        </p:txBody>
      </p:sp>
      <p:sp>
        <p:nvSpPr>
          <p:cNvPr id="17413" name="Text Box 4"/>
          <p:cNvSpPr txBox="1">
            <a:spLocks noChangeArrowheads="1"/>
          </p:cNvSpPr>
          <p:nvPr/>
        </p:nvSpPr>
        <p:spPr bwMode="auto">
          <a:xfrm>
            <a:off x="447675" y="1204913"/>
            <a:ext cx="1743075" cy="6672262"/>
          </a:xfrm>
          <a:prstGeom prst="rect">
            <a:avLst/>
          </a:prstGeom>
          <a:noFill/>
          <a:ln w="9525">
            <a:noFill/>
            <a:miter lim="800000"/>
            <a:headEnd/>
            <a:tailEnd/>
          </a:ln>
        </p:spPr>
        <p:txBody>
          <a:bodyPr lIns="106465" tIns="53233" rIns="106465" bIns="53233"/>
          <a:lstStyle/>
          <a:p>
            <a:pPr defTabSz="901700" eaLnBrk="0" hangingPunct="0">
              <a:lnSpc>
                <a:spcPct val="87000"/>
              </a:lnSpc>
              <a:spcBef>
                <a:spcPct val="40000"/>
              </a:spcBef>
            </a:pPr>
            <a:r>
              <a:rPr lang="en-US" sz="1000" u="sng">
                <a:solidFill>
                  <a:schemeClr val="tx1"/>
                </a:solidFill>
                <a:latin typeface="ZapfHumnst BT" pitchFamily="34" charset="0"/>
              </a:rPr>
              <a:t>Sell the students on the value of visual modeling.</a:t>
            </a:r>
          </a:p>
          <a:p>
            <a:pPr defTabSz="901700" eaLnBrk="0" hangingPunct="0">
              <a:lnSpc>
                <a:spcPct val="87000"/>
              </a:lnSpc>
              <a:spcBef>
                <a:spcPct val="40000"/>
              </a:spcBef>
            </a:pPr>
            <a:endParaRPr lang="en-US" sz="1000" u="sng">
              <a:solidFill>
                <a:schemeClr val="tx1"/>
              </a:solidFill>
              <a:latin typeface="ZapfHumnst BT" pitchFamily="34" charset="0"/>
            </a:endParaRPr>
          </a:p>
          <a:p>
            <a:pPr defTabSz="901700" eaLnBrk="0" hangingPunct="0">
              <a:lnSpc>
                <a:spcPct val="87000"/>
              </a:lnSpc>
              <a:spcBef>
                <a:spcPct val="40000"/>
              </a:spcBef>
            </a:pPr>
            <a:r>
              <a:rPr lang="en-US" sz="1000">
                <a:solidFill>
                  <a:schemeClr val="tx1"/>
                </a:solidFill>
                <a:latin typeface="ZapfHumnst BT" pitchFamily="34" charset="0"/>
                <a:ea typeface="Arial Unicode MS" pitchFamily="34" charset="-128"/>
                <a:cs typeface="Arial Unicode MS" pitchFamily="34" charset="-128"/>
              </a:rPr>
              <a:t>Clarify that you are discussing formal modeling, not modeling written on a white board or on the back of a napkin at lunch.</a:t>
            </a:r>
          </a:p>
          <a:p>
            <a:pPr defTabSz="901700" eaLnBrk="0" hangingPunct="0">
              <a:lnSpc>
                <a:spcPct val="87000"/>
              </a:lnSpc>
              <a:spcBef>
                <a:spcPct val="40000"/>
              </a:spcBef>
            </a:pPr>
            <a:endParaRPr lang="en-US" sz="1000">
              <a:solidFill>
                <a:schemeClr val="tx1"/>
              </a:solidFill>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D32C1AB-0894-477F-9B49-65D90727FE6E}" type="slidenum">
              <a:rPr lang="en-US" smtClean="0">
                <a:latin typeface="Arial" charset="0"/>
              </a:rPr>
              <a:pPr/>
              <a:t>7</a:t>
            </a:fld>
            <a:endParaRPr lang="en-US" smtClean="0">
              <a:latin typeface="Arial" charset="0"/>
            </a:endParaRPr>
          </a:p>
        </p:txBody>
      </p:sp>
      <p:sp>
        <p:nvSpPr>
          <p:cNvPr id="18435" name="Rectangle 2"/>
          <p:cNvSpPr>
            <a:spLocks noGrp="1" noRot="1" noChangeAspect="1" noChangeArrowheads="1" noTextEdit="1"/>
          </p:cNvSpPr>
          <p:nvPr>
            <p:ph type="sldImg"/>
          </p:nvPr>
        </p:nvSpPr>
        <p:spPr>
          <a:xfrm>
            <a:off x="2501900" y="825500"/>
            <a:ext cx="4040188" cy="3030538"/>
          </a:xfrm>
          <a:ln/>
        </p:spPr>
      </p:sp>
      <p:sp>
        <p:nvSpPr>
          <p:cNvPr id="18436" name="Rectangle 3"/>
          <p:cNvSpPr>
            <a:spLocks noGrp="1" noChangeArrowheads="1"/>
          </p:cNvSpPr>
          <p:nvPr>
            <p:ph type="body" idx="1"/>
          </p:nvPr>
        </p:nvSpPr>
        <p:spPr>
          <a:xfrm>
            <a:off x="2493963" y="4046538"/>
            <a:ext cx="3971925" cy="4019550"/>
          </a:xfrm>
          <a:noFill/>
          <a:ln/>
        </p:spPr>
        <p:txBody>
          <a:bodyPr lIns="89730" tIns="44865" rIns="89730" bIns="44865"/>
          <a:lstStyle/>
          <a:p>
            <a:pPr eaLnBrk="1" hangingPunct="1"/>
            <a:r>
              <a:rPr lang="en-US" sz="1000" smtClean="0">
                <a:latin typeface="ZapfHumnst BT" pitchFamily="34" charset="0"/>
              </a:rPr>
              <a:t>Typically, projects and organizations develop their own language for modeling systems, making it difficult for outsiders and new team members to understand what is going on. </a:t>
            </a:r>
          </a:p>
          <a:p>
            <a:pPr eaLnBrk="1" hangingPunct="1"/>
            <a:r>
              <a:rPr lang="en-US" sz="1000" smtClean="0">
                <a:latin typeface="ZapfHumnst BT" pitchFamily="34" charset="0"/>
              </a:rPr>
              <a:t>Communicating these conceptual models to others is prone to error unless everyone involved speaks the same language. The UML offers a set of symbols that represents well-defined semantics. One developer can write a model in the UML, and another developer can interpret that model unambiguously.</a:t>
            </a:r>
          </a:p>
          <a:p>
            <a:pPr eaLnBrk="1" hangingPunct="1"/>
            <a:r>
              <a:rPr lang="en-US" sz="1000" smtClean="0">
                <a:latin typeface="ZapfHumnst BT" pitchFamily="34" charset="0"/>
              </a:rPr>
              <a:t>There are things about a software system you can’t understand unless you build models that transcend the textual programming language. For example, the meaning of a class hierarchy can be inferred, but not directly grasped, by staring at the code for all the classes in the hierarchy. The UML is a graphical language that addresses this problem.</a:t>
            </a:r>
          </a:p>
          <a:p>
            <a:pPr eaLnBrk="1" hangingPunct="1"/>
            <a:r>
              <a:rPr lang="en-US" sz="1000" smtClean="0">
                <a:latin typeface="ZapfHumnst BT" pitchFamily="34" charset="0"/>
              </a:rPr>
              <a:t>If the developer who cut the code never wrote down the models, the information would be lost forever. At best, the information would only be partially recoverable from the implementation after the developer has moved on. Writing models in the UML addresses this issue. An explicit model facilitates communication. (</a:t>
            </a:r>
            <a:r>
              <a:rPr lang="en-US" sz="1000" i="1" smtClean="0">
                <a:latin typeface="ZapfHumnst BT" pitchFamily="34" charset="0"/>
              </a:rPr>
              <a:t>The Unified Modeling Language User Guide</a:t>
            </a:r>
            <a:r>
              <a:rPr lang="en-US" sz="1000" smtClean="0">
                <a:latin typeface="ZapfHumnst BT" pitchFamily="34" charset="0"/>
              </a:rPr>
              <a:t>, Booch, 1999.)</a:t>
            </a:r>
          </a:p>
          <a:p>
            <a:pPr eaLnBrk="1" hangingPunct="1"/>
            <a:endParaRPr lang="en-US" sz="1000" smtClean="0">
              <a:latin typeface="ZapfHumnst BT" pitchFamily="34" charset="0"/>
            </a:endParaRPr>
          </a:p>
          <a:p>
            <a:pPr eaLnBrk="1" hangingPunct="1"/>
            <a:endParaRPr lang="en-US" sz="1000" smtClean="0">
              <a:latin typeface="ZapfHumnst BT" pitchFamily="34" charset="0"/>
            </a:endParaRPr>
          </a:p>
          <a:p>
            <a:pPr eaLnBrk="1" hangingPunct="1"/>
            <a:endParaRPr lang="en-US" sz="1000" smtClean="0">
              <a:latin typeface="ZapfHumnst BT" pitchFamily="34" charset="0"/>
            </a:endParaRPr>
          </a:p>
          <a:p>
            <a:pPr eaLnBrk="1" hangingPunct="1"/>
            <a:endParaRPr lang="en-US" sz="1000" smtClean="0">
              <a:latin typeface="ZapfHumnst BT" pitchFamily="34" charset="0"/>
            </a:endParaRPr>
          </a:p>
          <a:p>
            <a:pPr eaLnBrk="1" hangingPunct="1"/>
            <a:endParaRPr lang="en-US" sz="1000" smtClean="0">
              <a:latin typeface="ZapfHumnst BT" pitchFamily="34" charset="0"/>
            </a:endParaRPr>
          </a:p>
          <a:p>
            <a:pPr eaLnBrk="1" hangingPunct="1"/>
            <a:endParaRPr lang="en-US" sz="1000" smtClean="0">
              <a:latin typeface="ZapfHumnst BT" pitchFamily="34" charset="0"/>
            </a:endParaRPr>
          </a:p>
          <a:p>
            <a:pPr eaLnBrk="1" hangingPunct="1"/>
            <a:endParaRPr lang="en-US" sz="1000" smtClean="0">
              <a:latin typeface="ZapfHumnst BT" pitchFamily="34" charset="0"/>
            </a:endParaRPr>
          </a:p>
        </p:txBody>
      </p:sp>
      <p:sp>
        <p:nvSpPr>
          <p:cNvPr id="18437" name="Text Box 4"/>
          <p:cNvSpPr txBox="1">
            <a:spLocks noChangeArrowheads="1"/>
          </p:cNvSpPr>
          <p:nvPr/>
        </p:nvSpPr>
        <p:spPr bwMode="auto">
          <a:xfrm>
            <a:off x="447675" y="1204913"/>
            <a:ext cx="1743075" cy="6672262"/>
          </a:xfrm>
          <a:prstGeom prst="rect">
            <a:avLst/>
          </a:prstGeom>
          <a:noFill/>
          <a:ln w="9525">
            <a:noFill/>
            <a:miter lim="800000"/>
            <a:headEnd/>
            <a:tailEnd/>
          </a:ln>
        </p:spPr>
        <p:txBody>
          <a:bodyPr lIns="106465" tIns="53233" rIns="106465" bIns="53233"/>
          <a:lstStyle/>
          <a:p>
            <a:pPr defTabSz="901700" eaLnBrk="0" hangingPunct="0">
              <a:lnSpc>
                <a:spcPct val="87000"/>
              </a:lnSpc>
              <a:spcBef>
                <a:spcPct val="40000"/>
              </a:spcBef>
            </a:pPr>
            <a:r>
              <a:rPr lang="en-US" sz="1000" i="1" u="sng">
                <a:solidFill>
                  <a:schemeClr val="tx1"/>
                </a:solidFill>
                <a:latin typeface="ZapfHumnst BT" pitchFamily="34" charset="0"/>
              </a:rPr>
              <a:t>Stress how the UML is designed to promote communication using pictures rather than text.</a:t>
            </a:r>
          </a:p>
          <a:p>
            <a:pPr defTabSz="901700" eaLnBrk="0" hangingPunct="0">
              <a:lnSpc>
                <a:spcPct val="87000"/>
              </a:lnSpc>
              <a:spcBef>
                <a:spcPct val="40000"/>
              </a:spcBef>
            </a:pPr>
            <a:r>
              <a:rPr lang="en-US" sz="1000">
                <a:solidFill>
                  <a:schemeClr val="tx1"/>
                </a:solidFill>
                <a:latin typeface="ZapfHumnst BT" pitchFamily="34" charset="0"/>
              </a:rPr>
              <a:t>Using the UML allows the “light bulb” to go on in the minds of many people.  Rather than trying to interpret a textual description of a system design, the UML offers a graphical representation of that same description.</a:t>
            </a:r>
          </a:p>
          <a:p>
            <a:pPr defTabSz="901700" eaLnBrk="0" hangingPunct="0">
              <a:lnSpc>
                <a:spcPct val="87000"/>
              </a:lnSpc>
              <a:spcBef>
                <a:spcPct val="40000"/>
              </a:spcBef>
            </a:pPr>
            <a:r>
              <a:rPr lang="en-US" sz="1000">
                <a:solidFill>
                  <a:schemeClr val="tx1"/>
                </a:solidFill>
                <a:latin typeface="ZapfHumnst BT" pitchFamily="34" charset="0"/>
              </a:rPr>
              <a:t>In this case, a picture is truly worth a thousand words.</a:t>
            </a:r>
          </a:p>
        </p:txBody>
      </p:sp>
      <p:sp>
        <p:nvSpPr>
          <p:cNvPr id="16389" name="AutoShape 5"/>
          <p:cNvSpPr>
            <a:spLocks noChangeArrowheads="1"/>
          </p:cNvSpPr>
          <p:nvPr/>
        </p:nvSpPr>
        <p:spPr bwMode="auto">
          <a:xfrm>
            <a:off x="373063" y="1274763"/>
            <a:ext cx="98425" cy="100012"/>
          </a:xfrm>
          <a:prstGeom prst="star5">
            <a:avLst/>
          </a:prstGeom>
          <a:solidFill>
            <a:srgbClr val="FFFFFF"/>
          </a:solidFill>
          <a:ln w="9525">
            <a:solidFill>
              <a:srgbClr val="000000"/>
            </a:solidFill>
            <a:miter lim="800000"/>
            <a:headEnd/>
            <a:tailEnd/>
          </a:ln>
        </p:spPr>
        <p:txBody>
          <a:bodyPr/>
          <a:lstStyle/>
          <a:p>
            <a:pPr>
              <a:defRPr/>
            </a:pPr>
            <a:endParaRPr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80EF06A-D5EA-455D-AE36-048136EBB6AE}" type="slidenum">
              <a:rPr lang="en-US" smtClean="0">
                <a:latin typeface="Arial" charset="0"/>
              </a:rPr>
              <a:pPr/>
              <a:t>9</a:t>
            </a:fld>
            <a:endParaRPr lang="en-US" smtClean="0">
              <a:latin typeface="Arial" charset="0"/>
            </a:endParaRPr>
          </a:p>
        </p:txBody>
      </p:sp>
      <p:sp>
        <p:nvSpPr>
          <p:cNvPr id="19459" name="Rectangle 2"/>
          <p:cNvSpPr>
            <a:spLocks noGrp="1" noRot="1" noChangeAspect="1" noChangeArrowheads="1" noTextEdit="1"/>
          </p:cNvSpPr>
          <p:nvPr>
            <p:ph type="sldImg"/>
          </p:nvPr>
        </p:nvSpPr>
        <p:spPr>
          <a:xfrm>
            <a:off x="2501900" y="825500"/>
            <a:ext cx="4040188" cy="3030538"/>
          </a:xfrm>
          <a:ln/>
        </p:spPr>
      </p:sp>
      <p:sp>
        <p:nvSpPr>
          <p:cNvPr id="19460" name="Rectangle 3"/>
          <p:cNvSpPr>
            <a:spLocks noGrp="1" noChangeArrowheads="1"/>
          </p:cNvSpPr>
          <p:nvPr>
            <p:ph type="body" idx="1"/>
          </p:nvPr>
        </p:nvSpPr>
        <p:spPr>
          <a:xfrm>
            <a:off x="2493963" y="4046538"/>
            <a:ext cx="3971925" cy="4019550"/>
          </a:xfrm>
          <a:noFill/>
          <a:ln/>
        </p:spPr>
        <p:txBody>
          <a:bodyPr lIns="89730" tIns="44865" rIns="89730" bIns="44865"/>
          <a:lstStyle/>
          <a:p>
            <a:pPr eaLnBrk="1" hangingPunct="1"/>
            <a:r>
              <a:rPr lang="en-US" sz="1000" smtClean="0">
                <a:latin typeface="ZapfHumnst BT" pitchFamily="34" charset="0"/>
              </a:rPr>
              <a:t>The UML is not a visual programming language. However, models using the UML can be directly connected to a variety of programming languages, making it possible to map from a model in the UML to a programming language or even to a database.  </a:t>
            </a:r>
          </a:p>
          <a:p>
            <a:pPr eaLnBrk="1" hangingPunct="1"/>
            <a:r>
              <a:rPr lang="en-US" sz="1000" smtClean="0">
                <a:latin typeface="ZapfHumnst BT" pitchFamily="34" charset="0"/>
              </a:rPr>
              <a:t>If it is best expressed graphically, it is done graphically in the UML. If it is best expressed textually, it is done in the programming language.</a:t>
            </a:r>
          </a:p>
          <a:p>
            <a:pPr eaLnBrk="1" hangingPunct="1"/>
            <a:r>
              <a:rPr lang="en-US" sz="1000" smtClean="0">
                <a:latin typeface="ZapfHumnst BT" pitchFamily="34" charset="0"/>
              </a:rPr>
              <a:t>This mapping permits </a:t>
            </a:r>
            <a:r>
              <a:rPr lang="en-US" sz="1000" b="1" smtClean="0">
                <a:latin typeface="ZapfHumnst BT" pitchFamily="34" charset="0"/>
              </a:rPr>
              <a:t>forward engineering</a:t>
            </a:r>
            <a:r>
              <a:rPr lang="en-US" sz="1000" smtClean="0">
                <a:latin typeface="ZapfHumnst BT" pitchFamily="34" charset="0"/>
              </a:rPr>
              <a:t>: the generation of code from a UML model to a programming language. </a:t>
            </a:r>
            <a:r>
              <a:rPr lang="en-US" sz="1000" b="1" smtClean="0">
                <a:latin typeface="ZapfHumnst BT" pitchFamily="34" charset="0"/>
              </a:rPr>
              <a:t>Reverse engineering</a:t>
            </a:r>
            <a:r>
              <a:rPr lang="en-US" sz="1000" smtClean="0">
                <a:latin typeface="ZapfHumnst BT" pitchFamily="34" charset="0"/>
              </a:rPr>
              <a:t> is also possible: the reconstruction of a model from implementation back into the UML.</a:t>
            </a:r>
          </a:p>
        </p:txBody>
      </p:sp>
      <p:sp>
        <p:nvSpPr>
          <p:cNvPr id="19461" name="Text Box 4"/>
          <p:cNvSpPr txBox="1">
            <a:spLocks noChangeArrowheads="1"/>
          </p:cNvSpPr>
          <p:nvPr/>
        </p:nvSpPr>
        <p:spPr bwMode="auto">
          <a:xfrm>
            <a:off x="355600" y="1204913"/>
            <a:ext cx="1744663" cy="6672262"/>
          </a:xfrm>
          <a:prstGeom prst="rect">
            <a:avLst/>
          </a:prstGeom>
          <a:noFill/>
          <a:ln w="9525">
            <a:noFill/>
            <a:miter lim="800000"/>
            <a:headEnd/>
            <a:tailEnd/>
          </a:ln>
        </p:spPr>
        <p:txBody>
          <a:bodyPr lIns="106465" tIns="53233" rIns="106465" bIns="53233"/>
          <a:lstStyle/>
          <a:p>
            <a:pPr marL="112713" defTabSz="901700" eaLnBrk="0" hangingPunct="0">
              <a:lnSpc>
                <a:spcPct val="87000"/>
              </a:lnSpc>
              <a:spcBef>
                <a:spcPct val="40000"/>
              </a:spcBef>
            </a:pPr>
            <a:r>
              <a:rPr lang="en-US" sz="1000" i="1" u="sng">
                <a:solidFill>
                  <a:schemeClr val="tx1"/>
                </a:solidFill>
                <a:latin typeface="ZapfHumnst BT" pitchFamily="34" charset="0"/>
              </a:rPr>
              <a:t>The UML was designed with forward and reverse engineering in mind.</a:t>
            </a:r>
          </a:p>
          <a:p>
            <a:pPr marL="112713" defTabSz="901700" eaLnBrk="0" hangingPunct="0">
              <a:lnSpc>
                <a:spcPct val="87000"/>
              </a:lnSpc>
              <a:spcBef>
                <a:spcPct val="40000"/>
              </a:spcBef>
            </a:pPr>
            <a:r>
              <a:rPr lang="en-US" sz="1000">
                <a:solidFill>
                  <a:schemeClr val="tx1"/>
                </a:solidFill>
                <a:latin typeface="ZapfHumnst BT" pitchFamily="34" charset="0"/>
              </a:rPr>
              <a:t>Rational has partners who provide round-trip engineering for other languages.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9CC7CED-1921-4A82-9AB4-1934695036EE}" type="slidenum">
              <a:rPr lang="en-US" smtClean="0"/>
              <a:pPr/>
              <a:t>43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8F866E0-1CAF-4CCC-B5E8-238E29F8D847}" type="slidenum">
              <a:rPr lang="en-US" smtClean="0"/>
              <a:pPr/>
              <a:t>45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FEC154-40CD-4B96-88C1-A4ACEA40E7EC}" type="slidenum">
              <a:rPr lang="en-US" smtClean="0"/>
              <a:pPr/>
              <a:t>47</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3459DA6-84A8-4BEC-AE03-4C21685DE971}" type="slidenum">
              <a:rPr lang="en-US" smtClean="0"/>
              <a:pPr/>
              <a:t>49</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3B31AB-C3B5-4C2A-A153-FBE7AC671F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Autofit/>
          </a:bodyPr>
          <a:lstStyle/>
          <a:p>
            <a:pPr algn="ctr" fontAlgn="auto">
              <a:spcAft>
                <a:spcPts val="0"/>
              </a:spcAft>
              <a:defRPr/>
            </a:pPr>
            <a:r>
              <a:rPr lang="en-US" sz="4000" b="1" dirty="0" smtClean="0">
                <a:solidFill>
                  <a:srgbClr val="FF0000"/>
                </a:solidFill>
              </a:rPr>
              <a:t>Unit-II</a:t>
            </a:r>
            <a:endParaRPr lang="en-US" sz="4000" b="1" dirty="0">
              <a:solidFill>
                <a:srgbClr val="FF0000"/>
              </a:solidFill>
            </a:endParaRPr>
          </a:p>
        </p:txBody>
      </p:sp>
      <p:sp>
        <p:nvSpPr>
          <p:cNvPr id="20482" name="Content Placeholder 2"/>
          <p:cNvSpPr>
            <a:spLocks noGrp="1"/>
          </p:cNvSpPr>
          <p:nvPr>
            <p:ph sz="quarter" idx="1"/>
          </p:nvPr>
        </p:nvSpPr>
        <p:spPr>
          <a:xfrm>
            <a:off x="304800" y="1524000"/>
            <a:ext cx="8305800" cy="4949825"/>
          </a:xfrm>
        </p:spPr>
        <p:txBody>
          <a:bodyPr/>
          <a:lstStyle/>
          <a:p>
            <a:pPr algn="just"/>
            <a:r>
              <a:rPr lang="en-US" sz="2800" b="1" dirty="0" smtClean="0">
                <a:latin typeface="Times New Roman" pitchFamily="18" charset="0"/>
                <a:cs typeface="Times New Roman" pitchFamily="18" charset="0"/>
              </a:rPr>
              <a:t>Object-oriented analysis and design</a:t>
            </a:r>
            <a:r>
              <a:rPr lang="en-US" sz="2800" dirty="0" smtClean="0">
                <a:latin typeface="Times New Roman" pitchFamily="18" charset="0"/>
                <a:cs typeface="Times New Roman" pitchFamily="18" charset="0"/>
              </a:rPr>
              <a:t> (OOAD) is a popular technical approach to analyzing, designing an application, system, by applying the object-oriented paradigm and visual modeling throughout the development life cycles to foster better stakeholder communication and product quality.</a:t>
            </a:r>
          </a:p>
          <a:p>
            <a:pPr algn="just">
              <a:buFont typeface="Wingdings" pitchFamily="2" charset="2"/>
              <a:buNone/>
            </a:pP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p:txBody>
      </p:sp>
      <p:sp>
        <p:nvSpPr>
          <p:cNvPr id="20483" name="TextBox 3"/>
          <p:cNvSpPr txBox="1">
            <a:spLocks noChangeArrowheads="1"/>
          </p:cNvSpPr>
          <p:nvPr/>
        </p:nvSpPr>
        <p:spPr bwMode="auto">
          <a:xfrm>
            <a:off x="2819400" y="838200"/>
            <a:ext cx="4572000" cy="984885"/>
          </a:xfrm>
          <a:prstGeom prst="rect">
            <a:avLst/>
          </a:prstGeom>
          <a:noFill/>
          <a:ln w="9525">
            <a:noFill/>
            <a:miter lim="800000"/>
            <a:headEnd/>
            <a:tailEnd/>
          </a:ln>
        </p:spPr>
        <p:txBody>
          <a:bodyPr wrap="square">
            <a:spAutoFit/>
          </a:bodyPr>
          <a:lstStyle/>
          <a:p>
            <a:pPr algn="ctr"/>
            <a:r>
              <a:rPr lang="en-US" sz="4000" b="1" dirty="0">
                <a:latin typeface="Century Schoolbook" pitchFamily="18" charset="0"/>
              </a:rPr>
              <a:t>Introduction </a:t>
            </a:r>
          </a:p>
          <a:p>
            <a:endParaRPr lang="en-US" dirty="0">
              <a:latin typeface="Century Schoolboo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3200" smtClean="0"/>
              <a:t>The UML Is a Language for Documenting</a:t>
            </a:r>
          </a:p>
        </p:txBody>
      </p:sp>
      <p:sp>
        <p:nvSpPr>
          <p:cNvPr id="10243" name="Content Placeholder 2"/>
          <p:cNvSpPr>
            <a:spLocks noGrp="1"/>
          </p:cNvSpPr>
          <p:nvPr>
            <p:ph idx="1"/>
          </p:nvPr>
        </p:nvSpPr>
        <p:spPr>
          <a:xfrm>
            <a:off x="304800" y="1600200"/>
            <a:ext cx="8534400" cy="4525963"/>
          </a:xfrm>
        </p:spPr>
        <p:txBody>
          <a:bodyPr/>
          <a:lstStyle/>
          <a:p>
            <a:pPr algn="just" eaLnBrk="1" hangingPunct="1"/>
            <a:r>
              <a:rPr lang="en-US" sz="2800" smtClean="0"/>
              <a:t>The UML addresses documentation of system architecture, requirements, tests, project planning, and release management.</a:t>
            </a:r>
          </a:p>
          <a:p>
            <a:pPr algn="just" eaLnBrk="1" hangingPunct="1"/>
            <a:endParaRPr lang="en-US" sz="28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en-US"/>
          </a:p>
        </p:txBody>
      </p:sp>
      <p:sp>
        <p:nvSpPr>
          <p:cNvPr id="54275" name="Rectangle 3"/>
          <p:cNvSpPr>
            <a:spLocks noGrp="1" noChangeArrowheads="1"/>
          </p:cNvSpPr>
          <p:nvPr>
            <p:ph type="body" idx="1"/>
          </p:nvPr>
        </p:nvSpPr>
        <p:spPr>
          <a:xfrm>
            <a:off x="457200" y="1600200"/>
            <a:ext cx="8229600" cy="5257800"/>
          </a:xfrm>
        </p:spPr>
        <p:txBody>
          <a:bodyPr/>
          <a:lstStyle/>
          <a:p>
            <a:endParaRPr lang="en-US" sz="2400"/>
          </a:p>
        </p:txBody>
      </p:sp>
      <p:sp>
        <p:nvSpPr>
          <p:cNvPr id="54276" name="Rectangle 4"/>
          <p:cNvSpPr>
            <a:spLocks noChangeArrowheads="1"/>
          </p:cNvSpPr>
          <p:nvPr/>
        </p:nvSpPr>
        <p:spPr bwMode="auto">
          <a:xfrm>
            <a:off x="685800" y="2895600"/>
            <a:ext cx="2362200" cy="990600"/>
          </a:xfrm>
          <a:prstGeom prst="rect">
            <a:avLst/>
          </a:prstGeom>
          <a:noFill/>
          <a:ln w="9525" algn="ctr">
            <a:solidFill>
              <a:schemeClr val="tx1"/>
            </a:solidFill>
            <a:miter lim="800000"/>
            <a:headEnd/>
            <a:tailEnd/>
          </a:ln>
          <a:effectLst/>
        </p:spPr>
        <p:txBody>
          <a:bodyPr wrap="none" anchor="ctr"/>
          <a:lstStyle/>
          <a:p>
            <a:pPr algn="ctr" eaLnBrk="0" hangingPunct="0"/>
            <a:r>
              <a:rPr lang="en-US" sz="2400"/>
              <a:t>&lt;&lt; Exception&gt;&gt;</a:t>
            </a:r>
          </a:p>
          <a:p>
            <a:pPr algn="ctr" eaLnBrk="0" hangingPunct="0"/>
            <a:r>
              <a:rPr lang="en-US" sz="2400"/>
              <a:t>Overflow</a:t>
            </a:r>
          </a:p>
        </p:txBody>
      </p:sp>
      <p:sp>
        <p:nvSpPr>
          <p:cNvPr id="54277" name="Rectangle 5"/>
          <p:cNvSpPr>
            <a:spLocks noChangeArrowheads="1"/>
          </p:cNvSpPr>
          <p:nvPr/>
        </p:nvSpPr>
        <p:spPr bwMode="auto">
          <a:xfrm>
            <a:off x="3886200" y="1752600"/>
            <a:ext cx="2438400" cy="3886200"/>
          </a:xfrm>
          <a:prstGeom prst="rect">
            <a:avLst/>
          </a:prstGeom>
          <a:noFill/>
          <a:ln w="9525" algn="ctr">
            <a:solidFill>
              <a:schemeClr val="tx1"/>
            </a:solidFill>
            <a:miter lim="800000"/>
            <a:headEnd/>
            <a:tailEnd/>
          </a:ln>
          <a:effectLst/>
        </p:spPr>
        <p:txBody>
          <a:bodyPr wrap="none" anchor="ctr"/>
          <a:lstStyle/>
          <a:p>
            <a:pPr algn="ctr" eaLnBrk="0" hangingPunct="0"/>
            <a:endParaRPr lang="en-US" sz="2400"/>
          </a:p>
        </p:txBody>
      </p:sp>
      <p:sp>
        <p:nvSpPr>
          <p:cNvPr id="54278" name="Text Box 6"/>
          <p:cNvSpPr txBox="1">
            <a:spLocks noChangeArrowheads="1"/>
          </p:cNvSpPr>
          <p:nvPr/>
        </p:nvSpPr>
        <p:spPr bwMode="auto">
          <a:xfrm>
            <a:off x="3962400" y="2133600"/>
            <a:ext cx="2133600" cy="1735138"/>
          </a:xfrm>
          <a:prstGeom prst="rect">
            <a:avLst/>
          </a:prstGeom>
          <a:noFill/>
          <a:ln w="9525" algn="ctr">
            <a:noFill/>
            <a:miter lim="800000"/>
            <a:headEnd/>
            <a:tailEnd/>
          </a:ln>
          <a:effectLst/>
        </p:spPr>
        <p:txBody>
          <a:bodyPr>
            <a:spAutoFit/>
          </a:bodyPr>
          <a:lstStyle/>
          <a:p>
            <a:pPr algn="ctr" eaLnBrk="0" hangingPunct="0"/>
            <a:r>
              <a:rPr lang="en-US" sz="2400"/>
              <a:t>EventQueue</a:t>
            </a:r>
          </a:p>
          <a:p>
            <a:pPr algn="ctr" eaLnBrk="0" hangingPunct="0"/>
            <a:r>
              <a:rPr lang="en-US" sz="2400"/>
              <a:t>{version =3.2</a:t>
            </a:r>
          </a:p>
          <a:p>
            <a:pPr algn="ctr" eaLnBrk="0" hangingPunct="0"/>
            <a:r>
              <a:rPr lang="en-US" sz="2400"/>
              <a:t>Author=egb }</a:t>
            </a:r>
          </a:p>
          <a:p>
            <a:pPr algn="ctr" eaLnBrk="0" hangingPunct="0">
              <a:spcBef>
                <a:spcPct val="50000"/>
              </a:spcBef>
            </a:pPr>
            <a:endParaRPr lang="en-US" sz="2400"/>
          </a:p>
        </p:txBody>
      </p:sp>
      <p:sp>
        <p:nvSpPr>
          <p:cNvPr id="54279" name="Line 7"/>
          <p:cNvSpPr>
            <a:spLocks noChangeShapeType="1"/>
          </p:cNvSpPr>
          <p:nvPr/>
        </p:nvSpPr>
        <p:spPr bwMode="auto">
          <a:xfrm>
            <a:off x="3886200" y="3429000"/>
            <a:ext cx="2438400" cy="0"/>
          </a:xfrm>
          <a:prstGeom prst="line">
            <a:avLst/>
          </a:prstGeom>
          <a:noFill/>
          <a:ln w="9525">
            <a:solidFill>
              <a:schemeClr val="tx1"/>
            </a:solidFill>
            <a:round/>
            <a:headEnd/>
            <a:tailEnd/>
          </a:ln>
          <a:effectLst/>
        </p:spPr>
        <p:txBody>
          <a:bodyPr/>
          <a:lstStyle/>
          <a:p>
            <a:endParaRPr lang="en-US"/>
          </a:p>
        </p:txBody>
      </p:sp>
      <p:sp>
        <p:nvSpPr>
          <p:cNvPr id="54280" name="Line 8"/>
          <p:cNvSpPr>
            <a:spLocks noChangeShapeType="1"/>
          </p:cNvSpPr>
          <p:nvPr/>
        </p:nvSpPr>
        <p:spPr bwMode="auto">
          <a:xfrm>
            <a:off x="3886200" y="3733800"/>
            <a:ext cx="2438400" cy="0"/>
          </a:xfrm>
          <a:prstGeom prst="line">
            <a:avLst/>
          </a:prstGeom>
          <a:noFill/>
          <a:ln w="9525">
            <a:solidFill>
              <a:schemeClr val="tx1"/>
            </a:solidFill>
            <a:round/>
            <a:headEnd/>
            <a:tailEnd/>
          </a:ln>
          <a:effectLst/>
        </p:spPr>
        <p:txBody>
          <a:bodyPr/>
          <a:lstStyle/>
          <a:p>
            <a:endParaRPr lang="en-US"/>
          </a:p>
        </p:txBody>
      </p:sp>
      <p:sp>
        <p:nvSpPr>
          <p:cNvPr id="54281" name="Line 9"/>
          <p:cNvSpPr>
            <a:spLocks noChangeShapeType="1"/>
          </p:cNvSpPr>
          <p:nvPr/>
        </p:nvSpPr>
        <p:spPr bwMode="auto">
          <a:xfrm>
            <a:off x="3733800" y="3581400"/>
            <a:ext cx="76200" cy="0"/>
          </a:xfrm>
          <a:prstGeom prst="line">
            <a:avLst/>
          </a:prstGeom>
          <a:noFill/>
          <a:ln w="9525">
            <a:solidFill>
              <a:schemeClr val="tx1"/>
            </a:solidFill>
            <a:round/>
            <a:headEnd/>
            <a:tailEnd/>
          </a:ln>
          <a:effectLst/>
        </p:spPr>
        <p:txBody>
          <a:bodyPr/>
          <a:lstStyle/>
          <a:p>
            <a:endParaRPr lang="en-US"/>
          </a:p>
        </p:txBody>
      </p:sp>
      <p:sp>
        <p:nvSpPr>
          <p:cNvPr id="54282" name="Line 10"/>
          <p:cNvSpPr>
            <a:spLocks noChangeShapeType="1"/>
          </p:cNvSpPr>
          <p:nvPr/>
        </p:nvSpPr>
        <p:spPr bwMode="auto">
          <a:xfrm flipV="1">
            <a:off x="3048000" y="3581400"/>
            <a:ext cx="228600" cy="0"/>
          </a:xfrm>
          <a:prstGeom prst="line">
            <a:avLst/>
          </a:prstGeom>
          <a:noFill/>
          <a:ln w="9525">
            <a:solidFill>
              <a:schemeClr val="tx1"/>
            </a:solidFill>
            <a:round/>
            <a:headEnd/>
            <a:tailEnd/>
          </a:ln>
          <a:effectLst/>
        </p:spPr>
        <p:txBody>
          <a:bodyPr/>
          <a:lstStyle/>
          <a:p>
            <a:endParaRPr lang="en-US"/>
          </a:p>
        </p:txBody>
      </p:sp>
      <p:sp>
        <p:nvSpPr>
          <p:cNvPr id="54283" name="Line 11"/>
          <p:cNvSpPr>
            <a:spLocks noChangeShapeType="1"/>
          </p:cNvSpPr>
          <p:nvPr/>
        </p:nvSpPr>
        <p:spPr bwMode="auto">
          <a:xfrm flipH="1">
            <a:off x="3048000" y="3429000"/>
            <a:ext cx="152400" cy="152400"/>
          </a:xfrm>
          <a:prstGeom prst="line">
            <a:avLst/>
          </a:prstGeom>
          <a:noFill/>
          <a:ln w="9525">
            <a:solidFill>
              <a:schemeClr val="tx1"/>
            </a:solidFill>
            <a:round/>
            <a:headEnd/>
            <a:tailEnd/>
          </a:ln>
          <a:effectLst/>
        </p:spPr>
        <p:txBody>
          <a:bodyPr/>
          <a:lstStyle/>
          <a:p>
            <a:endParaRPr lang="en-US"/>
          </a:p>
        </p:txBody>
      </p:sp>
      <p:sp>
        <p:nvSpPr>
          <p:cNvPr id="54284" name="Line 12"/>
          <p:cNvSpPr>
            <a:spLocks noChangeShapeType="1"/>
          </p:cNvSpPr>
          <p:nvPr/>
        </p:nvSpPr>
        <p:spPr bwMode="auto">
          <a:xfrm>
            <a:off x="3048000" y="3581400"/>
            <a:ext cx="152400" cy="76200"/>
          </a:xfrm>
          <a:prstGeom prst="line">
            <a:avLst/>
          </a:prstGeom>
          <a:noFill/>
          <a:ln w="9525">
            <a:solidFill>
              <a:schemeClr val="tx1"/>
            </a:solidFill>
            <a:round/>
            <a:headEnd/>
            <a:tailEnd/>
          </a:ln>
          <a:effectLst/>
        </p:spPr>
        <p:txBody>
          <a:bodyPr/>
          <a:lstStyle/>
          <a:p>
            <a:endParaRPr lang="en-US"/>
          </a:p>
        </p:txBody>
      </p:sp>
      <p:sp>
        <p:nvSpPr>
          <p:cNvPr id="54285" name="Line 13"/>
          <p:cNvSpPr>
            <a:spLocks noChangeShapeType="1"/>
          </p:cNvSpPr>
          <p:nvPr/>
        </p:nvSpPr>
        <p:spPr bwMode="auto">
          <a:xfrm>
            <a:off x="3352800" y="3581400"/>
            <a:ext cx="228600" cy="0"/>
          </a:xfrm>
          <a:prstGeom prst="line">
            <a:avLst/>
          </a:prstGeom>
          <a:noFill/>
          <a:ln w="9525">
            <a:solidFill>
              <a:schemeClr val="tx1"/>
            </a:solidFill>
            <a:round/>
            <a:headEnd/>
            <a:tailEnd/>
          </a:ln>
          <a:effectLst/>
        </p:spPr>
        <p:txBody>
          <a:bodyPr/>
          <a:lstStyle/>
          <a:p>
            <a:endParaRPr lang="en-US"/>
          </a:p>
        </p:txBody>
      </p:sp>
      <p:sp>
        <p:nvSpPr>
          <p:cNvPr id="54286" name="Text Box 14"/>
          <p:cNvSpPr txBox="1">
            <a:spLocks noChangeArrowheads="1"/>
          </p:cNvSpPr>
          <p:nvPr/>
        </p:nvSpPr>
        <p:spPr bwMode="auto">
          <a:xfrm>
            <a:off x="4114800" y="3962400"/>
            <a:ext cx="1752600" cy="2100263"/>
          </a:xfrm>
          <a:prstGeom prst="rect">
            <a:avLst/>
          </a:prstGeom>
          <a:noFill/>
          <a:ln w="9525" algn="ctr">
            <a:noFill/>
            <a:miter lim="800000"/>
            <a:headEnd/>
            <a:tailEnd/>
          </a:ln>
          <a:effectLst/>
        </p:spPr>
        <p:txBody>
          <a:bodyPr>
            <a:spAutoFit/>
          </a:bodyPr>
          <a:lstStyle/>
          <a:p>
            <a:pPr eaLnBrk="0" hangingPunct="0">
              <a:spcBef>
                <a:spcPct val="50000"/>
              </a:spcBef>
            </a:pPr>
            <a:r>
              <a:rPr lang="en-US" sz="2400"/>
              <a:t>add( )</a:t>
            </a:r>
          </a:p>
          <a:p>
            <a:pPr eaLnBrk="0" hangingPunct="0">
              <a:spcBef>
                <a:spcPct val="50000"/>
              </a:spcBef>
            </a:pPr>
            <a:r>
              <a:rPr lang="en-US" sz="2400"/>
              <a:t>remove( )</a:t>
            </a:r>
          </a:p>
          <a:p>
            <a:pPr eaLnBrk="0" hangingPunct="0">
              <a:spcBef>
                <a:spcPct val="50000"/>
              </a:spcBef>
            </a:pPr>
            <a:r>
              <a:rPr lang="en-US" sz="2400"/>
              <a:t>flush( )</a:t>
            </a:r>
          </a:p>
          <a:p>
            <a:pPr eaLnBrk="0" hangingPunct="0">
              <a:spcBef>
                <a:spcPct val="50000"/>
              </a:spcBef>
            </a:pPr>
            <a:endParaRPr lang="en-US" sz="2400"/>
          </a:p>
        </p:txBody>
      </p:sp>
      <p:sp>
        <p:nvSpPr>
          <p:cNvPr id="54287" name="Line 15"/>
          <p:cNvSpPr>
            <a:spLocks noChangeShapeType="1"/>
          </p:cNvSpPr>
          <p:nvPr/>
        </p:nvSpPr>
        <p:spPr bwMode="auto">
          <a:xfrm>
            <a:off x="5029200" y="4191000"/>
            <a:ext cx="304800" cy="0"/>
          </a:xfrm>
          <a:prstGeom prst="line">
            <a:avLst/>
          </a:prstGeom>
          <a:noFill/>
          <a:ln w="9525">
            <a:solidFill>
              <a:schemeClr val="tx1"/>
            </a:solidFill>
            <a:round/>
            <a:headEnd/>
            <a:tailEnd/>
          </a:ln>
          <a:effectLst/>
        </p:spPr>
        <p:txBody>
          <a:bodyPr/>
          <a:lstStyle/>
          <a:p>
            <a:endParaRPr lang="en-US"/>
          </a:p>
        </p:txBody>
      </p:sp>
      <p:sp>
        <p:nvSpPr>
          <p:cNvPr id="54288" name="Line 16"/>
          <p:cNvSpPr>
            <a:spLocks noChangeShapeType="1"/>
          </p:cNvSpPr>
          <p:nvPr/>
        </p:nvSpPr>
        <p:spPr bwMode="auto">
          <a:xfrm>
            <a:off x="5486400" y="4191000"/>
            <a:ext cx="304800" cy="0"/>
          </a:xfrm>
          <a:prstGeom prst="line">
            <a:avLst/>
          </a:prstGeom>
          <a:noFill/>
          <a:ln w="9525">
            <a:solidFill>
              <a:schemeClr val="tx1"/>
            </a:solidFill>
            <a:round/>
            <a:headEnd/>
            <a:tailEnd/>
          </a:ln>
          <a:effectLst/>
        </p:spPr>
        <p:txBody>
          <a:bodyPr/>
          <a:lstStyle/>
          <a:p>
            <a:endParaRPr lang="en-US"/>
          </a:p>
        </p:txBody>
      </p:sp>
      <p:sp>
        <p:nvSpPr>
          <p:cNvPr id="54289" name="Line 17"/>
          <p:cNvSpPr>
            <a:spLocks noChangeShapeType="1"/>
          </p:cNvSpPr>
          <p:nvPr/>
        </p:nvSpPr>
        <p:spPr bwMode="auto">
          <a:xfrm>
            <a:off x="6019800" y="4191000"/>
            <a:ext cx="304800" cy="0"/>
          </a:xfrm>
          <a:prstGeom prst="line">
            <a:avLst/>
          </a:prstGeom>
          <a:noFill/>
          <a:ln w="9525">
            <a:solidFill>
              <a:schemeClr val="tx1"/>
            </a:solidFill>
            <a:round/>
            <a:headEnd/>
            <a:tailEnd/>
          </a:ln>
          <a:effectLst/>
        </p:spPr>
        <p:txBody>
          <a:bodyPr/>
          <a:lstStyle/>
          <a:p>
            <a:endParaRPr lang="en-US"/>
          </a:p>
        </p:txBody>
      </p:sp>
      <p:sp>
        <p:nvSpPr>
          <p:cNvPr id="54290" name="Line 18"/>
          <p:cNvSpPr>
            <a:spLocks noChangeShapeType="1"/>
          </p:cNvSpPr>
          <p:nvPr/>
        </p:nvSpPr>
        <p:spPr bwMode="auto">
          <a:xfrm>
            <a:off x="6553200" y="4191000"/>
            <a:ext cx="457200" cy="0"/>
          </a:xfrm>
          <a:prstGeom prst="line">
            <a:avLst/>
          </a:prstGeom>
          <a:noFill/>
          <a:ln w="9525">
            <a:solidFill>
              <a:schemeClr val="tx1"/>
            </a:solidFill>
            <a:round/>
            <a:headEnd/>
            <a:tailEnd/>
          </a:ln>
          <a:effectLst/>
        </p:spPr>
        <p:txBody>
          <a:bodyPr/>
          <a:lstStyle/>
          <a:p>
            <a:endParaRPr lang="en-US"/>
          </a:p>
        </p:txBody>
      </p:sp>
      <p:sp>
        <p:nvSpPr>
          <p:cNvPr id="54291" name="Text Box 19"/>
          <p:cNvSpPr txBox="1">
            <a:spLocks noChangeArrowheads="1"/>
          </p:cNvSpPr>
          <p:nvPr/>
        </p:nvSpPr>
        <p:spPr bwMode="auto">
          <a:xfrm>
            <a:off x="7162800" y="3886200"/>
            <a:ext cx="1295400" cy="579438"/>
          </a:xfrm>
          <a:prstGeom prst="rect">
            <a:avLst/>
          </a:prstGeom>
          <a:noFill/>
          <a:ln w="9525" algn="ctr">
            <a:noFill/>
            <a:miter lim="800000"/>
            <a:headEnd/>
            <a:tailEnd/>
          </a:ln>
          <a:effectLst/>
        </p:spPr>
        <p:txBody>
          <a:bodyPr>
            <a:spAutoFit/>
          </a:bodyPr>
          <a:lstStyle/>
          <a:p>
            <a:pPr algn="ctr" eaLnBrk="0" hangingPunct="0">
              <a:spcBef>
                <a:spcPct val="50000"/>
              </a:spcBef>
            </a:pPr>
            <a:endParaRPr lang="en-US" sz="3200"/>
          </a:p>
        </p:txBody>
      </p:sp>
      <p:sp>
        <p:nvSpPr>
          <p:cNvPr id="54292" name="Text Box 20"/>
          <p:cNvSpPr txBox="1">
            <a:spLocks noChangeArrowheads="1"/>
          </p:cNvSpPr>
          <p:nvPr/>
        </p:nvSpPr>
        <p:spPr bwMode="auto">
          <a:xfrm>
            <a:off x="7239000" y="3962400"/>
            <a:ext cx="1295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t>{ordered}</a:t>
            </a:r>
          </a:p>
        </p:txBody>
      </p:sp>
      <p:sp>
        <p:nvSpPr>
          <p:cNvPr id="54293" name="Line 21"/>
          <p:cNvSpPr>
            <a:spLocks noChangeShapeType="1"/>
          </p:cNvSpPr>
          <p:nvPr/>
        </p:nvSpPr>
        <p:spPr bwMode="auto">
          <a:xfrm flipV="1">
            <a:off x="1371600" y="2362200"/>
            <a:ext cx="457200" cy="609600"/>
          </a:xfrm>
          <a:prstGeom prst="line">
            <a:avLst/>
          </a:prstGeom>
          <a:noFill/>
          <a:ln w="9525">
            <a:solidFill>
              <a:schemeClr val="tx1"/>
            </a:solidFill>
            <a:round/>
            <a:headEnd/>
            <a:tailEnd/>
          </a:ln>
          <a:effectLst/>
        </p:spPr>
        <p:txBody>
          <a:bodyPr/>
          <a:lstStyle/>
          <a:p>
            <a:endParaRPr lang="en-US"/>
          </a:p>
        </p:txBody>
      </p:sp>
      <p:sp>
        <p:nvSpPr>
          <p:cNvPr id="54294" name="Text Box 22"/>
          <p:cNvSpPr txBox="1">
            <a:spLocks noChangeArrowheads="1"/>
          </p:cNvSpPr>
          <p:nvPr/>
        </p:nvSpPr>
        <p:spPr bwMode="auto">
          <a:xfrm>
            <a:off x="1295400" y="2133600"/>
            <a:ext cx="2438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Stereotype</a:t>
            </a:r>
          </a:p>
        </p:txBody>
      </p:sp>
      <p:sp>
        <p:nvSpPr>
          <p:cNvPr id="54295" name="Line 23"/>
          <p:cNvSpPr>
            <a:spLocks noChangeShapeType="1"/>
          </p:cNvSpPr>
          <p:nvPr/>
        </p:nvSpPr>
        <p:spPr bwMode="auto">
          <a:xfrm flipV="1">
            <a:off x="5867400" y="2667000"/>
            <a:ext cx="990600" cy="457200"/>
          </a:xfrm>
          <a:prstGeom prst="line">
            <a:avLst/>
          </a:prstGeom>
          <a:noFill/>
          <a:ln w="9525">
            <a:solidFill>
              <a:schemeClr val="tx1"/>
            </a:solidFill>
            <a:round/>
            <a:headEnd/>
            <a:tailEnd/>
          </a:ln>
          <a:effectLst/>
        </p:spPr>
        <p:txBody>
          <a:bodyPr/>
          <a:lstStyle/>
          <a:p>
            <a:endParaRPr lang="en-US"/>
          </a:p>
        </p:txBody>
      </p:sp>
      <p:sp>
        <p:nvSpPr>
          <p:cNvPr id="54296" name="Text Box 24"/>
          <p:cNvSpPr txBox="1">
            <a:spLocks noChangeArrowheads="1"/>
          </p:cNvSpPr>
          <p:nvPr/>
        </p:nvSpPr>
        <p:spPr bwMode="auto">
          <a:xfrm>
            <a:off x="6934200" y="2362200"/>
            <a:ext cx="1676400" cy="701675"/>
          </a:xfrm>
          <a:prstGeom prst="rect">
            <a:avLst/>
          </a:prstGeom>
          <a:noFill/>
          <a:ln w="9525" algn="ctr">
            <a:noFill/>
            <a:miter lim="800000"/>
            <a:headEnd/>
            <a:tailEnd/>
          </a:ln>
          <a:effectLst/>
        </p:spPr>
        <p:txBody>
          <a:bodyPr>
            <a:spAutoFit/>
          </a:bodyPr>
          <a:lstStyle/>
          <a:p>
            <a:pPr eaLnBrk="0" hangingPunct="0">
              <a:spcBef>
                <a:spcPct val="50000"/>
              </a:spcBef>
            </a:pPr>
            <a:r>
              <a:rPr lang="en-US" sz="2000">
                <a:solidFill>
                  <a:srgbClr val="3333CC"/>
                </a:solidFill>
              </a:rPr>
              <a:t>Tagged value</a:t>
            </a:r>
          </a:p>
        </p:txBody>
      </p:sp>
      <p:sp>
        <p:nvSpPr>
          <p:cNvPr id="54297" name="Text Box 25"/>
          <p:cNvSpPr txBox="1">
            <a:spLocks noChangeArrowheads="1"/>
          </p:cNvSpPr>
          <p:nvPr/>
        </p:nvSpPr>
        <p:spPr bwMode="auto">
          <a:xfrm>
            <a:off x="1752600" y="5791200"/>
            <a:ext cx="5562600" cy="457200"/>
          </a:xfrm>
          <a:prstGeom prst="rect">
            <a:avLst/>
          </a:prstGeom>
          <a:noFill/>
          <a:ln w="9525" algn="ctr">
            <a:noFill/>
            <a:miter lim="800000"/>
            <a:headEnd/>
            <a:tailEnd/>
          </a:ln>
          <a:effectLst/>
        </p:spPr>
        <p:txBody>
          <a:bodyPr>
            <a:spAutoFit/>
          </a:bodyPr>
          <a:lstStyle/>
          <a:p>
            <a:pPr algn="ctr" eaLnBrk="0" hangingPunct="0">
              <a:spcBef>
                <a:spcPct val="50000"/>
              </a:spcBef>
            </a:pPr>
            <a:r>
              <a:rPr lang="en-US" sz="2400" b="1">
                <a:solidFill>
                  <a:srgbClr val="D60093"/>
                </a:solidFill>
              </a:rPr>
              <a:t>Extensibility Mechanisms</a:t>
            </a:r>
          </a:p>
        </p:txBody>
      </p:sp>
      <p:sp>
        <p:nvSpPr>
          <p:cNvPr id="54298" name="Line 26"/>
          <p:cNvSpPr>
            <a:spLocks noChangeShapeType="1"/>
          </p:cNvSpPr>
          <p:nvPr/>
        </p:nvSpPr>
        <p:spPr bwMode="auto">
          <a:xfrm flipH="1">
            <a:off x="7696200" y="4267200"/>
            <a:ext cx="228600" cy="990600"/>
          </a:xfrm>
          <a:prstGeom prst="line">
            <a:avLst/>
          </a:prstGeom>
          <a:noFill/>
          <a:ln w="9525">
            <a:solidFill>
              <a:schemeClr val="tx1"/>
            </a:solidFill>
            <a:round/>
            <a:headEnd/>
            <a:tailEnd/>
          </a:ln>
          <a:effectLst/>
        </p:spPr>
        <p:txBody>
          <a:bodyPr/>
          <a:lstStyle/>
          <a:p>
            <a:endParaRPr lang="en-US"/>
          </a:p>
        </p:txBody>
      </p:sp>
      <p:sp>
        <p:nvSpPr>
          <p:cNvPr id="54299" name="Text Box 27"/>
          <p:cNvSpPr txBox="1">
            <a:spLocks noChangeArrowheads="1"/>
          </p:cNvSpPr>
          <p:nvPr/>
        </p:nvSpPr>
        <p:spPr bwMode="auto">
          <a:xfrm>
            <a:off x="6781800" y="5257800"/>
            <a:ext cx="16002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Constraints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en-US"/>
          </a:p>
        </p:txBody>
      </p:sp>
      <p:sp>
        <p:nvSpPr>
          <p:cNvPr id="55299" name="Rectangle 3"/>
          <p:cNvSpPr>
            <a:spLocks noGrp="1" noChangeArrowheads="1"/>
          </p:cNvSpPr>
          <p:nvPr>
            <p:ph type="body" idx="1"/>
          </p:nvPr>
        </p:nvSpPr>
        <p:spPr>
          <a:xfrm>
            <a:off x="381000" y="1600200"/>
            <a:ext cx="8458200" cy="4525963"/>
          </a:xfrm>
        </p:spPr>
        <p:txBody>
          <a:bodyPr/>
          <a:lstStyle/>
          <a:p>
            <a:pPr>
              <a:buClr>
                <a:srgbClr val="D60093"/>
              </a:buClr>
            </a:pPr>
            <a:r>
              <a:rPr lang="en-US" sz="2800" u="sng" dirty="0"/>
              <a:t>Example:</a:t>
            </a:r>
            <a:r>
              <a:rPr lang="en-US" sz="2800" dirty="0"/>
              <a:t> In Java, you sometimes have to model </a:t>
            </a:r>
          </a:p>
          <a:p>
            <a:pPr>
              <a:buClr>
                <a:srgbClr val="D60093"/>
              </a:buClr>
              <a:buFontTx/>
              <a:buNone/>
            </a:pPr>
            <a:r>
              <a:rPr lang="en-US" sz="2800" dirty="0"/>
              <a:t>         classes such as </a:t>
            </a:r>
            <a:r>
              <a:rPr lang="en-US" sz="2800" dirty="0">
                <a:solidFill>
                  <a:srgbClr val="FF0000"/>
                </a:solidFill>
              </a:rPr>
              <a:t>exceptions</a:t>
            </a:r>
            <a:r>
              <a:rPr lang="en-US" sz="2800" dirty="0"/>
              <a:t>.</a:t>
            </a:r>
          </a:p>
          <a:p>
            <a:pPr>
              <a:buClr>
                <a:srgbClr val="D60093"/>
              </a:buClr>
            </a:pPr>
            <a:r>
              <a:rPr lang="en-US" sz="2800" dirty="0"/>
              <a:t> Only want them to be thrown and caught</a:t>
            </a:r>
          </a:p>
          <a:p>
            <a:pPr>
              <a:buClr>
                <a:srgbClr val="D60093"/>
              </a:buClr>
            </a:pPr>
            <a:r>
              <a:rPr lang="en-US" sz="2800" dirty="0"/>
              <a:t> Can make them first class citizens in your model, </a:t>
            </a:r>
            <a:r>
              <a:rPr lang="en-US" sz="2800" dirty="0" err="1"/>
              <a:t>ie</a:t>
            </a:r>
            <a:r>
              <a:rPr lang="en-US" sz="2800" dirty="0"/>
              <a:t> treating them like basic building blocks, by marking them with a suitable stereotype.</a:t>
            </a:r>
          </a:p>
          <a:p>
            <a:pPr>
              <a:buFontTx/>
              <a:buNone/>
            </a:pPr>
            <a:endParaRPr lang="en-US" sz="2800" dirty="0"/>
          </a:p>
          <a:p>
            <a:pPr>
              <a:buFontTx/>
              <a:buNone/>
            </a:pPr>
            <a:endParaRPr lang="en-US" sz="2800" dirty="0"/>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en-US"/>
          </a:p>
        </p:txBody>
      </p:sp>
      <p:sp>
        <p:nvSpPr>
          <p:cNvPr id="56323" name="Rectangle 3"/>
          <p:cNvSpPr>
            <a:spLocks noGrp="1" noChangeArrowheads="1"/>
          </p:cNvSpPr>
          <p:nvPr>
            <p:ph type="body" idx="1"/>
          </p:nvPr>
        </p:nvSpPr>
        <p:spPr/>
        <p:txBody>
          <a:bodyPr/>
          <a:lstStyle/>
          <a:p>
            <a:pPr>
              <a:buClr>
                <a:srgbClr val="D60093"/>
              </a:buClr>
            </a:pPr>
            <a:r>
              <a:rPr lang="en-US" sz="2800"/>
              <a:t>Graphically, a stereotype is rendered as a name enclosed by guillemots and placed above the name of another element (eg, &lt;&lt;name&gt;&gt;)</a:t>
            </a:r>
          </a:p>
          <a:p>
            <a:pPr>
              <a:buClr>
                <a:srgbClr val="D60093"/>
              </a:buClr>
            </a:pPr>
            <a:endParaRPr lang="en-US" sz="2800"/>
          </a:p>
          <a:p>
            <a:pPr>
              <a:buClr>
                <a:srgbClr val="D60093"/>
              </a:buClr>
            </a:pPr>
            <a:r>
              <a:rPr lang="en-US" sz="2800"/>
              <a:t> Alternatively, you can render the stereotyped element by using a new icon associated with that stereotype</a:t>
            </a:r>
          </a:p>
          <a:p>
            <a:pPr>
              <a:buClr>
                <a:srgbClr val="D60093"/>
              </a:buClr>
            </a:pPr>
            <a:endParaRPr lang="en-US" sz="28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p>
        </p:txBody>
      </p:sp>
      <p:sp>
        <p:nvSpPr>
          <p:cNvPr id="57347" name="Rectangle 3"/>
          <p:cNvSpPr>
            <a:spLocks noGrp="1" noChangeArrowheads="1"/>
          </p:cNvSpPr>
          <p:nvPr>
            <p:ph type="body" idx="1"/>
          </p:nvPr>
        </p:nvSpPr>
        <p:spPr>
          <a:xfrm>
            <a:off x="457200" y="1600200"/>
            <a:ext cx="8458200" cy="4953000"/>
          </a:xfrm>
        </p:spPr>
        <p:txBody>
          <a:bodyPr>
            <a:normAutofit lnSpcReduction="10000"/>
          </a:bodyPr>
          <a:lstStyle/>
          <a:p>
            <a:pPr>
              <a:lnSpc>
                <a:spcPct val="90000"/>
              </a:lnSpc>
            </a:pPr>
            <a:r>
              <a:rPr lang="en-US"/>
              <a:t> </a:t>
            </a:r>
            <a:r>
              <a:rPr lang="en-US">
                <a:solidFill>
                  <a:srgbClr val="3333CC"/>
                </a:solidFill>
              </a:rPr>
              <a:t>Named stereotype</a:t>
            </a:r>
          </a:p>
          <a:p>
            <a:pPr>
              <a:lnSpc>
                <a:spcPct val="90000"/>
              </a:lnSpc>
            </a:pPr>
            <a:endParaRPr lang="en-US"/>
          </a:p>
          <a:p>
            <a:pPr>
              <a:lnSpc>
                <a:spcPct val="90000"/>
              </a:lnSpc>
            </a:pPr>
            <a:endParaRPr lang="en-US"/>
          </a:p>
          <a:p>
            <a:pPr>
              <a:lnSpc>
                <a:spcPct val="90000"/>
              </a:lnSpc>
            </a:pPr>
            <a:r>
              <a:rPr lang="en-US">
                <a:solidFill>
                  <a:srgbClr val="3333CC"/>
                </a:solidFill>
              </a:rPr>
              <a:t>Named stereotype with icon</a:t>
            </a:r>
          </a:p>
          <a:p>
            <a:pPr>
              <a:lnSpc>
                <a:spcPct val="90000"/>
              </a:lnSpc>
            </a:pPr>
            <a:endParaRPr lang="en-US"/>
          </a:p>
          <a:p>
            <a:pPr>
              <a:lnSpc>
                <a:spcPct val="90000"/>
              </a:lnSpc>
            </a:pPr>
            <a:endParaRPr lang="en-US"/>
          </a:p>
          <a:p>
            <a:pPr>
              <a:lnSpc>
                <a:spcPct val="90000"/>
              </a:lnSpc>
            </a:pPr>
            <a:endParaRPr lang="en-US"/>
          </a:p>
          <a:p>
            <a:pPr>
              <a:lnSpc>
                <a:spcPct val="90000"/>
              </a:lnSpc>
            </a:pPr>
            <a:r>
              <a:rPr lang="en-US">
                <a:solidFill>
                  <a:srgbClr val="3333CC"/>
                </a:solidFill>
              </a:rPr>
              <a:t>Stereotyped element as icon</a:t>
            </a:r>
          </a:p>
          <a:p>
            <a:pPr>
              <a:lnSpc>
                <a:spcPct val="90000"/>
              </a:lnSpc>
            </a:pPr>
            <a:endParaRPr lang="en-US"/>
          </a:p>
          <a:p>
            <a:pPr>
              <a:lnSpc>
                <a:spcPct val="90000"/>
              </a:lnSpc>
              <a:buFontTx/>
              <a:buNone/>
            </a:pPr>
            <a:r>
              <a:rPr lang="en-US"/>
              <a:t>              </a:t>
            </a:r>
          </a:p>
        </p:txBody>
      </p:sp>
      <p:sp>
        <p:nvSpPr>
          <p:cNvPr id="57348" name="Rectangle 4"/>
          <p:cNvSpPr>
            <a:spLocks noChangeArrowheads="1"/>
          </p:cNvSpPr>
          <p:nvPr/>
        </p:nvSpPr>
        <p:spPr bwMode="auto">
          <a:xfrm>
            <a:off x="4267200" y="1905000"/>
            <a:ext cx="2667000" cy="990600"/>
          </a:xfrm>
          <a:prstGeom prst="rect">
            <a:avLst/>
          </a:prstGeom>
          <a:noFill/>
          <a:ln w="9525" algn="ctr">
            <a:solidFill>
              <a:schemeClr val="tx1"/>
            </a:solidFill>
            <a:miter lim="800000"/>
            <a:headEnd/>
            <a:tailEnd/>
          </a:ln>
          <a:effectLst/>
        </p:spPr>
        <p:txBody>
          <a:bodyPr wrap="none" anchor="ctr"/>
          <a:lstStyle/>
          <a:p>
            <a:pPr algn="ctr" eaLnBrk="0" hangingPunct="0"/>
            <a:r>
              <a:rPr lang="en-US" sz="2400"/>
              <a:t>&lt;&lt;metaclass&gt;&gt;</a:t>
            </a:r>
          </a:p>
          <a:p>
            <a:pPr algn="ctr" eaLnBrk="0" hangingPunct="0"/>
            <a:r>
              <a:rPr lang="en-US" sz="2400"/>
              <a:t>Model Element</a:t>
            </a:r>
          </a:p>
          <a:p>
            <a:pPr algn="ctr" eaLnBrk="0" hangingPunct="0"/>
            <a:endParaRPr lang="en-US" sz="2400"/>
          </a:p>
        </p:txBody>
      </p:sp>
      <p:sp>
        <p:nvSpPr>
          <p:cNvPr id="57349" name="Rectangle 5"/>
          <p:cNvSpPr>
            <a:spLocks noChangeArrowheads="1"/>
          </p:cNvSpPr>
          <p:nvPr/>
        </p:nvSpPr>
        <p:spPr bwMode="auto">
          <a:xfrm>
            <a:off x="4114800" y="3429000"/>
            <a:ext cx="3276600" cy="1219200"/>
          </a:xfrm>
          <a:prstGeom prst="rect">
            <a:avLst/>
          </a:prstGeom>
          <a:noFill/>
          <a:ln w="9525" algn="ctr">
            <a:solidFill>
              <a:schemeClr val="tx1"/>
            </a:solidFill>
            <a:miter lim="800000"/>
            <a:headEnd/>
            <a:tailEnd/>
          </a:ln>
          <a:effectLst/>
        </p:spPr>
        <p:txBody>
          <a:bodyPr wrap="none" anchor="ctr"/>
          <a:lstStyle/>
          <a:p>
            <a:pPr algn="ctr" eaLnBrk="0" hangingPunct="0"/>
            <a:r>
              <a:rPr lang="en-US" sz="2400"/>
              <a:t>&lt;&lt;exceptions&gt;&gt;</a:t>
            </a:r>
          </a:p>
          <a:p>
            <a:pPr algn="ctr">
              <a:spcBef>
                <a:spcPct val="20000"/>
              </a:spcBef>
              <a:buClr>
                <a:schemeClr val="bg2"/>
              </a:buClr>
              <a:buSzPct val="75000"/>
              <a:buFont typeface="Wingdings" pitchFamily="2" charset="2"/>
              <a:buNone/>
            </a:pPr>
            <a:r>
              <a:rPr lang="en-US" sz="2400"/>
              <a:t>Underflow </a:t>
            </a:r>
            <a:r>
              <a:rPr lang="en-US" sz="2400" b="1"/>
              <a:t>!</a:t>
            </a:r>
          </a:p>
          <a:p>
            <a:pPr algn="ctr" eaLnBrk="0" hangingPunct="0"/>
            <a:endParaRPr lang="en-US" sz="2400"/>
          </a:p>
        </p:txBody>
      </p:sp>
      <p:sp>
        <p:nvSpPr>
          <p:cNvPr id="57350" name="Line 6"/>
          <p:cNvSpPr>
            <a:spLocks noChangeShapeType="1"/>
          </p:cNvSpPr>
          <p:nvPr/>
        </p:nvSpPr>
        <p:spPr bwMode="auto">
          <a:xfrm flipH="1">
            <a:off x="6324600" y="3810000"/>
            <a:ext cx="152400" cy="457200"/>
          </a:xfrm>
          <a:prstGeom prst="line">
            <a:avLst/>
          </a:prstGeom>
          <a:noFill/>
          <a:ln w="9525">
            <a:solidFill>
              <a:schemeClr val="tx1"/>
            </a:solidFill>
            <a:round/>
            <a:headEnd/>
            <a:tailEnd/>
          </a:ln>
          <a:effectLst/>
        </p:spPr>
        <p:txBody>
          <a:bodyPr/>
          <a:lstStyle/>
          <a:p>
            <a:endParaRPr lang="en-US"/>
          </a:p>
        </p:txBody>
      </p:sp>
      <p:sp>
        <p:nvSpPr>
          <p:cNvPr id="57351" name="Line 7"/>
          <p:cNvSpPr>
            <a:spLocks noChangeShapeType="1"/>
          </p:cNvSpPr>
          <p:nvPr/>
        </p:nvSpPr>
        <p:spPr bwMode="auto">
          <a:xfrm>
            <a:off x="6477000" y="3810000"/>
            <a:ext cx="228600" cy="457200"/>
          </a:xfrm>
          <a:prstGeom prst="line">
            <a:avLst/>
          </a:prstGeom>
          <a:noFill/>
          <a:ln w="9525">
            <a:solidFill>
              <a:schemeClr val="tx1"/>
            </a:solidFill>
            <a:round/>
            <a:headEnd/>
            <a:tailEnd/>
          </a:ln>
          <a:effectLst/>
        </p:spPr>
        <p:txBody>
          <a:bodyPr/>
          <a:lstStyle/>
          <a:p>
            <a:endParaRPr lang="en-US"/>
          </a:p>
        </p:txBody>
      </p:sp>
      <p:sp>
        <p:nvSpPr>
          <p:cNvPr id="57352" name="Line 8"/>
          <p:cNvSpPr>
            <a:spLocks noChangeShapeType="1"/>
          </p:cNvSpPr>
          <p:nvPr/>
        </p:nvSpPr>
        <p:spPr bwMode="auto">
          <a:xfrm>
            <a:off x="6324600" y="4267200"/>
            <a:ext cx="381000" cy="0"/>
          </a:xfrm>
          <a:prstGeom prst="line">
            <a:avLst/>
          </a:prstGeom>
          <a:noFill/>
          <a:ln w="9525">
            <a:solidFill>
              <a:schemeClr val="tx1"/>
            </a:solidFill>
            <a:round/>
            <a:headEnd/>
            <a:tailEnd/>
          </a:ln>
          <a:effectLst/>
        </p:spPr>
        <p:txBody>
          <a:bodyPr/>
          <a:lstStyle/>
          <a:p>
            <a:endParaRPr lang="en-US"/>
          </a:p>
        </p:txBody>
      </p:sp>
      <p:sp>
        <p:nvSpPr>
          <p:cNvPr id="57353" name="Line 9"/>
          <p:cNvSpPr>
            <a:spLocks noChangeShapeType="1"/>
          </p:cNvSpPr>
          <p:nvPr/>
        </p:nvSpPr>
        <p:spPr bwMode="auto">
          <a:xfrm>
            <a:off x="5638800" y="5638800"/>
            <a:ext cx="0" cy="533400"/>
          </a:xfrm>
          <a:prstGeom prst="line">
            <a:avLst/>
          </a:prstGeom>
          <a:noFill/>
          <a:ln w="9525">
            <a:solidFill>
              <a:schemeClr val="tx1"/>
            </a:solidFill>
            <a:round/>
            <a:headEnd/>
            <a:tailEnd/>
          </a:ln>
          <a:effectLst/>
        </p:spPr>
        <p:txBody>
          <a:bodyPr/>
          <a:lstStyle/>
          <a:p>
            <a:endParaRPr lang="en-US"/>
          </a:p>
        </p:txBody>
      </p:sp>
      <p:sp>
        <p:nvSpPr>
          <p:cNvPr id="57354" name="Line 10"/>
          <p:cNvSpPr>
            <a:spLocks noChangeShapeType="1"/>
          </p:cNvSpPr>
          <p:nvPr/>
        </p:nvSpPr>
        <p:spPr bwMode="auto">
          <a:xfrm>
            <a:off x="5638800" y="5867400"/>
            <a:ext cx="1371600" cy="0"/>
          </a:xfrm>
          <a:prstGeom prst="line">
            <a:avLst/>
          </a:prstGeom>
          <a:noFill/>
          <a:ln w="9525">
            <a:solidFill>
              <a:schemeClr val="tx1"/>
            </a:solidFill>
            <a:round/>
            <a:headEnd/>
            <a:tailEnd/>
          </a:ln>
          <a:effectLst/>
        </p:spPr>
        <p:txBody>
          <a:bodyPr/>
          <a:lstStyle/>
          <a:p>
            <a:endParaRPr lang="en-US"/>
          </a:p>
        </p:txBody>
      </p:sp>
      <p:sp>
        <p:nvSpPr>
          <p:cNvPr id="57355" name="Oval 11"/>
          <p:cNvSpPr>
            <a:spLocks noChangeArrowheads="1"/>
          </p:cNvSpPr>
          <p:nvPr/>
        </p:nvSpPr>
        <p:spPr bwMode="auto">
          <a:xfrm>
            <a:off x="7010400" y="5638800"/>
            <a:ext cx="381000" cy="457200"/>
          </a:xfrm>
          <a:prstGeom prst="ellipse">
            <a:avLst/>
          </a:prstGeom>
          <a:noFill/>
          <a:ln w="9525" algn="ctr">
            <a:solidFill>
              <a:schemeClr val="tx1"/>
            </a:solidFill>
            <a:round/>
            <a:headEnd/>
            <a:tailEnd/>
          </a:ln>
          <a:effectLst/>
        </p:spPr>
        <p:txBody>
          <a:bodyPr wrap="none" anchor="ctr"/>
          <a:lstStyle/>
          <a:p>
            <a:endParaRPr lang="en-US"/>
          </a:p>
        </p:txBody>
      </p:sp>
      <p:sp>
        <p:nvSpPr>
          <p:cNvPr id="57356" name="Text Box 12"/>
          <p:cNvSpPr txBox="1">
            <a:spLocks noChangeArrowheads="1"/>
          </p:cNvSpPr>
          <p:nvPr/>
        </p:nvSpPr>
        <p:spPr bwMode="auto">
          <a:xfrm>
            <a:off x="6172200" y="6324600"/>
            <a:ext cx="2133600" cy="1312863"/>
          </a:xfrm>
          <a:prstGeom prst="rect">
            <a:avLst/>
          </a:prstGeom>
          <a:noFill/>
          <a:ln w="9525" algn="ctr">
            <a:noFill/>
            <a:miter lim="800000"/>
            <a:headEnd/>
            <a:tailEnd/>
          </a:ln>
          <a:effectLst/>
        </p:spPr>
        <p:txBody>
          <a:bodyPr>
            <a:spAutoFit/>
          </a:bodyPr>
          <a:lstStyle/>
          <a:p>
            <a:pPr algn="ctr" eaLnBrk="0" hangingPunct="0"/>
            <a:r>
              <a:rPr lang="en-US" sz="1600" b="1"/>
              <a:t>HumiditySensor</a:t>
            </a:r>
          </a:p>
          <a:p>
            <a:pPr algn="ctr" eaLnBrk="0" hangingPunct="0"/>
            <a:endParaRPr lang="en-US" sz="1600" b="1"/>
          </a:p>
          <a:p>
            <a:pPr algn="ctr" eaLnBrk="0" hangingPunct="0">
              <a:spcBef>
                <a:spcPct val="50000"/>
              </a:spcBef>
            </a:pPr>
            <a:endParaRPr lang="en-US" sz="320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en-US"/>
          </a:p>
        </p:txBody>
      </p:sp>
      <p:sp>
        <p:nvSpPr>
          <p:cNvPr id="58371" name="Rectangle 3"/>
          <p:cNvSpPr>
            <a:spLocks noGrp="1" noChangeArrowheads="1"/>
          </p:cNvSpPr>
          <p:nvPr>
            <p:ph type="body" idx="1"/>
          </p:nvPr>
        </p:nvSpPr>
        <p:spPr/>
        <p:txBody>
          <a:bodyPr>
            <a:normAutofit lnSpcReduction="10000"/>
          </a:bodyPr>
          <a:lstStyle/>
          <a:p>
            <a:pPr>
              <a:lnSpc>
                <a:spcPct val="80000"/>
              </a:lnSpc>
              <a:buFontTx/>
              <a:buNone/>
            </a:pPr>
            <a:r>
              <a:rPr lang="en-US" sz="2800" u="sng">
                <a:solidFill>
                  <a:srgbClr val="D60093"/>
                </a:solidFill>
              </a:rPr>
              <a:t>2.Tagged values:-</a:t>
            </a:r>
          </a:p>
          <a:p>
            <a:pPr>
              <a:lnSpc>
                <a:spcPct val="80000"/>
              </a:lnSpc>
              <a:buFontTx/>
              <a:buNone/>
            </a:pPr>
            <a:endParaRPr lang="en-US" sz="2800" u="sng">
              <a:solidFill>
                <a:srgbClr val="D60093"/>
              </a:solidFill>
            </a:endParaRPr>
          </a:p>
          <a:p>
            <a:pPr>
              <a:lnSpc>
                <a:spcPct val="80000"/>
              </a:lnSpc>
              <a:buClr>
                <a:srgbClr val="A50021"/>
              </a:buClr>
            </a:pPr>
            <a:r>
              <a:rPr lang="en-US"/>
              <a:t> </a:t>
            </a:r>
            <a:r>
              <a:rPr lang="en-US" sz="2400"/>
              <a:t>Properties for specifying key-value pairs of model elements, where  </a:t>
            </a:r>
          </a:p>
          <a:p>
            <a:pPr>
              <a:lnSpc>
                <a:spcPct val="80000"/>
              </a:lnSpc>
              <a:buClr>
                <a:srgbClr val="A50021"/>
              </a:buClr>
              <a:buFontTx/>
              <a:buNone/>
            </a:pPr>
            <a:r>
              <a:rPr lang="en-US" sz="2400"/>
              <a:t>       keywords are attributes.</a:t>
            </a:r>
          </a:p>
          <a:p>
            <a:pPr>
              <a:lnSpc>
                <a:spcPct val="80000"/>
              </a:lnSpc>
              <a:buFontTx/>
              <a:buNone/>
            </a:pPr>
            <a:endParaRPr lang="en-US" sz="2400"/>
          </a:p>
          <a:p>
            <a:pPr>
              <a:lnSpc>
                <a:spcPct val="80000"/>
              </a:lnSpc>
              <a:buClr>
                <a:srgbClr val="A50021"/>
              </a:buClr>
            </a:pPr>
            <a:r>
              <a:rPr lang="en-US" sz="2400"/>
              <a:t> Extend the properties of a UML building block, allowing you to </a:t>
            </a:r>
          </a:p>
          <a:p>
            <a:pPr>
              <a:lnSpc>
                <a:spcPct val="80000"/>
              </a:lnSpc>
              <a:buClr>
                <a:srgbClr val="A50021"/>
              </a:buClr>
              <a:buFontTx/>
              <a:buNone/>
            </a:pPr>
            <a:r>
              <a:rPr lang="en-US" sz="2400"/>
              <a:t>      create new information in that elements specification.</a:t>
            </a:r>
          </a:p>
          <a:p>
            <a:pPr>
              <a:lnSpc>
                <a:spcPct val="80000"/>
              </a:lnSpc>
              <a:buFontTx/>
              <a:buNone/>
            </a:pPr>
            <a:endParaRPr lang="en-US" sz="2400"/>
          </a:p>
          <a:p>
            <a:pPr>
              <a:lnSpc>
                <a:spcPct val="80000"/>
              </a:lnSpc>
              <a:buClr>
                <a:srgbClr val="A50021"/>
              </a:buClr>
            </a:pPr>
            <a:r>
              <a:rPr lang="en-US" sz="2400"/>
              <a:t> Can be defined for existing elements of the UML</a:t>
            </a:r>
          </a:p>
          <a:p>
            <a:pPr>
              <a:lnSpc>
                <a:spcPct val="80000"/>
              </a:lnSpc>
              <a:buFontTx/>
              <a:buNone/>
            </a:pPr>
            <a:r>
              <a:rPr lang="en-US"/>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en-US"/>
          </a:p>
        </p:txBody>
      </p:sp>
      <p:sp>
        <p:nvSpPr>
          <p:cNvPr id="59395" name="Rectangle 3"/>
          <p:cNvSpPr>
            <a:spLocks noGrp="1" noChangeArrowheads="1"/>
          </p:cNvSpPr>
          <p:nvPr>
            <p:ph type="body" idx="1"/>
          </p:nvPr>
        </p:nvSpPr>
        <p:spPr>
          <a:xfrm>
            <a:off x="457200" y="1600200"/>
            <a:ext cx="8229600" cy="5257800"/>
          </a:xfrm>
        </p:spPr>
        <p:txBody>
          <a:bodyPr/>
          <a:lstStyle/>
          <a:p>
            <a:endParaRPr lang="en-US" sz="2400"/>
          </a:p>
        </p:txBody>
      </p:sp>
      <p:sp>
        <p:nvSpPr>
          <p:cNvPr id="59396" name="Rectangle 4"/>
          <p:cNvSpPr>
            <a:spLocks noChangeArrowheads="1"/>
          </p:cNvSpPr>
          <p:nvPr/>
        </p:nvSpPr>
        <p:spPr bwMode="auto">
          <a:xfrm>
            <a:off x="685800" y="2895600"/>
            <a:ext cx="2362200" cy="990600"/>
          </a:xfrm>
          <a:prstGeom prst="rect">
            <a:avLst/>
          </a:prstGeom>
          <a:noFill/>
          <a:ln w="9525" algn="ctr">
            <a:solidFill>
              <a:schemeClr val="tx1"/>
            </a:solidFill>
            <a:miter lim="800000"/>
            <a:headEnd/>
            <a:tailEnd/>
          </a:ln>
          <a:effectLst/>
        </p:spPr>
        <p:txBody>
          <a:bodyPr wrap="none" anchor="ctr"/>
          <a:lstStyle/>
          <a:p>
            <a:pPr algn="ctr" eaLnBrk="0" hangingPunct="0"/>
            <a:r>
              <a:rPr lang="en-US" sz="2400"/>
              <a:t>&lt;&lt; Exception&gt;&gt;</a:t>
            </a:r>
          </a:p>
          <a:p>
            <a:pPr algn="ctr" eaLnBrk="0" hangingPunct="0"/>
            <a:r>
              <a:rPr lang="en-US" sz="2400"/>
              <a:t>Overflow</a:t>
            </a:r>
          </a:p>
        </p:txBody>
      </p:sp>
      <p:sp>
        <p:nvSpPr>
          <p:cNvPr id="59397" name="Rectangle 5"/>
          <p:cNvSpPr>
            <a:spLocks noChangeArrowheads="1"/>
          </p:cNvSpPr>
          <p:nvPr/>
        </p:nvSpPr>
        <p:spPr bwMode="auto">
          <a:xfrm>
            <a:off x="3886200" y="1752600"/>
            <a:ext cx="2438400" cy="3886200"/>
          </a:xfrm>
          <a:prstGeom prst="rect">
            <a:avLst/>
          </a:prstGeom>
          <a:noFill/>
          <a:ln w="9525" algn="ctr">
            <a:solidFill>
              <a:schemeClr val="tx1"/>
            </a:solidFill>
            <a:miter lim="800000"/>
            <a:headEnd/>
            <a:tailEnd/>
          </a:ln>
          <a:effectLst/>
        </p:spPr>
        <p:txBody>
          <a:bodyPr wrap="none" anchor="ctr"/>
          <a:lstStyle/>
          <a:p>
            <a:pPr algn="ctr" eaLnBrk="0" hangingPunct="0"/>
            <a:endParaRPr lang="en-US" sz="2400"/>
          </a:p>
        </p:txBody>
      </p:sp>
      <p:sp>
        <p:nvSpPr>
          <p:cNvPr id="59398" name="Text Box 6"/>
          <p:cNvSpPr txBox="1">
            <a:spLocks noChangeArrowheads="1"/>
          </p:cNvSpPr>
          <p:nvPr/>
        </p:nvSpPr>
        <p:spPr bwMode="auto">
          <a:xfrm>
            <a:off x="3962400" y="2133600"/>
            <a:ext cx="2133600" cy="1735138"/>
          </a:xfrm>
          <a:prstGeom prst="rect">
            <a:avLst/>
          </a:prstGeom>
          <a:noFill/>
          <a:ln w="9525" algn="ctr">
            <a:noFill/>
            <a:miter lim="800000"/>
            <a:headEnd/>
            <a:tailEnd/>
          </a:ln>
          <a:effectLst/>
        </p:spPr>
        <p:txBody>
          <a:bodyPr>
            <a:spAutoFit/>
          </a:bodyPr>
          <a:lstStyle/>
          <a:p>
            <a:pPr algn="ctr" eaLnBrk="0" hangingPunct="0"/>
            <a:r>
              <a:rPr lang="en-US" sz="2400"/>
              <a:t>EventQueue</a:t>
            </a:r>
          </a:p>
          <a:p>
            <a:pPr algn="ctr" eaLnBrk="0" hangingPunct="0"/>
            <a:r>
              <a:rPr lang="en-US" sz="2400"/>
              <a:t>{version =3.2</a:t>
            </a:r>
          </a:p>
          <a:p>
            <a:pPr algn="ctr" eaLnBrk="0" hangingPunct="0"/>
            <a:r>
              <a:rPr lang="en-US" sz="2400"/>
              <a:t>Author=egb }</a:t>
            </a:r>
          </a:p>
          <a:p>
            <a:pPr algn="ctr" eaLnBrk="0" hangingPunct="0">
              <a:spcBef>
                <a:spcPct val="50000"/>
              </a:spcBef>
            </a:pPr>
            <a:endParaRPr lang="en-US" sz="2400"/>
          </a:p>
        </p:txBody>
      </p:sp>
      <p:sp>
        <p:nvSpPr>
          <p:cNvPr id="59399" name="Line 7"/>
          <p:cNvSpPr>
            <a:spLocks noChangeShapeType="1"/>
          </p:cNvSpPr>
          <p:nvPr/>
        </p:nvSpPr>
        <p:spPr bwMode="auto">
          <a:xfrm>
            <a:off x="3886200" y="3429000"/>
            <a:ext cx="2438400" cy="0"/>
          </a:xfrm>
          <a:prstGeom prst="line">
            <a:avLst/>
          </a:prstGeom>
          <a:noFill/>
          <a:ln w="9525">
            <a:solidFill>
              <a:schemeClr val="tx1"/>
            </a:solidFill>
            <a:round/>
            <a:headEnd/>
            <a:tailEnd/>
          </a:ln>
          <a:effectLst/>
        </p:spPr>
        <p:txBody>
          <a:bodyPr/>
          <a:lstStyle/>
          <a:p>
            <a:endParaRPr lang="en-US"/>
          </a:p>
        </p:txBody>
      </p:sp>
      <p:sp>
        <p:nvSpPr>
          <p:cNvPr id="59400" name="Line 8"/>
          <p:cNvSpPr>
            <a:spLocks noChangeShapeType="1"/>
          </p:cNvSpPr>
          <p:nvPr/>
        </p:nvSpPr>
        <p:spPr bwMode="auto">
          <a:xfrm>
            <a:off x="3886200" y="3733800"/>
            <a:ext cx="2438400" cy="0"/>
          </a:xfrm>
          <a:prstGeom prst="line">
            <a:avLst/>
          </a:prstGeom>
          <a:noFill/>
          <a:ln w="9525">
            <a:solidFill>
              <a:schemeClr val="tx1"/>
            </a:solidFill>
            <a:round/>
            <a:headEnd/>
            <a:tailEnd/>
          </a:ln>
          <a:effectLst/>
        </p:spPr>
        <p:txBody>
          <a:bodyPr/>
          <a:lstStyle/>
          <a:p>
            <a:endParaRPr lang="en-US"/>
          </a:p>
        </p:txBody>
      </p:sp>
      <p:sp>
        <p:nvSpPr>
          <p:cNvPr id="59401" name="Line 9"/>
          <p:cNvSpPr>
            <a:spLocks noChangeShapeType="1"/>
          </p:cNvSpPr>
          <p:nvPr/>
        </p:nvSpPr>
        <p:spPr bwMode="auto">
          <a:xfrm>
            <a:off x="3733800" y="3581400"/>
            <a:ext cx="76200" cy="0"/>
          </a:xfrm>
          <a:prstGeom prst="line">
            <a:avLst/>
          </a:prstGeom>
          <a:noFill/>
          <a:ln w="9525">
            <a:solidFill>
              <a:schemeClr val="tx1"/>
            </a:solidFill>
            <a:round/>
            <a:headEnd/>
            <a:tailEnd/>
          </a:ln>
          <a:effectLst/>
        </p:spPr>
        <p:txBody>
          <a:bodyPr/>
          <a:lstStyle/>
          <a:p>
            <a:endParaRPr lang="en-US"/>
          </a:p>
        </p:txBody>
      </p:sp>
      <p:sp>
        <p:nvSpPr>
          <p:cNvPr id="59402" name="Line 10"/>
          <p:cNvSpPr>
            <a:spLocks noChangeShapeType="1"/>
          </p:cNvSpPr>
          <p:nvPr/>
        </p:nvSpPr>
        <p:spPr bwMode="auto">
          <a:xfrm flipV="1">
            <a:off x="3048000" y="3581400"/>
            <a:ext cx="228600" cy="0"/>
          </a:xfrm>
          <a:prstGeom prst="line">
            <a:avLst/>
          </a:prstGeom>
          <a:noFill/>
          <a:ln w="9525">
            <a:solidFill>
              <a:schemeClr val="tx1"/>
            </a:solidFill>
            <a:round/>
            <a:headEnd/>
            <a:tailEnd/>
          </a:ln>
          <a:effectLst/>
        </p:spPr>
        <p:txBody>
          <a:bodyPr/>
          <a:lstStyle/>
          <a:p>
            <a:endParaRPr lang="en-US"/>
          </a:p>
        </p:txBody>
      </p:sp>
      <p:sp>
        <p:nvSpPr>
          <p:cNvPr id="59403" name="Line 11"/>
          <p:cNvSpPr>
            <a:spLocks noChangeShapeType="1"/>
          </p:cNvSpPr>
          <p:nvPr/>
        </p:nvSpPr>
        <p:spPr bwMode="auto">
          <a:xfrm flipH="1">
            <a:off x="3048000" y="3429000"/>
            <a:ext cx="152400" cy="152400"/>
          </a:xfrm>
          <a:prstGeom prst="line">
            <a:avLst/>
          </a:prstGeom>
          <a:noFill/>
          <a:ln w="9525">
            <a:solidFill>
              <a:schemeClr val="tx1"/>
            </a:solidFill>
            <a:round/>
            <a:headEnd/>
            <a:tailEnd/>
          </a:ln>
          <a:effectLst/>
        </p:spPr>
        <p:txBody>
          <a:bodyPr/>
          <a:lstStyle/>
          <a:p>
            <a:endParaRPr lang="en-US"/>
          </a:p>
        </p:txBody>
      </p:sp>
      <p:sp>
        <p:nvSpPr>
          <p:cNvPr id="59404" name="Line 12"/>
          <p:cNvSpPr>
            <a:spLocks noChangeShapeType="1"/>
          </p:cNvSpPr>
          <p:nvPr/>
        </p:nvSpPr>
        <p:spPr bwMode="auto">
          <a:xfrm>
            <a:off x="3048000" y="3581400"/>
            <a:ext cx="152400" cy="76200"/>
          </a:xfrm>
          <a:prstGeom prst="line">
            <a:avLst/>
          </a:prstGeom>
          <a:noFill/>
          <a:ln w="9525">
            <a:solidFill>
              <a:schemeClr val="tx1"/>
            </a:solidFill>
            <a:round/>
            <a:headEnd/>
            <a:tailEnd/>
          </a:ln>
          <a:effectLst/>
        </p:spPr>
        <p:txBody>
          <a:bodyPr/>
          <a:lstStyle/>
          <a:p>
            <a:endParaRPr lang="en-US"/>
          </a:p>
        </p:txBody>
      </p:sp>
      <p:sp>
        <p:nvSpPr>
          <p:cNvPr id="59405" name="Line 13"/>
          <p:cNvSpPr>
            <a:spLocks noChangeShapeType="1"/>
          </p:cNvSpPr>
          <p:nvPr/>
        </p:nvSpPr>
        <p:spPr bwMode="auto">
          <a:xfrm>
            <a:off x="3352800" y="3581400"/>
            <a:ext cx="228600" cy="0"/>
          </a:xfrm>
          <a:prstGeom prst="line">
            <a:avLst/>
          </a:prstGeom>
          <a:noFill/>
          <a:ln w="9525">
            <a:solidFill>
              <a:schemeClr val="tx1"/>
            </a:solidFill>
            <a:round/>
            <a:headEnd/>
            <a:tailEnd/>
          </a:ln>
          <a:effectLst/>
        </p:spPr>
        <p:txBody>
          <a:bodyPr/>
          <a:lstStyle/>
          <a:p>
            <a:endParaRPr lang="en-US"/>
          </a:p>
        </p:txBody>
      </p:sp>
      <p:sp>
        <p:nvSpPr>
          <p:cNvPr id="59406" name="Text Box 14"/>
          <p:cNvSpPr txBox="1">
            <a:spLocks noChangeArrowheads="1"/>
          </p:cNvSpPr>
          <p:nvPr/>
        </p:nvSpPr>
        <p:spPr bwMode="auto">
          <a:xfrm>
            <a:off x="4114800" y="3962400"/>
            <a:ext cx="1752600" cy="2100263"/>
          </a:xfrm>
          <a:prstGeom prst="rect">
            <a:avLst/>
          </a:prstGeom>
          <a:noFill/>
          <a:ln w="9525" algn="ctr">
            <a:noFill/>
            <a:miter lim="800000"/>
            <a:headEnd/>
            <a:tailEnd/>
          </a:ln>
          <a:effectLst/>
        </p:spPr>
        <p:txBody>
          <a:bodyPr>
            <a:spAutoFit/>
          </a:bodyPr>
          <a:lstStyle/>
          <a:p>
            <a:pPr eaLnBrk="0" hangingPunct="0">
              <a:spcBef>
                <a:spcPct val="50000"/>
              </a:spcBef>
            </a:pPr>
            <a:r>
              <a:rPr lang="en-US" sz="2400"/>
              <a:t>add( )</a:t>
            </a:r>
          </a:p>
          <a:p>
            <a:pPr eaLnBrk="0" hangingPunct="0">
              <a:spcBef>
                <a:spcPct val="50000"/>
              </a:spcBef>
            </a:pPr>
            <a:r>
              <a:rPr lang="en-US" sz="2400"/>
              <a:t>remove( )</a:t>
            </a:r>
          </a:p>
          <a:p>
            <a:pPr eaLnBrk="0" hangingPunct="0">
              <a:spcBef>
                <a:spcPct val="50000"/>
              </a:spcBef>
            </a:pPr>
            <a:r>
              <a:rPr lang="en-US" sz="2400"/>
              <a:t>flush( )</a:t>
            </a:r>
          </a:p>
          <a:p>
            <a:pPr eaLnBrk="0" hangingPunct="0">
              <a:spcBef>
                <a:spcPct val="50000"/>
              </a:spcBef>
            </a:pPr>
            <a:endParaRPr lang="en-US" sz="2400"/>
          </a:p>
        </p:txBody>
      </p:sp>
      <p:sp>
        <p:nvSpPr>
          <p:cNvPr id="59407" name="Line 15"/>
          <p:cNvSpPr>
            <a:spLocks noChangeShapeType="1"/>
          </p:cNvSpPr>
          <p:nvPr/>
        </p:nvSpPr>
        <p:spPr bwMode="auto">
          <a:xfrm>
            <a:off x="5029200" y="4191000"/>
            <a:ext cx="304800" cy="0"/>
          </a:xfrm>
          <a:prstGeom prst="line">
            <a:avLst/>
          </a:prstGeom>
          <a:noFill/>
          <a:ln w="9525">
            <a:solidFill>
              <a:schemeClr val="tx1"/>
            </a:solidFill>
            <a:round/>
            <a:headEnd/>
            <a:tailEnd/>
          </a:ln>
          <a:effectLst/>
        </p:spPr>
        <p:txBody>
          <a:bodyPr/>
          <a:lstStyle/>
          <a:p>
            <a:endParaRPr lang="en-US"/>
          </a:p>
        </p:txBody>
      </p:sp>
      <p:sp>
        <p:nvSpPr>
          <p:cNvPr id="59408" name="Line 16"/>
          <p:cNvSpPr>
            <a:spLocks noChangeShapeType="1"/>
          </p:cNvSpPr>
          <p:nvPr/>
        </p:nvSpPr>
        <p:spPr bwMode="auto">
          <a:xfrm>
            <a:off x="5486400" y="4191000"/>
            <a:ext cx="304800" cy="0"/>
          </a:xfrm>
          <a:prstGeom prst="line">
            <a:avLst/>
          </a:prstGeom>
          <a:noFill/>
          <a:ln w="9525">
            <a:solidFill>
              <a:schemeClr val="tx1"/>
            </a:solidFill>
            <a:round/>
            <a:headEnd/>
            <a:tailEnd/>
          </a:ln>
          <a:effectLst/>
        </p:spPr>
        <p:txBody>
          <a:bodyPr/>
          <a:lstStyle/>
          <a:p>
            <a:endParaRPr lang="en-US"/>
          </a:p>
        </p:txBody>
      </p:sp>
      <p:sp>
        <p:nvSpPr>
          <p:cNvPr id="59409" name="Line 17"/>
          <p:cNvSpPr>
            <a:spLocks noChangeShapeType="1"/>
          </p:cNvSpPr>
          <p:nvPr/>
        </p:nvSpPr>
        <p:spPr bwMode="auto">
          <a:xfrm>
            <a:off x="6019800" y="4191000"/>
            <a:ext cx="304800" cy="0"/>
          </a:xfrm>
          <a:prstGeom prst="line">
            <a:avLst/>
          </a:prstGeom>
          <a:noFill/>
          <a:ln w="9525">
            <a:solidFill>
              <a:schemeClr val="tx1"/>
            </a:solidFill>
            <a:round/>
            <a:headEnd/>
            <a:tailEnd/>
          </a:ln>
          <a:effectLst/>
        </p:spPr>
        <p:txBody>
          <a:bodyPr/>
          <a:lstStyle/>
          <a:p>
            <a:endParaRPr lang="en-US"/>
          </a:p>
        </p:txBody>
      </p:sp>
      <p:sp>
        <p:nvSpPr>
          <p:cNvPr id="59410" name="Line 18"/>
          <p:cNvSpPr>
            <a:spLocks noChangeShapeType="1"/>
          </p:cNvSpPr>
          <p:nvPr/>
        </p:nvSpPr>
        <p:spPr bwMode="auto">
          <a:xfrm>
            <a:off x="6553200" y="4191000"/>
            <a:ext cx="457200" cy="0"/>
          </a:xfrm>
          <a:prstGeom prst="line">
            <a:avLst/>
          </a:prstGeom>
          <a:noFill/>
          <a:ln w="9525">
            <a:solidFill>
              <a:schemeClr val="tx1"/>
            </a:solidFill>
            <a:round/>
            <a:headEnd/>
            <a:tailEnd/>
          </a:ln>
          <a:effectLst/>
        </p:spPr>
        <p:txBody>
          <a:bodyPr/>
          <a:lstStyle/>
          <a:p>
            <a:endParaRPr lang="en-US"/>
          </a:p>
        </p:txBody>
      </p:sp>
      <p:sp>
        <p:nvSpPr>
          <p:cNvPr id="59411" name="Text Box 19"/>
          <p:cNvSpPr txBox="1">
            <a:spLocks noChangeArrowheads="1"/>
          </p:cNvSpPr>
          <p:nvPr/>
        </p:nvSpPr>
        <p:spPr bwMode="auto">
          <a:xfrm>
            <a:off x="7162800" y="3886200"/>
            <a:ext cx="1295400" cy="579438"/>
          </a:xfrm>
          <a:prstGeom prst="rect">
            <a:avLst/>
          </a:prstGeom>
          <a:noFill/>
          <a:ln w="9525" algn="ctr">
            <a:noFill/>
            <a:miter lim="800000"/>
            <a:headEnd/>
            <a:tailEnd/>
          </a:ln>
          <a:effectLst/>
        </p:spPr>
        <p:txBody>
          <a:bodyPr>
            <a:spAutoFit/>
          </a:bodyPr>
          <a:lstStyle/>
          <a:p>
            <a:pPr algn="ctr" eaLnBrk="0" hangingPunct="0">
              <a:spcBef>
                <a:spcPct val="50000"/>
              </a:spcBef>
            </a:pPr>
            <a:endParaRPr lang="en-US" sz="3200"/>
          </a:p>
        </p:txBody>
      </p:sp>
      <p:sp>
        <p:nvSpPr>
          <p:cNvPr id="59412" name="Text Box 20"/>
          <p:cNvSpPr txBox="1">
            <a:spLocks noChangeArrowheads="1"/>
          </p:cNvSpPr>
          <p:nvPr/>
        </p:nvSpPr>
        <p:spPr bwMode="auto">
          <a:xfrm>
            <a:off x="7239000" y="3962400"/>
            <a:ext cx="1295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t>{ordered}</a:t>
            </a:r>
          </a:p>
        </p:txBody>
      </p:sp>
      <p:sp>
        <p:nvSpPr>
          <p:cNvPr id="59413" name="Line 21"/>
          <p:cNvSpPr>
            <a:spLocks noChangeShapeType="1"/>
          </p:cNvSpPr>
          <p:nvPr/>
        </p:nvSpPr>
        <p:spPr bwMode="auto">
          <a:xfrm flipV="1">
            <a:off x="1371600" y="2362200"/>
            <a:ext cx="457200" cy="609600"/>
          </a:xfrm>
          <a:prstGeom prst="line">
            <a:avLst/>
          </a:prstGeom>
          <a:noFill/>
          <a:ln w="9525">
            <a:solidFill>
              <a:schemeClr val="tx1"/>
            </a:solidFill>
            <a:round/>
            <a:headEnd/>
            <a:tailEnd/>
          </a:ln>
          <a:effectLst/>
        </p:spPr>
        <p:txBody>
          <a:bodyPr/>
          <a:lstStyle/>
          <a:p>
            <a:endParaRPr lang="en-US"/>
          </a:p>
        </p:txBody>
      </p:sp>
      <p:sp>
        <p:nvSpPr>
          <p:cNvPr id="59414" name="Text Box 22"/>
          <p:cNvSpPr txBox="1">
            <a:spLocks noChangeArrowheads="1"/>
          </p:cNvSpPr>
          <p:nvPr/>
        </p:nvSpPr>
        <p:spPr bwMode="auto">
          <a:xfrm>
            <a:off x="1295400" y="2133600"/>
            <a:ext cx="2438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Stereotype</a:t>
            </a:r>
          </a:p>
        </p:txBody>
      </p:sp>
      <p:sp>
        <p:nvSpPr>
          <p:cNvPr id="59415" name="Line 23"/>
          <p:cNvSpPr>
            <a:spLocks noChangeShapeType="1"/>
          </p:cNvSpPr>
          <p:nvPr/>
        </p:nvSpPr>
        <p:spPr bwMode="auto">
          <a:xfrm flipV="1">
            <a:off x="5867400" y="2667000"/>
            <a:ext cx="990600" cy="457200"/>
          </a:xfrm>
          <a:prstGeom prst="line">
            <a:avLst/>
          </a:prstGeom>
          <a:noFill/>
          <a:ln w="9525">
            <a:solidFill>
              <a:schemeClr val="tx1"/>
            </a:solidFill>
            <a:round/>
            <a:headEnd/>
            <a:tailEnd/>
          </a:ln>
          <a:effectLst/>
        </p:spPr>
        <p:txBody>
          <a:bodyPr/>
          <a:lstStyle/>
          <a:p>
            <a:endParaRPr lang="en-US"/>
          </a:p>
        </p:txBody>
      </p:sp>
      <p:sp>
        <p:nvSpPr>
          <p:cNvPr id="59416" name="Text Box 24"/>
          <p:cNvSpPr txBox="1">
            <a:spLocks noChangeArrowheads="1"/>
          </p:cNvSpPr>
          <p:nvPr/>
        </p:nvSpPr>
        <p:spPr bwMode="auto">
          <a:xfrm>
            <a:off x="6934200" y="2362200"/>
            <a:ext cx="1676400" cy="701675"/>
          </a:xfrm>
          <a:prstGeom prst="rect">
            <a:avLst/>
          </a:prstGeom>
          <a:noFill/>
          <a:ln w="9525" algn="ctr">
            <a:noFill/>
            <a:miter lim="800000"/>
            <a:headEnd/>
            <a:tailEnd/>
          </a:ln>
          <a:effectLst/>
        </p:spPr>
        <p:txBody>
          <a:bodyPr>
            <a:spAutoFit/>
          </a:bodyPr>
          <a:lstStyle/>
          <a:p>
            <a:pPr eaLnBrk="0" hangingPunct="0">
              <a:spcBef>
                <a:spcPct val="50000"/>
              </a:spcBef>
            </a:pPr>
            <a:r>
              <a:rPr lang="en-US" sz="2000">
                <a:solidFill>
                  <a:srgbClr val="3333CC"/>
                </a:solidFill>
              </a:rPr>
              <a:t>Tagged value</a:t>
            </a:r>
          </a:p>
        </p:txBody>
      </p:sp>
      <p:sp>
        <p:nvSpPr>
          <p:cNvPr id="59417" name="Text Box 25"/>
          <p:cNvSpPr txBox="1">
            <a:spLocks noChangeArrowheads="1"/>
          </p:cNvSpPr>
          <p:nvPr/>
        </p:nvSpPr>
        <p:spPr bwMode="auto">
          <a:xfrm>
            <a:off x="1752600" y="5791200"/>
            <a:ext cx="5562600" cy="457200"/>
          </a:xfrm>
          <a:prstGeom prst="rect">
            <a:avLst/>
          </a:prstGeom>
          <a:noFill/>
          <a:ln w="9525" algn="ctr">
            <a:noFill/>
            <a:miter lim="800000"/>
            <a:headEnd/>
            <a:tailEnd/>
          </a:ln>
          <a:effectLst/>
        </p:spPr>
        <p:txBody>
          <a:bodyPr>
            <a:spAutoFit/>
          </a:bodyPr>
          <a:lstStyle/>
          <a:p>
            <a:pPr algn="ctr" eaLnBrk="0" hangingPunct="0">
              <a:spcBef>
                <a:spcPct val="50000"/>
              </a:spcBef>
            </a:pPr>
            <a:r>
              <a:rPr lang="en-US" sz="2400" b="1">
                <a:solidFill>
                  <a:srgbClr val="D60093"/>
                </a:solidFill>
              </a:rPr>
              <a:t>Extensibility Mechanisms</a:t>
            </a:r>
          </a:p>
        </p:txBody>
      </p:sp>
      <p:sp>
        <p:nvSpPr>
          <p:cNvPr id="59418" name="Line 26"/>
          <p:cNvSpPr>
            <a:spLocks noChangeShapeType="1"/>
          </p:cNvSpPr>
          <p:nvPr/>
        </p:nvSpPr>
        <p:spPr bwMode="auto">
          <a:xfrm flipH="1">
            <a:off x="7696200" y="4267200"/>
            <a:ext cx="228600" cy="990600"/>
          </a:xfrm>
          <a:prstGeom prst="line">
            <a:avLst/>
          </a:prstGeom>
          <a:noFill/>
          <a:ln w="9525">
            <a:solidFill>
              <a:schemeClr val="tx1"/>
            </a:solidFill>
            <a:round/>
            <a:headEnd/>
            <a:tailEnd/>
          </a:ln>
          <a:effectLst/>
        </p:spPr>
        <p:txBody>
          <a:bodyPr/>
          <a:lstStyle/>
          <a:p>
            <a:endParaRPr lang="en-US"/>
          </a:p>
        </p:txBody>
      </p:sp>
      <p:sp>
        <p:nvSpPr>
          <p:cNvPr id="59419" name="Text Box 27"/>
          <p:cNvSpPr txBox="1">
            <a:spLocks noChangeArrowheads="1"/>
          </p:cNvSpPr>
          <p:nvPr/>
        </p:nvSpPr>
        <p:spPr bwMode="auto">
          <a:xfrm>
            <a:off x="6781800" y="5257800"/>
            <a:ext cx="16002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Constraints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en-US"/>
          </a:p>
        </p:txBody>
      </p:sp>
      <p:sp>
        <p:nvSpPr>
          <p:cNvPr id="60419" name="Rectangle 3"/>
          <p:cNvSpPr>
            <a:spLocks noGrp="1" noChangeArrowheads="1"/>
          </p:cNvSpPr>
          <p:nvPr>
            <p:ph type="body" idx="1"/>
          </p:nvPr>
        </p:nvSpPr>
        <p:spPr>
          <a:xfrm>
            <a:off x="457200" y="1600200"/>
            <a:ext cx="8229600" cy="5257800"/>
          </a:xfrm>
        </p:spPr>
        <p:txBody>
          <a:bodyPr>
            <a:normAutofit lnSpcReduction="10000"/>
          </a:bodyPr>
          <a:lstStyle/>
          <a:p>
            <a:pPr>
              <a:lnSpc>
                <a:spcPct val="80000"/>
              </a:lnSpc>
              <a:buFontTx/>
              <a:buNone/>
            </a:pPr>
            <a:r>
              <a:rPr lang="en-US" sz="2800" b="1" u="sng">
                <a:solidFill>
                  <a:srgbClr val="D60093"/>
                </a:solidFill>
              </a:rPr>
              <a:t>3.Constraints:-</a:t>
            </a:r>
          </a:p>
          <a:p>
            <a:pPr>
              <a:lnSpc>
                <a:spcPct val="80000"/>
              </a:lnSpc>
              <a:buFontTx/>
              <a:buNone/>
            </a:pPr>
            <a:endParaRPr lang="en-US" sz="2800" b="1" u="sng">
              <a:solidFill>
                <a:srgbClr val="D60093"/>
              </a:solidFill>
            </a:endParaRPr>
          </a:p>
          <a:p>
            <a:pPr>
              <a:lnSpc>
                <a:spcPct val="80000"/>
              </a:lnSpc>
              <a:buClr>
                <a:srgbClr val="D60093"/>
              </a:buClr>
              <a:buFont typeface="Wingdings" pitchFamily="2" charset="2"/>
              <a:buChar char="Ø"/>
            </a:pPr>
            <a:r>
              <a:rPr lang="en-US" sz="2400"/>
              <a:t>Properties for specifying semantics or conditions that must be maintained as true for model elements.</a:t>
            </a:r>
          </a:p>
          <a:p>
            <a:pPr>
              <a:lnSpc>
                <a:spcPct val="80000"/>
              </a:lnSpc>
              <a:buClr>
                <a:srgbClr val="D60093"/>
              </a:buClr>
              <a:buFont typeface="Wingdings" pitchFamily="2" charset="2"/>
              <a:buNone/>
            </a:pPr>
            <a:endParaRPr lang="en-US" sz="2400"/>
          </a:p>
          <a:p>
            <a:pPr>
              <a:lnSpc>
                <a:spcPct val="80000"/>
              </a:lnSpc>
              <a:buClr>
                <a:srgbClr val="D60093"/>
              </a:buClr>
              <a:buFont typeface="Wingdings" pitchFamily="2" charset="2"/>
              <a:buChar char="Ø"/>
            </a:pPr>
            <a:r>
              <a:rPr lang="en-US" sz="2400"/>
              <a:t>Extend the semantics of a UML building block, allowing you to add new rules, or modify existing ones.</a:t>
            </a:r>
          </a:p>
          <a:p>
            <a:pPr>
              <a:lnSpc>
                <a:spcPct val="80000"/>
              </a:lnSpc>
              <a:buClr>
                <a:srgbClr val="D60093"/>
              </a:buClr>
              <a:buFont typeface="Wingdings" pitchFamily="2" charset="2"/>
              <a:buChar char="Ø"/>
            </a:pPr>
            <a:endParaRPr lang="en-US" sz="2400"/>
          </a:p>
          <a:p>
            <a:pPr>
              <a:lnSpc>
                <a:spcPct val="80000"/>
              </a:lnSpc>
              <a:buClr>
                <a:srgbClr val="D60093"/>
              </a:buClr>
              <a:buFont typeface="Wingdings" pitchFamily="2" charset="2"/>
              <a:buChar char="Ø"/>
            </a:pPr>
            <a:r>
              <a:rPr lang="en-US" sz="2400"/>
              <a:t>Example:- you might want to constrain the EventQueue class so that all additions are done in order.</a:t>
            </a:r>
          </a:p>
          <a:p>
            <a:pPr>
              <a:lnSpc>
                <a:spcPct val="80000"/>
              </a:lnSpc>
              <a:buClr>
                <a:srgbClr val="D60093"/>
              </a:buClr>
              <a:buFont typeface="Wingdings" pitchFamily="2" charset="2"/>
              <a:buChar char="Ø"/>
            </a:pPr>
            <a:endParaRPr lang="en-US" sz="2400"/>
          </a:p>
          <a:p>
            <a:pPr>
              <a:lnSpc>
                <a:spcPct val="80000"/>
              </a:lnSpc>
              <a:buClr>
                <a:srgbClr val="D60093"/>
              </a:buClr>
              <a:buFont typeface="Wingdings" pitchFamily="2" charset="2"/>
              <a:buChar char="Ø"/>
            </a:pPr>
            <a:endParaRPr lang="en-US" sz="2400"/>
          </a:p>
          <a:p>
            <a:pPr>
              <a:lnSpc>
                <a:spcPct val="80000"/>
              </a:lnSpc>
              <a:buClr>
                <a:srgbClr val="D60093"/>
              </a:buClr>
              <a:buFont typeface="Wingdings" pitchFamily="2" charset="2"/>
              <a:buChar char="Ø"/>
            </a:pPr>
            <a:endParaRPr lang="en-US" sz="2400"/>
          </a:p>
          <a:p>
            <a:pPr>
              <a:lnSpc>
                <a:spcPct val="80000"/>
              </a:lnSpc>
              <a:buClr>
                <a:srgbClr val="D60093"/>
              </a:buClr>
              <a:buFont typeface="Wingdings" pitchFamily="2" charset="2"/>
              <a:buNone/>
            </a:pPr>
            <a:endParaRPr lang="en-US" sz="2400"/>
          </a:p>
          <a:p>
            <a:pPr>
              <a:lnSpc>
                <a:spcPct val="80000"/>
              </a:lnSpc>
              <a:buFontTx/>
              <a:buNone/>
            </a:pPr>
            <a:r>
              <a:rPr lang="en-US" sz="1400"/>
              <a:t>    </a:t>
            </a:r>
          </a:p>
          <a:p>
            <a:pPr>
              <a:lnSpc>
                <a:spcPct val="80000"/>
              </a:lnSpc>
              <a:buFontTx/>
              <a:buNone/>
            </a:pPr>
            <a:r>
              <a:rPr lang="en-US" sz="1400"/>
              <a:t> </a:t>
            </a:r>
            <a:endParaRPr lang="en-US" sz="1400" b="1" u="sng">
              <a:solidFill>
                <a:srgbClr val="D60093"/>
              </a:solidFill>
            </a:endParaRPr>
          </a:p>
          <a:p>
            <a:pPr>
              <a:lnSpc>
                <a:spcPct val="80000"/>
              </a:lnSpc>
            </a:pPr>
            <a:endParaRPr lang="en-US" sz="140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endParaRPr lang="en-US"/>
          </a:p>
        </p:txBody>
      </p:sp>
      <p:sp>
        <p:nvSpPr>
          <p:cNvPr id="61443" name="Rectangle 3"/>
          <p:cNvSpPr>
            <a:spLocks noGrp="1" noChangeArrowheads="1"/>
          </p:cNvSpPr>
          <p:nvPr>
            <p:ph type="body" idx="1"/>
          </p:nvPr>
        </p:nvSpPr>
        <p:spPr>
          <a:xfrm>
            <a:off x="457200" y="1600200"/>
            <a:ext cx="8229600" cy="5257800"/>
          </a:xfrm>
        </p:spPr>
        <p:txBody>
          <a:bodyPr/>
          <a:lstStyle/>
          <a:p>
            <a:endParaRPr lang="en-US" sz="2400"/>
          </a:p>
        </p:txBody>
      </p:sp>
      <p:sp>
        <p:nvSpPr>
          <p:cNvPr id="61444" name="Rectangle 4"/>
          <p:cNvSpPr>
            <a:spLocks noChangeArrowheads="1"/>
          </p:cNvSpPr>
          <p:nvPr/>
        </p:nvSpPr>
        <p:spPr bwMode="auto">
          <a:xfrm>
            <a:off x="685800" y="2895600"/>
            <a:ext cx="2362200" cy="990600"/>
          </a:xfrm>
          <a:prstGeom prst="rect">
            <a:avLst/>
          </a:prstGeom>
          <a:noFill/>
          <a:ln w="9525" algn="ctr">
            <a:solidFill>
              <a:schemeClr val="tx1"/>
            </a:solidFill>
            <a:miter lim="800000"/>
            <a:headEnd/>
            <a:tailEnd/>
          </a:ln>
          <a:effectLst/>
        </p:spPr>
        <p:txBody>
          <a:bodyPr wrap="none" anchor="ctr"/>
          <a:lstStyle/>
          <a:p>
            <a:pPr algn="ctr" eaLnBrk="0" hangingPunct="0"/>
            <a:r>
              <a:rPr lang="en-US" sz="2400"/>
              <a:t>&lt;&lt; Exception&gt;&gt;</a:t>
            </a:r>
          </a:p>
          <a:p>
            <a:pPr algn="ctr" eaLnBrk="0" hangingPunct="0"/>
            <a:r>
              <a:rPr lang="en-US" sz="2400"/>
              <a:t>Overflow</a:t>
            </a:r>
          </a:p>
        </p:txBody>
      </p:sp>
      <p:sp>
        <p:nvSpPr>
          <p:cNvPr id="61445" name="Rectangle 5"/>
          <p:cNvSpPr>
            <a:spLocks noChangeArrowheads="1"/>
          </p:cNvSpPr>
          <p:nvPr/>
        </p:nvSpPr>
        <p:spPr bwMode="auto">
          <a:xfrm>
            <a:off x="3886200" y="1752600"/>
            <a:ext cx="2438400" cy="3886200"/>
          </a:xfrm>
          <a:prstGeom prst="rect">
            <a:avLst/>
          </a:prstGeom>
          <a:noFill/>
          <a:ln w="9525" algn="ctr">
            <a:solidFill>
              <a:schemeClr val="tx1"/>
            </a:solidFill>
            <a:miter lim="800000"/>
            <a:headEnd/>
            <a:tailEnd/>
          </a:ln>
          <a:effectLst/>
        </p:spPr>
        <p:txBody>
          <a:bodyPr wrap="none" anchor="ctr"/>
          <a:lstStyle/>
          <a:p>
            <a:pPr algn="ctr" eaLnBrk="0" hangingPunct="0"/>
            <a:endParaRPr lang="en-US" sz="2400"/>
          </a:p>
        </p:txBody>
      </p:sp>
      <p:sp>
        <p:nvSpPr>
          <p:cNvPr id="61446" name="Text Box 6"/>
          <p:cNvSpPr txBox="1">
            <a:spLocks noChangeArrowheads="1"/>
          </p:cNvSpPr>
          <p:nvPr/>
        </p:nvSpPr>
        <p:spPr bwMode="auto">
          <a:xfrm>
            <a:off x="3962400" y="2133600"/>
            <a:ext cx="2133600" cy="1735138"/>
          </a:xfrm>
          <a:prstGeom prst="rect">
            <a:avLst/>
          </a:prstGeom>
          <a:noFill/>
          <a:ln w="9525" algn="ctr">
            <a:noFill/>
            <a:miter lim="800000"/>
            <a:headEnd/>
            <a:tailEnd/>
          </a:ln>
          <a:effectLst/>
        </p:spPr>
        <p:txBody>
          <a:bodyPr>
            <a:spAutoFit/>
          </a:bodyPr>
          <a:lstStyle/>
          <a:p>
            <a:pPr algn="ctr" eaLnBrk="0" hangingPunct="0"/>
            <a:r>
              <a:rPr lang="en-US" sz="2400"/>
              <a:t>EventQueue</a:t>
            </a:r>
          </a:p>
          <a:p>
            <a:pPr algn="ctr" eaLnBrk="0" hangingPunct="0"/>
            <a:r>
              <a:rPr lang="en-US" sz="2400"/>
              <a:t>{version =3.2</a:t>
            </a:r>
          </a:p>
          <a:p>
            <a:pPr algn="ctr" eaLnBrk="0" hangingPunct="0"/>
            <a:r>
              <a:rPr lang="en-US" sz="2400"/>
              <a:t>Author=egb }</a:t>
            </a:r>
          </a:p>
          <a:p>
            <a:pPr algn="ctr" eaLnBrk="0" hangingPunct="0">
              <a:spcBef>
                <a:spcPct val="50000"/>
              </a:spcBef>
            </a:pPr>
            <a:endParaRPr lang="en-US" sz="2400"/>
          </a:p>
        </p:txBody>
      </p:sp>
      <p:sp>
        <p:nvSpPr>
          <p:cNvPr id="61447" name="Line 7"/>
          <p:cNvSpPr>
            <a:spLocks noChangeShapeType="1"/>
          </p:cNvSpPr>
          <p:nvPr/>
        </p:nvSpPr>
        <p:spPr bwMode="auto">
          <a:xfrm>
            <a:off x="3886200" y="3429000"/>
            <a:ext cx="2438400" cy="0"/>
          </a:xfrm>
          <a:prstGeom prst="line">
            <a:avLst/>
          </a:prstGeom>
          <a:noFill/>
          <a:ln w="9525">
            <a:solidFill>
              <a:schemeClr val="tx1"/>
            </a:solidFill>
            <a:round/>
            <a:headEnd/>
            <a:tailEnd/>
          </a:ln>
          <a:effectLst/>
        </p:spPr>
        <p:txBody>
          <a:bodyPr/>
          <a:lstStyle/>
          <a:p>
            <a:endParaRPr lang="en-US"/>
          </a:p>
        </p:txBody>
      </p:sp>
      <p:sp>
        <p:nvSpPr>
          <p:cNvPr id="61448" name="Line 8"/>
          <p:cNvSpPr>
            <a:spLocks noChangeShapeType="1"/>
          </p:cNvSpPr>
          <p:nvPr/>
        </p:nvSpPr>
        <p:spPr bwMode="auto">
          <a:xfrm>
            <a:off x="3886200" y="3733800"/>
            <a:ext cx="2438400" cy="0"/>
          </a:xfrm>
          <a:prstGeom prst="line">
            <a:avLst/>
          </a:prstGeom>
          <a:noFill/>
          <a:ln w="9525">
            <a:solidFill>
              <a:schemeClr val="tx1"/>
            </a:solidFill>
            <a:round/>
            <a:headEnd/>
            <a:tailEnd/>
          </a:ln>
          <a:effectLst/>
        </p:spPr>
        <p:txBody>
          <a:bodyPr/>
          <a:lstStyle/>
          <a:p>
            <a:endParaRPr lang="en-US"/>
          </a:p>
        </p:txBody>
      </p:sp>
      <p:sp>
        <p:nvSpPr>
          <p:cNvPr id="61449" name="Line 9"/>
          <p:cNvSpPr>
            <a:spLocks noChangeShapeType="1"/>
          </p:cNvSpPr>
          <p:nvPr/>
        </p:nvSpPr>
        <p:spPr bwMode="auto">
          <a:xfrm>
            <a:off x="3733800" y="3581400"/>
            <a:ext cx="76200" cy="0"/>
          </a:xfrm>
          <a:prstGeom prst="line">
            <a:avLst/>
          </a:prstGeom>
          <a:noFill/>
          <a:ln w="9525">
            <a:solidFill>
              <a:schemeClr val="tx1"/>
            </a:solidFill>
            <a:round/>
            <a:headEnd/>
            <a:tailEnd/>
          </a:ln>
          <a:effectLst/>
        </p:spPr>
        <p:txBody>
          <a:bodyPr/>
          <a:lstStyle/>
          <a:p>
            <a:endParaRPr lang="en-US"/>
          </a:p>
        </p:txBody>
      </p:sp>
      <p:sp>
        <p:nvSpPr>
          <p:cNvPr id="61450" name="Line 10"/>
          <p:cNvSpPr>
            <a:spLocks noChangeShapeType="1"/>
          </p:cNvSpPr>
          <p:nvPr/>
        </p:nvSpPr>
        <p:spPr bwMode="auto">
          <a:xfrm flipV="1">
            <a:off x="3048000" y="3581400"/>
            <a:ext cx="228600" cy="0"/>
          </a:xfrm>
          <a:prstGeom prst="line">
            <a:avLst/>
          </a:prstGeom>
          <a:noFill/>
          <a:ln w="9525">
            <a:solidFill>
              <a:schemeClr val="tx1"/>
            </a:solidFill>
            <a:round/>
            <a:headEnd/>
            <a:tailEnd/>
          </a:ln>
          <a:effectLst/>
        </p:spPr>
        <p:txBody>
          <a:bodyPr/>
          <a:lstStyle/>
          <a:p>
            <a:endParaRPr lang="en-US"/>
          </a:p>
        </p:txBody>
      </p:sp>
      <p:sp>
        <p:nvSpPr>
          <p:cNvPr id="61451" name="Line 11"/>
          <p:cNvSpPr>
            <a:spLocks noChangeShapeType="1"/>
          </p:cNvSpPr>
          <p:nvPr/>
        </p:nvSpPr>
        <p:spPr bwMode="auto">
          <a:xfrm flipH="1">
            <a:off x="3048000" y="3429000"/>
            <a:ext cx="152400" cy="152400"/>
          </a:xfrm>
          <a:prstGeom prst="line">
            <a:avLst/>
          </a:prstGeom>
          <a:noFill/>
          <a:ln w="9525">
            <a:solidFill>
              <a:schemeClr val="tx1"/>
            </a:solidFill>
            <a:round/>
            <a:headEnd/>
            <a:tailEnd/>
          </a:ln>
          <a:effectLst/>
        </p:spPr>
        <p:txBody>
          <a:bodyPr/>
          <a:lstStyle/>
          <a:p>
            <a:endParaRPr lang="en-US"/>
          </a:p>
        </p:txBody>
      </p:sp>
      <p:sp>
        <p:nvSpPr>
          <p:cNvPr id="61452" name="Line 12"/>
          <p:cNvSpPr>
            <a:spLocks noChangeShapeType="1"/>
          </p:cNvSpPr>
          <p:nvPr/>
        </p:nvSpPr>
        <p:spPr bwMode="auto">
          <a:xfrm>
            <a:off x="3048000" y="3581400"/>
            <a:ext cx="152400" cy="76200"/>
          </a:xfrm>
          <a:prstGeom prst="line">
            <a:avLst/>
          </a:prstGeom>
          <a:noFill/>
          <a:ln w="9525">
            <a:solidFill>
              <a:schemeClr val="tx1"/>
            </a:solidFill>
            <a:round/>
            <a:headEnd/>
            <a:tailEnd/>
          </a:ln>
          <a:effectLst/>
        </p:spPr>
        <p:txBody>
          <a:bodyPr/>
          <a:lstStyle/>
          <a:p>
            <a:endParaRPr lang="en-US"/>
          </a:p>
        </p:txBody>
      </p:sp>
      <p:sp>
        <p:nvSpPr>
          <p:cNvPr id="61453" name="Line 13"/>
          <p:cNvSpPr>
            <a:spLocks noChangeShapeType="1"/>
          </p:cNvSpPr>
          <p:nvPr/>
        </p:nvSpPr>
        <p:spPr bwMode="auto">
          <a:xfrm>
            <a:off x="3352800" y="3581400"/>
            <a:ext cx="228600" cy="0"/>
          </a:xfrm>
          <a:prstGeom prst="line">
            <a:avLst/>
          </a:prstGeom>
          <a:noFill/>
          <a:ln w="9525">
            <a:solidFill>
              <a:schemeClr val="tx1"/>
            </a:solidFill>
            <a:round/>
            <a:headEnd/>
            <a:tailEnd/>
          </a:ln>
          <a:effectLst/>
        </p:spPr>
        <p:txBody>
          <a:bodyPr/>
          <a:lstStyle/>
          <a:p>
            <a:endParaRPr lang="en-US"/>
          </a:p>
        </p:txBody>
      </p:sp>
      <p:sp>
        <p:nvSpPr>
          <p:cNvPr id="61454" name="Text Box 14"/>
          <p:cNvSpPr txBox="1">
            <a:spLocks noChangeArrowheads="1"/>
          </p:cNvSpPr>
          <p:nvPr/>
        </p:nvSpPr>
        <p:spPr bwMode="auto">
          <a:xfrm>
            <a:off x="4114800" y="3962400"/>
            <a:ext cx="1752600" cy="2100263"/>
          </a:xfrm>
          <a:prstGeom prst="rect">
            <a:avLst/>
          </a:prstGeom>
          <a:noFill/>
          <a:ln w="9525" algn="ctr">
            <a:noFill/>
            <a:miter lim="800000"/>
            <a:headEnd/>
            <a:tailEnd/>
          </a:ln>
          <a:effectLst/>
        </p:spPr>
        <p:txBody>
          <a:bodyPr>
            <a:spAutoFit/>
          </a:bodyPr>
          <a:lstStyle/>
          <a:p>
            <a:pPr eaLnBrk="0" hangingPunct="0">
              <a:spcBef>
                <a:spcPct val="50000"/>
              </a:spcBef>
            </a:pPr>
            <a:r>
              <a:rPr lang="en-US" sz="2400"/>
              <a:t>add( )</a:t>
            </a:r>
          </a:p>
          <a:p>
            <a:pPr eaLnBrk="0" hangingPunct="0">
              <a:spcBef>
                <a:spcPct val="50000"/>
              </a:spcBef>
            </a:pPr>
            <a:r>
              <a:rPr lang="en-US" sz="2400"/>
              <a:t>remove( )</a:t>
            </a:r>
          </a:p>
          <a:p>
            <a:pPr eaLnBrk="0" hangingPunct="0">
              <a:spcBef>
                <a:spcPct val="50000"/>
              </a:spcBef>
            </a:pPr>
            <a:r>
              <a:rPr lang="en-US" sz="2400"/>
              <a:t>flush( )</a:t>
            </a:r>
          </a:p>
          <a:p>
            <a:pPr eaLnBrk="0" hangingPunct="0">
              <a:spcBef>
                <a:spcPct val="50000"/>
              </a:spcBef>
            </a:pPr>
            <a:endParaRPr lang="en-US" sz="2400"/>
          </a:p>
        </p:txBody>
      </p:sp>
      <p:sp>
        <p:nvSpPr>
          <p:cNvPr id="61455" name="Line 15"/>
          <p:cNvSpPr>
            <a:spLocks noChangeShapeType="1"/>
          </p:cNvSpPr>
          <p:nvPr/>
        </p:nvSpPr>
        <p:spPr bwMode="auto">
          <a:xfrm>
            <a:off x="5029200" y="4191000"/>
            <a:ext cx="304800" cy="0"/>
          </a:xfrm>
          <a:prstGeom prst="line">
            <a:avLst/>
          </a:prstGeom>
          <a:noFill/>
          <a:ln w="9525">
            <a:solidFill>
              <a:schemeClr val="tx1"/>
            </a:solidFill>
            <a:round/>
            <a:headEnd/>
            <a:tailEnd/>
          </a:ln>
          <a:effectLst/>
        </p:spPr>
        <p:txBody>
          <a:bodyPr/>
          <a:lstStyle/>
          <a:p>
            <a:endParaRPr lang="en-US"/>
          </a:p>
        </p:txBody>
      </p:sp>
      <p:sp>
        <p:nvSpPr>
          <p:cNvPr id="61456" name="Line 16"/>
          <p:cNvSpPr>
            <a:spLocks noChangeShapeType="1"/>
          </p:cNvSpPr>
          <p:nvPr/>
        </p:nvSpPr>
        <p:spPr bwMode="auto">
          <a:xfrm>
            <a:off x="5486400" y="4191000"/>
            <a:ext cx="304800" cy="0"/>
          </a:xfrm>
          <a:prstGeom prst="line">
            <a:avLst/>
          </a:prstGeom>
          <a:noFill/>
          <a:ln w="9525">
            <a:solidFill>
              <a:schemeClr val="tx1"/>
            </a:solidFill>
            <a:round/>
            <a:headEnd/>
            <a:tailEnd/>
          </a:ln>
          <a:effectLst/>
        </p:spPr>
        <p:txBody>
          <a:bodyPr/>
          <a:lstStyle/>
          <a:p>
            <a:endParaRPr lang="en-US"/>
          </a:p>
        </p:txBody>
      </p:sp>
      <p:sp>
        <p:nvSpPr>
          <p:cNvPr id="61457" name="Line 17"/>
          <p:cNvSpPr>
            <a:spLocks noChangeShapeType="1"/>
          </p:cNvSpPr>
          <p:nvPr/>
        </p:nvSpPr>
        <p:spPr bwMode="auto">
          <a:xfrm>
            <a:off x="6019800" y="4191000"/>
            <a:ext cx="304800" cy="0"/>
          </a:xfrm>
          <a:prstGeom prst="line">
            <a:avLst/>
          </a:prstGeom>
          <a:noFill/>
          <a:ln w="9525">
            <a:solidFill>
              <a:schemeClr val="tx1"/>
            </a:solidFill>
            <a:round/>
            <a:headEnd/>
            <a:tailEnd/>
          </a:ln>
          <a:effectLst/>
        </p:spPr>
        <p:txBody>
          <a:bodyPr/>
          <a:lstStyle/>
          <a:p>
            <a:endParaRPr lang="en-US"/>
          </a:p>
        </p:txBody>
      </p:sp>
      <p:sp>
        <p:nvSpPr>
          <p:cNvPr id="61458" name="Line 18"/>
          <p:cNvSpPr>
            <a:spLocks noChangeShapeType="1"/>
          </p:cNvSpPr>
          <p:nvPr/>
        </p:nvSpPr>
        <p:spPr bwMode="auto">
          <a:xfrm>
            <a:off x="6553200" y="4191000"/>
            <a:ext cx="457200" cy="0"/>
          </a:xfrm>
          <a:prstGeom prst="line">
            <a:avLst/>
          </a:prstGeom>
          <a:noFill/>
          <a:ln w="9525">
            <a:solidFill>
              <a:schemeClr val="tx1"/>
            </a:solidFill>
            <a:round/>
            <a:headEnd/>
            <a:tailEnd/>
          </a:ln>
          <a:effectLst/>
        </p:spPr>
        <p:txBody>
          <a:bodyPr/>
          <a:lstStyle/>
          <a:p>
            <a:endParaRPr lang="en-US"/>
          </a:p>
        </p:txBody>
      </p:sp>
      <p:sp>
        <p:nvSpPr>
          <p:cNvPr id="61459" name="Text Box 19"/>
          <p:cNvSpPr txBox="1">
            <a:spLocks noChangeArrowheads="1"/>
          </p:cNvSpPr>
          <p:nvPr/>
        </p:nvSpPr>
        <p:spPr bwMode="auto">
          <a:xfrm>
            <a:off x="7162800" y="3886200"/>
            <a:ext cx="1295400" cy="579438"/>
          </a:xfrm>
          <a:prstGeom prst="rect">
            <a:avLst/>
          </a:prstGeom>
          <a:noFill/>
          <a:ln w="9525" algn="ctr">
            <a:noFill/>
            <a:miter lim="800000"/>
            <a:headEnd/>
            <a:tailEnd/>
          </a:ln>
          <a:effectLst/>
        </p:spPr>
        <p:txBody>
          <a:bodyPr>
            <a:spAutoFit/>
          </a:bodyPr>
          <a:lstStyle/>
          <a:p>
            <a:pPr algn="ctr" eaLnBrk="0" hangingPunct="0">
              <a:spcBef>
                <a:spcPct val="50000"/>
              </a:spcBef>
            </a:pPr>
            <a:endParaRPr lang="en-US" sz="3200"/>
          </a:p>
        </p:txBody>
      </p:sp>
      <p:sp>
        <p:nvSpPr>
          <p:cNvPr id="61460" name="Text Box 20"/>
          <p:cNvSpPr txBox="1">
            <a:spLocks noChangeArrowheads="1"/>
          </p:cNvSpPr>
          <p:nvPr/>
        </p:nvSpPr>
        <p:spPr bwMode="auto">
          <a:xfrm>
            <a:off x="7239000" y="3962400"/>
            <a:ext cx="1295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t>{ordered}</a:t>
            </a:r>
          </a:p>
        </p:txBody>
      </p:sp>
      <p:sp>
        <p:nvSpPr>
          <p:cNvPr id="61461" name="Line 21"/>
          <p:cNvSpPr>
            <a:spLocks noChangeShapeType="1"/>
          </p:cNvSpPr>
          <p:nvPr/>
        </p:nvSpPr>
        <p:spPr bwMode="auto">
          <a:xfrm flipV="1">
            <a:off x="1371600" y="2362200"/>
            <a:ext cx="457200" cy="609600"/>
          </a:xfrm>
          <a:prstGeom prst="line">
            <a:avLst/>
          </a:prstGeom>
          <a:noFill/>
          <a:ln w="9525">
            <a:solidFill>
              <a:schemeClr val="tx1"/>
            </a:solidFill>
            <a:round/>
            <a:headEnd/>
            <a:tailEnd/>
          </a:ln>
          <a:effectLst/>
        </p:spPr>
        <p:txBody>
          <a:bodyPr/>
          <a:lstStyle/>
          <a:p>
            <a:endParaRPr lang="en-US"/>
          </a:p>
        </p:txBody>
      </p:sp>
      <p:sp>
        <p:nvSpPr>
          <p:cNvPr id="61462" name="Text Box 22"/>
          <p:cNvSpPr txBox="1">
            <a:spLocks noChangeArrowheads="1"/>
          </p:cNvSpPr>
          <p:nvPr/>
        </p:nvSpPr>
        <p:spPr bwMode="auto">
          <a:xfrm>
            <a:off x="1295400" y="2133600"/>
            <a:ext cx="24384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Stereotype</a:t>
            </a:r>
          </a:p>
        </p:txBody>
      </p:sp>
      <p:sp>
        <p:nvSpPr>
          <p:cNvPr id="61463" name="Line 23"/>
          <p:cNvSpPr>
            <a:spLocks noChangeShapeType="1"/>
          </p:cNvSpPr>
          <p:nvPr/>
        </p:nvSpPr>
        <p:spPr bwMode="auto">
          <a:xfrm flipV="1">
            <a:off x="5867400" y="2667000"/>
            <a:ext cx="990600" cy="457200"/>
          </a:xfrm>
          <a:prstGeom prst="line">
            <a:avLst/>
          </a:prstGeom>
          <a:noFill/>
          <a:ln w="9525">
            <a:solidFill>
              <a:schemeClr val="tx1"/>
            </a:solidFill>
            <a:round/>
            <a:headEnd/>
            <a:tailEnd/>
          </a:ln>
          <a:effectLst/>
        </p:spPr>
        <p:txBody>
          <a:bodyPr/>
          <a:lstStyle/>
          <a:p>
            <a:endParaRPr lang="en-US"/>
          </a:p>
        </p:txBody>
      </p:sp>
      <p:sp>
        <p:nvSpPr>
          <p:cNvPr id="61464" name="Text Box 24"/>
          <p:cNvSpPr txBox="1">
            <a:spLocks noChangeArrowheads="1"/>
          </p:cNvSpPr>
          <p:nvPr/>
        </p:nvSpPr>
        <p:spPr bwMode="auto">
          <a:xfrm>
            <a:off x="6934200" y="2362200"/>
            <a:ext cx="1676400" cy="701675"/>
          </a:xfrm>
          <a:prstGeom prst="rect">
            <a:avLst/>
          </a:prstGeom>
          <a:noFill/>
          <a:ln w="9525" algn="ctr">
            <a:noFill/>
            <a:miter lim="800000"/>
            <a:headEnd/>
            <a:tailEnd/>
          </a:ln>
          <a:effectLst/>
        </p:spPr>
        <p:txBody>
          <a:bodyPr>
            <a:spAutoFit/>
          </a:bodyPr>
          <a:lstStyle/>
          <a:p>
            <a:pPr eaLnBrk="0" hangingPunct="0">
              <a:spcBef>
                <a:spcPct val="50000"/>
              </a:spcBef>
            </a:pPr>
            <a:r>
              <a:rPr lang="en-US" sz="2000">
                <a:solidFill>
                  <a:srgbClr val="3333CC"/>
                </a:solidFill>
              </a:rPr>
              <a:t>Tagged value</a:t>
            </a:r>
          </a:p>
        </p:txBody>
      </p:sp>
      <p:sp>
        <p:nvSpPr>
          <p:cNvPr id="61465" name="Text Box 25"/>
          <p:cNvSpPr txBox="1">
            <a:spLocks noChangeArrowheads="1"/>
          </p:cNvSpPr>
          <p:nvPr/>
        </p:nvSpPr>
        <p:spPr bwMode="auto">
          <a:xfrm>
            <a:off x="1752600" y="5791200"/>
            <a:ext cx="5562600" cy="457200"/>
          </a:xfrm>
          <a:prstGeom prst="rect">
            <a:avLst/>
          </a:prstGeom>
          <a:noFill/>
          <a:ln w="9525" algn="ctr">
            <a:noFill/>
            <a:miter lim="800000"/>
            <a:headEnd/>
            <a:tailEnd/>
          </a:ln>
          <a:effectLst/>
        </p:spPr>
        <p:txBody>
          <a:bodyPr>
            <a:spAutoFit/>
          </a:bodyPr>
          <a:lstStyle/>
          <a:p>
            <a:pPr algn="ctr" eaLnBrk="0" hangingPunct="0">
              <a:spcBef>
                <a:spcPct val="50000"/>
              </a:spcBef>
            </a:pPr>
            <a:r>
              <a:rPr lang="en-US" sz="2400" b="1">
                <a:solidFill>
                  <a:srgbClr val="D60093"/>
                </a:solidFill>
              </a:rPr>
              <a:t>Extensibility Mechanisms</a:t>
            </a:r>
          </a:p>
        </p:txBody>
      </p:sp>
      <p:sp>
        <p:nvSpPr>
          <p:cNvPr id="61466" name="Line 26"/>
          <p:cNvSpPr>
            <a:spLocks noChangeShapeType="1"/>
          </p:cNvSpPr>
          <p:nvPr/>
        </p:nvSpPr>
        <p:spPr bwMode="auto">
          <a:xfrm flipH="1">
            <a:off x="7696200" y="4267200"/>
            <a:ext cx="228600" cy="990600"/>
          </a:xfrm>
          <a:prstGeom prst="line">
            <a:avLst/>
          </a:prstGeom>
          <a:noFill/>
          <a:ln w="9525">
            <a:solidFill>
              <a:schemeClr val="tx1"/>
            </a:solidFill>
            <a:round/>
            <a:headEnd/>
            <a:tailEnd/>
          </a:ln>
          <a:effectLst/>
        </p:spPr>
        <p:txBody>
          <a:bodyPr/>
          <a:lstStyle/>
          <a:p>
            <a:endParaRPr lang="en-US"/>
          </a:p>
        </p:txBody>
      </p:sp>
      <p:sp>
        <p:nvSpPr>
          <p:cNvPr id="61467" name="Text Box 27"/>
          <p:cNvSpPr txBox="1">
            <a:spLocks noChangeArrowheads="1"/>
          </p:cNvSpPr>
          <p:nvPr/>
        </p:nvSpPr>
        <p:spPr bwMode="auto">
          <a:xfrm>
            <a:off x="6781800" y="5257800"/>
            <a:ext cx="1600200" cy="3968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a:solidFill>
                  <a:srgbClr val="3333CC"/>
                </a:solidFill>
              </a:rPr>
              <a:t>Constraints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600" b="1" dirty="0">
                <a:solidFill>
                  <a:srgbClr val="FF0000"/>
                </a:solidFill>
              </a:rPr>
              <a:t>Architecture</a:t>
            </a:r>
          </a:p>
        </p:txBody>
      </p:sp>
      <p:sp>
        <p:nvSpPr>
          <p:cNvPr id="62467" name="Rectangle 3"/>
          <p:cNvSpPr>
            <a:spLocks noGrp="1" noChangeArrowheads="1"/>
          </p:cNvSpPr>
          <p:nvPr>
            <p:ph type="body" idx="1"/>
          </p:nvPr>
        </p:nvSpPr>
        <p:spPr/>
        <p:txBody>
          <a:bodyPr/>
          <a:lstStyle/>
          <a:p>
            <a:r>
              <a:rPr lang="en-US" sz="2400" b="1"/>
              <a:t>Modeling a System's Architecture</a:t>
            </a:r>
          </a:p>
          <a:p>
            <a:endParaRPr lang="en-US"/>
          </a:p>
          <a:p>
            <a:pPr>
              <a:buClr>
                <a:srgbClr val="3333CC"/>
              </a:buClr>
              <a:buSzPct val="125000"/>
              <a:buFont typeface="Wingdings" pitchFamily="2" charset="2"/>
              <a:buChar char="Ø"/>
            </a:pPr>
            <a:endParaRPr lang="en-US"/>
          </a:p>
          <a:p>
            <a:pPr>
              <a:buClr>
                <a:srgbClr val="3333CC"/>
              </a:buClr>
              <a:buSzPct val="125000"/>
              <a:buFont typeface="Wingdings" pitchFamily="2" charset="2"/>
              <a:buChar char="Ø"/>
            </a:pPr>
            <a:endParaRPr lang="en-US"/>
          </a:p>
          <a:p>
            <a:pPr>
              <a:buClr>
                <a:srgbClr val="3333CC"/>
              </a:buClr>
              <a:buSzPct val="125000"/>
              <a:buFont typeface="Wingdings" pitchFamily="2" charset="2"/>
              <a:buChar char="Ø"/>
            </a:pPr>
            <a:endParaRPr lang="en-US"/>
          </a:p>
          <a:p>
            <a:pPr>
              <a:buClr>
                <a:srgbClr val="3333CC"/>
              </a:buClr>
              <a:buSzPct val="125000"/>
              <a:buFont typeface="Wingdings" pitchFamily="2" charset="2"/>
              <a:buNone/>
            </a:pPr>
            <a:r>
              <a:rPr lang="en-US"/>
              <a:t>        </a:t>
            </a:r>
          </a:p>
          <a:p>
            <a:pPr>
              <a:buClr>
                <a:srgbClr val="3333CC"/>
              </a:buClr>
              <a:buSzPct val="125000"/>
              <a:buFont typeface="Wingdings" pitchFamily="2" charset="2"/>
              <a:buNone/>
            </a:pPr>
            <a:r>
              <a:rPr lang="en-US"/>
              <a:t>   </a:t>
            </a:r>
          </a:p>
        </p:txBody>
      </p:sp>
      <p:pic>
        <p:nvPicPr>
          <p:cNvPr id="62468" name="Picture 4"/>
          <p:cNvPicPr>
            <a:picLocks noChangeAspect="1" noChangeArrowheads="1"/>
          </p:cNvPicPr>
          <p:nvPr/>
        </p:nvPicPr>
        <p:blipFill>
          <a:blip r:embed="rId2"/>
          <a:srcRect/>
          <a:stretch>
            <a:fillRect/>
          </a:stretch>
        </p:blipFill>
        <p:spPr bwMode="auto">
          <a:xfrm>
            <a:off x="1905000" y="2349500"/>
            <a:ext cx="5334000" cy="2832100"/>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2800" b="1" i="1" smtClean="0"/>
              <a:t>Use case view</a:t>
            </a:r>
          </a:p>
        </p:txBody>
      </p:sp>
      <p:sp>
        <p:nvSpPr>
          <p:cNvPr id="21507" name="Rectangle 3"/>
          <p:cNvSpPr>
            <a:spLocks noGrp="1" noChangeArrowheads="1"/>
          </p:cNvSpPr>
          <p:nvPr>
            <p:ph type="body" idx="1"/>
          </p:nvPr>
        </p:nvSpPr>
        <p:spPr/>
        <p:txBody>
          <a:bodyPr/>
          <a:lstStyle/>
          <a:p>
            <a:pPr algn="just" eaLnBrk="1" hangingPunct="1">
              <a:lnSpc>
                <a:spcPct val="80000"/>
              </a:lnSpc>
            </a:pPr>
            <a:r>
              <a:rPr lang="en-US" sz="2400" smtClean="0">
                <a:latin typeface="Times New Roman" pitchFamily="18" charset="0"/>
              </a:rPr>
              <a:t>The </a:t>
            </a:r>
            <a:r>
              <a:rPr lang="en-US" sz="2400" b="1" i="1" smtClean="0">
                <a:latin typeface="Times New Roman" pitchFamily="18" charset="0"/>
              </a:rPr>
              <a:t>use case view</a:t>
            </a:r>
            <a:r>
              <a:rPr lang="en-US" sz="2400" i="1" smtClean="0">
                <a:latin typeface="Times New Roman" pitchFamily="18" charset="0"/>
              </a:rPr>
              <a:t> </a:t>
            </a:r>
            <a:r>
              <a:rPr lang="en-US" sz="2400" smtClean="0">
                <a:latin typeface="Times New Roman" pitchFamily="18" charset="0"/>
              </a:rPr>
              <a:t>of a system includes the </a:t>
            </a:r>
            <a:r>
              <a:rPr lang="en-US" sz="2400" b="1" smtClean="0">
                <a:latin typeface="Times New Roman" pitchFamily="18" charset="0"/>
              </a:rPr>
              <a:t>use cases</a:t>
            </a:r>
            <a:r>
              <a:rPr lang="en-US" sz="2400" smtClean="0">
                <a:latin typeface="Times New Roman" pitchFamily="18" charset="0"/>
              </a:rPr>
              <a:t> that describe the behavior of the system as seen by its end users, analysts, and testers.</a:t>
            </a:r>
          </a:p>
          <a:p>
            <a:pPr algn="just" eaLnBrk="1" hangingPunct="1">
              <a:lnSpc>
                <a:spcPct val="80000"/>
              </a:lnSpc>
              <a:buFontTx/>
              <a:buNone/>
            </a:pPr>
            <a:r>
              <a:rPr lang="en-US" sz="2400" smtClean="0">
                <a:latin typeface="Times New Roman" pitchFamily="18" charset="0"/>
              </a:rPr>
              <a:t> </a:t>
            </a:r>
          </a:p>
          <a:p>
            <a:pPr algn="just" eaLnBrk="1" hangingPunct="1">
              <a:lnSpc>
                <a:spcPct val="80000"/>
              </a:lnSpc>
            </a:pPr>
            <a:r>
              <a:rPr lang="en-US" sz="2400" smtClean="0">
                <a:latin typeface="Times New Roman" pitchFamily="18" charset="0"/>
              </a:rPr>
              <a:t>This view doesn’t specify the organization of a software system. Rather, it Specify the </a:t>
            </a:r>
            <a:r>
              <a:rPr lang="en-US" sz="2400" b="1" smtClean="0">
                <a:latin typeface="Times New Roman" pitchFamily="18" charset="0"/>
              </a:rPr>
              <a:t>shape of the system's architecture</a:t>
            </a:r>
            <a:r>
              <a:rPr lang="en-US" sz="2400" smtClean="0">
                <a:latin typeface="Times New Roman" pitchFamily="18" charset="0"/>
              </a:rPr>
              <a:t>. </a:t>
            </a:r>
          </a:p>
          <a:p>
            <a:pPr algn="just" eaLnBrk="1" hangingPunct="1">
              <a:lnSpc>
                <a:spcPct val="80000"/>
              </a:lnSpc>
            </a:pPr>
            <a:endParaRPr lang="en-US" sz="2400" smtClean="0">
              <a:latin typeface="Times New Roman" pitchFamily="18" charset="0"/>
            </a:endParaRPr>
          </a:p>
          <a:p>
            <a:pPr algn="just" eaLnBrk="1" hangingPunct="1">
              <a:lnSpc>
                <a:spcPct val="80000"/>
              </a:lnSpc>
            </a:pPr>
            <a:r>
              <a:rPr lang="en-US" sz="2400" smtClean="0">
                <a:latin typeface="Times New Roman" pitchFamily="18" charset="0"/>
              </a:rPr>
              <a:t>The </a:t>
            </a:r>
            <a:r>
              <a:rPr lang="en-US" sz="2400" b="1" smtClean="0">
                <a:latin typeface="Times New Roman" pitchFamily="18" charset="0"/>
              </a:rPr>
              <a:t>static aspects</a:t>
            </a:r>
            <a:r>
              <a:rPr lang="en-US" sz="2400" smtClean="0">
                <a:latin typeface="Times New Roman" pitchFamily="18" charset="0"/>
              </a:rPr>
              <a:t> of this view are captured in </a:t>
            </a:r>
            <a:r>
              <a:rPr lang="en-US" sz="2400" b="1" smtClean="0">
                <a:latin typeface="Times New Roman" pitchFamily="18" charset="0"/>
              </a:rPr>
              <a:t>use case diagrams</a:t>
            </a:r>
            <a:r>
              <a:rPr lang="en-US" sz="2400" smtClean="0">
                <a:latin typeface="Times New Roman" pitchFamily="18" charset="0"/>
              </a:rPr>
              <a:t>;  and the </a:t>
            </a:r>
            <a:r>
              <a:rPr lang="en-US" sz="2400" b="1" smtClean="0">
                <a:latin typeface="Times New Roman" pitchFamily="18" charset="0"/>
              </a:rPr>
              <a:t>dynamic aspects</a:t>
            </a:r>
            <a:r>
              <a:rPr lang="en-US" sz="2400" smtClean="0">
                <a:latin typeface="Times New Roman" pitchFamily="18" charset="0"/>
              </a:rPr>
              <a:t> of this view are captured in </a:t>
            </a:r>
            <a:r>
              <a:rPr lang="en-US" sz="2400" b="1" smtClean="0">
                <a:latin typeface="Times New Roman" pitchFamily="18" charset="0"/>
              </a:rPr>
              <a:t>interaction diagrams, statechart diagrams, and activity diagrams.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200" b="1" i="1" u="sng" smtClean="0">
                <a:solidFill>
                  <a:srgbClr val="800080"/>
                </a:solidFill>
              </a:rPr>
              <a:t>UML Application Areas</a:t>
            </a:r>
          </a:p>
        </p:txBody>
      </p:sp>
      <p:sp>
        <p:nvSpPr>
          <p:cNvPr id="10243" name="Rectangle 3"/>
          <p:cNvSpPr>
            <a:spLocks noGrp="1" noChangeArrowheads="1"/>
          </p:cNvSpPr>
          <p:nvPr>
            <p:ph type="body" idx="1"/>
          </p:nvPr>
        </p:nvSpPr>
        <p:spPr>
          <a:xfrm>
            <a:off x="457200" y="1600200"/>
            <a:ext cx="8229600" cy="4953000"/>
          </a:xfrm>
        </p:spPr>
        <p:txBody>
          <a:bodyPr/>
          <a:lstStyle/>
          <a:p>
            <a:pPr eaLnBrk="1" hangingPunct="1">
              <a:lnSpc>
                <a:spcPct val="90000"/>
              </a:lnSpc>
              <a:buClr>
                <a:srgbClr val="800080"/>
              </a:buClr>
              <a:buFont typeface="Wingdings" pitchFamily="2" charset="2"/>
              <a:buChar char="Ø"/>
            </a:pPr>
            <a:r>
              <a:rPr lang="en-US" sz="2800" smtClean="0"/>
              <a:t>The UML is intended primarily for Software intensive systems. It has been used effectively for such domains as follows:</a:t>
            </a:r>
          </a:p>
          <a:p>
            <a:pPr eaLnBrk="1" hangingPunct="1">
              <a:lnSpc>
                <a:spcPct val="90000"/>
              </a:lnSpc>
              <a:buClr>
                <a:srgbClr val="800080"/>
              </a:buClr>
              <a:buFont typeface="Wingdings" pitchFamily="2" charset="2"/>
              <a:buChar char="Ø"/>
            </a:pPr>
            <a:endParaRPr lang="en-US" sz="2800" smtClean="0"/>
          </a:p>
          <a:p>
            <a:pPr eaLnBrk="1" hangingPunct="1">
              <a:lnSpc>
                <a:spcPct val="90000"/>
              </a:lnSpc>
              <a:buClr>
                <a:srgbClr val="3333CC"/>
              </a:buClr>
            </a:pPr>
            <a:r>
              <a:rPr lang="en-US" sz="2800" smtClean="0"/>
              <a:t>Enterprise information systems</a:t>
            </a:r>
          </a:p>
          <a:p>
            <a:pPr eaLnBrk="1" hangingPunct="1">
              <a:lnSpc>
                <a:spcPct val="90000"/>
              </a:lnSpc>
              <a:buClr>
                <a:srgbClr val="3333CC"/>
              </a:buClr>
            </a:pPr>
            <a:r>
              <a:rPr lang="en-US" sz="2800" smtClean="0"/>
              <a:t>Banking and financial services</a:t>
            </a:r>
          </a:p>
          <a:p>
            <a:pPr eaLnBrk="1" hangingPunct="1">
              <a:lnSpc>
                <a:spcPct val="90000"/>
              </a:lnSpc>
              <a:buClr>
                <a:srgbClr val="3333CC"/>
              </a:buClr>
            </a:pPr>
            <a:r>
              <a:rPr lang="en-US" sz="2800" smtClean="0"/>
              <a:t>Telecommunications</a:t>
            </a:r>
          </a:p>
          <a:p>
            <a:pPr eaLnBrk="1" hangingPunct="1">
              <a:lnSpc>
                <a:spcPct val="90000"/>
              </a:lnSpc>
              <a:buClr>
                <a:srgbClr val="3333CC"/>
              </a:buClr>
            </a:pPr>
            <a:r>
              <a:rPr lang="en-US" sz="2800" smtClean="0"/>
              <a:t>Transportation</a:t>
            </a:r>
          </a:p>
          <a:p>
            <a:pPr eaLnBrk="1" hangingPunct="1">
              <a:lnSpc>
                <a:spcPct val="90000"/>
              </a:lnSpc>
              <a:buClr>
                <a:srgbClr val="3333CC"/>
              </a:buClr>
            </a:pPr>
            <a:r>
              <a:rPr lang="en-US" sz="2800" smtClean="0"/>
              <a:t>Defense </a:t>
            </a:r>
          </a:p>
          <a:p>
            <a:pPr eaLnBrk="1" hangingPunct="1">
              <a:lnSpc>
                <a:spcPct val="90000"/>
              </a:lnSpc>
              <a:buClr>
                <a:srgbClr val="3333CC"/>
              </a:buClr>
            </a:pPr>
            <a:r>
              <a:rPr lang="en-US" sz="2800" smtClean="0"/>
              <a:t>Medical , Electronics, scientific and Distributed web-based services.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800" b="1" i="1" smtClean="0"/>
              <a:t>Design view</a:t>
            </a:r>
          </a:p>
        </p:txBody>
      </p:sp>
      <p:sp>
        <p:nvSpPr>
          <p:cNvPr id="22531" name="Rectangle 3"/>
          <p:cNvSpPr>
            <a:spLocks noGrp="1" noChangeArrowheads="1"/>
          </p:cNvSpPr>
          <p:nvPr>
            <p:ph type="body" idx="1"/>
          </p:nvPr>
        </p:nvSpPr>
        <p:spPr/>
        <p:txBody>
          <a:bodyPr>
            <a:normAutofit lnSpcReduction="10000"/>
          </a:bodyPr>
          <a:lstStyle/>
          <a:p>
            <a:pPr algn="just" eaLnBrk="1" hangingPunct="1"/>
            <a:r>
              <a:rPr lang="en-US" sz="2400" smtClean="0">
                <a:latin typeface="Times New Roman" pitchFamily="18" charset="0"/>
              </a:rPr>
              <a:t>The </a:t>
            </a:r>
            <a:r>
              <a:rPr lang="en-US" sz="2400" b="1" i="1" smtClean="0">
                <a:latin typeface="Times New Roman" pitchFamily="18" charset="0"/>
              </a:rPr>
              <a:t>design view</a:t>
            </a:r>
            <a:r>
              <a:rPr lang="en-US" sz="2400" i="1" smtClean="0">
                <a:latin typeface="Times New Roman" pitchFamily="18" charset="0"/>
              </a:rPr>
              <a:t> </a:t>
            </a:r>
            <a:r>
              <a:rPr lang="en-US" sz="2400" smtClean="0">
                <a:latin typeface="Times New Roman" pitchFamily="18" charset="0"/>
              </a:rPr>
              <a:t>of a system includes the classes, interfaces, and collaborations that form the vocabulary of the problem and its solution. </a:t>
            </a:r>
          </a:p>
          <a:p>
            <a:pPr algn="just" eaLnBrk="1" hangingPunct="1"/>
            <a:endParaRPr lang="en-US" sz="2400" smtClean="0">
              <a:latin typeface="Times New Roman" pitchFamily="18" charset="0"/>
            </a:endParaRPr>
          </a:p>
          <a:p>
            <a:pPr algn="just" eaLnBrk="1" hangingPunct="1"/>
            <a:r>
              <a:rPr lang="en-US" sz="2400" smtClean="0">
                <a:latin typeface="Times New Roman" pitchFamily="18" charset="0"/>
              </a:rPr>
              <a:t>This view primarily </a:t>
            </a:r>
            <a:r>
              <a:rPr lang="en-US" sz="2400" b="1" smtClean="0">
                <a:latin typeface="Times New Roman" pitchFamily="18" charset="0"/>
              </a:rPr>
              <a:t>supports the functional requirements</a:t>
            </a:r>
            <a:r>
              <a:rPr lang="en-US" sz="2400" smtClean="0">
                <a:latin typeface="Times New Roman" pitchFamily="18" charset="0"/>
              </a:rPr>
              <a:t> of the system, meaning the </a:t>
            </a:r>
            <a:r>
              <a:rPr lang="en-US" sz="2400" b="1" smtClean="0">
                <a:latin typeface="Times New Roman" pitchFamily="18" charset="0"/>
              </a:rPr>
              <a:t>services that the system should provide to its end users.</a:t>
            </a:r>
            <a:r>
              <a:rPr lang="en-US" sz="2400" smtClean="0">
                <a:latin typeface="Times New Roman" pitchFamily="18" charset="0"/>
              </a:rPr>
              <a:t> </a:t>
            </a:r>
          </a:p>
          <a:p>
            <a:pPr algn="just" eaLnBrk="1" hangingPunct="1"/>
            <a:endParaRPr lang="en-US" sz="2400" smtClean="0">
              <a:latin typeface="Times New Roman" pitchFamily="18" charset="0"/>
            </a:endParaRPr>
          </a:p>
          <a:p>
            <a:pPr algn="just" eaLnBrk="1" hangingPunct="1"/>
            <a:r>
              <a:rPr lang="en-US" sz="2400" smtClean="0">
                <a:latin typeface="Times New Roman" pitchFamily="18" charset="0"/>
              </a:rPr>
              <a:t>The </a:t>
            </a:r>
            <a:r>
              <a:rPr lang="en-US" sz="2400" b="1" smtClean="0">
                <a:latin typeface="Times New Roman" pitchFamily="18" charset="0"/>
              </a:rPr>
              <a:t>static aspects</a:t>
            </a:r>
            <a:r>
              <a:rPr lang="en-US" sz="2400" smtClean="0">
                <a:latin typeface="Times New Roman" pitchFamily="18" charset="0"/>
              </a:rPr>
              <a:t> of this view are captured in </a:t>
            </a:r>
            <a:r>
              <a:rPr lang="en-US" sz="2400" b="1" smtClean="0">
                <a:latin typeface="Times New Roman" pitchFamily="18" charset="0"/>
              </a:rPr>
              <a:t>class diagrams and object diagrams</a:t>
            </a:r>
            <a:r>
              <a:rPr lang="en-US" sz="2400" smtClean="0">
                <a:latin typeface="Times New Roman" pitchFamily="18" charset="0"/>
              </a:rPr>
              <a:t> and the </a:t>
            </a:r>
            <a:r>
              <a:rPr lang="en-US" sz="2400" b="1" smtClean="0">
                <a:latin typeface="Times New Roman" pitchFamily="18" charset="0"/>
              </a:rPr>
              <a:t>dynamic aspects</a:t>
            </a:r>
            <a:r>
              <a:rPr lang="en-US" sz="2400" smtClean="0">
                <a:latin typeface="Times New Roman" pitchFamily="18" charset="0"/>
              </a:rPr>
              <a:t> of this view are captured in </a:t>
            </a:r>
            <a:r>
              <a:rPr lang="en-US" sz="2400" b="1" smtClean="0">
                <a:latin typeface="Times New Roman" pitchFamily="18" charset="0"/>
              </a:rPr>
              <a:t>interaction diagrams, statechart diagrams, and activity diagrams.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b="1" i="1" smtClean="0"/>
              <a:t>Process view</a:t>
            </a:r>
          </a:p>
        </p:txBody>
      </p:sp>
      <p:sp>
        <p:nvSpPr>
          <p:cNvPr id="23555" name="Rectangle 3"/>
          <p:cNvSpPr>
            <a:spLocks noGrp="1" noChangeArrowheads="1"/>
          </p:cNvSpPr>
          <p:nvPr>
            <p:ph type="body" idx="1"/>
          </p:nvPr>
        </p:nvSpPr>
        <p:spPr/>
        <p:txBody>
          <a:bodyPr/>
          <a:lstStyle/>
          <a:p>
            <a:pPr algn="just" eaLnBrk="1" hangingPunct="1">
              <a:lnSpc>
                <a:spcPct val="80000"/>
              </a:lnSpc>
            </a:pPr>
            <a:r>
              <a:rPr lang="en-US" sz="2400" smtClean="0">
                <a:latin typeface="Times New Roman" pitchFamily="18" charset="0"/>
              </a:rPr>
              <a:t>The </a:t>
            </a:r>
            <a:r>
              <a:rPr lang="en-US" sz="2400" b="1" i="1" smtClean="0">
                <a:latin typeface="Times New Roman" pitchFamily="18" charset="0"/>
              </a:rPr>
              <a:t>process view</a:t>
            </a:r>
            <a:r>
              <a:rPr lang="en-US" sz="2400" i="1" smtClean="0">
                <a:latin typeface="Times New Roman" pitchFamily="18" charset="0"/>
              </a:rPr>
              <a:t> </a:t>
            </a:r>
            <a:r>
              <a:rPr lang="en-US" sz="2400" smtClean="0">
                <a:latin typeface="Times New Roman" pitchFamily="18" charset="0"/>
              </a:rPr>
              <a:t>of a system includes the threads and processes that form the system's concurrency and synchronization mechanisms.</a:t>
            </a:r>
          </a:p>
          <a:p>
            <a:pPr algn="just" eaLnBrk="1" hangingPunct="1">
              <a:lnSpc>
                <a:spcPct val="80000"/>
              </a:lnSpc>
            </a:pPr>
            <a:endParaRPr lang="en-US" sz="2400" smtClean="0">
              <a:latin typeface="Times New Roman" pitchFamily="18" charset="0"/>
            </a:endParaRPr>
          </a:p>
          <a:p>
            <a:pPr algn="just" eaLnBrk="1" hangingPunct="1">
              <a:lnSpc>
                <a:spcPct val="80000"/>
              </a:lnSpc>
            </a:pPr>
            <a:r>
              <a:rPr lang="en-US" sz="2400" smtClean="0">
                <a:latin typeface="Times New Roman" pitchFamily="18" charset="0"/>
              </a:rPr>
              <a:t> This view primarily addresses the performance, scalability, and throughput of the system. </a:t>
            </a:r>
          </a:p>
          <a:p>
            <a:pPr algn="just" eaLnBrk="1" hangingPunct="1">
              <a:lnSpc>
                <a:spcPct val="80000"/>
              </a:lnSpc>
            </a:pPr>
            <a:endParaRPr lang="en-US" sz="2400" smtClean="0">
              <a:latin typeface="Times New Roman" pitchFamily="18" charset="0"/>
            </a:endParaRPr>
          </a:p>
          <a:p>
            <a:pPr algn="just" eaLnBrk="1" hangingPunct="1">
              <a:lnSpc>
                <a:spcPct val="80000"/>
              </a:lnSpc>
            </a:pPr>
            <a:r>
              <a:rPr lang="en-US" sz="2400" smtClean="0">
                <a:latin typeface="Times New Roman" pitchFamily="18" charset="0"/>
              </a:rPr>
              <a:t>The static and dynamic aspects of this view are captured in the same kinds of diagrams as for the design view, but with a focus on the active classes that represent these threads and processes.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2800" b="1" i="1" smtClean="0"/>
              <a:t>Implementation view</a:t>
            </a:r>
          </a:p>
        </p:txBody>
      </p:sp>
      <p:sp>
        <p:nvSpPr>
          <p:cNvPr id="24579" name="Rectangle 3"/>
          <p:cNvSpPr>
            <a:spLocks noGrp="1" noChangeArrowheads="1"/>
          </p:cNvSpPr>
          <p:nvPr>
            <p:ph type="body" idx="1"/>
          </p:nvPr>
        </p:nvSpPr>
        <p:spPr/>
        <p:txBody>
          <a:bodyPr>
            <a:normAutofit lnSpcReduction="10000"/>
          </a:bodyPr>
          <a:lstStyle/>
          <a:p>
            <a:pPr algn="just" eaLnBrk="1" hangingPunct="1">
              <a:lnSpc>
                <a:spcPct val="90000"/>
              </a:lnSpc>
            </a:pPr>
            <a:r>
              <a:rPr lang="en-US" sz="2400" smtClean="0">
                <a:latin typeface="Times New Roman" pitchFamily="18" charset="0"/>
              </a:rPr>
              <a:t>The </a:t>
            </a:r>
            <a:r>
              <a:rPr lang="en-US" sz="2400" b="1" i="1" smtClean="0">
                <a:latin typeface="Times New Roman" pitchFamily="18" charset="0"/>
              </a:rPr>
              <a:t>implementation view</a:t>
            </a:r>
            <a:r>
              <a:rPr lang="en-US" sz="2400" i="1" smtClean="0">
                <a:latin typeface="Times New Roman" pitchFamily="18" charset="0"/>
              </a:rPr>
              <a:t> </a:t>
            </a:r>
            <a:r>
              <a:rPr lang="en-US" sz="2400" smtClean="0">
                <a:latin typeface="Times New Roman" pitchFamily="18" charset="0"/>
              </a:rPr>
              <a:t>of a system includes the components and files that are used to assemble and release the physical system. </a:t>
            </a:r>
          </a:p>
          <a:p>
            <a:pPr algn="just" eaLnBrk="1" hangingPunct="1">
              <a:lnSpc>
                <a:spcPct val="90000"/>
              </a:lnSpc>
            </a:pPr>
            <a:endParaRPr lang="en-US" sz="2400" smtClean="0">
              <a:latin typeface="Times New Roman" pitchFamily="18" charset="0"/>
            </a:endParaRPr>
          </a:p>
          <a:p>
            <a:pPr algn="just" eaLnBrk="1" hangingPunct="1">
              <a:lnSpc>
                <a:spcPct val="90000"/>
              </a:lnSpc>
            </a:pPr>
            <a:r>
              <a:rPr lang="en-US" sz="2400" smtClean="0">
                <a:latin typeface="Times New Roman" pitchFamily="18" charset="0"/>
              </a:rPr>
              <a:t>This view primarily addresses the </a:t>
            </a:r>
            <a:r>
              <a:rPr lang="en-US" sz="2400" b="1" smtClean="0">
                <a:latin typeface="Times New Roman" pitchFamily="18" charset="0"/>
              </a:rPr>
              <a:t>configuration management of the system's releases</a:t>
            </a:r>
            <a:r>
              <a:rPr lang="en-US" sz="2400" smtClean="0">
                <a:latin typeface="Times New Roman" pitchFamily="18" charset="0"/>
              </a:rPr>
              <a:t>, made up of somewhat independent components and files that can be assembled in various ways to produce a running system.</a:t>
            </a:r>
          </a:p>
          <a:p>
            <a:pPr algn="just" eaLnBrk="1" hangingPunct="1">
              <a:lnSpc>
                <a:spcPct val="90000"/>
              </a:lnSpc>
            </a:pPr>
            <a:endParaRPr lang="en-US" sz="2400" smtClean="0">
              <a:latin typeface="Times New Roman" pitchFamily="18" charset="0"/>
            </a:endParaRPr>
          </a:p>
          <a:p>
            <a:pPr algn="just" eaLnBrk="1" hangingPunct="1">
              <a:lnSpc>
                <a:spcPct val="90000"/>
              </a:lnSpc>
            </a:pPr>
            <a:r>
              <a:rPr lang="en-US" sz="2400" smtClean="0">
                <a:latin typeface="Times New Roman" pitchFamily="18" charset="0"/>
              </a:rPr>
              <a:t> The </a:t>
            </a:r>
            <a:r>
              <a:rPr lang="en-US" sz="2400" b="1" smtClean="0">
                <a:latin typeface="Times New Roman" pitchFamily="18" charset="0"/>
              </a:rPr>
              <a:t>static aspects</a:t>
            </a:r>
            <a:r>
              <a:rPr lang="en-US" sz="2400" smtClean="0">
                <a:latin typeface="Times New Roman" pitchFamily="18" charset="0"/>
              </a:rPr>
              <a:t> of this view are captured in component diagrams; the </a:t>
            </a:r>
            <a:r>
              <a:rPr lang="en-US" sz="2400" b="1" smtClean="0">
                <a:latin typeface="Times New Roman" pitchFamily="18" charset="0"/>
              </a:rPr>
              <a:t>dynamic aspects</a:t>
            </a:r>
            <a:r>
              <a:rPr lang="en-US" sz="2400" smtClean="0">
                <a:latin typeface="Times New Roman" pitchFamily="18" charset="0"/>
              </a:rPr>
              <a:t> of this view are captured in </a:t>
            </a:r>
            <a:r>
              <a:rPr lang="en-US" sz="2400" b="1" smtClean="0">
                <a:latin typeface="Times New Roman" pitchFamily="18" charset="0"/>
              </a:rPr>
              <a:t>interaction diagrams, statechart diagrams, and activity diagrams</a:t>
            </a:r>
            <a:r>
              <a:rPr lang="en-US" sz="2400" smtClean="0">
                <a:latin typeface="Times New Roman" pitchFamily="18"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2800" b="1" i="1" smtClean="0"/>
              <a:t>Deployment view</a:t>
            </a:r>
          </a:p>
        </p:txBody>
      </p:sp>
      <p:sp>
        <p:nvSpPr>
          <p:cNvPr id="25603" name="Rectangle 3"/>
          <p:cNvSpPr>
            <a:spLocks noGrp="1" noChangeArrowheads="1"/>
          </p:cNvSpPr>
          <p:nvPr>
            <p:ph type="body" idx="1"/>
          </p:nvPr>
        </p:nvSpPr>
        <p:spPr/>
        <p:txBody>
          <a:bodyPr/>
          <a:lstStyle/>
          <a:p>
            <a:pPr algn="just" eaLnBrk="1" hangingPunct="1"/>
            <a:r>
              <a:rPr lang="en-US" sz="2400" smtClean="0">
                <a:latin typeface="Times New Roman" pitchFamily="18" charset="0"/>
              </a:rPr>
              <a:t>The </a:t>
            </a:r>
            <a:r>
              <a:rPr lang="en-US" sz="2400" b="1" i="1" smtClean="0">
                <a:latin typeface="Times New Roman" pitchFamily="18" charset="0"/>
              </a:rPr>
              <a:t>deployment view</a:t>
            </a:r>
            <a:r>
              <a:rPr lang="en-US" sz="2400" i="1" smtClean="0">
                <a:latin typeface="Times New Roman" pitchFamily="18" charset="0"/>
              </a:rPr>
              <a:t> </a:t>
            </a:r>
            <a:r>
              <a:rPr lang="en-US" sz="2400" smtClean="0">
                <a:latin typeface="Times New Roman" pitchFamily="18" charset="0"/>
              </a:rPr>
              <a:t>of a system includes the nodes that form the system's hardware topology on which the system executes. </a:t>
            </a:r>
          </a:p>
          <a:p>
            <a:pPr algn="just" eaLnBrk="1" hangingPunct="1"/>
            <a:endParaRPr lang="en-US" sz="2400" smtClean="0">
              <a:latin typeface="Times New Roman" pitchFamily="18" charset="0"/>
            </a:endParaRPr>
          </a:p>
          <a:p>
            <a:pPr algn="just" eaLnBrk="1" hangingPunct="1"/>
            <a:r>
              <a:rPr lang="en-US" sz="2400" smtClean="0">
                <a:latin typeface="Times New Roman" pitchFamily="18" charset="0"/>
              </a:rPr>
              <a:t>This view primarily addresses the </a:t>
            </a:r>
            <a:r>
              <a:rPr lang="en-US" sz="2400" b="1" smtClean="0">
                <a:latin typeface="Times New Roman" pitchFamily="18" charset="0"/>
              </a:rPr>
              <a:t>distribution, delivery, and installation of the parts that make up the physical system.</a:t>
            </a:r>
          </a:p>
          <a:p>
            <a:pPr algn="just" eaLnBrk="1" hangingPunct="1"/>
            <a:endParaRPr lang="en-US" sz="2400" b="1" smtClean="0">
              <a:latin typeface="Times New Roman" pitchFamily="18" charset="0"/>
            </a:endParaRPr>
          </a:p>
          <a:p>
            <a:pPr algn="just" eaLnBrk="1" hangingPunct="1"/>
            <a:r>
              <a:rPr lang="en-US" sz="2400" smtClean="0">
                <a:latin typeface="Times New Roman" pitchFamily="18" charset="0"/>
              </a:rPr>
              <a:t>The </a:t>
            </a:r>
            <a:r>
              <a:rPr lang="en-US" sz="2400" b="1" smtClean="0">
                <a:latin typeface="Times New Roman" pitchFamily="18" charset="0"/>
              </a:rPr>
              <a:t>static aspects</a:t>
            </a:r>
            <a:r>
              <a:rPr lang="en-US" sz="2400" smtClean="0">
                <a:latin typeface="Times New Roman" pitchFamily="18" charset="0"/>
              </a:rPr>
              <a:t> of this view are captured in </a:t>
            </a:r>
            <a:r>
              <a:rPr lang="en-US" sz="2400" b="1" smtClean="0">
                <a:latin typeface="Times New Roman" pitchFamily="18" charset="0"/>
              </a:rPr>
              <a:t>deployment diagrams</a:t>
            </a:r>
            <a:r>
              <a:rPr lang="en-US" sz="2400" smtClean="0">
                <a:latin typeface="Times New Roman" pitchFamily="18" charset="0"/>
              </a:rPr>
              <a:t>; the </a:t>
            </a:r>
            <a:r>
              <a:rPr lang="en-US" sz="2400" b="1" smtClean="0">
                <a:latin typeface="Times New Roman" pitchFamily="18" charset="0"/>
              </a:rPr>
              <a:t>dynamic aspects</a:t>
            </a:r>
            <a:r>
              <a:rPr lang="en-US" sz="2400" smtClean="0">
                <a:latin typeface="Times New Roman" pitchFamily="18" charset="0"/>
              </a:rPr>
              <a:t> of this view are captured in </a:t>
            </a:r>
            <a:r>
              <a:rPr lang="en-US" sz="2400" b="1" smtClean="0">
                <a:latin typeface="Times New Roman" pitchFamily="18" charset="0"/>
              </a:rPr>
              <a:t>interaction diagrams, statechart diagrams, and activity diagrams.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b="1" dirty="0" smtClean="0">
                <a:solidFill>
                  <a:srgbClr val="FF0000"/>
                </a:solidFill>
              </a:rPr>
              <a:t>Software </a:t>
            </a:r>
            <a:r>
              <a:rPr lang="en-US" sz="3200" b="1" dirty="0">
                <a:solidFill>
                  <a:srgbClr val="FF0000"/>
                </a:solidFill>
              </a:rPr>
              <a:t>Development Life cycle</a:t>
            </a:r>
          </a:p>
        </p:txBody>
      </p:sp>
      <p:sp>
        <p:nvSpPr>
          <p:cNvPr id="3075" name="Rectangle 3"/>
          <p:cNvSpPr>
            <a:spLocks noGrp="1" noChangeArrowheads="1"/>
          </p:cNvSpPr>
          <p:nvPr>
            <p:ph type="body" idx="1"/>
          </p:nvPr>
        </p:nvSpPr>
        <p:spPr/>
        <p:txBody>
          <a:bodyPr/>
          <a:lstStyle/>
          <a:p>
            <a:r>
              <a:rPr lang="en-US" sz="2400" dirty="0"/>
              <a:t>The UML is largely process-independent, meaning that it is not tied to any particular software development life cycle.</a:t>
            </a:r>
          </a:p>
          <a:p>
            <a:endParaRPr lang="en-US" sz="2400" dirty="0"/>
          </a:p>
          <a:p>
            <a:r>
              <a:rPr lang="en-US" sz="2400" dirty="0"/>
              <a:t>However, to get the most benefit from the UML, you should consider a process that </a:t>
            </a:r>
            <a:r>
              <a:rPr lang="en-US" sz="2400" dirty="0" smtClean="0"/>
              <a:t>is</a:t>
            </a:r>
          </a:p>
          <a:p>
            <a:endParaRPr lang="en-US" sz="2400" dirty="0"/>
          </a:p>
          <a:p>
            <a:r>
              <a:rPr lang="en-US" sz="2400" b="1" dirty="0"/>
              <a:t>Use case driven</a:t>
            </a:r>
          </a:p>
          <a:p>
            <a:r>
              <a:rPr lang="en-US" sz="2400" b="1" dirty="0"/>
              <a:t>Architecture-centric</a:t>
            </a:r>
          </a:p>
          <a:p>
            <a:r>
              <a:rPr lang="en-US" sz="2400" b="1" dirty="0"/>
              <a:t>Iterative and incremental</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Use case Driven</a:t>
            </a:r>
            <a:endParaRPr lang="en-US" dirty="0"/>
          </a:p>
        </p:txBody>
      </p:sp>
      <p:sp>
        <p:nvSpPr>
          <p:cNvPr id="3" name="Content Placeholder 2"/>
          <p:cNvSpPr>
            <a:spLocks noGrp="1"/>
          </p:cNvSpPr>
          <p:nvPr>
            <p:ph idx="1"/>
          </p:nvPr>
        </p:nvSpPr>
        <p:spPr>
          <a:xfrm>
            <a:off x="457200" y="1600200"/>
            <a:ext cx="8229600" cy="4800600"/>
          </a:xfrm>
        </p:spPr>
        <p:txBody>
          <a:bodyPr/>
          <a:lstStyle/>
          <a:p>
            <a:pPr algn="just"/>
            <a:r>
              <a:rPr lang="en-US" b="1" i="1" dirty="0" smtClean="0"/>
              <a:t>Use case driven</a:t>
            </a:r>
            <a:r>
              <a:rPr lang="en-US" i="1" dirty="0" smtClean="0"/>
              <a:t> </a:t>
            </a:r>
            <a:r>
              <a:rPr lang="en-US" dirty="0" smtClean="0"/>
              <a:t>means</a:t>
            </a:r>
          </a:p>
          <a:p>
            <a:pPr algn="just">
              <a:buNone/>
            </a:pPr>
            <a:r>
              <a:rPr lang="en-US" b="1" dirty="0" smtClean="0"/>
              <a:t>	use cases are used as a primary artifact</a:t>
            </a:r>
            <a:r>
              <a:rPr lang="en-US" dirty="0" smtClean="0"/>
              <a:t> for establishing the desired behavior of the system, for  </a:t>
            </a:r>
            <a:r>
              <a:rPr lang="en-US" dirty="0" smtClean="0">
                <a:solidFill>
                  <a:srgbClr val="3333CC"/>
                </a:solidFill>
              </a:rPr>
              <a:t>verifying and validating the system's architecture, testing, communicating among the stakeholders of the project.</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Architecture-Centric</a:t>
            </a:r>
            <a:endParaRPr lang="en-US" dirty="0"/>
          </a:p>
        </p:txBody>
      </p:sp>
      <p:sp>
        <p:nvSpPr>
          <p:cNvPr id="3" name="Content Placeholder 2"/>
          <p:cNvSpPr>
            <a:spLocks noGrp="1"/>
          </p:cNvSpPr>
          <p:nvPr>
            <p:ph idx="1"/>
          </p:nvPr>
        </p:nvSpPr>
        <p:spPr>
          <a:xfrm>
            <a:off x="457200" y="1600200"/>
            <a:ext cx="8229600" cy="4800600"/>
          </a:xfrm>
        </p:spPr>
        <p:txBody>
          <a:bodyPr/>
          <a:lstStyle/>
          <a:p>
            <a:r>
              <a:rPr lang="en-US" b="1" i="1" dirty="0" smtClean="0"/>
              <a:t>Architecture-centric</a:t>
            </a:r>
            <a:r>
              <a:rPr lang="en-US" i="1" dirty="0" smtClean="0"/>
              <a:t> </a:t>
            </a:r>
            <a:r>
              <a:rPr lang="en-US" dirty="0" smtClean="0"/>
              <a:t>means </a:t>
            </a:r>
          </a:p>
          <a:p>
            <a:pPr>
              <a:buNone/>
            </a:pPr>
            <a:r>
              <a:rPr lang="en-US" b="1" dirty="0" smtClean="0"/>
              <a:t>	System's architecture is used as a primary artifact</a:t>
            </a:r>
            <a:r>
              <a:rPr lang="en-US" dirty="0" smtClean="0"/>
              <a:t> for </a:t>
            </a:r>
            <a:r>
              <a:rPr lang="en-US" dirty="0" smtClean="0">
                <a:solidFill>
                  <a:srgbClr val="3333CC"/>
                </a:solidFill>
              </a:rPr>
              <a:t>conceptualizing, constructing, managing, and evolving the system under development.</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b="1" i="1" dirty="0" smtClean="0"/>
              <a:t>Iterative Process</a:t>
            </a:r>
            <a:endParaRPr lang="en-US" dirty="0"/>
          </a:p>
        </p:txBody>
      </p:sp>
      <p:sp>
        <p:nvSpPr>
          <p:cNvPr id="4099" name="Rectangle 3"/>
          <p:cNvSpPr>
            <a:spLocks noGrp="1" noChangeArrowheads="1"/>
          </p:cNvSpPr>
          <p:nvPr>
            <p:ph type="body" idx="1"/>
          </p:nvPr>
        </p:nvSpPr>
        <p:spPr>
          <a:xfrm>
            <a:off x="457200" y="1447800"/>
            <a:ext cx="8229600" cy="4678363"/>
          </a:xfrm>
        </p:spPr>
        <p:txBody>
          <a:bodyPr>
            <a:normAutofit/>
          </a:bodyPr>
          <a:lstStyle/>
          <a:p>
            <a:pPr>
              <a:buNone/>
            </a:pPr>
            <a:endParaRPr lang="en-US" sz="2400" dirty="0">
              <a:solidFill>
                <a:srgbClr val="3333CC"/>
              </a:solidFill>
            </a:endParaRPr>
          </a:p>
          <a:p>
            <a:pPr algn="just"/>
            <a:r>
              <a:rPr lang="en-US" dirty="0"/>
              <a:t>An </a:t>
            </a:r>
            <a:r>
              <a:rPr lang="en-US" b="1" i="1" dirty="0"/>
              <a:t>iterative process</a:t>
            </a:r>
            <a:r>
              <a:rPr lang="en-US" i="1" dirty="0"/>
              <a:t> </a:t>
            </a:r>
            <a:r>
              <a:rPr lang="en-US" dirty="0"/>
              <a:t>is one that involves </a:t>
            </a:r>
            <a:r>
              <a:rPr lang="en-US" b="1" dirty="0"/>
              <a:t>managing a stream of executable releases</a:t>
            </a:r>
            <a:r>
              <a:rPr lang="en-US" dirty="0"/>
              <a:t>. </a:t>
            </a:r>
            <a:endParaRPr lang="en-US" dirty="0" smtClean="0"/>
          </a:p>
          <a:p>
            <a:pPr algn="just"/>
            <a:r>
              <a:rPr lang="en-US" dirty="0" smtClean="0"/>
              <a:t>It </a:t>
            </a:r>
            <a:r>
              <a:rPr lang="en-US" dirty="0"/>
              <a:t>involves the continuous integration of the system's architecture to produce these releases, with each new release embodying incremental improvements over the other.</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04800" y="609600"/>
            <a:ext cx="8458200" cy="5943600"/>
          </a:xfrm>
        </p:spPr>
        <p:txBody>
          <a:bodyPr>
            <a:normAutofit/>
          </a:bodyPr>
          <a:lstStyle/>
          <a:p>
            <a:pPr algn="just"/>
            <a:r>
              <a:rPr lang="en-US" sz="2400" dirty="0"/>
              <a:t>Together, an </a:t>
            </a:r>
            <a:r>
              <a:rPr lang="en-US" sz="2400" b="1" dirty="0"/>
              <a:t>iterative and incremental process is </a:t>
            </a:r>
            <a:r>
              <a:rPr lang="en-US" sz="2400" b="1" i="1" dirty="0"/>
              <a:t>risk-driven</a:t>
            </a:r>
            <a:r>
              <a:rPr lang="en-US" sz="2400" i="1" dirty="0"/>
              <a:t>, </a:t>
            </a:r>
            <a:r>
              <a:rPr lang="en-US" sz="2400" dirty="0"/>
              <a:t>meaning that each new release is focused on attacking and </a:t>
            </a:r>
            <a:r>
              <a:rPr lang="en-US" sz="2400" dirty="0">
                <a:solidFill>
                  <a:srgbClr val="3333CC"/>
                </a:solidFill>
              </a:rPr>
              <a:t>reducing the most significant risks to the success of the project.</a:t>
            </a:r>
          </a:p>
          <a:p>
            <a:pPr algn="just"/>
            <a:endParaRPr lang="en-US" sz="2400" dirty="0">
              <a:solidFill>
                <a:srgbClr val="3333CC"/>
              </a:solidFill>
            </a:endParaRPr>
          </a:p>
          <a:p>
            <a:pPr algn="just"/>
            <a:r>
              <a:rPr lang="en-US" sz="2400" dirty="0"/>
              <a:t>This use case driven, architecture-centric, and iterative/incremental process can be broken into</a:t>
            </a:r>
            <a:r>
              <a:rPr lang="en-US" sz="2400" dirty="0">
                <a:solidFill>
                  <a:srgbClr val="FF0000"/>
                </a:solidFill>
              </a:rPr>
              <a:t> </a:t>
            </a:r>
            <a:r>
              <a:rPr lang="en-US" sz="2400" b="1" dirty="0">
                <a:solidFill>
                  <a:srgbClr val="FF0000"/>
                </a:solidFill>
              </a:rPr>
              <a:t>phases</a:t>
            </a:r>
            <a:r>
              <a:rPr lang="en-US" sz="2400" dirty="0"/>
              <a:t>.</a:t>
            </a:r>
          </a:p>
          <a:p>
            <a:pPr algn="just">
              <a:buFontTx/>
              <a:buNone/>
            </a:pPr>
            <a:r>
              <a:rPr lang="en-US" sz="2400" dirty="0"/>
              <a:t> </a:t>
            </a:r>
          </a:p>
          <a:p>
            <a:pPr algn="just"/>
            <a:r>
              <a:rPr lang="en-US" sz="2400" dirty="0"/>
              <a:t>A </a:t>
            </a:r>
            <a:r>
              <a:rPr lang="en-US" sz="2400" b="1" i="1" dirty="0">
                <a:solidFill>
                  <a:srgbClr val="FF0000"/>
                </a:solidFill>
              </a:rPr>
              <a:t>phase</a:t>
            </a:r>
            <a:r>
              <a:rPr lang="en-US" sz="2400" i="1" dirty="0"/>
              <a:t> </a:t>
            </a:r>
            <a:r>
              <a:rPr lang="en-US" sz="2400" dirty="0"/>
              <a:t>is the span of time between two major milestones of the process, when a well defined set of </a:t>
            </a:r>
            <a:r>
              <a:rPr lang="en-US" sz="2400" dirty="0">
                <a:solidFill>
                  <a:srgbClr val="3333CC"/>
                </a:solidFill>
              </a:rPr>
              <a:t>objectives are met, artifacts are completed, and decisions are made whether to move into the next phase.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0"/>
            <a:ext cx="8229600" cy="6126163"/>
          </a:xfrm>
        </p:spPr>
        <p:txBody>
          <a:bodyPr/>
          <a:lstStyle/>
          <a:p>
            <a:r>
              <a:rPr lang="en-US" sz="2400" dirty="0"/>
              <a:t>There are four phases in the software development life cycle: </a:t>
            </a:r>
            <a:r>
              <a:rPr lang="en-US" sz="2400" dirty="0">
                <a:solidFill>
                  <a:srgbClr val="FF0000"/>
                </a:solidFill>
              </a:rPr>
              <a:t>inception, elaboration, construction, and transition</a:t>
            </a:r>
            <a:r>
              <a:rPr lang="en-US" sz="2400" dirty="0"/>
              <a:t>.</a:t>
            </a:r>
          </a:p>
          <a:p>
            <a:endParaRPr lang="en-US" sz="2400" dirty="0"/>
          </a:p>
        </p:txBody>
      </p:sp>
      <p:pic>
        <p:nvPicPr>
          <p:cNvPr id="6148" name="Picture 4"/>
          <p:cNvPicPr>
            <a:picLocks noChangeAspect="1" noChangeArrowheads="1"/>
          </p:cNvPicPr>
          <p:nvPr/>
        </p:nvPicPr>
        <p:blipFill>
          <a:blip r:embed="rId2"/>
          <a:srcRect/>
          <a:stretch>
            <a:fillRect/>
          </a:stretch>
        </p:blipFill>
        <p:spPr bwMode="auto">
          <a:xfrm>
            <a:off x="609600" y="914400"/>
            <a:ext cx="8229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3400" y="228600"/>
            <a:ext cx="8382000" cy="487363"/>
          </a:xfrm>
        </p:spPr>
        <p:txBody>
          <a:bodyPr anchor="t">
            <a:normAutofit fontScale="90000"/>
          </a:bodyPr>
          <a:lstStyle/>
          <a:p>
            <a:pPr eaLnBrk="1" hangingPunct="1"/>
            <a:r>
              <a:rPr lang="en-US" sz="3200" b="1" dirty="0" smtClean="0">
                <a:solidFill>
                  <a:srgbClr val="FF0000"/>
                </a:solidFill>
                <a:latin typeface="Times New Roman" pitchFamily="18" charset="0"/>
              </a:rPr>
              <a:t>Principles of Modeling</a:t>
            </a:r>
            <a:endParaRPr lang="ru-RU" sz="3200" b="1" dirty="0" smtClean="0">
              <a:solidFill>
                <a:srgbClr val="FF0000"/>
              </a:solidFill>
              <a:latin typeface="Times New Roman" pitchFamily="18" charset="0"/>
            </a:endParaRPr>
          </a:p>
        </p:txBody>
      </p:sp>
      <p:sp>
        <p:nvSpPr>
          <p:cNvPr id="11267" name="Rectangle 3"/>
          <p:cNvSpPr>
            <a:spLocks noGrp="1" noChangeArrowheads="1"/>
          </p:cNvSpPr>
          <p:nvPr>
            <p:ph type="body" idx="4294967295"/>
          </p:nvPr>
        </p:nvSpPr>
        <p:spPr>
          <a:xfrm>
            <a:off x="0" y="838200"/>
            <a:ext cx="8858250" cy="6019800"/>
          </a:xfrm>
        </p:spPr>
        <p:txBody>
          <a:bodyPr/>
          <a:lstStyle/>
          <a:p>
            <a:pPr marL="1139825" lvl="1" indent="-514350" algn="just" eaLnBrk="1" hangingPunct="1">
              <a:lnSpc>
                <a:spcPct val="150000"/>
              </a:lnSpc>
              <a:buFont typeface="Wingdings" pitchFamily="2" charset="2"/>
              <a:buChar char="§"/>
              <a:defRPr/>
            </a:pPr>
            <a:r>
              <a:rPr lang="en-US" sz="2400" dirty="0" smtClean="0">
                <a:latin typeface="Times New Roman" pitchFamily="18" charset="0"/>
              </a:rPr>
              <a:t>The choice of what models to create has a profound influence on how a problem is attacked and how a solution is shaped.</a:t>
            </a:r>
          </a:p>
          <a:p>
            <a:pPr marL="1139825" lvl="1" indent="-514350" algn="just" eaLnBrk="1" hangingPunct="1">
              <a:lnSpc>
                <a:spcPct val="150000"/>
              </a:lnSpc>
              <a:buFont typeface="Wingdings" pitchFamily="2" charset="2"/>
              <a:buChar char="§"/>
              <a:defRPr/>
            </a:pPr>
            <a:r>
              <a:rPr lang="en-US" sz="2400" dirty="0" smtClean="0">
                <a:latin typeface="Times New Roman" pitchFamily="18" charset="0"/>
              </a:rPr>
              <a:t>Every model may be expressed at different levels of precision.</a:t>
            </a:r>
          </a:p>
          <a:p>
            <a:pPr marL="1139825" lvl="1" indent="-514350" algn="just" eaLnBrk="1" hangingPunct="1">
              <a:lnSpc>
                <a:spcPct val="150000"/>
              </a:lnSpc>
              <a:buFont typeface="Wingdings" pitchFamily="2" charset="2"/>
              <a:buChar char="§"/>
              <a:defRPr/>
            </a:pPr>
            <a:r>
              <a:rPr lang="en-US" sz="2400" dirty="0" smtClean="0">
                <a:latin typeface="Times New Roman" pitchFamily="18" charset="0"/>
              </a:rPr>
              <a:t>The best models are connected to reality.</a:t>
            </a:r>
          </a:p>
          <a:p>
            <a:pPr marL="1139825" lvl="1" indent="-514350" algn="just" eaLnBrk="1" hangingPunct="1">
              <a:lnSpc>
                <a:spcPct val="150000"/>
              </a:lnSpc>
              <a:buFont typeface="Wingdings" pitchFamily="2" charset="2"/>
              <a:buChar char="§"/>
              <a:defRPr/>
            </a:pPr>
            <a:r>
              <a:rPr lang="en-US" sz="2400" dirty="0" smtClean="0">
                <a:latin typeface="Times New Roman" pitchFamily="18" charset="0"/>
              </a:rPr>
              <a:t>No single model is sufficient. Every nontrivial system is best approached through a small set of nearly independent models.</a:t>
            </a:r>
          </a:p>
          <a:p>
            <a:pPr marL="911225" lvl="1" algn="just" eaLnBrk="1" hangingPunct="1">
              <a:lnSpc>
                <a:spcPct val="200000"/>
              </a:lnSpc>
              <a:defRPr/>
            </a:pPr>
            <a:endParaRPr lang="ru-RU" sz="2400" dirty="0" smtClean="0">
              <a:latin typeface="Times New Roman" pitchFamily="18" charset="0"/>
            </a:endParaRPr>
          </a:p>
        </p:txBody>
      </p:sp>
      <p:sp>
        <p:nvSpPr>
          <p:cNvPr id="11268" name="Rectangle 4"/>
          <p:cNvSpPr>
            <a:spLocks noChangeArrowheads="1"/>
          </p:cNvSpPr>
          <p:nvPr/>
        </p:nvSpPr>
        <p:spPr bwMode="auto">
          <a:xfrm>
            <a:off x="214313" y="1371600"/>
            <a:ext cx="8643937" cy="5200650"/>
          </a:xfrm>
          <a:prstGeom prst="rect">
            <a:avLst/>
          </a:prstGeom>
          <a:noFill/>
          <a:ln w="9525">
            <a:noFill/>
            <a:miter lim="800000"/>
            <a:headEnd/>
            <a:tailEnd/>
          </a:ln>
        </p:spPr>
        <p:txBody>
          <a:bodyPr/>
          <a:lstStyle/>
          <a:p>
            <a:pPr algn="just">
              <a:spcBef>
                <a:spcPct val="50000"/>
              </a:spcBef>
            </a:pPr>
            <a:endParaRPr lang="ru-RU">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endParaRPr lang="en-US"/>
          </a:p>
        </p:txBody>
      </p:sp>
      <p:sp>
        <p:nvSpPr>
          <p:cNvPr id="7171" name="Rectangle 3"/>
          <p:cNvSpPr>
            <a:spLocks noGrp="1" noChangeArrowheads="1"/>
          </p:cNvSpPr>
          <p:nvPr>
            <p:ph type="body" idx="1"/>
          </p:nvPr>
        </p:nvSpPr>
        <p:spPr/>
        <p:txBody>
          <a:bodyPr>
            <a:normAutofit lnSpcReduction="10000"/>
          </a:bodyPr>
          <a:lstStyle/>
          <a:p>
            <a:r>
              <a:rPr lang="en-US" sz="2400" b="1" i="1" dirty="0">
                <a:solidFill>
                  <a:srgbClr val="FF0000"/>
                </a:solidFill>
              </a:rPr>
              <a:t>Inception</a:t>
            </a:r>
            <a:r>
              <a:rPr lang="en-US" sz="2400" i="1" dirty="0"/>
              <a:t> </a:t>
            </a:r>
            <a:r>
              <a:rPr lang="en-US" sz="2400" dirty="0"/>
              <a:t>is the first phase of the process, the basic idea for the development.</a:t>
            </a:r>
          </a:p>
          <a:p>
            <a:endParaRPr lang="en-US" sz="2400" dirty="0"/>
          </a:p>
          <a:p>
            <a:r>
              <a:rPr lang="en-US" sz="2400" b="1" i="1" dirty="0">
                <a:solidFill>
                  <a:srgbClr val="FF0000"/>
                </a:solidFill>
              </a:rPr>
              <a:t>Elaboration</a:t>
            </a:r>
            <a:r>
              <a:rPr lang="en-US" sz="2400" b="1" i="1" dirty="0"/>
              <a:t> </a:t>
            </a:r>
            <a:r>
              <a:rPr lang="en-US" sz="2400" dirty="0"/>
              <a:t>is the second phase of the process, the product vision and its architecture are defined.</a:t>
            </a:r>
          </a:p>
          <a:p>
            <a:endParaRPr lang="en-US" sz="2400" dirty="0"/>
          </a:p>
          <a:p>
            <a:r>
              <a:rPr lang="en-US" sz="2400" b="1" i="1" dirty="0">
                <a:solidFill>
                  <a:srgbClr val="FF0000"/>
                </a:solidFill>
              </a:rPr>
              <a:t>Construction</a:t>
            </a:r>
            <a:r>
              <a:rPr lang="en-US" sz="2400" i="1" dirty="0"/>
              <a:t> </a:t>
            </a:r>
            <a:r>
              <a:rPr lang="en-US" sz="2400" dirty="0"/>
              <a:t>is the third phase of the process, the software is brought from an executable architectural baseline to being ready to be transitioned to the user community.</a:t>
            </a:r>
          </a:p>
          <a:p>
            <a:endParaRPr lang="en-US" sz="2400" dirty="0"/>
          </a:p>
          <a:p>
            <a:r>
              <a:rPr lang="en-US" sz="2400" b="1" i="1" dirty="0">
                <a:solidFill>
                  <a:srgbClr val="FF0000"/>
                </a:solidFill>
              </a:rPr>
              <a:t>Transition</a:t>
            </a:r>
            <a:r>
              <a:rPr lang="en-US" sz="2400" i="1" dirty="0"/>
              <a:t> </a:t>
            </a:r>
            <a:r>
              <a:rPr lang="en-US" sz="2400" dirty="0"/>
              <a:t>is the fourth phase of the process, when the software is turned into the hands of the user community.</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72001"/>
          </a:xfrm>
        </p:spPr>
        <p:txBody>
          <a:bodyPr>
            <a:normAutofit/>
          </a:bodyPr>
          <a:lstStyle/>
          <a:p>
            <a:pPr>
              <a:buNone/>
            </a:pPr>
            <a:endParaRPr lang="en-US" sz="4400" dirty="0" smtClean="0"/>
          </a:p>
          <a:p>
            <a:pPr algn="ctr">
              <a:buNone/>
            </a:pPr>
            <a:r>
              <a:rPr lang="en-US" sz="8800" dirty="0" smtClean="0">
                <a:latin typeface="Algerian" pitchFamily="82" charset="0"/>
              </a:rPr>
              <a:t>END</a:t>
            </a:r>
            <a:endParaRPr lang="en-US" sz="8800" dirty="0">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Conceptual Model of UML</a:t>
            </a:r>
            <a:endParaRPr lang="en-US" b="1"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sz="3200" b="1" i="1" u="sng" smtClean="0">
                <a:solidFill>
                  <a:srgbClr val="800080"/>
                </a:solidFill>
              </a:rPr>
              <a:t>A Conceptual Model of the UML</a:t>
            </a:r>
          </a:p>
        </p:txBody>
      </p:sp>
      <p:sp>
        <p:nvSpPr>
          <p:cNvPr id="2051" name="Rectangle 3"/>
          <p:cNvSpPr>
            <a:spLocks noGrp="1" noChangeArrowheads="1"/>
          </p:cNvSpPr>
          <p:nvPr>
            <p:ph type="body" idx="1"/>
          </p:nvPr>
        </p:nvSpPr>
        <p:spPr/>
        <p:txBody>
          <a:bodyPr/>
          <a:lstStyle/>
          <a:p>
            <a:pPr marL="533400" indent="-533400" eaLnBrk="1" hangingPunct="1">
              <a:buClr>
                <a:srgbClr val="800080"/>
              </a:buClr>
              <a:buFont typeface="Wingdings" pitchFamily="2" charset="2"/>
              <a:buChar char="Ø"/>
            </a:pPr>
            <a:r>
              <a:rPr lang="en-US" sz="2800" smtClean="0"/>
              <a:t>To understand the UML, a conceptual model of the language is need to form and it requires the </a:t>
            </a:r>
            <a:r>
              <a:rPr lang="en-US" sz="2800" smtClean="0">
                <a:solidFill>
                  <a:srgbClr val="990033"/>
                </a:solidFill>
              </a:rPr>
              <a:t>three major elements</a:t>
            </a:r>
            <a:r>
              <a:rPr lang="en-US" sz="2800" smtClean="0"/>
              <a:t>: </a:t>
            </a:r>
          </a:p>
          <a:p>
            <a:pPr marL="533400" indent="-533400" eaLnBrk="1" hangingPunct="1">
              <a:buClr>
                <a:srgbClr val="800080"/>
              </a:buClr>
              <a:buFont typeface="Wingdings" pitchFamily="2" charset="2"/>
              <a:buNone/>
            </a:pPr>
            <a:endParaRPr lang="en-US" sz="2800" smtClean="0"/>
          </a:p>
          <a:p>
            <a:pPr marL="533400" indent="-533400" eaLnBrk="1" hangingPunct="1">
              <a:buClr>
                <a:srgbClr val="990033"/>
              </a:buClr>
              <a:buFont typeface="Wingdings" pitchFamily="2" charset="2"/>
              <a:buAutoNum type="arabicPeriod"/>
            </a:pPr>
            <a:r>
              <a:rPr lang="en-US" sz="2800" smtClean="0">
                <a:solidFill>
                  <a:srgbClr val="6600CC"/>
                </a:solidFill>
              </a:rPr>
              <a:t>Building blocks </a:t>
            </a:r>
            <a:r>
              <a:rPr lang="en-US" sz="2800" smtClean="0"/>
              <a:t>of the UML.</a:t>
            </a:r>
          </a:p>
          <a:p>
            <a:pPr marL="533400" indent="-533400" eaLnBrk="1" hangingPunct="1">
              <a:buClr>
                <a:srgbClr val="990033"/>
              </a:buClr>
              <a:buFont typeface="Wingdings" pitchFamily="2" charset="2"/>
              <a:buAutoNum type="arabicPeriod"/>
            </a:pPr>
            <a:r>
              <a:rPr lang="en-US" sz="2800" smtClean="0">
                <a:solidFill>
                  <a:srgbClr val="6600CC"/>
                </a:solidFill>
              </a:rPr>
              <a:t>Rules </a:t>
            </a:r>
            <a:r>
              <a:rPr lang="en-US" sz="2800" smtClean="0"/>
              <a:t>that dictate how these building blocks may be put together.</a:t>
            </a:r>
          </a:p>
          <a:p>
            <a:pPr marL="533400" indent="-533400" eaLnBrk="1" hangingPunct="1">
              <a:buClr>
                <a:srgbClr val="990033"/>
              </a:buClr>
              <a:buFont typeface="Wingdings" pitchFamily="2" charset="2"/>
              <a:buAutoNum type="arabicPeriod"/>
            </a:pPr>
            <a:r>
              <a:rPr lang="en-US" sz="2800" smtClean="0">
                <a:solidFill>
                  <a:srgbClr val="6600CC"/>
                </a:solidFill>
              </a:rPr>
              <a:t>Common mechanisms </a:t>
            </a:r>
            <a:r>
              <a:rPr lang="en-US" sz="2800" smtClean="0"/>
              <a:t>that apply throughout the UML.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marL="838200" indent="-838200" eaLnBrk="1" hangingPunct="1"/>
            <a:r>
              <a:rPr lang="en-US" sz="3200" b="1" smtClean="0">
                <a:solidFill>
                  <a:srgbClr val="996633"/>
                </a:solidFill>
              </a:rPr>
              <a:t> </a:t>
            </a:r>
            <a:r>
              <a:rPr lang="en-US" sz="3200" b="1" i="1" u="sng" smtClean="0">
                <a:solidFill>
                  <a:srgbClr val="996633"/>
                </a:solidFill>
              </a:rPr>
              <a:t>1. Building blocks of the UML</a:t>
            </a:r>
          </a:p>
        </p:txBody>
      </p:sp>
      <p:sp>
        <p:nvSpPr>
          <p:cNvPr id="3075" name="Rectangle 3"/>
          <p:cNvSpPr>
            <a:spLocks noGrp="1" noChangeArrowheads="1"/>
          </p:cNvSpPr>
          <p:nvPr>
            <p:ph type="body" idx="1"/>
          </p:nvPr>
        </p:nvSpPr>
        <p:spPr/>
        <p:txBody>
          <a:bodyPr/>
          <a:lstStyle/>
          <a:p>
            <a:pPr marL="533400" indent="-533400" eaLnBrk="1" hangingPunct="1"/>
            <a:r>
              <a:rPr lang="en-US" sz="2800" smtClean="0"/>
              <a:t>The UML consists of three kinds of building blocks:</a:t>
            </a:r>
          </a:p>
          <a:p>
            <a:pPr marL="533400" indent="-533400" eaLnBrk="1" hangingPunct="1">
              <a:buFontTx/>
              <a:buNone/>
            </a:pPr>
            <a:endParaRPr lang="en-US" sz="2800" smtClean="0"/>
          </a:p>
          <a:p>
            <a:pPr marL="533400" indent="-533400" eaLnBrk="1" hangingPunct="1">
              <a:buClr>
                <a:srgbClr val="990033"/>
              </a:buClr>
              <a:buSzPct val="125000"/>
              <a:buFont typeface="Wingdings" pitchFamily="2" charset="2"/>
              <a:buAutoNum type="alphaLcParenR"/>
            </a:pPr>
            <a:r>
              <a:rPr lang="en-US" sz="2800" b="1" i="1" smtClean="0">
                <a:solidFill>
                  <a:srgbClr val="6600CC"/>
                </a:solidFill>
              </a:rPr>
              <a:t>Things- </a:t>
            </a:r>
            <a:r>
              <a:rPr lang="en-US" sz="2800" smtClean="0"/>
              <a:t>These are the </a:t>
            </a:r>
            <a:r>
              <a:rPr lang="en-US" sz="2800" b="1" smtClean="0">
                <a:solidFill>
                  <a:srgbClr val="A50021"/>
                </a:solidFill>
              </a:rPr>
              <a:t>abstractions</a:t>
            </a:r>
            <a:r>
              <a:rPr lang="en-US" sz="2800" smtClean="0"/>
              <a:t> that are first-class citizens in a model.</a:t>
            </a:r>
          </a:p>
          <a:p>
            <a:pPr marL="533400" indent="-533400" eaLnBrk="1" hangingPunct="1">
              <a:buClr>
                <a:srgbClr val="990033"/>
              </a:buClr>
              <a:buSzPct val="125000"/>
              <a:buFont typeface="Wingdings" pitchFamily="2" charset="2"/>
              <a:buAutoNum type="alphaLcParenR"/>
            </a:pPr>
            <a:endParaRPr lang="en-US" sz="2800" smtClean="0"/>
          </a:p>
          <a:p>
            <a:pPr marL="533400" indent="-533400" eaLnBrk="1" hangingPunct="1">
              <a:buClr>
                <a:srgbClr val="990033"/>
              </a:buClr>
              <a:buSzPct val="125000"/>
              <a:buFont typeface="Wingdings" pitchFamily="2" charset="2"/>
              <a:buAutoNum type="alphaLcParenR"/>
            </a:pPr>
            <a:r>
              <a:rPr lang="en-US" sz="2800" b="1" i="1" smtClean="0">
                <a:solidFill>
                  <a:srgbClr val="6600CC"/>
                </a:solidFill>
              </a:rPr>
              <a:t>Relationships-</a:t>
            </a:r>
            <a:r>
              <a:rPr lang="en-US" sz="2800" smtClean="0"/>
              <a:t>Tie the above things together.</a:t>
            </a:r>
          </a:p>
          <a:p>
            <a:pPr marL="533400" indent="-533400" eaLnBrk="1" hangingPunct="1">
              <a:buClr>
                <a:srgbClr val="990033"/>
              </a:buClr>
              <a:buSzPct val="125000"/>
              <a:buFont typeface="Wingdings" pitchFamily="2" charset="2"/>
              <a:buNone/>
            </a:pPr>
            <a:endParaRPr lang="en-US" sz="2800" smtClean="0"/>
          </a:p>
          <a:p>
            <a:pPr marL="533400" indent="-533400" eaLnBrk="1" hangingPunct="1">
              <a:buClr>
                <a:srgbClr val="990033"/>
              </a:buClr>
              <a:buSzPct val="125000"/>
              <a:buFont typeface="Wingdings" pitchFamily="2" charset="2"/>
              <a:buAutoNum type="alphaLcParenR"/>
            </a:pPr>
            <a:r>
              <a:rPr lang="en-US" sz="2800" b="1" i="1" smtClean="0">
                <a:solidFill>
                  <a:srgbClr val="6600CC"/>
                </a:solidFill>
              </a:rPr>
              <a:t>Diagrams-</a:t>
            </a:r>
            <a:r>
              <a:rPr lang="en-US" sz="2800" smtClean="0"/>
              <a:t>Group interesting collections of things,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04800" y="0"/>
            <a:ext cx="8305800" cy="6324600"/>
          </a:xfrm>
        </p:spPr>
        <p:txBody>
          <a:bodyPr/>
          <a:lstStyle/>
          <a:p>
            <a:pPr eaLnBrk="1" hangingPunct="1"/>
            <a:endParaRPr lang="en-US" smtClean="0"/>
          </a:p>
        </p:txBody>
      </p:sp>
      <p:sp>
        <p:nvSpPr>
          <p:cNvPr id="4099" name="Rectangle 3"/>
          <p:cNvSpPr>
            <a:spLocks noChangeArrowheads="1"/>
          </p:cNvSpPr>
          <p:nvPr/>
        </p:nvSpPr>
        <p:spPr bwMode="auto">
          <a:xfrm>
            <a:off x="2438400" y="838200"/>
            <a:ext cx="45720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3200"/>
              <a:t>Building Blocks of UML</a:t>
            </a:r>
          </a:p>
        </p:txBody>
      </p:sp>
      <p:sp>
        <p:nvSpPr>
          <p:cNvPr id="4100" name="Rectangle 4"/>
          <p:cNvSpPr>
            <a:spLocks noChangeArrowheads="1"/>
          </p:cNvSpPr>
          <p:nvPr/>
        </p:nvSpPr>
        <p:spPr bwMode="auto">
          <a:xfrm>
            <a:off x="990600" y="1905000"/>
            <a:ext cx="2286000" cy="5334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3200"/>
              <a:t>Things</a:t>
            </a:r>
          </a:p>
        </p:txBody>
      </p:sp>
      <p:sp>
        <p:nvSpPr>
          <p:cNvPr id="4101" name="Rectangle 5"/>
          <p:cNvSpPr>
            <a:spLocks noChangeArrowheads="1"/>
          </p:cNvSpPr>
          <p:nvPr/>
        </p:nvSpPr>
        <p:spPr bwMode="auto">
          <a:xfrm>
            <a:off x="3657600" y="1905000"/>
            <a:ext cx="2286000" cy="5334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1"/>
              <a:t>Relationships</a:t>
            </a:r>
          </a:p>
        </p:txBody>
      </p:sp>
      <p:sp>
        <p:nvSpPr>
          <p:cNvPr id="4102" name="Rectangle 6"/>
          <p:cNvSpPr>
            <a:spLocks noChangeArrowheads="1"/>
          </p:cNvSpPr>
          <p:nvPr/>
        </p:nvSpPr>
        <p:spPr bwMode="auto">
          <a:xfrm>
            <a:off x="6400800" y="1905000"/>
            <a:ext cx="2133600" cy="5334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3200"/>
              <a:t>Diagrams</a:t>
            </a:r>
          </a:p>
        </p:txBody>
      </p:sp>
      <p:sp>
        <p:nvSpPr>
          <p:cNvPr id="4103" name="Rectangle 7"/>
          <p:cNvSpPr>
            <a:spLocks noChangeArrowheads="1"/>
          </p:cNvSpPr>
          <p:nvPr/>
        </p:nvSpPr>
        <p:spPr bwMode="auto">
          <a:xfrm>
            <a:off x="838200" y="2971800"/>
            <a:ext cx="1676400" cy="533400"/>
          </a:xfrm>
          <a:prstGeom prst="rect">
            <a:avLst/>
          </a:prstGeom>
          <a:solidFill>
            <a:srgbClr val="FF99FF"/>
          </a:solidFill>
          <a:ln w="9525">
            <a:solidFill>
              <a:schemeClr val="tx1"/>
            </a:solidFill>
            <a:miter lim="800000"/>
            <a:headEnd/>
            <a:tailEnd/>
          </a:ln>
        </p:spPr>
        <p:txBody>
          <a:bodyPr wrap="none" anchor="ctr"/>
          <a:lstStyle/>
          <a:p>
            <a:pPr algn="ctr" eaLnBrk="0" hangingPunct="0"/>
            <a:r>
              <a:rPr lang="en-US" b="1"/>
              <a:t>Structural </a:t>
            </a:r>
          </a:p>
        </p:txBody>
      </p:sp>
      <p:sp>
        <p:nvSpPr>
          <p:cNvPr id="4104" name="Rectangle 8"/>
          <p:cNvSpPr>
            <a:spLocks noChangeArrowheads="1"/>
          </p:cNvSpPr>
          <p:nvPr/>
        </p:nvSpPr>
        <p:spPr bwMode="auto">
          <a:xfrm>
            <a:off x="838200" y="3886200"/>
            <a:ext cx="1600200" cy="533400"/>
          </a:xfrm>
          <a:prstGeom prst="rect">
            <a:avLst/>
          </a:prstGeom>
          <a:solidFill>
            <a:srgbClr val="FF99FF"/>
          </a:solidFill>
          <a:ln w="9525">
            <a:solidFill>
              <a:schemeClr val="tx1"/>
            </a:solidFill>
            <a:miter lim="800000"/>
            <a:headEnd/>
            <a:tailEnd/>
          </a:ln>
        </p:spPr>
        <p:txBody>
          <a:bodyPr wrap="none" anchor="ctr"/>
          <a:lstStyle/>
          <a:p>
            <a:pPr algn="ctr" eaLnBrk="0" hangingPunct="0"/>
            <a:r>
              <a:rPr lang="en-US" b="1"/>
              <a:t>Behavioral</a:t>
            </a:r>
          </a:p>
        </p:txBody>
      </p:sp>
      <p:sp>
        <p:nvSpPr>
          <p:cNvPr id="4105" name="Rectangle 9"/>
          <p:cNvSpPr>
            <a:spLocks noChangeArrowheads="1"/>
          </p:cNvSpPr>
          <p:nvPr/>
        </p:nvSpPr>
        <p:spPr bwMode="auto">
          <a:xfrm>
            <a:off x="762000" y="4724400"/>
            <a:ext cx="1752600" cy="533400"/>
          </a:xfrm>
          <a:prstGeom prst="rect">
            <a:avLst/>
          </a:prstGeom>
          <a:solidFill>
            <a:srgbClr val="FF99FF"/>
          </a:solidFill>
          <a:ln w="9525">
            <a:solidFill>
              <a:schemeClr val="tx1"/>
            </a:solidFill>
            <a:miter lim="800000"/>
            <a:headEnd/>
            <a:tailEnd/>
          </a:ln>
        </p:spPr>
        <p:txBody>
          <a:bodyPr wrap="none" anchor="ctr"/>
          <a:lstStyle/>
          <a:p>
            <a:pPr algn="ctr" eaLnBrk="0" hangingPunct="0"/>
            <a:r>
              <a:rPr lang="en-US" b="1"/>
              <a:t>Grouping</a:t>
            </a:r>
          </a:p>
        </p:txBody>
      </p:sp>
      <p:sp>
        <p:nvSpPr>
          <p:cNvPr id="4106" name="Rectangle 10"/>
          <p:cNvSpPr>
            <a:spLocks noChangeArrowheads="1"/>
          </p:cNvSpPr>
          <p:nvPr/>
        </p:nvSpPr>
        <p:spPr bwMode="auto">
          <a:xfrm>
            <a:off x="762000" y="5562600"/>
            <a:ext cx="1752600" cy="533400"/>
          </a:xfrm>
          <a:prstGeom prst="rect">
            <a:avLst/>
          </a:prstGeom>
          <a:solidFill>
            <a:srgbClr val="FF99FF"/>
          </a:solidFill>
          <a:ln w="9525">
            <a:solidFill>
              <a:schemeClr val="tx1"/>
            </a:solidFill>
            <a:miter lim="800000"/>
            <a:headEnd/>
            <a:tailEnd/>
          </a:ln>
        </p:spPr>
        <p:txBody>
          <a:bodyPr wrap="none" anchor="ctr"/>
          <a:lstStyle/>
          <a:p>
            <a:pPr algn="ctr" eaLnBrk="0" hangingPunct="0"/>
            <a:r>
              <a:rPr lang="en-US" b="1"/>
              <a:t>Annotational</a:t>
            </a:r>
          </a:p>
        </p:txBody>
      </p:sp>
      <p:sp>
        <p:nvSpPr>
          <p:cNvPr id="4107" name="Line 11"/>
          <p:cNvSpPr>
            <a:spLocks noChangeShapeType="1"/>
          </p:cNvSpPr>
          <p:nvPr/>
        </p:nvSpPr>
        <p:spPr bwMode="auto">
          <a:xfrm flipH="1">
            <a:off x="533400" y="2057400"/>
            <a:ext cx="457200" cy="0"/>
          </a:xfrm>
          <a:prstGeom prst="line">
            <a:avLst/>
          </a:prstGeom>
          <a:noFill/>
          <a:ln w="38100">
            <a:solidFill>
              <a:schemeClr val="tx1"/>
            </a:solidFill>
            <a:round/>
            <a:headEnd/>
            <a:tailEnd/>
          </a:ln>
        </p:spPr>
        <p:txBody>
          <a:bodyPr/>
          <a:lstStyle/>
          <a:p>
            <a:endParaRPr lang="en-US"/>
          </a:p>
        </p:txBody>
      </p:sp>
      <p:sp>
        <p:nvSpPr>
          <p:cNvPr id="4108" name="Line 12"/>
          <p:cNvSpPr>
            <a:spLocks noChangeShapeType="1"/>
          </p:cNvSpPr>
          <p:nvPr/>
        </p:nvSpPr>
        <p:spPr bwMode="auto">
          <a:xfrm>
            <a:off x="533400" y="2057400"/>
            <a:ext cx="0" cy="3810000"/>
          </a:xfrm>
          <a:prstGeom prst="line">
            <a:avLst/>
          </a:prstGeom>
          <a:noFill/>
          <a:ln w="38100">
            <a:solidFill>
              <a:schemeClr val="tx1"/>
            </a:solidFill>
            <a:round/>
            <a:headEnd/>
            <a:tailEnd/>
          </a:ln>
        </p:spPr>
        <p:txBody>
          <a:bodyPr/>
          <a:lstStyle/>
          <a:p>
            <a:endParaRPr lang="en-US"/>
          </a:p>
        </p:txBody>
      </p:sp>
      <p:sp>
        <p:nvSpPr>
          <p:cNvPr id="4109" name="Line 13"/>
          <p:cNvSpPr>
            <a:spLocks noChangeShapeType="1"/>
          </p:cNvSpPr>
          <p:nvPr/>
        </p:nvSpPr>
        <p:spPr bwMode="auto">
          <a:xfrm>
            <a:off x="457200" y="3200400"/>
            <a:ext cx="381000" cy="0"/>
          </a:xfrm>
          <a:prstGeom prst="line">
            <a:avLst/>
          </a:prstGeom>
          <a:noFill/>
          <a:ln w="38100">
            <a:solidFill>
              <a:schemeClr val="tx1"/>
            </a:solidFill>
            <a:round/>
            <a:headEnd/>
            <a:tailEnd/>
          </a:ln>
        </p:spPr>
        <p:txBody>
          <a:bodyPr/>
          <a:lstStyle/>
          <a:p>
            <a:endParaRPr lang="en-US"/>
          </a:p>
        </p:txBody>
      </p:sp>
      <p:sp>
        <p:nvSpPr>
          <p:cNvPr id="4110" name="Line 14"/>
          <p:cNvSpPr>
            <a:spLocks noChangeShapeType="1"/>
          </p:cNvSpPr>
          <p:nvPr/>
        </p:nvSpPr>
        <p:spPr bwMode="auto">
          <a:xfrm>
            <a:off x="533400" y="4114800"/>
            <a:ext cx="304800" cy="0"/>
          </a:xfrm>
          <a:prstGeom prst="line">
            <a:avLst/>
          </a:prstGeom>
          <a:noFill/>
          <a:ln w="38100">
            <a:solidFill>
              <a:schemeClr val="tx1"/>
            </a:solidFill>
            <a:round/>
            <a:headEnd/>
            <a:tailEnd/>
          </a:ln>
        </p:spPr>
        <p:txBody>
          <a:bodyPr/>
          <a:lstStyle/>
          <a:p>
            <a:endParaRPr lang="en-US"/>
          </a:p>
        </p:txBody>
      </p:sp>
      <p:sp>
        <p:nvSpPr>
          <p:cNvPr id="4111" name="Line 15"/>
          <p:cNvSpPr>
            <a:spLocks noChangeShapeType="1"/>
          </p:cNvSpPr>
          <p:nvPr/>
        </p:nvSpPr>
        <p:spPr bwMode="auto">
          <a:xfrm>
            <a:off x="533400" y="4953000"/>
            <a:ext cx="228600" cy="0"/>
          </a:xfrm>
          <a:prstGeom prst="line">
            <a:avLst/>
          </a:prstGeom>
          <a:noFill/>
          <a:ln w="38100">
            <a:solidFill>
              <a:schemeClr val="tx1"/>
            </a:solidFill>
            <a:round/>
            <a:headEnd/>
            <a:tailEnd/>
          </a:ln>
        </p:spPr>
        <p:txBody>
          <a:bodyPr/>
          <a:lstStyle/>
          <a:p>
            <a:endParaRPr lang="en-US"/>
          </a:p>
        </p:txBody>
      </p:sp>
      <p:sp>
        <p:nvSpPr>
          <p:cNvPr id="4112" name="Line 16"/>
          <p:cNvSpPr>
            <a:spLocks noChangeShapeType="1"/>
          </p:cNvSpPr>
          <p:nvPr/>
        </p:nvSpPr>
        <p:spPr bwMode="auto">
          <a:xfrm>
            <a:off x="533400" y="5791200"/>
            <a:ext cx="304800" cy="0"/>
          </a:xfrm>
          <a:prstGeom prst="line">
            <a:avLst/>
          </a:prstGeom>
          <a:noFill/>
          <a:ln w="38100">
            <a:solidFill>
              <a:schemeClr val="tx1"/>
            </a:solidFill>
            <a:round/>
            <a:headEnd/>
            <a:tailEnd/>
          </a:ln>
        </p:spPr>
        <p:txBody>
          <a:bodyPr/>
          <a:lstStyle/>
          <a:p>
            <a:endParaRPr lang="en-US"/>
          </a:p>
        </p:txBody>
      </p:sp>
      <p:sp>
        <p:nvSpPr>
          <p:cNvPr id="4113" name="Rectangle 17"/>
          <p:cNvSpPr>
            <a:spLocks noChangeArrowheads="1"/>
          </p:cNvSpPr>
          <p:nvPr/>
        </p:nvSpPr>
        <p:spPr bwMode="auto">
          <a:xfrm>
            <a:off x="2743200" y="2743200"/>
            <a:ext cx="1981200" cy="1066800"/>
          </a:xfrm>
          <a:prstGeom prst="rect">
            <a:avLst/>
          </a:prstGeom>
          <a:solidFill>
            <a:srgbClr val="00FFFF"/>
          </a:solidFill>
          <a:ln w="9525">
            <a:solidFill>
              <a:schemeClr val="tx1"/>
            </a:solidFill>
            <a:miter lim="800000"/>
            <a:headEnd/>
            <a:tailEnd/>
          </a:ln>
        </p:spPr>
        <p:txBody>
          <a:bodyPr wrap="none" anchor="ctr"/>
          <a:lstStyle/>
          <a:p>
            <a:pPr algn="ctr" eaLnBrk="0" hangingPunct="0"/>
            <a:r>
              <a:rPr lang="en-US" sz="1400"/>
              <a:t>Class, Interface,</a:t>
            </a:r>
          </a:p>
          <a:p>
            <a:pPr algn="ctr" eaLnBrk="0" hangingPunct="0"/>
            <a:r>
              <a:rPr lang="en-US" sz="1400"/>
              <a:t>Active class, Use case,</a:t>
            </a:r>
          </a:p>
          <a:p>
            <a:pPr algn="ctr" eaLnBrk="0" hangingPunct="0"/>
            <a:r>
              <a:rPr lang="en-US" sz="1400"/>
              <a:t>Component,</a:t>
            </a:r>
          </a:p>
          <a:p>
            <a:pPr algn="ctr" eaLnBrk="0" hangingPunct="0"/>
            <a:r>
              <a:rPr lang="en-US" sz="1400"/>
              <a:t>Collaboration, Node</a:t>
            </a:r>
          </a:p>
          <a:p>
            <a:pPr algn="ctr" eaLnBrk="0" hangingPunct="0"/>
            <a:endParaRPr lang="en-US" sz="1400"/>
          </a:p>
        </p:txBody>
      </p:sp>
      <p:sp>
        <p:nvSpPr>
          <p:cNvPr id="4114" name="Rectangle 18"/>
          <p:cNvSpPr>
            <a:spLocks noChangeArrowheads="1"/>
          </p:cNvSpPr>
          <p:nvPr/>
        </p:nvSpPr>
        <p:spPr bwMode="auto">
          <a:xfrm>
            <a:off x="2819400" y="4038600"/>
            <a:ext cx="1676400" cy="609600"/>
          </a:xfrm>
          <a:prstGeom prst="rect">
            <a:avLst/>
          </a:prstGeom>
          <a:solidFill>
            <a:srgbClr val="00FFFF"/>
          </a:solidFill>
          <a:ln w="9525">
            <a:solidFill>
              <a:schemeClr val="tx1"/>
            </a:solidFill>
            <a:miter lim="800000"/>
            <a:headEnd/>
            <a:tailEnd/>
          </a:ln>
        </p:spPr>
        <p:txBody>
          <a:bodyPr wrap="none" anchor="ctr"/>
          <a:lstStyle/>
          <a:p>
            <a:pPr algn="ctr" eaLnBrk="0" hangingPunct="0"/>
            <a:r>
              <a:rPr lang="en-US" sz="1400"/>
              <a:t>Interaction, </a:t>
            </a:r>
          </a:p>
          <a:p>
            <a:pPr algn="ctr" eaLnBrk="0" hangingPunct="0"/>
            <a:r>
              <a:rPr lang="en-US" sz="1400"/>
              <a:t>State Machine</a:t>
            </a:r>
          </a:p>
        </p:txBody>
      </p:sp>
      <p:sp>
        <p:nvSpPr>
          <p:cNvPr id="4115" name="Rectangle 19"/>
          <p:cNvSpPr>
            <a:spLocks noChangeArrowheads="1"/>
          </p:cNvSpPr>
          <p:nvPr/>
        </p:nvSpPr>
        <p:spPr bwMode="auto">
          <a:xfrm>
            <a:off x="2971800" y="4876800"/>
            <a:ext cx="1524000" cy="457200"/>
          </a:xfrm>
          <a:prstGeom prst="rect">
            <a:avLst/>
          </a:prstGeom>
          <a:solidFill>
            <a:srgbClr val="00FFFF"/>
          </a:solidFill>
          <a:ln w="9525">
            <a:solidFill>
              <a:schemeClr val="tx1"/>
            </a:solidFill>
            <a:miter lim="800000"/>
            <a:headEnd/>
            <a:tailEnd/>
          </a:ln>
        </p:spPr>
        <p:txBody>
          <a:bodyPr wrap="none" anchor="ctr"/>
          <a:lstStyle/>
          <a:p>
            <a:pPr algn="ctr" eaLnBrk="0" hangingPunct="0"/>
            <a:r>
              <a:rPr lang="en-US" sz="1400"/>
              <a:t>Package</a:t>
            </a:r>
          </a:p>
        </p:txBody>
      </p:sp>
      <p:sp>
        <p:nvSpPr>
          <p:cNvPr id="4116" name="Rectangle 20"/>
          <p:cNvSpPr>
            <a:spLocks noChangeArrowheads="1"/>
          </p:cNvSpPr>
          <p:nvPr/>
        </p:nvSpPr>
        <p:spPr bwMode="auto">
          <a:xfrm>
            <a:off x="2971800" y="5715000"/>
            <a:ext cx="1524000" cy="457200"/>
          </a:xfrm>
          <a:prstGeom prst="rect">
            <a:avLst/>
          </a:prstGeom>
          <a:solidFill>
            <a:srgbClr val="00FFFF"/>
          </a:solidFill>
          <a:ln w="9525">
            <a:solidFill>
              <a:schemeClr val="tx1"/>
            </a:solidFill>
            <a:miter lim="800000"/>
            <a:headEnd/>
            <a:tailEnd/>
          </a:ln>
        </p:spPr>
        <p:txBody>
          <a:bodyPr wrap="none" anchor="ctr"/>
          <a:lstStyle/>
          <a:p>
            <a:pPr algn="ctr" eaLnBrk="0" hangingPunct="0"/>
            <a:r>
              <a:rPr lang="en-US" sz="1400"/>
              <a:t>Note</a:t>
            </a:r>
          </a:p>
        </p:txBody>
      </p:sp>
      <p:sp>
        <p:nvSpPr>
          <p:cNvPr id="4117" name="Rectangle 21"/>
          <p:cNvSpPr>
            <a:spLocks noChangeArrowheads="1"/>
          </p:cNvSpPr>
          <p:nvPr/>
        </p:nvSpPr>
        <p:spPr bwMode="auto">
          <a:xfrm>
            <a:off x="4876800" y="2971800"/>
            <a:ext cx="1524000" cy="1676400"/>
          </a:xfrm>
          <a:prstGeom prst="rect">
            <a:avLst/>
          </a:prstGeom>
          <a:solidFill>
            <a:srgbClr val="6699FF"/>
          </a:solidFill>
          <a:ln w="9525">
            <a:solidFill>
              <a:schemeClr val="tx1"/>
            </a:solidFill>
            <a:miter lim="800000"/>
            <a:headEnd/>
            <a:tailEnd/>
          </a:ln>
        </p:spPr>
        <p:txBody>
          <a:bodyPr wrap="none" anchor="ctr"/>
          <a:lstStyle/>
          <a:p>
            <a:pPr algn="ctr" eaLnBrk="0" hangingPunct="0"/>
            <a:r>
              <a:rPr lang="en-US" sz="1400"/>
              <a:t>Dependency,</a:t>
            </a:r>
          </a:p>
          <a:p>
            <a:pPr algn="ctr" eaLnBrk="0" hangingPunct="0"/>
            <a:r>
              <a:rPr lang="en-US" sz="1400"/>
              <a:t>Generalization,</a:t>
            </a:r>
          </a:p>
          <a:p>
            <a:pPr algn="ctr" eaLnBrk="0" hangingPunct="0"/>
            <a:r>
              <a:rPr lang="en-US" sz="1400"/>
              <a:t>Associations,</a:t>
            </a:r>
          </a:p>
          <a:p>
            <a:pPr algn="ctr" eaLnBrk="0" hangingPunct="0"/>
            <a:r>
              <a:rPr lang="en-US" sz="1400"/>
              <a:t>Realization</a:t>
            </a:r>
          </a:p>
          <a:p>
            <a:pPr algn="ctr" eaLnBrk="0" hangingPunct="0"/>
            <a:endParaRPr lang="en-US" sz="1400"/>
          </a:p>
        </p:txBody>
      </p:sp>
      <p:sp>
        <p:nvSpPr>
          <p:cNvPr id="4118" name="Rectangle 22"/>
          <p:cNvSpPr>
            <a:spLocks noChangeArrowheads="1"/>
          </p:cNvSpPr>
          <p:nvPr/>
        </p:nvSpPr>
        <p:spPr bwMode="auto">
          <a:xfrm>
            <a:off x="6705600" y="3048000"/>
            <a:ext cx="1905000" cy="2133600"/>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1400"/>
              <a:t>Use case,</a:t>
            </a:r>
          </a:p>
          <a:p>
            <a:pPr algn="ctr" eaLnBrk="0" hangingPunct="0"/>
            <a:r>
              <a:rPr lang="en-US" sz="1400"/>
              <a:t>Class,</a:t>
            </a:r>
          </a:p>
          <a:p>
            <a:pPr algn="ctr" eaLnBrk="0" hangingPunct="0"/>
            <a:r>
              <a:rPr lang="en-US" sz="1400"/>
              <a:t>Object,</a:t>
            </a:r>
          </a:p>
          <a:p>
            <a:pPr algn="ctr" eaLnBrk="0" hangingPunct="0"/>
            <a:r>
              <a:rPr lang="en-US" sz="1400"/>
              <a:t>Sequence,</a:t>
            </a:r>
          </a:p>
          <a:p>
            <a:pPr algn="ctr" eaLnBrk="0" hangingPunct="0"/>
            <a:r>
              <a:rPr lang="en-US" sz="1400"/>
              <a:t>Collaboration,</a:t>
            </a:r>
          </a:p>
          <a:p>
            <a:pPr algn="ctr" eaLnBrk="0" hangingPunct="0"/>
            <a:r>
              <a:rPr lang="en-US" sz="1400"/>
              <a:t>State chart,</a:t>
            </a:r>
          </a:p>
          <a:p>
            <a:pPr algn="ctr" eaLnBrk="0" hangingPunct="0"/>
            <a:r>
              <a:rPr lang="en-US" sz="1400"/>
              <a:t>Activity,</a:t>
            </a:r>
          </a:p>
          <a:p>
            <a:pPr algn="ctr" eaLnBrk="0" hangingPunct="0"/>
            <a:r>
              <a:rPr lang="en-US" sz="1400"/>
              <a:t>Component,</a:t>
            </a:r>
          </a:p>
          <a:p>
            <a:pPr algn="ctr" eaLnBrk="0" hangingPunct="0"/>
            <a:r>
              <a:rPr lang="en-US" sz="1400"/>
              <a:t>Deployment.</a:t>
            </a:r>
          </a:p>
        </p:txBody>
      </p:sp>
      <p:sp>
        <p:nvSpPr>
          <p:cNvPr id="4119" name="Line 23"/>
          <p:cNvSpPr>
            <a:spLocks noChangeShapeType="1"/>
          </p:cNvSpPr>
          <p:nvPr/>
        </p:nvSpPr>
        <p:spPr bwMode="auto">
          <a:xfrm>
            <a:off x="4724400" y="1371600"/>
            <a:ext cx="0" cy="533400"/>
          </a:xfrm>
          <a:prstGeom prst="line">
            <a:avLst/>
          </a:prstGeom>
          <a:noFill/>
          <a:ln w="38100">
            <a:solidFill>
              <a:schemeClr val="tx1"/>
            </a:solidFill>
            <a:round/>
            <a:headEnd/>
            <a:tailEnd/>
          </a:ln>
        </p:spPr>
        <p:txBody>
          <a:bodyPr/>
          <a:lstStyle/>
          <a:p>
            <a:endParaRPr lang="en-US"/>
          </a:p>
        </p:txBody>
      </p:sp>
      <p:sp>
        <p:nvSpPr>
          <p:cNvPr id="4120" name="Line 24"/>
          <p:cNvSpPr>
            <a:spLocks noChangeShapeType="1"/>
          </p:cNvSpPr>
          <p:nvPr/>
        </p:nvSpPr>
        <p:spPr bwMode="auto">
          <a:xfrm>
            <a:off x="2057400" y="1600200"/>
            <a:ext cx="4876800" cy="0"/>
          </a:xfrm>
          <a:prstGeom prst="line">
            <a:avLst/>
          </a:prstGeom>
          <a:noFill/>
          <a:ln w="38100">
            <a:solidFill>
              <a:schemeClr val="tx1"/>
            </a:solidFill>
            <a:round/>
            <a:headEnd/>
            <a:tailEnd/>
          </a:ln>
        </p:spPr>
        <p:txBody>
          <a:bodyPr/>
          <a:lstStyle/>
          <a:p>
            <a:endParaRPr lang="en-US"/>
          </a:p>
        </p:txBody>
      </p:sp>
      <p:sp>
        <p:nvSpPr>
          <p:cNvPr id="4121" name="Line 25"/>
          <p:cNvSpPr>
            <a:spLocks noChangeShapeType="1"/>
          </p:cNvSpPr>
          <p:nvPr/>
        </p:nvSpPr>
        <p:spPr bwMode="auto">
          <a:xfrm>
            <a:off x="2057400" y="1600200"/>
            <a:ext cx="0" cy="304800"/>
          </a:xfrm>
          <a:prstGeom prst="line">
            <a:avLst/>
          </a:prstGeom>
          <a:noFill/>
          <a:ln w="38100">
            <a:solidFill>
              <a:schemeClr val="tx1"/>
            </a:solidFill>
            <a:round/>
            <a:headEnd/>
            <a:tailEnd/>
          </a:ln>
        </p:spPr>
        <p:txBody>
          <a:bodyPr/>
          <a:lstStyle/>
          <a:p>
            <a:endParaRPr lang="en-US"/>
          </a:p>
        </p:txBody>
      </p:sp>
      <p:sp>
        <p:nvSpPr>
          <p:cNvPr id="4122" name="Line 26"/>
          <p:cNvSpPr>
            <a:spLocks noChangeShapeType="1"/>
          </p:cNvSpPr>
          <p:nvPr/>
        </p:nvSpPr>
        <p:spPr bwMode="auto">
          <a:xfrm flipH="1">
            <a:off x="6934200" y="1600200"/>
            <a:ext cx="0" cy="381000"/>
          </a:xfrm>
          <a:prstGeom prst="line">
            <a:avLst/>
          </a:prstGeom>
          <a:noFill/>
          <a:ln w="38100">
            <a:solidFill>
              <a:schemeClr val="tx1"/>
            </a:solidFill>
            <a:round/>
            <a:headEnd/>
            <a:tailEnd/>
          </a:ln>
        </p:spPr>
        <p:txBody>
          <a:bodyPr/>
          <a:lstStyle/>
          <a:p>
            <a:endParaRPr lang="en-US"/>
          </a:p>
        </p:txBody>
      </p:sp>
      <p:sp>
        <p:nvSpPr>
          <p:cNvPr id="4123" name="Line 27"/>
          <p:cNvSpPr>
            <a:spLocks noChangeShapeType="1"/>
          </p:cNvSpPr>
          <p:nvPr/>
        </p:nvSpPr>
        <p:spPr bwMode="auto">
          <a:xfrm>
            <a:off x="2514600" y="3200400"/>
            <a:ext cx="228600" cy="0"/>
          </a:xfrm>
          <a:prstGeom prst="line">
            <a:avLst/>
          </a:prstGeom>
          <a:noFill/>
          <a:ln w="38100">
            <a:solidFill>
              <a:schemeClr val="tx1"/>
            </a:solidFill>
            <a:round/>
            <a:headEnd/>
            <a:tailEnd/>
          </a:ln>
        </p:spPr>
        <p:txBody>
          <a:bodyPr/>
          <a:lstStyle/>
          <a:p>
            <a:endParaRPr lang="en-US"/>
          </a:p>
        </p:txBody>
      </p:sp>
      <p:sp>
        <p:nvSpPr>
          <p:cNvPr id="4124" name="Line 28"/>
          <p:cNvSpPr>
            <a:spLocks noChangeShapeType="1"/>
          </p:cNvSpPr>
          <p:nvPr/>
        </p:nvSpPr>
        <p:spPr bwMode="auto">
          <a:xfrm>
            <a:off x="2438400" y="4114800"/>
            <a:ext cx="457200" cy="0"/>
          </a:xfrm>
          <a:prstGeom prst="line">
            <a:avLst/>
          </a:prstGeom>
          <a:noFill/>
          <a:ln w="38100">
            <a:solidFill>
              <a:schemeClr val="tx1"/>
            </a:solidFill>
            <a:round/>
            <a:headEnd/>
            <a:tailEnd/>
          </a:ln>
        </p:spPr>
        <p:txBody>
          <a:bodyPr/>
          <a:lstStyle/>
          <a:p>
            <a:endParaRPr lang="en-US"/>
          </a:p>
        </p:txBody>
      </p:sp>
      <p:sp>
        <p:nvSpPr>
          <p:cNvPr id="4125" name="Line 29"/>
          <p:cNvSpPr>
            <a:spLocks noChangeShapeType="1"/>
          </p:cNvSpPr>
          <p:nvPr/>
        </p:nvSpPr>
        <p:spPr bwMode="auto">
          <a:xfrm>
            <a:off x="2514600" y="5029200"/>
            <a:ext cx="457200" cy="0"/>
          </a:xfrm>
          <a:prstGeom prst="line">
            <a:avLst/>
          </a:prstGeom>
          <a:noFill/>
          <a:ln w="38100">
            <a:solidFill>
              <a:schemeClr val="tx1"/>
            </a:solidFill>
            <a:round/>
            <a:headEnd/>
            <a:tailEnd/>
          </a:ln>
        </p:spPr>
        <p:txBody>
          <a:bodyPr/>
          <a:lstStyle/>
          <a:p>
            <a:endParaRPr lang="en-US"/>
          </a:p>
        </p:txBody>
      </p:sp>
      <p:sp>
        <p:nvSpPr>
          <p:cNvPr id="4126" name="Line 30"/>
          <p:cNvSpPr>
            <a:spLocks noChangeShapeType="1"/>
          </p:cNvSpPr>
          <p:nvPr/>
        </p:nvSpPr>
        <p:spPr bwMode="auto">
          <a:xfrm>
            <a:off x="2438400" y="5867400"/>
            <a:ext cx="533400" cy="0"/>
          </a:xfrm>
          <a:prstGeom prst="line">
            <a:avLst/>
          </a:prstGeom>
          <a:noFill/>
          <a:ln w="38100">
            <a:solidFill>
              <a:schemeClr val="tx1"/>
            </a:solidFill>
            <a:round/>
            <a:headEnd/>
            <a:tailEnd/>
          </a:ln>
        </p:spPr>
        <p:txBody>
          <a:bodyPr/>
          <a:lstStyle/>
          <a:p>
            <a:endParaRPr lang="en-US"/>
          </a:p>
        </p:txBody>
      </p:sp>
      <p:sp>
        <p:nvSpPr>
          <p:cNvPr id="4127" name="Line 31"/>
          <p:cNvSpPr>
            <a:spLocks noChangeShapeType="1"/>
          </p:cNvSpPr>
          <p:nvPr/>
        </p:nvSpPr>
        <p:spPr bwMode="auto">
          <a:xfrm>
            <a:off x="5562600" y="2438400"/>
            <a:ext cx="0" cy="533400"/>
          </a:xfrm>
          <a:prstGeom prst="line">
            <a:avLst/>
          </a:prstGeom>
          <a:noFill/>
          <a:ln w="38100">
            <a:solidFill>
              <a:schemeClr val="tx1"/>
            </a:solidFill>
            <a:round/>
            <a:headEnd/>
            <a:tailEnd/>
          </a:ln>
        </p:spPr>
        <p:txBody>
          <a:bodyPr/>
          <a:lstStyle/>
          <a:p>
            <a:endParaRPr lang="en-US"/>
          </a:p>
        </p:txBody>
      </p:sp>
      <p:sp>
        <p:nvSpPr>
          <p:cNvPr id="4128" name="Line 32"/>
          <p:cNvSpPr>
            <a:spLocks noChangeShapeType="1"/>
          </p:cNvSpPr>
          <p:nvPr/>
        </p:nvSpPr>
        <p:spPr bwMode="auto">
          <a:xfrm>
            <a:off x="7620000" y="2438400"/>
            <a:ext cx="0" cy="68580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smtClean="0">
                <a:solidFill>
                  <a:srgbClr val="A50021"/>
                </a:solidFill>
              </a:rPr>
              <a:t>Things in the UML</a:t>
            </a:r>
          </a:p>
        </p:txBody>
      </p:sp>
      <p:sp>
        <p:nvSpPr>
          <p:cNvPr id="5123" name="Rectangle 3"/>
          <p:cNvSpPr>
            <a:spLocks noGrp="1" noChangeArrowheads="1"/>
          </p:cNvSpPr>
          <p:nvPr>
            <p:ph type="body" idx="1"/>
          </p:nvPr>
        </p:nvSpPr>
        <p:spPr/>
        <p:txBody>
          <a:bodyPr/>
          <a:lstStyle/>
          <a:p>
            <a:pPr marL="533400" indent="-533400" eaLnBrk="1" hangingPunct="1"/>
            <a:r>
              <a:rPr lang="en-US" sz="2800" smtClean="0"/>
              <a:t>There are </a:t>
            </a:r>
            <a:r>
              <a:rPr lang="en-US" sz="2800" smtClean="0">
                <a:solidFill>
                  <a:srgbClr val="A50021"/>
                </a:solidFill>
              </a:rPr>
              <a:t>4 kinds</a:t>
            </a:r>
            <a:r>
              <a:rPr lang="en-US" sz="2800" smtClean="0"/>
              <a:t> of things in the UML</a:t>
            </a:r>
          </a:p>
          <a:p>
            <a:pPr marL="533400" indent="-533400" eaLnBrk="1" hangingPunct="1">
              <a:buFontTx/>
              <a:buNone/>
            </a:pPr>
            <a:endParaRPr lang="en-US" sz="2800" smtClean="0"/>
          </a:p>
          <a:p>
            <a:pPr marL="533400" indent="-533400" eaLnBrk="1" hangingPunct="1">
              <a:buClr>
                <a:srgbClr val="336600"/>
              </a:buClr>
              <a:buSzPct val="105000"/>
              <a:buFont typeface="Wingdings" pitchFamily="2" charset="2"/>
              <a:buAutoNum type="arabicPeriod"/>
            </a:pPr>
            <a:r>
              <a:rPr lang="en-US" sz="2800" smtClean="0">
                <a:solidFill>
                  <a:srgbClr val="6600FF"/>
                </a:solidFill>
              </a:rPr>
              <a:t>Structural Things</a:t>
            </a:r>
          </a:p>
          <a:p>
            <a:pPr marL="533400" indent="-533400" eaLnBrk="1" hangingPunct="1">
              <a:buClr>
                <a:srgbClr val="336600"/>
              </a:buClr>
              <a:buSzPct val="105000"/>
              <a:buFont typeface="Wingdings" pitchFamily="2" charset="2"/>
              <a:buAutoNum type="arabicPeriod"/>
            </a:pPr>
            <a:r>
              <a:rPr lang="en-US" sz="2800" smtClean="0">
                <a:solidFill>
                  <a:srgbClr val="6600FF"/>
                </a:solidFill>
              </a:rPr>
              <a:t>Behavioral Things</a:t>
            </a:r>
          </a:p>
          <a:p>
            <a:pPr marL="533400" indent="-533400" eaLnBrk="1" hangingPunct="1">
              <a:buClr>
                <a:srgbClr val="336600"/>
              </a:buClr>
              <a:buSzPct val="105000"/>
              <a:buFont typeface="Wingdings" pitchFamily="2" charset="2"/>
              <a:buAutoNum type="arabicPeriod"/>
            </a:pPr>
            <a:r>
              <a:rPr lang="en-US" sz="2800" smtClean="0">
                <a:solidFill>
                  <a:srgbClr val="6600FF"/>
                </a:solidFill>
              </a:rPr>
              <a:t>Grouping Things</a:t>
            </a:r>
          </a:p>
          <a:p>
            <a:pPr marL="533400" indent="-533400" eaLnBrk="1" hangingPunct="1">
              <a:buClr>
                <a:srgbClr val="336600"/>
              </a:buClr>
              <a:buSzPct val="105000"/>
              <a:buFont typeface="Wingdings" pitchFamily="2" charset="2"/>
              <a:buAutoNum type="arabicPeriod"/>
            </a:pPr>
            <a:r>
              <a:rPr lang="en-US" sz="2800" smtClean="0">
                <a:solidFill>
                  <a:srgbClr val="6600FF"/>
                </a:solidFill>
              </a:rPr>
              <a:t>Annotational Things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15962"/>
          </a:xfrm>
        </p:spPr>
        <p:txBody>
          <a:bodyPr>
            <a:normAutofit fontScale="90000"/>
          </a:bodyPr>
          <a:lstStyle/>
          <a:p>
            <a:pPr marL="838200" indent="-838200" eaLnBrk="1" hangingPunct="1"/>
            <a:r>
              <a:rPr lang="en-US" sz="4000" smtClean="0">
                <a:solidFill>
                  <a:srgbClr val="6600FF"/>
                </a:solidFill>
              </a:rPr>
              <a:t>   </a:t>
            </a:r>
            <a:r>
              <a:rPr lang="en-US" sz="3200" b="1" smtClean="0">
                <a:solidFill>
                  <a:srgbClr val="6600FF"/>
                </a:solidFill>
              </a:rPr>
              <a:t>1. </a:t>
            </a:r>
            <a:r>
              <a:rPr lang="en-US" sz="3200" b="1" u="sng" smtClean="0">
                <a:solidFill>
                  <a:srgbClr val="6600FF"/>
                </a:solidFill>
              </a:rPr>
              <a:t>Structural Things</a:t>
            </a:r>
            <a:r>
              <a:rPr lang="en-US" sz="4000" u="sng" smtClean="0">
                <a:solidFill>
                  <a:srgbClr val="6600FF"/>
                </a:solidFill>
              </a:rPr>
              <a:t/>
            </a:r>
            <a:br>
              <a:rPr lang="en-US" sz="4000" u="sng" smtClean="0">
                <a:solidFill>
                  <a:srgbClr val="6600FF"/>
                </a:solidFill>
              </a:rPr>
            </a:br>
            <a:endParaRPr lang="en-US" sz="4000" u="sng" smtClean="0">
              <a:solidFill>
                <a:srgbClr val="6600FF"/>
              </a:solidFill>
            </a:endParaRPr>
          </a:p>
        </p:txBody>
      </p:sp>
      <p:sp>
        <p:nvSpPr>
          <p:cNvPr id="6147" name="Rectangle 3"/>
          <p:cNvSpPr>
            <a:spLocks noGrp="1" noChangeArrowheads="1"/>
          </p:cNvSpPr>
          <p:nvPr>
            <p:ph type="body" idx="1"/>
          </p:nvPr>
        </p:nvSpPr>
        <p:spPr>
          <a:xfrm>
            <a:off x="457200" y="609600"/>
            <a:ext cx="8305800" cy="6019800"/>
          </a:xfrm>
          <a:ln>
            <a:solidFill>
              <a:schemeClr val="bg1"/>
            </a:solidFill>
          </a:ln>
        </p:spPr>
        <p:txBody>
          <a:bodyPr/>
          <a:lstStyle/>
          <a:p>
            <a:pPr marL="533400" indent="-533400" eaLnBrk="1" hangingPunct="1">
              <a:buClr>
                <a:srgbClr val="D60093"/>
              </a:buClr>
              <a:buSzPct val="125000"/>
              <a:buFont typeface="Wingdings" pitchFamily="2" charset="2"/>
              <a:buChar char="Ø"/>
            </a:pPr>
            <a:r>
              <a:rPr lang="en-US" sz="2800" smtClean="0"/>
              <a:t>Structural things are the </a:t>
            </a:r>
            <a:r>
              <a:rPr lang="en-US" sz="2800" b="1" smtClean="0">
                <a:solidFill>
                  <a:srgbClr val="6600CC"/>
                </a:solidFill>
              </a:rPr>
              <a:t>nouns of UML models</a:t>
            </a:r>
            <a:r>
              <a:rPr lang="en-US" sz="2800" smtClean="0"/>
              <a:t>. These are mostly </a:t>
            </a:r>
            <a:r>
              <a:rPr lang="en-US" sz="2800" smtClean="0">
                <a:solidFill>
                  <a:srgbClr val="D60093"/>
                </a:solidFill>
              </a:rPr>
              <a:t>static</a:t>
            </a:r>
            <a:r>
              <a:rPr lang="en-US" sz="2800" smtClean="0"/>
              <a:t> parts of a model, representing elements that are either conceptual or physical.</a:t>
            </a:r>
          </a:p>
          <a:p>
            <a:pPr marL="533400" indent="-533400" eaLnBrk="1" hangingPunct="1">
              <a:buClr>
                <a:srgbClr val="D60093"/>
              </a:buClr>
              <a:buSzPct val="125000"/>
              <a:buFont typeface="Wingdings" pitchFamily="2" charset="2"/>
              <a:buNone/>
            </a:pPr>
            <a:r>
              <a:rPr lang="en-US" sz="2800" b="1" smtClean="0"/>
              <a:t>There are 7 kinds of Structural things:</a:t>
            </a:r>
          </a:p>
          <a:p>
            <a:pPr marL="533400" indent="-533400" eaLnBrk="1" hangingPunct="1">
              <a:buClr>
                <a:srgbClr val="D60093"/>
              </a:buClr>
              <a:buFont typeface="Wingdings" pitchFamily="2" charset="2"/>
              <a:buAutoNum type="arabicPeriod"/>
            </a:pPr>
            <a:r>
              <a:rPr lang="en-US" sz="2800" smtClean="0"/>
              <a:t>Class</a:t>
            </a:r>
          </a:p>
          <a:p>
            <a:pPr marL="533400" indent="-533400" eaLnBrk="1" hangingPunct="1">
              <a:buClr>
                <a:srgbClr val="D60093"/>
              </a:buClr>
              <a:buFont typeface="Wingdings" pitchFamily="2" charset="2"/>
              <a:buAutoNum type="arabicPeriod"/>
            </a:pPr>
            <a:r>
              <a:rPr lang="en-US" sz="2800" smtClean="0"/>
              <a:t>Interface</a:t>
            </a:r>
          </a:p>
          <a:p>
            <a:pPr marL="533400" indent="-533400" eaLnBrk="1" hangingPunct="1">
              <a:buClr>
                <a:srgbClr val="D60093"/>
              </a:buClr>
              <a:buFont typeface="Wingdings" pitchFamily="2" charset="2"/>
              <a:buAutoNum type="arabicPeriod"/>
            </a:pPr>
            <a:r>
              <a:rPr lang="en-US" sz="2800" smtClean="0"/>
              <a:t>Collaboration</a:t>
            </a:r>
          </a:p>
          <a:p>
            <a:pPr marL="533400" indent="-533400" eaLnBrk="1" hangingPunct="1">
              <a:buClr>
                <a:srgbClr val="D60093"/>
              </a:buClr>
              <a:buFont typeface="Wingdings" pitchFamily="2" charset="2"/>
              <a:buAutoNum type="arabicPeriod"/>
            </a:pPr>
            <a:r>
              <a:rPr lang="en-US" sz="2800" smtClean="0"/>
              <a:t>Use case</a:t>
            </a:r>
          </a:p>
          <a:p>
            <a:pPr marL="533400" indent="-533400" eaLnBrk="1" hangingPunct="1">
              <a:buClr>
                <a:srgbClr val="D60093"/>
              </a:buClr>
              <a:buFont typeface="Wingdings" pitchFamily="2" charset="2"/>
              <a:buAutoNum type="arabicPeriod"/>
            </a:pPr>
            <a:r>
              <a:rPr lang="en-US" sz="2800" smtClean="0"/>
              <a:t>Active class</a:t>
            </a:r>
          </a:p>
          <a:p>
            <a:pPr marL="533400" indent="-533400" eaLnBrk="1" hangingPunct="1">
              <a:buClr>
                <a:srgbClr val="D60093"/>
              </a:buClr>
              <a:buFont typeface="Wingdings" pitchFamily="2" charset="2"/>
              <a:buAutoNum type="arabicPeriod"/>
            </a:pPr>
            <a:r>
              <a:rPr lang="en-US" sz="2800" smtClean="0"/>
              <a:t>Component</a:t>
            </a:r>
          </a:p>
          <a:p>
            <a:pPr marL="533400" indent="-533400" eaLnBrk="1" hangingPunct="1">
              <a:buClr>
                <a:srgbClr val="D60093"/>
              </a:buClr>
              <a:buFont typeface="Wingdings" pitchFamily="2" charset="2"/>
              <a:buAutoNum type="arabicPeriod"/>
            </a:pPr>
            <a:r>
              <a:rPr lang="en-US" sz="2800" smtClean="0"/>
              <a:t>Node</a:t>
            </a:r>
          </a:p>
          <a:p>
            <a:pPr marL="533400" indent="-533400" eaLnBrk="1" hangingPunct="1">
              <a:buClr>
                <a:srgbClr val="D60093"/>
              </a:buClr>
              <a:buFont typeface="Wingdings" pitchFamily="2" charset="2"/>
              <a:buAutoNum type="arabicPeriod"/>
            </a:pPr>
            <a:endParaRPr lang="en-US" sz="2800" smtClean="0"/>
          </a:p>
          <a:p>
            <a:pPr marL="533400" indent="-533400" eaLnBrk="1" hangingPunct="1">
              <a:buClr>
                <a:srgbClr val="D60093"/>
              </a:buClr>
              <a:buFont typeface="Wingdings" pitchFamily="2" charset="2"/>
              <a:buAutoNum type="arabicPeriod"/>
            </a:pPr>
            <a:endParaRPr 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en-US" smtClean="0"/>
          </a:p>
        </p:txBody>
      </p:sp>
      <p:sp>
        <p:nvSpPr>
          <p:cNvPr id="7171" name="Rectangle 3"/>
          <p:cNvSpPr>
            <a:spLocks noGrp="1" noChangeArrowheads="1"/>
          </p:cNvSpPr>
          <p:nvPr>
            <p:ph type="body" sz="half" idx="1"/>
          </p:nvPr>
        </p:nvSpPr>
        <p:spPr>
          <a:xfrm>
            <a:off x="457200" y="1600200"/>
            <a:ext cx="8305800" cy="4953000"/>
          </a:xfrm>
        </p:spPr>
        <p:txBody>
          <a:bodyPr/>
          <a:lstStyle/>
          <a:p>
            <a:pPr marL="533400" indent="-533400" eaLnBrk="1" hangingPunct="1">
              <a:buClr>
                <a:schemeClr val="tx1"/>
              </a:buClr>
              <a:buFont typeface="Wingdings" pitchFamily="2" charset="2"/>
              <a:buAutoNum type="arabicParenBoth"/>
            </a:pPr>
            <a:r>
              <a:rPr lang="en-US" sz="2400" b="1" u="sng" smtClean="0">
                <a:solidFill>
                  <a:srgbClr val="D60093"/>
                </a:solidFill>
              </a:rPr>
              <a:t>Class:-</a:t>
            </a:r>
          </a:p>
          <a:p>
            <a:pPr marL="533400" indent="-533400" eaLnBrk="1" hangingPunct="1">
              <a:buFont typeface="Wingdings" pitchFamily="2" charset="2"/>
              <a:buNone/>
            </a:pPr>
            <a:r>
              <a:rPr lang="en-US" sz="2400" smtClean="0">
                <a:solidFill>
                  <a:srgbClr val="D60093"/>
                </a:solidFill>
              </a:rPr>
              <a:t>        </a:t>
            </a:r>
            <a:r>
              <a:rPr lang="en-US" sz="2400" b="1" smtClean="0"/>
              <a:t>A class is a </a:t>
            </a:r>
            <a:r>
              <a:rPr lang="en-US" sz="2400" b="1" smtClean="0">
                <a:solidFill>
                  <a:srgbClr val="3333CC"/>
                </a:solidFill>
              </a:rPr>
              <a:t>description of a set of objects</a:t>
            </a:r>
            <a:r>
              <a:rPr lang="en-US" sz="2400" b="1" smtClean="0"/>
              <a:t> that share the same attributes, operations, relationships and semantics.</a:t>
            </a:r>
          </a:p>
          <a:p>
            <a:pPr marL="533400" indent="-533400" eaLnBrk="1" hangingPunct="1">
              <a:buFont typeface="Wingdings" pitchFamily="2" charset="2"/>
              <a:buNone/>
            </a:pPr>
            <a:r>
              <a:rPr lang="en-US" sz="2400" b="1" smtClean="0"/>
              <a:t>       A class implements one or more interfaces.</a:t>
            </a:r>
            <a:r>
              <a:rPr lang="en-US" sz="2800" b="1" smtClean="0">
                <a:solidFill>
                  <a:srgbClr val="3333CC"/>
                </a:solidFill>
              </a:rPr>
              <a:t> </a:t>
            </a:r>
          </a:p>
        </p:txBody>
      </p:sp>
      <p:graphicFrame>
        <p:nvGraphicFramePr>
          <p:cNvPr id="8196" name="Group 4"/>
          <p:cNvGraphicFramePr>
            <a:graphicFrameLocks noGrp="1"/>
          </p:cNvGraphicFramePr>
          <p:nvPr>
            <p:ph sz="half" idx="2"/>
          </p:nvPr>
        </p:nvGraphicFramePr>
        <p:xfrm>
          <a:off x="2667000" y="3886200"/>
          <a:ext cx="2971800" cy="2825433"/>
        </p:xfrm>
        <a:graphic>
          <a:graphicData uri="http://schemas.openxmlformats.org/drawingml/2006/table">
            <a:tbl>
              <a:tblPr/>
              <a:tblGrid>
                <a:gridCol w="2971800"/>
              </a:tblGrid>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       Window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Origin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140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Close(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Move(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Display(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r>
            </a:tbl>
          </a:graphicData>
        </a:graphic>
      </p:graphicFrame>
      <p:sp>
        <p:nvSpPr>
          <p:cNvPr id="7182" name="Line 14"/>
          <p:cNvSpPr>
            <a:spLocks noChangeShapeType="1"/>
          </p:cNvSpPr>
          <p:nvPr/>
        </p:nvSpPr>
        <p:spPr bwMode="auto">
          <a:xfrm flipH="1">
            <a:off x="5638800" y="4038600"/>
            <a:ext cx="1219200" cy="76200"/>
          </a:xfrm>
          <a:prstGeom prst="line">
            <a:avLst/>
          </a:prstGeom>
          <a:noFill/>
          <a:ln w="9525">
            <a:solidFill>
              <a:schemeClr val="tx1"/>
            </a:solidFill>
            <a:round/>
            <a:headEnd/>
            <a:tailEnd type="triangle" w="med" len="med"/>
          </a:ln>
        </p:spPr>
        <p:txBody>
          <a:bodyPr/>
          <a:lstStyle/>
          <a:p>
            <a:endParaRPr lang="en-US"/>
          </a:p>
        </p:txBody>
      </p:sp>
      <p:sp>
        <p:nvSpPr>
          <p:cNvPr id="7183" name="Line 15"/>
          <p:cNvSpPr>
            <a:spLocks noChangeShapeType="1"/>
          </p:cNvSpPr>
          <p:nvPr/>
        </p:nvSpPr>
        <p:spPr bwMode="auto">
          <a:xfrm flipH="1">
            <a:off x="5638800" y="4800600"/>
            <a:ext cx="1066800" cy="76200"/>
          </a:xfrm>
          <a:prstGeom prst="line">
            <a:avLst/>
          </a:prstGeom>
          <a:noFill/>
          <a:ln w="9525">
            <a:solidFill>
              <a:schemeClr val="tx1"/>
            </a:solidFill>
            <a:round/>
            <a:headEnd/>
            <a:tailEnd type="triangle" w="med" len="med"/>
          </a:ln>
        </p:spPr>
        <p:txBody>
          <a:bodyPr/>
          <a:lstStyle/>
          <a:p>
            <a:endParaRPr lang="en-US"/>
          </a:p>
        </p:txBody>
      </p:sp>
      <p:sp>
        <p:nvSpPr>
          <p:cNvPr id="7184" name="Line 16"/>
          <p:cNvSpPr>
            <a:spLocks noChangeShapeType="1"/>
          </p:cNvSpPr>
          <p:nvPr/>
        </p:nvSpPr>
        <p:spPr bwMode="auto">
          <a:xfrm flipH="1">
            <a:off x="5562600" y="5715000"/>
            <a:ext cx="1295400" cy="152400"/>
          </a:xfrm>
          <a:prstGeom prst="line">
            <a:avLst/>
          </a:prstGeom>
          <a:noFill/>
          <a:ln w="9525">
            <a:solidFill>
              <a:schemeClr val="tx1"/>
            </a:solidFill>
            <a:round/>
            <a:headEnd/>
            <a:tailEnd type="triangle" w="med" len="med"/>
          </a:ln>
        </p:spPr>
        <p:txBody>
          <a:bodyPr/>
          <a:lstStyle/>
          <a:p>
            <a:endParaRPr lang="en-US"/>
          </a:p>
        </p:txBody>
      </p:sp>
      <p:sp>
        <p:nvSpPr>
          <p:cNvPr id="7185" name="Text Box 17"/>
          <p:cNvSpPr txBox="1">
            <a:spLocks noChangeArrowheads="1"/>
          </p:cNvSpPr>
          <p:nvPr/>
        </p:nvSpPr>
        <p:spPr bwMode="auto">
          <a:xfrm>
            <a:off x="6781800" y="3810000"/>
            <a:ext cx="1600200" cy="457200"/>
          </a:xfrm>
          <a:prstGeom prst="rect">
            <a:avLst/>
          </a:prstGeom>
          <a:noFill/>
          <a:ln w="9525">
            <a:noFill/>
            <a:miter lim="800000"/>
            <a:headEnd/>
            <a:tailEnd/>
          </a:ln>
        </p:spPr>
        <p:txBody>
          <a:bodyPr>
            <a:spAutoFit/>
          </a:bodyPr>
          <a:lstStyle/>
          <a:p>
            <a:pPr eaLnBrk="0" hangingPunct="0">
              <a:spcBef>
                <a:spcPct val="50000"/>
              </a:spcBef>
            </a:pPr>
            <a:r>
              <a:rPr lang="en-US" sz="2400" b="1"/>
              <a:t>Name</a:t>
            </a:r>
          </a:p>
        </p:txBody>
      </p:sp>
      <p:sp>
        <p:nvSpPr>
          <p:cNvPr id="7186" name="Text Box 18"/>
          <p:cNvSpPr txBox="1">
            <a:spLocks noChangeArrowheads="1"/>
          </p:cNvSpPr>
          <p:nvPr/>
        </p:nvSpPr>
        <p:spPr bwMode="auto">
          <a:xfrm>
            <a:off x="6781800" y="4572000"/>
            <a:ext cx="1905000" cy="457200"/>
          </a:xfrm>
          <a:prstGeom prst="rect">
            <a:avLst/>
          </a:prstGeom>
          <a:noFill/>
          <a:ln w="9525">
            <a:noFill/>
            <a:miter lim="800000"/>
            <a:headEnd/>
            <a:tailEnd/>
          </a:ln>
        </p:spPr>
        <p:txBody>
          <a:bodyPr>
            <a:spAutoFit/>
          </a:bodyPr>
          <a:lstStyle/>
          <a:p>
            <a:pPr eaLnBrk="0" hangingPunct="0">
              <a:spcBef>
                <a:spcPct val="50000"/>
              </a:spcBef>
            </a:pPr>
            <a:r>
              <a:rPr lang="en-US" sz="2400" b="1"/>
              <a:t>Attributes</a:t>
            </a:r>
          </a:p>
        </p:txBody>
      </p:sp>
      <p:sp>
        <p:nvSpPr>
          <p:cNvPr id="7187" name="Text Box 19"/>
          <p:cNvSpPr txBox="1">
            <a:spLocks noChangeArrowheads="1"/>
          </p:cNvSpPr>
          <p:nvPr/>
        </p:nvSpPr>
        <p:spPr bwMode="auto">
          <a:xfrm>
            <a:off x="6705600" y="5486400"/>
            <a:ext cx="1676400" cy="457200"/>
          </a:xfrm>
          <a:prstGeom prst="rect">
            <a:avLst/>
          </a:prstGeom>
          <a:noFill/>
          <a:ln w="9525">
            <a:noFill/>
            <a:miter lim="800000"/>
            <a:headEnd/>
            <a:tailEnd/>
          </a:ln>
        </p:spPr>
        <p:txBody>
          <a:bodyPr>
            <a:spAutoFit/>
          </a:bodyPr>
          <a:lstStyle/>
          <a:p>
            <a:pPr eaLnBrk="0" hangingPunct="0">
              <a:spcBef>
                <a:spcPct val="50000"/>
              </a:spcBef>
            </a:pPr>
            <a:r>
              <a:rPr lang="en-US" sz="2400" b="1"/>
              <a:t>Operation</a:t>
            </a:r>
          </a:p>
        </p:txBody>
      </p:sp>
      <p:sp>
        <p:nvSpPr>
          <p:cNvPr id="7188" name="Text Box 20"/>
          <p:cNvSpPr txBox="1">
            <a:spLocks noChangeArrowheads="1"/>
          </p:cNvSpPr>
          <p:nvPr/>
        </p:nvSpPr>
        <p:spPr bwMode="auto">
          <a:xfrm>
            <a:off x="685800" y="4800600"/>
            <a:ext cx="1447800" cy="579438"/>
          </a:xfrm>
          <a:prstGeom prst="rect">
            <a:avLst/>
          </a:prstGeom>
          <a:noFill/>
          <a:ln w="9525">
            <a:noFill/>
            <a:miter lim="800000"/>
            <a:headEnd/>
            <a:tailEnd/>
          </a:ln>
        </p:spPr>
        <p:txBody>
          <a:bodyPr>
            <a:spAutoFit/>
          </a:bodyPr>
          <a:lstStyle/>
          <a:p>
            <a:pPr eaLnBrk="0" hangingPunct="0">
              <a:spcBef>
                <a:spcPct val="50000"/>
              </a:spcBef>
            </a:pPr>
            <a:r>
              <a:rPr lang="en-US" sz="3200"/>
              <a:t>class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dirty="0" smtClean="0">
                <a:solidFill>
                  <a:srgbClr val="FF0000"/>
                </a:solidFill>
              </a:rPr>
              <a:t>What Is the UML?</a:t>
            </a:r>
          </a:p>
        </p:txBody>
      </p:sp>
      <p:sp>
        <p:nvSpPr>
          <p:cNvPr id="2051" name="Rectangle 3"/>
          <p:cNvSpPr>
            <a:spLocks noGrp="1" noChangeArrowheads="1"/>
          </p:cNvSpPr>
          <p:nvPr>
            <p:ph type="body" idx="1"/>
          </p:nvPr>
        </p:nvSpPr>
        <p:spPr>
          <a:xfrm>
            <a:off x="0" y="1219200"/>
            <a:ext cx="8489950" cy="5181600"/>
          </a:xfrm>
        </p:spPr>
        <p:txBody>
          <a:bodyPr/>
          <a:lstStyle/>
          <a:p>
            <a:pPr marL="339725" indent="-339725" eaLnBrk="1" hangingPunct="1"/>
            <a:r>
              <a:rPr lang="en-US" sz="2800" dirty="0" smtClean="0"/>
              <a:t>The UML is a graphical language for</a:t>
            </a:r>
          </a:p>
          <a:p>
            <a:pPr marL="1025525" lvl="2" eaLnBrk="1" hangingPunct="1"/>
            <a:r>
              <a:rPr lang="en-US" sz="2800" dirty="0" smtClean="0"/>
              <a:t>Visualizing</a:t>
            </a:r>
          </a:p>
          <a:p>
            <a:pPr marL="1025525" lvl="2" eaLnBrk="1" hangingPunct="1"/>
            <a:r>
              <a:rPr lang="en-US" sz="2800" dirty="0" smtClean="0"/>
              <a:t>Specifying</a:t>
            </a:r>
          </a:p>
          <a:p>
            <a:pPr marL="1025525" lvl="2" eaLnBrk="1" hangingPunct="1"/>
            <a:r>
              <a:rPr lang="en-US" sz="2800" dirty="0" smtClean="0"/>
              <a:t>Constructing</a:t>
            </a:r>
          </a:p>
          <a:p>
            <a:pPr marL="1025525" lvl="2" eaLnBrk="1" hangingPunct="1"/>
            <a:r>
              <a:rPr lang="en-US" sz="2800" dirty="0" smtClean="0"/>
              <a:t>Documenting</a:t>
            </a:r>
          </a:p>
          <a:p>
            <a:pPr marL="339725" indent="-339725" eaLnBrk="1" hangingPunct="1">
              <a:buFontTx/>
              <a:buNone/>
            </a:pPr>
            <a:r>
              <a:rPr lang="en-US" sz="2800" dirty="0" smtClean="0"/>
              <a:t>		the work products of software systems.</a:t>
            </a:r>
          </a:p>
          <a:p>
            <a:pPr marL="339725" indent="-339725" eaLnBrk="1" hangingPunct="1"/>
            <a:endParaRPr lang="en-GB" sz="2800" dirty="0" smtClean="0"/>
          </a:p>
          <a:p>
            <a:pPr marL="339725" indent="-339725" eaLnBrk="1" hangingPunct="1"/>
            <a:r>
              <a:rPr lang="en-GB" sz="2800" dirty="0" smtClean="0"/>
              <a:t>The Unified Modelling Language (UML) is an industry standard language.</a:t>
            </a:r>
          </a:p>
          <a:p>
            <a:pPr marL="339725" indent="-339725" eaLnBrk="1" hangingPunct="1"/>
            <a:r>
              <a:rPr lang="en-GB" sz="2800" dirty="0" smtClean="0"/>
              <a:t>UML is a process-independent language.</a:t>
            </a:r>
            <a:endParaRPr lang="en-US" sz="2800" dirty="0" smtClean="0"/>
          </a:p>
        </p:txBody>
      </p:sp>
      <p:pic>
        <p:nvPicPr>
          <p:cNvPr id="2052" name="Picture 4"/>
          <p:cNvPicPr>
            <a:picLocks noChangeAspect="1" noChangeArrowheads="1"/>
          </p:cNvPicPr>
          <p:nvPr/>
        </p:nvPicPr>
        <p:blipFill>
          <a:blip r:embed="rId3"/>
          <a:srcRect/>
          <a:stretch>
            <a:fillRect/>
          </a:stretch>
        </p:blipFill>
        <p:spPr bwMode="auto">
          <a:xfrm>
            <a:off x="5826125" y="1981200"/>
            <a:ext cx="2578100" cy="1219200"/>
          </a:xfrm>
          <a:prstGeom prst="rect">
            <a:avLst/>
          </a:prstGeom>
          <a:noFill/>
          <a:ln w="9525">
            <a:solidFill>
              <a:schemeClr val="bg2"/>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u="sng" smtClean="0">
              <a:solidFill>
                <a:srgbClr val="6600FF"/>
              </a:solidFill>
            </a:endParaRPr>
          </a:p>
        </p:txBody>
      </p:sp>
      <p:sp>
        <p:nvSpPr>
          <p:cNvPr id="8195" name="Rectangle 3"/>
          <p:cNvSpPr>
            <a:spLocks noGrp="1" noChangeArrowheads="1"/>
          </p:cNvSpPr>
          <p:nvPr>
            <p:ph type="body" idx="1"/>
          </p:nvPr>
        </p:nvSpPr>
        <p:spPr>
          <a:xfrm>
            <a:off x="304800" y="1600200"/>
            <a:ext cx="8458200" cy="5257800"/>
          </a:xfrm>
        </p:spPr>
        <p:txBody>
          <a:bodyPr>
            <a:normAutofit fontScale="70000" lnSpcReduction="20000"/>
          </a:bodyPr>
          <a:lstStyle/>
          <a:p>
            <a:pPr eaLnBrk="1" hangingPunct="1">
              <a:buFontTx/>
              <a:buNone/>
            </a:pPr>
            <a:r>
              <a:rPr lang="en-US" sz="2800" b="1" smtClean="0"/>
              <a:t>(2)</a:t>
            </a:r>
            <a:r>
              <a:rPr lang="en-US" sz="2800" smtClean="0"/>
              <a:t> </a:t>
            </a:r>
            <a:r>
              <a:rPr lang="en-US" sz="2800" u="sng" smtClean="0">
                <a:solidFill>
                  <a:srgbClr val="D60093"/>
                </a:solidFill>
              </a:rPr>
              <a:t>Interface:-</a:t>
            </a:r>
          </a:p>
          <a:p>
            <a:pPr eaLnBrk="1" hangingPunct="1">
              <a:buFontTx/>
              <a:buNone/>
            </a:pPr>
            <a:endParaRPr lang="en-US" sz="2800" u="sng" smtClean="0">
              <a:solidFill>
                <a:srgbClr val="D60093"/>
              </a:solidFill>
            </a:endParaRPr>
          </a:p>
          <a:p>
            <a:pPr eaLnBrk="1" hangingPunct="1">
              <a:buClr>
                <a:srgbClr val="3333CC"/>
              </a:buClr>
              <a:buFont typeface="Wingdings" pitchFamily="2" charset="2"/>
              <a:buChar char="§"/>
            </a:pPr>
            <a:r>
              <a:rPr lang="en-US" sz="2800" smtClean="0"/>
              <a:t> Interface is a collection of operations that </a:t>
            </a:r>
            <a:r>
              <a:rPr lang="en-US" sz="2800" smtClean="0">
                <a:solidFill>
                  <a:srgbClr val="3333CC"/>
                </a:solidFill>
              </a:rPr>
              <a:t>specify a service of a class or component.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An interface </a:t>
            </a:r>
            <a:r>
              <a:rPr lang="en-US" sz="2800" smtClean="0">
                <a:solidFill>
                  <a:srgbClr val="3333CC"/>
                </a:solidFill>
              </a:rPr>
              <a:t>defines a set of operation specifications</a:t>
            </a:r>
            <a:r>
              <a:rPr lang="en-US" sz="2800" smtClean="0"/>
              <a:t> but </a:t>
            </a:r>
            <a:r>
              <a:rPr lang="en-US" sz="2800" smtClean="0">
                <a:solidFill>
                  <a:srgbClr val="D60093"/>
                </a:solidFill>
              </a:rPr>
              <a:t>never a set of operation implementations</a:t>
            </a:r>
            <a:r>
              <a:rPr lang="en-US" sz="2800" smtClean="0"/>
              <a: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Graphically, an interface is represented as a circle with its name.</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endParaRPr lang="en-US" sz="2800" smtClean="0">
              <a:solidFill>
                <a:srgbClr val="3333CC"/>
              </a:solidFill>
            </a:endParaRPr>
          </a:p>
          <a:p>
            <a:pPr eaLnBrk="1" hangingPunct="1">
              <a:buClr>
                <a:srgbClr val="3333CC"/>
              </a:buClr>
              <a:buFont typeface="Wingdings" pitchFamily="2" charset="2"/>
              <a:buNone/>
            </a:pPr>
            <a:endParaRPr lang="en-US" sz="2800" smtClean="0">
              <a:solidFill>
                <a:srgbClr val="3333CC"/>
              </a:solidFill>
            </a:endParaRPr>
          </a:p>
          <a:p>
            <a:pPr eaLnBrk="1" hangingPunct="1">
              <a:buClr>
                <a:srgbClr val="3333CC"/>
              </a:buClr>
              <a:buFontTx/>
              <a:buNone/>
            </a:pPr>
            <a:endParaRPr lang="en-US" sz="2800" smtClean="0">
              <a:solidFill>
                <a:srgbClr val="3333CC"/>
              </a:solidFill>
            </a:endParaRPr>
          </a:p>
          <a:p>
            <a:pPr eaLnBrk="1" hangingPunct="1">
              <a:buClr>
                <a:srgbClr val="3333CC"/>
              </a:buClr>
              <a:buFont typeface="Wingdings" pitchFamily="2" charset="2"/>
              <a:buChar char="§"/>
            </a:pPr>
            <a:endParaRPr lang="en-US" sz="2800" smtClean="0"/>
          </a:p>
          <a:p>
            <a:pPr eaLnBrk="1" hangingPunct="1">
              <a:buFontTx/>
              <a:buNone/>
            </a:pPr>
            <a:r>
              <a:rPr lang="en-US" smtClean="0">
                <a:solidFill>
                  <a:srgbClr val="3333CC"/>
                </a:solidFill>
              </a:rPr>
              <a:t>   </a:t>
            </a:r>
          </a:p>
          <a:p>
            <a:pPr eaLnBrk="1" hangingPunct="1">
              <a:buFontTx/>
              <a:buNone/>
            </a:pPr>
            <a:r>
              <a:rPr lang="en-US" sz="2400" smtClean="0">
                <a:solidFill>
                  <a:srgbClr val="3333CC"/>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Interface Notation</a:t>
            </a:r>
            <a:br>
              <a:rPr lang="en-US" smtClean="0"/>
            </a:br>
            <a:endParaRPr lang="en-US" smtClean="0"/>
          </a:p>
        </p:txBody>
      </p:sp>
      <p:sp>
        <p:nvSpPr>
          <p:cNvPr id="9219" name="Rectangle 3"/>
          <p:cNvSpPr>
            <a:spLocks noGrp="1" noChangeArrowheads="1"/>
          </p:cNvSpPr>
          <p:nvPr>
            <p:ph type="body" idx="1"/>
          </p:nvPr>
        </p:nvSpPr>
        <p:spPr>
          <a:xfrm>
            <a:off x="457200" y="1600200"/>
            <a:ext cx="8229600" cy="2819400"/>
          </a:xfrm>
        </p:spPr>
        <p:txBody>
          <a:bodyPr/>
          <a:lstStyle/>
          <a:p>
            <a:pPr eaLnBrk="1" hangingPunct="1">
              <a:buClr>
                <a:srgbClr val="3333CC"/>
              </a:buClr>
              <a:buFont typeface="Wingdings" pitchFamily="2" charset="2"/>
              <a:buChar char="§"/>
            </a:pPr>
            <a:endParaRPr lang="en-US" sz="2800" smtClean="0"/>
          </a:p>
        </p:txBody>
      </p:sp>
      <p:sp>
        <p:nvSpPr>
          <p:cNvPr id="9220" name="Oval 4"/>
          <p:cNvSpPr>
            <a:spLocks noChangeArrowheads="1"/>
          </p:cNvSpPr>
          <p:nvPr/>
        </p:nvSpPr>
        <p:spPr bwMode="auto">
          <a:xfrm>
            <a:off x="3886200" y="25908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221" name="Text Box 5"/>
          <p:cNvSpPr txBox="1">
            <a:spLocks noChangeArrowheads="1"/>
          </p:cNvSpPr>
          <p:nvPr/>
        </p:nvSpPr>
        <p:spPr bwMode="auto">
          <a:xfrm>
            <a:off x="2574925" y="4876800"/>
            <a:ext cx="1768475" cy="579438"/>
          </a:xfrm>
          <a:prstGeom prst="rect">
            <a:avLst/>
          </a:prstGeom>
          <a:noFill/>
          <a:ln w="9525">
            <a:noFill/>
            <a:miter lim="800000"/>
            <a:headEnd/>
            <a:tailEnd/>
          </a:ln>
        </p:spPr>
        <p:txBody>
          <a:bodyPr>
            <a:spAutoFit/>
          </a:bodyPr>
          <a:lstStyle/>
          <a:p>
            <a:pPr eaLnBrk="0" hangingPunct="0"/>
            <a:endParaRPr lang="en-US" sz="3200"/>
          </a:p>
        </p:txBody>
      </p:sp>
      <p:sp>
        <p:nvSpPr>
          <p:cNvPr id="9222" name="Text Box 6"/>
          <p:cNvSpPr txBox="1">
            <a:spLocks noChangeArrowheads="1"/>
          </p:cNvSpPr>
          <p:nvPr/>
        </p:nvSpPr>
        <p:spPr bwMode="auto">
          <a:xfrm>
            <a:off x="2895600" y="3429000"/>
            <a:ext cx="2819400" cy="461963"/>
          </a:xfrm>
          <a:prstGeom prst="rect">
            <a:avLst/>
          </a:prstGeom>
          <a:noFill/>
          <a:ln w="9525">
            <a:noFill/>
            <a:miter lim="800000"/>
            <a:headEnd/>
            <a:tailEnd/>
          </a:ln>
        </p:spPr>
        <p:txBody>
          <a:bodyPr>
            <a:spAutoFit/>
          </a:bodyPr>
          <a:lstStyle/>
          <a:p>
            <a:pPr eaLnBrk="0" hangingPunct="0">
              <a:spcBef>
                <a:spcPct val="50000"/>
              </a:spcBef>
            </a:pPr>
            <a:r>
              <a:rPr lang="en-US" sz="2400"/>
              <a:t>         ISpelling</a:t>
            </a:r>
          </a:p>
        </p:txBody>
      </p:sp>
      <p:sp>
        <p:nvSpPr>
          <p:cNvPr id="9223" name="Text Box 7"/>
          <p:cNvSpPr txBox="1">
            <a:spLocks noChangeArrowheads="1"/>
          </p:cNvSpPr>
          <p:nvPr/>
        </p:nvSpPr>
        <p:spPr bwMode="auto">
          <a:xfrm>
            <a:off x="2574925" y="5715000"/>
            <a:ext cx="3140075" cy="579438"/>
          </a:xfrm>
          <a:prstGeom prst="rect">
            <a:avLst/>
          </a:prstGeom>
          <a:noFill/>
          <a:ln w="9525">
            <a:noFill/>
            <a:miter lim="800000"/>
            <a:headEnd/>
            <a:tailEnd/>
          </a:ln>
        </p:spPr>
        <p:txBody>
          <a:bodyPr>
            <a:spAutoFit/>
          </a:bodyPr>
          <a:lstStyle/>
          <a:p>
            <a:pPr eaLnBrk="0" hangingPunct="0"/>
            <a:endParaRPr lang="en-US" sz="3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smtClean="0"/>
          </a:p>
        </p:txBody>
      </p:sp>
      <p:sp>
        <p:nvSpPr>
          <p:cNvPr id="10243" name="Rectangle 3"/>
          <p:cNvSpPr>
            <a:spLocks noGrp="1" noChangeArrowheads="1"/>
          </p:cNvSpPr>
          <p:nvPr>
            <p:ph type="body" idx="1"/>
          </p:nvPr>
        </p:nvSpPr>
        <p:spPr>
          <a:xfrm>
            <a:off x="457200" y="1600200"/>
            <a:ext cx="8229600" cy="4876800"/>
          </a:xfrm>
        </p:spPr>
        <p:txBody>
          <a:bodyPr/>
          <a:lstStyle/>
          <a:p>
            <a:pPr eaLnBrk="1" hangingPunct="1">
              <a:lnSpc>
                <a:spcPct val="90000"/>
              </a:lnSpc>
              <a:buFontTx/>
              <a:buNone/>
            </a:pPr>
            <a:r>
              <a:rPr lang="en-US" sz="2800" smtClean="0"/>
              <a:t>(3) </a:t>
            </a:r>
            <a:r>
              <a:rPr lang="en-US" sz="2800" u="sng" smtClean="0">
                <a:solidFill>
                  <a:srgbClr val="D60093"/>
                </a:solidFill>
              </a:rPr>
              <a:t>Collaboration:-</a:t>
            </a:r>
          </a:p>
          <a:p>
            <a:pPr eaLnBrk="1" hangingPunct="1">
              <a:lnSpc>
                <a:spcPct val="90000"/>
              </a:lnSpc>
              <a:buClr>
                <a:srgbClr val="3333CC"/>
              </a:buClr>
              <a:buFont typeface="Wingdings" pitchFamily="2" charset="2"/>
              <a:buChar char="§"/>
            </a:pPr>
            <a:r>
              <a:rPr lang="en-US" sz="2800" smtClean="0">
                <a:solidFill>
                  <a:srgbClr val="D60093"/>
                </a:solidFill>
              </a:rPr>
              <a:t> </a:t>
            </a:r>
            <a:r>
              <a:rPr lang="en-US" sz="2800" smtClean="0"/>
              <a:t>A collaboration </a:t>
            </a:r>
            <a:r>
              <a:rPr lang="en-US" sz="2800" smtClean="0">
                <a:solidFill>
                  <a:srgbClr val="3333CC"/>
                </a:solidFill>
              </a:rPr>
              <a:t>defines an interaction</a:t>
            </a:r>
            <a:r>
              <a:rPr lang="en-US" sz="2800" smtClean="0"/>
              <a:t> and is a </a:t>
            </a:r>
            <a:r>
              <a:rPr lang="en-US" sz="2800" smtClean="0">
                <a:solidFill>
                  <a:srgbClr val="3333CC"/>
                </a:solidFill>
              </a:rPr>
              <a:t>society of roles</a:t>
            </a:r>
            <a:r>
              <a:rPr lang="en-US" sz="2800" smtClean="0"/>
              <a:t> and other elements that work together to provide some cooperative behavior.</a:t>
            </a:r>
          </a:p>
          <a:p>
            <a:pPr eaLnBrk="1" hangingPunct="1">
              <a:lnSpc>
                <a:spcPct val="90000"/>
              </a:lnSpc>
              <a:buClr>
                <a:srgbClr val="3333CC"/>
              </a:buClr>
              <a:buFont typeface="Wingdings" pitchFamily="2" charset="2"/>
              <a:buNone/>
            </a:pPr>
            <a:endParaRPr lang="en-US" sz="2800" smtClean="0"/>
          </a:p>
          <a:p>
            <a:pPr eaLnBrk="1" hangingPunct="1">
              <a:lnSpc>
                <a:spcPct val="90000"/>
              </a:lnSpc>
              <a:buClr>
                <a:srgbClr val="3333CC"/>
              </a:buClr>
              <a:buFont typeface="Wingdings" pitchFamily="2" charset="2"/>
              <a:buChar char="§"/>
            </a:pPr>
            <a:r>
              <a:rPr lang="en-US" sz="2800" smtClean="0"/>
              <a:t>Graphically a collaboration is represented as an </a:t>
            </a:r>
            <a:r>
              <a:rPr lang="en-US" sz="2800" smtClean="0">
                <a:solidFill>
                  <a:srgbClr val="3333CC"/>
                </a:solidFill>
              </a:rPr>
              <a:t>ellipse with dashed lines</a:t>
            </a:r>
            <a:r>
              <a:rPr lang="en-US" sz="2800" smtClean="0"/>
              <a:t>, usually including only its name.</a:t>
            </a:r>
          </a:p>
          <a:p>
            <a:pPr eaLnBrk="1" hangingPunct="1">
              <a:lnSpc>
                <a:spcPct val="90000"/>
              </a:lnSpc>
              <a:buClr>
                <a:srgbClr val="3333CC"/>
              </a:buClr>
              <a:buFont typeface="Wingdings" pitchFamily="2" charset="2"/>
              <a:buNone/>
            </a:pPr>
            <a:endParaRPr lang="en-US" sz="2800" u="sng" smtClean="0">
              <a:solidFill>
                <a:srgbClr val="D60093"/>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11267" name="Rectangle 3"/>
          <p:cNvSpPr>
            <a:spLocks noGrp="1" noChangeArrowheads="1"/>
          </p:cNvSpPr>
          <p:nvPr>
            <p:ph type="body" idx="1"/>
          </p:nvPr>
        </p:nvSpPr>
        <p:spPr/>
        <p:txBody>
          <a:bodyPr/>
          <a:lstStyle/>
          <a:p>
            <a:pPr eaLnBrk="1" hangingPunct="1">
              <a:buFontTx/>
              <a:buNone/>
            </a:pPr>
            <a:r>
              <a:rPr lang="en-US" sz="2800" smtClean="0"/>
              <a:t>(4) </a:t>
            </a:r>
            <a:r>
              <a:rPr lang="en-US" sz="2800" u="sng" smtClean="0">
                <a:solidFill>
                  <a:srgbClr val="D60093"/>
                </a:solidFill>
              </a:rPr>
              <a:t>Use case:-</a:t>
            </a:r>
          </a:p>
          <a:p>
            <a:pPr eaLnBrk="1" hangingPunct="1">
              <a:buFontTx/>
              <a:buNone/>
            </a:pPr>
            <a:endParaRPr lang="en-US" sz="2800" u="sng" smtClean="0">
              <a:solidFill>
                <a:srgbClr val="D60093"/>
              </a:solidFill>
            </a:endParaRPr>
          </a:p>
          <a:p>
            <a:pPr eaLnBrk="1" hangingPunct="1">
              <a:buClr>
                <a:srgbClr val="3333CC"/>
              </a:buClr>
              <a:buFont typeface="Wingdings" pitchFamily="2" charset="2"/>
              <a:buChar char="§"/>
            </a:pPr>
            <a:r>
              <a:rPr lang="en-US" sz="2800" smtClean="0"/>
              <a:t>A Use case is a </a:t>
            </a:r>
            <a:r>
              <a:rPr lang="en-US" sz="2800" smtClean="0">
                <a:solidFill>
                  <a:srgbClr val="D60093"/>
                </a:solidFill>
              </a:rPr>
              <a:t>description of set of sequence of actions</a:t>
            </a:r>
            <a:r>
              <a:rPr lang="en-US" sz="2800" smtClean="0"/>
              <a:t> that a system performs, which results a value to a particular actor.</a:t>
            </a:r>
          </a:p>
          <a:p>
            <a:pPr eaLnBrk="1" hangingPunct="1">
              <a:buClr>
                <a:srgbClr val="3333CC"/>
              </a:buClr>
              <a:buFont typeface="Wingdings" pitchFamily="2" charset="2"/>
              <a:buChar char="§"/>
            </a:pPr>
            <a:endParaRPr lang="en-US" sz="2800" smtClean="0"/>
          </a:p>
          <a:p>
            <a:pPr eaLnBrk="1" hangingPunct="1">
              <a:buClr>
                <a:srgbClr val="3333CC"/>
              </a:buClr>
              <a:buFontTx/>
              <a:buNone/>
            </a:pPr>
            <a:endParaRPr lang="en-US" sz="2800" smtClean="0"/>
          </a:p>
          <a:p>
            <a:pPr eaLnBrk="1" hangingPunct="1">
              <a:buClr>
                <a:srgbClr val="3333CC"/>
              </a:buClr>
              <a:buFont typeface="Wingdings" pitchFamily="2" charset="2"/>
              <a:buNone/>
            </a:pPr>
            <a:r>
              <a:rPr lang="en-US" sz="28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en-US" smtClean="0"/>
          </a:p>
        </p:txBody>
      </p:sp>
      <p:sp>
        <p:nvSpPr>
          <p:cNvPr id="12291"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z="2800" smtClean="0"/>
              <a:t>A use case is realized by a collaboration.</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endParaRPr lang="en-US" smtClean="0"/>
          </a:p>
        </p:txBody>
      </p:sp>
      <p:sp>
        <p:nvSpPr>
          <p:cNvPr id="12292" name="Oval 4"/>
          <p:cNvSpPr>
            <a:spLocks noChangeArrowheads="1"/>
          </p:cNvSpPr>
          <p:nvPr/>
        </p:nvSpPr>
        <p:spPr bwMode="auto">
          <a:xfrm>
            <a:off x="2819400" y="3429000"/>
            <a:ext cx="3124200" cy="1143000"/>
          </a:xfrm>
          <a:prstGeom prst="ellipse">
            <a:avLst/>
          </a:prstGeom>
          <a:solidFill>
            <a:schemeClr val="accent1"/>
          </a:solidFill>
          <a:ln w="9525">
            <a:solidFill>
              <a:schemeClr val="tx1"/>
            </a:solidFill>
            <a:round/>
            <a:headEnd/>
            <a:tailEnd/>
          </a:ln>
        </p:spPr>
        <p:txBody>
          <a:bodyPr wrap="none" anchor="ctr"/>
          <a:lstStyle/>
          <a:p>
            <a:pPr algn="ctr" eaLnBrk="0" hangingPunct="0"/>
            <a:r>
              <a:rPr lang="en-US" sz="2800"/>
              <a:t>Withdraw money</a:t>
            </a:r>
          </a:p>
        </p:txBody>
      </p:sp>
      <p:sp>
        <p:nvSpPr>
          <p:cNvPr id="12293" name="Text Box 5"/>
          <p:cNvSpPr txBox="1">
            <a:spLocks noChangeArrowheads="1"/>
          </p:cNvSpPr>
          <p:nvPr/>
        </p:nvSpPr>
        <p:spPr bwMode="auto">
          <a:xfrm>
            <a:off x="3276600" y="4876800"/>
            <a:ext cx="2438400" cy="579438"/>
          </a:xfrm>
          <a:prstGeom prst="rect">
            <a:avLst/>
          </a:prstGeom>
          <a:noFill/>
          <a:ln w="9525">
            <a:noFill/>
            <a:miter lim="800000"/>
            <a:headEnd/>
            <a:tailEnd/>
          </a:ln>
        </p:spPr>
        <p:txBody>
          <a:bodyPr>
            <a:spAutoFit/>
          </a:bodyPr>
          <a:lstStyle/>
          <a:p>
            <a:pPr eaLnBrk="0" hangingPunct="0">
              <a:spcBef>
                <a:spcPct val="50000"/>
              </a:spcBef>
            </a:pPr>
            <a:r>
              <a:rPr lang="en-US" sz="3200"/>
              <a:t>Use case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smtClean="0"/>
          </a:p>
        </p:txBody>
      </p:sp>
      <p:sp>
        <p:nvSpPr>
          <p:cNvPr id="13315" name="Rectangle 3"/>
          <p:cNvSpPr>
            <a:spLocks noGrp="1" noChangeArrowheads="1"/>
          </p:cNvSpPr>
          <p:nvPr>
            <p:ph type="body" idx="1"/>
          </p:nvPr>
        </p:nvSpPr>
        <p:spPr/>
        <p:txBody>
          <a:bodyPr/>
          <a:lstStyle/>
          <a:p>
            <a:pPr eaLnBrk="1" hangingPunct="1">
              <a:buClr>
                <a:srgbClr val="3333CC"/>
              </a:buClr>
              <a:buSzPct val="120000"/>
              <a:buFont typeface="Wingdings" pitchFamily="2" charset="2"/>
              <a:buChar char="Ø"/>
            </a:pPr>
            <a:r>
              <a:rPr lang="en-US" sz="2800" smtClean="0"/>
              <a:t>The remaining three things- </a:t>
            </a:r>
            <a:r>
              <a:rPr lang="en-US" sz="2800" smtClean="0">
                <a:solidFill>
                  <a:srgbClr val="D60093"/>
                </a:solidFill>
              </a:rPr>
              <a:t>Active classes, components and nodes-</a:t>
            </a:r>
            <a:r>
              <a:rPr lang="en-US" sz="2800" smtClean="0"/>
              <a:t> all are class like,  ie.,  they also describe a set of objects that share the same attributes, operations, relationships and semantics.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14339" name="Rectangle 3"/>
          <p:cNvSpPr>
            <a:spLocks noGrp="1" noChangeArrowheads="1"/>
          </p:cNvSpPr>
          <p:nvPr>
            <p:ph type="body" idx="1"/>
          </p:nvPr>
        </p:nvSpPr>
        <p:spPr/>
        <p:txBody>
          <a:bodyPr/>
          <a:lstStyle/>
          <a:p>
            <a:pPr eaLnBrk="1" hangingPunct="1">
              <a:buFontTx/>
              <a:buNone/>
            </a:pPr>
            <a:r>
              <a:rPr lang="en-US" sz="2800" smtClean="0"/>
              <a:t>(5) </a:t>
            </a:r>
            <a:r>
              <a:rPr lang="en-US" sz="2800" u="sng" smtClean="0">
                <a:solidFill>
                  <a:srgbClr val="D60093"/>
                </a:solidFill>
              </a:rPr>
              <a:t>Active class:- </a:t>
            </a:r>
          </a:p>
          <a:p>
            <a:pPr eaLnBrk="1" hangingPunct="1">
              <a:buClr>
                <a:srgbClr val="3333CC"/>
              </a:buClr>
              <a:buFont typeface="Wingdings" pitchFamily="2" charset="2"/>
              <a:buChar char="§"/>
            </a:pPr>
            <a:r>
              <a:rPr lang="en-US" sz="2800" smtClean="0"/>
              <a:t>An active class is </a:t>
            </a:r>
            <a:r>
              <a:rPr lang="en-US" sz="2800" smtClean="0">
                <a:solidFill>
                  <a:srgbClr val="3333CC"/>
                </a:solidFill>
              </a:rPr>
              <a:t>a class</a:t>
            </a:r>
            <a:r>
              <a:rPr lang="en-US" sz="2800" smtClean="0"/>
              <a:t> whose objects own one or more </a:t>
            </a:r>
            <a:r>
              <a:rPr lang="en-US" sz="2800" smtClean="0">
                <a:solidFill>
                  <a:srgbClr val="D60093"/>
                </a:solidFill>
              </a:rPr>
              <a:t>processes or threads</a:t>
            </a:r>
            <a:r>
              <a:rPr lang="en-US" sz="2800" smtClean="0"/>
              <a:t> and therefore can </a:t>
            </a:r>
            <a:r>
              <a:rPr lang="en-US" sz="2800" smtClean="0">
                <a:solidFill>
                  <a:srgbClr val="3333CC"/>
                </a:solidFill>
              </a:rPr>
              <a:t>initiate control activity</a:t>
            </a:r>
            <a:r>
              <a:rPr lang="en-US" sz="2800" smtClean="0"/>
              <a: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solidFill>
                  <a:srgbClr val="FF0000"/>
                </a:solidFill>
              </a:rPr>
              <a:t>Active Class </a:t>
            </a:r>
            <a:r>
              <a:rPr lang="en-US" sz="2800" smtClean="0"/>
              <a:t>initiate and control the flow of activity, while passive classes store data and serve other classes. </a:t>
            </a:r>
          </a:p>
          <a:p>
            <a:pPr eaLnBrk="1" hangingPunct="1">
              <a:buClr>
                <a:srgbClr val="3333CC"/>
              </a:buClr>
              <a:buFont typeface="Wingdings" pitchFamily="2" charset="2"/>
              <a:buNone/>
            </a:pPr>
            <a:r>
              <a:rPr lang="en-US" sz="2800" smtClean="0"/>
              <a:t>    We illustrate active classes with a thicker border. </a:t>
            </a:r>
          </a:p>
          <a:p>
            <a:pPr eaLnBrk="1" hangingPunct="1">
              <a:buClr>
                <a:srgbClr val="3333CC"/>
              </a:buClr>
              <a:buFont typeface="Wingdings" pitchFamily="2" charset="2"/>
              <a:buChar char="§"/>
            </a:pPr>
            <a:endParaRPr lang="en-US"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sz="half" idx="1"/>
          </p:nvPr>
        </p:nvSpPr>
        <p:spPr>
          <a:xfrm>
            <a:off x="457200" y="1600200"/>
            <a:ext cx="7467600" cy="4525963"/>
          </a:xfrm>
        </p:spPr>
        <p:txBody>
          <a:bodyPr/>
          <a:lstStyle/>
          <a:p>
            <a:pPr eaLnBrk="1" hangingPunct="1">
              <a:buClr>
                <a:srgbClr val="3333CC"/>
              </a:buClr>
              <a:buFont typeface="Wingdings" pitchFamily="2" charset="2"/>
              <a:buChar char="§"/>
            </a:pPr>
            <a:r>
              <a:rPr lang="en-US" sz="2800" smtClean="0"/>
              <a:t>Graphically, an active class is represented like a class, but with </a:t>
            </a:r>
            <a:r>
              <a:rPr lang="en-US" sz="2800" smtClean="0">
                <a:solidFill>
                  <a:srgbClr val="3333CC"/>
                </a:solidFill>
              </a:rPr>
              <a:t>heavy lines</a:t>
            </a:r>
            <a:r>
              <a:rPr lang="en-US" sz="2800" smtClean="0"/>
              <a:t>, usually including its name, attributes and operations.	</a:t>
            </a:r>
          </a:p>
        </p:txBody>
      </p:sp>
      <p:graphicFrame>
        <p:nvGraphicFramePr>
          <p:cNvPr id="16388" name="Group 4"/>
          <p:cNvGraphicFramePr>
            <a:graphicFrameLocks noGrp="1"/>
          </p:cNvGraphicFramePr>
          <p:nvPr>
            <p:ph sz="half" idx="2"/>
          </p:nvPr>
        </p:nvGraphicFramePr>
        <p:xfrm>
          <a:off x="1905000" y="3503613"/>
          <a:ext cx="3429000" cy="2438400"/>
        </p:xfrm>
        <a:graphic>
          <a:graphicData uri="http://schemas.openxmlformats.org/drawingml/2006/table">
            <a:tbl>
              <a:tblPr/>
              <a:tblGrid>
                <a:gridCol w="3429000"/>
              </a:tblGrid>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    Event manager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790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1031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Suspend()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Flush()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r>
            </a:tbl>
          </a:graphicData>
        </a:graphic>
      </p:graphicFrame>
      <p:sp>
        <p:nvSpPr>
          <p:cNvPr id="15374" name="Text Box 14"/>
          <p:cNvSpPr txBox="1">
            <a:spLocks noChangeArrowheads="1"/>
          </p:cNvSpPr>
          <p:nvPr/>
        </p:nvSpPr>
        <p:spPr bwMode="auto">
          <a:xfrm>
            <a:off x="1981200" y="6248400"/>
            <a:ext cx="3048000" cy="457200"/>
          </a:xfrm>
          <a:prstGeom prst="rect">
            <a:avLst/>
          </a:prstGeom>
          <a:noFill/>
          <a:ln w="9525" algn="ctr">
            <a:noFill/>
            <a:miter lim="800000"/>
            <a:headEnd/>
            <a:tailEnd/>
          </a:ln>
        </p:spPr>
        <p:txBody>
          <a:bodyPr>
            <a:spAutoFit/>
          </a:bodyPr>
          <a:lstStyle/>
          <a:p>
            <a:pPr algn="ctr" eaLnBrk="0" hangingPunct="0">
              <a:spcBef>
                <a:spcPct val="50000"/>
              </a:spcBef>
            </a:pPr>
            <a:r>
              <a:rPr lang="en-US" sz="2400"/>
              <a:t>Active class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US" smtClean="0"/>
          </a:p>
        </p:txBody>
      </p:sp>
      <p:sp>
        <p:nvSpPr>
          <p:cNvPr id="16387" name="Rectangle 3"/>
          <p:cNvSpPr>
            <a:spLocks noGrp="1" noChangeArrowheads="1"/>
          </p:cNvSpPr>
          <p:nvPr>
            <p:ph type="body" idx="1"/>
          </p:nvPr>
        </p:nvSpPr>
        <p:spPr/>
        <p:txBody>
          <a:bodyPr/>
          <a:lstStyle/>
          <a:p>
            <a:pPr eaLnBrk="1" hangingPunct="1">
              <a:buClr>
                <a:srgbClr val="3333CC"/>
              </a:buClr>
              <a:buSzPct val="125000"/>
              <a:buFont typeface="Wingdings" pitchFamily="2" charset="2"/>
              <a:buChar char="Ø"/>
            </a:pPr>
            <a:r>
              <a:rPr lang="en-US" sz="2800" smtClean="0"/>
              <a:t>The remaining two elements –</a:t>
            </a:r>
            <a:r>
              <a:rPr lang="en-US" sz="2800" smtClean="0">
                <a:solidFill>
                  <a:srgbClr val="3333CC"/>
                </a:solidFill>
              </a:rPr>
              <a:t>component and nodes-</a:t>
            </a:r>
            <a:r>
              <a:rPr lang="en-US" sz="2800" smtClean="0"/>
              <a:t> they </a:t>
            </a:r>
            <a:r>
              <a:rPr lang="en-US" sz="2800" smtClean="0">
                <a:solidFill>
                  <a:srgbClr val="D60093"/>
                </a:solidFill>
              </a:rPr>
              <a:t>represent physical things</a:t>
            </a:r>
            <a:r>
              <a:rPr lang="en-US" sz="2800" smtClean="0"/>
              <a:t>, where as previous five things ( </a:t>
            </a:r>
            <a:r>
              <a:rPr lang="en-US" sz="2800" smtClean="0">
                <a:solidFill>
                  <a:srgbClr val="3333CC"/>
                </a:solidFill>
              </a:rPr>
              <a:t>class, interface, collaboration, usecase, active class</a:t>
            </a:r>
            <a:r>
              <a:rPr lang="en-US" sz="2800" smtClean="0"/>
              <a:t>) </a:t>
            </a:r>
            <a:r>
              <a:rPr lang="en-US" sz="2800" smtClean="0">
                <a:solidFill>
                  <a:srgbClr val="D60093"/>
                </a:solidFill>
              </a:rPr>
              <a:t>represent conceptual or logical things.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17411" name="Rectangle 3"/>
          <p:cNvSpPr>
            <a:spLocks noGrp="1" noChangeArrowheads="1"/>
          </p:cNvSpPr>
          <p:nvPr>
            <p:ph type="body" idx="1"/>
          </p:nvPr>
        </p:nvSpPr>
        <p:spPr/>
        <p:txBody>
          <a:bodyPr/>
          <a:lstStyle/>
          <a:p>
            <a:pPr eaLnBrk="1" hangingPunct="1">
              <a:buFontTx/>
              <a:buNone/>
            </a:pPr>
            <a:r>
              <a:rPr lang="en-US" sz="2800" smtClean="0"/>
              <a:t>(6) </a:t>
            </a:r>
            <a:r>
              <a:rPr lang="en-US" sz="2800" u="sng" smtClean="0">
                <a:solidFill>
                  <a:srgbClr val="D60093"/>
                </a:solidFill>
              </a:rPr>
              <a:t>Component:-</a:t>
            </a:r>
          </a:p>
          <a:p>
            <a:pPr eaLnBrk="1" hangingPunct="1">
              <a:buClr>
                <a:srgbClr val="3333CC"/>
              </a:buClr>
              <a:buFont typeface="Wingdings" pitchFamily="2" charset="2"/>
              <a:buChar char="§"/>
            </a:pPr>
            <a:r>
              <a:rPr lang="en-US" sz="2800" smtClean="0"/>
              <a:t>A component is a </a:t>
            </a:r>
            <a:r>
              <a:rPr lang="en-US" sz="2800" smtClean="0">
                <a:solidFill>
                  <a:srgbClr val="3333CC"/>
                </a:solidFill>
              </a:rPr>
              <a:t>physical and replaceable part</a:t>
            </a:r>
            <a:r>
              <a:rPr lang="en-US" sz="2800" smtClean="0"/>
              <a:t> of a system that conforms to and provides the </a:t>
            </a:r>
            <a:r>
              <a:rPr lang="en-US" sz="2800" smtClean="0">
                <a:solidFill>
                  <a:srgbClr val="D60093"/>
                </a:solidFill>
              </a:rPr>
              <a:t>realization of a set of interfaces</a:t>
            </a:r>
            <a:r>
              <a:rPr lang="en-US" sz="2800" smtClean="0"/>
              <a: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A </a:t>
            </a:r>
            <a:r>
              <a:rPr lang="en-US" sz="2800" smtClean="0">
                <a:solidFill>
                  <a:srgbClr val="3333CC"/>
                </a:solidFill>
              </a:rPr>
              <a:t>component represents</a:t>
            </a:r>
            <a:r>
              <a:rPr lang="en-US" sz="2800" smtClean="0"/>
              <a:t> the </a:t>
            </a:r>
            <a:r>
              <a:rPr lang="en-US" sz="2800" smtClean="0">
                <a:solidFill>
                  <a:srgbClr val="D60093"/>
                </a:solidFill>
              </a:rPr>
              <a:t>physical packaging of logical elements</a:t>
            </a:r>
            <a:r>
              <a:rPr lang="en-US" sz="2800" smtClean="0"/>
              <a:t> such as classes, interfaces and collaborations.</a:t>
            </a:r>
          </a:p>
          <a:p>
            <a:pPr eaLnBrk="1" hangingPunct="1">
              <a:buClr>
                <a:srgbClr val="3333CC"/>
              </a:buClr>
              <a:buFont typeface="Wingdings" pitchFamily="2" charset="2"/>
              <a:buChar char="§"/>
            </a:pPr>
            <a:endParaRPr lang="en-US" sz="2800" smtClean="0"/>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lstStyle/>
          <a:p>
            <a:pPr eaLnBrk="1" hangingPunct="1"/>
            <a:r>
              <a:rPr lang="en-US" sz="3200" b="1" dirty="0" smtClean="0">
                <a:solidFill>
                  <a:srgbClr val="FF0000"/>
                </a:solidFill>
                <a:latin typeface="Times New Roman" pitchFamily="18" charset="0"/>
              </a:rPr>
              <a:t>Why  We Model ?</a:t>
            </a:r>
          </a:p>
        </p:txBody>
      </p:sp>
      <p:sp>
        <p:nvSpPr>
          <p:cNvPr id="33795" name="Rectangle 3"/>
          <p:cNvSpPr>
            <a:spLocks noGrp="1" noChangeArrowheads="1"/>
          </p:cNvSpPr>
          <p:nvPr>
            <p:ph type="body" idx="1"/>
          </p:nvPr>
        </p:nvSpPr>
        <p:spPr>
          <a:xfrm>
            <a:off x="304800" y="1143000"/>
            <a:ext cx="8534400" cy="5334000"/>
          </a:xfrm>
        </p:spPr>
        <p:txBody>
          <a:bodyPr/>
          <a:lstStyle/>
          <a:p>
            <a:pPr eaLnBrk="1" hangingPunct="1"/>
            <a:r>
              <a:rPr lang="en-IN" sz="2800" smtClean="0">
                <a:latin typeface="Times New Roman" pitchFamily="18" charset="0"/>
              </a:rPr>
              <a:t>We build models so that we can better understand the system we are developing</a:t>
            </a:r>
          </a:p>
          <a:p>
            <a:pPr eaLnBrk="1" hangingPunct="1"/>
            <a:r>
              <a:rPr lang="en-GB" sz="2800" smtClean="0">
                <a:solidFill>
                  <a:srgbClr val="FF6600"/>
                </a:solidFill>
                <a:latin typeface="Times New Roman" pitchFamily="18" charset="0"/>
              </a:rPr>
              <a:t>Analyse</a:t>
            </a:r>
            <a:r>
              <a:rPr lang="en-US" sz="2800" smtClean="0">
                <a:solidFill>
                  <a:srgbClr val="FF6600"/>
                </a:solidFill>
                <a:latin typeface="Times New Roman" pitchFamily="18" charset="0"/>
              </a:rPr>
              <a:t> the problem-domain</a:t>
            </a:r>
          </a:p>
          <a:p>
            <a:pPr marL="915988" lvl="1" indent="-458788" eaLnBrk="1" hangingPunct="1"/>
            <a:r>
              <a:rPr lang="en-US" smtClean="0">
                <a:latin typeface="Times New Roman" pitchFamily="18" charset="0"/>
              </a:rPr>
              <a:t>simplify reality</a:t>
            </a:r>
          </a:p>
          <a:p>
            <a:pPr marL="915988" lvl="1" indent="-458788" eaLnBrk="1" hangingPunct="1"/>
            <a:r>
              <a:rPr lang="en-US" smtClean="0">
                <a:latin typeface="Times New Roman" pitchFamily="18" charset="0"/>
              </a:rPr>
              <a:t>capture requirements</a:t>
            </a:r>
          </a:p>
          <a:p>
            <a:pPr marL="915988" lvl="1" indent="-458788" eaLnBrk="1" hangingPunct="1"/>
            <a:r>
              <a:rPr lang="en-US" smtClean="0">
                <a:latin typeface="Times New Roman" pitchFamily="18" charset="0"/>
              </a:rPr>
              <a:t>visualize the system in its entirety</a:t>
            </a:r>
          </a:p>
          <a:p>
            <a:pPr marL="915988" lvl="1" indent="-458788" eaLnBrk="1" hangingPunct="1"/>
            <a:r>
              <a:rPr lang="en-US" smtClean="0">
                <a:latin typeface="Times New Roman" pitchFamily="18" charset="0"/>
              </a:rPr>
              <a:t>specify the structure and/or </a:t>
            </a:r>
            <a:r>
              <a:rPr lang="en-GB" smtClean="0">
                <a:latin typeface="Times New Roman" pitchFamily="18" charset="0"/>
              </a:rPr>
              <a:t>behaviour</a:t>
            </a:r>
            <a:r>
              <a:rPr lang="en-US" smtClean="0">
                <a:latin typeface="Times New Roman" pitchFamily="18" charset="0"/>
              </a:rPr>
              <a:t> of the system</a:t>
            </a:r>
          </a:p>
          <a:p>
            <a:pPr eaLnBrk="1" hangingPunct="1">
              <a:spcBef>
                <a:spcPct val="100000"/>
              </a:spcBef>
            </a:pPr>
            <a:r>
              <a:rPr lang="en-US" sz="2800" smtClean="0">
                <a:solidFill>
                  <a:srgbClr val="FF6600"/>
                </a:solidFill>
                <a:latin typeface="Times New Roman" pitchFamily="18" charset="0"/>
              </a:rPr>
              <a:t>Design the solution</a:t>
            </a:r>
          </a:p>
          <a:p>
            <a:pPr marL="915988" lvl="1" indent="-458788" eaLnBrk="1" hangingPunct="1">
              <a:spcBef>
                <a:spcPct val="0"/>
              </a:spcBef>
            </a:pPr>
            <a:r>
              <a:rPr lang="en-US" smtClean="0">
                <a:latin typeface="Times New Roman" pitchFamily="18" charset="0"/>
              </a:rPr>
              <a:t>document the solution - in terms of its structure, behaviour,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dissolve">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dissolve">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dissolve">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dissolve">
                                      <p:cBhvr>
                                        <p:cTn id="22" dur="500"/>
                                        <p:tgtEl>
                                          <p:spTgt spid="33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dissolve">
                                      <p:cBhvr>
                                        <p:cTn id="27" dur="500"/>
                                        <p:tgtEl>
                                          <p:spTgt spid="33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dissolve">
                                      <p:cBhvr>
                                        <p:cTn id="32" dur="500"/>
                                        <p:tgtEl>
                                          <p:spTgt spid="33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dissolve">
                                      <p:cBhvr>
                                        <p:cTn id="37" dur="500"/>
                                        <p:tgtEl>
                                          <p:spTgt spid="33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3795">
                                            <p:txEl>
                                              <p:pRg st="7" end="7"/>
                                            </p:txEl>
                                          </p:spTgt>
                                        </p:tgtEl>
                                        <p:attrNameLst>
                                          <p:attrName>style.visibility</p:attrName>
                                        </p:attrNameLst>
                                      </p:cBhvr>
                                      <p:to>
                                        <p:strVal val="visible"/>
                                      </p:to>
                                    </p:set>
                                    <p:animEffect transition="in" filter="dissolve">
                                      <p:cBhvr>
                                        <p:cTn id="42"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smtClean="0"/>
          </a:p>
        </p:txBody>
      </p:sp>
      <p:sp>
        <p:nvSpPr>
          <p:cNvPr id="18435" name="Rectangle 3"/>
          <p:cNvSpPr>
            <a:spLocks noGrp="1" noChangeArrowheads="1"/>
          </p:cNvSpPr>
          <p:nvPr>
            <p:ph type="body" idx="1"/>
          </p:nvPr>
        </p:nvSpPr>
        <p:spPr/>
        <p:txBody>
          <a:bodyPr/>
          <a:lstStyle/>
          <a:p>
            <a:pPr eaLnBrk="1" hangingPunct="1"/>
            <a:endParaRPr lang="en-US" smtClean="0"/>
          </a:p>
        </p:txBody>
      </p:sp>
      <p:sp>
        <p:nvSpPr>
          <p:cNvPr id="18436" name="Rectangle 4"/>
          <p:cNvSpPr>
            <a:spLocks noChangeArrowheads="1"/>
          </p:cNvSpPr>
          <p:nvPr/>
        </p:nvSpPr>
        <p:spPr bwMode="auto">
          <a:xfrm>
            <a:off x="2895600" y="2362200"/>
            <a:ext cx="4038600" cy="1981200"/>
          </a:xfrm>
          <a:prstGeom prst="rect">
            <a:avLst/>
          </a:prstGeom>
          <a:solidFill>
            <a:srgbClr val="FF99FF"/>
          </a:solidFill>
          <a:ln w="9525">
            <a:solidFill>
              <a:schemeClr val="tx1"/>
            </a:solidFill>
            <a:miter lim="800000"/>
            <a:headEnd/>
            <a:tailEnd/>
          </a:ln>
        </p:spPr>
        <p:txBody>
          <a:bodyPr wrap="none" anchor="ctr"/>
          <a:lstStyle/>
          <a:p>
            <a:pPr algn="ctr" eaLnBrk="0" hangingPunct="0"/>
            <a:r>
              <a:rPr lang="en-US" sz="3200"/>
              <a:t>orderform.java</a:t>
            </a:r>
          </a:p>
        </p:txBody>
      </p:sp>
      <p:sp>
        <p:nvSpPr>
          <p:cNvPr id="18437" name="Rectangle 5"/>
          <p:cNvSpPr>
            <a:spLocks noChangeArrowheads="1"/>
          </p:cNvSpPr>
          <p:nvPr/>
        </p:nvSpPr>
        <p:spPr bwMode="auto">
          <a:xfrm>
            <a:off x="1905000" y="2819400"/>
            <a:ext cx="1600200" cy="381000"/>
          </a:xfrm>
          <a:prstGeom prst="rect">
            <a:avLst/>
          </a:prstGeom>
          <a:solidFill>
            <a:srgbClr val="FF99FF"/>
          </a:solidFill>
          <a:ln w="9525">
            <a:solidFill>
              <a:schemeClr val="tx1"/>
            </a:solidFill>
            <a:miter lim="800000"/>
            <a:headEnd/>
            <a:tailEnd/>
          </a:ln>
        </p:spPr>
        <p:txBody>
          <a:bodyPr wrap="none" anchor="ctr"/>
          <a:lstStyle/>
          <a:p>
            <a:endParaRPr lang="en-US"/>
          </a:p>
        </p:txBody>
      </p:sp>
      <p:sp>
        <p:nvSpPr>
          <p:cNvPr id="18438" name="Rectangle 6"/>
          <p:cNvSpPr>
            <a:spLocks noChangeArrowheads="1"/>
          </p:cNvSpPr>
          <p:nvPr/>
        </p:nvSpPr>
        <p:spPr bwMode="auto">
          <a:xfrm>
            <a:off x="1905000" y="3581400"/>
            <a:ext cx="1600200" cy="381000"/>
          </a:xfrm>
          <a:prstGeom prst="rect">
            <a:avLst/>
          </a:prstGeom>
          <a:solidFill>
            <a:srgbClr val="FF99FF"/>
          </a:solidFill>
          <a:ln w="9525">
            <a:solidFill>
              <a:schemeClr val="tx1"/>
            </a:solidFill>
            <a:miter lim="800000"/>
            <a:headEnd/>
            <a:tailEnd/>
          </a:ln>
        </p:spPr>
        <p:txBody>
          <a:bodyPr wrap="none" anchor="ctr"/>
          <a:lstStyle/>
          <a:p>
            <a:endParaRPr lang="en-US"/>
          </a:p>
        </p:txBody>
      </p:sp>
      <p:sp>
        <p:nvSpPr>
          <p:cNvPr id="18439" name="Text Box 7"/>
          <p:cNvSpPr txBox="1">
            <a:spLocks noChangeArrowheads="1"/>
          </p:cNvSpPr>
          <p:nvPr/>
        </p:nvSpPr>
        <p:spPr bwMode="auto">
          <a:xfrm>
            <a:off x="3429000" y="5029200"/>
            <a:ext cx="3733800" cy="579438"/>
          </a:xfrm>
          <a:prstGeom prst="rect">
            <a:avLst/>
          </a:prstGeom>
          <a:noFill/>
          <a:ln w="9525">
            <a:noFill/>
            <a:miter lim="800000"/>
            <a:headEnd/>
            <a:tailEnd/>
          </a:ln>
        </p:spPr>
        <p:txBody>
          <a:bodyPr>
            <a:spAutoFit/>
          </a:bodyPr>
          <a:lstStyle/>
          <a:p>
            <a:pPr eaLnBrk="0" hangingPunct="0">
              <a:spcBef>
                <a:spcPct val="50000"/>
              </a:spcBef>
            </a:pPr>
            <a:r>
              <a:rPr lang="en-US" sz="3200"/>
              <a:t>Component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19459" name="Rectangle 3"/>
          <p:cNvSpPr>
            <a:spLocks noGrp="1" noChangeArrowheads="1"/>
          </p:cNvSpPr>
          <p:nvPr>
            <p:ph type="body" idx="1"/>
          </p:nvPr>
        </p:nvSpPr>
        <p:spPr/>
        <p:txBody>
          <a:bodyPr/>
          <a:lstStyle/>
          <a:p>
            <a:pPr eaLnBrk="1" hangingPunct="1">
              <a:buFontTx/>
              <a:buNone/>
            </a:pPr>
            <a:r>
              <a:rPr lang="en-US" sz="2800" smtClean="0"/>
              <a:t>(7) </a:t>
            </a:r>
            <a:r>
              <a:rPr lang="en-US" sz="2800" u="sng" smtClean="0">
                <a:solidFill>
                  <a:srgbClr val="D60093"/>
                </a:solidFill>
              </a:rPr>
              <a:t>Node:-</a:t>
            </a:r>
            <a:r>
              <a:rPr lang="en-US" sz="2800" smtClean="0"/>
              <a:t> </a:t>
            </a:r>
          </a:p>
          <a:p>
            <a:pPr eaLnBrk="1" hangingPunct="1">
              <a:buFontTx/>
              <a:buNone/>
            </a:pPr>
            <a:endParaRPr lang="en-US" sz="2800" smtClean="0"/>
          </a:p>
          <a:p>
            <a:pPr eaLnBrk="1" hangingPunct="1">
              <a:buClr>
                <a:srgbClr val="3333CC"/>
              </a:buClr>
              <a:buFont typeface="Wingdings" pitchFamily="2" charset="2"/>
              <a:buChar char="§"/>
            </a:pPr>
            <a:r>
              <a:rPr lang="en-US" sz="2800" smtClean="0"/>
              <a:t>A node is </a:t>
            </a:r>
            <a:r>
              <a:rPr lang="en-US" sz="2800" smtClean="0">
                <a:solidFill>
                  <a:srgbClr val="D60093"/>
                </a:solidFill>
              </a:rPr>
              <a:t>physical element</a:t>
            </a:r>
            <a:r>
              <a:rPr lang="en-US" sz="2800" smtClean="0"/>
              <a:t> that </a:t>
            </a:r>
            <a:r>
              <a:rPr lang="en-US" sz="2800" smtClean="0">
                <a:solidFill>
                  <a:srgbClr val="3333CC"/>
                </a:solidFill>
              </a:rPr>
              <a:t>exists at run-time</a:t>
            </a:r>
            <a:r>
              <a:rPr lang="en-US" sz="2800" smtClean="0"/>
              <a:t> and represents a computational resource, generally </a:t>
            </a:r>
            <a:r>
              <a:rPr lang="en-US" sz="2800" smtClean="0">
                <a:solidFill>
                  <a:srgbClr val="3333CC"/>
                </a:solidFill>
              </a:rPr>
              <a:t>having some memory and processing capability.</a:t>
            </a:r>
          </a:p>
          <a:p>
            <a:pPr eaLnBrk="1" hangingPunct="1">
              <a:buClr>
                <a:srgbClr val="3333CC"/>
              </a:buClr>
              <a:buFont typeface="Wingdings" pitchFamily="2" charset="2"/>
              <a:buChar char="§"/>
            </a:pPr>
            <a:endParaRPr lang="en-US" sz="2800" smtClean="0">
              <a:solidFill>
                <a:srgbClr val="3333CC"/>
              </a:solidFill>
            </a:endParaRPr>
          </a:p>
          <a:p>
            <a:pPr eaLnBrk="1" hangingPunct="1">
              <a:buClr>
                <a:srgbClr val="3333CC"/>
              </a:buClr>
              <a:buFont typeface="Wingdings" pitchFamily="2" charset="2"/>
              <a:buChar char="§"/>
            </a:pPr>
            <a:r>
              <a:rPr lang="en-US" sz="2800" smtClean="0"/>
              <a:t>A set of components may reside on a node and may also migrate from node to node.</a:t>
            </a:r>
          </a:p>
          <a:p>
            <a:pPr eaLnBrk="1" hangingPunct="1">
              <a:buClr>
                <a:srgbClr val="3333CC"/>
              </a:buClr>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en-US" smtClean="0"/>
          </a:p>
        </p:txBody>
      </p:sp>
      <p:sp>
        <p:nvSpPr>
          <p:cNvPr id="20483" name="Rectangle 3"/>
          <p:cNvSpPr>
            <a:spLocks noGrp="1" noChangeArrowheads="1"/>
          </p:cNvSpPr>
          <p:nvPr>
            <p:ph type="body" idx="1"/>
          </p:nvPr>
        </p:nvSpPr>
        <p:spPr>
          <a:xfrm>
            <a:off x="609600" y="1752600"/>
            <a:ext cx="8229600" cy="4530725"/>
          </a:xfrm>
        </p:spPr>
        <p:txBody>
          <a:bodyPr/>
          <a:lstStyle/>
          <a:p>
            <a:pPr eaLnBrk="1" hangingPunct="1"/>
            <a:endParaRPr lang="en-US" smtClean="0"/>
          </a:p>
        </p:txBody>
      </p:sp>
      <p:sp>
        <p:nvSpPr>
          <p:cNvPr id="20484" name="Rectangle 4"/>
          <p:cNvSpPr>
            <a:spLocks noChangeArrowheads="1"/>
          </p:cNvSpPr>
          <p:nvPr/>
        </p:nvSpPr>
        <p:spPr bwMode="auto">
          <a:xfrm>
            <a:off x="2438400" y="2971800"/>
            <a:ext cx="2286000" cy="1752600"/>
          </a:xfrm>
          <a:prstGeom prst="rect">
            <a:avLst/>
          </a:prstGeom>
          <a:noFill/>
          <a:ln w="9525">
            <a:solidFill>
              <a:schemeClr val="tx1"/>
            </a:solidFill>
            <a:miter lim="800000"/>
            <a:headEnd/>
            <a:tailEnd/>
          </a:ln>
        </p:spPr>
        <p:txBody>
          <a:bodyPr wrap="none" anchor="ctr"/>
          <a:lstStyle/>
          <a:p>
            <a:endParaRPr lang="en-US"/>
          </a:p>
        </p:txBody>
      </p:sp>
      <p:sp>
        <p:nvSpPr>
          <p:cNvPr id="20485" name="Line 5"/>
          <p:cNvSpPr>
            <a:spLocks noChangeShapeType="1"/>
          </p:cNvSpPr>
          <p:nvPr/>
        </p:nvSpPr>
        <p:spPr bwMode="auto">
          <a:xfrm flipV="1">
            <a:off x="4724400" y="4114800"/>
            <a:ext cx="990600" cy="609600"/>
          </a:xfrm>
          <a:prstGeom prst="line">
            <a:avLst/>
          </a:prstGeom>
          <a:noFill/>
          <a:ln w="9525">
            <a:solidFill>
              <a:schemeClr val="tx1"/>
            </a:solidFill>
            <a:round/>
            <a:headEnd/>
            <a:tailEnd/>
          </a:ln>
        </p:spPr>
        <p:txBody>
          <a:bodyPr/>
          <a:lstStyle/>
          <a:p>
            <a:endParaRPr lang="en-US"/>
          </a:p>
        </p:txBody>
      </p:sp>
      <p:sp>
        <p:nvSpPr>
          <p:cNvPr id="20486" name="Line 6"/>
          <p:cNvSpPr>
            <a:spLocks noChangeShapeType="1"/>
          </p:cNvSpPr>
          <p:nvPr/>
        </p:nvSpPr>
        <p:spPr bwMode="auto">
          <a:xfrm flipV="1">
            <a:off x="2438400" y="2286000"/>
            <a:ext cx="1295400" cy="685800"/>
          </a:xfrm>
          <a:prstGeom prst="line">
            <a:avLst/>
          </a:prstGeom>
          <a:noFill/>
          <a:ln w="9525">
            <a:solidFill>
              <a:schemeClr val="tx1"/>
            </a:solidFill>
            <a:round/>
            <a:headEnd/>
            <a:tailEnd/>
          </a:ln>
        </p:spPr>
        <p:txBody>
          <a:bodyPr/>
          <a:lstStyle/>
          <a:p>
            <a:endParaRPr lang="en-US"/>
          </a:p>
        </p:txBody>
      </p:sp>
      <p:sp>
        <p:nvSpPr>
          <p:cNvPr id="20487" name="Line 7"/>
          <p:cNvSpPr>
            <a:spLocks noChangeShapeType="1"/>
          </p:cNvSpPr>
          <p:nvPr/>
        </p:nvSpPr>
        <p:spPr bwMode="auto">
          <a:xfrm flipV="1">
            <a:off x="4648200" y="2286000"/>
            <a:ext cx="1066800" cy="685800"/>
          </a:xfrm>
          <a:prstGeom prst="line">
            <a:avLst/>
          </a:prstGeom>
          <a:noFill/>
          <a:ln w="9525">
            <a:solidFill>
              <a:schemeClr val="tx1"/>
            </a:solidFill>
            <a:round/>
            <a:headEnd/>
            <a:tailEnd/>
          </a:ln>
        </p:spPr>
        <p:txBody>
          <a:bodyPr/>
          <a:lstStyle/>
          <a:p>
            <a:endParaRPr lang="en-US"/>
          </a:p>
        </p:txBody>
      </p:sp>
      <p:sp>
        <p:nvSpPr>
          <p:cNvPr id="20488" name="Line 8"/>
          <p:cNvSpPr>
            <a:spLocks noChangeShapeType="1"/>
          </p:cNvSpPr>
          <p:nvPr/>
        </p:nvSpPr>
        <p:spPr bwMode="auto">
          <a:xfrm>
            <a:off x="5715000" y="2286000"/>
            <a:ext cx="0" cy="1828800"/>
          </a:xfrm>
          <a:prstGeom prst="line">
            <a:avLst/>
          </a:prstGeom>
          <a:noFill/>
          <a:ln w="9525">
            <a:solidFill>
              <a:schemeClr val="tx1"/>
            </a:solidFill>
            <a:round/>
            <a:headEnd/>
            <a:tailEnd/>
          </a:ln>
        </p:spPr>
        <p:txBody>
          <a:bodyPr/>
          <a:lstStyle/>
          <a:p>
            <a:endParaRPr lang="en-US"/>
          </a:p>
        </p:txBody>
      </p:sp>
      <p:sp>
        <p:nvSpPr>
          <p:cNvPr id="20489" name="Line 9"/>
          <p:cNvSpPr>
            <a:spLocks noChangeShapeType="1"/>
          </p:cNvSpPr>
          <p:nvPr/>
        </p:nvSpPr>
        <p:spPr bwMode="auto">
          <a:xfrm>
            <a:off x="3733800" y="2286000"/>
            <a:ext cx="1981200" cy="0"/>
          </a:xfrm>
          <a:prstGeom prst="line">
            <a:avLst/>
          </a:prstGeom>
          <a:noFill/>
          <a:ln w="9525">
            <a:solidFill>
              <a:schemeClr val="tx1"/>
            </a:solidFill>
            <a:round/>
            <a:headEnd/>
            <a:tailEnd/>
          </a:ln>
        </p:spPr>
        <p:txBody>
          <a:bodyPr/>
          <a:lstStyle/>
          <a:p>
            <a:endParaRPr lang="en-US"/>
          </a:p>
        </p:txBody>
      </p:sp>
      <p:sp>
        <p:nvSpPr>
          <p:cNvPr id="20490" name="Text Box 10"/>
          <p:cNvSpPr txBox="1">
            <a:spLocks noChangeArrowheads="1"/>
          </p:cNvSpPr>
          <p:nvPr/>
        </p:nvSpPr>
        <p:spPr bwMode="auto">
          <a:xfrm>
            <a:off x="2590800" y="3276600"/>
            <a:ext cx="2057400" cy="822325"/>
          </a:xfrm>
          <a:prstGeom prst="rect">
            <a:avLst/>
          </a:prstGeom>
          <a:noFill/>
          <a:ln w="9525">
            <a:noFill/>
            <a:miter lim="800000"/>
            <a:headEnd/>
            <a:tailEnd/>
          </a:ln>
        </p:spPr>
        <p:txBody>
          <a:bodyPr>
            <a:spAutoFit/>
          </a:bodyPr>
          <a:lstStyle/>
          <a:p>
            <a:pPr eaLnBrk="0" hangingPunct="0">
              <a:spcBef>
                <a:spcPct val="50000"/>
              </a:spcBef>
            </a:pPr>
            <a:r>
              <a:rPr lang="en-US" sz="2400"/>
              <a:t>Database  server</a:t>
            </a:r>
          </a:p>
        </p:txBody>
      </p:sp>
      <p:sp>
        <p:nvSpPr>
          <p:cNvPr id="20491" name="Text Box 11"/>
          <p:cNvSpPr txBox="1">
            <a:spLocks noChangeArrowheads="1"/>
          </p:cNvSpPr>
          <p:nvPr/>
        </p:nvSpPr>
        <p:spPr bwMode="auto">
          <a:xfrm>
            <a:off x="3200400" y="5334000"/>
            <a:ext cx="2438400" cy="579438"/>
          </a:xfrm>
          <a:prstGeom prst="rect">
            <a:avLst/>
          </a:prstGeom>
          <a:noFill/>
          <a:ln w="9525">
            <a:noFill/>
            <a:miter lim="800000"/>
            <a:headEnd/>
            <a:tailEnd/>
          </a:ln>
        </p:spPr>
        <p:txBody>
          <a:bodyPr>
            <a:spAutoFit/>
          </a:bodyPr>
          <a:lstStyle/>
          <a:p>
            <a:pPr eaLnBrk="0" hangingPunct="0">
              <a:spcBef>
                <a:spcPct val="50000"/>
              </a:spcBef>
            </a:pPr>
            <a:r>
              <a:rPr lang="en-US" sz="3200"/>
              <a:t>Node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200" b="1" u="sng" smtClean="0">
                <a:solidFill>
                  <a:srgbClr val="6600FF"/>
                </a:solidFill>
              </a:rPr>
              <a:t>2. Behavioral Things</a:t>
            </a:r>
          </a:p>
        </p:txBody>
      </p:sp>
      <p:sp>
        <p:nvSpPr>
          <p:cNvPr id="21507"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z="2800" smtClean="0"/>
              <a:t>These are the </a:t>
            </a:r>
            <a:r>
              <a:rPr lang="en-US" sz="2800" smtClean="0">
                <a:solidFill>
                  <a:srgbClr val="3333CC"/>
                </a:solidFill>
              </a:rPr>
              <a:t>dynamic parts of UML</a:t>
            </a:r>
            <a:r>
              <a:rPr lang="en-US" sz="2800" smtClean="0"/>
              <a:t> models.</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These are the </a:t>
            </a:r>
            <a:r>
              <a:rPr lang="en-US" sz="2800" smtClean="0">
                <a:solidFill>
                  <a:srgbClr val="D60093"/>
                </a:solidFill>
              </a:rPr>
              <a:t>verbs of a model</a:t>
            </a:r>
            <a:r>
              <a:rPr lang="en-US" sz="2800" smtClean="0"/>
              <a:t> representing the behavior over </a:t>
            </a:r>
            <a:r>
              <a:rPr lang="en-US" sz="2800" smtClean="0">
                <a:solidFill>
                  <a:srgbClr val="3333CC"/>
                </a:solidFill>
              </a:rPr>
              <a:t>time and space</a:t>
            </a:r>
            <a:r>
              <a:rPr lang="en-US" sz="2800" smtClean="0"/>
              <a:t>.</a:t>
            </a:r>
          </a:p>
          <a:p>
            <a:pPr eaLnBrk="1" hangingPunct="1">
              <a:buClr>
                <a:srgbClr val="3333CC"/>
              </a:buClr>
              <a:buFont typeface="Wingdings" pitchFamily="2" charset="2"/>
              <a:buNone/>
            </a:pPr>
            <a:endParaRPr lang="en-US" sz="2800" smtClean="0"/>
          </a:p>
          <a:p>
            <a:pPr eaLnBrk="1" hangingPunct="1">
              <a:buClr>
                <a:srgbClr val="3333CC"/>
              </a:buClr>
              <a:buFont typeface="Wingdings" pitchFamily="2" charset="2"/>
              <a:buChar char="§"/>
            </a:pPr>
            <a:r>
              <a:rPr lang="en-US" sz="2800" smtClean="0"/>
              <a:t>There are two types of behavioral things</a:t>
            </a:r>
          </a:p>
          <a:p>
            <a:pPr eaLnBrk="1" hangingPunct="1">
              <a:buClr>
                <a:srgbClr val="3333CC"/>
              </a:buClr>
              <a:buFont typeface="Wingdings" pitchFamily="2" charset="2"/>
              <a:buNone/>
            </a:pPr>
            <a:r>
              <a:rPr lang="en-US" sz="2800" smtClean="0"/>
              <a:t>    </a:t>
            </a:r>
            <a:r>
              <a:rPr lang="en-US" sz="2800" smtClean="0">
                <a:solidFill>
                  <a:srgbClr val="3333CC"/>
                </a:solidFill>
              </a:rPr>
              <a:t>1. Interaction</a:t>
            </a:r>
          </a:p>
          <a:p>
            <a:pPr eaLnBrk="1" hangingPunct="1">
              <a:buClr>
                <a:srgbClr val="3333CC"/>
              </a:buClr>
              <a:buFont typeface="Wingdings" pitchFamily="2" charset="2"/>
              <a:buNone/>
            </a:pPr>
            <a:r>
              <a:rPr lang="en-US" sz="2800" smtClean="0">
                <a:solidFill>
                  <a:srgbClr val="3333CC"/>
                </a:solidFill>
              </a:rPr>
              <a:t>    2. State machine.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smtClean="0"/>
          </a:p>
        </p:txBody>
      </p:sp>
      <p:sp>
        <p:nvSpPr>
          <p:cNvPr id="22531" name="Rectangle 3"/>
          <p:cNvSpPr>
            <a:spLocks noGrp="1" noChangeArrowheads="1"/>
          </p:cNvSpPr>
          <p:nvPr>
            <p:ph type="body" idx="1"/>
          </p:nvPr>
        </p:nvSpPr>
        <p:spPr/>
        <p:txBody>
          <a:bodyPr/>
          <a:lstStyle/>
          <a:p>
            <a:pPr marL="533400" indent="-533400" eaLnBrk="1" hangingPunct="1">
              <a:buFont typeface="Wingdings" pitchFamily="2" charset="2"/>
              <a:buAutoNum type="arabicParenBoth"/>
            </a:pPr>
            <a:r>
              <a:rPr lang="en-US" sz="2800" u="sng" smtClean="0">
                <a:solidFill>
                  <a:srgbClr val="D60093"/>
                </a:solidFill>
              </a:rPr>
              <a:t>Interaction:-</a:t>
            </a:r>
          </a:p>
          <a:p>
            <a:pPr marL="533400" indent="-533400" eaLnBrk="1" hangingPunct="1">
              <a:buFont typeface="Wingdings" pitchFamily="2" charset="2"/>
              <a:buNone/>
            </a:pPr>
            <a:endParaRPr lang="en-US" sz="2800" u="sng" smtClean="0">
              <a:solidFill>
                <a:srgbClr val="D60093"/>
              </a:solidFill>
            </a:endParaRPr>
          </a:p>
          <a:p>
            <a:pPr marL="533400" indent="-533400" eaLnBrk="1" hangingPunct="1">
              <a:buClr>
                <a:srgbClr val="3333CC"/>
              </a:buClr>
              <a:buFont typeface="Wingdings" pitchFamily="2" charset="2"/>
              <a:buChar char="§"/>
            </a:pPr>
            <a:r>
              <a:rPr lang="en-US" sz="2800" smtClean="0"/>
              <a:t> An Interaction is a </a:t>
            </a:r>
            <a:r>
              <a:rPr lang="en-US" sz="2800" smtClean="0">
                <a:solidFill>
                  <a:srgbClr val="D60093"/>
                </a:solidFill>
              </a:rPr>
              <a:t>behavior</a:t>
            </a:r>
            <a:r>
              <a:rPr lang="en-US" sz="2800" smtClean="0"/>
              <a:t> that comprises </a:t>
            </a:r>
            <a:r>
              <a:rPr lang="en-US" sz="2800" smtClean="0">
                <a:solidFill>
                  <a:srgbClr val="3333CC"/>
                </a:solidFill>
              </a:rPr>
              <a:t>a  set of messages</a:t>
            </a:r>
            <a:r>
              <a:rPr lang="en-US" sz="2800" smtClean="0"/>
              <a:t> exchanged </a:t>
            </a:r>
            <a:r>
              <a:rPr lang="en-US" sz="2800" smtClean="0">
                <a:solidFill>
                  <a:srgbClr val="3333CC"/>
                </a:solidFill>
              </a:rPr>
              <a:t>among a set of objects</a:t>
            </a:r>
            <a:r>
              <a:rPr lang="en-US" sz="2800" smtClean="0"/>
              <a:t> within a particular context </a:t>
            </a:r>
            <a:r>
              <a:rPr lang="en-US" sz="2800" smtClean="0">
                <a:solidFill>
                  <a:srgbClr val="D60093"/>
                </a:solidFill>
              </a:rPr>
              <a:t>to perform a specific purpose.</a:t>
            </a:r>
          </a:p>
          <a:p>
            <a:pPr marL="533400" indent="-533400" eaLnBrk="1" hangingPunct="1">
              <a:buClr>
                <a:srgbClr val="3333CC"/>
              </a:buClr>
              <a:buFont typeface="Wingdings" pitchFamily="2" charset="2"/>
              <a:buNone/>
            </a:pPr>
            <a:endParaRPr lang="en-US" sz="2800" smtClean="0">
              <a:solidFill>
                <a:srgbClr val="D60093"/>
              </a:solidFill>
            </a:endParaRPr>
          </a:p>
        </p:txBody>
      </p:sp>
      <p:sp>
        <p:nvSpPr>
          <p:cNvPr id="22532" name="Line 4"/>
          <p:cNvSpPr>
            <a:spLocks noChangeShapeType="1"/>
          </p:cNvSpPr>
          <p:nvPr/>
        </p:nvSpPr>
        <p:spPr bwMode="auto">
          <a:xfrm>
            <a:off x="2438400" y="4953000"/>
            <a:ext cx="2514600" cy="0"/>
          </a:xfrm>
          <a:prstGeom prst="line">
            <a:avLst/>
          </a:prstGeom>
          <a:noFill/>
          <a:ln w="28575">
            <a:solidFill>
              <a:schemeClr val="tx1"/>
            </a:solidFill>
            <a:round/>
            <a:headEnd/>
            <a:tailEnd type="triangle" w="med" len="med"/>
          </a:ln>
        </p:spPr>
        <p:txBody>
          <a:bodyPr/>
          <a:lstStyle/>
          <a:p>
            <a:endParaRPr lang="en-US"/>
          </a:p>
        </p:txBody>
      </p:sp>
      <p:sp>
        <p:nvSpPr>
          <p:cNvPr id="22533" name="Text Box 5"/>
          <p:cNvSpPr txBox="1">
            <a:spLocks noChangeArrowheads="1"/>
          </p:cNvSpPr>
          <p:nvPr/>
        </p:nvSpPr>
        <p:spPr bwMode="auto">
          <a:xfrm>
            <a:off x="2667000" y="5105400"/>
            <a:ext cx="1600200" cy="457200"/>
          </a:xfrm>
          <a:prstGeom prst="rect">
            <a:avLst/>
          </a:prstGeom>
          <a:noFill/>
          <a:ln w="9525" algn="ctr">
            <a:noFill/>
            <a:miter lim="800000"/>
            <a:headEnd/>
            <a:tailEnd/>
          </a:ln>
        </p:spPr>
        <p:txBody>
          <a:bodyPr>
            <a:spAutoFit/>
          </a:bodyPr>
          <a:lstStyle/>
          <a:p>
            <a:pPr algn="ctr" eaLnBrk="0" hangingPunct="0">
              <a:spcBef>
                <a:spcPct val="50000"/>
              </a:spcBef>
            </a:pPr>
            <a:r>
              <a:rPr lang="en-US" sz="2400"/>
              <a:t>Message</a:t>
            </a:r>
          </a:p>
        </p:txBody>
      </p:sp>
      <p:sp>
        <p:nvSpPr>
          <p:cNvPr id="22534" name="Text Box 6"/>
          <p:cNvSpPr txBox="1">
            <a:spLocks noChangeArrowheads="1"/>
          </p:cNvSpPr>
          <p:nvPr/>
        </p:nvSpPr>
        <p:spPr bwMode="auto">
          <a:xfrm>
            <a:off x="2743200" y="4572000"/>
            <a:ext cx="1524000" cy="396875"/>
          </a:xfrm>
          <a:prstGeom prst="rect">
            <a:avLst/>
          </a:prstGeom>
          <a:noFill/>
          <a:ln w="9525" algn="ctr">
            <a:noFill/>
            <a:miter lim="800000"/>
            <a:headEnd/>
            <a:tailEnd/>
          </a:ln>
        </p:spPr>
        <p:txBody>
          <a:bodyPr>
            <a:spAutoFit/>
          </a:bodyPr>
          <a:lstStyle/>
          <a:p>
            <a:pPr algn="ctr" eaLnBrk="0" hangingPunct="0">
              <a:spcBef>
                <a:spcPct val="50000"/>
              </a:spcBef>
            </a:pPr>
            <a:r>
              <a:rPr lang="en-US" sz="2000"/>
              <a:t>display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en-US" smtClean="0"/>
          </a:p>
        </p:txBody>
      </p:sp>
      <p:sp>
        <p:nvSpPr>
          <p:cNvPr id="23555"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mtClean="0"/>
              <a:t> </a:t>
            </a:r>
            <a:r>
              <a:rPr lang="en-US" sz="2800" smtClean="0"/>
              <a:t>An interaction </a:t>
            </a:r>
            <a:r>
              <a:rPr lang="en-US" sz="2800" smtClean="0">
                <a:solidFill>
                  <a:srgbClr val="3333CC"/>
                </a:solidFill>
              </a:rPr>
              <a:t>involves a number of other elements</a:t>
            </a:r>
            <a:r>
              <a:rPr lang="en-US" sz="2800" smtClean="0"/>
              <a:t>, including </a:t>
            </a:r>
            <a:r>
              <a:rPr lang="en-US" sz="2800" smtClean="0">
                <a:solidFill>
                  <a:srgbClr val="3333CC"/>
                </a:solidFill>
              </a:rPr>
              <a:t>messages, action sequences and links</a:t>
            </a:r>
            <a:r>
              <a:rPr lang="en-US" sz="2800" smtClean="0"/>
              <a:t>. (connection between objects.)</a:t>
            </a:r>
          </a:p>
          <a:p>
            <a:pPr eaLnBrk="1" hangingPunct="1"/>
            <a:endParaRPr 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en-US" smtClean="0"/>
          </a:p>
        </p:txBody>
      </p:sp>
      <p:sp>
        <p:nvSpPr>
          <p:cNvPr id="24579" name="Rectangle 3"/>
          <p:cNvSpPr>
            <a:spLocks noGrp="1" noChangeArrowheads="1"/>
          </p:cNvSpPr>
          <p:nvPr>
            <p:ph type="body" idx="1"/>
          </p:nvPr>
        </p:nvSpPr>
        <p:spPr>
          <a:xfrm>
            <a:off x="457200" y="1600200"/>
            <a:ext cx="8229600" cy="5029200"/>
          </a:xfrm>
        </p:spPr>
        <p:txBody>
          <a:bodyPr/>
          <a:lstStyle/>
          <a:p>
            <a:pPr eaLnBrk="1" hangingPunct="1">
              <a:buFontTx/>
              <a:buNone/>
            </a:pPr>
            <a:r>
              <a:rPr lang="en-US" sz="2800" smtClean="0"/>
              <a:t>2. </a:t>
            </a:r>
            <a:r>
              <a:rPr lang="en-US" sz="2800" u="sng" smtClean="0">
                <a:solidFill>
                  <a:srgbClr val="D60093"/>
                </a:solidFill>
              </a:rPr>
              <a:t>State machine:-</a:t>
            </a:r>
          </a:p>
          <a:p>
            <a:pPr eaLnBrk="1" hangingPunct="1">
              <a:buFontTx/>
              <a:buNone/>
            </a:pPr>
            <a:endParaRPr lang="en-US" sz="2800" u="sng" smtClean="0">
              <a:solidFill>
                <a:srgbClr val="D60093"/>
              </a:solidFill>
            </a:endParaRPr>
          </a:p>
          <a:p>
            <a:pPr eaLnBrk="1" hangingPunct="1">
              <a:buFontTx/>
              <a:buNone/>
            </a:pPr>
            <a:r>
              <a:rPr lang="en-US" sz="2800" smtClean="0"/>
              <a:t>    A State machine is a behavior that specifies the </a:t>
            </a:r>
            <a:r>
              <a:rPr lang="en-US" sz="2800" smtClean="0">
                <a:solidFill>
                  <a:srgbClr val="D60093"/>
                </a:solidFill>
              </a:rPr>
              <a:t>sequences of states</a:t>
            </a:r>
            <a:r>
              <a:rPr lang="en-US" sz="2800" smtClean="0"/>
              <a:t> </a:t>
            </a:r>
            <a:r>
              <a:rPr lang="en-US" sz="2800" smtClean="0">
                <a:solidFill>
                  <a:srgbClr val="3333CC"/>
                </a:solidFill>
              </a:rPr>
              <a:t>an object or an interaction goes through during its lifetime</a:t>
            </a:r>
            <a:r>
              <a:rPr lang="en-US" sz="2800" smtClean="0"/>
              <a:t> in response to events, together with its responses to those events.</a:t>
            </a:r>
          </a:p>
          <a:p>
            <a:pPr eaLnBrk="1" hangingPunct="1">
              <a:buFontTx/>
              <a:buNone/>
            </a:pPr>
            <a:endParaRPr lang="en-US" sz="2800" smtClean="0"/>
          </a:p>
        </p:txBody>
      </p:sp>
      <p:sp>
        <p:nvSpPr>
          <p:cNvPr id="24580" name="AutoShape 4"/>
          <p:cNvSpPr>
            <a:spLocks noChangeArrowheads="1"/>
          </p:cNvSpPr>
          <p:nvPr/>
        </p:nvSpPr>
        <p:spPr bwMode="auto">
          <a:xfrm>
            <a:off x="3276600" y="4572000"/>
            <a:ext cx="2514600" cy="1143000"/>
          </a:xfrm>
          <a:prstGeom prst="roundRect">
            <a:avLst>
              <a:gd name="adj" fmla="val 16667"/>
            </a:avLst>
          </a:prstGeom>
          <a:noFill/>
          <a:ln w="9525" algn="ctr">
            <a:solidFill>
              <a:schemeClr val="tx1"/>
            </a:solidFill>
            <a:round/>
            <a:headEnd/>
            <a:tailEnd/>
          </a:ln>
        </p:spPr>
        <p:txBody>
          <a:bodyPr wrap="none" anchor="ctr"/>
          <a:lstStyle/>
          <a:p>
            <a:endParaRPr lang="en-US"/>
          </a:p>
        </p:txBody>
      </p:sp>
      <p:sp>
        <p:nvSpPr>
          <p:cNvPr id="24581" name="Text Box 5"/>
          <p:cNvSpPr txBox="1">
            <a:spLocks noChangeArrowheads="1"/>
          </p:cNvSpPr>
          <p:nvPr/>
        </p:nvSpPr>
        <p:spPr bwMode="auto">
          <a:xfrm>
            <a:off x="3581400" y="4953000"/>
            <a:ext cx="1371600" cy="457200"/>
          </a:xfrm>
          <a:prstGeom prst="rect">
            <a:avLst/>
          </a:prstGeom>
          <a:noFill/>
          <a:ln w="9525" algn="ctr">
            <a:noFill/>
            <a:miter lim="800000"/>
            <a:headEnd/>
            <a:tailEnd/>
          </a:ln>
        </p:spPr>
        <p:txBody>
          <a:bodyPr>
            <a:spAutoFit/>
          </a:bodyPr>
          <a:lstStyle/>
          <a:p>
            <a:pPr algn="ctr" eaLnBrk="0" hangingPunct="0">
              <a:spcBef>
                <a:spcPct val="50000"/>
              </a:spcBef>
            </a:pPr>
            <a:r>
              <a:rPr lang="en-US" sz="2400"/>
              <a:t>waiting</a:t>
            </a:r>
          </a:p>
        </p:txBody>
      </p:sp>
      <p:sp>
        <p:nvSpPr>
          <p:cNvPr id="24582" name="Text Box 6"/>
          <p:cNvSpPr txBox="1">
            <a:spLocks noChangeArrowheads="1"/>
          </p:cNvSpPr>
          <p:nvPr/>
        </p:nvSpPr>
        <p:spPr bwMode="auto">
          <a:xfrm>
            <a:off x="3810000" y="6096000"/>
            <a:ext cx="1752600" cy="519113"/>
          </a:xfrm>
          <a:prstGeom prst="rect">
            <a:avLst/>
          </a:prstGeom>
          <a:noFill/>
          <a:ln w="9525" algn="ctr">
            <a:noFill/>
            <a:miter lim="800000"/>
            <a:headEnd/>
            <a:tailEnd/>
          </a:ln>
        </p:spPr>
        <p:txBody>
          <a:bodyPr>
            <a:spAutoFit/>
          </a:bodyPr>
          <a:lstStyle/>
          <a:p>
            <a:pPr algn="ctr" eaLnBrk="0" hangingPunct="0">
              <a:spcBef>
                <a:spcPct val="50000"/>
              </a:spcBef>
            </a:pPr>
            <a:r>
              <a:rPr lang="en-US" sz="2800"/>
              <a:t>State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en-US" smtClean="0"/>
          </a:p>
        </p:txBody>
      </p:sp>
      <p:sp>
        <p:nvSpPr>
          <p:cNvPr id="25603"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z="2800" smtClean="0"/>
              <a:t>A State machine involves a number of other elements, including </a:t>
            </a:r>
            <a:r>
              <a:rPr lang="en-US" sz="2800" smtClean="0">
                <a:solidFill>
                  <a:srgbClr val="3333CC"/>
                </a:solidFill>
              </a:rPr>
              <a:t>states, transitions</a:t>
            </a:r>
            <a:r>
              <a:rPr lang="en-US" sz="2800" smtClean="0"/>
              <a:t>( the flow from state to state),</a:t>
            </a:r>
            <a:r>
              <a:rPr lang="en-US" sz="2800" smtClean="0">
                <a:solidFill>
                  <a:srgbClr val="3333CC"/>
                </a:solidFill>
              </a:rPr>
              <a:t> events </a:t>
            </a:r>
            <a:r>
              <a:rPr lang="en-US" sz="2800" smtClean="0"/>
              <a:t>(things that trigger a transition),</a:t>
            </a:r>
            <a:r>
              <a:rPr lang="en-US" sz="2800" smtClean="0">
                <a:solidFill>
                  <a:srgbClr val="3333CC"/>
                </a:solidFill>
              </a:rPr>
              <a:t> </a:t>
            </a:r>
            <a:r>
              <a:rPr lang="en-US" sz="2800" smtClean="0"/>
              <a:t>and</a:t>
            </a:r>
            <a:r>
              <a:rPr lang="en-US" sz="2800" smtClean="0">
                <a:solidFill>
                  <a:srgbClr val="3333CC"/>
                </a:solidFill>
              </a:rPr>
              <a:t> activities </a:t>
            </a:r>
            <a:r>
              <a:rPr lang="en-US" sz="2800" smtClean="0"/>
              <a:t>( the response to a transition).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b="1" u="sng" smtClean="0">
                <a:solidFill>
                  <a:srgbClr val="6600FF"/>
                </a:solidFill>
              </a:rPr>
              <a:t>3. Grouping Things</a:t>
            </a:r>
          </a:p>
        </p:txBody>
      </p:sp>
      <p:sp>
        <p:nvSpPr>
          <p:cNvPr id="26627"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z="2800" smtClean="0"/>
              <a:t>Grouping things are the </a:t>
            </a:r>
            <a:r>
              <a:rPr lang="en-US" sz="2800" smtClean="0">
                <a:solidFill>
                  <a:srgbClr val="3333CC"/>
                </a:solidFill>
              </a:rPr>
              <a:t>organizational parts of UML models.</a:t>
            </a:r>
          </a:p>
          <a:p>
            <a:pPr eaLnBrk="1" hangingPunct="1">
              <a:buClr>
                <a:srgbClr val="3333CC"/>
              </a:buClr>
              <a:buFont typeface="Wingdings" pitchFamily="2" charset="2"/>
              <a:buChar char="§"/>
            </a:pPr>
            <a:endParaRPr lang="en-US" sz="2800" smtClean="0">
              <a:solidFill>
                <a:srgbClr val="3333CC"/>
              </a:solidFill>
            </a:endParaRPr>
          </a:p>
          <a:p>
            <a:pPr eaLnBrk="1" hangingPunct="1">
              <a:buClr>
                <a:srgbClr val="3333CC"/>
              </a:buClr>
              <a:buFont typeface="Wingdings" pitchFamily="2" charset="2"/>
              <a:buChar char="§"/>
            </a:pPr>
            <a:r>
              <a:rPr lang="en-US" sz="2800" smtClean="0"/>
              <a:t>In all, there is one primary kind of grouping thing, namely, </a:t>
            </a:r>
            <a:r>
              <a:rPr lang="en-US" sz="2800" smtClean="0">
                <a:solidFill>
                  <a:srgbClr val="3333CC"/>
                </a:solidFill>
              </a:rPr>
              <a:t>Package.</a:t>
            </a:r>
          </a:p>
          <a:p>
            <a:pPr eaLnBrk="1" hangingPunct="1">
              <a:buClr>
                <a:srgbClr val="3333CC"/>
              </a:buClr>
              <a:buFontTx/>
              <a:buNone/>
            </a:pPr>
            <a:endParaRPr lang="en-US"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en-US" smtClean="0"/>
          </a:p>
        </p:txBody>
      </p:sp>
      <p:sp>
        <p:nvSpPr>
          <p:cNvPr id="27651" name="Rectangle 3"/>
          <p:cNvSpPr>
            <a:spLocks noGrp="1" noChangeArrowheads="1"/>
          </p:cNvSpPr>
          <p:nvPr>
            <p:ph type="body" idx="1"/>
          </p:nvPr>
        </p:nvSpPr>
        <p:spPr/>
        <p:txBody>
          <a:bodyPr/>
          <a:lstStyle/>
          <a:p>
            <a:pPr eaLnBrk="1" hangingPunct="1">
              <a:buClr>
                <a:srgbClr val="3333CC"/>
              </a:buClr>
              <a:buFont typeface="Wingdings" pitchFamily="2" charset="2"/>
              <a:buChar char="§"/>
            </a:pPr>
            <a:r>
              <a:rPr lang="en-US" sz="2800" u="sng" smtClean="0">
                <a:solidFill>
                  <a:srgbClr val="D60093"/>
                </a:solidFill>
              </a:rPr>
              <a:t>Package:-</a:t>
            </a:r>
            <a:r>
              <a:rPr lang="en-US" sz="2800" smtClean="0"/>
              <a:t> A Package is a general-purpose mechanism for </a:t>
            </a:r>
            <a:r>
              <a:rPr lang="en-US" sz="2800" smtClean="0">
                <a:solidFill>
                  <a:srgbClr val="6600FF"/>
                </a:solidFill>
              </a:rPr>
              <a:t>organizing elements into groups.</a:t>
            </a:r>
          </a:p>
          <a:p>
            <a:pPr eaLnBrk="1" hangingPunct="1">
              <a:buClr>
                <a:srgbClr val="3333CC"/>
              </a:buClr>
              <a:buFontTx/>
              <a:buNone/>
            </a:pPr>
            <a:endParaRPr lang="en-US" sz="2800" smtClean="0"/>
          </a:p>
          <a:p>
            <a:pPr eaLnBrk="1" hangingPunct="1">
              <a:buClr>
                <a:srgbClr val="3333CC"/>
              </a:buClr>
              <a:buFont typeface="Wingdings" pitchFamily="2" charset="2"/>
              <a:buChar char="§"/>
            </a:pPr>
            <a:r>
              <a:rPr lang="en-US" sz="2800" smtClean="0"/>
              <a:t>Structural things, behavioral things and even other grouping things that may be placed in a package.</a:t>
            </a:r>
          </a:p>
          <a:p>
            <a:pPr eaLnBrk="1" hangingPunct="1">
              <a:buClr>
                <a:srgbClr val="3333CC"/>
              </a:buClr>
              <a:buFontTx/>
              <a:buNone/>
            </a:pPr>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838200"/>
          </a:xfrm>
        </p:spPr>
        <p:txBody>
          <a:bodyPr/>
          <a:lstStyle/>
          <a:p>
            <a:pPr eaLnBrk="1" hangingPunct="1"/>
            <a:r>
              <a:rPr lang="en-US" sz="3200" b="1" dirty="0" smtClean="0">
                <a:solidFill>
                  <a:srgbClr val="FF0000"/>
                </a:solidFill>
                <a:latin typeface="Times New Roman" pitchFamily="18" charset="0"/>
              </a:rPr>
              <a:t>The Importance of Modeling</a:t>
            </a:r>
          </a:p>
        </p:txBody>
      </p:sp>
      <p:sp>
        <p:nvSpPr>
          <p:cNvPr id="4099" name="Rectangle 3"/>
          <p:cNvSpPr>
            <a:spLocks noGrp="1" noChangeArrowheads="1"/>
          </p:cNvSpPr>
          <p:nvPr>
            <p:ph type="body" idx="1"/>
          </p:nvPr>
        </p:nvSpPr>
        <p:spPr>
          <a:xfrm>
            <a:off x="0" y="685800"/>
            <a:ext cx="9144000" cy="1135063"/>
          </a:xfrm>
        </p:spPr>
        <p:txBody>
          <a:bodyPr/>
          <a:lstStyle/>
          <a:p>
            <a:pPr eaLnBrk="1" hangingPunct="1"/>
            <a:r>
              <a:rPr lang="en-US" sz="2800" smtClean="0">
                <a:latin typeface="Times New Roman" pitchFamily="18" charset="0"/>
              </a:rPr>
              <a:t>A model is “a complete description of a system”</a:t>
            </a:r>
          </a:p>
          <a:p>
            <a:pPr eaLnBrk="1" hangingPunct="1"/>
            <a:endParaRPr lang="en-US" sz="2800" smtClean="0">
              <a:latin typeface="Times New Roman" pitchFamily="18" charset="0"/>
            </a:endParaRPr>
          </a:p>
        </p:txBody>
      </p:sp>
      <p:sp>
        <p:nvSpPr>
          <p:cNvPr id="4100" name="Rectangle 4"/>
          <p:cNvSpPr>
            <a:spLocks noChangeArrowheads="1"/>
          </p:cNvSpPr>
          <p:nvPr/>
        </p:nvSpPr>
        <p:spPr bwMode="auto">
          <a:xfrm>
            <a:off x="0" y="889000"/>
            <a:ext cx="9144000" cy="838200"/>
          </a:xfrm>
          <a:prstGeom prst="rect">
            <a:avLst/>
          </a:prstGeom>
          <a:noFill/>
          <a:ln w="9525">
            <a:noFill/>
            <a:miter lim="800000"/>
            <a:headEnd/>
            <a:tailEnd/>
          </a:ln>
        </p:spPr>
        <p:txBody>
          <a:bodyPr lIns="107950" tIns="53975" rIns="107950" bIns="53975">
            <a:spAutoFit/>
          </a:bodyPr>
          <a:lstStyle/>
          <a:p>
            <a:pPr eaLnBrk="0" hangingPunct="0"/>
            <a:endParaRPr lang="en-US" sz="2400">
              <a:solidFill>
                <a:schemeClr val="tx1"/>
              </a:solidFill>
            </a:endParaRPr>
          </a:p>
          <a:p>
            <a:pPr eaLnBrk="0" hangingPunct="0"/>
            <a:endParaRPr lang="en-US" sz="2400">
              <a:solidFill>
                <a:schemeClr val="tx1"/>
              </a:solidFill>
            </a:endParaRPr>
          </a:p>
        </p:txBody>
      </p:sp>
      <p:sp>
        <p:nvSpPr>
          <p:cNvPr id="4101" name="Rectangle 5"/>
          <p:cNvSpPr>
            <a:spLocks noChangeArrowheads="1"/>
          </p:cNvSpPr>
          <p:nvPr/>
        </p:nvSpPr>
        <p:spPr bwMode="auto">
          <a:xfrm>
            <a:off x="0" y="1727200"/>
            <a:ext cx="9144000" cy="0"/>
          </a:xfrm>
          <a:prstGeom prst="rect">
            <a:avLst/>
          </a:prstGeom>
          <a:noFill/>
          <a:ln w="9525">
            <a:noFill/>
            <a:miter lim="800000"/>
            <a:headEnd/>
            <a:tailEnd/>
          </a:ln>
        </p:spPr>
        <p:txBody>
          <a:bodyPr lIns="107950" tIns="53975" rIns="107950" bIns="53975">
            <a:spAutoFit/>
          </a:bodyPr>
          <a:lstStyle/>
          <a:p>
            <a:endParaRPr lang="en-US"/>
          </a:p>
        </p:txBody>
      </p:sp>
      <p:sp>
        <p:nvSpPr>
          <p:cNvPr id="4102" name="Rectangle 6"/>
          <p:cNvSpPr>
            <a:spLocks noChangeArrowheads="1"/>
          </p:cNvSpPr>
          <p:nvPr/>
        </p:nvSpPr>
        <p:spPr bwMode="auto">
          <a:xfrm>
            <a:off x="0" y="5181600"/>
            <a:ext cx="9144000" cy="838200"/>
          </a:xfrm>
          <a:prstGeom prst="rect">
            <a:avLst/>
          </a:prstGeom>
          <a:noFill/>
          <a:ln w="9525">
            <a:noFill/>
            <a:miter lim="800000"/>
            <a:headEnd/>
            <a:tailEnd/>
          </a:ln>
        </p:spPr>
        <p:txBody>
          <a:bodyPr lIns="107950" tIns="53975" rIns="107950" bIns="53975">
            <a:spAutoFit/>
          </a:bodyPr>
          <a:lstStyle/>
          <a:p>
            <a:pPr eaLnBrk="0" hangingPunct="0"/>
            <a:endParaRPr lang="en-US" sz="2400">
              <a:solidFill>
                <a:schemeClr val="tx1"/>
              </a:solidFill>
            </a:endParaRPr>
          </a:p>
          <a:p>
            <a:pPr eaLnBrk="0" hangingPunct="0"/>
            <a:endParaRPr lang="en-US" sz="2400">
              <a:solidFill>
                <a:schemeClr val="tx1"/>
              </a:solidFill>
            </a:endParaRPr>
          </a:p>
        </p:txBody>
      </p:sp>
      <p:pic>
        <p:nvPicPr>
          <p:cNvPr id="4103" name="Picture 13" descr="images.jpg"/>
          <p:cNvPicPr>
            <a:picLocks noChangeAspect="1"/>
          </p:cNvPicPr>
          <p:nvPr/>
        </p:nvPicPr>
        <p:blipFill>
          <a:blip r:embed="rId3"/>
          <a:srcRect/>
          <a:stretch>
            <a:fillRect/>
          </a:stretch>
        </p:blipFill>
        <p:spPr bwMode="auto">
          <a:xfrm>
            <a:off x="457200" y="1524000"/>
            <a:ext cx="7848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p:txBody>
          <a:bodyPr/>
          <a:lstStyle/>
          <a:p>
            <a:endParaRPr lang="en-US" smtClean="0"/>
          </a:p>
        </p:txBody>
      </p:sp>
      <p:sp>
        <p:nvSpPr>
          <p:cNvPr id="28675" name="Content Placeholder 8"/>
          <p:cNvSpPr>
            <a:spLocks noGrp="1"/>
          </p:cNvSpPr>
          <p:nvPr>
            <p:ph sz="half" idx="1"/>
          </p:nvPr>
        </p:nvSpPr>
        <p:spPr>
          <a:xfrm>
            <a:off x="457200" y="1600200"/>
            <a:ext cx="4191000" cy="4525963"/>
          </a:xfrm>
        </p:spPr>
        <p:txBody>
          <a:bodyPr/>
          <a:lstStyle/>
          <a:p>
            <a:r>
              <a:rPr lang="en-US" smtClean="0"/>
              <a:t>Ex.1</a:t>
            </a:r>
          </a:p>
        </p:txBody>
      </p:sp>
      <p:sp>
        <p:nvSpPr>
          <p:cNvPr id="28676" name="Content Placeholder 9"/>
          <p:cNvSpPr>
            <a:spLocks noGrp="1"/>
          </p:cNvSpPr>
          <p:nvPr>
            <p:ph sz="half" idx="2"/>
          </p:nvPr>
        </p:nvSpPr>
        <p:spPr/>
        <p:txBody>
          <a:bodyPr/>
          <a:lstStyle/>
          <a:p>
            <a:r>
              <a:rPr lang="en-US" smtClean="0"/>
              <a:t>Ex. 2</a:t>
            </a:r>
          </a:p>
        </p:txBody>
      </p:sp>
      <p:sp>
        <p:nvSpPr>
          <p:cNvPr id="28677" name="Rectangle 4"/>
          <p:cNvSpPr>
            <a:spLocks noChangeArrowheads="1"/>
          </p:cNvSpPr>
          <p:nvPr/>
        </p:nvSpPr>
        <p:spPr bwMode="auto">
          <a:xfrm>
            <a:off x="1676400" y="3124200"/>
            <a:ext cx="2362200" cy="1371600"/>
          </a:xfrm>
          <a:prstGeom prst="rect">
            <a:avLst/>
          </a:prstGeom>
          <a:noFill/>
          <a:ln w="9525" algn="ctr">
            <a:solidFill>
              <a:schemeClr val="tx1"/>
            </a:solidFill>
            <a:miter lim="800000"/>
            <a:headEnd/>
            <a:tailEnd/>
          </a:ln>
        </p:spPr>
        <p:txBody>
          <a:bodyPr wrap="none" anchor="ctr"/>
          <a:lstStyle/>
          <a:p>
            <a:r>
              <a:rPr lang="en-US"/>
              <a:t>InputStreamReader</a:t>
            </a:r>
          </a:p>
          <a:p>
            <a:r>
              <a:rPr lang="en-US"/>
              <a:t>OutputStreamWriter</a:t>
            </a:r>
          </a:p>
          <a:p>
            <a:endParaRPr lang="en-US"/>
          </a:p>
          <a:p>
            <a:endParaRPr lang="en-US"/>
          </a:p>
        </p:txBody>
      </p:sp>
      <p:sp>
        <p:nvSpPr>
          <p:cNvPr id="28678" name="Rectangle 5"/>
          <p:cNvSpPr>
            <a:spLocks noChangeArrowheads="1"/>
          </p:cNvSpPr>
          <p:nvPr/>
        </p:nvSpPr>
        <p:spPr bwMode="auto">
          <a:xfrm>
            <a:off x="1676400" y="2743200"/>
            <a:ext cx="609600" cy="381000"/>
          </a:xfrm>
          <a:prstGeom prst="rect">
            <a:avLst/>
          </a:prstGeom>
          <a:noFill/>
          <a:ln w="9525" algn="ctr">
            <a:solidFill>
              <a:schemeClr val="tx1"/>
            </a:solidFill>
            <a:miter lim="800000"/>
            <a:headEnd/>
            <a:tailEnd/>
          </a:ln>
        </p:spPr>
        <p:txBody>
          <a:bodyPr wrap="none" anchor="ctr"/>
          <a:lstStyle/>
          <a:p>
            <a:r>
              <a:rPr lang="en-US"/>
              <a:t>io</a:t>
            </a:r>
          </a:p>
        </p:txBody>
      </p:sp>
      <p:sp>
        <p:nvSpPr>
          <p:cNvPr id="28679" name="Text Box 6"/>
          <p:cNvSpPr txBox="1">
            <a:spLocks noChangeArrowheads="1"/>
          </p:cNvSpPr>
          <p:nvPr/>
        </p:nvSpPr>
        <p:spPr bwMode="auto">
          <a:xfrm>
            <a:off x="3200400" y="4953000"/>
            <a:ext cx="1905000" cy="579438"/>
          </a:xfrm>
          <a:prstGeom prst="rect">
            <a:avLst/>
          </a:prstGeom>
          <a:noFill/>
          <a:ln w="9525" algn="ctr">
            <a:noFill/>
            <a:miter lim="800000"/>
            <a:headEnd/>
            <a:tailEnd/>
          </a:ln>
        </p:spPr>
        <p:txBody>
          <a:bodyPr>
            <a:spAutoFit/>
          </a:bodyPr>
          <a:lstStyle/>
          <a:p>
            <a:pPr algn="ctr" eaLnBrk="0" hangingPunct="0">
              <a:spcBef>
                <a:spcPct val="50000"/>
              </a:spcBef>
            </a:pPr>
            <a:r>
              <a:rPr lang="en-US" sz="3200"/>
              <a:t>Package</a:t>
            </a:r>
          </a:p>
        </p:txBody>
      </p:sp>
      <p:sp>
        <p:nvSpPr>
          <p:cNvPr id="28680" name="Rectangle 4"/>
          <p:cNvSpPr>
            <a:spLocks noChangeArrowheads="1"/>
          </p:cNvSpPr>
          <p:nvPr/>
        </p:nvSpPr>
        <p:spPr bwMode="auto">
          <a:xfrm>
            <a:off x="5867400" y="3124200"/>
            <a:ext cx="3048000" cy="1371600"/>
          </a:xfrm>
          <a:prstGeom prst="rect">
            <a:avLst/>
          </a:prstGeom>
          <a:noFill/>
          <a:ln w="9525" algn="ctr">
            <a:solidFill>
              <a:schemeClr val="tx1"/>
            </a:solidFill>
            <a:miter lim="800000"/>
            <a:headEnd/>
            <a:tailEnd/>
          </a:ln>
        </p:spPr>
        <p:txBody>
          <a:bodyPr wrap="none" anchor="ctr"/>
          <a:lstStyle/>
          <a:p>
            <a:endParaRPr lang="en-US"/>
          </a:p>
          <a:p>
            <a:endParaRPr lang="en-US"/>
          </a:p>
          <a:p>
            <a:r>
              <a:rPr lang="en-US"/>
              <a:t>MS-Office</a:t>
            </a:r>
          </a:p>
          <a:p>
            <a:r>
              <a:rPr lang="en-US"/>
              <a:t>VLC media Player</a:t>
            </a:r>
          </a:p>
          <a:p>
            <a:r>
              <a:rPr lang="en-US"/>
              <a:t>JDK</a:t>
            </a:r>
          </a:p>
          <a:p>
            <a:r>
              <a:rPr lang="en-US"/>
              <a:t>Rational Software  Architect</a:t>
            </a:r>
          </a:p>
          <a:p>
            <a:endParaRPr lang="en-US"/>
          </a:p>
          <a:p>
            <a:endParaRPr lang="en-US"/>
          </a:p>
          <a:p>
            <a:endParaRPr lang="en-US"/>
          </a:p>
        </p:txBody>
      </p:sp>
      <p:sp>
        <p:nvSpPr>
          <p:cNvPr id="28681" name="Rectangle 5"/>
          <p:cNvSpPr>
            <a:spLocks noChangeArrowheads="1"/>
          </p:cNvSpPr>
          <p:nvPr/>
        </p:nvSpPr>
        <p:spPr bwMode="auto">
          <a:xfrm>
            <a:off x="5867400" y="2743200"/>
            <a:ext cx="1219200" cy="381000"/>
          </a:xfrm>
          <a:prstGeom prst="rect">
            <a:avLst/>
          </a:prstGeom>
          <a:noFill/>
          <a:ln w="9525" algn="ctr">
            <a:solidFill>
              <a:schemeClr val="tx1"/>
            </a:solidFill>
            <a:miter lim="800000"/>
            <a:headEnd/>
            <a:tailEnd/>
          </a:ln>
        </p:spPr>
        <p:txBody>
          <a:bodyPr wrap="none" anchor="ctr"/>
          <a:lstStyle/>
          <a:p>
            <a:r>
              <a:rPr lang="en-US"/>
              <a:t>Software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b="1" u="sng" smtClean="0">
                <a:solidFill>
                  <a:srgbClr val="6600FF"/>
                </a:solidFill>
              </a:rPr>
              <a:t>4. Annotational Things</a:t>
            </a:r>
          </a:p>
        </p:txBody>
      </p:sp>
      <p:sp>
        <p:nvSpPr>
          <p:cNvPr id="29699" name="Rectangle 3"/>
          <p:cNvSpPr>
            <a:spLocks noGrp="1" noChangeArrowheads="1"/>
          </p:cNvSpPr>
          <p:nvPr>
            <p:ph type="body" sz="half" idx="1"/>
          </p:nvPr>
        </p:nvSpPr>
        <p:spPr>
          <a:xfrm>
            <a:off x="457200" y="1600200"/>
            <a:ext cx="8001000" cy="4800600"/>
          </a:xfrm>
        </p:spPr>
        <p:txBody>
          <a:bodyPr/>
          <a:lstStyle/>
          <a:p>
            <a:pPr eaLnBrk="1" hangingPunct="1">
              <a:buClr>
                <a:srgbClr val="3333CC"/>
              </a:buClr>
              <a:buFont typeface="Wingdings" pitchFamily="2" charset="2"/>
              <a:buChar char="§"/>
            </a:pPr>
            <a:r>
              <a:rPr lang="en-US" sz="2800" smtClean="0"/>
              <a:t>Annotational Things are the </a:t>
            </a:r>
            <a:r>
              <a:rPr lang="en-US" sz="2800" smtClean="0">
                <a:solidFill>
                  <a:srgbClr val="D60093"/>
                </a:solidFill>
              </a:rPr>
              <a:t>explanatory parts of the UML models.</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These are the </a:t>
            </a:r>
            <a:r>
              <a:rPr lang="en-US" sz="2800" smtClean="0">
                <a:solidFill>
                  <a:srgbClr val="D60093"/>
                </a:solidFill>
              </a:rPr>
              <a:t>comments</a:t>
            </a:r>
            <a:r>
              <a:rPr lang="en-US" sz="2800" smtClean="0"/>
              <a:t> you may apply to describe and remark about any element in a model.</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There is one primary kind of annotational thing, called a </a:t>
            </a:r>
            <a:r>
              <a:rPr lang="en-US" sz="2800" smtClean="0">
                <a:solidFill>
                  <a:srgbClr val="D60093"/>
                </a:solidFill>
              </a:rPr>
              <a:t>Note</a:t>
            </a:r>
            <a:r>
              <a:rPr lang="en-US" sz="2800" smtClean="0"/>
              <a: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endParaRPr lang="en-US" sz="2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smtClean="0"/>
          </a:p>
        </p:txBody>
      </p:sp>
      <p:sp>
        <p:nvSpPr>
          <p:cNvPr id="30723" name="Rectangle 3"/>
          <p:cNvSpPr>
            <a:spLocks noGrp="1" noChangeArrowheads="1"/>
          </p:cNvSpPr>
          <p:nvPr>
            <p:ph type="body" sz="half" idx="1"/>
          </p:nvPr>
        </p:nvSpPr>
        <p:spPr>
          <a:xfrm>
            <a:off x="457200" y="1600200"/>
            <a:ext cx="8305800" cy="4572000"/>
          </a:xfrm>
        </p:spPr>
        <p:txBody>
          <a:bodyPr/>
          <a:lstStyle/>
          <a:p>
            <a:pPr eaLnBrk="1" hangingPunct="1">
              <a:buClr>
                <a:srgbClr val="3333CC"/>
              </a:buClr>
              <a:buFont typeface="Wingdings" pitchFamily="2" charset="2"/>
              <a:buChar char="§"/>
            </a:pPr>
            <a:r>
              <a:rPr lang="en-US" sz="2800" u="sng" smtClean="0">
                <a:solidFill>
                  <a:srgbClr val="D60093"/>
                </a:solidFill>
              </a:rPr>
              <a:t>Note:-</a:t>
            </a:r>
            <a:r>
              <a:rPr lang="en-US" sz="2800" smtClean="0"/>
              <a:t> A Note is simply a </a:t>
            </a:r>
            <a:r>
              <a:rPr lang="en-US" sz="2800" smtClean="0">
                <a:solidFill>
                  <a:srgbClr val="3333CC"/>
                </a:solidFill>
              </a:rPr>
              <a:t>symbol for representing constraints and comments</a:t>
            </a:r>
            <a:r>
              <a:rPr lang="en-US" sz="2800" smtClean="0"/>
              <a:t> attached to an element.</a:t>
            </a:r>
          </a:p>
          <a:p>
            <a:pPr eaLnBrk="1" hangingPunct="1">
              <a:buClr>
                <a:srgbClr val="3333CC"/>
              </a:buClr>
              <a:buFont typeface="Wingdings" pitchFamily="2" charset="2"/>
              <a:buChar char="§"/>
            </a:pPr>
            <a:endParaRPr lang="en-US" sz="2800" smtClean="0"/>
          </a:p>
          <a:p>
            <a:pPr eaLnBrk="1" hangingPunct="1">
              <a:buClr>
                <a:srgbClr val="3333CC"/>
              </a:buClr>
              <a:buFont typeface="Wingdings" pitchFamily="2" charset="2"/>
              <a:buChar char="§"/>
            </a:pPr>
            <a:r>
              <a:rPr lang="en-US" sz="2800" smtClean="0"/>
              <a:t>A note is rendered as a rectangle with a </a:t>
            </a:r>
          </a:p>
          <a:p>
            <a:pPr eaLnBrk="1" hangingPunct="1">
              <a:buClr>
                <a:srgbClr val="3333CC"/>
              </a:buClr>
              <a:buFont typeface="Wingdings" pitchFamily="2" charset="2"/>
              <a:buNone/>
            </a:pPr>
            <a:r>
              <a:rPr lang="en-US" sz="2800" smtClean="0">
                <a:solidFill>
                  <a:srgbClr val="3333CC"/>
                </a:solidFill>
              </a:rPr>
              <a:t>    dog-eared corner.</a:t>
            </a:r>
          </a:p>
          <a:p>
            <a:pPr eaLnBrk="1" hangingPunct="1">
              <a:buClr>
                <a:srgbClr val="3333CC"/>
              </a:buClr>
              <a:buFont typeface="Wingdings" pitchFamily="2" charset="2"/>
              <a:buChar char="§"/>
            </a:pPr>
            <a:endParaRPr lang="en-US" sz="2800" smtClean="0">
              <a:solidFill>
                <a:srgbClr val="3333CC"/>
              </a:solidFill>
            </a:endParaRPr>
          </a:p>
        </p:txBody>
      </p:sp>
      <p:grpSp>
        <p:nvGrpSpPr>
          <p:cNvPr id="2" name="Group 4"/>
          <p:cNvGrpSpPr>
            <a:grpSpLocks noChangeAspect="1"/>
          </p:cNvGrpSpPr>
          <p:nvPr/>
        </p:nvGrpSpPr>
        <p:grpSpPr bwMode="auto">
          <a:xfrm>
            <a:off x="2514600" y="4648200"/>
            <a:ext cx="3352800" cy="1295400"/>
            <a:chOff x="1872" y="2928"/>
            <a:chExt cx="958" cy="418"/>
          </a:xfrm>
        </p:grpSpPr>
        <p:sp>
          <p:nvSpPr>
            <p:cNvPr id="30727" name="AutoShape 5"/>
            <p:cNvSpPr>
              <a:spLocks noChangeAspect="1" noChangeArrowheads="1" noTextEdit="1"/>
            </p:cNvSpPr>
            <p:nvPr/>
          </p:nvSpPr>
          <p:spPr bwMode="auto">
            <a:xfrm>
              <a:off x="1872" y="2928"/>
              <a:ext cx="958" cy="418"/>
            </a:xfrm>
            <a:prstGeom prst="rect">
              <a:avLst/>
            </a:prstGeom>
            <a:noFill/>
            <a:ln w="9525">
              <a:noFill/>
              <a:miter lim="800000"/>
              <a:headEnd/>
              <a:tailEnd/>
            </a:ln>
          </p:spPr>
          <p:txBody>
            <a:bodyPr/>
            <a:lstStyle/>
            <a:p>
              <a:endParaRPr lang="en-US"/>
            </a:p>
          </p:txBody>
        </p:sp>
        <p:sp>
          <p:nvSpPr>
            <p:cNvPr id="30728" name="Freeform 6"/>
            <p:cNvSpPr>
              <a:spLocks/>
            </p:cNvSpPr>
            <p:nvPr/>
          </p:nvSpPr>
          <p:spPr bwMode="auto">
            <a:xfrm>
              <a:off x="1917" y="2946"/>
              <a:ext cx="841" cy="364"/>
            </a:xfrm>
            <a:custGeom>
              <a:avLst/>
              <a:gdLst>
                <a:gd name="T0" fmla="*/ 0 w 841"/>
                <a:gd name="T1" fmla="*/ 0 h 364"/>
                <a:gd name="T2" fmla="*/ 741 w 841"/>
                <a:gd name="T3" fmla="*/ 0 h 364"/>
                <a:gd name="T4" fmla="*/ 841 w 841"/>
                <a:gd name="T5" fmla="*/ 100 h 364"/>
                <a:gd name="T6" fmla="*/ 841 w 841"/>
                <a:gd name="T7" fmla="*/ 364 h 364"/>
                <a:gd name="T8" fmla="*/ 0 w 841"/>
                <a:gd name="T9" fmla="*/ 364 h 364"/>
                <a:gd name="T10" fmla="*/ 0 w 841"/>
                <a:gd name="T11" fmla="*/ 0 h 364"/>
                <a:gd name="T12" fmla="*/ 0 60000 65536"/>
                <a:gd name="T13" fmla="*/ 0 60000 65536"/>
                <a:gd name="T14" fmla="*/ 0 60000 65536"/>
                <a:gd name="T15" fmla="*/ 0 60000 65536"/>
                <a:gd name="T16" fmla="*/ 0 60000 65536"/>
                <a:gd name="T17" fmla="*/ 0 60000 65536"/>
                <a:gd name="T18" fmla="*/ 0 w 841"/>
                <a:gd name="T19" fmla="*/ 0 h 364"/>
                <a:gd name="T20" fmla="*/ 841 w 841"/>
                <a:gd name="T21" fmla="*/ 364 h 364"/>
              </a:gdLst>
              <a:ahLst/>
              <a:cxnLst>
                <a:cxn ang="T12">
                  <a:pos x="T0" y="T1"/>
                </a:cxn>
                <a:cxn ang="T13">
                  <a:pos x="T2" y="T3"/>
                </a:cxn>
                <a:cxn ang="T14">
                  <a:pos x="T4" y="T5"/>
                </a:cxn>
                <a:cxn ang="T15">
                  <a:pos x="T6" y="T7"/>
                </a:cxn>
                <a:cxn ang="T16">
                  <a:pos x="T8" y="T9"/>
                </a:cxn>
                <a:cxn ang="T17">
                  <a:pos x="T10" y="T11"/>
                </a:cxn>
              </a:cxnLst>
              <a:rect l="T18" t="T19" r="T20" b="T21"/>
              <a:pathLst>
                <a:path w="841" h="364">
                  <a:moveTo>
                    <a:pt x="0" y="0"/>
                  </a:moveTo>
                  <a:lnTo>
                    <a:pt x="741" y="0"/>
                  </a:lnTo>
                  <a:lnTo>
                    <a:pt x="841" y="100"/>
                  </a:lnTo>
                  <a:lnTo>
                    <a:pt x="841" y="364"/>
                  </a:lnTo>
                  <a:lnTo>
                    <a:pt x="0" y="364"/>
                  </a:lnTo>
                  <a:lnTo>
                    <a:pt x="0" y="0"/>
                  </a:lnTo>
                  <a:close/>
                </a:path>
              </a:pathLst>
            </a:custGeom>
            <a:solidFill>
              <a:srgbClr val="FFFFCC"/>
            </a:solidFill>
            <a:ln w="0">
              <a:solidFill>
                <a:srgbClr val="990033"/>
              </a:solidFill>
              <a:round/>
              <a:headEnd/>
              <a:tailEnd/>
            </a:ln>
          </p:spPr>
          <p:txBody>
            <a:bodyPr/>
            <a:lstStyle/>
            <a:p>
              <a:endParaRPr lang="en-US"/>
            </a:p>
          </p:txBody>
        </p:sp>
        <p:sp>
          <p:nvSpPr>
            <p:cNvPr id="30729" name="Freeform 7"/>
            <p:cNvSpPr>
              <a:spLocks/>
            </p:cNvSpPr>
            <p:nvPr/>
          </p:nvSpPr>
          <p:spPr bwMode="auto">
            <a:xfrm>
              <a:off x="1917" y="2946"/>
              <a:ext cx="841" cy="364"/>
            </a:xfrm>
            <a:custGeom>
              <a:avLst/>
              <a:gdLst>
                <a:gd name="T0" fmla="*/ 0 w 93"/>
                <a:gd name="T1" fmla="*/ 0 h 40"/>
                <a:gd name="T2" fmla="*/ 742 w 93"/>
                <a:gd name="T3" fmla="*/ 0 h 40"/>
                <a:gd name="T4" fmla="*/ 841 w 93"/>
                <a:gd name="T5" fmla="*/ 100 h 40"/>
                <a:gd name="T6" fmla="*/ 841 w 93"/>
                <a:gd name="T7" fmla="*/ 364 h 40"/>
                <a:gd name="T8" fmla="*/ 0 w 93"/>
                <a:gd name="T9" fmla="*/ 364 h 40"/>
                <a:gd name="T10" fmla="*/ 0 w 93"/>
                <a:gd name="T11" fmla="*/ 0 h 40"/>
                <a:gd name="T12" fmla="*/ 0 60000 65536"/>
                <a:gd name="T13" fmla="*/ 0 60000 65536"/>
                <a:gd name="T14" fmla="*/ 0 60000 65536"/>
                <a:gd name="T15" fmla="*/ 0 60000 65536"/>
                <a:gd name="T16" fmla="*/ 0 60000 65536"/>
                <a:gd name="T17" fmla="*/ 0 60000 65536"/>
                <a:gd name="T18" fmla="*/ 0 w 93"/>
                <a:gd name="T19" fmla="*/ 0 h 40"/>
                <a:gd name="T20" fmla="*/ 93 w 93"/>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3" h="40">
                  <a:moveTo>
                    <a:pt x="0" y="0"/>
                  </a:moveTo>
                  <a:lnTo>
                    <a:pt x="82" y="0"/>
                  </a:lnTo>
                  <a:lnTo>
                    <a:pt x="93" y="11"/>
                  </a:lnTo>
                  <a:lnTo>
                    <a:pt x="93" y="40"/>
                  </a:lnTo>
                  <a:lnTo>
                    <a:pt x="0" y="40"/>
                  </a:lnTo>
                  <a:lnTo>
                    <a:pt x="0" y="0"/>
                  </a:lnTo>
                </a:path>
              </a:pathLst>
            </a:custGeom>
            <a:noFill/>
            <a:ln w="0">
              <a:solidFill>
                <a:srgbClr val="990033"/>
              </a:solidFill>
              <a:round/>
              <a:headEnd/>
              <a:tailEnd/>
            </a:ln>
          </p:spPr>
          <p:txBody>
            <a:bodyPr/>
            <a:lstStyle/>
            <a:p>
              <a:endParaRPr lang="en-US"/>
            </a:p>
          </p:txBody>
        </p:sp>
        <p:sp>
          <p:nvSpPr>
            <p:cNvPr id="30730" name="Freeform 8"/>
            <p:cNvSpPr>
              <a:spLocks/>
            </p:cNvSpPr>
            <p:nvPr/>
          </p:nvSpPr>
          <p:spPr bwMode="auto">
            <a:xfrm>
              <a:off x="2658" y="2946"/>
              <a:ext cx="100" cy="100"/>
            </a:xfrm>
            <a:custGeom>
              <a:avLst/>
              <a:gdLst>
                <a:gd name="T0" fmla="*/ 0 w 11"/>
                <a:gd name="T1" fmla="*/ 0 h 11"/>
                <a:gd name="T2" fmla="*/ 0 w 11"/>
                <a:gd name="T3" fmla="*/ 100 h 11"/>
                <a:gd name="T4" fmla="*/ 100 w 11"/>
                <a:gd name="T5" fmla="*/ 100 h 11"/>
                <a:gd name="T6" fmla="*/ 0 60000 65536"/>
                <a:gd name="T7" fmla="*/ 0 60000 65536"/>
                <a:gd name="T8" fmla="*/ 0 60000 65536"/>
                <a:gd name="T9" fmla="*/ 0 w 11"/>
                <a:gd name="T10" fmla="*/ 0 h 11"/>
                <a:gd name="T11" fmla="*/ 11 w 11"/>
                <a:gd name="T12" fmla="*/ 11 h 11"/>
              </a:gdLst>
              <a:ahLst/>
              <a:cxnLst>
                <a:cxn ang="T6">
                  <a:pos x="T0" y="T1"/>
                </a:cxn>
                <a:cxn ang="T7">
                  <a:pos x="T2" y="T3"/>
                </a:cxn>
                <a:cxn ang="T8">
                  <a:pos x="T4" y="T5"/>
                </a:cxn>
              </a:cxnLst>
              <a:rect l="T9" t="T10" r="T11" b="T12"/>
              <a:pathLst>
                <a:path w="11" h="11">
                  <a:moveTo>
                    <a:pt x="0" y="0"/>
                  </a:moveTo>
                  <a:lnTo>
                    <a:pt x="0" y="11"/>
                  </a:lnTo>
                  <a:lnTo>
                    <a:pt x="11" y="11"/>
                  </a:lnTo>
                </a:path>
              </a:pathLst>
            </a:custGeom>
            <a:noFill/>
            <a:ln w="0">
              <a:solidFill>
                <a:srgbClr val="990033"/>
              </a:solidFill>
              <a:round/>
              <a:headEnd/>
              <a:tailEnd/>
            </a:ln>
          </p:spPr>
          <p:txBody>
            <a:bodyPr/>
            <a:lstStyle/>
            <a:p>
              <a:endParaRPr lang="en-US"/>
            </a:p>
          </p:txBody>
        </p:sp>
      </p:grpSp>
      <p:sp>
        <p:nvSpPr>
          <p:cNvPr id="30725" name="Text Box 9"/>
          <p:cNvSpPr txBox="1">
            <a:spLocks noChangeArrowheads="1"/>
          </p:cNvSpPr>
          <p:nvPr/>
        </p:nvSpPr>
        <p:spPr bwMode="auto">
          <a:xfrm>
            <a:off x="2971800" y="4648200"/>
            <a:ext cx="2133600" cy="366713"/>
          </a:xfrm>
          <a:prstGeom prst="rect">
            <a:avLst/>
          </a:prstGeom>
          <a:noFill/>
          <a:ln w="9525" algn="ctr">
            <a:noFill/>
            <a:miter lim="800000"/>
            <a:headEnd/>
            <a:tailEnd/>
          </a:ln>
        </p:spPr>
        <p:txBody>
          <a:bodyPr>
            <a:spAutoFit/>
          </a:bodyPr>
          <a:lstStyle/>
          <a:p>
            <a:pPr algn="ctr" eaLnBrk="0" hangingPunct="0">
              <a:spcBef>
                <a:spcPct val="50000"/>
              </a:spcBef>
            </a:pPr>
            <a:r>
              <a:rPr lang="en-US"/>
              <a:t>Return copy of self</a:t>
            </a:r>
          </a:p>
        </p:txBody>
      </p:sp>
      <p:sp>
        <p:nvSpPr>
          <p:cNvPr id="30726" name="Text Box 10"/>
          <p:cNvSpPr txBox="1">
            <a:spLocks noChangeArrowheads="1"/>
          </p:cNvSpPr>
          <p:nvPr/>
        </p:nvSpPr>
        <p:spPr bwMode="auto">
          <a:xfrm>
            <a:off x="3200400" y="5943600"/>
            <a:ext cx="1676400" cy="579438"/>
          </a:xfrm>
          <a:prstGeom prst="rect">
            <a:avLst/>
          </a:prstGeom>
          <a:noFill/>
          <a:ln w="9525" algn="ctr">
            <a:noFill/>
            <a:miter lim="800000"/>
            <a:headEnd/>
            <a:tailEnd/>
          </a:ln>
        </p:spPr>
        <p:txBody>
          <a:bodyPr>
            <a:spAutoFit/>
          </a:bodyPr>
          <a:lstStyle/>
          <a:p>
            <a:pPr algn="ctr" eaLnBrk="0" hangingPunct="0">
              <a:spcBef>
                <a:spcPct val="50000"/>
              </a:spcBef>
            </a:pPr>
            <a:r>
              <a:rPr lang="en-US" sz="3200"/>
              <a:t>Note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617538"/>
            <a:ext cx="7793037" cy="677862"/>
          </a:xfrm>
        </p:spPr>
        <p:txBody>
          <a:bodyPr>
            <a:normAutofit fontScale="90000"/>
          </a:bodyPr>
          <a:lstStyle/>
          <a:p>
            <a:pPr algn="ctr" eaLnBrk="1" hangingPunct="1"/>
            <a:r>
              <a:rPr lang="en-US" u="sng" smtClean="0">
                <a:solidFill>
                  <a:srgbClr val="D60093"/>
                </a:solidFill>
              </a:rPr>
              <a:t>Relationships</a:t>
            </a:r>
          </a:p>
        </p:txBody>
      </p:sp>
      <p:sp>
        <p:nvSpPr>
          <p:cNvPr id="3075" name="Rectangle 3"/>
          <p:cNvSpPr>
            <a:spLocks noGrp="1" noChangeArrowheads="1"/>
          </p:cNvSpPr>
          <p:nvPr>
            <p:ph type="body" idx="1"/>
          </p:nvPr>
        </p:nvSpPr>
        <p:spPr>
          <a:xfrm>
            <a:off x="533400" y="2057400"/>
            <a:ext cx="8421688" cy="4572000"/>
          </a:xfrm>
        </p:spPr>
        <p:txBody>
          <a:bodyPr/>
          <a:lstStyle/>
          <a:p>
            <a:pPr marL="381000" indent="-381000" eaLnBrk="1" hangingPunct="1">
              <a:lnSpc>
                <a:spcPct val="80000"/>
              </a:lnSpc>
            </a:pPr>
            <a:r>
              <a:rPr lang="en-US" sz="2800" smtClean="0">
                <a:latin typeface="Arial" pitchFamily="34" charset="0"/>
              </a:rPr>
              <a:t>A  relationship is a connection among UML things.</a:t>
            </a:r>
          </a:p>
          <a:p>
            <a:pPr marL="381000" indent="-381000" eaLnBrk="1" hangingPunct="1">
              <a:lnSpc>
                <a:spcPct val="80000"/>
              </a:lnSpc>
              <a:buFont typeface="Wingdings" pitchFamily="2" charset="2"/>
              <a:buNone/>
            </a:pPr>
            <a:r>
              <a:rPr lang="en-US" sz="2800" smtClean="0">
                <a:latin typeface="Arial" pitchFamily="34" charset="0"/>
              </a:rPr>
              <a:t> </a:t>
            </a:r>
          </a:p>
          <a:p>
            <a:pPr marL="381000" indent="-381000" eaLnBrk="1" hangingPunct="1">
              <a:lnSpc>
                <a:spcPct val="80000"/>
              </a:lnSpc>
            </a:pPr>
            <a:r>
              <a:rPr lang="en-US" sz="2800" smtClean="0">
                <a:latin typeface="Arial" pitchFamily="34" charset="0"/>
              </a:rPr>
              <a:t>In object-oriented modeling, the three most important relationships are </a:t>
            </a:r>
            <a:r>
              <a:rPr lang="en-US" sz="2800" b="1" smtClean="0">
                <a:solidFill>
                  <a:schemeClr val="folHlink"/>
                </a:solidFill>
                <a:latin typeface="Arial" pitchFamily="34" charset="0"/>
              </a:rPr>
              <a:t>dependencies, generalization and association.</a:t>
            </a:r>
          </a:p>
          <a:p>
            <a:pPr marL="381000" indent="-381000" eaLnBrk="1" hangingPunct="1">
              <a:lnSpc>
                <a:spcPct val="80000"/>
              </a:lnSpc>
            </a:pPr>
            <a:endParaRPr lang="en-US" sz="2800" b="1" smtClean="0">
              <a:solidFill>
                <a:schemeClr val="folHlink"/>
              </a:solidFill>
              <a:latin typeface="Arial" pitchFamily="34" charset="0"/>
            </a:endParaRPr>
          </a:p>
          <a:p>
            <a:pPr marL="381000" indent="-381000" eaLnBrk="1" hangingPunct="1">
              <a:lnSpc>
                <a:spcPct val="80000"/>
              </a:lnSpc>
              <a:buFont typeface="Wingdings" pitchFamily="2" charset="2"/>
              <a:buNone/>
            </a:pPr>
            <a:r>
              <a:rPr lang="en-US" sz="2800" b="1" smtClean="0">
                <a:solidFill>
                  <a:schemeClr val="folHlink"/>
                </a:solidFill>
                <a:latin typeface="Arial" pitchFamily="34" charset="0"/>
              </a:rPr>
              <a:t>	Realization </a:t>
            </a:r>
            <a:r>
              <a:rPr lang="en-US" sz="2800" b="1" smtClean="0">
                <a:latin typeface="Arial" pitchFamily="34" charset="0"/>
              </a:rPr>
              <a:t> relation is used to specify the relationship between </a:t>
            </a:r>
            <a:r>
              <a:rPr lang="en-US" sz="2800" b="1" smtClean="0">
                <a:solidFill>
                  <a:schemeClr val="folHlink"/>
                </a:solidFill>
                <a:latin typeface="Arial" pitchFamily="34" charset="0"/>
              </a:rPr>
              <a:t>interface and class.</a:t>
            </a:r>
            <a:endParaRPr lang="en-US" sz="2800" b="1" smtClean="0">
              <a:latin typeface="Arial" pitchFamily="34" charset="0"/>
            </a:endParaRPr>
          </a:p>
          <a:p>
            <a:pPr marL="381000" indent="-381000" eaLnBrk="1" hangingPunct="1">
              <a:lnSpc>
                <a:spcPct val="80000"/>
              </a:lnSpc>
              <a:buFont typeface="Wingdings" pitchFamily="2" charset="2"/>
              <a:buAutoNum type="arabicPeriod"/>
            </a:pPr>
            <a:endParaRPr lang="en-US" sz="2800" b="1" smtClean="0">
              <a:solidFill>
                <a:schemeClr val="folHlink"/>
              </a:solidFill>
              <a:latin typeface="Arial" pitchFamily="34" charset="0"/>
            </a:endParaRPr>
          </a:p>
          <a:p>
            <a:pPr marL="381000" indent="-381000" eaLnBrk="1" hangingPunct="1">
              <a:lnSpc>
                <a:spcPct val="80000"/>
              </a:lnSpc>
            </a:pPr>
            <a:endParaRPr lang="en-US" sz="2000" b="1" smtClean="0">
              <a:solidFill>
                <a:schemeClr val="folHlink"/>
              </a:solidFill>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1150938" y="617538"/>
            <a:ext cx="7793037" cy="373062"/>
          </a:xfrm>
        </p:spPr>
        <p:txBody>
          <a:bodyPr>
            <a:normAutofit fontScale="90000"/>
          </a:bodyPr>
          <a:lstStyle/>
          <a:p>
            <a:pPr eaLnBrk="1" hangingPunct="1"/>
            <a:r>
              <a:rPr lang="en-US" sz="3200" smtClean="0"/>
              <a:t>Relationships in models and  Java Code</a:t>
            </a:r>
          </a:p>
        </p:txBody>
      </p:sp>
      <p:sp>
        <p:nvSpPr>
          <p:cNvPr id="4099" name="Rectangle 5"/>
          <p:cNvSpPr>
            <a:spLocks noGrp="1" noChangeArrowheads="1"/>
          </p:cNvSpPr>
          <p:nvPr>
            <p:ph type="body" sz="half" idx="1"/>
          </p:nvPr>
        </p:nvSpPr>
        <p:spPr>
          <a:xfrm>
            <a:off x="762000" y="1219200"/>
            <a:ext cx="4343400" cy="4913313"/>
          </a:xfrm>
        </p:spPr>
        <p:txBody>
          <a:bodyPr/>
          <a:lstStyle/>
          <a:p>
            <a:pPr eaLnBrk="1" hangingPunct="1"/>
            <a:r>
              <a:rPr lang="en-US" sz="2000" smtClean="0"/>
              <a:t> </a:t>
            </a:r>
          </a:p>
          <a:p>
            <a:pPr eaLnBrk="1" hangingPunct="1"/>
            <a:endParaRPr lang="en-US" sz="2000" smtClean="0"/>
          </a:p>
          <a:p>
            <a:pPr eaLnBrk="1" hangingPunct="1"/>
            <a:r>
              <a:rPr lang="en-US" sz="2000" smtClean="0"/>
              <a:t>In Java, the applet for printing "Hello, World!" in a Web browser is quite simple:</a:t>
            </a:r>
          </a:p>
          <a:p>
            <a:pPr eaLnBrk="1" hangingPunct="1"/>
            <a:endParaRPr lang="en-US" sz="2000" smtClean="0"/>
          </a:p>
        </p:txBody>
      </p:sp>
      <p:pic>
        <p:nvPicPr>
          <p:cNvPr id="4100" name="Picture 7"/>
          <p:cNvPicPr>
            <a:picLocks noGrp="1" noChangeAspect="1" noChangeArrowheads="1"/>
          </p:cNvPicPr>
          <p:nvPr>
            <p:ph type="body" sz="half" idx="2"/>
          </p:nvPr>
        </p:nvPicPr>
        <p:blipFill>
          <a:blip r:embed="rId2"/>
          <a:srcRect/>
          <a:stretch>
            <a:fillRect/>
          </a:stretch>
        </p:blipFill>
        <p:spPr>
          <a:xfrm>
            <a:off x="5410200" y="2286000"/>
            <a:ext cx="3733800" cy="4114800"/>
          </a:xfrm>
          <a:noFill/>
        </p:spPr>
      </p:pic>
      <p:sp>
        <p:nvSpPr>
          <p:cNvPr id="4101" name="Rectangle 8"/>
          <p:cNvSpPr>
            <a:spLocks noChangeArrowheads="1"/>
          </p:cNvSpPr>
          <p:nvPr/>
        </p:nvSpPr>
        <p:spPr bwMode="auto">
          <a:xfrm>
            <a:off x="457200" y="3352800"/>
            <a:ext cx="5029200" cy="2862263"/>
          </a:xfrm>
          <a:prstGeom prst="rect">
            <a:avLst/>
          </a:prstGeom>
          <a:noFill/>
          <a:ln w="9525">
            <a:noFill/>
            <a:miter lim="800000"/>
            <a:headEnd/>
            <a:tailEnd/>
          </a:ln>
        </p:spPr>
        <p:txBody>
          <a:bodyPr>
            <a:spAutoFit/>
          </a:bodyPr>
          <a:lstStyle/>
          <a:p>
            <a:endParaRPr lang="en-US" sz="1800" b="1"/>
          </a:p>
          <a:p>
            <a:r>
              <a:rPr lang="en-US" sz="1800" b="1"/>
              <a:t>import java.awt.Graphics;</a:t>
            </a:r>
          </a:p>
          <a:p>
            <a:endParaRPr lang="en-US" sz="1800" b="1"/>
          </a:p>
          <a:p>
            <a:r>
              <a:rPr lang="en-US" sz="1800" b="1"/>
              <a:t>class HelloWorld extends java.applet.Applet</a:t>
            </a:r>
          </a:p>
          <a:p>
            <a:r>
              <a:rPr lang="en-US" sz="1800" b="1"/>
              <a:t>{</a:t>
            </a:r>
          </a:p>
          <a:p>
            <a:r>
              <a:rPr lang="en-US" sz="1800" b="1"/>
              <a:t>public void paint (Graphics g)</a:t>
            </a:r>
          </a:p>
          <a:p>
            <a:r>
              <a:rPr lang="en-US" sz="1800" b="1"/>
              <a:t> {</a:t>
            </a:r>
          </a:p>
          <a:p>
            <a:r>
              <a:rPr lang="en-US" sz="1800" b="1"/>
              <a:t>g.drawString("Hello, World!", 10, 10);</a:t>
            </a:r>
          </a:p>
          <a:p>
            <a:r>
              <a:rPr lang="en-US" sz="1800" b="1"/>
              <a:t>}</a:t>
            </a:r>
          </a:p>
          <a:p>
            <a:r>
              <a:rPr lang="en-US" sz="1800" b="1"/>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800" u="sng" smtClean="0">
                <a:solidFill>
                  <a:srgbClr val="D60093"/>
                </a:solidFill>
                <a:latin typeface="Arial" pitchFamily="34" charset="0"/>
              </a:rPr>
              <a:t>(1) DEPENDENCY</a:t>
            </a:r>
          </a:p>
        </p:txBody>
      </p:sp>
      <p:sp>
        <p:nvSpPr>
          <p:cNvPr id="5123" name="Rectangle 3"/>
          <p:cNvSpPr>
            <a:spLocks noGrp="1" noChangeArrowheads="1"/>
          </p:cNvSpPr>
          <p:nvPr>
            <p:ph type="body" idx="1"/>
          </p:nvPr>
        </p:nvSpPr>
        <p:spPr>
          <a:xfrm>
            <a:off x="457200" y="2017713"/>
            <a:ext cx="8497888" cy="4114800"/>
          </a:xfrm>
        </p:spPr>
        <p:txBody>
          <a:bodyPr/>
          <a:lstStyle/>
          <a:p>
            <a:pPr eaLnBrk="1" hangingPunct="1"/>
            <a:r>
              <a:rPr lang="en-US" sz="2000" smtClean="0">
                <a:latin typeface="Arial" pitchFamily="34" charset="0"/>
              </a:rPr>
              <a:t>A dependency is a </a:t>
            </a:r>
            <a:r>
              <a:rPr lang="en-US" sz="2000" b="1" smtClean="0">
                <a:solidFill>
                  <a:srgbClr val="009900"/>
                </a:solidFill>
                <a:latin typeface="Arial" pitchFamily="34" charset="0"/>
              </a:rPr>
              <a:t>using relationship</a:t>
            </a:r>
            <a:r>
              <a:rPr lang="en-US" sz="2000" smtClean="0">
                <a:latin typeface="Arial" pitchFamily="34" charset="0"/>
              </a:rPr>
              <a:t> that states that a change in specification of one thing may affect another thing that uses it.</a:t>
            </a:r>
          </a:p>
          <a:p>
            <a:pPr eaLnBrk="1" hangingPunct="1"/>
            <a:endParaRPr lang="en-US" sz="2000" smtClean="0">
              <a:latin typeface="Arial" pitchFamily="34" charset="0"/>
            </a:endParaRPr>
          </a:p>
          <a:p>
            <a:pPr eaLnBrk="1" hangingPunct="1"/>
            <a:r>
              <a:rPr lang="en-US" sz="2000" smtClean="0">
                <a:latin typeface="Arial" pitchFamily="34" charset="0"/>
              </a:rPr>
              <a:t>Graphically, a dependency is rendered as a dashed directed line, </a:t>
            </a:r>
            <a:r>
              <a:rPr lang="en-US" sz="2000" b="1" smtClean="0">
                <a:solidFill>
                  <a:schemeClr val="folHlink"/>
                </a:solidFill>
                <a:latin typeface="Arial" pitchFamily="34" charset="0"/>
              </a:rPr>
              <a:t>directed to the thing being depended 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eaLnBrk="1" hangingPunct="1"/>
            <a:endParaRPr lang="en-US" smtClean="0"/>
          </a:p>
        </p:txBody>
      </p:sp>
      <p:pic>
        <p:nvPicPr>
          <p:cNvPr id="6147" name="Picture 7"/>
          <p:cNvPicPr>
            <a:picLocks noChangeAspect="1" noChangeArrowheads="1"/>
          </p:cNvPicPr>
          <p:nvPr/>
        </p:nvPicPr>
        <p:blipFill>
          <a:blip r:embed="rId2"/>
          <a:srcRect b="48718"/>
          <a:stretch>
            <a:fillRect/>
          </a:stretch>
        </p:blipFill>
        <p:spPr bwMode="auto">
          <a:xfrm>
            <a:off x="1524000" y="2590800"/>
            <a:ext cx="6096000" cy="2514600"/>
          </a:xfrm>
          <a:prstGeom prst="rect">
            <a:avLst/>
          </a:prstGeom>
          <a:noFill/>
          <a:ln w="9525">
            <a:noFill/>
            <a:miter lim="800000"/>
            <a:headEnd/>
            <a:tailEnd/>
          </a:ln>
        </p:spPr>
      </p:pic>
      <p:pic>
        <p:nvPicPr>
          <p:cNvPr id="6148" name="Picture 10"/>
          <p:cNvPicPr>
            <a:picLocks noGrp="1" noChangeAspect="1" noChangeArrowheads="1"/>
          </p:cNvPicPr>
          <p:nvPr>
            <p:ph idx="1"/>
          </p:nvPr>
        </p:nvPicPr>
        <p:blipFill>
          <a:blip r:embed="rId3"/>
          <a:srcRect/>
          <a:stretch>
            <a:fillRect/>
          </a:stretch>
        </p:blipFill>
        <p:spPr>
          <a:xfrm>
            <a:off x="4114800" y="2438400"/>
            <a:ext cx="1143000" cy="84455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800" u="sng" smtClean="0">
                <a:solidFill>
                  <a:srgbClr val="D60093"/>
                </a:solidFill>
                <a:latin typeface="Arial" pitchFamily="34" charset="0"/>
              </a:rPr>
              <a:t>(2) GENERALIZTION</a:t>
            </a:r>
          </a:p>
        </p:txBody>
      </p:sp>
      <p:sp>
        <p:nvSpPr>
          <p:cNvPr id="7171" name="Rectangle 3"/>
          <p:cNvSpPr>
            <a:spLocks noGrp="1" noChangeArrowheads="1"/>
          </p:cNvSpPr>
          <p:nvPr>
            <p:ph type="body" idx="1"/>
          </p:nvPr>
        </p:nvSpPr>
        <p:spPr>
          <a:xfrm>
            <a:off x="1182688" y="2017713"/>
            <a:ext cx="7772400" cy="4535487"/>
          </a:xfrm>
        </p:spPr>
        <p:txBody>
          <a:bodyPr/>
          <a:lstStyle/>
          <a:p>
            <a:pPr eaLnBrk="1" hangingPunct="1">
              <a:lnSpc>
                <a:spcPct val="90000"/>
              </a:lnSpc>
            </a:pPr>
            <a:r>
              <a:rPr lang="en-US" sz="2000" smtClean="0">
                <a:latin typeface="Arial" pitchFamily="34" charset="0"/>
              </a:rPr>
              <a:t>A Generalization is relationship between a </a:t>
            </a:r>
            <a:r>
              <a:rPr lang="en-US" sz="2000" b="1" smtClean="0">
                <a:solidFill>
                  <a:srgbClr val="009900"/>
                </a:solidFill>
                <a:latin typeface="Arial" pitchFamily="34" charset="0"/>
              </a:rPr>
              <a:t>general thing</a:t>
            </a:r>
            <a:r>
              <a:rPr lang="en-US" sz="2000" smtClean="0">
                <a:latin typeface="Arial" pitchFamily="34" charset="0"/>
              </a:rPr>
              <a:t>( called the Super class or parent) and a more </a:t>
            </a:r>
            <a:r>
              <a:rPr lang="en-US" sz="2000" b="1" smtClean="0">
                <a:solidFill>
                  <a:srgbClr val="009900"/>
                </a:solidFill>
                <a:latin typeface="Arial" pitchFamily="34" charset="0"/>
              </a:rPr>
              <a:t>specific kind of that thing</a:t>
            </a:r>
            <a:r>
              <a:rPr lang="en-US" sz="2000" smtClean="0">
                <a:latin typeface="Arial" pitchFamily="34" charset="0"/>
              </a:rPr>
              <a:t>( called the Subclass or child).</a:t>
            </a:r>
          </a:p>
          <a:p>
            <a:pPr eaLnBrk="1" hangingPunct="1">
              <a:lnSpc>
                <a:spcPct val="90000"/>
              </a:lnSpc>
            </a:pPr>
            <a:endParaRPr lang="en-US" sz="2000" smtClean="0">
              <a:latin typeface="Arial" pitchFamily="34" charset="0"/>
            </a:endParaRPr>
          </a:p>
          <a:p>
            <a:pPr eaLnBrk="1" hangingPunct="1">
              <a:lnSpc>
                <a:spcPct val="90000"/>
              </a:lnSpc>
            </a:pPr>
            <a:r>
              <a:rPr lang="en-US" sz="2000" smtClean="0">
                <a:latin typeface="Arial" pitchFamily="34" charset="0"/>
              </a:rPr>
              <a:t>Generalization  is sometimes called </a:t>
            </a:r>
            <a:r>
              <a:rPr lang="en-US" sz="2000" b="1" smtClean="0">
                <a:solidFill>
                  <a:srgbClr val="D60093"/>
                </a:solidFill>
                <a:latin typeface="Arial" pitchFamily="34" charset="0"/>
              </a:rPr>
              <a:t>“is-a-kind of”</a:t>
            </a:r>
            <a:r>
              <a:rPr lang="en-US" sz="2000" smtClean="0">
                <a:latin typeface="Arial" pitchFamily="34" charset="0"/>
              </a:rPr>
              <a:t> relationship.</a:t>
            </a:r>
          </a:p>
          <a:p>
            <a:pPr eaLnBrk="1" hangingPunct="1">
              <a:lnSpc>
                <a:spcPct val="90000"/>
              </a:lnSpc>
            </a:pPr>
            <a:endParaRPr lang="en-US" sz="2000" smtClean="0">
              <a:latin typeface="Arial" pitchFamily="34" charset="0"/>
            </a:endParaRPr>
          </a:p>
          <a:p>
            <a:pPr eaLnBrk="1" hangingPunct="1">
              <a:lnSpc>
                <a:spcPct val="90000"/>
              </a:lnSpc>
            </a:pPr>
            <a:r>
              <a:rPr lang="en-US" sz="2000" smtClean="0">
                <a:latin typeface="Arial" pitchFamily="34" charset="0"/>
              </a:rPr>
              <a:t>The method of a child has the same signature as method in a parent, then the child method overrides the method in a parent; this is known as  </a:t>
            </a:r>
            <a:r>
              <a:rPr lang="en-US" sz="2000" b="1" smtClean="0">
                <a:solidFill>
                  <a:srgbClr val="D60093"/>
                </a:solidFill>
                <a:latin typeface="Arial" pitchFamily="34" charset="0"/>
              </a:rPr>
              <a:t>Method Overriding.</a:t>
            </a:r>
          </a:p>
          <a:p>
            <a:pPr eaLnBrk="1" hangingPunct="1">
              <a:lnSpc>
                <a:spcPct val="90000"/>
              </a:lnSpc>
            </a:pPr>
            <a:endParaRPr lang="en-US" sz="2000" smtClean="0">
              <a:latin typeface="Arial" pitchFamily="34" charset="0"/>
            </a:endParaRPr>
          </a:p>
          <a:p>
            <a:pPr eaLnBrk="1" hangingPunct="1">
              <a:lnSpc>
                <a:spcPct val="90000"/>
              </a:lnSpc>
            </a:pPr>
            <a:r>
              <a:rPr lang="en-US" sz="2000" smtClean="0">
                <a:latin typeface="Arial" pitchFamily="34" charset="0"/>
              </a:rPr>
              <a:t>Use generalizations when you want to  show </a:t>
            </a:r>
            <a:r>
              <a:rPr lang="en-US" sz="2000" b="1" smtClean="0">
                <a:solidFill>
                  <a:srgbClr val="009900"/>
                </a:solidFill>
                <a:latin typeface="Arial" pitchFamily="34" charset="0"/>
              </a:rPr>
              <a:t>parent/child relationship</a:t>
            </a:r>
            <a:r>
              <a:rPr lang="en-US" sz="2000" b="1" smtClean="0">
                <a:latin typeface="Arial" pitchFamily="34" charset="0"/>
              </a:rPr>
              <a:t>.</a:t>
            </a:r>
          </a:p>
          <a:p>
            <a:pPr eaLnBrk="1" hangingPunct="1">
              <a:lnSpc>
                <a:spcPct val="90000"/>
              </a:lnSpc>
            </a:pPr>
            <a:endParaRPr lang="en-US" sz="2000" smtClean="0">
              <a:latin typeface="Arial" pitchFamily="34" charset="0"/>
            </a:endParaRPr>
          </a:p>
          <a:p>
            <a:pPr eaLnBrk="1" hangingPunct="1">
              <a:lnSpc>
                <a:spcPct val="90000"/>
              </a:lnSpc>
              <a:buFont typeface="Wingdings" pitchFamily="2" charset="2"/>
              <a:buNone/>
            </a:pPr>
            <a:endParaRPr lang="en-US" sz="2000" smtClean="0">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en-US" smtClean="0"/>
          </a:p>
        </p:txBody>
      </p:sp>
      <p:pic>
        <p:nvPicPr>
          <p:cNvPr id="8195" name="Content Placeholder 3" descr="Untitled.png"/>
          <p:cNvPicPr>
            <a:picLocks noGrp="1" noChangeAspect="1"/>
          </p:cNvPicPr>
          <p:nvPr>
            <p:ph idx="1"/>
          </p:nvPr>
        </p:nvPicPr>
        <p:blipFill>
          <a:blip r:embed="rId2"/>
          <a:srcRect/>
          <a:stretch>
            <a:fillRect/>
          </a:stretch>
        </p:blipFill>
        <p:spPr>
          <a:xfrm>
            <a:off x="685800" y="2017713"/>
            <a:ext cx="8001000" cy="41148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u="sng" smtClean="0">
                <a:solidFill>
                  <a:srgbClr val="D60093"/>
                </a:solidFill>
                <a:latin typeface="Arial" pitchFamily="34" charset="0"/>
              </a:rPr>
              <a:t>(3) ASSOCIATION</a:t>
            </a:r>
          </a:p>
        </p:txBody>
      </p:sp>
      <p:sp>
        <p:nvSpPr>
          <p:cNvPr id="9219" name="Rectangle 3"/>
          <p:cNvSpPr>
            <a:spLocks noGrp="1" noChangeArrowheads="1"/>
          </p:cNvSpPr>
          <p:nvPr>
            <p:ph type="body" idx="1"/>
          </p:nvPr>
        </p:nvSpPr>
        <p:spPr/>
        <p:txBody>
          <a:bodyPr/>
          <a:lstStyle/>
          <a:p>
            <a:pPr eaLnBrk="1" hangingPunct="1"/>
            <a:r>
              <a:rPr lang="en-US" sz="2000" smtClean="0">
                <a:latin typeface="Arial" pitchFamily="34" charset="0"/>
              </a:rPr>
              <a:t>An Association is a structural relationship that specifies that </a:t>
            </a:r>
            <a:r>
              <a:rPr lang="en-US" sz="2000" b="1" smtClean="0">
                <a:solidFill>
                  <a:srgbClr val="009900"/>
                </a:solidFill>
                <a:latin typeface="Arial" pitchFamily="34" charset="0"/>
              </a:rPr>
              <a:t>objects of one thing are connected to objects of another.</a:t>
            </a:r>
          </a:p>
          <a:p>
            <a:pPr eaLnBrk="1" hangingPunct="1">
              <a:buFont typeface="Wingdings" pitchFamily="2" charset="2"/>
              <a:buNone/>
            </a:pPr>
            <a:endParaRPr lang="en-US" sz="2000" b="1" smtClean="0">
              <a:solidFill>
                <a:srgbClr val="009900"/>
              </a:solidFill>
              <a:latin typeface="Arial" pitchFamily="34" charset="0"/>
            </a:endParaRPr>
          </a:p>
          <a:p>
            <a:pPr eaLnBrk="1" hangingPunct="1"/>
            <a:r>
              <a:rPr lang="en-US" sz="2000" smtClean="0">
                <a:latin typeface="Arial" pitchFamily="34" charset="0"/>
              </a:rPr>
              <a:t>Given an association </a:t>
            </a:r>
            <a:r>
              <a:rPr lang="en-US" sz="2000" b="1" smtClean="0">
                <a:solidFill>
                  <a:srgbClr val="009900"/>
                </a:solidFill>
                <a:latin typeface="Arial" pitchFamily="34" charset="0"/>
              </a:rPr>
              <a:t>connecting two classes</a:t>
            </a:r>
            <a:r>
              <a:rPr lang="en-US" sz="2000" smtClean="0">
                <a:latin typeface="Arial" pitchFamily="34" charset="0"/>
              </a:rPr>
              <a:t>, you can navigate from an object of one class to an object of the other class and vice versa.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457200" y="274638"/>
            <a:ext cx="8229600" cy="639762"/>
          </a:xfrm>
        </p:spPr>
        <p:txBody>
          <a:bodyPr/>
          <a:lstStyle/>
          <a:p>
            <a:pPr eaLnBrk="1" hangingPunct="1"/>
            <a:r>
              <a:rPr lang="en-IN" sz="3200" b="1" dirty="0" smtClean="0">
                <a:solidFill>
                  <a:srgbClr val="FF0000"/>
                </a:solidFill>
                <a:latin typeface="Times New Roman" pitchFamily="18" charset="0"/>
              </a:rPr>
              <a:t>Model</a:t>
            </a:r>
          </a:p>
        </p:txBody>
      </p:sp>
      <p:sp>
        <p:nvSpPr>
          <p:cNvPr id="5123" name="Content Placeholder 2"/>
          <p:cNvSpPr>
            <a:spLocks noGrp="1"/>
          </p:cNvSpPr>
          <p:nvPr>
            <p:ph idx="4294967295"/>
          </p:nvPr>
        </p:nvSpPr>
        <p:spPr>
          <a:xfrm>
            <a:off x="457200" y="838200"/>
            <a:ext cx="8229600" cy="5791200"/>
          </a:xfrm>
        </p:spPr>
        <p:txBody>
          <a:bodyPr/>
          <a:lstStyle/>
          <a:p>
            <a:pPr eaLnBrk="1" hangingPunct="1"/>
            <a:r>
              <a:rPr lang="en-IN" sz="2800" smtClean="0">
                <a:latin typeface="Times New Roman" pitchFamily="18" charset="0"/>
              </a:rPr>
              <a:t>A model is a simplification of reality. </a:t>
            </a:r>
          </a:p>
          <a:p>
            <a:pPr eaLnBrk="1" hangingPunct="1"/>
            <a:r>
              <a:rPr lang="en-IN" sz="2800" smtClean="0">
                <a:latin typeface="Times New Roman" pitchFamily="18" charset="0"/>
              </a:rPr>
              <a:t>A model provides the blueprints of a system.</a:t>
            </a:r>
          </a:p>
          <a:p>
            <a:pPr eaLnBrk="1" hangingPunct="1"/>
            <a:r>
              <a:rPr lang="en-IN" sz="2800" smtClean="0">
                <a:latin typeface="Times New Roman" pitchFamily="18" charset="0"/>
              </a:rPr>
              <a:t>A model may be structural(emphasizing the organization of the system), or it may be behavioural, (emphasizing the dynamics of the system).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endParaRPr lang="en-US" smtClean="0"/>
          </a:p>
        </p:txBody>
      </p:sp>
      <p:pic>
        <p:nvPicPr>
          <p:cNvPr id="10243" name="Picture 8"/>
          <p:cNvPicPr>
            <a:picLocks noGrp="1" noChangeAspect="1" noChangeArrowheads="1"/>
          </p:cNvPicPr>
          <p:nvPr>
            <p:ph idx="1"/>
          </p:nvPr>
        </p:nvPicPr>
        <p:blipFill>
          <a:blip r:embed="rId2"/>
          <a:srcRect/>
          <a:stretch>
            <a:fillRect/>
          </a:stretch>
        </p:blipFill>
        <p:spPr>
          <a:xfrm>
            <a:off x="2209800" y="2057400"/>
            <a:ext cx="5665788" cy="3221038"/>
          </a:xfrm>
          <a:noFill/>
        </p:spPr>
      </p:pic>
      <p:sp>
        <p:nvSpPr>
          <p:cNvPr id="10244" name="Line 9"/>
          <p:cNvSpPr>
            <a:spLocks noChangeShapeType="1"/>
          </p:cNvSpPr>
          <p:nvPr/>
        </p:nvSpPr>
        <p:spPr bwMode="auto">
          <a:xfrm flipH="1">
            <a:off x="1752600" y="2057400"/>
            <a:ext cx="0" cy="3276600"/>
          </a:xfrm>
          <a:prstGeom prst="line">
            <a:avLst/>
          </a:prstGeom>
          <a:noFill/>
          <a:ln w="9525">
            <a:solidFill>
              <a:schemeClr val="tx1"/>
            </a:solidFill>
            <a:miter lim="800000"/>
            <a:headEnd/>
            <a:tailEnd/>
          </a:ln>
        </p:spPr>
        <p:txBody>
          <a:bodyPr wrap="none"/>
          <a:lstStyle/>
          <a:p>
            <a:endParaRPr lang="en-US"/>
          </a:p>
        </p:txBody>
      </p:sp>
      <p:sp>
        <p:nvSpPr>
          <p:cNvPr id="10245" name="Line 10"/>
          <p:cNvSpPr>
            <a:spLocks noChangeShapeType="1"/>
          </p:cNvSpPr>
          <p:nvPr/>
        </p:nvSpPr>
        <p:spPr bwMode="auto">
          <a:xfrm>
            <a:off x="7848600" y="2057400"/>
            <a:ext cx="685800" cy="0"/>
          </a:xfrm>
          <a:prstGeom prst="line">
            <a:avLst/>
          </a:prstGeom>
          <a:noFill/>
          <a:ln w="9525">
            <a:solidFill>
              <a:schemeClr val="tx1"/>
            </a:solidFill>
            <a:miter lim="800000"/>
            <a:headEnd/>
            <a:tailEnd/>
          </a:ln>
        </p:spPr>
        <p:txBody>
          <a:bodyPr wrap="none"/>
          <a:lstStyle/>
          <a:p>
            <a:endParaRPr lang="en-US"/>
          </a:p>
        </p:txBody>
      </p:sp>
      <p:sp>
        <p:nvSpPr>
          <p:cNvPr id="10246" name="Line 11"/>
          <p:cNvSpPr>
            <a:spLocks noChangeShapeType="1"/>
          </p:cNvSpPr>
          <p:nvPr/>
        </p:nvSpPr>
        <p:spPr bwMode="auto">
          <a:xfrm>
            <a:off x="7848600" y="5257800"/>
            <a:ext cx="762000" cy="0"/>
          </a:xfrm>
          <a:prstGeom prst="line">
            <a:avLst/>
          </a:prstGeom>
          <a:noFill/>
          <a:ln w="9525">
            <a:solidFill>
              <a:schemeClr val="tx1"/>
            </a:solidFill>
            <a:miter lim="800000"/>
            <a:headEnd/>
            <a:tailEnd/>
          </a:ln>
        </p:spPr>
        <p:txBody>
          <a:bodyPr wrap="none"/>
          <a:lstStyle/>
          <a:p>
            <a:endParaRPr lang="en-US"/>
          </a:p>
        </p:txBody>
      </p:sp>
      <p:sp>
        <p:nvSpPr>
          <p:cNvPr id="10247" name="Line 12"/>
          <p:cNvSpPr>
            <a:spLocks noChangeShapeType="1"/>
          </p:cNvSpPr>
          <p:nvPr/>
        </p:nvSpPr>
        <p:spPr bwMode="auto">
          <a:xfrm>
            <a:off x="8534400" y="2057400"/>
            <a:ext cx="0" cy="3200400"/>
          </a:xfrm>
          <a:prstGeom prst="line">
            <a:avLst/>
          </a:prstGeom>
          <a:noFill/>
          <a:ln w="9525">
            <a:solidFill>
              <a:schemeClr val="tx1"/>
            </a:solidFill>
            <a:miter lim="800000"/>
            <a:headEnd/>
            <a:tailEnd/>
          </a:ln>
        </p:spPr>
        <p:txBody>
          <a:bodyPr wrap="none"/>
          <a:lstStyle/>
          <a:p>
            <a:endParaRPr lang="en-US"/>
          </a:p>
        </p:txBody>
      </p:sp>
      <p:sp>
        <p:nvSpPr>
          <p:cNvPr id="10248" name="Line 13"/>
          <p:cNvSpPr>
            <a:spLocks noChangeShapeType="1"/>
          </p:cNvSpPr>
          <p:nvPr/>
        </p:nvSpPr>
        <p:spPr bwMode="auto">
          <a:xfrm flipH="1">
            <a:off x="1676400" y="5257800"/>
            <a:ext cx="533400" cy="0"/>
          </a:xfrm>
          <a:prstGeom prst="line">
            <a:avLst/>
          </a:prstGeom>
          <a:noFill/>
          <a:ln w="9525">
            <a:solidFill>
              <a:schemeClr val="tx1"/>
            </a:solidFill>
            <a:miter lim="800000"/>
            <a:headEnd/>
            <a:tailEnd/>
          </a:ln>
        </p:spPr>
        <p:txBody>
          <a:bodyPr wrap="none"/>
          <a:lstStyle/>
          <a:p>
            <a:endParaRPr lang="en-US"/>
          </a:p>
        </p:txBody>
      </p:sp>
      <p:sp>
        <p:nvSpPr>
          <p:cNvPr id="10249" name="Line 14"/>
          <p:cNvSpPr>
            <a:spLocks noChangeShapeType="1"/>
          </p:cNvSpPr>
          <p:nvPr/>
        </p:nvSpPr>
        <p:spPr bwMode="auto">
          <a:xfrm flipH="1">
            <a:off x="1676400" y="2057400"/>
            <a:ext cx="609600" cy="0"/>
          </a:xfrm>
          <a:prstGeom prst="line">
            <a:avLst/>
          </a:prstGeom>
          <a:noFill/>
          <a:ln w="9525">
            <a:solidFill>
              <a:schemeClr val="tx1"/>
            </a:solidFill>
            <a:miter lim="800000"/>
            <a:headEnd/>
            <a:tailEnd/>
          </a:ln>
        </p:spPr>
        <p:txBody>
          <a:bodyPr wrap="none"/>
          <a:lstStyle/>
          <a:p>
            <a:endParaRPr lang="en-US"/>
          </a:p>
        </p:txBody>
      </p:sp>
      <p:sp>
        <p:nvSpPr>
          <p:cNvPr id="10250" name="Rectangle 15"/>
          <p:cNvSpPr>
            <a:spLocks noChangeArrowheads="1"/>
          </p:cNvSpPr>
          <p:nvPr/>
        </p:nvSpPr>
        <p:spPr bwMode="auto">
          <a:xfrm>
            <a:off x="4114800" y="5638800"/>
            <a:ext cx="1065213" cy="457200"/>
          </a:xfrm>
          <a:prstGeom prst="rect">
            <a:avLst/>
          </a:prstGeom>
          <a:noFill/>
          <a:ln w="9525">
            <a:noFill/>
            <a:miter lim="800000"/>
            <a:headEnd/>
            <a:tailEnd/>
          </a:ln>
        </p:spPr>
        <p:txBody>
          <a:bodyPr wrap="none">
            <a:spAutoFit/>
          </a:bodyPr>
          <a:lstStyle/>
          <a:p>
            <a:r>
              <a:rPr lang="en-US" u="sng">
                <a:solidFill>
                  <a:srgbClr val="D60093"/>
                </a:solidFill>
              </a:rPr>
              <a:t>NAME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endParaRPr lang="en-US" smtClean="0"/>
          </a:p>
        </p:txBody>
      </p:sp>
      <p:pic>
        <p:nvPicPr>
          <p:cNvPr id="11267" name="Picture 4"/>
          <p:cNvPicPr>
            <a:picLocks noGrp="1" noChangeAspect="1" noChangeArrowheads="1"/>
          </p:cNvPicPr>
          <p:nvPr>
            <p:ph idx="1"/>
          </p:nvPr>
        </p:nvPicPr>
        <p:blipFill>
          <a:blip r:embed="rId2"/>
          <a:srcRect/>
          <a:stretch>
            <a:fillRect/>
          </a:stretch>
        </p:blipFill>
        <p:spPr>
          <a:xfrm>
            <a:off x="2209800" y="2514600"/>
            <a:ext cx="5614988" cy="2819400"/>
          </a:xfrm>
          <a:noFill/>
        </p:spPr>
      </p:pic>
      <p:sp>
        <p:nvSpPr>
          <p:cNvPr id="11268" name="Rectangle 7"/>
          <p:cNvSpPr>
            <a:spLocks noChangeArrowheads="1"/>
          </p:cNvSpPr>
          <p:nvPr/>
        </p:nvSpPr>
        <p:spPr bwMode="auto">
          <a:xfrm>
            <a:off x="3962400" y="5943600"/>
            <a:ext cx="1014413" cy="457200"/>
          </a:xfrm>
          <a:prstGeom prst="rect">
            <a:avLst/>
          </a:prstGeom>
          <a:noFill/>
          <a:ln w="9525">
            <a:noFill/>
            <a:miter lim="800000"/>
            <a:headEnd/>
            <a:tailEnd/>
          </a:ln>
        </p:spPr>
        <p:txBody>
          <a:bodyPr wrap="none">
            <a:spAutoFit/>
          </a:bodyPr>
          <a:lstStyle/>
          <a:p>
            <a:r>
              <a:rPr lang="en-US" u="sng">
                <a:solidFill>
                  <a:srgbClr val="D60093"/>
                </a:solidFill>
              </a:rPr>
              <a:t>ROLE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en-US" smtClean="0"/>
          </a:p>
        </p:txBody>
      </p:sp>
      <p:sp>
        <p:nvSpPr>
          <p:cNvPr id="12291" name="Rectangle 3"/>
          <p:cNvSpPr>
            <a:spLocks noGrp="1" noChangeArrowheads="1"/>
          </p:cNvSpPr>
          <p:nvPr>
            <p:ph type="body" idx="1"/>
          </p:nvPr>
        </p:nvSpPr>
        <p:spPr/>
        <p:txBody>
          <a:bodyPr/>
          <a:lstStyle/>
          <a:p>
            <a:pPr eaLnBrk="1" hangingPunct="1"/>
            <a:r>
              <a:rPr lang="en-US" sz="2000" b="1" u="sng" smtClean="0">
                <a:solidFill>
                  <a:srgbClr val="D60093"/>
                </a:solidFill>
                <a:latin typeface="Arial" pitchFamily="34" charset="0"/>
              </a:rPr>
              <a:t>MULTIPLICITY:-</a:t>
            </a:r>
          </a:p>
          <a:p>
            <a:pPr eaLnBrk="1" hangingPunct="1"/>
            <a:r>
              <a:rPr lang="en-US" sz="2000" smtClean="0">
                <a:latin typeface="Arial" pitchFamily="34" charset="0"/>
              </a:rPr>
              <a:t>An association represents a </a:t>
            </a:r>
            <a:r>
              <a:rPr lang="en-US" sz="2000" b="1" smtClean="0">
                <a:solidFill>
                  <a:schemeClr val="folHlink"/>
                </a:solidFill>
                <a:latin typeface="Arial" pitchFamily="34" charset="0"/>
              </a:rPr>
              <a:t>structural relationship among objects.</a:t>
            </a:r>
          </a:p>
          <a:p>
            <a:pPr eaLnBrk="1" hangingPunct="1"/>
            <a:endParaRPr lang="en-US" sz="2000" b="1" smtClean="0">
              <a:solidFill>
                <a:schemeClr val="folHlink"/>
              </a:solidFill>
              <a:latin typeface="Arial" pitchFamily="34" charset="0"/>
            </a:endParaRPr>
          </a:p>
          <a:p>
            <a:pPr eaLnBrk="1" hangingPunct="1"/>
            <a:r>
              <a:rPr lang="en-US" sz="2000" smtClean="0">
                <a:latin typeface="Arial" pitchFamily="34" charset="0"/>
              </a:rPr>
              <a:t>To state how many objects may be connected across an instance of an association.</a:t>
            </a:r>
          </a:p>
          <a:p>
            <a:pPr eaLnBrk="1" hangingPunct="1"/>
            <a:endParaRPr lang="en-US" sz="2000" smtClean="0">
              <a:latin typeface="Arial" pitchFamily="34" charset="0"/>
            </a:endParaRPr>
          </a:p>
          <a:p>
            <a:pPr eaLnBrk="1" hangingPunct="1"/>
            <a:r>
              <a:rPr lang="en-US" sz="2000" smtClean="0">
                <a:latin typeface="Arial" pitchFamily="34" charset="0"/>
              </a:rPr>
              <a:t>This </a:t>
            </a:r>
            <a:r>
              <a:rPr lang="en-US" sz="2000" b="1" smtClean="0">
                <a:solidFill>
                  <a:schemeClr val="folHlink"/>
                </a:solidFill>
                <a:latin typeface="Arial" pitchFamily="34" charset="0"/>
              </a:rPr>
              <a:t>“how many”</a:t>
            </a:r>
            <a:r>
              <a:rPr lang="en-US" sz="2000" smtClean="0">
                <a:latin typeface="Arial" pitchFamily="34" charset="0"/>
              </a:rPr>
              <a:t> is called the </a:t>
            </a:r>
            <a:r>
              <a:rPr lang="en-US" sz="2000" b="1" smtClean="0">
                <a:solidFill>
                  <a:srgbClr val="D60093"/>
                </a:solidFill>
                <a:latin typeface="Arial" pitchFamily="34" charset="0"/>
              </a:rPr>
              <a:t>multiplicity</a:t>
            </a:r>
            <a:r>
              <a:rPr lang="en-US" sz="2000" b="1" smtClean="0">
                <a:latin typeface="Arial" pitchFamily="34" charset="0"/>
              </a:rPr>
              <a:t> </a:t>
            </a:r>
            <a:r>
              <a:rPr lang="en-US" sz="2000" smtClean="0">
                <a:latin typeface="Arial" pitchFamily="34" charset="0"/>
              </a:rPr>
              <a:t>of an association’s role.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pPr eaLnBrk="1" hangingPunct="1"/>
            <a:endParaRPr lang="en-US" smtClean="0"/>
          </a:p>
        </p:txBody>
      </p:sp>
      <p:pic>
        <p:nvPicPr>
          <p:cNvPr id="13315" name="Picture 4"/>
          <p:cNvPicPr>
            <a:picLocks noGrp="1" noChangeAspect="1" noChangeArrowheads="1"/>
          </p:cNvPicPr>
          <p:nvPr>
            <p:ph idx="1"/>
          </p:nvPr>
        </p:nvPicPr>
        <p:blipFill>
          <a:blip r:embed="rId2"/>
          <a:srcRect/>
          <a:stretch>
            <a:fillRect/>
          </a:stretch>
        </p:blipFill>
        <p:spPr>
          <a:xfrm>
            <a:off x="1981200" y="2286000"/>
            <a:ext cx="5894388" cy="3105150"/>
          </a:xfrm>
          <a:noFill/>
        </p:spPr>
      </p:pic>
      <p:sp>
        <p:nvSpPr>
          <p:cNvPr id="13316" name="Rectangle 7"/>
          <p:cNvSpPr>
            <a:spLocks noChangeArrowheads="1"/>
          </p:cNvSpPr>
          <p:nvPr/>
        </p:nvSpPr>
        <p:spPr bwMode="auto">
          <a:xfrm>
            <a:off x="3657600" y="5867400"/>
            <a:ext cx="2249488" cy="457200"/>
          </a:xfrm>
          <a:prstGeom prst="rect">
            <a:avLst/>
          </a:prstGeom>
          <a:noFill/>
          <a:ln w="9525">
            <a:noFill/>
            <a:miter lim="800000"/>
            <a:headEnd/>
            <a:tailEnd/>
          </a:ln>
        </p:spPr>
        <p:txBody>
          <a:bodyPr wrap="none">
            <a:spAutoFit/>
          </a:bodyPr>
          <a:lstStyle/>
          <a:p>
            <a:r>
              <a:rPr lang="en-US" u="sng">
                <a:solidFill>
                  <a:srgbClr val="D60093"/>
                </a:solidFill>
              </a:rPr>
              <a:t>MULTIPLICITY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Association - Multiplicity</a:t>
            </a:r>
          </a:p>
        </p:txBody>
      </p:sp>
      <p:sp>
        <p:nvSpPr>
          <p:cNvPr id="80899" name="Rectangle 3"/>
          <p:cNvSpPr>
            <a:spLocks noGrp="1" noChangeArrowheads="1"/>
          </p:cNvSpPr>
          <p:nvPr>
            <p:ph type="body" idx="1"/>
          </p:nvPr>
        </p:nvSpPr>
        <p:spPr/>
        <p:txBody>
          <a:bodyPr/>
          <a:lstStyle/>
          <a:p>
            <a:pPr eaLnBrk="1" hangingPunct="1"/>
            <a:r>
              <a:rPr lang="en-US" sz="2400" smtClean="0"/>
              <a:t>A cricket team has </a:t>
            </a:r>
            <a:r>
              <a:rPr lang="en-US" sz="2400" smtClean="0">
                <a:solidFill>
                  <a:srgbClr val="438E00"/>
                </a:solidFill>
              </a:rPr>
              <a:t>11 </a:t>
            </a:r>
            <a:r>
              <a:rPr lang="en-US" sz="2400" smtClean="0"/>
              <a:t>players. One of them is the captain.</a:t>
            </a:r>
          </a:p>
          <a:p>
            <a:pPr eaLnBrk="1" hangingPunct="1"/>
            <a:r>
              <a:rPr lang="en-US" sz="2400" smtClean="0"/>
              <a:t>A player can play only for</a:t>
            </a:r>
            <a:r>
              <a:rPr lang="en-US" sz="2400" smtClean="0">
                <a:solidFill>
                  <a:schemeClr val="folHlink"/>
                </a:solidFill>
              </a:rPr>
              <a:t> </a:t>
            </a:r>
            <a:r>
              <a:rPr lang="en-US" sz="2400" smtClean="0">
                <a:solidFill>
                  <a:srgbClr val="438E00"/>
                </a:solidFill>
              </a:rPr>
              <a:t>one</a:t>
            </a:r>
            <a:r>
              <a:rPr lang="en-US" sz="2400" smtClean="0">
                <a:solidFill>
                  <a:schemeClr val="folHlink"/>
                </a:solidFill>
              </a:rPr>
              <a:t> Team.   </a:t>
            </a:r>
          </a:p>
          <a:p>
            <a:pPr eaLnBrk="1" hangingPunct="1"/>
            <a:r>
              <a:rPr lang="en-US" sz="2400" smtClean="0"/>
              <a:t>The </a:t>
            </a:r>
            <a:r>
              <a:rPr lang="en-US" sz="2400" smtClean="0">
                <a:solidFill>
                  <a:srgbClr val="B50069"/>
                </a:solidFill>
              </a:rPr>
              <a:t>captain </a:t>
            </a:r>
            <a:r>
              <a:rPr lang="en-US" sz="2400" smtClean="0"/>
              <a:t>leads the </a:t>
            </a:r>
            <a:r>
              <a:rPr lang="en-US" sz="2400" smtClean="0">
                <a:solidFill>
                  <a:srgbClr val="B50069"/>
                </a:solidFill>
              </a:rPr>
              <a:t>team members</a:t>
            </a:r>
            <a:r>
              <a:rPr lang="en-US" sz="2400" smtClean="0"/>
              <a:t>.</a:t>
            </a:r>
          </a:p>
          <a:p>
            <a:pPr eaLnBrk="1" hangingPunct="1"/>
            <a:endParaRPr lang="en-US" sz="2400" smtClean="0"/>
          </a:p>
        </p:txBody>
      </p:sp>
      <p:sp>
        <p:nvSpPr>
          <p:cNvPr id="80900" name="Rectangle 4"/>
          <p:cNvSpPr>
            <a:spLocks noChangeArrowheads="1"/>
          </p:cNvSpPr>
          <p:nvPr/>
        </p:nvSpPr>
        <p:spPr bwMode="auto">
          <a:xfrm>
            <a:off x="1066800" y="4114800"/>
            <a:ext cx="1752600" cy="1254125"/>
          </a:xfrm>
          <a:prstGeom prst="rect">
            <a:avLst/>
          </a:prstGeom>
          <a:solidFill>
            <a:schemeClr val="bg1"/>
          </a:solidFill>
          <a:ln w="28575">
            <a:solidFill>
              <a:schemeClr val="tx1"/>
            </a:solidFill>
            <a:miter lim="800000"/>
            <a:headEnd/>
            <a:tailEnd/>
          </a:ln>
        </p:spPr>
        <p:txBody>
          <a:bodyPr wrap="none" anchor="ctr"/>
          <a:lstStyle/>
          <a:p>
            <a:pPr algn="ctr"/>
            <a:r>
              <a:rPr lang="en-US" sz="2800">
                <a:latin typeface="Tahoma" pitchFamily="34" charset="0"/>
              </a:rPr>
              <a:t>Player</a:t>
            </a:r>
          </a:p>
        </p:txBody>
      </p:sp>
      <p:sp>
        <p:nvSpPr>
          <p:cNvPr id="80901" name="Rectangle 5"/>
          <p:cNvSpPr>
            <a:spLocks noChangeArrowheads="1"/>
          </p:cNvSpPr>
          <p:nvPr/>
        </p:nvSpPr>
        <p:spPr bwMode="auto">
          <a:xfrm>
            <a:off x="7010400" y="4038600"/>
            <a:ext cx="1828800" cy="1330325"/>
          </a:xfrm>
          <a:prstGeom prst="rect">
            <a:avLst/>
          </a:prstGeom>
          <a:solidFill>
            <a:schemeClr val="bg1"/>
          </a:solidFill>
          <a:ln w="28575">
            <a:solidFill>
              <a:schemeClr val="tx1"/>
            </a:solidFill>
            <a:miter lim="800000"/>
            <a:headEnd/>
            <a:tailEnd/>
          </a:ln>
        </p:spPr>
        <p:txBody>
          <a:bodyPr wrap="none" anchor="ctr"/>
          <a:lstStyle/>
          <a:p>
            <a:pPr algn="ctr"/>
            <a:r>
              <a:rPr lang="en-US" sz="2800">
                <a:latin typeface="Tahoma" pitchFamily="34" charset="0"/>
              </a:rPr>
              <a:t>Team</a:t>
            </a:r>
          </a:p>
        </p:txBody>
      </p:sp>
      <p:sp>
        <p:nvSpPr>
          <p:cNvPr id="80902" name="Line 6"/>
          <p:cNvSpPr>
            <a:spLocks noChangeShapeType="1"/>
          </p:cNvSpPr>
          <p:nvPr/>
        </p:nvSpPr>
        <p:spPr bwMode="auto">
          <a:xfrm>
            <a:off x="2819400" y="5064125"/>
            <a:ext cx="4191000" cy="1588"/>
          </a:xfrm>
          <a:prstGeom prst="line">
            <a:avLst/>
          </a:prstGeom>
          <a:noFill/>
          <a:ln w="28575">
            <a:solidFill>
              <a:schemeClr val="tx1"/>
            </a:solidFill>
            <a:round/>
            <a:headEnd/>
            <a:tailEnd/>
          </a:ln>
        </p:spPr>
        <p:txBody>
          <a:bodyPr/>
          <a:lstStyle/>
          <a:p>
            <a:endParaRPr lang="en-US"/>
          </a:p>
        </p:txBody>
      </p:sp>
      <p:sp>
        <p:nvSpPr>
          <p:cNvPr id="14343" name="Text Box 7"/>
          <p:cNvSpPr txBox="1">
            <a:spLocks noChangeArrowheads="1"/>
          </p:cNvSpPr>
          <p:nvPr/>
        </p:nvSpPr>
        <p:spPr bwMode="auto">
          <a:xfrm>
            <a:off x="2879725" y="4564063"/>
            <a:ext cx="184150" cy="457200"/>
          </a:xfrm>
          <a:prstGeom prst="rect">
            <a:avLst/>
          </a:prstGeom>
          <a:noFill/>
          <a:ln w="9525">
            <a:noFill/>
            <a:miter lim="800000"/>
            <a:headEnd/>
            <a:tailEnd/>
          </a:ln>
        </p:spPr>
        <p:txBody>
          <a:bodyPr wrap="none">
            <a:spAutoFit/>
          </a:bodyPr>
          <a:lstStyle/>
          <a:p>
            <a:endParaRPr lang="en-GB">
              <a:latin typeface="Tahoma" pitchFamily="34" charset="0"/>
            </a:endParaRPr>
          </a:p>
        </p:txBody>
      </p:sp>
      <p:sp>
        <p:nvSpPr>
          <p:cNvPr id="80904" name="Text Box 8"/>
          <p:cNvSpPr txBox="1">
            <a:spLocks noChangeArrowheads="1"/>
          </p:cNvSpPr>
          <p:nvPr/>
        </p:nvSpPr>
        <p:spPr bwMode="auto">
          <a:xfrm>
            <a:off x="3559175" y="5105400"/>
            <a:ext cx="2127250" cy="457200"/>
          </a:xfrm>
          <a:prstGeom prst="rect">
            <a:avLst/>
          </a:prstGeom>
          <a:noFill/>
          <a:ln w="9525">
            <a:noFill/>
            <a:miter lim="800000"/>
            <a:headEnd/>
            <a:tailEnd/>
          </a:ln>
        </p:spPr>
        <p:txBody>
          <a:bodyPr wrap="none">
            <a:spAutoFit/>
          </a:bodyPr>
          <a:lstStyle/>
          <a:p>
            <a:r>
              <a:rPr lang="en-US">
                <a:latin typeface="Tahoma" pitchFamily="34" charset="0"/>
              </a:rPr>
              <a:t>     member of</a:t>
            </a:r>
          </a:p>
        </p:txBody>
      </p:sp>
      <p:sp>
        <p:nvSpPr>
          <p:cNvPr id="80905" name="Freeform 9"/>
          <p:cNvSpPr>
            <a:spLocks/>
          </p:cNvSpPr>
          <p:nvPr/>
        </p:nvSpPr>
        <p:spPr bwMode="auto">
          <a:xfrm>
            <a:off x="5845175" y="5334000"/>
            <a:ext cx="47625" cy="1588"/>
          </a:xfrm>
          <a:custGeom>
            <a:avLst/>
            <a:gdLst>
              <a:gd name="T0" fmla="*/ 0 w 30"/>
              <a:gd name="T1" fmla="*/ 0 h 1"/>
              <a:gd name="T2" fmla="*/ 47625 w 30"/>
              <a:gd name="T3" fmla="*/ 0 h 1"/>
              <a:gd name="T4" fmla="*/ 0 60000 65536"/>
              <a:gd name="T5" fmla="*/ 0 60000 65536"/>
              <a:gd name="T6" fmla="*/ 0 w 30"/>
              <a:gd name="T7" fmla="*/ 0 h 1"/>
              <a:gd name="T8" fmla="*/ 30 w 30"/>
              <a:gd name="T9" fmla="*/ 1 h 1"/>
            </a:gdLst>
            <a:ahLst/>
            <a:cxnLst>
              <a:cxn ang="T4">
                <a:pos x="T0" y="T1"/>
              </a:cxn>
              <a:cxn ang="T5">
                <a:pos x="T2" y="T3"/>
              </a:cxn>
            </a:cxnLst>
            <a:rect l="T6" t="T7" r="T8" b="T9"/>
            <a:pathLst>
              <a:path w="30" h="1">
                <a:moveTo>
                  <a:pt x="0" y="0"/>
                </a:moveTo>
                <a:lnTo>
                  <a:pt x="30" y="0"/>
                </a:lnTo>
              </a:path>
            </a:pathLst>
          </a:custGeom>
          <a:noFill/>
          <a:ln w="34925">
            <a:solidFill>
              <a:schemeClr val="tx1"/>
            </a:solidFill>
            <a:round/>
            <a:headEnd/>
            <a:tailEnd type="triangle" w="med" len="med"/>
          </a:ln>
        </p:spPr>
        <p:txBody>
          <a:bodyPr/>
          <a:lstStyle/>
          <a:p>
            <a:endParaRPr lang="en-US"/>
          </a:p>
        </p:txBody>
      </p:sp>
      <p:sp>
        <p:nvSpPr>
          <p:cNvPr id="80906" name="Text Box 10"/>
          <p:cNvSpPr txBox="1">
            <a:spLocks noChangeArrowheads="1"/>
          </p:cNvSpPr>
          <p:nvPr/>
        </p:nvSpPr>
        <p:spPr bwMode="auto">
          <a:xfrm>
            <a:off x="2667000" y="5181600"/>
            <a:ext cx="1227138" cy="457200"/>
          </a:xfrm>
          <a:prstGeom prst="rect">
            <a:avLst/>
          </a:prstGeom>
          <a:noFill/>
          <a:ln w="9525">
            <a:noFill/>
            <a:miter lim="800000"/>
            <a:headEnd/>
            <a:tailEnd/>
          </a:ln>
        </p:spPr>
        <p:txBody>
          <a:bodyPr>
            <a:spAutoFit/>
          </a:bodyPr>
          <a:lstStyle/>
          <a:p>
            <a:pPr algn="ctr"/>
            <a:r>
              <a:rPr lang="en-US">
                <a:solidFill>
                  <a:schemeClr val="hlink"/>
                </a:solidFill>
                <a:latin typeface="Tahoma" pitchFamily="34" charset="0"/>
                <a:ea typeface="SimSun" pitchFamily="2" charset="-122"/>
              </a:rPr>
              <a:t>11</a:t>
            </a:r>
          </a:p>
        </p:txBody>
      </p:sp>
      <p:sp>
        <p:nvSpPr>
          <p:cNvPr id="14347" name="Rectangle 11"/>
          <p:cNvSpPr>
            <a:spLocks noChangeArrowheads="1"/>
          </p:cNvSpPr>
          <p:nvPr/>
        </p:nvSpPr>
        <p:spPr bwMode="auto">
          <a:xfrm>
            <a:off x="5486400" y="4572000"/>
            <a:ext cx="1425575" cy="457200"/>
          </a:xfrm>
          <a:prstGeom prst="rect">
            <a:avLst/>
          </a:prstGeom>
          <a:noFill/>
          <a:ln w="9525">
            <a:noFill/>
            <a:miter lim="800000"/>
            <a:headEnd/>
            <a:tailEnd/>
          </a:ln>
        </p:spPr>
        <p:txBody>
          <a:bodyPr>
            <a:spAutoFit/>
          </a:bodyPr>
          <a:lstStyle/>
          <a:p>
            <a:pPr algn="ctr"/>
            <a:endParaRPr lang="en-GB">
              <a:latin typeface="Tahoma" pitchFamily="34" charset="0"/>
              <a:ea typeface="SimSun" pitchFamily="2" charset="-122"/>
            </a:endParaRPr>
          </a:p>
        </p:txBody>
      </p:sp>
      <p:sp>
        <p:nvSpPr>
          <p:cNvPr id="80908" name="Text Box 12"/>
          <p:cNvSpPr txBox="1">
            <a:spLocks noChangeArrowheads="1"/>
          </p:cNvSpPr>
          <p:nvPr/>
        </p:nvSpPr>
        <p:spPr bwMode="auto">
          <a:xfrm>
            <a:off x="6553200" y="5105400"/>
            <a:ext cx="350838" cy="457200"/>
          </a:xfrm>
          <a:prstGeom prst="rect">
            <a:avLst/>
          </a:prstGeom>
          <a:noFill/>
          <a:ln w="9525">
            <a:noFill/>
            <a:miter lim="800000"/>
            <a:headEnd/>
            <a:tailEnd/>
          </a:ln>
        </p:spPr>
        <p:txBody>
          <a:bodyPr wrap="none">
            <a:spAutoFit/>
          </a:bodyPr>
          <a:lstStyle/>
          <a:p>
            <a:pPr algn="ctr"/>
            <a:r>
              <a:rPr lang="en-US">
                <a:solidFill>
                  <a:schemeClr val="hlink"/>
                </a:solidFill>
                <a:latin typeface="Tahoma" pitchFamily="34" charset="0"/>
                <a:ea typeface="SimSun" pitchFamily="2" charset="-122"/>
              </a:rPr>
              <a:t>1</a:t>
            </a:r>
          </a:p>
        </p:txBody>
      </p:sp>
      <p:sp>
        <p:nvSpPr>
          <p:cNvPr id="80909" name="Line 13"/>
          <p:cNvSpPr>
            <a:spLocks noChangeShapeType="1"/>
          </p:cNvSpPr>
          <p:nvPr/>
        </p:nvSpPr>
        <p:spPr bwMode="auto">
          <a:xfrm>
            <a:off x="2797175" y="4419600"/>
            <a:ext cx="4191000" cy="1588"/>
          </a:xfrm>
          <a:prstGeom prst="line">
            <a:avLst/>
          </a:prstGeom>
          <a:noFill/>
          <a:ln w="28575">
            <a:solidFill>
              <a:schemeClr val="tx1"/>
            </a:solidFill>
            <a:round/>
            <a:headEnd/>
            <a:tailEnd/>
          </a:ln>
        </p:spPr>
        <p:txBody>
          <a:bodyPr/>
          <a:lstStyle/>
          <a:p>
            <a:endParaRPr lang="en-US"/>
          </a:p>
        </p:txBody>
      </p:sp>
      <p:sp>
        <p:nvSpPr>
          <p:cNvPr id="80910" name="Text Box 14"/>
          <p:cNvSpPr txBox="1">
            <a:spLocks noChangeArrowheads="1"/>
          </p:cNvSpPr>
          <p:nvPr/>
        </p:nvSpPr>
        <p:spPr bwMode="auto">
          <a:xfrm>
            <a:off x="2932113" y="3962400"/>
            <a:ext cx="858837"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Captain</a:t>
            </a:r>
          </a:p>
        </p:txBody>
      </p:sp>
      <p:sp>
        <p:nvSpPr>
          <p:cNvPr id="80911" name="Text Box 15"/>
          <p:cNvSpPr txBox="1">
            <a:spLocks noChangeArrowheads="1"/>
          </p:cNvSpPr>
          <p:nvPr/>
        </p:nvSpPr>
        <p:spPr bwMode="auto">
          <a:xfrm>
            <a:off x="6518275" y="4475163"/>
            <a:ext cx="530225"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0..1</a:t>
            </a:r>
          </a:p>
        </p:txBody>
      </p:sp>
      <p:sp>
        <p:nvSpPr>
          <p:cNvPr id="80912" name="Text Box 16"/>
          <p:cNvSpPr txBox="1">
            <a:spLocks noChangeArrowheads="1"/>
          </p:cNvSpPr>
          <p:nvPr/>
        </p:nvSpPr>
        <p:spPr bwMode="auto">
          <a:xfrm>
            <a:off x="2824163" y="4398963"/>
            <a:ext cx="295275"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1</a:t>
            </a:r>
          </a:p>
        </p:txBody>
      </p:sp>
      <p:sp>
        <p:nvSpPr>
          <p:cNvPr id="80913" name="Line 17"/>
          <p:cNvSpPr>
            <a:spLocks noChangeShapeType="1"/>
          </p:cNvSpPr>
          <p:nvPr/>
        </p:nvSpPr>
        <p:spPr bwMode="auto">
          <a:xfrm flipH="1">
            <a:off x="304800" y="4800600"/>
            <a:ext cx="762000" cy="0"/>
          </a:xfrm>
          <a:prstGeom prst="line">
            <a:avLst/>
          </a:prstGeom>
          <a:noFill/>
          <a:ln w="28575">
            <a:solidFill>
              <a:schemeClr val="tx1"/>
            </a:solidFill>
            <a:miter lim="800000"/>
            <a:headEnd/>
            <a:tailEnd/>
          </a:ln>
        </p:spPr>
        <p:txBody>
          <a:bodyPr wrap="none"/>
          <a:lstStyle/>
          <a:p>
            <a:endParaRPr lang="en-US"/>
          </a:p>
        </p:txBody>
      </p:sp>
      <p:sp>
        <p:nvSpPr>
          <p:cNvPr id="80914" name="Line 18"/>
          <p:cNvSpPr>
            <a:spLocks noChangeShapeType="1"/>
          </p:cNvSpPr>
          <p:nvPr/>
        </p:nvSpPr>
        <p:spPr bwMode="auto">
          <a:xfrm>
            <a:off x="304800" y="4800600"/>
            <a:ext cx="0" cy="1524000"/>
          </a:xfrm>
          <a:prstGeom prst="line">
            <a:avLst/>
          </a:prstGeom>
          <a:noFill/>
          <a:ln w="28575">
            <a:solidFill>
              <a:schemeClr val="tx1"/>
            </a:solidFill>
            <a:miter lim="800000"/>
            <a:headEnd/>
            <a:tailEnd/>
          </a:ln>
        </p:spPr>
        <p:txBody>
          <a:bodyPr wrap="none"/>
          <a:lstStyle/>
          <a:p>
            <a:endParaRPr lang="en-US"/>
          </a:p>
        </p:txBody>
      </p:sp>
      <p:sp>
        <p:nvSpPr>
          <p:cNvPr id="80915" name="Line 19"/>
          <p:cNvSpPr>
            <a:spLocks noChangeShapeType="1"/>
          </p:cNvSpPr>
          <p:nvPr/>
        </p:nvSpPr>
        <p:spPr bwMode="auto">
          <a:xfrm>
            <a:off x="304800" y="6324600"/>
            <a:ext cx="1752600" cy="0"/>
          </a:xfrm>
          <a:prstGeom prst="line">
            <a:avLst/>
          </a:prstGeom>
          <a:noFill/>
          <a:ln w="28575">
            <a:solidFill>
              <a:schemeClr val="tx1"/>
            </a:solidFill>
            <a:miter lim="800000"/>
            <a:headEnd/>
            <a:tailEnd/>
          </a:ln>
        </p:spPr>
        <p:txBody>
          <a:bodyPr wrap="none"/>
          <a:lstStyle/>
          <a:p>
            <a:endParaRPr lang="en-US"/>
          </a:p>
        </p:txBody>
      </p:sp>
      <p:sp>
        <p:nvSpPr>
          <p:cNvPr id="80916" name="Line 20"/>
          <p:cNvSpPr>
            <a:spLocks noChangeShapeType="1"/>
          </p:cNvSpPr>
          <p:nvPr/>
        </p:nvSpPr>
        <p:spPr bwMode="auto">
          <a:xfrm flipV="1">
            <a:off x="2057400" y="5410200"/>
            <a:ext cx="0" cy="914400"/>
          </a:xfrm>
          <a:prstGeom prst="line">
            <a:avLst/>
          </a:prstGeom>
          <a:noFill/>
          <a:ln w="28575">
            <a:solidFill>
              <a:schemeClr val="tx1"/>
            </a:solidFill>
            <a:miter lim="800000"/>
            <a:headEnd/>
            <a:tailEnd/>
          </a:ln>
        </p:spPr>
        <p:txBody>
          <a:bodyPr wrap="none"/>
          <a:lstStyle/>
          <a:p>
            <a:endParaRPr lang="en-US"/>
          </a:p>
        </p:txBody>
      </p:sp>
      <p:sp>
        <p:nvSpPr>
          <p:cNvPr id="80917" name="Text Box 21"/>
          <p:cNvSpPr txBox="1">
            <a:spLocks noChangeArrowheads="1"/>
          </p:cNvSpPr>
          <p:nvPr/>
        </p:nvSpPr>
        <p:spPr bwMode="auto">
          <a:xfrm>
            <a:off x="2133600" y="5486400"/>
            <a:ext cx="858838"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Captain</a:t>
            </a:r>
          </a:p>
        </p:txBody>
      </p:sp>
      <p:sp>
        <p:nvSpPr>
          <p:cNvPr id="80918" name="Text Box 22"/>
          <p:cNvSpPr txBox="1">
            <a:spLocks noChangeArrowheads="1"/>
          </p:cNvSpPr>
          <p:nvPr/>
        </p:nvSpPr>
        <p:spPr bwMode="auto">
          <a:xfrm>
            <a:off x="0" y="4114800"/>
            <a:ext cx="911225" cy="581025"/>
          </a:xfrm>
          <a:prstGeom prst="rect">
            <a:avLst/>
          </a:prstGeom>
          <a:noFill/>
          <a:ln w="9525">
            <a:noFill/>
            <a:miter lim="800000"/>
            <a:headEnd/>
            <a:tailEnd/>
          </a:ln>
        </p:spPr>
        <p:txBody>
          <a:bodyPr>
            <a:spAutoFit/>
          </a:bodyPr>
          <a:lstStyle/>
          <a:p>
            <a:pPr algn="ctr"/>
            <a:r>
              <a:rPr lang="en-US" sz="1600">
                <a:latin typeface="Tahoma" pitchFamily="34" charset="0"/>
                <a:ea typeface="SimSun" pitchFamily="2" charset="-122"/>
              </a:rPr>
              <a:t>Team </a:t>
            </a:r>
          </a:p>
          <a:p>
            <a:pPr algn="ctr"/>
            <a:r>
              <a:rPr lang="en-US" sz="1600">
                <a:latin typeface="Tahoma" pitchFamily="34" charset="0"/>
                <a:ea typeface="SimSun" pitchFamily="2" charset="-122"/>
              </a:rPr>
              <a:t>Member</a:t>
            </a:r>
          </a:p>
        </p:txBody>
      </p:sp>
      <p:sp>
        <p:nvSpPr>
          <p:cNvPr id="80919" name="Text Box 23"/>
          <p:cNvSpPr txBox="1">
            <a:spLocks noChangeArrowheads="1"/>
          </p:cNvSpPr>
          <p:nvPr/>
        </p:nvSpPr>
        <p:spPr bwMode="auto">
          <a:xfrm>
            <a:off x="457200" y="6324600"/>
            <a:ext cx="762000" cy="336550"/>
          </a:xfrm>
          <a:prstGeom prst="rect">
            <a:avLst/>
          </a:prstGeom>
          <a:noFill/>
          <a:ln w="9525">
            <a:noFill/>
            <a:miter lim="800000"/>
            <a:headEnd/>
            <a:tailEnd/>
          </a:ln>
        </p:spPr>
        <p:txBody>
          <a:bodyPr>
            <a:spAutoFit/>
          </a:bodyPr>
          <a:lstStyle/>
          <a:p>
            <a:pPr algn="ctr"/>
            <a:r>
              <a:rPr lang="en-US" sz="1600">
                <a:latin typeface="Tahoma" pitchFamily="34" charset="0"/>
                <a:ea typeface="SimSun" pitchFamily="2" charset="-122"/>
              </a:rPr>
              <a:t>Leads</a:t>
            </a:r>
          </a:p>
        </p:txBody>
      </p:sp>
      <p:sp>
        <p:nvSpPr>
          <p:cNvPr id="80920" name="AutoShape 24"/>
          <p:cNvSpPr>
            <a:spLocks noChangeArrowheads="1"/>
          </p:cNvSpPr>
          <p:nvPr/>
        </p:nvSpPr>
        <p:spPr bwMode="auto">
          <a:xfrm rot="5256844" flipV="1">
            <a:off x="228600" y="6553200"/>
            <a:ext cx="381000" cy="76200"/>
          </a:xfrm>
          <a:prstGeom prst="triangle">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80921" name="Text Box 25"/>
          <p:cNvSpPr txBox="1">
            <a:spLocks noChangeArrowheads="1"/>
          </p:cNvSpPr>
          <p:nvPr/>
        </p:nvSpPr>
        <p:spPr bwMode="auto">
          <a:xfrm>
            <a:off x="1757363" y="5618163"/>
            <a:ext cx="295275"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1</a:t>
            </a:r>
          </a:p>
        </p:txBody>
      </p:sp>
      <p:sp>
        <p:nvSpPr>
          <p:cNvPr id="80922" name="Text Box 26"/>
          <p:cNvSpPr txBox="1">
            <a:spLocks noChangeArrowheads="1"/>
          </p:cNvSpPr>
          <p:nvPr/>
        </p:nvSpPr>
        <p:spPr bwMode="auto">
          <a:xfrm>
            <a:off x="635000" y="4856163"/>
            <a:ext cx="406400" cy="336550"/>
          </a:xfrm>
          <a:prstGeom prst="rect">
            <a:avLst/>
          </a:prstGeom>
          <a:noFill/>
          <a:ln w="9525">
            <a:noFill/>
            <a:miter lim="800000"/>
            <a:headEnd/>
            <a:tailEnd/>
          </a:ln>
        </p:spPr>
        <p:txBody>
          <a:bodyPr wrap="none">
            <a:spAutoFit/>
          </a:bodyPr>
          <a:lstStyle/>
          <a:p>
            <a:pPr algn="ctr"/>
            <a:r>
              <a:rPr lang="en-US" sz="1600">
                <a:latin typeface="Tahoma" pitchFamily="34" charset="0"/>
                <a:ea typeface="SimSun" pitchFamily="2" charset="-122"/>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90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8090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0905"/>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8090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809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090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8090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809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809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809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09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80916"/>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80915"/>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80914"/>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809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09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809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80919"/>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8092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80921"/>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80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nimBg="1" autoUpdateAnimBg="0"/>
      <p:bldP spid="80901" grpId="0" animBg="1" autoUpdateAnimBg="0"/>
      <p:bldP spid="80902" grpId="0" animBg="1"/>
      <p:bldP spid="80904" grpId="0" autoUpdateAnimBg="0"/>
      <p:bldP spid="80905" grpId="0" animBg="1"/>
      <p:bldP spid="80906" grpId="0" autoUpdateAnimBg="0"/>
      <p:bldP spid="80908" grpId="0" autoUpdateAnimBg="0"/>
      <p:bldP spid="80909" grpId="0" animBg="1"/>
      <p:bldP spid="80910" grpId="0" autoUpdateAnimBg="0"/>
      <p:bldP spid="80911" grpId="0" autoUpdateAnimBg="0"/>
      <p:bldP spid="80912" grpId="0" autoUpdateAnimBg="0"/>
      <p:bldP spid="80913" grpId="0" animBg="1"/>
      <p:bldP spid="80914" grpId="0" animBg="1"/>
      <p:bldP spid="80915" grpId="0" animBg="1"/>
      <p:bldP spid="80916" grpId="0" animBg="1"/>
      <p:bldP spid="80917" grpId="0" autoUpdateAnimBg="0"/>
      <p:bldP spid="80918" grpId="0" autoUpdateAnimBg="0"/>
      <p:bldP spid="80919" grpId="0" autoUpdateAnimBg="0"/>
      <p:bldP spid="80920" grpId="0" animBg="1"/>
      <p:bldP spid="80921" grpId="0" autoUpdateAnimBg="0"/>
      <p:bldP spid="8092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idx="1"/>
          </p:nvPr>
        </p:nvSpPr>
        <p:spPr/>
        <p:txBody>
          <a:bodyPr/>
          <a:lstStyle/>
          <a:p>
            <a:pPr eaLnBrk="1" hangingPunct="1"/>
            <a:r>
              <a:rPr lang="en-US" sz="2000" b="1" u="sng" smtClean="0">
                <a:solidFill>
                  <a:srgbClr val="D60093"/>
                </a:solidFill>
                <a:latin typeface="Arial" pitchFamily="34" charset="0"/>
              </a:rPr>
              <a:t>AGGREGATION:-</a:t>
            </a:r>
          </a:p>
          <a:p>
            <a:pPr eaLnBrk="1" hangingPunct="1"/>
            <a:endParaRPr lang="en-US" sz="2000" b="1" u="sng" smtClean="0">
              <a:solidFill>
                <a:srgbClr val="D60093"/>
              </a:solidFill>
              <a:latin typeface="Arial" pitchFamily="34" charset="0"/>
            </a:endParaRPr>
          </a:p>
          <a:p>
            <a:pPr eaLnBrk="1" hangingPunct="1"/>
            <a:r>
              <a:rPr lang="en-US" sz="2000" smtClean="0">
                <a:latin typeface="Arial" pitchFamily="34" charset="0"/>
              </a:rPr>
              <a:t>A plain association between two classes represents a structural relationship between peers.</a:t>
            </a:r>
          </a:p>
          <a:p>
            <a:pPr eaLnBrk="1" hangingPunct="1"/>
            <a:endParaRPr lang="en-US" sz="2000" smtClean="0">
              <a:latin typeface="Arial" pitchFamily="34" charset="0"/>
            </a:endParaRPr>
          </a:p>
          <a:p>
            <a:pPr eaLnBrk="1" hangingPunct="1"/>
            <a:r>
              <a:rPr lang="en-US" sz="2000" smtClean="0">
                <a:latin typeface="Arial" pitchFamily="34" charset="0"/>
              </a:rPr>
              <a:t>To model a </a:t>
            </a:r>
            <a:r>
              <a:rPr lang="en-US" sz="2000" b="1" smtClean="0">
                <a:solidFill>
                  <a:srgbClr val="009900"/>
                </a:solidFill>
                <a:latin typeface="Arial" pitchFamily="34" charset="0"/>
              </a:rPr>
              <a:t>“ Whole/part” </a:t>
            </a:r>
            <a:r>
              <a:rPr lang="en-US" sz="2000" smtClean="0">
                <a:latin typeface="Arial" pitchFamily="34" charset="0"/>
              </a:rPr>
              <a:t>relationship, in which one class represents a large thing( the “whole”), which consists of smaller things ( the “Parts”). This kind of relationship is called </a:t>
            </a:r>
            <a:r>
              <a:rPr lang="en-US" sz="2000" b="1" smtClean="0">
                <a:solidFill>
                  <a:srgbClr val="D60093"/>
                </a:solidFill>
                <a:latin typeface="Arial" pitchFamily="34" charset="0"/>
              </a:rPr>
              <a:t>AGGREGATION</a:t>
            </a:r>
            <a:r>
              <a:rPr lang="en-US" sz="2000" smtClean="0">
                <a:latin typeface="Arial" pitchFamily="34" charset="0"/>
              </a:rPr>
              <a:t>, which represents a </a:t>
            </a:r>
            <a:r>
              <a:rPr lang="en-US" sz="2000" b="1" smtClean="0">
                <a:solidFill>
                  <a:srgbClr val="009900"/>
                </a:solidFill>
                <a:latin typeface="Arial" pitchFamily="34" charset="0"/>
              </a:rPr>
              <a:t>“has-a” </a:t>
            </a:r>
            <a:r>
              <a:rPr lang="en-US" sz="2000" smtClean="0">
                <a:latin typeface="Arial" pitchFamily="34" charset="0"/>
              </a:rPr>
              <a:t>relationship, meaning that an object of the whole has objects of the</a:t>
            </a:r>
            <a:r>
              <a:rPr lang="en-US" smtClean="0">
                <a:latin typeface="Arial" pitchFamily="34" charset="0"/>
              </a:rPr>
              <a:t> </a:t>
            </a:r>
            <a:r>
              <a:rPr lang="en-US" sz="2000" smtClean="0">
                <a:latin typeface="Arial" pitchFamily="34" charset="0"/>
              </a:rPr>
              <a:t>part.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Grp="1" noChangeAspect="1" noChangeArrowheads="1"/>
          </p:cNvPicPr>
          <p:nvPr>
            <p:ph idx="1"/>
          </p:nvPr>
        </p:nvPicPr>
        <p:blipFill>
          <a:blip r:embed="rId2"/>
          <a:srcRect/>
          <a:stretch>
            <a:fillRect/>
          </a:stretch>
        </p:blipFill>
        <p:spPr>
          <a:xfrm>
            <a:off x="2260600" y="2505075"/>
            <a:ext cx="5614988" cy="3138488"/>
          </a:xfrm>
          <a:noFill/>
        </p:spPr>
      </p:pic>
      <p:sp>
        <p:nvSpPr>
          <p:cNvPr id="16387" name="Rectangle 7"/>
          <p:cNvSpPr>
            <a:spLocks noChangeArrowheads="1"/>
          </p:cNvSpPr>
          <p:nvPr/>
        </p:nvSpPr>
        <p:spPr bwMode="auto">
          <a:xfrm>
            <a:off x="3810000" y="6096000"/>
            <a:ext cx="1978025" cy="457200"/>
          </a:xfrm>
          <a:prstGeom prst="rect">
            <a:avLst/>
          </a:prstGeom>
          <a:noFill/>
          <a:ln w="9525">
            <a:noFill/>
            <a:miter lim="800000"/>
            <a:headEnd/>
            <a:tailEnd/>
          </a:ln>
        </p:spPr>
        <p:txBody>
          <a:bodyPr wrap="none">
            <a:spAutoFit/>
          </a:bodyPr>
          <a:lstStyle/>
          <a:p>
            <a:r>
              <a:rPr lang="en-US" b="1" u="sng"/>
              <a:t>Aggregation</a:t>
            </a:r>
          </a:p>
        </p:txBody>
      </p:sp>
      <p:sp>
        <p:nvSpPr>
          <p:cNvPr id="16388" name="Rectangle 10"/>
          <p:cNvSpPr>
            <a:spLocks noGrp="1" noChangeArrowheads="1"/>
          </p:cNvSpPr>
          <p:nvPr>
            <p:ph type="title"/>
          </p:nvPr>
        </p:nvSpPr>
        <p:spPr/>
        <p:txBody>
          <a:bodyPr/>
          <a:lstStyle/>
          <a:p>
            <a:pPr eaLnBrk="1" hangingPunct="1"/>
            <a:endParaRPr lang="en-US" smtClean="0"/>
          </a:p>
        </p:txBody>
      </p:sp>
      <p:pic>
        <p:nvPicPr>
          <p:cNvPr id="16389" name="Picture 11"/>
          <p:cNvPicPr>
            <a:picLocks noChangeAspect="1" noChangeArrowheads="1"/>
          </p:cNvPicPr>
          <p:nvPr/>
        </p:nvPicPr>
        <p:blipFill>
          <a:blip r:embed="rId3"/>
          <a:srcRect/>
          <a:stretch>
            <a:fillRect/>
          </a:stretch>
        </p:blipFill>
        <p:spPr bwMode="auto">
          <a:xfrm>
            <a:off x="4267200" y="2667000"/>
            <a:ext cx="1447800" cy="398463"/>
          </a:xfrm>
          <a:prstGeom prst="rect">
            <a:avLst/>
          </a:prstGeom>
          <a:noFill/>
          <a:ln w="9525">
            <a:noFill/>
            <a:miter lim="800000"/>
            <a:headEnd/>
            <a:tailEnd/>
          </a:ln>
        </p:spPr>
      </p:pic>
      <p:sp>
        <p:nvSpPr>
          <p:cNvPr id="16390" name="Text Box 12"/>
          <p:cNvSpPr txBox="1">
            <a:spLocks noChangeArrowheads="1"/>
          </p:cNvSpPr>
          <p:nvPr/>
        </p:nvSpPr>
        <p:spPr bwMode="auto">
          <a:xfrm>
            <a:off x="4343400" y="2590800"/>
            <a:ext cx="1371600" cy="457200"/>
          </a:xfrm>
          <a:prstGeom prst="rect">
            <a:avLst/>
          </a:prstGeom>
          <a:noFill/>
          <a:ln w="9525">
            <a:noFill/>
            <a:miter lim="800000"/>
            <a:headEnd/>
            <a:tailEnd/>
          </a:ln>
        </p:spPr>
        <p:txBody>
          <a:bodyPr>
            <a:spAutoFit/>
          </a:bodyPr>
          <a:lstStyle/>
          <a:p>
            <a:pPr>
              <a:spcBef>
                <a:spcPct val="50000"/>
              </a:spcBef>
            </a:pPr>
            <a:r>
              <a:rPr lang="en-US"/>
              <a:t>College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411162"/>
          </a:xfrm>
        </p:spPr>
        <p:txBody>
          <a:bodyPr>
            <a:normAutofit fontScale="90000"/>
          </a:bodyPr>
          <a:lstStyle/>
          <a:p>
            <a:pPr algn="l"/>
            <a:r>
              <a:rPr lang="en-US" sz="4000"/>
              <a:t>More Examples</a:t>
            </a:r>
          </a:p>
        </p:txBody>
      </p:sp>
      <p:sp>
        <p:nvSpPr>
          <p:cNvPr id="18435" name="Rectangle 3"/>
          <p:cNvSpPr>
            <a:spLocks noGrp="1" noChangeArrowheads="1"/>
          </p:cNvSpPr>
          <p:nvPr>
            <p:ph type="body" idx="1"/>
          </p:nvPr>
        </p:nvSpPr>
        <p:spPr>
          <a:xfrm>
            <a:off x="457200" y="1219200"/>
            <a:ext cx="8229600" cy="5029200"/>
          </a:xfrm>
        </p:spPr>
        <p:txBody>
          <a:bodyPr/>
          <a:lstStyle/>
          <a:p>
            <a:pPr>
              <a:lnSpc>
                <a:spcPct val="90000"/>
              </a:lnSpc>
            </a:pPr>
            <a:r>
              <a:rPr lang="en-US" sz="2800" dirty="0"/>
              <a:t>For instance, we can model an aggregation between classes </a:t>
            </a:r>
            <a:r>
              <a:rPr lang="en-US" sz="2800" dirty="0" err="1">
                <a:solidFill>
                  <a:srgbClr val="FF6600"/>
                </a:solidFill>
              </a:rPr>
              <a:t>DegreeProgram</a:t>
            </a:r>
            <a:r>
              <a:rPr lang="en-US" sz="2800" dirty="0"/>
              <a:t> and </a:t>
            </a:r>
            <a:r>
              <a:rPr lang="en-US" sz="2800" dirty="0">
                <a:solidFill>
                  <a:srgbClr val="FF6600"/>
                </a:solidFill>
              </a:rPr>
              <a:t>Course</a:t>
            </a:r>
            <a:r>
              <a:rPr lang="en-US" sz="2800" dirty="0"/>
              <a:t>, since a </a:t>
            </a:r>
            <a:r>
              <a:rPr lang="en-US" sz="2800" dirty="0">
                <a:solidFill>
                  <a:srgbClr val="FF6600"/>
                </a:solidFill>
              </a:rPr>
              <a:t>course</a:t>
            </a:r>
            <a:r>
              <a:rPr lang="en-US" sz="2800" dirty="0"/>
              <a:t> is part of a </a:t>
            </a:r>
            <a:r>
              <a:rPr lang="en-US" sz="2800" dirty="0">
                <a:solidFill>
                  <a:srgbClr val="FF6600"/>
                </a:solidFill>
              </a:rPr>
              <a:t>degree program</a:t>
            </a:r>
            <a:r>
              <a:rPr lang="en-US" sz="2800" dirty="0"/>
              <a:t> and a </a:t>
            </a:r>
            <a:r>
              <a:rPr lang="en-US" sz="2800" dirty="0">
                <a:solidFill>
                  <a:srgbClr val="FF6600"/>
                </a:solidFill>
              </a:rPr>
              <a:t>course</a:t>
            </a:r>
            <a:r>
              <a:rPr lang="en-US" sz="2800" dirty="0"/>
              <a:t> can be shared among two or more </a:t>
            </a:r>
            <a:r>
              <a:rPr lang="en-US" sz="2800" dirty="0">
                <a:solidFill>
                  <a:srgbClr val="FF6600"/>
                </a:solidFill>
              </a:rPr>
              <a:t>degree programs</a:t>
            </a:r>
            <a:r>
              <a:rPr lang="en-US" sz="2800" dirty="0"/>
              <a:t> </a:t>
            </a:r>
          </a:p>
          <a:p>
            <a:pPr>
              <a:lnSpc>
                <a:spcPct val="90000"/>
              </a:lnSpc>
              <a:buFontTx/>
              <a:buNone/>
            </a:pPr>
            <a:r>
              <a:rPr lang="en-US" sz="2800" dirty="0"/>
              <a:t>	(e.g. an engineering degree could share a C programming course with a computer science degree).</a:t>
            </a:r>
          </a:p>
          <a:p>
            <a:pPr>
              <a:lnSpc>
                <a:spcPct val="90000"/>
              </a:lnSpc>
            </a:pPr>
            <a:r>
              <a:rPr lang="en-US" sz="2800" i="1" dirty="0">
                <a:solidFill>
                  <a:srgbClr val="FF0000"/>
                </a:solidFill>
              </a:rPr>
              <a:t>Use </a:t>
            </a:r>
            <a:r>
              <a:rPr lang="en-US" sz="2800" i="1" dirty="0" smtClean="0">
                <a:solidFill>
                  <a:srgbClr val="FF0000"/>
                </a:solidFill>
              </a:rPr>
              <a:t>This Relationship Between </a:t>
            </a:r>
            <a:endParaRPr lang="en-US" sz="2800" i="1" dirty="0">
              <a:solidFill>
                <a:srgbClr val="FF0000"/>
              </a:solidFill>
            </a:endParaRPr>
          </a:p>
          <a:p>
            <a:pPr>
              <a:lnSpc>
                <a:spcPct val="90000"/>
              </a:lnSpc>
            </a:pPr>
            <a:r>
              <a:rPr lang="en-US" sz="2800" dirty="0"/>
              <a:t>Body……Blood</a:t>
            </a:r>
          </a:p>
          <a:p>
            <a:pPr>
              <a:lnSpc>
                <a:spcPct val="90000"/>
              </a:lnSpc>
            </a:pPr>
            <a:r>
              <a:rPr lang="en-US" sz="2800" dirty="0"/>
              <a:t>Pen</a:t>
            </a:r>
            <a:r>
              <a:rPr lang="en-US" sz="2800" dirty="0" smtClean="0"/>
              <a:t>………tip, barrier, ink reservoir etc.</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17411" name="Rectangle 3"/>
          <p:cNvSpPr>
            <a:spLocks noGrp="1" noChangeArrowheads="1"/>
          </p:cNvSpPr>
          <p:nvPr>
            <p:ph type="body" idx="1"/>
          </p:nvPr>
        </p:nvSpPr>
        <p:spPr>
          <a:xfrm>
            <a:off x="1219200" y="1981200"/>
            <a:ext cx="7772400" cy="4191000"/>
          </a:xfrm>
        </p:spPr>
        <p:txBody>
          <a:bodyPr/>
          <a:lstStyle/>
          <a:p>
            <a:pPr eaLnBrk="1" hangingPunct="1"/>
            <a:r>
              <a:rPr lang="en-US" sz="2000" smtClean="0">
                <a:latin typeface="Arial" pitchFamily="34" charset="0"/>
              </a:rPr>
              <a:t>Aggregation is really just a special kind of association and is specified by adorning a plain association with an open diamond at the whole end.</a:t>
            </a:r>
          </a:p>
          <a:p>
            <a:pPr eaLnBrk="1" hangingPunct="1"/>
            <a:endParaRPr lang="en-US" sz="2000" smtClean="0">
              <a:latin typeface="Arial" pitchFamily="34" charset="0"/>
            </a:endParaRPr>
          </a:p>
          <a:p>
            <a:pPr eaLnBrk="1" hangingPunct="1"/>
            <a:r>
              <a:rPr lang="en-US" sz="2000" b="1" u="sng" smtClean="0">
                <a:solidFill>
                  <a:srgbClr val="D60093"/>
                </a:solidFill>
                <a:latin typeface="Arial" pitchFamily="34" charset="0"/>
              </a:rPr>
              <a:t>Composition:-</a:t>
            </a:r>
          </a:p>
          <a:p>
            <a:pPr eaLnBrk="1" hangingPunct="1"/>
            <a:r>
              <a:rPr lang="en-US" sz="2000" smtClean="0">
                <a:latin typeface="Arial" pitchFamily="34" charset="0"/>
              </a:rPr>
              <a:t>Composition is a </a:t>
            </a:r>
            <a:r>
              <a:rPr lang="en-US" sz="2000" b="1" smtClean="0">
                <a:solidFill>
                  <a:srgbClr val="D60093"/>
                </a:solidFill>
                <a:latin typeface="Arial" pitchFamily="34" charset="0"/>
              </a:rPr>
              <a:t>special form of aggregation</a:t>
            </a:r>
            <a:r>
              <a:rPr lang="en-US" sz="2000" smtClean="0">
                <a:latin typeface="Arial" pitchFamily="34" charset="0"/>
              </a:rPr>
              <a:t> within which the parts are </a:t>
            </a:r>
            <a:r>
              <a:rPr lang="en-US" sz="2000" b="1" smtClean="0">
                <a:solidFill>
                  <a:srgbClr val="009900"/>
                </a:solidFill>
                <a:latin typeface="Arial" pitchFamily="34" charset="0"/>
              </a:rPr>
              <a:t>inseparable from the whole.</a:t>
            </a:r>
          </a:p>
          <a:p>
            <a:pPr eaLnBrk="1" hangingPunct="1"/>
            <a:endParaRPr lang="en-US" sz="2000" b="1" smtClean="0">
              <a:solidFill>
                <a:srgbClr val="009900"/>
              </a:solidFill>
              <a:latin typeface="Arial" pitchFamily="34" charset="0"/>
            </a:endParaRPr>
          </a:p>
        </p:txBody>
      </p:sp>
      <p:pic>
        <p:nvPicPr>
          <p:cNvPr id="17412" name="Picture 4"/>
          <p:cNvPicPr>
            <a:picLocks noChangeAspect="1" noChangeArrowheads="1"/>
          </p:cNvPicPr>
          <p:nvPr/>
        </p:nvPicPr>
        <p:blipFill>
          <a:blip r:embed="rId3"/>
          <a:srcRect/>
          <a:stretch>
            <a:fillRect/>
          </a:stretch>
        </p:blipFill>
        <p:spPr bwMode="auto">
          <a:xfrm>
            <a:off x="2514600" y="5029200"/>
            <a:ext cx="4572000" cy="914400"/>
          </a:xfrm>
          <a:prstGeom prst="rect">
            <a:avLst/>
          </a:prstGeom>
          <a:noFill/>
          <a:ln w="9525">
            <a:noFill/>
            <a:miter lim="800000"/>
            <a:headEnd/>
            <a:tailEnd/>
          </a:ln>
        </p:spPr>
      </p:pic>
      <p:pic>
        <p:nvPicPr>
          <p:cNvPr id="17413" name="Picture 5"/>
          <p:cNvPicPr>
            <a:picLocks noChangeAspect="1" noChangeArrowheads="1"/>
          </p:cNvPicPr>
          <p:nvPr/>
        </p:nvPicPr>
        <p:blipFill>
          <a:blip r:embed="rId4"/>
          <a:srcRect/>
          <a:stretch>
            <a:fillRect/>
          </a:stretch>
        </p:blipFill>
        <p:spPr bwMode="auto">
          <a:xfrm>
            <a:off x="2743200" y="5410200"/>
            <a:ext cx="1219200" cy="381000"/>
          </a:xfrm>
          <a:prstGeom prst="rect">
            <a:avLst/>
          </a:prstGeom>
          <a:noFill/>
          <a:ln w="9525">
            <a:noFill/>
            <a:miter lim="800000"/>
            <a:headEnd/>
            <a:tailEnd/>
          </a:ln>
        </p:spPr>
      </p:pic>
      <p:sp>
        <p:nvSpPr>
          <p:cNvPr id="17414" name="Text Box 6"/>
          <p:cNvSpPr txBox="1">
            <a:spLocks noChangeArrowheads="1"/>
          </p:cNvSpPr>
          <p:nvPr/>
        </p:nvSpPr>
        <p:spPr bwMode="auto">
          <a:xfrm>
            <a:off x="2743200" y="5410200"/>
            <a:ext cx="1143000" cy="457200"/>
          </a:xfrm>
          <a:prstGeom prst="rect">
            <a:avLst/>
          </a:prstGeom>
          <a:noFill/>
          <a:ln w="9525">
            <a:noFill/>
            <a:miter lim="800000"/>
            <a:headEnd/>
            <a:tailEnd/>
          </a:ln>
        </p:spPr>
        <p:txBody>
          <a:bodyPr>
            <a:spAutoFit/>
          </a:bodyPr>
          <a:lstStyle/>
          <a:p>
            <a:pPr>
              <a:spcBef>
                <a:spcPct val="50000"/>
              </a:spcBef>
            </a:pPr>
            <a:r>
              <a:rPr lang="en-US"/>
              <a:t>Hand</a:t>
            </a:r>
          </a:p>
        </p:txBody>
      </p:sp>
      <p:pic>
        <p:nvPicPr>
          <p:cNvPr id="17415" name="Picture 7"/>
          <p:cNvPicPr>
            <a:picLocks noChangeAspect="1" noChangeArrowheads="1"/>
          </p:cNvPicPr>
          <p:nvPr/>
        </p:nvPicPr>
        <p:blipFill>
          <a:blip r:embed="rId4"/>
          <a:srcRect/>
          <a:stretch>
            <a:fillRect/>
          </a:stretch>
        </p:blipFill>
        <p:spPr bwMode="auto">
          <a:xfrm>
            <a:off x="4495800" y="5029200"/>
            <a:ext cx="755650" cy="381000"/>
          </a:xfrm>
          <a:prstGeom prst="rect">
            <a:avLst/>
          </a:prstGeom>
          <a:noFill/>
          <a:ln w="9525">
            <a:noFill/>
            <a:miter lim="800000"/>
            <a:headEnd/>
            <a:tailEnd/>
          </a:ln>
        </p:spPr>
      </p:pic>
      <p:pic>
        <p:nvPicPr>
          <p:cNvPr id="17416" name="Picture 8"/>
          <p:cNvPicPr>
            <a:picLocks noChangeAspect="1" noChangeArrowheads="1"/>
          </p:cNvPicPr>
          <p:nvPr/>
        </p:nvPicPr>
        <p:blipFill>
          <a:blip r:embed="rId4"/>
          <a:srcRect/>
          <a:stretch>
            <a:fillRect/>
          </a:stretch>
        </p:blipFill>
        <p:spPr bwMode="auto">
          <a:xfrm>
            <a:off x="4343400" y="5715000"/>
            <a:ext cx="755650" cy="304800"/>
          </a:xfrm>
          <a:prstGeom prst="rect">
            <a:avLst/>
          </a:prstGeom>
          <a:noFill/>
          <a:ln w="9525">
            <a:noFill/>
            <a:miter lim="800000"/>
            <a:headEnd/>
            <a:tailEnd/>
          </a:ln>
        </p:spPr>
      </p:pic>
      <p:pic>
        <p:nvPicPr>
          <p:cNvPr id="17417" name="Picture 9"/>
          <p:cNvPicPr>
            <a:picLocks noChangeAspect="1" noChangeArrowheads="1"/>
          </p:cNvPicPr>
          <p:nvPr/>
        </p:nvPicPr>
        <p:blipFill>
          <a:blip r:embed="rId4"/>
          <a:srcRect/>
          <a:stretch>
            <a:fillRect/>
          </a:stretch>
        </p:blipFill>
        <p:spPr bwMode="auto">
          <a:xfrm>
            <a:off x="4724400" y="5715000"/>
            <a:ext cx="755650" cy="304800"/>
          </a:xfrm>
          <a:prstGeom prst="rect">
            <a:avLst/>
          </a:prstGeom>
          <a:noFill/>
          <a:ln w="9525">
            <a:noFill/>
            <a:miter lim="800000"/>
            <a:headEnd/>
            <a:tailEnd/>
          </a:ln>
        </p:spPr>
      </p:pic>
      <p:sp>
        <p:nvSpPr>
          <p:cNvPr id="17418" name="Text Box 10"/>
          <p:cNvSpPr txBox="1">
            <a:spLocks noChangeArrowheads="1"/>
          </p:cNvSpPr>
          <p:nvPr/>
        </p:nvSpPr>
        <p:spPr bwMode="auto">
          <a:xfrm>
            <a:off x="6858000" y="3810000"/>
            <a:ext cx="990600" cy="457200"/>
          </a:xfrm>
          <a:prstGeom prst="rect">
            <a:avLst/>
          </a:prstGeom>
          <a:noFill/>
          <a:ln w="9525">
            <a:noFill/>
            <a:miter lim="800000"/>
            <a:headEnd/>
            <a:tailEnd/>
          </a:ln>
        </p:spPr>
        <p:txBody>
          <a:bodyPr>
            <a:spAutoFit/>
          </a:bodyPr>
          <a:lstStyle/>
          <a:p>
            <a:pPr>
              <a:spcBef>
                <a:spcPct val="50000"/>
              </a:spcBef>
            </a:pPr>
            <a:endParaRPr lang="en-US"/>
          </a:p>
        </p:txBody>
      </p:sp>
      <p:pic>
        <p:nvPicPr>
          <p:cNvPr id="17419" name="Picture 11"/>
          <p:cNvPicPr>
            <a:picLocks noChangeAspect="1" noChangeArrowheads="1"/>
          </p:cNvPicPr>
          <p:nvPr/>
        </p:nvPicPr>
        <p:blipFill>
          <a:blip r:embed="rId4"/>
          <a:srcRect/>
          <a:stretch>
            <a:fillRect/>
          </a:stretch>
        </p:blipFill>
        <p:spPr bwMode="auto">
          <a:xfrm>
            <a:off x="5715000" y="5410200"/>
            <a:ext cx="1219200" cy="381000"/>
          </a:xfrm>
          <a:prstGeom prst="rect">
            <a:avLst/>
          </a:prstGeom>
          <a:noFill/>
          <a:ln w="9525">
            <a:noFill/>
            <a:miter lim="800000"/>
            <a:headEnd/>
            <a:tailEnd/>
          </a:ln>
        </p:spPr>
      </p:pic>
      <p:sp>
        <p:nvSpPr>
          <p:cNvPr id="17420" name="Text Box 12"/>
          <p:cNvSpPr txBox="1">
            <a:spLocks noChangeArrowheads="1"/>
          </p:cNvSpPr>
          <p:nvPr/>
        </p:nvSpPr>
        <p:spPr bwMode="auto">
          <a:xfrm>
            <a:off x="5715000" y="5410200"/>
            <a:ext cx="1143000" cy="457200"/>
          </a:xfrm>
          <a:prstGeom prst="rect">
            <a:avLst/>
          </a:prstGeom>
          <a:noFill/>
          <a:ln w="9525">
            <a:noFill/>
            <a:miter lim="800000"/>
            <a:headEnd/>
            <a:tailEnd/>
          </a:ln>
        </p:spPr>
        <p:txBody>
          <a:bodyPr>
            <a:spAutoFit/>
          </a:bodyPr>
          <a:lstStyle/>
          <a:p>
            <a:pPr>
              <a:spcBef>
                <a:spcPct val="50000"/>
              </a:spcBef>
            </a:pPr>
            <a:r>
              <a:rPr lang="en-US"/>
              <a:t>Finger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a:r>
              <a:rPr lang="en-US"/>
              <a:t>Ex:</a:t>
            </a:r>
          </a:p>
        </p:txBody>
      </p:sp>
      <p:sp>
        <p:nvSpPr>
          <p:cNvPr id="19459" name="Rectangle 3"/>
          <p:cNvSpPr>
            <a:spLocks noGrp="1" noChangeArrowheads="1"/>
          </p:cNvSpPr>
          <p:nvPr>
            <p:ph type="body" idx="1"/>
          </p:nvPr>
        </p:nvSpPr>
        <p:spPr/>
        <p:txBody>
          <a:bodyPr/>
          <a:lstStyle/>
          <a:p>
            <a:r>
              <a:rPr lang="en-US"/>
              <a:t>Blood….BloodCells.</a:t>
            </a:r>
          </a:p>
          <a:p>
            <a:r>
              <a:rPr lang="en-US"/>
              <a:t>Body….Heart</a:t>
            </a:r>
          </a:p>
          <a:p>
            <a:r>
              <a:rPr lang="en-US"/>
              <a:t>Body….Brain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990600"/>
          </a:xfrm>
        </p:spPr>
        <p:txBody>
          <a:bodyPr/>
          <a:lstStyle/>
          <a:p>
            <a:pPr eaLnBrk="1" hangingPunct="1"/>
            <a:r>
              <a:rPr lang="en-US" dirty="0" smtClean="0">
                <a:solidFill>
                  <a:srgbClr val="FF0000"/>
                </a:solidFill>
              </a:rPr>
              <a:t>Why Model?</a:t>
            </a:r>
          </a:p>
        </p:txBody>
      </p:sp>
      <p:sp>
        <p:nvSpPr>
          <p:cNvPr id="6147" name="Rectangle 3"/>
          <p:cNvSpPr>
            <a:spLocks noGrp="1" noChangeArrowheads="1"/>
          </p:cNvSpPr>
          <p:nvPr>
            <p:ph type="body" idx="1"/>
          </p:nvPr>
        </p:nvSpPr>
        <p:spPr>
          <a:xfrm>
            <a:off x="327025" y="914400"/>
            <a:ext cx="8816975" cy="5943600"/>
          </a:xfrm>
        </p:spPr>
        <p:txBody>
          <a:bodyPr/>
          <a:lstStyle/>
          <a:p>
            <a:pPr marL="339725" indent="-339725" eaLnBrk="1" hangingPunct="1"/>
            <a:r>
              <a:rPr lang="en-US" sz="2800" smtClean="0">
                <a:latin typeface="Times New Roman" pitchFamily="18" charset="0"/>
              </a:rPr>
              <a:t>Modeling achieves four aims:</a:t>
            </a:r>
          </a:p>
          <a:p>
            <a:pPr marL="682625" lvl="1" indent="-228600" eaLnBrk="1" hangingPunct="1"/>
            <a:r>
              <a:rPr lang="en-US" smtClean="0">
                <a:latin typeface="Times New Roman" pitchFamily="18" charset="0"/>
              </a:rPr>
              <a:t>Helps you to </a:t>
            </a:r>
            <a:r>
              <a:rPr lang="en-US" b="1" smtClean="0">
                <a:latin typeface="Times New Roman" pitchFamily="18" charset="0"/>
              </a:rPr>
              <a:t>visualize a system</a:t>
            </a:r>
            <a:r>
              <a:rPr lang="en-US" smtClean="0">
                <a:latin typeface="Times New Roman" pitchFamily="18" charset="0"/>
              </a:rPr>
              <a:t>.</a:t>
            </a:r>
          </a:p>
          <a:p>
            <a:pPr marL="682625" lvl="1" indent="-228600" eaLnBrk="1" hangingPunct="1"/>
            <a:r>
              <a:rPr lang="en-US" smtClean="0">
                <a:latin typeface="Times New Roman" pitchFamily="18" charset="0"/>
              </a:rPr>
              <a:t>Permits you to </a:t>
            </a:r>
            <a:r>
              <a:rPr lang="en-US" b="1" smtClean="0">
                <a:latin typeface="Times New Roman" pitchFamily="18" charset="0"/>
              </a:rPr>
              <a:t>specify the structure or behavior of a system.</a:t>
            </a:r>
          </a:p>
          <a:p>
            <a:pPr marL="682625" lvl="1" indent="-228600" eaLnBrk="1" hangingPunct="1"/>
            <a:r>
              <a:rPr lang="en-US" smtClean="0">
                <a:latin typeface="Times New Roman" pitchFamily="18" charset="0"/>
              </a:rPr>
              <a:t>Gives you a </a:t>
            </a:r>
            <a:r>
              <a:rPr lang="en-US" b="1" smtClean="0">
                <a:latin typeface="Times New Roman" pitchFamily="18" charset="0"/>
              </a:rPr>
              <a:t>template that guides</a:t>
            </a:r>
            <a:r>
              <a:rPr lang="en-US" smtClean="0">
                <a:latin typeface="Times New Roman" pitchFamily="18" charset="0"/>
              </a:rPr>
              <a:t> </a:t>
            </a:r>
            <a:r>
              <a:rPr lang="en-US" b="1" smtClean="0">
                <a:latin typeface="Times New Roman" pitchFamily="18" charset="0"/>
              </a:rPr>
              <a:t>you in constructing</a:t>
            </a:r>
            <a:r>
              <a:rPr lang="en-US" smtClean="0">
                <a:latin typeface="Times New Roman" pitchFamily="18" charset="0"/>
              </a:rPr>
              <a:t> a system.</a:t>
            </a:r>
          </a:p>
          <a:p>
            <a:pPr marL="682625" lvl="1" indent="-228600" eaLnBrk="1" hangingPunct="1"/>
            <a:r>
              <a:rPr lang="en-US" b="1" smtClean="0">
                <a:latin typeface="Times New Roman" pitchFamily="18" charset="0"/>
              </a:rPr>
              <a:t>Documents the decisions</a:t>
            </a:r>
            <a:r>
              <a:rPr lang="en-US" smtClean="0">
                <a:latin typeface="Times New Roman" pitchFamily="18" charset="0"/>
              </a:rPr>
              <a:t> you have made.</a:t>
            </a:r>
          </a:p>
          <a:p>
            <a:pPr marL="339725" indent="-339725" eaLnBrk="1" hangingPunct="1"/>
            <a:r>
              <a:rPr lang="en-US" sz="2800" smtClean="0">
                <a:latin typeface="Times New Roman" pitchFamily="18" charset="0"/>
              </a:rPr>
              <a:t>You build models of complex systems because you cannot comprehend such a system in its entirety.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z="4000" b="1" u="sng" smtClean="0">
                <a:solidFill>
                  <a:srgbClr val="0000CC"/>
                </a:solidFill>
              </a:rPr>
              <a:t>Realization</a:t>
            </a:r>
            <a:r>
              <a:rPr lang="en-US" sz="4000" smtClean="0"/>
              <a:t/>
            </a:r>
            <a:br>
              <a:rPr lang="en-US" sz="4000" smtClean="0"/>
            </a:br>
            <a:endParaRPr lang="en-US" sz="4000" smtClean="0"/>
          </a:p>
        </p:txBody>
      </p:sp>
      <p:sp>
        <p:nvSpPr>
          <p:cNvPr id="18435" name="Rectangle 3"/>
          <p:cNvSpPr>
            <a:spLocks noGrp="1" noChangeArrowheads="1"/>
          </p:cNvSpPr>
          <p:nvPr>
            <p:ph type="body" idx="1"/>
          </p:nvPr>
        </p:nvSpPr>
        <p:spPr/>
        <p:txBody>
          <a:bodyPr/>
          <a:lstStyle/>
          <a:p>
            <a:pPr algn="just" eaLnBrk="1" hangingPunct="1"/>
            <a:r>
              <a:rPr lang="en-US" sz="2800" smtClean="0">
                <a:latin typeface="Times New Roman" pitchFamily="18" charset="0"/>
              </a:rPr>
              <a:t>A </a:t>
            </a:r>
            <a:r>
              <a:rPr lang="en-US" sz="2800" i="1" smtClean="0">
                <a:solidFill>
                  <a:srgbClr val="0000CC"/>
                </a:solidFill>
                <a:latin typeface="Times New Roman" pitchFamily="18" charset="0"/>
              </a:rPr>
              <a:t>realization</a:t>
            </a:r>
            <a:r>
              <a:rPr lang="en-US" sz="2800" i="1" smtClean="0">
                <a:latin typeface="Times New Roman" pitchFamily="18" charset="0"/>
              </a:rPr>
              <a:t> </a:t>
            </a:r>
            <a:r>
              <a:rPr lang="en-US" sz="2800" smtClean="0">
                <a:latin typeface="Times New Roman" pitchFamily="18" charset="0"/>
              </a:rPr>
              <a:t>is a semantic relationship between classifiers in which one classifier specifies a contract that another classifier guarantees to carry out. </a:t>
            </a:r>
          </a:p>
          <a:p>
            <a:pPr algn="just" eaLnBrk="1" hangingPunct="1"/>
            <a:r>
              <a:rPr lang="en-US" sz="2800" smtClean="0">
                <a:latin typeface="Times New Roman" pitchFamily="18" charset="0"/>
              </a:rPr>
              <a:t>Graphically, a realization is rendered as a dashed directed line with a large open arrowhead pointing to the classifier that specifies the contract.</a:t>
            </a:r>
          </a:p>
          <a:p>
            <a:pPr algn="just" eaLnBrk="1" hangingPunct="1"/>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19459" name="Rectangle 3"/>
          <p:cNvSpPr>
            <a:spLocks noGrp="1" noChangeArrowheads="1"/>
          </p:cNvSpPr>
          <p:nvPr>
            <p:ph type="body" idx="1"/>
          </p:nvPr>
        </p:nvSpPr>
        <p:spPr/>
        <p:txBody>
          <a:bodyPr/>
          <a:lstStyle/>
          <a:p>
            <a:pPr algn="just" eaLnBrk="1" hangingPunct="1"/>
            <a:r>
              <a:rPr lang="en-US" sz="2800" smtClean="0">
                <a:latin typeface="Times New Roman" pitchFamily="18" charset="0"/>
              </a:rPr>
              <a:t>Realization is sufficiently different from dependency, generalization, and association relationships that it is treated as a separate kind of relationship.</a:t>
            </a:r>
          </a:p>
          <a:p>
            <a:pPr algn="just" eaLnBrk="1" hangingPunct="1"/>
            <a:endParaRPr lang="en-US" sz="2800" smtClean="0">
              <a:latin typeface="Times New Roman" pitchFamily="18" charset="0"/>
            </a:endParaRPr>
          </a:p>
          <a:p>
            <a:pPr algn="just" eaLnBrk="1" hangingPunct="1"/>
            <a:r>
              <a:rPr lang="en-US" sz="2800" smtClean="0">
                <a:latin typeface="Times New Roman" pitchFamily="18" charset="0"/>
              </a:rPr>
              <a:t>You'll use realization in the context of interfaces</a:t>
            </a:r>
          </a:p>
          <a:p>
            <a:pPr algn="just" eaLnBrk="1" hangingPunct="1"/>
            <a:endParaRPr lang="en-US" sz="2800" smtClean="0">
              <a:latin typeface="Times New Roman" pitchFamily="18" charset="0"/>
            </a:endParaRPr>
          </a:p>
          <a:p>
            <a:pPr eaLnBrk="1" hangingPunct="1">
              <a:buFont typeface="Wingdings" pitchFamily="2" charset="2"/>
              <a:buNone/>
            </a:pPr>
            <a:endParaRPr lang="en-US" sz="2800" smtClean="0"/>
          </a:p>
          <a:p>
            <a:pPr eaLnBrk="1" hangingPunct="1"/>
            <a:endParaRPr lang="en-US" sz="2800" smtClean="0"/>
          </a:p>
          <a:p>
            <a:pPr eaLnBrk="1" hangingPunct="1"/>
            <a:endParaRPr lang="en-US" sz="2800" smtClean="0"/>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50938" y="617538"/>
            <a:ext cx="7793037" cy="334962"/>
          </a:xfrm>
        </p:spPr>
        <p:txBody>
          <a:bodyPr>
            <a:normAutofit fontScale="90000"/>
          </a:bodyPr>
          <a:lstStyle/>
          <a:p>
            <a:pPr eaLnBrk="1" hangingPunct="1"/>
            <a:endParaRPr lang="en-US" sz="4000" smtClean="0"/>
          </a:p>
        </p:txBody>
      </p:sp>
      <p:sp>
        <p:nvSpPr>
          <p:cNvPr id="20483" name="Rectangle 3"/>
          <p:cNvSpPr>
            <a:spLocks noGrp="1" noChangeArrowheads="1"/>
          </p:cNvSpPr>
          <p:nvPr>
            <p:ph type="body" idx="1"/>
          </p:nvPr>
        </p:nvSpPr>
        <p:spPr>
          <a:xfrm>
            <a:off x="457200" y="762000"/>
            <a:ext cx="8229600" cy="5364163"/>
          </a:xfrm>
        </p:spPr>
        <p:txBody>
          <a:bodyPr>
            <a:normAutofit fontScale="92500" lnSpcReduction="10000"/>
          </a:bodyPr>
          <a:lstStyle/>
          <a:p>
            <a:pPr algn="just" eaLnBrk="1" hangingPunct="1"/>
            <a:r>
              <a:rPr lang="en-US" sz="2800" smtClean="0">
                <a:latin typeface="Times New Roman" pitchFamily="18" charset="0"/>
              </a:rPr>
              <a:t>Realization is used to specify the relationship between an interface and the class or component that provides an operation or service.</a:t>
            </a:r>
          </a:p>
          <a:p>
            <a:pPr algn="just" eaLnBrk="1" hangingPunct="1"/>
            <a:endParaRPr lang="en-US" sz="2800" smtClean="0">
              <a:latin typeface="Times New Roman" pitchFamily="18" charset="0"/>
            </a:endParaRPr>
          </a:p>
          <a:p>
            <a:pPr algn="just" eaLnBrk="1" hangingPunct="1"/>
            <a:r>
              <a:rPr lang="en-US" sz="2800" smtClean="0">
                <a:latin typeface="Times New Roman" pitchFamily="18" charset="0"/>
              </a:rPr>
              <a:t>An interface is a collection of operations that are used to specify a service of a class or a component.</a:t>
            </a:r>
          </a:p>
          <a:p>
            <a:pPr algn="just" eaLnBrk="1" hangingPunct="1">
              <a:buFont typeface="Wingdings" pitchFamily="2" charset="2"/>
              <a:buNone/>
            </a:pPr>
            <a:r>
              <a:rPr lang="en-US" sz="2800" smtClean="0">
                <a:latin typeface="Times New Roman" pitchFamily="18" charset="0"/>
              </a:rPr>
              <a:t>   </a:t>
            </a:r>
          </a:p>
          <a:p>
            <a:pPr algn="just" eaLnBrk="1" hangingPunct="1">
              <a:buFont typeface="Wingdings" pitchFamily="2" charset="2"/>
              <a:buNone/>
            </a:pPr>
            <a:r>
              <a:rPr lang="en-US" sz="2800" smtClean="0">
                <a:latin typeface="Times New Roman" pitchFamily="18" charset="0"/>
              </a:rPr>
              <a:t>    Therefore, an interface specifies a contract that a class or component must carry out. </a:t>
            </a:r>
          </a:p>
          <a:p>
            <a:pPr algn="just" eaLnBrk="1" hangingPunct="1">
              <a:buFont typeface="Wingdings" pitchFamily="2" charset="2"/>
              <a:buNone/>
            </a:pPr>
            <a:r>
              <a:rPr lang="en-US" sz="2800" smtClean="0">
                <a:latin typeface="Times New Roman" pitchFamily="18" charset="0"/>
              </a:rPr>
              <a:t>     </a:t>
            </a:r>
          </a:p>
          <a:p>
            <a:pPr algn="just" eaLnBrk="1" hangingPunct="1">
              <a:buFont typeface="Wingdings" pitchFamily="2" charset="2"/>
              <a:buNone/>
            </a:pPr>
            <a:r>
              <a:rPr lang="en-US" sz="2800" smtClean="0">
                <a:latin typeface="Times New Roman" pitchFamily="18" charset="0"/>
              </a:rPr>
              <a:t>	An interface may be realized by many such classes or components, and a class or component may realize many interfaces.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0"/>
            <a:ext cx="8229600" cy="1143000"/>
          </a:xfrm>
        </p:spPr>
        <p:txBody>
          <a:bodyPr/>
          <a:lstStyle/>
          <a:p>
            <a:pPr eaLnBrk="1" hangingPunct="1"/>
            <a:endParaRPr lang="en-US" smtClean="0"/>
          </a:p>
        </p:txBody>
      </p:sp>
      <p:sp>
        <p:nvSpPr>
          <p:cNvPr id="21507" name="Rectangle 3"/>
          <p:cNvSpPr>
            <a:spLocks noGrp="1" noChangeArrowheads="1"/>
          </p:cNvSpPr>
          <p:nvPr>
            <p:ph type="body" sz="half" idx="1"/>
          </p:nvPr>
        </p:nvSpPr>
        <p:spPr>
          <a:xfrm>
            <a:off x="457200" y="1143000"/>
            <a:ext cx="8305800" cy="4987925"/>
          </a:xfrm>
        </p:spPr>
        <p:txBody>
          <a:bodyPr/>
          <a:lstStyle/>
          <a:p>
            <a:pPr algn="just" eaLnBrk="1" hangingPunct="1"/>
            <a:r>
              <a:rPr lang="en-US" sz="2800" smtClean="0">
                <a:latin typeface="Times New Roman" pitchFamily="18" charset="0"/>
              </a:rPr>
              <a:t>Note that you can represent realization in two ways: in </a:t>
            </a:r>
            <a:r>
              <a:rPr lang="en-US" sz="2800" smtClean="0">
                <a:solidFill>
                  <a:srgbClr val="0000CC"/>
                </a:solidFill>
                <a:latin typeface="Times New Roman" pitchFamily="18" charset="0"/>
              </a:rPr>
              <a:t>the canonical form</a:t>
            </a:r>
            <a:r>
              <a:rPr lang="en-US" sz="2800" smtClean="0">
                <a:latin typeface="Times New Roman" pitchFamily="18" charset="0"/>
              </a:rPr>
              <a:t> (using the interface stereotype and the dashed directed line with a large open arrowhead) and in </a:t>
            </a:r>
            <a:r>
              <a:rPr lang="en-US" sz="2800" smtClean="0">
                <a:solidFill>
                  <a:srgbClr val="0000CC"/>
                </a:solidFill>
                <a:latin typeface="Times New Roman" pitchFamily="18" charset="0"/>
              </a:rPr>
              <a:t>an elided form</a:t>
            </a:r>
            <a:r>
              <a:rPr lang="en-US" sz="2800" smtClean="0">
                <a:latin typeface="Times New Roman" pitchFamily="18" charset="0"/>
              </a:rPr>
              <a:t> (using the interface lollipop notation).</a:t>
            </a:r>
          </a:p>
          <a:p>
            <a:pPr eaLnBrk="1" hangingPunct="1"/>
            <a:endParaRPr lang="en-US" sz="2800" smtClean="0">
              <a:latin typeface="Times New Roman" pitchFamily="18" charset="0"/>
            </a:endParaRPr>
          </a:p>
        </p:txBody>
      </p:sp>
      <p:pic>
        <p:nvPicPr>
          <p:cNvPr id="21508" name="Picture 4"/>
          <p:cNvPicPr>
            <a:picLocks noGrp="1" noChangeAspect="1" noChangeArrowheads="1"/>
          </p:cNvPicPr>
          <p:nvPr>
            <p:ph sz="half" idx="2"/>
          </p:nvPr>
        </p:nvPicPr>
        <p:blipFill>
          <a:blip r:embed="rId2"/>
          <a:srcRect/>
          <a:stretch>
            <a:fillRect/>
          </a:stretch>
        </p:blipFill>
        <p:spPr>
          <a:xfrm>
            <a:off x="1600200" y="3581400"/>
            <a:ext cx="5791200" cy="3048000"/>
          </a:xfrm>
          <a:noFill/>
        </p:spPr>
      </p:pic>
      <p:sp>
        <p:nvSpPr>
          <p:cNvPr id="21509" name="Rectangle 5"/>
          <p:cNvSpPr>
            <a:spLocks noChangeArrowheads="1"/>
          </p:cNvSpPr>
          <p:nvPr/>
        </p:nvSpPr>
        <p:spPr bwMode="auto">
          <a:xfrm>
            <a:off x="2819400" y="3048000"/>
            <a:ext cx="3616325" cy="366713"/>
          </a:xfrm>
          <a:prstGeom prst="rect">
            <a:avLst/>
          </a:prstGeom>
          <a:noFill/>
          <a:ln w="9525">
            <a:noFill/>
            <a:miter lim="800000"/>
            <a:headEnd/>
            <a:tailEnd/>
          </a:ln>
        </p:spPr>
        <p:txBody>
          <a:bodyPr wrap="none">
            <a:spAutoFit/>
          </a:bodyPr>
          <a:lstStyle/>
          <a:p>
            <a:pPr eaLnBrk="0" hangingPunct="0"/>
            <a:r>
              <a:rPr lang="en-US" sz="1800" b="1">
                <a:latin typeface="Verdana" pitchFamily="34" charset="0"/>
              </a:rPr>
              <a:t>Realization of an Interface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617538"/>
            <a:ext cx="7793037" cy="715962"/>
          </a:xfrm>
        </p:spPr>
        <p:txBody>
          <a:bodyPr/>
          <a:lstStyle/>
          <a:p>
            <a:pPr eaLnBrk="1" hangingPunct="1"/>
            <a:endParaRPr lang="en-US" sz="4000" smtClean="0"/>
          </a:p>
        </p:txBody>
      </p:sp>
      <p:sp>
        <p:nvSpPr>
          <p:cNvPr id="22531" name="Rectangle 3"/>
          <p:cNvSpPr>
            <a:spLocks noGrp="1" noChangeArrowheads="1"/>
          </p:cNvSpPr>
          <p:nvPr>
            <p:ph type="body" sz="half" idx="1"/>
          </p:nvPr>
        </p:nvSpPr>
        <p:spPr>
          <a:xfrm>
            <a:off x="457200" y="1371600"/>
            <a:ext cx="8153400" cy="4754563"/>
          </a:xfrm>
        </p:spPr>
        <p:txBody>
          <a:bodyPr/>
          <a:lstStyle/>
          <a:p>
            <a:pPr algn="just" eaLnBrk="1" hangingPunct="1"/>
            <a:r>
              <a:rPr lang="en-US" sz="2800" smtClean="0">
                <a:latin typeface="Times New Roman" pitchFamily="18" charset="0"/>
              </a:rPr>
              <a:t>You'll also use realization to specify the relationship between a </a:t>
            </a:r>
            <a:r>
              <a:rPr lang="en-US" sz="2800" smtClean="0">
                <a:solidFill>
                  <a:srgbClr val="0000CC"/>
                </a:solidFill>
                <a:latin typeface="Times New Roman" pitchFamily="18" charset="0"/>
              </a:rPr>
              <a:t>use case and the collaboration</a:t>
            </a:r>
            <a:r>
              <a:rPr lang="en-US" sz="2800" smtClean="0">
                <a:latin typeface="Times New Roman" pitchFamily="18" charset="0"/>
              </a:rPr>
              <a:t> that realizes that use case,</a:t>
            </a:r>
          </a:p>
          <a:p>
            <a:pPr algn="just" eaLnBrk="1" hangingPunct="1"/>
            <a:r>
              <a:rPr lang="en-US" sz="2800" smtClean="0">
                <a:latin typeface="Times New Roman" pitchFamily="18" charset="0"/>
              </a:rPr>
              <a:t>In this circumstance, you'll almost always use the canonical form of realization.</a:t>
            </a:r>
          </a:p>
          <a:p>
            <a:pPr eaLnBrk="1" hangingPunct="1"/>
            <a:endParaRPr lang="en-US" sz="2800" smtClean="0">
              <a:latin typeface="Times New Roman" pitchFamily="18" charset="0"/>
            </a:endParaRPr>
          </a:p>
        </p:txBody>
      </p:sp>
      <p:pic>
        <p:nvPicPr>
          <p:cNvPr id="22532" name="Picture 4"/>
          <p:cNvPicPr>
            <a:picLocks noGrp="1" noChangeAspect="1" noChangeArrowheads="1"/>
          </p:cNvPicPr>
          <p:nvPr>
            <p:ph sz="half" idx="2"/>
          </p:nvPr>
        </p:nvPicPr>
        <p:blipFill>
          <a:blip r:embed="rId2"/>
          <a:srcRect/>
          <a:stretch>
            <a:fillRect/>
          </a:stretch>
        </p:blipFill>
        <p:spPr>
          <a:xfrm>
            <a:off x="1600200" y="4191000"/>
            <a:ext cx="5791200" cy="2362200"/>
          </a:xfrm>
          <a:noFill/>
        </p:spPr>
      </p:pic>
      <p:sp>
        <p:nvSpPr>
          <p:cNvPr id="22533" name="Rectangle 5"/>
          <p:cNvSpPr>
            <a:spLocks noChangeArrowheads="1"/>
          </p:cNvSpPr>
          <p:nvPr/>
        </p:nvSpPr>
        <p:spPr bwMode="auto">
          <a:xfrm rot="10801867" flipV="1">
            <a:off x="2882900" y="3730625"/>
            <a:ext cx="3411538" cy="366713"/>
          </a:xfrm>
          <a:prstGeom prst="rect">
            <a:avLst/>
          </a:prstGeom>
          <a:noFill/>
          <a:ln w="9525">
            <a:noFill/>
            <a:miter lim="800000"/>
            <a:headEnd/>
            <a:tailEnd/>
          </a:ln>
        </p:spPr>
        <p:txBody>
          <a:bodyPr>
            <a:spAutoFit/>
          </a:bodyPr>
          <a:lstStyle/>
          <a:p>
            <a:pPr eaLnBrk="0" hangingPunct="0"/>
            <a:r>
              <a:rPr lang="en-US" sz="1800" b="1">
                <a:latin typeface="Verdana" pitchFamily="34" charset="0"/>
              </a:rPr>
              <a:t>Realization of a Use Case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b="1" u="sng" smtClean="0">
                <a:solidFill>
                  <a:srgbClr val="009900"/>
                </a:solidFill>
                <a:latin typeface="Arial" pitchFamily="34" charset="0"/>
              </a:rPr>
              <a:t>COMMON MODELING TECHNIQUES</a:t>
            </a:r>
          </a:p>
        </p:txBody>
      </p:sp>
      <p:pic>
        <p:nvPicPr>
          <p:cNvPr id="23555" name="Picture 4"/>
          <p:cNvPicPr>
            <a:picLocks noGrp="1" noChangeAspect="1" noChangeArrowheads="1"/>
          </p:cNvPicPr>
          <p:nvPr>
            <p:ph type="body" idx="1"/>
          </p:nvPr>
        </p:nvPicPr>
        <p:blipFill>
          <a:blip r:embed="rId2"/>
          <a:srcRect/>
          <a:stretch>
            <a:fillRect/>
          </a:stretch>
        </p:blipFill>
        <p:spPr>
          <a:xfrm>
            <a:off x="2057400" y="3352800"/>
            <a:ext cx="4772025" cy="2705100"/>
          </a:xfrm>
          <a:noFill/>
        </p:spPr>
      </p:pic>
      <p:sp>
        <p:nvSpPr>
          <p:cNvPr id="23556" name="Rectangle 5"/>
          <p:cNvSpPr>
            <a:spLocks noChangeArrowheads="1"/>
          </p:cNvSpPr>
          <p:nvPr/>
        </p:nvSpPr>
        <p:spPr bwMode="auto">
          <a:xfrm>
            <a:off x="990600" y="1905000"/>
            <a:ext cx="7772400" cy="1066800"/>
          </a:xfrm>
          <a:prstGeom prst="rect">
            <a:avLst/>
          </a:prstGeom>
          <a:noFill/>
          <a:ln w="9525">
            <a:noFill/>
            <a:miter lim="800000"/>
            <a:headEnd/>
            <a:tailEnd/>
          </a:ln>
        </p:spPr>
        <p:txBody>
          <a:bodyPr>
            <a:spAutoFit/>
          </a:bodyPr>
          <a:lstStyle/>
          <a:p>
            <a:r>
              <a:rPr lang="en-US" b="1" u="sng"/>
              <a:t>Modeling Simple Dependencies:-</a:t>
            </a:r>
          </a:p>
          <a:p>
            <a:pPr>
              <a:buFontTx/>
              <a:buChar char="•"/>
            </a:pPr>
            <a:r>
              <a:rPr lang="en-US" sz="2000"/>
              <a:t>   Create a Dependency pointing from the class with the operation </a:t>
            </a:r>
          </a:p>
          <a:p>
            <a:r>
              <a:rPr lang="en-US" sz="2000"/>
              <a:t>    to the class used as a parameter in the operation.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en-US" smtClean="0"/>
          </a:p>
        </p:txBody>
      </p:sp>
      <p:sp>
        <p:nvSpPr>
          <p:cNvPr id="24579" name="Rectangle 3"/>
          <p:cNvSpPr>
            <a:spLocks noGrp="1" noChangeArrowheads="1"/>
          </p:cNvSpPr>
          <p:nvPr>
            <p:ph type="body" idx="1"/>
          </p:nvPr>
        </p:nvSpPr>
        <p:spPr/>
        <p:txBody>
          <a:bodyPr/>
          <a:lstStyle/>
          <a:p>
            <a:pPr eaLnBrk="1" hangingPunct="1">
              <a:buClr>
                <a:schemeClr val="hlink"/>
              </a:buClr>
              <a:buSzPct val="135000"/>
              <a:buFont typeface="Wingdings" pitchFamily="2" charset="2"/>
              <a:buChar char="Ø"/>
            </a:pPr>
            <a:r>
              <a:rPr lang="en-US" sz="2400" b="1" u="sng" smtClean="0">
                <a:latin typeface="Arial" pitchFamily="34" charset="0"/>
              </a:rPr>
              <a:t>Modeling Single Inheritance:-</a:t>
            </a:r>
          </a:p>
          <a:p>
            <a:pPr eaLnBrk="1" hangingPunct="1">
              <a:buClr>
                <a:srgbClr val="CC99FF"/>
              </a:buClr>
              <a:buSzPct val="135000"/>
              <a:buFont typeface="Wingdings" pitchFamily="2" charset="2"/>
              <a:buChar char="§"/>
            </a:pPr>
            <a:r>
              <a:rPr lang="en-US" sz="2000" smtClean="0">
                <a:latin typeface="Arial" pitchFamily="34" charset="0"/>
              </a:rPr>
              <a:t>Given a set of classes, look for responsibilities, attributes and operations which are common to two or more classes.</a:t>
            </a:r>
          </a:p>
          <a:p>
            <a:pPr eaLnBrk="1" hangingPunct="1">
              <a:buClr>
                <a:srgbClr val="CC99FF"/>
              </a:buClr>
              <a:buSzPct val="75000"/>
              <a:buFont typeface="Wingdings" pitchFamily="2" charset="2"/>
              <a:buChar char="§"/>
            </a:pPr>
            <a:endParaRPr lang="en-US" sz="2000" smtClean="0">
              <a:latin typeface="Arial" pitchFamily="34" charset="0"/>
            </a:endParaRPr>
          </a:p>
          <a:p>
            <a:pPr eaLnBrk="1" hangingPunct="1">
              <a:buClr>
                <a:srgbClr val="CC99FF"/>
              </a:buClr>
              <a:buSzPct val="75000"/>
              <a:buFont typeface="Wingdings" pitchFamily="2" charset="2"/>
              <a:buChar char="§"/>
            </a:pPr>
            <a:r>
              <a:rPr lang="en-US" sz="2000" smtClean="0">
                <a:latin typeface="Arial" pitchFamily="34" charset="0"/>
              </a:rPr>
              <a:t>Elevate these common responsibilities, attributes and operations to a more general class. If necessary create a new class to which we can assign these elements. </a:t>
            </a:r>
          </a:p>
          <a:p>
            <a:pPr eaLnBrk="1" hangingPunct="1">
              <a:buClr>
                <a:srgbClr val="CC99FF"/>
              </a:buClr>
              <a:buSzPct val="75000"/>
              <a:buFont typeface="Wingdings" pitchFamily="2" charset="2"/>
              <a:buChar char="§"/>
            </a:pPr>
            <a:endParaRPr lang="en-US" sz="2000" smtClean="0">
              <a:latin typeface="Arial" pitchFamily="34" charset="0"/>
            </a:endParaRPr>
          </a:p>
          <a:p>
            <a:pPr eaLnBrk="1" hangingPunct="1">
              <a:buClr>
                <a:srgbClr val="CC99FF"/>
              </a:buClr>
              <a:buSzPct val="75000"/>
              <a:buFont typeface="Wingdings" pitchFamily="2" charset="2"/>
              <a:buChar char="§"/>
            </a:pPr>
            <a:r>
              <a:rPr lang="en-US" sz="2000" smtClean="0">
                <a:latin typeface="Arial" pitchFamily="34" charset="0"/>
              </a:rPr>
              <a:t>Specify that the more-specific classes inherit from more-general class by placing a generalization relationship that is drawn from each specialized class to its more-general parent.</a:t>
            </a:r>
          </a:p>
          <a:p>
            <a:pPr eaLnBrk="1" hangingPunct="1"/>
            <a:endParaRPr lang="en-US" sz="2000" smtClean="0">
              <a:latin typeface="Arial" pitchFamily="34" charset="0"/>
            </a:endParaRPr>
          </a:p>
          <a:p>
            <a:pPr eaLnBrk="1" hangingPunct="1"/>
            <a:endParaRPr lang="en-US" sz="2000" smtClean="0"/>
          </a:p>
          <a:p>
            <a:pPr eaLnBrk="1" hangingPunct="1">
              <a:buClr>
                <a:srgbClr val="CC99FF"/>
              </a:buClr>
              <a:buSzPct val="75000"/>
              <a:buFont typeface="Wingdings" pitchFamily="2" charset="2"/>
              <a:buChar char="§"/>
            </a:pPr>
            <a:endParaRPr lang="en-US" sz="2000" smtClean="0">
              <a:latin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Grp="1" noChangeAspect="1" noChangeArrowheads="1"/>
          </p:cNvPicPr>
          <p:nvPr>
            <p:ph type="body" idx="1"/>
          </p:nvPr>
        </p:nvPicPr>
        <p:blipFill>
          <a:blip r:embed="rId2"/>
          <a:srcRect/>
          <a:stretch>
            <a:fillRect/>
          </a:stretch>
        </p:blipFill>
        <p:spPr>
          <a:xfrm>
            <a:off x="914400" y="685800"/>
            <a:ext cx="7772400" cy="4114800"/>
          </a:xfrm>
        </p:spPr>
      </p:pic>
      <p:sp>
        <p:nvSpPr>
          <p:cNvPr id="25603" name="Rectangle 5"/>
          <p:cNvSpPr>
            <a:spLocks noChangeArrowheads="1"/>
          </p:cNvSpPr>
          <p:nvPr/>
        </p:nvSpPr>
        <p:spPr bwMode="auto">
          <a:xfrm>
            <a:off x="2895600" y="5410200"/>
            <a:ext cx="3890963" cy="457200"/>
          </a:xfrm>
          <a:prstGeom prst="rect">
            <a:avLst/>
          </a:prstGeom>
          <a:noFill/>
          <a:ln w="9525">
            <a:noFill/>
            <a:miter lim="800000"/>
            <a:headEnd/>
            <a:tailEnd/>
          </a:ln>
        </p:spPr>
        <p:txBody>
          <a:bodyPr wrap="none">
            <a:spAutoFit/>
          </a:bodyPr>
          <a:lstStyle/>
          <a:p>
            <a:r>
              <a:rPr lang="en-US" b="1"/>
              <a:t>Inheritance Relationships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en-US" smtClean="0"/>
          </a:p>
        </p:txBody>
      </p:sp>
      <p:sp>
        <p:nvSpPr>
          <p:cNvPr id="26627" name="Rectangle 3"/>
          <p:cNvSpPr>
            <a:spLocks noGrp="1" noChangeArrowheads="1"/>
          </p:cNvSpPr>
          <p:nvPr>
            <p:ph type="body" idx="1"/>
          </p:nvPr>
        </p:nvSpPr>
        <p:spPr>
          <a:xfrm>
            <a:off x="1182688" y="2017713"/>
            <a:ext cx="7772400" cy="4459287"/>
          </a:xfrm>
        </p:spPr>
        <p:txBody>
          <a:bodyPr/>
          <a:lstStyle/>
          <a:p>
            <a:pPr eaLnBrk="1" hangingPunct="1">
              <a:buClr>
                <a:schemeClr val="hlink"/>
              </a:buClr>
              <a:buSzPct val="135000"/>
              <a:buFont typeface="Wingdings" pitchFamily="2" charset="2"/>
              <a:buChar char="Ø"/>
            </a:pPr>
            <a:r>
              <a:rPr lang="en-US" sz="2400" b="1" u="sng" smtClean="0">
                <a:latin typeface="Arial" pitchFamily="34" charset="0"/>
              </a:rPr>
              <a:t>Modeling Structural Relationships:-</a:t>
            </a:r>
          </a:p>
          <a:p>
            <a:pPr eaLnBrk="1" hangingPunct="1">
              <a:buClr>
                <a:srgbClr val="CC99FF"/>
              </a:buClr>
              <a:buSzPct val="75000"/>
              <a:buFont typeface="Wingdings" pitchFamily="2" charset="2"/>
              <a:buChar char="§"/>
            </a:pPr>
            <a:r>
              <a:rPr lang="en-US" sz="2000" smtClean="0">
                <a:latin typeface="Arial" pitchFamily="34" charset="0"/>
              </a:rPr>
              <a:t>For each pair of classes, if we need to navigate from objects of one class to objects of another class, specify an association between the two.</a:t>
            </a:r>
          </a:p>
          <a:p>
            <a:pPr eaLnBrk="1" hangingPunct="1">
              <a:buClr>
                <a:srgbClr val="CC99FF"/>
              </a:buClr>
              <a:buSzPct val="75000"/>
              <a:buFont typeface="Wingdings" pitchFamily="2" charset="2"/>
              <a:buChar char="§"/>
            </a:pPr>
            <a:endParaRPr lang="en-US" sz="2000" smtClean="0">
              <a:latin typeface="Arial" pitchFamily="34" charset="0"/>
            </a:endParaRPr>
          </a:p>
          <a:p>
            <a:pPr eaLnBrk="1" hangingPunct="1">
              <a:buClr>
                <a:srgbClr val="CC99FF"/>
              </a:buClr>
              <a:buSzPct val="75000"/>
              <a:buFont typeface="Wingdings" pitchFamily="2" charset="2"/>
              <a:buChar char="§"/>
            </a:pPr>
            <a:r>
              <a:rPr lang="en-US" sz="2000" smtClean="0">
                <a:latin typeface="Arial" pitchFamily="34" charset="0"/>
              </a:rPr>
              <a:t>For each of these associations, specify a multiplicity as well as role names.</a:t>
            </a:r>
          </a:p>
          <a:p>
            <a:pPr eaLnBrk="1" hangingPunct="1">
              <a:buClr>
                <a:srgbClr val="CC99FF"/>
              </a:buClr>
              <a:buSzPct val="75000"/>
              <a:buFont typeface="Wingdings" pitchFamily="2" charset="2"/>
              <a:buChar char="§"/>
            </a:pPr>
            <a:endParaRPr lang="en-US" sz="2000" smtClean="0">
              <a:latin typeface="Arial" pitchFamily="34" charset="0"/>
            </a:endParaRPr>
          </a:p>
          <a:p>
            <a:pPr eaLnBrk="1" hangingPunct="1">
              <a:buClr>
                <a:srgbClr val="CC99FF"/>
              </a:buClr>
              <a:buSzPct val="75000"/>
              <a:buFont typeface="Wingdings" pitchFamily="2" charset="2"/>
              <a:buChar char="§"/>
            </a:pPr>
            <a:r>
              <a:rPr lang="en-US" sz="2000" smtClean="0">
                <a:latin typeface="Arial" pitchFamily="34" charset="0"/>
              </a:rPr>
              <a:t>If one of the classes in an association is structurally or organizationally a whole compared with the classes at the other end look like parts, mark this as an aggregation by adorning the association at the end near the whole.</a:t>
            </a:r>
          </a:p>
          <a:p>
            <a:pPr eaLnBrk="1" hangingPunct="1"/>
            <a:endParaRPr lang="en-US" sz="2000" smtClean="0"/>
          </a:p>
          <a:p>
            <a:pPr eaLnBrk="1" hangingPunct="1">
              <a:buClr>
                <a:srgbClr val="CC99FF"/>
              </a:buClr>
              <a:buSzPct val="75000"/>
              <a:buFont typeface="Wingdings" pitchFamily="2" charset="2"/>
              <a:buChar char="§"/>
            </a:pPr>
            <a:endParaRPr lang="en-US" sz="2000" smtClean="0">
              <a:latin typeface="Arial" pitchFamily="34" charset="0"/>
            </a:endParaRPr>
          </a:p>
          <a:p>
            <a:pPr eaLnBrk="1" hangingPunct="1">
              <a:buClr>
                <a:srgbClr val="CC99FF"/>
              </a:buClr>
              <a:buSzPct val="75000"/>
              <a:buFont typeface="Wingdings" pitchFamily="2" charset="2"/>
              <a:buChar char="§"/>
            </a:pPr>
            <a:endParaRPr lang="en-US" sz="2000" smtClean="0">
              <a:latin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895600" y="5791200"/>
            <a:ext cx="3705225" cy="457200"/>
          </a:xfrm>
          <a:prstGeom prst="rect">
            <a:avLst/>
          </a:prstGeom>
          <a:noFill/>
          <a:ln w="9525">
            <a:noFill/>
            <a:miter lim="800000"/>
            <a:headEnd/>
            <a:tailEnd/>
          </a:ln>
        </p:spPr>
        <p:txBody>
          <a:bodyPr wrap="none">
            <a:spAutoFit/>
          </a:bodyPr>
          <a:lstStyle/>
          <a:p>
            <a:r>
              <a:rPr lang="en-US" b="1"/>
              <a:t>Structural Relationships</a:t>
            </a:r>
          </a:p>
        </p:txBody>
      </p:sp>
      <p:pic>
        <p:nvPicPr>
          <p:cNvPr id="27651" name="Picture 6"/>
          <p:cNvPicPr>
            <a:picLocks noGrp="1" noChangeAspect="1" noChangeArrowheads="1"/>
          </p:cNvPicPr>
          <p:nvPr>
            <p:ph type="body" idx="1"/>
          </p:nvPr>
        </p:nvPicPr>
        <p:blipFill>
          <a:blip r:embed="rId2"/>
          <a:srcRect/>
          <a:stretch>
            <a:fillRect/>
          </a:stretch>
        </p:blipFill>
        <p:spPr>
          <a:xfrm>
            <a:off x="1752600" y="2590800"/>
            <a:ext cx="6553200" cy="2819400"/>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smtClean="0"/>
              <a:t>The UML Is a Language for Visualizing</a:t>
            </a:r>
          </a:p>
        </p:txBody>
      </p:sp>
      <p:sp>
        <p:nvSpPr>
          <p:cNvPr id="7171" name="Rectangle 3"/>
          <p:cNvSpPr>
            <a:spLocks noGrp="1" noChangeArrowheads="1"/>
          </p:cNvSpPr>
          <p:nvPr>
            <p:ph type="body" idx="1"/>
          </p:nvPr>
        </p:nvSpPr>
        <p:spPr>
          <a:xfrm>
            <a:off x="0" y="1400175"/>
            <a:ext cx="9144000" cy="4924425"/>
          </a:xfrm>
        </p:spPr>
        <p:txBody>
          <a:bodyPr/>
          <a:lstStyle/>
          <a:p>
            <a:pPr eaLnBrk="1" hangingPunct="1"/>
            <a:r>
              <a:rPr lang="en-US" sz="2800" smtClean="0"/>
              <a:t>Communicating conceptual models to others is prone to error unless everyone involved speaks the same language.</a:t>
            </a:r>
          </a:p>
          <a:p>
            <a:pPr eaLnBrk="1" hangingPunct="1"/>
            <a:r>
              <a:rPr lang="en-US" sz="2800" smtClean="0"/>
              <a:t>There are things about a software system you can’t understand unless you build models.</a:t>
            </a:r>
          </a:p>
          <a:p>
            <a:pPr eaLnBrk="1" hangingPunct="1"/>
            <a:r>
              <a:rPr lang="en-US" sz="2800" smtClean="0"/>
              <a:t>An explicit model facilitates communication.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762000"/>
          </a:xfrm>
        </p:spPr>
        <p:txBody>
          <a:bodyPr>
            <a:normAutofit/>
          </a:bodyPr>
          <a:lstStyle/>
          <a:p>
            <a:r>
              <a:rPr lang="en-US" sz="4000" b="1" dirty="0">
                <a:solidFill>
                  <a:srgbClr val="C00000"/>
                </a:solidFill>
              </a:rPr>
              <a:t>Diagrams in the UML</a:t>
            </a:r>
          </a:p>
        </p:txBody>
      </p:sp>
      <p:sp>
        <p:nvSpPr>
          <p:cNvPr id="15363" name="Rectangle 3"/>
          <p:cNvSpPr>
            <a:spLocks noGrp="1" noChangeArrowheads="1"/>
          </p:cNvSpPr>
          <p:nvPr>
            <p:ph type="body" idx="1"/>
          </p:nvPr>
        </p:nvSpPr>
        <p:spPr>
          <a:xfrm>
            <a:off x="228600" y="762000"/>
            <a:ext cx="8610600" cy="6096000"/>
          </a:xfrm>
        </p:spPr>
        <p:txBody>
          <a:bodyPr>
            <a:normAutofit/>
          </a:bodyPr>
          <a:lstStyle/>
          <a:p>
            <a:pPr algn="just"/>
            <a:r>
              <a:rPr lang="en-US" sz="2800" dirty="0" smtClean="0">
                <a:latin typeface="Times New Roman" pitchFamily="18" charset="0"/>
              </a:rPr>
              <a:t>A </a:t>
            </a:r>
            <a:r>
              <a:rPr lang="en-US" sz="2800" i="1" dirty="0">
                <a:solidFill>
                  <a:srgbClr val="FF0000"/>
                </a:solidFill>
                <a:latin typeface="Times New Roman" pitchFamily="18" charset="0"/>
              </a:rPr>
              <a:t>diagram </a:t>
            </a:r>
            <a:r>
              <a:rPr lang="en-US" sz="2800" dirty="0">
                <a:latin typeface="Times New Roman" pitchFamily="18" charset="0"/>
              </a:rPr>
              <a:t>is the graphical presentation of </a:t>
            </a:r>
            <a:r>
              <a:rPr lang="en-US" sz="2800" dirty="0" smtClean="0">
                <a:latin typeface="Times New Roman" pitchFamily="18" charset="0"/>
              </a:rPr>
              <a:t>a </a:t>
            </a:r>
            <a:r>
              <a:rPr lang="en-US" sz="2800" dirty="0">
                <a:latin typeface="Times New Roman" pitchFamily="18" charset="0"/>
              </a:rPr>
              <a:t>set of things and relationships.</a:t>
            </a:r>
          </a:p>
          <a:p>
            <a:pPr algn="just"/>
            <a:r>
              <a:rPr lang="en-US" sz="2800" dirty="0" smtClean="0">
                <a:latin typeface="Times New Roman" pitchFamily="18" charset="0"/>
              </a:rPr>
              <a:t>We </a:t>
            </a:r>
            <a:r>
              <a:rPr lang="en-US" sz="2800" dirty="0">
                <a:latin typeface="Times New Roman" pitchFamily="18" charset="0"/>
              </a:rPr>
              <a:t>draw diagrams to visualize a system from different </a:t>
            </a:r>
            <a:r>
              <a:rPr lang="en-US" sz="2800" dirty="0" smtClean="0">
                <a:latin typeface="Times New Roman" pitchFamily="18" charset="0"/>
              </a:rPr>
              <a:t>perspectives.</a:t>
            </a:r>
          </a:p>
          <a:p>
            <a:pPr algn="just"/>
            <a:r>
              <a:rPr lang="en-US" sz="2800" dirty="0">
                <a:latin typeface="Times New Roman" pitchFamily="18" charset="0"/>
              </a:rPr>
              <a:t>D</a:t>
            </a:r>
            <a:r>
              <a:rPr lang="en-US" sz="2800" dirty="0" smtClean="0">
                <a:latin typeface="Times New Roman" pitchFamily="18" charset="0"/>
              </a:rPr>
              <a:t>iagrams in the UML are </a:t>
            </a:r>
            <a:r>
              <a:rPr lang="en-US" sz="2800" dirty="0">
                <a:latin typeface="Times New Roman" pitchFamily="18" charset="0"/>
              </a:rPr>
              <a:t>b</a:t>
            </a:r>
            <a:r>
              <a:rPr lang="en-US" sz="2800" dirty="0" smtClean="0">
                <a:latin typeface="Times New Roman" pitchFamily="18" charset="0"/>
              </a:rPr>
              <a:t>roadly, classified into 2 types, namely</a:t>
            </a:r>
          </a:p>
          <a:p>
            <a:pPr lvl="1" algn="just"/>
            <a:r>
              <a:rPr lang="en-US" sz="2400" dirty="0" smtClean="0">
                <a:latin typeface="Times New Roman" pitchFamily="18" charset="0"/>
              </a:rPr>
              <a:t>1.Structural Diagrams and </a:t>
            </a:r>
          </a:p>
          <a:p>
            <a:pPr lvl="1" algn="just"/>
            <a:r>
              <a:rPr lang="en-US" sz="2400" dirty="0" smtClean="0">
                <a:latin typeface="Times New Roman" pitchFamily="18" charset="0"/>
              </a:rPr>
              <a:t>2. Behavioral Diagrams</a:t>
            </a:r>
            <a:endParaRPr lang="en-US" sz="2400" dirty="0">
              <a:latin typeface="Times New Roman" pitchFamily="18" charset="0"/>
            </a:endParaRPr>
          </a:p>
          <a:p>
            <a:pPr algn="just">
              <a:buFontTx/>
              <a:buNone/>
            </a:pPr>
            <a:r>
              <a:rPr lang="en-US" sz="2800" dirty="0">
                <a:latin typeface="Times New Roman" pitchFamily="18" charset="0"/>
              </a:rPr>
              <a:t> </a:t>
            </a:r>
            <a:r>
              <a:rPr lang="en-US" sz="2800" dirty="0" smtClean="0">
                <a:solidFill>
                  <a:srgbClr val="FF0000"/>
                </a:solidFill>
                <a:latin typeface="Times New Roman" pitchFamily="18" charset="0"/>
              </a:rPr>
              <a:t>Structural Diagrams (4)</a:t>
            </a:r>
            <a:r>
              <a:rPr lang="en-US" sz="2800" dirty="0" smtClean="0">
                <a:latin typeface="Times New Roman" pitchFamily="18" charset="0"/>
              </a:rPr>
              <a:t>	 	</a:t>
            </a:r>
            <a:r>
              <a:rPr lang="en-US" sz="2800" dirty="0" smtClean="0">
                <a:solidFill>
                  <a:srgbClr val="FF0000"/>
                </a:solidFill>
                <a:latin typeface="Times New Roman" pitchFamily="18" charset="0"/>
              </a:rPr>
              <a:t>Behavioral Diagrams(5)</a:t>
            </a:r>
          </a:p>
          <a:p>
            <a:pPr algn="just">
              <a:buFontTx/>
              <a:buNone/>
            </a:pPr>
            <a:r>
              <a:rPr lang="en-US" sz="2000" dirty="0" smtClean="0">
                <a:latin typeface="Times New Roman" pitchFamily="18" charset="0"/>
              </a:rPr>
              <a:t>1.Class Diagram				 1.Usecase Diagram</a:t>
            </a:r>
          </a:p>
          <a:p>
            <a:pPr algn="just">
              <a:buFontTx/>
              <a:buNone/>
            </a:pPr>
            <a:r>
              <a:rPr lang="en-US" sz="2000" dirty="0" smtClean="0">
                <a:latin typeface="Times New Roman" pitchFamily="18" charset="0"/>
              </a:rPr>
              <a:t>2.Object Diagram				 2.Sequence Diagram</a:t>
            </a:r>
          </a:p>
          <a:p>
            <a:pPr algn="just">
              <a:buFontTx/>
              <a:buNone/>
            </a:pPr>
            <a:r>
              <a:rPr lang="en-US" sz="2000" dirty="0" smtClean="0">
                <a:latin typeface="Times New Roman" pitchFamily="18" charset="0"/>
              </a:rPr>
              <a:t>3. Component Diagram			 3. Collaboration Diagram</a:t>
            </a:r>
          </a:p>
          <a:p>
            <a:pPr algn="just">
              <a:buFontTx/>
              <a:buNone/>
            </a:pPr>
            <a:r>
              <a:rPr lang="en-US" sz="2000" dirty="0" smtClean="0">
                <a:latin typeface="Times New Roman" pitchFamily="18" charset="0"/>
              </a:rPr>
              <a:t>4. Deployment Diagram			 4.Activity Diagram</a:t>
            </a:r>
          </a:p>
          <a:p>
            <a:pPr algn="just">
              <a:buFontTx/>
              <a:buNone/>
            </a:pPr>
            <a:r>
              <a:rPr lang="en-US" sz="2000" dirty="0">
                <a:latin typeface="Times New Roman" pitchFamily="18" charset="0"/>
              </a:rPr>
              <a:t>	</a:t>
            </a:r>
            <a:r>
              <a:rPr lang="en-US" sz="2000" dirty="0" smtClean="0">
                <a:latin typeface="Times New Roman" pitchFamily="18" charset="0"/>
              </a:rPr>
              <a:t>					 5. </a:t>
            </a:r>
            <a:r>
              <a:rPr lang="en-US" sz="2000" dirty="0" err="1" smtClean="0">
                <a:latin typeface="Times New Roman" pitchFamily="18" charset="0"/>
              </a:rPr>
              <a:t>Statechart</a:t>
            </a:r>
            <a:r>
              <a:rPr lang="en-US" sz="2000" dirty="0" smtClean="0">
                <a:latin typeface="Times New Roman" pitchFamily="18" charset="0"/>
              </a:rPr>
              <a:t> Diagram</a:t>
            </a:r>
            <a:endParaRPr lang="en-US" sz="2000" dirty="0">
              <a:latin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Diagrams</a:t>
            </a:r>
          </a:p>
        </p:txBody>
      </p:sp>
      <p:sp>
        <p:nvSpPr>
          <p:cNvPr id="12291" name="Rectangle 3"/>
          <p:cNvSpPr>
            <a:spLocks noGrp="1" noChangeArrowheads="1"/>
          </p:cNvSpPr>
          <p:nvPr>
            <p:ph type="body" sz="half" idx="1"/>
          </p:nvPr>
        </p:nvSpPr>
        <p:spPr>
          <a:xfrm>
            <a:off x="344488" y="1095375"/>
            <a:ext cx="8456612" cy="2794000"/>
          </a:xfrm>
        </p:spPr>
        <p:txBody>
          <a:bodyPr>
            <a:normAutofit fontScale="92500" lnSpcReduction="20000"/>
          </a:bodyPr>
          <a:lstStyle/>
          <a:p>
            <a:pPr marL="339725" indent="-339725" eaLnBrk="1" hangingPunct="1"/>
            <a:r>
              <a:rPr lang="en-US" sz="3500" smtClean="0"/>
              <a:t>Diagrams graphically depict a view of a part of your model.</a:t>
            </a:r>
          </a:p>
          <a:p>
            <a:pPr marL="339725" indent="-339725" eaLnBrk="1" hangingPunct="1"/>
            <a:r>
              <a:rPr lang="en-US" sz="3500" smtClean="0"/>
              <a:t>Different diagrams represent different views of the system that you are developing.</a:t>
            </a:r>
          </a:p>
          <a:p>
            <a:pPr marL="339725" indent="-339725" eaLnBrk="1" hangingPunct="1"/>
            <a:r>
              <a:rPr lang="en-US" sz="3500" smtClean="0"/>
              <a:t>A model element will appear on one or more diagrams.</a:t>
            </a:r>
          </a:p>
        </p:txBody>
      </p:sp>
      <p:grpSp>
        <p:nvGrpSpPr>
          <p:cNvPr id="2" name="Group 4"/>
          <p:cNvGrpSpPr>
            <a:grpSpLocks/>
          </p:cNvGrpSpPr>
          <p:nvPr/>
        </p:nvGrpSpPr>
        <p:grpSpPr bwMode="auto">
          <a:xfrm>
            <a:off x="304800" y="3962400"/>
            <a:ext cx="8610600" cy="2209800"/>
            <a:chOff x="192" y="2016"/>
            <a:chExt cx="5424" cy="1392"/>
          </a:xfrm>
        </p:grpSpPr>
        <p:sp>
          <p:nvSpPr>
            <p:cNvPr id="12293" name="Rectangle 5"/>
            <p:cNvSpPr>
              <a:spLocks noChangeArrowheads="1"/>
            </p:cNvSpPr>
            <p:nvPr/>
          </p:nvSpPr>
          <p:spPr bwMode="auto">
            <a:xfrm>
              <a:off x="192" y="2016"/>
              <a:ext cx="5424" cy="1392"/>
            </a:xfrm>
            <a:prstGeom prst="rect">
              <a:avLst/>
            </a:prstGeom>
            <a:solidFill>
              <a:srgbClr val="C0C0C0"/>
            </a:solidFill>
            <a:ln w="9525">
              <a:solidFill>
                <a:schemeClr val="tx1"/>
              </a:solidFill>
              <a:miter lim="800000"/>
              <a:headEnd/>
              <a:tailEnd/>
            </a:ln>
          </p:spPr>
          <p:txBody>
            <a:bodyPr wrap="none" lIns="107950" tIns="53975" rIns="107950" bIns="53975" anchor="ctr"/>
            <a:lstStyle/>
            <a:p>
              <a:endParaRPr lang="en-US"/>
            </a:p>
          </p:txBody>
        </p:sp>
        <p:pic>
          <p:nvPicPr>
            <p:cNvPr id="12294" name="Picture 6"/>
            <p:cNvPicPr>
              <a:picLocks noChangeAspect="1" noChangeArrowheads="1"/>
            </p:cNvPicPr>
            <p:nvPr/>
          </p:nvPicPr>
          <p:blipFill>
            <a:blip r:embed="rId3"/>
            <a:srcRect/>
            <a:stretch>
              <a:fillRect/>
            </a:stretch>
          </p:blipFill>
          <p:spPr bwMode="auto">
            <a:xfrm>
              <a:off x="277" y="2142"/>
              <a:ext cx="5291" cy="1170"/>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mtClean="0"/>
              <a:t>UML Diagrams in Software Architecture </a:t>
            </a:r>
          </a:p>
        </p:txBody>
      </p:sp>
      <p:sp>
        <p:nvSpPr>
          <p:cNvPr id="13315" name="Line 3"/>
          <p:cNvSpPr>
            <a:spLocks noChangeShapeType="1"/>
          </p:cNvSpPr>
          <p:nvPr/>
        </p:nvSpPr>
        <p:spPr bwMode="auto">
          <a:xfrm>
            <a:off x="4873625" y="4425950"/>
            <a:ext cx="9525" cy="527050"/>
          </a:xfrm>
          <a:prstGeom prst="line">
            <a:avLst/>
          </a:prstGeom>
          <a:noFill/>
          <a:ln w="12700">
            <a:solidFill>
              <a:srgbClr val="1E1E5C"/>
            </a:solidFill>
            <a:round/>
            <a:headEnd type="none" w="sm" len="sm"/>
            <a:tailEnd type="none" w="lg" len="lg"/>
          </a:ln>
        </p:spPr>
        <p:txBody>
          <a:bodyPr wrap="none" anchor="ctr"/>
          <a:lstStyle/>
          <a:p>
            <a:endParaRPr lang="en-US"/>
          </a:p>
        </p:txBody>
      </p:sp>
      <p:sp>
        <p:nvSpPr>
          <p:cNvPr id="13316" name="Text Box 4"/>
          <p:cNvSpPr txBox="1">
            <a:spLocks noChangeArrowheads="1"/>
          </p:cNvSpPr>
          <p:nvPr/>
        </p:nvSpPr>
        <p:spPr bwMode="auto">
          <a:xfrm>
            <a:off x="304800" y="5567363"/>
            <a:ext cx="1828800" cy="7175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2000" b="1">
                <a:solidFill>
                  <a:schemeClr val="tx1"/>
                </a:solidFill>
              </a:rPr>
              <a:t>Behavioral Diagrams</a:t>
            </a:r>
          </a:p>
        </p:txBody>
      </p:sp>
      <p:sp>
        <p:nvSpPr>
          <p:cNvPr id="13317" name="Text Box 5"/>
          <p:cNvSpPr txBox="1">
            <a:spLocks noChangeArrowheads="1"/>
          </p:cNvSpPr>
          <p:nvPr/>
        </p:nvSpPr>
        <p:spPr bwMode="auto">
          <a:xfrm>
            <a:off x="7210425" y="779463"/>
            <a:ext cx="1447800" cy="7175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2000" b="1">
                <a:solidFill>
                  <a:schemeClr val="tx1"/>
                </a:solidFill>
              </a:rPr>
              <a:t>Structural Diagrams</a:t>
            </a:r>
            <a:endParaRPr lang="en-US" sz="2000" b="1">
              <a:solidFill>
                <a:schemeClr val="tx1"/>
              </a:solidFill>
              <a:latin typeface="ZapfHumnst BT" pitchFamily="34" charset="0"/>
            </a:endParaRPr>
          </a:p>
        </p:txBody>
      </p:sp>
      <p:sp>
        <p:nvSpPr>
          <p:cNvPr id="13318" name="Line 6"/>
          <p:cNvSpPr>
            <a:spLocks noChangeShapeType="1"/>
          </p:cNvSpPr>
          <p:nvPr/>
        </p:nvSpPr>
        <p:spPr bwMode="auto">
          <a:xfrm flipV="1">
            <a:off x="5186363" y="2347913"/>
            <a:ext cx="2179637" cy="1257300"/>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19" name="Line 7"/>
          <p:cNvSpPr>
            <a:spLocks noChangeShapeType="1"/>
          </p:cNvSpPr>
          <p:nvPr/>
        </p:nvSpPr>
        <p:spPr bwMode="auto">
          <a:xfrm>
            <a:off x="5330825" y="3803650"/>
            <a:ext cx="2035175" cy="0"/>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0" name="Line 8"/>
          <p:cNvSpPr>
            <a:spLocks noChangeShapeType="1"/>
          </p:cNvSpPr>
          <p:nvPr/>
        </p:nvSpPr>
        <p:spPr bwMode="auto">
          <a:xfrm>
            <a:off x="2517775" y="2632075"/>
            <a:ext cx="2178050" cy="973138"/>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1" name="Line 9"/>
          <p:cNvSpPr>
            <a:spLocks noChangeShapeType="1"/>
          </p:cNvSpPr>
          <p:nvPr/>
        </p:nvSpPr>
        <p:spPr bwMode="auto">
          <a:xfrm flipV="1">
            <a:off x="3163888" y="4203700"/>
            <a:ext cx="1150937" cy="571500"/>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2" name="Line 10"/>
          <p:cNvSpPr>
            <a:spLocks noChangeShapeType="1"/>
          </p:cNvSpPr>
          <p:nvPr/>
        </p:nvSpPr>
        <p:spPr bwMode="auto">
          <a:xfrm>
            <a:off x="4146550" y="2184400"/>
            <a:ext cx="530225" cy="1271588"/>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3" name="Line 11"/>
          <p:cNvSpPr>
            <a:spLocks noChangeShapeType="1"/>
          </p:cNvSpPr>
          <p:nvPr/>
        </p:nvSpPr>
        <p:spPr bwMode="auto">
          <a:xfrm>
            <a:off x="2516188" y="3803650"/>
            <a:ext cx="2035175" cy="0"/>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4" name="Line 12"/>
          <p:cNvSpPr>
            <a:spLocks noChangeShapeType="1"/>
          </p:cNvSpPr>
          <p:nvPr/>
        </p:nvSpPr>
        <p:spPr bwMode="auto">
          <a:xfrm flipH="1">
            <a:off x="5037138" y="2155825"/>
            <a:ext cx="530225" cy="1271588"/>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13325" name="Line 13"/>
          <p:cNvSpPr>
            <a:spLocks noChangeShapeType="1"/>
          </p:cNvSpPr>
          <p:nvPr/>
        </p:nvSpPr>
        <p:spPr bwMode="auto">
          <a:xfrm flipH="1" flipV="1">
            <a:off x="5127625" y="4057650"/>
            <a:ext cx="1609725" cy="930275"/>
          </a:xfrm>
          <a:prstGeom prst="line">
            <a:avLst/>
          </a:prstGeom>
          <a:noFill/>
          <a:ln w="9525">
            <a:solidFill>
              <a:srgbClr val="1E1E5C"/>
            </a:solidFill>
            <a:round/>
            <a:headEnd type="none" w="sm" len="sm"/>
            <a:tailEnd type="none" w="sm" len="sm"/>
          </a:ln>
        </p:spPr>
        <p:txBody>
          <a:bodyPr wrap="none" anchor="ctr"/>
          <a:lstStyle/>
          <a:p>
            <a:endParaRPr lang="en-US"/>
          </a:p>
        </p:txBody>
      </p:sp>
      <p:sp>
        <p:nvSpPr>
          <p:cNvPr id="27662" name="Rectangle 14"/>
          <p:cNvSpPr>
            <a:spLocks noChangeArrowheads="1"/>
          </p:cNvSpPr>
          <p:nvPr/>
        </p:nvSpPr>
        <p:spPr bwMode="auto">
          <a:xfrm>
            <a:off x="3883025" y="4913313"/>
            <a:ext cx="1458913"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3" name="Rectangle 15"/>
          <p:cNvSpPr>
            <a:spLocks noChangeArrowheads="1"/>
          </p:cNvSpPr>
          <p:nvPr/>
        </p:nvSpPr>
        <p:spPr bwMode="auto">
          <a:xfrm>
            <a:off x="3109913" y="1252538"/>
            <a:ext cx="1458912" cy="909637"/>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4" name="Rectangle 16"/>
          <p:cNvSpPr>
            <a:spLocks noChangeArrowheads="1"/>
          </p:cNvSpPr>
          <p:nvPr/>
        </p:nvSpPr>
        <p:spPr bwMode="auto">
          <a:xfrm>
            <a:off x="914400" y="3236913"/>
            <a:ext cx="1458913"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5" name="Rectangle 17"/>
          <p:cNvSpPr>
            <a:spLocks noChangeArrowheads="1"/>
          </p:cNvSpPr>
          <p:nvPr/>
        </p:nvSpPr>
        <p:spPr bwMode="auto">
          <a:xfrm>
            <a:off x="1058863" y="3373438"/>
            <a:ext cx="1458912"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6" name="Rectangle 18"/>
          <p:cNvSpPr>
            <a:spLocks noChangeArrowheads="1"/>
          </p:cNvSpPr>
          <p:nvPr/>
        </p:nvSpPr>
        <p:spPr bwMode="auto">
          <a:xfrm>
            <a:off x="7077075" y="3230563"/>
            <a:ext cx="1458913" cy="908050"/>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7" name="Rectangle 19"/>
          <p:cNvSpPr>
            <a:spLocks noChangeArrowheads="1"/>
          </p:cNvSpPr>
          <p:nvPr/>
        </p:nvSpPr>
        <p:spPr bwMode="auto">
          <a:xfrm>
            <a:off x="5953125" y="4543425"/>
            <a:ext cx="1458913" cy="908050"/>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2300">
              <a:solidFill>
                <a:schemeClr val="bg2"/>
              </a:solidFill>
              <a:effectLst>
                <a:outerShdw blurRad="38100" dist="38100" dir="2700000" algn="tl">
                  <a:srgbClr val="000000"/>
                </a:outerShdw>
              </a:effectLst>
              <a:latin typeface="Arial Narrow" pitchFamily="34" charset="0"/>
            </a:endParaRPr>
          </a:p>
        </p:txBody>
      </p:sp>
      <p:sp>
        <p:nvSpPr>
          <p:cNvPr id="27668" name="Rectangle 20"/>
          <p:cNvSpPr>
            <a:spLocks noChangeArrowheads="1"/>
          </p:cNvSpPr>
          <p:nvPr/>
        </p:nvSpPr>
        <p:spPr bwMode="auto">
          <a:xfrm>
            <a:off x="7077075" y="1724025"/>
            <a:ext cx="1458913" cy="908050"/>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69" name="Rectangle 21"/>
          <p:cNvSpPr>
            <a:spLocks noChangeArrowheads="1"/>
          </p:cNvSpPr>
          <p:nvPr/>
        </p:nvSpPr>
        <p:spPr bwMode="auto">
          <a:xfrm>
            <a:off x="1581150" y="4589463"/>
            <a:ext cx="1458913"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70" name="Rectangle 22"/>
          <p:cNvSpPr>
            <a:spLocks noChangeArrowheads="1"/>
          </p:cNvSpPr>
          <p:nvPr/>
        </p:nvSpPr>
        <p:spPr bwMode="auto">
          <a:xfrm>
            <a:off x="1276350" y="1905000"/>
            <a:ext cx="1458913" cy="909638"/>
          </a:xfrm>
          <a:prstGeom prst="rect">
            <a:avLst/>
          </a:prstGeom>
          <a:solidFill>
            <a:srgbClr val="CDA35E"/>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71" name="Rectangle 23"/>
          <p:cNvSpPr>
            <a:spLocks noChangeArrowheads="1"/>
          </p:cNvSpPr>
          <p:nvPr/>
        </p:nvSpPr>
        <p:spPr bwMode="auto">
          <a:xfrm>
            <a:off x="4035425" y="5065713"/>
            <a:ext cx="1458913"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72" name="Rectangle 24"/>
          <p:cNvSpPr>
            <a:spLocks noChangeArrowheads="1"/>
          </p:cNvSpPr>
          <p:nvPr/>
        </p:nvSpPr>
        <p:spPr bwMode="auto">
          <a:xfrm>
            <a:off x="4187825" y="5218113"/>
            <a:ext cx="1458913"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Activity</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sp>
        <p:nvSpPr>
          <p:cNvPr id="27673" name="Rectangle 25"/>
          <p:cNvSpPr>
            <a:spLocks noChangeArrowheads="1"/>
          </p:cNvSpPr>
          <p:nvPr/>
        </p:nvSpPr>
        <p:spPr bwMode="auto">
          <a:xfrm>
            <a:off x="1420813" y="2047875"/>
            <a:ext cx="1457325" cy="909638"/>
          </a:xfrm>
          <a:prstGeom prst="rect">
            <a:avLst/>
          </a:prstGeom>
          <a:solidFill>
            <a:srgbClr val="CDA35E"/>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74" name="Rectangle 26"/>
          <p:cNvSpPr>
            <a:spLocks noChangeArrowheads="1"/>
          </p:cNvSpPr>
          <p:nvPr/>
        </p:nvSpPr>
        <p:spPr bwMode="auto">
          <a:xfrm>
            <a:off x="1563688" y="2190750"/>
            <a:ext cx="1458912" cy="909638"/>
          </a:xfrm>
          <a:prstGeom prst="rect">
            <a:avLst/>
          </a:prstGeom>
          <a:solidFill>
            <a:srgbClr val="CDA35E"/>
          </a:solidFill>
          <a:ln w="9525">
            <a:solidFill>
              <a:schemeClr val="tx1"/>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Sequence</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sp>
        <p:nvSpPr>
          <p:cNvPr id="27675" name="Rectangle 27"/>
          <p:cNvSpPr>
            <a:spLocks noChangeArrowheads="1"/>
          </p:cNvSpPr>
          <p:nvPr/>
        </p:nvSpPr>
        <p:spPr bwMode="auto">
          <a:xfrm>
            <a:off x="1203325" y="3517900"/>
            <a:ext cx="1458913" cy="908050"/>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Communication</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sp>
        <p:nvSpPr>
          <p:cNvPr id="27676" name="Rectangle 28"/>
          <p:cNvSpPr>
            <a:spLocks noChangeArrowheads="1"/>
          </p:cNvSpPr>
          <p:nvPr/>
        </p:nvSpPr>
        <p:spPr bwMode="auto">
          <a:xfrm>
            <a:off x="1725613" y="4732338"/>
            <a:ext cx="1458912" cy="909637"/>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77" name="Rectangle 29"/>
          <p:cNvSpPr>
            <a:spLocks noChangeArrowheads="1"/>
          </p:cNvSpPr>
          <p:nvPr/>
        </p:nvSpPr>
        <p:spPr bwMode="auto">
          <a:xfrm>
            <a:off x="1870075" y="4876800"/>
            <a:ext cx="1458913" cy="908050"/>
          </a:xfrm>
          <a:prstGeom prst="rect">
            <a:avLst/>
          </a:prstGeom>
          <a:solidFill>
            <a:srgbClr val="CDA35E"/>
          </a:solidFill>
          <a:ln w="9525">
            <a:solidFill>
              <a:schemeClr val="tx1"/>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State Machine</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sp>
        <p:nvSpPr>
          <p:cNvPr id="27678" name="Rectangle 30"/>
          <p:cNvSpPr>
            <a:spLocks noChangeArrowheads="1"/>
          </p:cNvSpPr>
          <p:nvPr/>
        </p:nvSpPr>
        <p:spPr bwMode="auto">
          <a:xfrm>
            <a:off x="6097588" y="4686300"/>
            <a:ext cx="1457325" cy="908050"/>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2300">
              <a:solidFill>
                <a:schemeClr val="bg2"/>
              </a:solidFill>
              <a:effectLst>
                <a:outerShdw blurRad="38100" dist="38100" dir="2700000" algn="tl">
                  <a:srgbClr val="000000"/>
                </a:outerShdw>
              </a:effectLst>
              <a:latin typeface="Arial Narrow" pitchFamily="34" charset="0"/>
            </a:endParaRPr>
          </a:p>
        </p:txBody>
      </p:sp>
      <p:sp>
        <p:nvSpPr>
          <p:cNvPr id="27679" name="Rectangle 31"/>
          <p:cNvSpPr>
            <a:spLocks noChangeArrowheads="1"/>
          </p:cNvSpPr>
          <p:nvPr/>
        </p:nvSpPr>
        <p:spPr bwMode="auto">
          <a:xfrm>
            <a:off x="6240463" y="4829175"/>
            <a:ext cx="1458912" cy="908050"/>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Deployment</a:t>
            </a:r>
          </a:p>
          <a:p>
            <a:pPr marL="384175" indent="-384175"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2300">
              <a:solidFill>
                <a:schemeClr val="bg1"/>
              </a:solidFill>
              <a:effectLst>
                <a:outerShdw blurRad="38100" dist="38100" dir="2700000" algn="tl">
                  <a:srgbClr val="000000"/>
                </a:outerShdw>
              </a:effectLst>
              <a:latin typeface="Arial Narrow" pitchFamily="34" charset="0"/>
            </a:endParaRPr>
          </a:p>
        </p:txBody>
      </p:sp>
      <p:sp>
        <p:nvSpPr>
          <p:cNvPr id="27680" name="Rectangle 32"/>
          <p:cNvSpPr>
            <a:spLocks noChangeArrowheads="1"/>
          </p:cNvSpPr>
          <p:nvPr/>
        </p:nvSpPr>
        <p:spPr bwMode="auto">
          <a:xfrm>
            <a:off x="7221538" y="3373438"/>
            <a:ext cx="1458912" cy="908050"/>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13345" name="Rectangle 33"/>
          <p:cNvSpPr>
            <a:spLocks noChangeArrowheads="1"/>
          </p:cNvSpPr>
          <p:nvPr/>
        </p:nvSpPr>
        <p:spPr bwMode="auto">
          <a:xfrm>
            <a:off x="7366000" y="3516313"/>
            <a:ext cx="1458913" cy="909637"/>
          </a:xfrm>
          <a:prstGeom prst="rect">
            <a:avLst/>
          </a:prstGeom>
          <a:solidFill>
            <a:srgbClr val="237ABF"/>
          </a:solidFill>
          <a:ln w="9525">
            <a:solidFill>
              <a:schemeClr val="tx1"/>
            </a:solidFill>
            <a:miter lim="800000"/>
            <a:headEnd type="none" w="sm" len="sm"/>
            <a:tailEnd type="none" w="sm" len="sm"/>
          </a:ln>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pPr>
            <a:r>
              <a:rPr lang="en-US" sz="1700" b="1">
                <a:solidFill>
                  <a:schemeClr val="bg1"/>
                </a:solidFill>
                <a:latin typeface="Arial Narrow" pitchFamily="34" charset="0"/>
              </a:rPr>
              <a:t>Component</a:t>
            </a:r>
          </a:p>
          <a:p>
            <a:pPr marL="384175" indent="-384175" algn="ctr" defTabSz="903288" eaLnBrk="0" hangingPunct="0">
              <a:lnSpc>
                <a:spcPct val="90000"/>
              </a:lnSpc>
              <a:buClr>
                <a:srgbClr val="F6BF69"/>
              </a:buClr>
              <a:buFont typeface="Monotype Sorts" pitchFamily="2" charset="2"/>
              <a:buNone/>
            </a:pPr>
            <a:r>
              <a:rPr lang="en-US" sz="1700" b="1">
                <a:solidFill>
                  <a:schemeClr val="bg1"/>
                </a:solidFill>
                <a:latin typeface="Arial Narrow" pitchFamily="34" charset="0"/>
              </a:rPr>
              <a:t>Diagrams</a:t>
            </a:r>
          </a:p>
        </p:txBody>
      </p:sp>
      <p:sp>
        <p:nvSpPr>
          <p:cNvPr id="27682" name="Rectangle 34"/>
          <p:cNvSpPr>
            <a:spLocks noChangeArrowheads="1"/>
          </p:cNvSpPr>
          <p:nvPr/>
        </p:nvSpPr>
        <p:spPr bwMode="auto">
          <a:xfrm>
            <a:off x="7221538" y="1866900"/>
            <a:ext cx="1458912" cy="908050"/>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83" name="Rectangle 35"/>
          <p:cNvSpPr>
            <a:spLocks noChangeArrowheads="1"/>
          </p:cNvSpPr>
          <p:nvPr/>
        </p:nvSpPr>
        <p:spPr bwMode="auto">
          <a:xfrm>
            <a:off x="7366000" y="2009775"/>
            <a:ext cx="1458913" cy="909638"/>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Composite</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Structure</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grpSp>
        <p:nvGrpSpPr>
          <p:cNvPr id="2" name="Group 36"/>
          <p:cNvGrpSpPr>
            <a:grpSpLocks/>
          </p:cNvGrpSpPr>
          <p:nvPr/>
        </p:nvGrpSpPr>
        <p:grpSpPr bwMode="auto">
          <a:xfrm>
            <a:off x="5083175" y="1198563"/>
            <a:ext cx="1747838" cy="1195387"/>
            <a:chOff x="3202" y="876"/>
            <a:chExt cx="1101" cy="753"/>
          </a:xfrm>
        </p:grpSpPr>
        <p:sp>
          <p:nvSpPr>
            <p:cNvPr id="27685" name="Rectangle 37"/>
            <p:cNvSpPr>
              <a:spLocks noChangeArrowheads="1"/>
            </p:cNvSpPr>
            <p:nvPr/>
          </p:nvSpPr>
          <p:spPr bwMode="auto">
            <a:xfrm>
              <a:off x="3202" y="876"/>
              <a:ext cx="919" cy="572"/>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86" name="Rectangle 38"/>
            <p:cNvSpPr>
              <a:spLocks noChangeArrowheads="1"/>
            </p:cNvSpPr>
            <p:nvPr/>
          </p:nvSpPr>
          <p:spPr bwMode="auto">
            <a:xfrm>
              <a:off x="3293" y="966"/>
              <a:ext cx="919" cy="572"/>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87" name="Rectangle 39"/>
            <p:cNvSpPr>
              <a:spLocks noChangeArrowheads="1"/>
            </p:cNvSpPr>
            <p:nvPr/>
          </p:nvSpPr>
          <p:spPr bwMode="auto">
            <a:xfrm>
              <a:off x="3384" y="1056"/>
              <a:ext cx="919" cy="573"/>
            </a:xfrm>
            <a:prstGeom prst="rect">
              <a:avLst/>
            </a:prstGeom>
            <a:solidFill>
              <a:srgbClr val="237ABF"/>
            </a:solidFill>
            <a:ln w="9525">
              <a:solidFill>
                <a:schemeClr val="tx1"/>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Class</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grpSp>
      <p:sp>
        <p:nvSpPr>
          <p:cNvPr id="27688" name="Rectangle 40"/>
          <p:cNvSpPr>
            <a:spLocks noChangeArrowheads="1"/>
          </p:cNvSpPr>
          <p:nvPr/>
        </p:nvSpPr>
        <p:spPr bwMode="auto">
          <a:xfrm>
            <a:off x="3254375" y="1395413"/>
            <a:ext cx="1457325" cy="909637"/>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defTabSz="903288" eaLnBrk="0" hangingPunct="0">
              <a:lnSpc>
                <a:spcPct val="90000"/>
              </a:lnSpc>
              <a:buClr>
                <a:srgbClr val="F6BF69"/>
              </a:buClr>
              <a:buFont typeface="Monotype Sorts" pitchFamily="2" charset="2"/>
              <a:buNone/>
              <a:defRPr/>
            </a:pPr>
            <a:endParaRPr lang="en-US" sz="1700">
              <a:solidFill>
                <a:schemeClr val="bg2"/>
              </a:solidFill>
              <a:effectLst>
                <a:outerShdw blurRad="38100" dist="38100" dir="2700000" algn="tl">
                  <a:srgbClr val="000000"/>
                </a:outerShdw>
              </a:effectLst>
              <a:latin typeface="Arial Narrow" pitchFamily="34" charset="0"/>
            </a:endParaRPr>
          </a:p>
        </p:txBody>
      </p:sp>
      <p:sp>
        <p:nvSpPr>
          <p:cNvPr id="27689" name="Rectangle 41"/>
          <p:cNvSpPr>
            <a:spLocks noChangeArrowheads="1"/>
          </p:cNvSpPr>
          <p:nvPr/>
        </p:nvSpPr>
        <p:spPr bwMode="auto">
          <a:xfrm>
            <a:off x="3397250" y="1538288"/>
            <a:ext cx="1458913" cy="909637"/>
          </a:xfrm>
          <a:prstGeom prst="rect">
            <a:avLst/>
          </a:prstGeom>
          <a:solidFill>
            <a:srgbClr val="237ABF"/>
          </a:solidFill>
          <a:ln w="9525">
            <a:solidFill>
              <a:schemeClr val="tx1"/>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Use-Case</a:t>
            </a:r>
          </a:p>
          <a:p>
            <a:pPr marL="384175" indent="-384175" algn="ctr" defTabSz="903288" eaLnBrk="0" hangingPunct="0">
              <a:lnSpc>
                <a:spcPct val="90000"/>
              </a:lnSpc>
              <a:buClr>
                <a:srgbClr val="F6BF69"/>
              </a:buClr>
              <a:buFont typeface="Monotype Sorts" pitchFamily="2" charset="2"/>
              <a:buNone/>
              <a:defRPr/>
            </a:pPr>
            <a:r>
              <a:rPr lang="en-US" sz="1700" b="1">
                <a:solidFill>
                  <a:schemeClr val="bg1"/>
                </a:solidFill>
                <a:latin typeface="Arial Narrow" pitchFamily="34" charset="0"/>
              </a:rPr>
              <a:t>Diagrams</a:t>
            </a:r>
            <a:endParaRPr lang="en-US" sz="1700">
              <a:solidFill>
                <a:schemeClr val="bg1"/>
              </a:solidFill>
              <a:effectLst>
                <a:outerShdw blurRad="38100" dist="38100" dir="2700000" algn="tl">
                  <a:srgbClr val="000000"/>
                </a:outerShdw>
              </a:effectLst>
              <a:latin typeface="Arial Narrow" pitchFamily="34" charset="0"/>
            </a:endParaRPr>
          </a:p>
        </p:txBody>
      </p:sp>
      <p:sp>
        <p:nvSpPr>
          <p:cNvPr id="13351" name="Oval 42"/>
          <p:cNvSpPr>
            <a:spLocks noChangeArrowheads="1"/>
          </p:cNvSpPr>
          <p:nvPr/>
        </p:nvSpPr>
        <p:spPr bwMode="auto">
          <a:xfrm>
            <a:off x="4273550" y="3941763"/>
            <a:ext cx="1289050" cy="476250"/>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3352" name="Oval 43"/>
          <p:cNvSpPr>
            <a:spLocks noChangeArrowheads="1"/>
          </p:cNvSpPr>
          <p:nvPr/>
        </p:nvSpPr>
        <p:spPr bwMode="auto">
          <a:xfrm>
            <a:off x="4276725" y="3208338"/>
            <a:ext cx="1285875" cy="476250"/>
          </a:xfrm>
          <a:prstGeom prst="ellipse">
            <a:avLst/>
          </a:prstGeom>
          <a:solidFill>
            <a:schemeClr val="folHlink"/>
          </a:solidFill>
          <a:ln w="9525">
            <a:solidFill>
              <a:schemeClr val="tx1"/>
            </a:solidFill>
            <a:round/>
            <a:headEnd/>
            <a:tailEnd/>
          </a:ln>
        </p:spPr>
        <p:txBody>
          <a:bodyPr wrap="none" anchor="ctr"/>
          <a:lstStyle/>
          <a:p>
            <a:endParaRPr lang="en-US"/>
          </a:p>
        </p:txBody>
      </p:sp>
      <p:grpSp>
        <p:nvGrpSpPr>
          <p:cNvPr id="3" name="Group 44"/>
          <p:cNvGrpSpPr>
            <a:grpSpLocks/>
          </p:cNvGrpSpPr>
          <p:nvPr/>
        </p:nvGrpSpPr>
        <p:grpSpPr bwMode="auto">
          <a:xfrm>
            <a:off x="4276725" y="3213100"/>
            <a:ext cx="1281113" cy="1195388"/>
            <a:chOff x="2694" y="2024"/>
            <a:chExt cx="807" cy="753"/>
          </a:xfrm>
        </p:grpSpPr>
        <p:sp>
          <p:nvSpPr>
            <p:cNvPr id="13354" name="AutoShape 45"/>
            <p:cNvSpPr>
              <a:spLocks noChangeArrowheads="1"/>
            </p:cNvSpPr>
            <p:nvPr/>
          </p:nvSpPr>
          <p:spPr bwMode="auto">
            <a:xfrm>
              <a:off x="2694" y="2024"/>
              <a:ext cx="807" cy="753"/>
            </a:xfrm>
            <a:prstGeom prst="can">
              <a:avLst>
                <a:gd name="adj" fmla="val 39255"/>
              </a:avLst>
            </a:prstGeom>
            <a:solidFill>
              <a:schemeClr val="folHlink"/>
            </a:solidFill>
            <a:ln w="9525">
              <a:solidFill>
                <a:schemeClr val="bg2"/>
              </a:solidFill>
              <a:round/>
              <a:headEnd/>
              <a:tailEnd/>
            </a:ln>
          </p:spPr>
          <p:txBody>
            <a:bodyPr wrap="none" lIns="107950" tIns="53975" rIns="107950" bIns="53975" anchor="ctr"/>
            <a:lstStyle/>
            <a:p>
              <a:pPr eaLnBrk="0" hangingPunct="0"/>
              <a:endParaRPr lang="en-US" sz="2400">
                <a:solidFill>
                  <a:schemeClr val="bg2"/>
                </a:solidFill>
                <a:latin typeface="Times New Roman" pitchFamily="18" charset="0"/>
              </a:endParaRPr>
            </a:p>
          </p:txBody>
        </p:sp>
        <p:sp>
          <p:nvSpPr>
            <p:cNvPr id="13355" name="Rectangle 46"/>
            <p:cNvSpPr>
              <a:spLocks noChangeArrowheads="1"/>
            </p:cNvSpPr>
            <p:nvPr/>
          </p:nvSpPr>
          <p:spPr bwMode="auto">
            <a:xfrm>
              <a:off x="2850" y="2414"/>
              <a:ext cx="496" cy="232"/>
            </a:xfrm>
            <a:prstGeom prst="rect">
              <a:avLst/>
            </a:prstGeom>
            <a:solidFill>
              <a:schemeClr val="folHlink"/>
            </a:solidFill>
            <a:ln w="9525">
              <a:noFill/>
              <a:miter lim="800000"/>
              <a:headEnd/>
              <a:tailEnd/>
            </a:ln>
          </p:spPr>
          <p:txBody>
            <a:bodyPr wrap="none" lIns="107950" tIns="53975" rIns="107950" bIns="53975">
              <a:spAutoFit/>
            </a:bodyPr>
            <a:lstStyle/>
            <a:p>
              <a:pPr algn="ctr" eaLnBrk="0" hangingPunct="0">
                <a:lnSpc>
                  <a:spcPct val="90000"/>
                </a:lnSpc>
                <a:buClr>
                  <a:srgbClr val="F6BF69"/>
                </a:buClr>
                <a:buFont typeface="Monotype Sorts" pitchFamily="2" charset="2"/>
                <a:buNone/>
              </a:pPr>
              <a:r>
                <a:rPr lang="en-US" sz="1900" b="1">
                  <a:solidFill>
                    <a:schemeClr val="bg1"/>
                  </a:solidFill>
                  <a:latin typeface="Arial Narrow" pitchFamily="34" charset="0"/>
                </a:rPr>
                <a:t>Model</a:t>
              </a:r>
            </a:p>
          </p:txBody>
        </p:sp>
      </p:gr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698500"/>
          </a:xfrm>
        </p:spPr>
        <p:txBody>
          <a:bodyPr>
            <a:normAutofit fontScale="90000"/>
          </a:bodyPr>
          <a:lstStyle/>
          <a:p>
            <a:r>
              <a:rPr lang="en-US" sz="4000" b="1"/>
              <a:t/>
            </a:r>
            <a:br>
              <a:rPr lang="en-US" sz="4000" b="1"/>
            </a:br>
            <a:r>
              <a:rPr lang="en-US" sz="4000" b="1" u="sng">
                <a:solidFill>
                  <a:srgbClr val="009900"/>
                </a:solidFill>
              </a:rPr>
              <a:t>Structural Diagrams</a:t>
            </a:r>
            <a:r>
              <a:rPr lang="en-US" sz="4000">
                <a:solidFill>
                  <a:srgbClr val="0000CC"/>
                </a:solidFill>
              </a:rPr>
              <a:t/>
            </a:r>
            <a:br>
              <a:rPr lang="en-US" sz="4000">
                <a:solidFill>
                  <a:srgbClr val="0000CC"/>
                </a:solidFill>
              </a:rPr>
            </a:br>
            <a:endParaRPr lang="en-US" sz="4000">
              <a:solidFill>
                <a:srgbClr val="0000CC"/>
              </a:solidFill>
            </a:endParaRPr>
          </a:p>
        </p:txBody>
      </p:sp>
      <p:sp>
        <p:nvSpPr>
          <p:cNvPr id="31747" name="Rectangle 3"/>
          <p:cNvSpPr>
            <a:spLocks noGrp="1" noChangeArrowheads="1"/>
          </p:cNvSpPr>
          <p:nvPr>
            <p:ph type="body" idx="1"/>
          </p:nvPr>
        </p:nvSpPr>
        <p:spPr>
          <a:xfrm>
            <a:off x="457200" y="1676400"/>
            <a:ext cx="8305800" cy="4191000"/>
          </a:xfrm>
        </p:spPr>
        <p:txBody>
          <a:bodyPr/>
          <a:lstStyle/>
          <a:p>
            <a:pPr algn="just"/>
            <a:r>
              <a:rPr lang="en-US" sz="2800" dirty="0"/>
              <a:t>The UML's four </a:t>
            </a:r>
            <a:r>
              <a:rPr lang="en-US" sz="2800" dirty="0">
                <a:latin typeface="Times New Roman" pitchFamily="18" charset="0"/>
              </a:rPr>
              <a:t>structural</a:t>
            </a:r>
            <a:r>
              <a:rPr lang="en-US" sz="2800" dirty="0"/>
              <a:t> diagrams </a:t>
            </a:r>
            <a:r>
              <a:rPr lang="en-US" sz="2800" dirty="0" smtClean="0"/>
              <a:t>represent the </a:t>
            </a:r>
            <a:r>
              <a:rPr lang="en-US" sz="2800" b="1" dirty="0" smtClean="0">
                <a:solidFill>
                  <a:srgbClr val="990099"/>
                </a:solidFill>
              </a:rPr>
              <a:t>static </a:t>
            </a:r>
            <a:r>
              <a:rPr lang="en-US" sz="2800" b="1" dirty="0">
                <a:solidFill>
                  <a:srgbClr val="990099"/>
                </a:solidFill>
              </a:rPr>
              <a:t>aspects</a:t>
            </a:r>
            <a:r>
              <a:rPr lang="en-US" sz="2800" dirty="0"/>
              <a:t> of a system.</a:t>
            </a:r>
          </a:p>
          <a:p>
            <a:endParaRPr lang="en-US" sz="2800" dirty="0"/>
          </a:p>
          <a:p>
            <a:r>
              <a:rPr lang="en-US" sz="2800" dirty="0"/>
              <a:t>The static aspects of a system </a:t>
            </a:r>
            <a:r>
              <a:rPr lang="en-US" sz="2800" dirty="0" smtClean="0"/>
              <a:t>means the existence and placement of things.</a:t>
            </a:r>
            <a:endParaRPr lang="en-US" sz="2800" dirty="0"/>
          </a:p>
          <a:p>
            <a:endParaRPr lang="en-US" sz="2800" dirty="0"/>
          </a:p>
          <a:p>
            <a:pPr>
              <a:buFontTx/>
              <a:buNone/>
            </a:pPr>
            <a:r>
              <a:rPr lang="en-US" dirty="0"/>
              <a:t> </a:t>
            </a:r>
            <a:endParaRPr lang="en-US" sz="28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en-US"/>
          </a:p>
        </p:txBody>
      </p:sp>
      <p:sp>
        <p:nvSpPr>
          <p:cNvPr id="32771" name="Rectangle 3"/>
          <p:cNvSpPr>
            <a:spLocks noGrp="1" noChangeArrowheads="1"/>
          </p:cNvSpPr>
          <p:nvPr>
            <p:ph type="body" idx="1"/>
          </p:nvPr>
        </p:nvSpPr>
        <p:spPr>
          <a:xfrm>
            <a:off x="457200" y="1600200"/>
            <a:ext cx="8229600" cy="4648200"/>
          </a:xfrm>
        </p:spPr>
        <p:txBody>
          <a:bodyPr>
            <a:noAutofit/>
          </a:bodyPr>
          <a:lstStyle/>
          <a:p>
            <a:pPr algn="just"/>
            <a:r>
              <a:rPr lang="en-US" sz="2800" dirty="0">
                <a:latin typeface="Times New Roman" pitchFamily="18" charset="0"/>
              </a:rPr>
              <a:t>The UML's structural diagrams are roughly organized around the major groups of </a:t>
            </a:r>
            <a:r>
              <a:rPr lang="en-US" sz="2800" dirty="0" smtClean="0">
                <a:latin typeface="Times New Roman" pitchFamily="18" charset="0"/>
              </a:rPr>
              <a:t>things like </a:t>
            </a:r>
            <a:endParaRPr lang="en-US" sz="2800" dirty="0">
              <a:latin typeface="Times New Roman" pitchFamily="18" charset="0"/>
            </a:endParaRPr>
          </a:p>
          <a:p>
            <a:pPr algn="just"/>
            <a:endParaRPr lang="en-US" sz="2800" dirty="0">
              <a:latin typeface="Times New Roman" pitchFamily="18" charset="0"/>
            </a:endParaRPr>
          </a:p>
          <a:p>
            <a:pPr algn="just">
              <a:buFontTx/>
              <a:buNone/>
            </a:pPr>
            <a:r>
              <a:rPr lang="en-US" sz="2800" dirty="0" smtClean="0">
                <a:latin typeface="Times New Roman" pitchFamily="18" charset="0"/>
              </a:rPr>
              <a:t>1.</a:t>
            </a:r>
            <a:r>
              <a:rPr lang="en-US" sz="2800" dirty="0" smtClean="0">
                <a:solidFill>
                  <a:srgbClr val="0000CC"/>
                </a:solidFill>
                <a:latin typeface="Times New Roman" pitchFamily="18" charset="0"/>
              </a:rPr>
              <a:t>Class </a:t>
            </a:r>
            <a:r>
              <a:rPr lang="en-US" sz="2800" dirty="0">
                <a:solidFill>
                  <a:srgbClr val="0000CC"/>
                </a:solidFill>
                <a:latin typeface="Times New Roman" pitchFamily="18" charset="0"/>
              </a:rPr>
              <a:t>diagram-</a:t>
            </a:r>
            <a:r>
              <a:rPr lang="en-US" sz="2800" dirty="0" smtClean="0">
                <a:latin typeface="Times New Roman" pitchFamily="18" charset="0"/>
              </a:rPr>
              <a:t>--Classes, interfaces</a:t>
            </a:r>
            <a:r>
              <a:rPr lang="en-US" sz="2800" dirty="0">
                <a:latin typeface="Times New Roman" pitchFamily="18" charset="0"/>
              </a:rPr>
              <a:t>, and collaborations</a:t>
            </a:r>
          </a:p>
          <a:p>
            <a:pPr algn="just">
              <a:buFontTx/>
              <a:buNone/>
            </a:pPr>
            <a:r>
              <a:rPr lang="en-US" sz="2800" dirty="0">
                <a:latin typeface="Times New Roman" pitchFamily="18" charset="0"/>
              </a:rPr>
              <a:t>2. </a:t>
            </a:r>
            <a:r>
              <a:rPr lang="en-US" sz="2800" dirty="0">
                <a:solidFill>
                  <a:srgbClr val="0000CC"/>
                </a:solidFill>
                <a:latin typeface="Times New Roman" pitchFamily="18" charset="0"/>
              </a:rPr>
              <a:t>Object diagram-</a:t>
            </a:r>
            <a:r>
              <a:rPr lang="en-US" sz="2800" dirty="0">
                <a:latin typeface="Times New Roman" pitchFamily="18" charset="0"/>
              </a:rPr>
              <a:t>-- Objects</a:t>
            </a:r>
          </a:p>
          <a:p>
            <a:pPr algn="just">
              <a:buFontTx/>
              <a:buNone/>
            </a:pPr>
            <a:r>
              <a:rPr lang="en-US" sz="2800" dirty="0">
                <a:latin typeface="Times New Roman" pitchFamily="18" charset="0"/>
              </a:rPr>
              <a:t>3. </a:t>
            </a:r>
            <a:r>
              <a:rPr lang="en-US" sz="2800" dirty="0">
                <a:solidFill>
                  <a:srgbClr val="0000CC"/>
                </a:solidFill>
                <a:latin typeface="Times New Roman" pitchFamily="18" charset="0"/>
              </a:rPr>
              <a:t>Component diagram-</a:t>
            </a:r>
            <a:r>
              <a:rPr lang="en-US" sz="2800" dirty="0">
                <a:latin typeface="Times New Roman" pitchFamily="18" charset="0"/>
              </a:rPr>
              <a:t>--Components</a:t>
            </a:r>
          </a:p>
          <a:p>
            <a:pPr algn="just">
              <a:buFontTx/>
              <a:buNone/>
            </a:pPr>
            <a:r>
              <a:rPr lang="en-US" sz="2800" dirty="0">
                <a:latin typeface="Times New Roman" pitchFamily="18" charset="0"/>
              </a:rPr>
              <a:t>4. </a:t>
            </a:r>
            <a:r>
              <a:rPr lang="en-US" sz="2800" dirty="0">
                <a:solidFill>
                  <a:srgbClr val="0000CC"/>
                </a:solidFill>
                <a:latin typeface="Times New Roman" pitchFamily="18" charset="0"/>
              </a:rPr>
              <a:t>Deployment diagram-</a:t>
            </a:r>
            <a:r>
              <a:rPr lang="en-US" sz="2800" dirty="0">
                <a:latin typeface="Times New Roman" pitchFamily="18" charset="0"/>
              </a:rPr>
              <a:t>--Nodes</a:t>
            </a:r>
          </a:p>
          <a:p>
            <a:pPr algn="just">
              <a:buFontTx/>
              <a:buNone/>
            </a:pPr>
            <a:endParaRPr lang="en-US" sz="2800" dirty="0">
              <a:latin typeface="Times New Roman" pitchFamily="18" charset="0"/>
            </a:endParaRPr>
          </a:p>
          <a:p>
            <a:pPr>
              <a:buFontTx/>
              <a:buNone/>
            </a:pPr>
            <a:endParaRPr lang="en-US" sz="2800" dirty="0">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62000"/>
          </a:xfrm>
        </p:spPr>
        <p:txBody>
          <a:bodyPr>
            <a:normAutofit fontScale="90000"/>
          </a:bodyPr>
          <a:lstStyle/>
          <a:p>
            <a:r>
              <a:rPr lang="en-US" sz="4000" b="1" u="sng">
                <a:solidFill>
                  <a:srgbClr val="009900"/>
                </a:solidFill>
              </a:rPr>
              <a:t>Behavioral Diagrams</a:t>
            </a:r>
            <a:r>
              <a:rPr lang="en-US" sz="4000">
                <a:solidFill>
                  <a:srgbClr val="009900"/>
                </a:solidFill>
              </a:rPr>
              <a:t/>
            </a:r>
            <a:br>
              <a:rPr lang="en-US" sz="4000">
                <a:solidFill>
                  <a:srgbClr val="009900"/>
                </a:solidFill>
              </a:rPr>
            </a:br>
            <a:endParaRPr lang="en-US" sz="4000">
              <a:solidFill>
                <a:srgbClr val="009900"/>
              </a:solidFill>
            </a:endParaRPr>
          </a:p>
        </p:txBody>
      </p:sp>
      <p:sp>
        <p:nvSpPr>
          <p:cNvPr id="33795" name="Rectangle 3"/>
          <p:cNvSpPr>
            <a:spLocks noGrp="1" noChangeArrowheads="1"/>
          </p:cNvSpPr>
          <p:nvPr>
            <p:ph type="body" idx="1"/>
          </p:nvPr>
        </p:nvSpPr>
        <p:spPr>
          <a:xfrm>
            <a:off x="457200" y="1219200"/>
            <a:ext cx="8229600" cy="5334000"/>
          </a:xfrm>
        </p:spPr>
        <p:txBody>
          <a:bodyPr/>
          <a:lstStyle/>
          <a:p>
            <a:pPr algn="just"/>
            <a:r>
              <a:rPr lang="en-US" sz="2400" dirty="0">
                <a:latin typeface="Times New Roman" pitchFamily="18" charset="0"/>
              </a:rPr>
              <a:t>The UML's five behavioral diagrams </a:t>
            </a:r>
            <a:r>
              <a:rPr lang="en-US" sz="2400" dirty="0" smtClean="0">
                <a:latin typeface="Times New Roman" pitchFamily="18" charset="0"/>
              </a:rPr>
              <a:t>represent the </a:t>
            </a:r>
            <a:r>
              <a:rPr lang="en-US" sz="2400" dirty="0">
                <a:latin typeface="Times New Roman" pitchFamily="18" charset="0"/>
              </a:rPr>
              <a:t>dynamic aspects of a system.</a:t>
            </a:r>
          </a:p>
          <a:p>
            <a:pPr algn="just"/>
            <a:endParaRPr lang="en-US" sz="2400" dirty="0">
              <a:latin typeface="Times New Roman" pitchFamily="18" charset="0"/>
            </a:endParaRPr>
          </a:p>
          <a:p>
            <a:pPr algn="just"/>
            <a:r>
              <a:rPr lang="en-US" sz="2400" dirty="0" smtClean="0">
                <a:latin typeface="Times New Roman" pitchFamily="18" charset="0"/>
              </a:rPr>
              <a:t>Dynamic </a:t>
            </a:r>
            <a:r>
              <a:rPr lang="en-US" sz="2400" dirty="0">
                <a:latin typeface="Times New Roman" pitchFamily="18" charset="0"/>
              </a:rPr>
              <a:t>aspects of a system </a:t>
            </a:r>
            <a:r>
              <a:rPr lang="en-US" sz="2400" dirty="0" smtClean="0">
                <a:latin typeface="Times New Roman" pitchFamily="18" charset="0"/>
              </a:rPr>
              <a:t>means </a:t>
            </a:r>
            <a:r>
              <a:rPr lang="en-US" sz="2400" b="1" dirty="0" smtClean="0">
                <a:solidFill>
                  <a:srgbClr val="009900"/>
                </a:solidFill>
                <a:latin typeface="Times New Roman" pitchFamily="18" charset="0"/>
              </a:rPr>
              <a:t>changing parts of the system.</a:t>
            </a:r>
            <a:endParaRPr lang="en-US" sz="2400" b="1" dirty="0">
              <a:solidFill>
                <a:srgbClr val="009900"/>
              </a:solidFill>
              <a:latin typeface="Times New Roman" pitchFamily="18" charset="0"/>
            </a:endParaRPr>
          </a:p>
          <a:p>
            <a:pPr algn="just"/>
            <a:endParaRPr lang="en-US" sz="2400" b="1" dirty="0">
              <a:latin typeface="Times New Roman" pitchFamily="18" charset="0"/>
            </a:endParaRPr>
          </a:p>
          <a:p>
            <a:pPr algn="just"/>
            <a:r>
              <a:rPr lang="en-US" sz="2400" dirty="0">
                <a:latin typeface="Times New Roman" pitchFamily="18" charset="0"/>
              </a:rPr>
              <a:t>The dynamic aspects of a software system </a:t>
            </a:r>
            <a:r>
              <a:rPr lang="en-US" sz="2400" dirty="0" smtClean="0">
                <a:latin typeface="Times New Roman" pitchFamily="18" charset="0"/>
              </a:rPr>
              <a:t>include the </a:t>
            </a:r>
            <a:r>
              <a:rPr lang="en-US" sz="2400" dirty="0">
                <a:latin typeface="Times New Roman" pitchFamily="18" charset="0"/>
              </a:rPr>
              <a:t>flow of messages </a:t>
            </a:r>
            <a:r>
              <a:rPr lang="en-US" sz="2400" dirty="0" smtClean="0">
                <a:latin typeface="Times New Roman" pitchFamily="18" charset="0"/>
              </a:rPr>
              <a:t>between the objects over time and space.</a:t>
            </a:r>
            <a:endParaRPr lang="en-US" sz="2400" dirty="0">
              <a:latin typeface="Times New Roman" pitchFamily="18" charset="0"/>
            </a:endParaRPr>
          </a:p>
          <a:p>
            <a:pPr algn="just"/>
            <a:endParaRPr lang="en-US" sz="2400" dirty="0">
              <a:latin typeface="Times New Roman" pitchFamily="18" charset="0"/>
            </a:endParaRPr>
          </a:p>
          <a:p>
            <a:pPr algn="just"/>
            <a:endParaRPr lang="en-US" sz="2400" dirty="0">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57200" y="228600"/>
            <a:ext cx="8229600" cy="6629400"/>
          </a:xfrm>
        </p:spPr>
        <p:txBody>
          <a:bodyPr>
            <a:normAutofit lnSpcReduction="10000"/>
          </a:bodyPr>
          <a:lstStyle/>
          <a:p>
            <a:pPr marL="533400" indent="-533400">
              <a:lnSpc>
                <a:spcPct val="90000"/>
              </a:lnSpc>
              <a:buFontTx/>
              <a:buNone/>
            </a:pPr>
            <a:endParaRPr lang="en-US" sz="2400" dirty="0">
              <a:latin typeface="Times New Roman" pitchFamily="18" charset="0"/>
            </a:endParaRPr>
          </a:p>
          <a:p>
            <a:pPr marL="533400" indent="-533400">
              <a:lnSpc>
                <a:spcPct val="90000"/>
              </a:lnSpc>
              <a:buFontTx/>
              <a:buNone/>
            </a:pPr>
            <a:r>
              <a:rPr lang="en-US" sz="2400" dirty="0">
                <a:solidFill>
                  <a:schemeClr val="tx2"/>
                </a:solidFill>
                <a:latin typeface="Times New Roman" pitchFamily="18" charset="0"/>
              </a:rPr>
              <a:t>1.</a:t>
            </a:r>
            <a:r>
              <a:rPr lang="en-US" sz="2400" dirty="0">
                <a:solidFill>
                  <a:srgbClr val="0000CC"/>
                </a:solidFill>
                <a:latin typeface="Times New Roman" pitchFamily="18" charset="0"/>
              </a:rPr>
              <a:t> </a:t>
            </a:r>
            <a:r>
              <a:rPr lang="en-US" sz="2800" dirty="0">
                <a:solidFill>
                  <a:srgbClr val="0000CC"/>
                </a:solidFill>
                <a:latin typeface="Times New Roman" pitchFamily="18" charset="0"/>
              </a:rPr>
              <a:t>Use case diagram-</a:t>
            </a:r>
            <a:r>
              <a:rPr lang="en-US" sz="2800" dirty="0">
                <a:latin typeface="Times New Roman" pitchFamily="18" charset="0"/>
              </a:rPr>
              <a:t>-- Organizes the behaviors of the system.</a:t>
            </a:r>
          </a:p>
          <a:p>
            <a:pPr marL="533400" indent="-533400">
              <a:lnSpc>
                <a:spcPct val="90000"/>
              </a:lnSpc>
              <a:buFontTx/>
              <a:buNone/>
            </a:pPr>
            <a:endParaRPr lang="en-US" sz="2800" dirty="0">
              <a:latin typeface="Times New Roman" pitchFamily="18" charset="0"/>
            </a:endParaRPr>
          </a:p>
          <a:p>
            <a:pPr marL="533400" indent="-533400">
              <a:lnSpc>
                <a:spcPct val="90000"/>
              </a:lnSpc>
              <a:buFontTx/>
              <a:buNone/>
            </a:pPr>
            <a:r>
              <a:rPr lang="en-US" sz="2800" dirty="0">
                <a:latin typeface="Times New Roman" pitchFamily="18" charset="0"/>
              </a:rPr>
              <a:t>2. </a:t>
            </a:r>
            <a:r>
              <a:rPr lang="en-US" sz="2800" dirty="0">
                <a:solidFill>
                  <a:srgbClr val="0000CC"/>
                </a:solidFill>
                <a:latin typeface="Times New Roman" pitchFamily="18" charset="0"/>
              </a:rPr>
              <a:t>Sequence diagram</a:t>
            </a:r>
            <a:r>
              <a:rPr lang="en-US" sz="2800" dirty="0">
                <a:latin typeface="Times New Roman" pitchFamily="18" charset="0"/>
              </a:rPr>
              <a:t> ---Focused on the time ordering of messages.</a:t>
            </a:r>
          </a:p>
          <a:p>
            <a:pPr marL="533400" indent="-533400">
              <a:lnSpc>
                <a:spcPct val="90000"/>
              </a:lnSpc>
              <a:buFontTx/>
              <a:buNone/>
            </a:pPr>
            <a:endParaRPr lang="en-US" sz="2800" dirty="0">
              <a:latin typeface="Times New Roman" pitchFamily="18" charset="0"/>
            </a:endParaRPr>
          </a:p>
          <a:p>
            <a:pPr marL="533400" indent="-533400" algn="just">
              <a:lnSpc>
                <a:spcPct val="90000"/>
              </a:lnSpc>
              <a:buFontTx/>
              <a:buNone/>
            </a:pPr>
            <a:r>
              <a:rPr lang="en-US" sz="2800" dirty="0">
                <a:latin typeface="Times New Roman" pitchFamily="18" charset="0"/>
              </a:rPr>
              <a:t>3. </a:t>
            </a:r>
            <a:r>
              <a:rPr lang="en-US" sz="2800" dirty="0">
                <a:solidFill>
                  <a:srgbClr val="0000CC"/>
                </a:solidFill>
                <a:latin typeface="Times New Roman" pitchFamily="18" charset="0"/>
              </a:rPr>
              <a:t>Collaboration diagram-</a:t>
            </a:r>
            <a:r>
              <a:rPr lang="en-US" sz="2800" dirty="0">
                <a:latin typeface="Times New Roman" pitchFamily="18" charset="0"/>
              </a:rPr>
              <a:t>--Focused on the structural organization of objects that send and receive messages.</a:t>
            </a:r>
          </a:p>
          <a:p>
            <a:pPr marL="533400" indent="-533400">
              <a:lnSpc>
                <a:spcPct val="90000"/>
              </a:lnSpc>
              <a:buFontTx/>
              <a:buNone/>
            </a:pPr>
            <a:endParaRPr lang="en-US" sz="2800" dirty="0">
              <a:latin typeface="Times New Roman" pitchFamily="18" charset="0"/>
            </a:endParaRPr>
          </a:p>
          <a:p>
            <a:pPr marL="533400" indent="-533400">
              <a:lnSpc>
                <a:spcPct val="90000"/>
              </a:lnSpc>
              <a:buFontTx/>
              <a:buNone/>
            </a:pPr>
            <a:r>
              <a:rPr lang="en-US" sz="2800" dirty="0">
                <a:latin typeface="Times New Roman" pitchFamily="18" charset="0"/>
              </a:rPr>
              <a:t>4. </a:t>
            </a:r>
            <a:r>
              <a:rPr lang="en-US" sz="2800" dirty="0" err="1">
                <a:solidFill>
                  <a:srgbClr val="0000CC"/>
                </a:solidFill>
                <a:latin typeface="Times New Roman" pitchFamily="18" charset="0"/>
              </a:rPr>
              <a:t>Statechart</a:t>
            </a:r>
            <a:r>
              <a:rPr lang="en-US" sz="2800" dirty="0">
                <a:solidFill>
                  <a:srgbClr val="0000CC"/>
                </a:solidFill>
                <a:latin typeface="Times New Roman" pitchFamily="18" charset="0"/>
              </a:rPr>
              <a:t> diagram-</a:t>
            </a:r>
            <a:r>
              <a:rPr lang="en-US" sz="2800" dirty="0">
                <a:latin typeface="Times New Roman" pitchFamily="18" charset="0"/>
              </a:rPr>
              <a:t>--Focused on the changing state of a system driven by events.</a:t>
            </a:r>
          </a:p>
          <a:p>
            <a:pPr marL="533400" indent="-533400">
              <a:lnSpc>
                <a:spcPct val="90000"/>
              </a:lnSpc>
              <a:buFontTx/>
              <a:buNone/>
            </a:pPr>
            <a:endParaRPr lang="en-US" sz="2800" dirty="0">
              <a:latin typeface="Times New Roman" pitchFamily="18" charset="0"/>
            </a:endParaRPr>
          </a:p>
          <a:p>
            <a:pPr marL="533400" indent="-533400">
              <a:lnSpc>
                <a:spcPct val="90000"/>
              </a:lnSpc>
              <a:buFontTx/>
              <a:buNone/>
            </a:pPr>
            <a:r>
              <a:rPr lang="en-US" sz="2800" dirty="0">
                <a:latin typeface="Times New Roman" pitchFamily="18" charset="0"/>
              </a:rPr>
              <a:t>5. </a:t>
            </a:r>
            <a:r>
              <a:rPr lang="en-US" sz="2800" dirty="0">
                <a:solidFill>
                  <a:srgbClr val="0000CC"/>
                </a:solidFill>
                <a:latin typeface="Times New Roman" pitchFamily="18" charset="0"/>
              </a:rPr>
              <a:t>Activity diagram</a:t>
            </a:r>
            <a:r>
              <a:rPr lang="en-US" sz="2800" dirty="0">
                <a:latin typeface="Times New Roman" pitchFamily="18" charset="0"/>
              </a:rPr>
              <a:t>---Focused on the flow of control from activity to activity.</a:t>
            </a:r>
          </a:p>
          <a:p>
            <a:pPr marL="533400" indent="-533400">
              <a:lnSpc>
                <a:spcPct val="90000"/>
              </a:lnSpc>
              <a:buFontTx/>
              <a:buNone/>
            </a:pP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normAutofit fontScale="90000"/>
          </a:bodyPr>
          <a:lstStyle/>
          <a:p>
            <a:endParaRPr lang="en-US" dirty="0"/>
          </a:p>
        </p:txBody>
      </p:sp>
      <p:pic>
        <p:nvPicPr>
          <p:cNvPr id="35843" name="Picture 3"/>
          <p:cNvPicPr>
            <a:picLocks noGrp="1" noChangeAspect="1" noChangeArrowheads="1"/>
          </p:cNvPicPr>
          <p:nvPr>
            <p:ph type="body" idx="1"/>
          </p:nvPr>
        </p:nvPicPr>
        <p:blipFill>
          <a:blip r:embed="rId2"/>
          <a:srcRect/>
          <a:stretch>
            <a:fillRect/>
          </a:stretch>
        </p:blipFill>
        <p:spPr>
          <a:xfrm>
            <a:off x="304800" y="990600"/>
            <a:ext cx="8534400" cy="54864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b="1"/>
              <a:t/>
            </a:r>
            <a:br>
              <a:rPr lang="en-US" sz="4000" b="1"/>
            </a:br>
            <a:r>
              <a:rPr lang="en-US" sz="3600" u="sng"/>
              <a:t>1.</a:t>
            </a:r>
            <a:r>
              <a:rPr lang="en-US" sz="3200" b="1" u="sng"/>
              <a:t>Class Diagram</a:t>
            </a:r>
            <a:r>
              <a:rPr lang="en-US" sz="4000"/>
              <a:t/>
            </a:r>
            <a:br>
              <a:rPr lang="en-US" sz="4000"/>
            </a:br>
            <a:endParaRPr lang="en-US" sz="4000"/>
          </a:p>
        </p:txBody>
      </p:sp>
      <p:sp>
        <p:nvSpPr>
          <p:cNvPr id="17411" name="Rectangle 3"/>
          <p:cNvSpPr>
            <a:spLocks noGrp="1" noChangeArrowheads="1"/>
          </p:cNvSpPr>
          <p:nvPr>
            <p:ph sz="half" idx="1"/>
          </p:nvPr>
        </p:nvSpPr>
        <p:spPr>
          <a:xfrm>
            <a:off x="228600" y="1600200"/>
            <a:ext cx="2819400" cy="4525963"/>
          </a:xfrm>
        </p:spPr>
        <p:txBody>
          <a:bodyPr/>
          <a:lstStyle/>
          <a:p>
            <a:pPr algn="just">
              <a:lnSpc>
                <a:spcPct val="90000"/>
              </a:lnSpc>
            </a:pPr>
            <a:r>
              <a:rPr lang="en-US" sz="2400" dirty="0"/>
              <a:t>A </a:t>
            </a:r>
            <a:r>
              <a:rPr lang="en-US" sz="2400" b="1" i="1" dirty="0">
                <a:solidFill>
                  <a:srgbClr val="990099"/>
                </a:solidFill>
              </a:rPr>
              <a:t>class diagram</a:t>
            </a:r>
            <a:r>
              <a:rPr lang="en-US" sz="2400" i="1" dirty="0"/>
              <a:t> </a:t>
            </a:r>
            <a:r>
              <a:rPr lang="en-US" sz="2400" dirty="0"/>
              <a:t>shows a set of </a:t>
            </a:r>
            <a:r>
              <a:rPr lang="en-US" sz="2400" b="1" dirty="0">
                <a:solidFill>
                  <a:srgbClr val="009900"/>
                </a:solidFill>
              </a:rPr>
              <a:t>classes, interfaces, and collaborations and their relationships.</a:t>
            </a:r>
          </a:p>
          <a:p>
            <a:pPr algn="just">
              <a:lnSpc>
                <a:spcPct val="90000"/>
              </a:lnSpc>
            </a:pPr>
            <a:endParaRPr lang="en-US" sz="2400" b="1" dirty="0">
              <a:solidFill>
                <a:srgbClr val="009900"/>
              </a:solidFill>
            </a:endParaRPr>
          </a:p>
          <a:p>
            <a:pPr algn="just">
              <a:lnSpc>
                <a:spcPct val="90000"/>
              </a:lnSpc>
            </a:pPr>
            <a:r>
              <a:rPr lang="en-US" sz="2400" dirty="0" smtClean="0"/>
              <a:t>Class </a:t>
            </a:r>
            <a:r>
              <a:rPr lang="en-US" sz="2400" dirty="0"/>
              <a:t>diagrams are used to illustrate the </a:t>
            </a:r>
            <a:r>
              <a:rPr lang="en-US" sz="2400" b="1" dirty="0">
                <a:solidFill>
                  <a:srgbClr val="009900"/>
                </a:solidFill>
              </a:rPr>
              <a:t>static design view</a:t>
            </a:r>
            <a:r>
              <a:rPr lang="en-US" sz="2400" dirty="0"/>
              <a:t> of a system.</a:t>
            </a:r>
          </a:p>
          <a:p>
            <a:pPr algn="just">
              <a:lnSpc>
                <a:spcPct val="90000"/>
              </a:lnSpc>
            </a:pPr>
            <a:endParaRPr lang="en-US" sz="2400" dirty="0"/>
          </a:p>
          <a:p>
            <a:pPr algn="just">
              <a:lnSpc>
                <a:spcPct val="90000"/>
              </a:lnSpc>
            </a:pPr>
            <a:endParaRPr lang="en-US" sz="2400" dirty="0"/>
          </a:p>
          <a:p>
            <a:pPr algn="just">
              <a:lnSpc>
                <a:spcPct val="90000"/>
              </a:lnSpc>
            </a:pPr>
            <a:endParaRPr lang="en-US" sz="2400" dirty="0"/>
          </a:p>
        </p:txBody>
      </p:sp>
      <p:pic>
        <p:nvPicPr>
          <p:cNvPr id="9" name="Picture 4"/>
          <p:cNvPicPr>
            <a:picLocks noGrp="1" noChangeAspect="1" noChangeArrowheads="1"/>
          </p:cNvPicPr>
          <p:nvPr>
            <p:ph sz="half" idx="2"/>
          </p:nvPr>
        </p:nvPicPr>
        <p:blipFill>
          <a:blip r:embed="rId2"/>
          <a:srcRect/>
          <a:stretch>
            <a:fillRect/>
          </a:stretch>
        </p:blipFill>
        <p:spPr>
          <a:xfrm>
            <a:off x="3124200" y="1371600"/>
            <a:ext cx="5715000" cy="5257800"/>
          </a:xfr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sz="3200" b="1" u="sng"/>
              <a:t/>
            </a:r>
            <a:br>
              <a:rPr lang="en-US" sz="3200" b="1" u="sng"/>
            </a:br>
            <a:r>
              <a:rPr lang="en-US" sz="3200" b="1" u="sng"/>
              <a:t>2. Object Diagram</a:t>
            </a:r>
            <a:r>
              <a:rPr lang="en-US" sz="4000"/>
              <a:t/>
            </a:r>
            <a:br>
              <a:rPr lang="en-US" sz="4000"/>
            </a:br>
            <a:endParaRPr lang="en-US" sz="4000"/>
          </a:p>
        </p:txBody>
      </p:sp>
      <p:sp>
        <p:nvSpPr>
          <p:cNvPr id="18435" name="Rectangle 3"/>
          <p:cNvSpPr>
            <a:spLocks noGrp="1" noChangeArrowheads="1"/>
          </p:cNvSpPr>
          <p:nvPr>
            <p:ph sz="half" idx="1"/>
          </p:nvPr>
        </p:nvSpPr>
        <p:spPr>
          <a:xfrm>
            <a:off x="457200" y="1600200"/>
            <a:ext cx="3505200" cy="4525963"/>
          </a:xfrm>
        </p:spPr>
        <p:txBody>
          <a:bodyPr/>
          <a:lstStyle/>
          <a:p>
            <a:pPr algn="just"/>
            <a:r>
              <a:rPr lang="en-US" sz="2400" dirty="0"/>
              <a:t>An </a:t>
            </a:r>
            <a:r>
              <a:rPr lang="en-US" sz="2400" b="1" i="1" dirty="0">
                <a:solidFill>
                  <a:srgbClr val="990099"/>
                </a:solidFill>
              </a:rPr>
              <a:t>object diagram</a:t>
            </a:r>
            <a:r>
              <a:rPr lang="en-US" sz="2400" i="1" dirty="0"/>
              <a:t> </a:t>
            </a:r>
            <a:endParaRPr lang="en-US" sz="2400" i="1" dirty="0" smtClean="0"/>
          </a:p>
          <a:p>
            <a:pPr algn="just">
              <a:buNone/>
            </a:pPr>
            <a:r>
              <a:rPr lang="en-US" sz="2400" i="1" dirty="0" smtClean="0"/>
              <a:t>	</a:t>
            </a:r>
            <a:r>
              <a:rPr lang="en-US" sz="2400" dirty="0" smtClean="0"/>
              <a:t>shows </a:t>
            </a:r>
            <a:r>
              <a:rPr lang="en-US" sz="2400" dirty="0"/>
              <a:t>a </a:t>
            </a:r>
            <a:r>
              <a:rPr lang="en-US" sz="2400" b="1" dirty="0">
                <a:solidFill>
                  <a:srgbClr val="009900"/>
                </a:solidFill>
              </a:rPr>
              <a:t>set of objects and their relationships.</a:t>
            </a:r>
          </a:p>
          <a:p>
            <a:pPr algn="just"/>
            <a:endParaRPr lang="en-US" sz="2400" b="1" dirty="0">
              <a:solidFill>
                <a:srgbClr val="009900"/>
              </a:solidFill>
            </a:endParaRPr>
          </a:p>
          <a:p>
            <a:pPr algn="just"/>
            <a:r>
              <a:rPr lang="en-US" sz="2400" dirty="0"/>
              <a:t>Object diagrams address the static design view or static process view of a system just as do class diagrams.</a:t>
            </a:r>
          </a:p>
          <a:p>
            <a:pPr algn="just"/>
            <a:endParaRPr lang="en-US" sz="2400" dirty="0"/>
          </a:p>
          <a:p>
            <a:endParaRPr lang="en-US" sz="2400" dirty="0"/>
          </a:p>
        </p:txBody>
      </p:sp>
      <p:pic>
        <p:nvPicPr>
          <p:cNvPr id="5" name="Content Placeholder 4"/>
          <p:cNvPicPr>
            <a:picLocks noGrp="1" noChangeAspect="1" noChangeArrowheads="1"/>
          </p:cNvPicPr>
          <p:nvPr>
            <p:ph sz="half" idx="2"/>
          </p:nvPr>
        </p:nvPicPr>
        <p:blipFill>
          <a:blip r:embed="rId2"/>
          <a:srcRect/>
          <a:stretch>
            <a:fillRect/>
          </a:stretch>
        </p:blipFill>
        <p:spPr>
          <a:xfrm>
            <a:off x="4038600" y="1143000"/>
            <a:ext cx="4800600" cy="5263727"/>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smtClean="0"/>
              <a:t>The UML Is a Language for Specifying</a:t>
            </a:r>
          </a:p>
        </p:txBody>
      </p:sp>
      <p:sp>
        <p:nvSpPr>
          <p:cNvPr id="8195" name="Content Placeholder 2"/>
          <p:cNvSpPr>
            <a:spLocks noGrp="1"/>
          </p:cNvSpPr>
          <p:nvPr>
            <p:ph idx="1"/>
          </p:nvPr>
        </p:nvSpPr>
        <p:spPr>
          <a:xfrm>
            <a:off x="304800" y="1600200"/>
            <a:ext cx="8534400" cy="4724400"/>
          </a:xfrm>
        </p:spPr>
        <p:txBody>
          <a:bodyPr/>
          <a:lstStyle/>
          <a:p>
            <a:pPr eaLnBrk="1" hangingPunct="1"/>
            <a:r>
              <a:rPr lang="en-US" sz="2800" smtClean="0"/>
              <a:t>The UML builds models that are precise, unambiguous, and complete.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sz="3600" b="1" u="sng"/>
              <a:t>3. Component Diagram</a:t>
            </a:r>
            <a:r>
              <a:rPr lang="en-US" sz="3600" u="sng"/>
              <a:t/>
            </a:r>
            <a:br>
              <a:rPr lang="en-US" sz="3600" u="sng"/>
            </a:br>
            <a:endParaRPr lang="en-US" sz="3600" u="sng"/>
          </a:p>
        </p:txBody>
      </p:sp>
      <p:sp>
        <p:nvSpPr>
          <p:cNvPr id="19459" name="Rectangle 3"/>
          <p:cNvSpPr>
            <a:spLocks noGrp="1" noChangeArrowheads="1"/>
          </p:cNvSpPr>
          <p:nvPr>
            <p:ph sz="half" idx="1"/>
          </p:nvPr>
        </p:nvSpPr>
        <p:spPr>
          <a:xfrm>
            <a:off x="304800" y="1600200"/>
            <a:ext cx="4191000" cy="4525963"/>
          </a:xfrm>
        </p:spPr>
        <p:txBody>
          <a:bodyPr>
            <a:normAutofit fontScale="92500" lnSpcReduction="20000"/>
          </a:bodyPr>
          <a:lstStyle/>
          <a:p>
            <a:pPr algn="just"/>
            <a:r>
              <a:rPr lang="en-US" sz="2400" dirty="0"/>
              <a:t>A </a:t>
            </a:r>
            <a:r>
              <a:rPr lang="en-US" sz="2400" b="1" i="1" dirty="0">
                <a:solidFill>
                  <a:srgbClr val="990099"/>
                </a:solidFill>
              </a:rPr>
              <a:t>component diagram</a:t>
            </a:r>
            <a:r>
              <a:rPr lang="en-US" sz="2400" i="1" dirty="0"/>
              <a:t> </a:t>
            </a:r>
            <a:r>
              <a:rPr lang="en-US" sz="2400" dirty="0"/>
              <a:t>shows a </a:t>
            </a:r>
            <a:r>
              <a:rPr lang="en-US" sz="2400" b="1" dirty="0">
                <a:solidFill>
                  <a:srgbClr val="009900"/>
                </a:solidFill>
              </a:rPr>
              <a:t>set of components and their relationships. </a:t>
            </a:r>
          </a:p>
          <a:p>
            <a:pPr algn="just"/>
            <a:endParaRPr lang="en-US" sz="2400" b="1" dirty="0">
              <a:solidFill>
                <a:srgbClr val="009900"/>
              </a:solidFill>
            </a:endParaRPr>
          </a:p>
          <a:p>
            <a:pPr algn="just"/>
            <a:r>
              <a:rPr lang="en-US" sz="2400" dirty="0"/>
              <a:t>Component diagrams are used to illustrate the </a:t>
            </a:r>
            <a:r>
              <a:rPr lang="en-US" sz="2400" b="1" dirty="0">
                <a:solidFill>
                  <a:srgbClr val="009900"/>
                </a:solidFill>
              </a:rPr>
              <a:t>static implementation view</a:t>
            </a:r>
            <a:r>
              <a:rPr lang="en-US" sz="2400" dirty="0">
                <a:solidFill>
                  <a:srgbClr val="009900"/>
                </a:solidFill>
              </a:rPr>
              <a:t> </a:t>
            </a:r>
            <a:r>
              <a:rPr lang="en-US" sz="2400" dirty="0">
                <a:solidFill>
                  <a:schemeClr val="tx2"/>
                </a:solidFill>
              </a:rPr>
              <a:t>of a system.</a:t>
            </a:r>
          </a:p>
          <a:p>
            <a:pPr algn="just">
              <a:buFontTx/>
              <a:buNone/>
            </a:pPr>
            <a:endParaRPr lang="en-US" sz="2400" dirty="0">
              <a:solidFill>
                <a:srgbClr val="009900"/>
              </a:solidFill>
            </a:endParaRPr>
          </a:p>
          <a:p>
            <a:pPr algn="just"/>
            <a:r>
              <a:rPr lang="en-US" sz="2400" dirty="0"/>
              <a:t>Component diagrams are related to class diagrams in that a component typically maps to one or more classes, interfaces, or collaborations</a:t>
            </a:r>
            <a:r>
              <a:rPr lang="en-US" dirty="0"/>
              <a:t>.</a:t>
            </a:r>
          </a:p>
          <a:p>
            <a:pPr algn="just"/>
            <a:endParaRPr lang="en-US" sz="2400" dirty="0"/>
          </a:p>
          <a:p>
            <a:endParaRPr lang="en-US" sz="2400" dirty="0"/>
          </a:p>
        </p:txBody>
      </p:sp>
      <p:pic>
        <p:nvPicPr>
          <p:cNvPr id="5" name="Content Placeholder 4"/>
          <p:cNvPicPr>
            <a:picLocks noGrp="1" noChangeAspect="1" noChangeArrowheads="1"/>
          </p:cNvPicPr>
          <p:nvPr>
            <p:ph sz="half" idx="2"/>
          </p:nvPr>
        </p:nvPicPr>
        <p:blipFill>
          <a:blip r:embed="rId2"/>
          <a:srcRect/>
          <a:stretch>
            <a:fillRect/>
          </a:stretch>
        </p:blipFill>
        <p:spPr bwMode="auto">
          <a:xfrm>
            <a:off x="4495800" y="1447800"/>
            <a:ext cx="4648200" cy="48768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z="4000" b="1"/>
              <a:t/>
            </a:r>
            <a:br>
              <a:rPr lang="en-US" sz="4000" b="1"/>
            </a:br>
            <a:r>
              <a:rPr lang="en-US" sz="3600" b="1" u="sng"/>
              <a:t>4.</a:t>
            </a:r>
            <a:r>
              <a:rPr lang="en-US" sz="4000" b="1" u="sng"/>
              <a:t> </a:t>
            </a:r>
            <a:r>
              <a:rPr lang="en-US" sz="3600" b="1" u="sng"/>
              <a:t>Deployment Diagram</a:t>
            </a:r>
            <a:r>
              <a:rPr lang="en-US" sz="4000"/>
              <a:t/>
            </a:r>
            <a:br>
              <a:rPr lang="en-US" sz="4000"/>
            </a:br>
            <a:endParaRPr lang="en-US" sz="4000"/>
          </a:p>
        </p:txBody>
      </p:sp>
      <p:sp>
        <p:nvSpPr>
          <p:cNvPr id="20483" name="Rectangle 3"/>
          <p:cNvSpPr>
            <a:spLocks noGrp="1" noChangeArrowheads="1"/>
          </p:cNvSpPr>
          <p:nvPr>
            <p:ph sz="half" idx="1"/>
          </p:nvPr>
        </p:nvSpPr>
        <p:spPr>
          <a:xfrm>
            <a:off x="0" y="1600200"/>
            <a:ext cx="4495800" cy="4876800"/>
          </a:xfrm>
        </p:spPr>
        <p:txBody>
          <a:bodyPr>
            <a:normAutofit lnSpcReduction="10000"/>
          </a:bodyPr>
          <a:lstStyle/>
          <a:p>
            <a:pPr algn="just"/>
            <a:r>
              <a:rPr lang="en-US" sz="2400" dirty="0"/>
              <a:t>A </a:t>
            </a:r>
            <a:r>
              <a:rPr lang="en-US" sz="2400" b="1" i="1" dirty="0">
                <a:solidFill>
                  <a:srgbClr val="990099"/>
                </a:solidFill>
              </a:rPr>
              <a:t>deployment diagram</a:t>
            </a:r>
            <a:r>
              <a:rPr lang="en-US" sz="2400" i="1" dirty="0"/>
              <a:t> </a:t>
            </a:r>
            <a:r>
              <a:rPr lang="en-US" sz="2400" dirty="0"/>
              <a:t>shows a </a:t>
            </a:r>
            <a:r>
              <a:rPr lang="en-US" sz="2400" b="1" dirty="0">
                <a:solidFill>
                  <a:srgbClr val="009900"/>
                </a:solidFill>
              </a:rPr>
              <a:t>set of nodes and their relationships.</a:t>
            </a:r>
          </a:p>
          <a:p>
            <a:pPr algn="just"/>
            <a:endParaRPr lang="en-US" sz="2400" b="1" dirty="0">
              <a:solidFill>
                <a:srgbClr val="009900"/>
              </a:solidFill>
            </a:endParaRPr>
          </a:p>
          <a:p>
            <a:pPr algn="just"/>
            <a:r>
              <a:rPr lang="en-US" sz="2400" dirty="0"/>
              <a:t>Deployment diagrams are used to illustrate the </a:t>
            </a:r>
            <a:r>
              <a:rPr lang="en-US" sz="2400" b="1" dirty="0">
                <a:solidFill>
                  <a:srgbClr val="009900"/>
                </a:solidFill>
              </a:rPr>
              <a:t>static deployment view</a:t>
            </a:r>
            <a:r>
              <a:rPr lang="en-US" sz="2400" dirty="0"/>
              <a:t> of an architecture.</a:t>
            </a:r>
          </a:p>
          <a:p>
            <a:pPr algn="just"/>
            <a:endParaRPr lang="en-US" sz="2400" dirty="0"/>
          </a:p>
          <a:p>
            <a:pPr algn="just"/>
            <a:r>
              <a:rPr lang="en-US" sz="2400" dirty="0"/>
              <a:t>Deployment diagrams are related to component diagrams in that a node typically encloses one or more components.</a:t>
            </a:r>
          </a:p>
          <a:p>
            <a:endParaRPr lang="en-US" sz="2400" dirty="0"/>
          </a:p>
          <a:p>
            <a:endParaRPr lang="en-US" sz="2400" dirty="0"/>
          </a:p>
        </p:txBody>
      </p:sp>
      <p:pic>
        <p:nvPicPr>
          <p:cNvPr id="5" name="Content Placeholder 4"/>
          <p:cNvPicPr>
            <a:picLocks noGrp="1" noChangeAspect="1" noChangeArrowheads="1"/>
          </p:cNvPicPr>
          <p:nvPr>
            <p:ph sz="half" idx="2"/>
          </p:nvPr>
        </p:nvPicPr>
        <p:blipFill>
          <a:blip r:embed="rId2"/>
          <a:srcRect/>
          <a:stretch>
            <a:fillRect/>
          </a:stretch>
        </p:blipFill>
        <p:spPr>
          <a:xfrm>
            <a:off x="4419600" y="1447800"/>
            <a:ext cx="4724400" cy="5105400"/>
          </a:xfrm>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200" b="1" u="sng"/>
              <a:t/>
            </a:r>
            <a:br>
              <a:rPr lang="en-US" sz="3200" b="1" u="sng"/>
            </a:br>
            <a:r>
              <a:rPr lang="en-US" sz="3200" b="1" u="sng"/>
              <a:t>Use Case Diagram</a:t>
            </a:r>
            <a:r>
              <a:rPr lang="en-US" sz="4000"/>
              <a:t/>
            </a:r>
            <a:br>
              <a:rPr lang="en-US" sz="4000"/>
            </a:br>
            <a:endParaRPr lang="en-US" sz="4000"/>
          </a:p>
        </p:txBody>
      </p:sp>
      <p:sp>
        <p:nvSpPr>
          <p:cNvPr id="24579" name="Rectangle 3"/>
          <p:cNvSpPr>
            <a:spLocks noGrp="1" noChangeArrowheads="1"/>
          </p:cNvSpPr>
          <p:nvPr>
            <p:ph sz="half" idx="1"/>
          </p:nvPr>
        </p:nvSpPr>
        <p:spPr/>
        <p:txBody>
          <a:bodyPr>
            <a:normAutofit fontScale="92500" lnSpcReduction="10000"/>
          </a:bodyPr>
          <a:lstStyle/>
          <a:p>
            <a:pPr algn="just"/>
            <a:r>
              <a:rPr lang="en-US" sz="2400" dirty="0"/>
              <a:t>A </a:t>
            </a:r>
            <a:r>
              <a:rPr lang="en-US" sz="2400" b="1" i="1" dirty="0">
                <a:solidFill>
                  <a:srgbClr val="990099"/>
                </a:solidFill>
              </a:rPr>
              <a:t>use case diagram</a:t>
            </a:r>
            <a:r>
              <a:rPr lang="en-US" sz="2400" i="1" dirty="0"/>
              <a:t> </a:t>
            </a:r>
            <a:r>
              <a:rPr lang="en-US" sz="2400" dirty="0"/>
              <a:t>shows a set of </a:t>
            </a:r>
            <a:r>
              <a:rPr lang="en-US" sz="2400" b="1" dirty="0">
                <a:solidFill>
                  <a:srgbClr val="009900"/>
                </a:solidFill>
              </a:rPr>
              <a:t>use cases and actors (a special kind of class) and their relationships.</a:t>
            </a:r>
          </a:p>
          <a:p>
            <a:pPr algn="just"/>
            <a:endParaRPr lang="en-US" sz="2400" b="1" dirty="0">
              <a:solidFill>
                <a:srgbClr val="009900"/>
              </a:solidFill>
            </a:endParaRPr>
          </a:p>
          <a:p>
            <a:pPr algn="just"/>
            <a:r>
              <a:rPr lang="en-US" sz="2400" dirty="0"/>
              <a:t>Apply use case diagrams to illustrate the static use case view of a system.</a:t>
            </a:r>
          </a:p>
          <a:p>
            <a:pPr algn="just"/>
            <a:endParaRPr lang="en-US" sz="2400" dirty="0"/>
          </a:p>
          <a:p>
            <a:pPr algn="just"/>
            <a:r>
              <a:rPr lang="en-US" sz="2400" dirty="0"/>
              <a:t> Use case diagrams are especially </a:t>
            </a:r>
            <a:r>
              <a:rPr lang="en-US" sz="2400" b="1" dirty="0">
                <a:solidFill>
                  <a:srgbClr val="009900"/>
                </a:solidFill>
              </a:rPr>
              <a:t>important in organizing and modeling the behaviors</a:t>
            </a:r>
            <a:r>
              <a:rPr lang="en-US" sz="2400" dirty="0"/>
              <a:t> of a system.</a:t>
            </a:r>
          </a:p>
          <a:p>
            <a:pPr algn="just"/>
            <a:endParaRPr lang="en-US" sz="2400" dirty="0"/>
          </a:p>
        </p:txBody>
      </p:sp>
      <p:pic>
        <p:nvPicPr>
          <p:cNvPr id="5" name="Picture 3"/>
          <p:cNvPicPr>
            <a:picLocks noGrp="1" noChangeAspect="1" noChangeArrowheads="1"/>
          </p:cNvPicPr>
          <p:nvPr>
            <p:ph sz="half" idx="2"/>
          </p:nvPr>
        </p:nvPicPr>
        <p:blipFill>
          <a:blip r:embed="rId2"/>
          <a:srcRect/>
          <a:stretch>
            <a:fillRect/>
          </a:stretch>
        </p:blipFill>
        <p:spPr>
          <a:xfrm>
            <a:off x="4495800" y="1219200"/>
            <a:ext cx="4648200" cy="5181600"/>
          </a:xfr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8229600" cy="762000"/>
          </a:xfrm>
        </p:spPr>
        <p:txBody>
          <a:bodyPr>
            <a:normAutofit/>
          </a:bodyPr>
          <a:lstStyle/>
          <a:p>
            <a:r>
              <a:rPr lang="en-US" sz="3600" i="1" dirty="0">
                <a:solidFill>
                  <a:srgbClr val="C00000"/>
                </a:solidFill>
              </a:rPr>
              <a:t>Interaction diagram</a:t>
            </a:r>
          </a:p>
        </p:txBody>
      </p:sp>
      <p:sp>
        <p:nvSpPr>
          <p:cNvPr id="25603" name="Rectangle 3"/>
          <p:cNvSpPr>
            <a:spLocks noGrp="1" noChangeArrowheads="1"/>
          </p:cNvSpPr>
          <p:nvPr>
            <p:ph type="body" idx="1"/>
          </p:nvPr>
        </p:nvSpPr>
        <p:spPr>
          <a:xfrm>
            <a:off x="457200" y="762000"/>
            <a:ext cx="8229600" cy="5715000"/>
          </a:xfrm>
        </p:spPr>
        <p:txBody>
          <a:bodyPr>
            <a:noAutofit/>
          </a:bodyPr>
          <a:lstStyle/>
          <a:p>
            <a:pPr algn="just">
              <a:lnSpc>
                <a:spcPct val="90000"/>
              </a:lnSpc>
            </a:pPr>
            <a:r>
              <a:rPr lang="en-US" sz="2800" i="1" dirty="0">
                <a:latin typeface="Times New Roman" pitchFamily="18" charset="0"/>
              </a:rPr>
              <a:t>Interaction diagram </a:t>
            </a:r>
            <a:r>
              <a:rPr lang="en-US" sz="2800" dirty="0">
                <a:latin typeface="Times New Roman" pitchFamily="18" charset="0"/>
              </a:rPr>
              <a:t>is the collective name given to sequence diagrams and collaboration diagrams. </a:t>
            </a:r>
          </a:p>
          <a:p>
            <a:pPr algn="just">
              <a:lnSpc>
                <a:spcPct val="90000"/>
              </a:lnSpc>
              <a:buFontTx/>
              <a:buNone/>
            </a:pPr>
            <a:endParaRPr lang="en-US" sz="2800" dirty="0">
              <a:latin typeface="Times New Roman" pitchFamily="18" charset="0"/>
            </a:endParaRPr>
          </a:p>
          <a:p>
            <a:pPr algn="just">
              <a:lnSpc>
                <a:spcPct val="90000"/>
              </a:lnSpc>
            </a:pPr>
            <a:r>
              <a:rPr lang="en-US" sz="2800" dirty="0">
                <a:latin typeface="Times New Roman" pitchFamily="18" charset="0"/>
              </a:rPr>
              <a:t>Both sequence diagrams and collaboration diagrams are kinds of interaction diagrams.</a:t>
            </a:r>
          </a:p>
          <a:p>
            <a:pPr algn="just">
              <a:lnSpc>
                <a:spcPct val="90000"/>
              </a:lnSpc>
            </a:pPr>
            <a:endParaRPr lang="en-US" sz="2800" dirty="0">
              <a:latin typeface="Times New Roman" pitchFamily="18" charset="0"/>
            </a:endParaRPr>
          </a:p>
          <a:p>
            <a:pPr algn="just">
              <a:lnSpc>
                <a:spcPct val="90000"/>
              </a:lnSpc>
            </a:pPr>
            <a:r>
              <a:rPr lang="en-US" sz="2800" dirty="0">
                <a:latin typeface="Times New Roman" pitchFamily="18" charset="0"/>
              </a:rPr>
              <a:t>An interaction diagrams shows an interaction, consisting of a set of objects and their relationships, including the messages that may be dispatched among them. </a:t>
            </a:r>
          </a:p>
          <a:p>
            <a:pPr algn="just">
              <a:lnSpc>
                <a:spcPct val="90000"/>
              </a:lnSpc>
              <a:buFontTx/>
              <a:buNone/>
            </a:pPr>
            <a:endParaRPr lang="en-US" sz="2800" dirty="0">
              <a:latin typeface="Times New Roman" pitchFamily="18" charset="0"/>
            </a:endParaRPr>
          </a:p>
          <a:p>
            <a:pPr algn="just">
              <a:lnSpc>
                <a:spcPct val="90000"/>
              </a:lnSpc>
            </a:pPr>
            <a:r>
              <a:rPr lang="en-US" sz="2800" dirty="0">
                <a:latin typeface="Times New Roman" pitchFamily="18" charset="0"/>
              </a:rPr>
              <a:t>Interaction diagrams address the dynamic view of a system.</a:t>
            </a:r>
          </a:p>
          <a:p>
            <a:pPr algn="just">
              <a:lnSpc>
                <a:spcPct val="90000"/>
              </a:lnSpc>
            </a:pPr>
            <a:endParaRPr lang="en-US" sz="2800" dirty="0">
              <a:latin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Interaction Diagrams</a:t>
            </a:r>
            <a:endParaRPr lang="en-US" dirty="0"/>
          </a:p>
        </p:txBody>
      </p:sp>
      <p:sp>
        <p:nvSpPr>
          <p:cNvPr id="40963" name="Rectangle 3"/>
          <p:cNvSpPr>
            <a:spLocks noGrp="1" noChangeArrowheads="1"/>
          </p:cNvSpPr>
          <p:nvPr>
            <p:ph type="body" idx="1"/>
          </p:nvPr>
        </p:nvSpPr>
        <p:spPr>
          <a:xfrm>
            <a:off x="457200" y="1600200"/>
            <a:ext cx="8229600" cy="4911725"/>
          </a:xfrm>
        </p:spPr>
        <p:txBody>
          <a:bodyPr>
            <a:noAutofit/>
          </a:bodyPr>
          <a:lstStyle/>
          <a:p>
            <a:pPr algn="just">
              <a:buClr>
                <a:srgbClr val="3333CC"/>
              </a:buClr>
              <a:buFont typeface="Wingdings" pitchFamily="2" charset="2"/>
              <a:buChar char="§"/>
            </a:pPr>
            <a:r>
              <a:rPr lang="en-US" sz="2800" dirty="0"/>
              <a:t>A </a:t>
            </a:r>
            <a:r>
              <a:rPr lang="en-US" sz="2800" dirty="0">
                <a:solidFill>
                  <a:srgbClr val="D60093"/>
                </a:solidFill>
              </a:rPr>
              <a:t>sequence diagram</a:t>
            </a:r>
            <a:r>
              <a:rPr lang="en-US" sz="2800" dirty="0"/>
              <a:t> is an interaction diagram that emphasizes the </a:t>
            </a:r>
            <a:r>
              <a:rPr lang="en-US" sz="2800" dirty="0">
                <a:solidFill>
                  <a:srgbClr val="3333CC"/>
                </a:solidFill>
              </a:rPr>
              <a:t>time ordering of messages</a:t>
            </a:r>
            <a:r>
              <a:rPr lang="en-US" sz="2800" dirty="0"/>
              <a:t>.</a:t>
            </a:r>
          </a:p>
          <a:p>
            <a:pPr algn="just">
              <a:buClr>
                <a:srgbClr val="3333CC"/>
              </a:buClr>
              <a:buFont typeface="Wingdings" pitchFamily="2" charset="2"/>
              <a:buChar char="§"/>
            </a:pPr>
            <a:endParaRPr lang="en-US" sz="2800" dirty="0"/>
          </a:p>
          <a:p>
            <a:pPr algn="just">
              <a:buClr>
                <a:srgbClr val="3333CC"/>
              </a:buClr>
              <a:buFont typeface="Wingdings" pitchFamily="2" charset="2"/>
              <a:buChar char="§"/>
            </a:pPr>
            <a:r>
              <a:rPr lang="en-US" sz="2800" dirty="0"/>
              <a:t>A </a:t>
            </a:r>
            <a:r>
              <a:rPr lang="en-US" sz="2800" dirty="0">
                <a:solidFill>
                  <a:srgbClr val="D60093"/>
                </a:solidFill>
              </a:rPr>
              <a:t>collaboration diagram</a:t>
            </a:r>
            <a:r>
              <a:rPr lang="en-US" sz="2800" dirty="0"/>
              <a:t> is an interaction diagram that emphasizes the </a:t>
            </a:r>
            <a:r>
              <a:rPr lang="en-US" sz="2800" dirty="0">
                <a:solidFill>
                  <a:srgbClr val="3333CC"/>
                </a:solidFill>
              </a:rPr>
              <a:t>structural organization</a:t>
            </a:r>
            <a:r>
              <a:rPr lang="en-US" sz="2800" dirty="0"/>
              <a:t> of the objects that send and receive messages.</a:t>
            </a:r>
          </a:p>
          <a:p>
            <a:pPr algn="just">
              <a:buClr>
                <a:srgbClr val="3333CC"/>
              </a:buClr>
              <a:buFont typeface="Wingdings" pitchFamily="2" charset="2"/>
              <a:buChar char="§"/>
            </a:pPr>
            <a:endParaRPr lang="en-US" sz="2800" dirty="0"/>
          </a:p>
          <a:p>
            <a:pPr algn="just">
              <a:buClr>
                <a:srgbClr val="3333CC"/>
              </a:buClr>
              <a:buFont typeface="Wingdings" pitchFamily="2" charset="2"/>
              <a:buChar char="§"/>
            </a:pPr>
            <a:r>
              <a:rPr lang="en-US" sz="2800" dirty="0">
                <a:solidFill>
                  <a:srgbClr val="3333CC"/>
                </a:solidFill>
              </a:rPr>
              <a:t>Sequence diagrams and collaboration diagrams</a:t>
            </a:r>
            <a:r>
              <a:rPr lang="en-US" sz="2800" dirty="0"/>
              <a:t> are </a:t>
            </a:r>
            <a:r>
              <a:rPr lang="en-US" sz="2800" dirty="0">
                <a:solidFill>
                  <a:srgbClr val="D60093"/>
                </a:solidFill>
              </a:rPr>
              <a:t>isomorphic</a:t>
            </a:r>
            <a:r>
              <a:rPr lang="en-US" sz="2800" dirty="0"/>
              <a:t>, meaning that </a:t>
            </a:r>
            <a:r>
              <a:rPr lang="en-US" sz="2800" dirty="0">
                <a:solidFill>
                  <a:srgbClr val="A50021"/>
                </a:solidFill>
              </a:rPr>
              <a:t>you take one and transform it into the other.</a:t>
            </a:r>
          </a:p>
          <a:p>
            <a:pPr algn="just">
              <a:buClr>
                <a:srgbClr val="3333CC"/>
              </a:buClr>
              <a:buFont typeface="Wingdings" pitchFamily="2" charset="2"/>
              <a:buChar char="§"/>
            </a:pPr>
            <a:endParaRPr lang="en-US" sz="2800" dirty="0">
              <a:solidFill>
                <a:srgbClr val="A5002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74638"/>
            <a:ext cx="8382000" cy="1143000"/>
          </a:xfrm>
        </p:spPr>
        <p:txBody>
          <a:bodyPr>
            <a:normAutofit/>
          </a:bodyPr>
          <a:lstStyle/>
          <a:p>
            <a:pPr algn="l"/>
            <a:r>
              <a:rPr lang="en-US" sz="2800" dirty="0" smtClean="0">
                <a:solidFill>
                  <a:srgbClr val="FF0000"/>
                </a:solidFill>
              </a:rPr>
              <a:t>1.Sequence Diagram               2.</a:t>
            </a:r>
            <a:r>
              <a:rPr lang="en-US" sz="2800" dirty="0" smtClean="0"/>
              <a:t> </a:t>
            </a:r>
            <a:r>
              <a:rPr lang="en-US" sz="2800" dirty="0" smtClean="0">
                <a:solidFill>
                  <a:srgbClr val="FF0000"/>
                </a:solidFill>
              </a:rPr>
              <a:t>Collaboration Diagram</a:t>
            </a:r>
            <a:endParaRPr lang="en-US" sz="2800" dirty="0">
              <a:solidFill>
                <a:srgbClr val="FF0000"/>
              </a:solidFill>
            </a:endParaRPr>
          </a:p>
        </p:txBody>
      </p:sp>
      <p:pic>
        <p:nvPicPr>
          <p:cNvPr id="7" name="Picture 4"/>
          <p:cNvPicPr>
            <a:picLocks noGrp="1" noChangeAspect="1" noChangeArrowheads="1"/>
          </p:cNvPicPr>
          <p:nvPr>
            <p:ph sz="half" idx="1"/>
          </p:nvPr>
        </p:nvPicPr>
        <p:blipFill>
          <a:blip r:embed="rId2"/>
          <a:srcRect b="41995"/>
          <a:stretch>
            <a:fillRect/>
          </a:stretch>
        </p:blipFill>
        <p:spPr>
          <a:xfrm>
            <a:off x="304800" y="1815611"/>
            <a:ext cx="3505200" cy="4508989"/>
          </a:xfrm>
          <a:noFill/>
          <a:ln/>
        </p:spPr>
      </p:pic>
      <p:pic>
        <p:nvPicPr>
          <p:cNvPr id="8" name="Picture 4"/>
          <p:cNvPicPr>
            <a:picLocks noGrp="1" noChangeAspect="1" noChangeArrowheads="1"/>
          </p:cNvPicPr>
          <p:nvPr>
            <p:ph sz="half" idx="2"/>
          </p:nvPr>
        </p:nvPicPr>
        <p:blipFill>
          <a:blip r:embed="rId2"/>
          <a:srcRect t="58005"/>
          <a:stretch>
            <a:fillRect/>
          </a:stretch>
        </p:blipFill>
        <p:spPr>
          <a:xfrm>
            <a:off x="4876800" y="1524000"/>
            <a:ext cx="3733800" cy="4343400"/>
          </a:xfrm>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sz="3200" b="1" u="sng"/>
              <a:t/>
            </a:r>
            <a:br>
              <a:rPr lang="en-US" sz="3200" b="1" u="sng"/>
            </a:br>
            <a:r>
              <a:rPr lang="en-US" sz="3200" b="1" u="sng"/>
              <a:t>Statechart Diagram</a:t>
            </a:r>
            <a:r>
              <a:rPr lang="en-US" sz="4000"/>
              <a:t/>
            </a:r>
            <a:br>
              <a:rPr lang="en-US" sz="4000"/>
            </a:br>
            <a:endParaRPr lang="en-US" sz="4000"/>
          </a:p>
        </p:txBody>
      </p:sp>
      <p:sp>
        <p:nvSpPr>
          <p:cNvPr id="28675" name="Rectangle 3"/>
          <p:cNvSpPr>
            <a:spLocks noGrp="1" noChangeArrowheads="1"/>
          </p:cNvSpPr>
          <p:nvPr>
            <p:ph sz="half" idx="1"/>
          </p:nvPr>
        </p:nvSpPr>
        <p:spPr/>
        <p:txBody>
          <a:bodyPr>
            <a:normAutofit lnSpcReduction="10000"/>
          </a:bodyPr>
          <a:lstStyle/>
          <a:p>
            <a:pPr algn="just">
              <a:lnSpc>
                <a:spcPct val="80000"/>
              </a:lnSpc>
            </a:pPr>
            <a:r>
              <a:rPr lang="en-US" sz="2400" dirty="0"/>
              <a:t>A </a:t>
            </a:r>
            <a:r>
              <a:rPr lang="en-US" sz="2400" b="1" i="1" dirty="0" err="1">
                <a:solidFill>
                  <a:srgbClr val="990099"/>
                </a:solidFill>
              </a:rPr>
              <a:t>statechart</a:t>
            </a:r>
            <a:r>
              <a:rPr lang="en-US" sz="2400" b="1" i="1" dirty="0">
                <a:solidFill>
                  <a:srgbClr val="990099"/>
                </a:solidFill>
              </a:rPr>
              <a:t> diagram</a:t>
            </a:r>
            <a:r>
              <a:rPr lang="en-US" sz="2400" i="1" dirty="0"/>
              <a:t> </a:t>
            </a:r>
            <a:r>
              <a:rPr lang="en-US" sz="2400" dirty="0"/>
              <a:t>shows a </a:t>
            </a:r>
            <a:r>
              <a:rPr lang="en-US" sz="2400" b="1" dirty="0">
                <a:solidFill>
                  <a:srgbClr val="009900"/>
                </a:solidFill>
              </a:rPr>
              <a:t>state machine, consisting of states, transitions, events, and activities</a:t>
            </a:r>
            <a:r>
              <a:rPr lang="en-US" sz="2400" dirty="0">
                <a:solidFill>
                  <a:srgbClr val="009900"/>
                </a:solidFill>
              </a:rPr>
              <a:t>.</a:t>
            </a:r>
          </a:p>
          <a:p>
            <a:pPr algn="just">
              <a:lnSpc>
                <a:spcPct val="80000"/>
              </a:lnSpc>
            </a:pPr>
            <a:endParaRPr lang="en-US" sz="2400" dirty="0">
              <a:solidFill>
                <a:srgbClr val="009900"/>
              </a:solidFill>
            </a:endParaRPr>
          </a:p>
          <a:p>
            <a:pPr algn="just">
              <a:lnSpc>
                <a:spcPct val="80000"/>
              </a:lnSpc>
            </a:pPr>
            <a:r>
              <a:rPr lang="en-US" sz="2400" dirty="0"/>
              <a:t>Use </a:t>
            </a:r>
            <a:r>
              <a:rPr lang="en-US" sz="2400" dirty="0" err="1"/>
              <a:t>statechart</a:t>
            </a:r>
            <a:r>
              <a:rPr lang="en-US" sz="2400" dirty="0"/>
              <a:t> diagrams to illustrate the </a:t>
            </a:r>
            <a:r>
              <a:rPr lang="en-US" sz="2400" b="1" dirty="0">
                <a:solidFill>
                  <a:srgbClr val="009900"/>
                </a:solidFill>
              </a:rPr>
              <a:t>dynamic view of a system.</a:t>
            </a:r>
          </a:p>
          <a:p>
            <a:pPr algn="just">
              <a:lnSpc>
                <a:spcPct val="80000"/>
              </a:lnSpc>
              <a:buFontTx/>
              <a:buNone/>
            </a:pPr>
            <a:endParaRPr lang="en-US" sz="2400" b="1" dirty="0">
              <a:solidFill>
                <a:srgbClr val="009900"/>
              </a:solidFill>
            </a:endParaRPr>
          </a:p>
          <a:p>
            <a:pPr algn="just">
              <a:lnSpc>
                <a:spcPct val="80000"/>
              </a:lnSpc>
            </a:pPr>
            <a:r>
              <a:rPr lang="en-US" sz="2400" dirty="0" err="1"/>
              <a:t>Statechart</a:t>
            </a:r>
            <a:r>
              <a:rPr lang="en-US" sz="2400" dirty="0"/>
              <a:t> diagrams emphasize the </a:t>
            </a:r>
            <a:r>
              <a:rPr lang="en-US" sz="2400" b="1" dirty="0">
                <a:solidFill>
                  <a:srgbClr val="009900"/>
                </a:solidFill>
              </a:rPr>
              <a:t>event-ordered behavior of an object</a:t>
            </a:r>
            <a:r>
              <a:rPr lang="en-US" sz="2400" b="1" dirty="0"/>
              <a:t>,</a:t>
            </a:r>
            <a:r>
              <a:rPr lang="en-US" sz="2400" dirty="0"/>
              <a:t> which is especially useful in modeling reactive systems.</a:t>
            </a:r>
          </a:p>
          <a:p>
            <a:pPr>
              <a:lnSpc>
                <a:spcPct val="80000"/>
              </a:lnSpc>
            </a:pPr>
            <a:endParaRPr lang="en-US" sz="2400" dirty="0"/>
          </a:p>
          <a:p>
            <a:pPr>
              <a:lnSpc>
                <a:spcPct val="80000"/>
              </a:lnSpc>
            </a:pPr>
            <a:endParaRPr lang="en-US" sz="2400" dirty="0"/>
          </a:p>
          <a:p>
            <a:pPr>
              <a:lnSpc>
                <a:spcPct val="80000"/>
              </a:lnSpc>
            </a:pPr>
            <a:endParaRPr lang="en-US" sz="2400" dirty="0"/>
          </a:p>
        </p:txBody>
      </p:sp>
      <p:pic>
        <p:nvPicPr>
          <p:cNvPr id="5" name="Content Placeholder 4"/>
          <p:cNvPicPr>
            <a:picLocks noGrp="1" noChangeAspect="1" noChangeArrowheads="1"/>
          </p:cNvPicPr>
          <p:nvPr>
            <p:ph sz="half" idx="2"/>
          </p:nvPr>
        </p:nvPicPr>
        <p:blipFill>
          <a:blip r:embed="rId2"/>
          <a:srcRect/>
          <a:stretch>
            <a:fillRect/>
          </a:stretch>
        </p:blipFill>
        <p:spPr>
          <a:xfrm>
            <a:off x="4572000" y="1143000"/>
            <a:ext cx="4267200" cy="5334000"/>
          </a:xfrm>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4000" b="1"/>
              <a:t/>
            </a:r>
            <a:br>
              <a:rPr lang="en-US" sz="4000" b="1"/>
            </a:br>
            <a:r>
              <a:rPr lang="en-US" sz="3200" b="1" u="sng"/>
              <a:t>Activity Diagram</a:t>
            </a:r>
            <a:r>
              <a:rPr lang="en-US" sz="3200"/>
              <a:t/>
            </a:r>
            <a:br>
              <a:rPr lang="en-US" sz="3200"/>
            </a:br>
            <a:endParaRPr lang="en-US" sz="3200"/>
          </a:p>
        </p:txBody>
      </p:sp>
      <p:sp>
        <p:nvSpPr>
          <p:cNvPr id="30723" name="Rectangle 3"/>
          <p:cNvSpPr>
            <a:spLocks noGrp="1" noChangeArrowheads="1"/>
          </p:cNvSpPr>
          <p:nvPr>
            <p:ph sz="half" idx="1"/>
          </p:nvPr>
        </p:nvSpPr>
        <p:spPr>
          <a:xfrm>
            <a:off x="0" y="1600200"/>
            <a:ext cx="4495800" cy="4800600"/>
          </a:xfrm>
        </p:spPr>
        <p:txBody>
          <a:bodyPr>
            <a:normAutofit fontScale="77500" lnSpcReduction="20000"/>
          </a:bodyPr>
          <a:lstStyle/>
          <a:p>
            <a:pPr algn="just"/>
            <a:r>
              <a:rPr lang="en-US" dirty="0"/>
              <a:t>An </a:t>
            </a:r>
            <a:r>
              <a:rPr lang="en-US" b="1" i="1" dirty="0">
                <a:solidFill>
                  <a:srgbClr val="990099"/>
                </a:solidFill>
              </a:rPr>
              <a:t>activity diagram</a:t>
            </a:r>
            <a:r>
              <a:rPr lang="en-US" i="1" dirty="0"/>
              <a:t> </a:t>
            </a:r>
            <a:r>
              <a:rPr lang="en-US" dirty="0"/>
              <a:t>shows the </a:t>
            </a:r>
            <a:r>
              <a:rPr lang="en-US" b="1" dirty="0">
                <a:solidFill>
                  <a:srgbClr val="009900"/>
                </a:solidFill>
              </a:rPr>
              <a:t>flow from activity to activity within a system.</a:t>
            </a:r>
          </a:p>
          <a:p>
            <a:pPr algn="just"/>
            <a:endParaRPr lang="en-US" b="1" dirty="0">
              <a:solidFill>
                <a:srgbClr val="009900"/>
              </a:solidFill>
            </a:endParaRPr>
          </a:p>
          <a:p>
            <a:pPr algn="just"/>
            <a:r>
              <a:rPr lang="en-US" dirty="0"/>
              <a:t>An activity shows a </a:t>
            </a:r>
            <a:r>
              <a:rPr lang="en-US" b="1" dirty="0">
                <a:solidFill>
                  <a:srgbClr val="009900"/>
                </a:solidFill>
              </a:rPr>
              <a:t>set of activities, the sequential or branching flow from activity to activity</a:t>
            </a:r>
            <a:r>
              <a:rPr lang="en-US" dirty="0"/>
              <a:t>.</a:t>
            </a:r>
          </a:p>
          <a:p>
            <a:pPr algn="just"/>
            <a:endParaRPr lang="en-US" dirty="0"/>
          </a:p>
          <a:p>
            <a:pPr algn="just"/>
            <a:r>
              <a:rPr lang="en-US" dirty="0"/>
              <a:t>Use activity diagrams to illustrate the </a:t>
            </a:r>
            <a:r>
              <a:rPr lang="en-US" b="1" dirty="0">
                <a:solidFill>
                  <a:srgbClr val="009900"/>
                </a:solidFill>
              </a:rPr>
              <a:t>dynamic view</a:t>
            </a:r>
            <a:r>
              <a:rPr lang="en-US" dirty="0"/>
              <a:t> of a system.</a:t>
            </a:r>
          </a:p>
          <a:p>
            <a:pPr algn="just"/>
            <a:endParaRPr lang="en-US" dirty="0"/>
          </a:p>
          <a:p>
            <a:pPr algn="just"/>
            <a:r>
              <a:rPr lang="en-US" dirty="0"/>
              <a:t>Activity diagrams emphasize the </a:t>
            </a:r>
            <a:r>
              <a:rPr lang="en-US" b="1" dirty="0">
                <a:solidFill>
                  <a:srgbClr val="009900"/>
                </a:solidFill>
              </a:rPr>
              <a:t>flow of control among objects.</a:t>
            </a:r>
          </a:p>
          <a:p>
            <a:pPr algn="just"/>
            <a:endParaRPr lang="en-US" b="1" dirty="0">
              <a:solidFill>
                <a:srgbClr val="009900"/>
              </a:solidFill>
            </a:endParaRPr>
          </a:p>
          <a:p>
            <a:endParaRPr lang="en-US" sz="2400" dirty="0">
              <a:solidFill>
                <a:srgbClr val="009900"/>
              </a:solidFill>
            </a:endParaRPr>
          </a:p>
          <a:p>
            <a:endParaRPr lang="en-US" sz="2400" dirty="0"/>
          </a:p>
        </p:txBody>
      </p:sp>
      <p:pic>
        <p:nvPicPr>
          <p:cNvPr id="5" name="Picture 3"/>
          <p:cNvPicPr>
            <a:picLocks noGrp="1" noChangeAspect="1" noChangeArrowheads="1"/>
          </p:cNvPicPr>
          <p:nvPr>
            <p:ph sz="half" idx="2"/>
          </p:nvPr>
        </p:nvPicPr>
        <p:blipFill>
          <a:blip r:embed="rId2"/>
          <a:srcRect/>
          <a:stretch>
            <a:fillRect/>
          </a:stretch>
        </p:blipFill>
        <p:spPr>
          <a:xfrm>
            <a:off x="4495800" y="1219200"/>
            <a:ext cx="4648200" cy="5410200"/>
          </a:xfr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4000" b="1" dirty="0">
                <a:solidFill>
                  <a:srgbClr val="FF0000"/>
                </a:solidFill>
              </a:rPr>
              <a:t>Rules of the UML</a:t>
            </a:r>
            <a:br>
              <a:rPr lang="en-US" sz="4000" b="1" dirty="0">
                <a:solidFill>
                  <a:srgbClr val="FF0000"/>
                </a:solidFill>
              </a:rPr>
            </a:br>
            <a:endParaRPr lang="en-US" sz="4000" b="1" dirty="0">
              <a:solidFill>
                <a:srgbClr val="FF0000"/>
              </a:solidFill>
            </a:endParaRPr>
          </a:p>
        </p:txBody>
      </p:sp>
      <p:sp>
        <p:nvSpPr>
          <p:cNvPr id="38915" name="Rectangle 3"/>
          <p:cNvSpPr>
            <a:spLocks noGrp="1" noChangeArrowheads="1"/>
          </p:cNvSpPr>
          <p:nvPr>
            <p:ph type="body" idx="1"/>
          </p:nvPr>
        </p:nvSpPr>
        <p:spPr/>
        <p:txBody>
          <a:bodyPr/>
          <a:lstStyle/>
          <a:p>
            <a:pPr algn="just"/>
            <a:r>
              <a:rPr lang="en-US" sz="2400">
                <a:latin typeface="Times New Roman" pitchFamily="18" charset="0"/>
              </a:rPr>
              <a:t>The UML's building blocks can't simply be thrown together in a random fashion. </a:t>
            </a:r>
          </a:p>
          <a:p>
            <a:pPr algn="just"/>
            <a:r>
              <a:rPr lang="en-US" sz="2400">
                <a:latin typeface="Times New Roman" pitchFamily="18" charset="0"/>
              </a:rPr>
              <a:t>Like any language, the UML has a number of rules that specify what a well-formed model should look like.</a:t>
            </a:r>
          </a:p>
          <a:p>
            <a:pPr algn="just"/>
            <a:r>
              <a:rPr lang="en-US" sz="2400">
                <a:latin typeface="Times New Roman" pitchFamily="18" charset="0"/>
              </a:rPr>
              <a:t>A </a:t>
            </a:r>
            <a:r>
              <a:rPr lang="en-US" sz="2400" i="1">
                <a:latin typeface="Times New Roman" pitchFamily="18" charset="0"/>
              </a:rPr>
              <a:t>well-formed model </a:t>
            </a:r>
            <a:r>
              <a:rPr lang="en-US" sz="2400">
                <a:latin typeface="Times New Roman" pitchFamily="18" charset="0"/>
              </a:rPr>
              <a:t>is one that is semantically self-consistent and in harmony (accordingly) with all its related models.</a:t>
            </a:r>
          </a:p>
          <a:p>
            <a:pPr algn="just">
              <a:buFontTx/>
              <a:buNone/>
            </a:pPr>
            <a:endParaRPr lang="en-US" sz="2400">
              <a:latin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57200" y="304800"/>
            <a:ext cx="8229600" cy="5826125"/>
          </a:xfrm>
        </p:spPr>
        <p:txBody>
          <a:bodyPr/>
          <a:lstStyle/>
          <a:p>
            <a:pPr>
              <a:buFontTx/>
              <a:buNone/>
            </a:pPr>
            <a:r>
              <a:rPr lang="en-US" sz="2800" u="sng" dirty="0">
                <a:solidFill>
                  <a:srgbClr val="3333CC"/>
                </a:solidFill>
              </a:rPr>
              <a:t>The UML has semantic rules for:-</a:t>
            </a:r>
          </a:p>
          <a:p>
            <a:pPr>
              <a:buClr>
                <a:srgbClr val="3333CC"/>
              </a:buClr>
              <a:buFont typeface="Wingdings" pitchFamily="2" charset="2"/>
              <a:buChar char="§"/>
            </a:pPr>
            <a:r>
              <a:rPr lang="en-US" sz="2400" u="sng" dirty="0">
                <a:solidFill>
                  <a:srgbClr val="A50021"/>
                </a:solidFill>
              </a:rPr>
              <a:t>Names- </a:t>
            </a:r>
            <a:r>
              <a:rPr lang="en-US" sz="2400" dirty="0"/>
              <a:t>What you can call things, relationships and diagrams.</a:t>
            </a:r>
          </a:p>
          <a:p>
            <a:pPr>
              <a:buClr>
                <a:srgbClr val="3333CC"/>
              </a:buClr>
              <a:buFont typeface="Wingdings" pitchFamily="2" charset="2"/>
              <a:buChar char="§"/>
            </a:pPr>
            <a:endParaRPr lang="en-US" sz="2400" dirty="0"/>
          </a:p>
          <a:p>
            <a:pPr>
              <a:buClr>
                <a:srgbClr val="3333CC"/>
              </a:buClr>
              <a:buFont typeface="Wingdings" pitchFamily="2" charset="2"/>
              <a:buChar char="§"/>
            </a:pPr>
            <a:r>
              <a:rPr lang="en-US" sz="2400" u="sng" dirty="0">
                <a:solidFill>
                  <a:srgbClr val="A50021"/>
                </a:solidFill>
              </a:rPr>
              <a:t>Scope-</a:t>
            </a:r>
            <a:r>
              <a:rPr lang="en-US" sz="2400" dirty="0"/>
              <a:t> The context that gives specific meaning to a name.</a:t>
            </a:r>
          </a:p>
          <a:p>
            <a:pPr>
              <a:buClr>
                <a:srgbClr val="3333CC"/>
              </a:buClr>
              <a:buFont typeface="Wingdings" pitchFamily="2" charset="2"/>
              <a:buChar char="§"/>
            </a:pPr>
            <a:endParaRPr lang="en-US" sz="2400" dirty="0"/>
          </a:p>
          <a:p>
            <a:pPr>
              <a:buClr>
                <a:srgbClr val="3333CC"/>
              </a:buClr>
              <a:buFont typeface="Wingdings" pitchFamily="2" charset="2"/>
              <a:buChar char="§"/>
            </a:pPr>
            <a:r>
              <a:rPr lang="en-US" sz="2400" u="sng" dirty="0">
                <a:solidFill>
                  <a:srgbClr val="A50021"/>
                </a:solidFill>
              </a:rPr>
              <a:t>Visibility-</a:t>
            </a:r>
            <a:r>
              <a:rPr lang="en-US" sz="2400" dirty="0"/>
              <a:t> How those names can be seen and used by others.</a:t>
            </a:r>
          </a:p>
          <a:p>
            <a:pPr>
              <a:buClr>
                <a:srgbClr val="3333CC"/>
              </a:buClr>
              <a:buFont typeface="Wingdings" pitchFamily="2" charset="2"/>
              <a:buNone/>
            </a:pPr>
            <a:endParaRPr lang="en-US" sz="2400" dirty="0"/>
          </a:p>
          <a:p>
            <a:pPr>
              <a:buClr>
                <a:srgbClr val="3333CC"/>
              </a:buClr>
              <a:buFont typeface="Wingdings" pitchFamily="2" charset="2"/>
              <a:buChar char="§"/>
            </a:pPr>
            <a:r>
              <a:rPr lang="en-US" sz="2400" u="sng" dirty="0">
                <a:solidFill>
                  <a:srgbClr val="A50021"/>
                </a:solidFill>
              </a:rPr>
              <a:t>Integrity-</a:t>
            </a:r>
            <a:r>
              <a:rPr lang="en-US" sz="2400" dirty="0"/>
              <a:t> How things properly and consistently relate to one another.</a:t>
            </a:r>
          </a:p>
          <a:p>
            <a:pPr>
              <a:buClr>
                <a:srgbClr val="3333CC"/>
              </a:buClr>
              <a:buFont typeface="Wingdings" pitchFamily="2" charset="2"/>
              <a:buNone/>
            </a:pPr>
            <a:endParaRPr lang="en-US" sz="2400" dirty="0"/>
          </a:p>
          <a:p>
            <a:pPr>
              <a:buClr>
                <a:srgbClr val="3333CC"/>
              </a:buClr>
              <a:buFont typeface="Wingdings" pitchFamily="2" charset="2"/>
              <a:buChar char="§"/>
            </a:pPr>
            <a:r>
              <a:rPr lang="en-US" sz="2400" u="sng" dirty="0">
                <a:solidFill>
                  <a:srgbClr val="A50021"/>
                </a:solidFill>
              </a:rPr>
              <a:t>Execution-</a:t>
            </a:r>
            <a:r>
              <a:rPr lang="en-US" sz="2400" dirty="0"/>
              <a:t> What it means to run or simulate a dynamic model.</a:t>
            </a:r>
          </a:p>
          <a:p>
            <a:pPr>
              <a:buClr>
                <a:srgbClr val="3333CC"/>
              </a:buClr>
              <a:buFont typeface="Wingdings" pitchFamily="2" charset="2"/>
              <a:buChar char="§"/>
            </a:pPr>
            <a:endParaRPr lang="en-US" sz="2400" dirty="0"/>
          </a:p>
          <a:p>
            <a:pPr>
              <a:buClr>
                <a:srgbClr val="3333CC"/>
              </a:buClr>
              <a:buFont typeface="Wingdings" pitchFamily="2" charset="2"/>
              <a:buChar char="§"/>
            </a:pPr>
            <a:endParaRPr lang="en-US" dirty="0"/>
          </a:p>
          <a:p>
            <a:pPr>
              <a:buClr>
                <a:srgbClr val="3333CC"/>
              </a:buClr>
              <a:buFont typeface="Wingdings" pitchFamily="2" charset="2"/>
              <a:buChar char="§"/>
            </a:pPr>
            <a:endParaRPr lang="en-US" sz="2400" dirty="0"/>
          </a:p>
          <a:p>
            <a:pPr>
              <a:buClr>
                <a:srgbClr val="3333CC"/>
              </a:buClr>
              <a:buFont typeface="Wingdings" pitchFamily="2" charset="2"/>
              <a:buChar char="§"/>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546100"/>
            <a:ext cx="8990013" cy="530225"/>
          </a:xfrm>
        </p:spPr>
        <p:txBody>
          <a:bodyPr>
            <a:normAutofit fontScale="90000"/>
          </a:bodyPr>
          <a:lstStyle/>
          <a:p>
            <a:pPr eaLnBrk="1" hangingPunct="1"/>
            <a:r>
              <a:rPr lang="en-US" sz="3600" smtClean="0"/>
              <a:t>The UML Is a Language for Constructing</a:t>
            </a:r>
          </a:p>
        </p:txBody>
      </p:sp>
      <p:sp>
        <p:nvSpPr>
          <p:cNvPr id="9219" name="Rectangle 3"/>
          <p:cNvSpPr>
            <a:spLocks noGrp="1" noChangeArrowheads="1"/>
          </p:cNvSpPr>
          <p:nvPr>
            <p:ph type="body" idx="1"/>
          </p:nvPr>
        </p:nvSpPr>
        <p:spPr>
          <a:xfrm>
            <a:off x="344488" y="1400175"/>
            <a:ext cx="8485187" cy="4391025"/>
          </a:xfrm>
        </p:spPr>
        <p:txBody>
          <a:bodyPr/>
          <a:lstStyle/>
          <a:p>
            <a:pPr eaLnBrk="1" hangingPunct="1"/>
            <a:r>
              <a:rPr lang="en-US" sz="2800" dirty="0" smtClean="0"/>
              <a:t>UML models can be directly connected to a variety of programming languages.</a:t>
            </a:r>
          </a:p>
          <a:p>
            <a:pPr lvl="1" eaLnBrk="1" hangingPunct="1"/>
            <a:r>
              <a:rPr lang="en-US" dirty="0" smtClean="0"/>
              <a:t>Maps to Java, C++, Visual Basic, and so on</a:t>
            </a:r>
          </a:p>
          <a:p>
            <a:pPr lvl="1" eaLnBrk="1" hangingPunct="1"/>
            <a:r>
              <a:rPr lang="en-US" dirty="0" smtClean="0"/>
              <a:t>Permits </a:t>
            </a:r>
            <a:r>
              <a:rPr lang="en-US" dirty="0" smtClean="0">
                <a:solidFill>
                  <a:srgbClr val="FF0000"/>
                </a:solidFill>
              </a:rPr>
              <a:t>forward </a:t>
            </a:r>
            <a:r>
              <a:rPr lang="en-US" dirty="0" smtClean="0">
                <a:solidFill>
                  <a:srgbClr val="FF0000"/>
                </a:solidFill>
              </a:rPr>
              <a:t>engineering: </a:t>
            </a:r>
            <a:r>
              <a:rPr lang="en-US" dirty="0" smtClean="0"/>
              <a:t>Generation of Source Code from UML Model.</a:t>
            </a:r>
            <a:endParaRPr lang="en-US" dirty="0" smtClean="0"/>
          </a:p>
          <a:p>
            <a:pPr lvl="1" eaLnBrk="1" hangingPunct="1"/>
            <a:r>
              <a:rPr lang="en-US" dirty="0" smtClean="0"/>
              <a:t>Permits </a:t>
            </a:r>
            <a:r>
              <a:rPr lang="en-US" dirty="0" smtClean="0">
                <a:solidFill>
                  <a:srgbClr val="FF0000"/>
                </a:solidFill>
              </a:rPr>
              <a:t>reverse </a:t>
            </a:r>
            <a:r>
              <a:rPr lang="en-US" dirty="0" smtClean="0">
                <a:solidFill>
                  <a:srgbClr val="FF0000"/>
                </a:solidFill>
              </a:rPr>
              <a:t>engineering: </a:t>
            </a:r>
            <a:r>
              <a:rPr lang="en-US" dirty="0" smtClean="0"/>
              <a:t>Generation of UML Model from Source Code</a:t>
            </a:r>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8229600" cy="487362"/>
          </a:xfrm>
        </p:spPr>
        <p:txBody>
          <a:bodyPr>
            <a:normAutofit fontScale="90000"/>
          </a:bodyPr>
          <a:lstStyle/>
          <a:p>
            <a:endParaRPr lang="en-US" sz="4000"/>
          </a:p>
        </p:txBody>
      </p:sp>
      <p:sp>
        <p:nvSpPr>
          <p:cNvPr id="63491" name="Rectangle 3"/>
          <p:cNvSpPr>
            <a:spLocks noGrp="1" noChangeArrowheads="1"/>
          </p:cNvSpPr>
          <p:nvPr>
            <p:ph type="body" idx="1"/>
          </p:nvPr>
        </p:nvSpPr>
        <p:spPr>
          <a:xfrm>
            <a:off x="457200" y="914400"/>
            <a:ext cx="8229600" cy="5211763"/>
          </a:xfrm>
        </p:spPr>
        <p:txBody>
          <a:bodyPr/>
          <a:lstStyle/>
          <a:p>
            <a:pPr algn="just"/>
            <a:r>
              <a:rPr lang="en-US" sz="2400" dirty="0"/>
              <a:t>Models built during the development of a software-intensive system tend to evolve and may be viewed by many stakeholders in different ways and at different times. </a:t>
            </a:r>
          </a:p>
          <a:p>
            <a:pPr algn="just"/>
            <a:r>
              <a:rPr lang="en-US" sz="2400" dirty="0"/>
              <a:t>For this reason, it is common for the development team to not only build models that are well-formed, but also</a:t>
            </a:r>
          </a:p>
          <a:p>
            <a:pPr algn="just">
              <a:buFontTx/>
              <a:buNone/>
            </a:pPr>
            <a:r>
              <a:rPr lang="en-US" sz="2400" dirty="0"/>
              <a:t>	to build models that are</a:t>
            </a:r>
          </a:p>
          <a:p>
            <a:pPr algn="just"/>
            <a:endParaRPr lang="en-US" sz="2400" dirty="0"/>
          </a:p>
        </p:txBody>
      </p:sp>
      <p:sp>
        <p:nvSpPr>
          <p:cNvPr id="63492" name="Rectangle 4"/>
          <p:cNvSpPr>
            <a:spLocks noChangeArrowheads="1"/>
          </p:cNvSpPr>
          <p:nvPr/>
        </p:nvSpPr>
        <p:spPr bwMode="auto">
          <a:xfrm>
            <a:off x="304800" y="4038600"/>
            <a:ext cx="8839200" cy="1200329"/>
          </a:xfrm>
          <a:prstGeom prst="rect">
            <a:avLst/>
          </a:prstGeom>
          <a:noFill/>
          <a:ln w="9525">
            <a:noFill/>
            <a:miter lim="800000"/>
            <a:headEnd/>
            <a:tailEnd/>
          </a:ln>
          <a:effectLst/>
        </p:spPr>
        <p:txBody>
          <a:bodyPr>
            <a:spAutoFit/>
          </a:bodyPr>
          <a:lstStyle/>
          <a:p>
            <a:pPr>
              <a:buFontTx/>
              <a:buChar char="•"/>
            </a:pPr>
            <a:r>
              <a:rPr lang="en-US" dirty="0">
                <a:solidFill>
                  <a:srgbClr val="FF0000"/>
                </a:solidFill>
              </a:rPr>
              <a:t>  </a:t>
            </a:r>
            <a:r>
              <a:rPr lang="en-US" sz="2400" dirty="0">
                <a:solidFill>
                  <a:srgbClr val="FF0000"/>
                </a:solidFill>
              </a:rPr>
              <a:t>Elided            </a:t>
            </a:r>
            <a:r>
              <a:rPr lang="en-US" sz="2400" dirty="0"/>
              <a:t>Certain elements are hidden to simplify the view</a:t>
            </a:r>
          </a:p>
          <a:p>
            <a:pPr>
              <a:buFontTx/>
              <a:buChar char="•"/>
            </a:pPr>
            <a:r>
              <a:rPr lang="en-US" sz="2400" dirty="0">
                <a:solidFill>
                  <a:srgbClr val="FF0000"/>
                </a:solidFill>
              </a:rPr>
              <a:t> Incomplete     </a:t>
            </a:r>
            <a:r>
              <a:rPr lang="en-US" sz="2400" dirty="0"/>
              <a:t>Certain elements may be missing</a:t>
            </a:r>
          </a:p>
          <a:p>
            <a:pPr>
              <a:buFontTx/>
              <a:buChar char="•"/>
            </a:pPr>
            <a:r>
              <a:rPr lang="en-US" sz="2400" dirty="0"/>
              <a:t> Inconsistent   The integrity of the model is not guaranteed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600" b="1" i="1" u="sng">
                <a:solidFill>
                  <a:srgbClr val="A50021"/>
                </a:solidFill>
              </a:rPr>
              <a:t>3.Common Mechanisms</a:t>
            </a:r>
          </a:p>
        </p:txBody>
      </p:sp>
      <p:sp>
        <p:nvSpPr>
          <p:cNvPr id="44035" name="Rectangle 3"/>
          <p:cNvSpPr>
            <a:spLocks noGrp="1" noChangeArrowheads="1"/>
          </p:cNvSpPr>
          <p:nvPr>
            <p:ph type="body" idx="1"/>
          </p:nvPr>
        </p:nvSpPr>
        <p:spPr/>
        <p:txBody>
          <a:bodyPr/>
          <a:lstStyle/>
          <a:p>
            <a:pPr marL="533400" indent="-533400">
              <a:buClr>
                <a:srgbClr val="3333CC"/>
              </a:buClr>
              <a:buFont typeface="Wingdings" pitchFamily="2" charset="2"/>
              <a:buChar char="§"/>
            </a:pPr>
            <a:r>
              <a:rPr lang="en-US"/>
              <a:t> </a:t>
            </a:r>
            <a:r>
              <a:rPr lang="en-US" sz="2400"/>
              <a:t>The 4 common mechanisms that apply consistently throughout the language.</a:t>
            </a:r>
          </a:p>
          <a:p>
            <a:pPr marL="533400" indent="-533400">
              <a:buClr>
                <a:srgbClr val="3333CC"/>
              </a:buClr>
              <a:buFont typeface="Wingdings" pitchFamily="2" charset="2"/>
              <a:buNone/>
            </a:pPr>
            <a:endParaRPr lang="en-US" sz="2400"/>
          </a:p>
          <a:p>
            <a:pPr marL="533400" indent="-533400">
              <a:buClr>
                <a:srgbClr val="3333CC"/>
              </a:buClr>
              <a:buFont typeface="Wingdings" pitchFamily="2" charset="2"/>
              <a:buAutoNum type="arabicPeriod"/>
            </a:pPr>
            <a:r>
              <a:rPr lang="en-US" sz="2400"/>
              <a:t> Specifications</a:t>
            </a:r>
          </a:p>
          <a:p>
            <a:pPr marL="533400" indent="-533400">
              <a:buClr>
                <a:srgbClr val="3333CC"/>
              </a:buClr>
              <a:buFont typeface="Wingdings" pitchFamily="2" charset="2"/>
              <a:buAutoNum type="arabicPeriod"/>
            </a:pPr>
            <a:r>
              <a:rPr lang="en-US" sz="2400"/>
              <a:t> Adornments</a:t>
            </a:r>
          </a:p>
          <a:p>
            <a:pPr marL="533400" indent="-533400">
              <a:buClr>
                <a:srgbClr val="3333CC"/>
              </a:buClr>
              <a:buFont typeface="Wingdings" pitchFamily="2" charset="2"/>
              <a:buAutoNum type="arabicPeriod"/>
            </a:pPr>
            <a:r>
              <a:rPr lang="en-US" sz="2400"/>
              <a:t> Common Divisions</a:t>
            </a:r>
          </a:p>
          <a:p>
            <a:pPr marL="533400" indent="-533400">
              <a:buClr>
                <a:srgbClr val="3333CC"/>
              </a:buClr>
              <a:buFont typeface="Wingdings" pitchFamily="2" charset="2"/>
              <a:buAutoNum type="arabicPeriod"/>
            </a:pPr>
            <a:r>
              <a:rPr lang="en-US" sz="2400"/>
              <a:t> Extensibility mechanisms</a:t>
            </a:r>
          </a:p>
          <a:p>
            <a:pPr marL="533400" indent="-533400">
              <a:buClr>
                <a:srgbClr val="3333CC"/>
              </a:buClr>
              <a:buFont typeface="Wingdings" pitchFamily="2" charset="2"/>
              <a:buAutoNum type="arabicPeriod"/>
            </a:pPr>
            <a:endParaRPr lang="en-US" sz="2400"/>
          </a:p>
          <a:p>
            <a:pPr marL="533400" indent="-533400">
              <a:buClr>
                <a:srgbClr val="3333CC"/>
              </a:buClr>
              <a:buFont typeface="Wingdings" pitchFamily="2" charset="2"/>
              <a:buAutoNum type="arabicPeriod"/>
            </a:pPr>
            <a:endParaRPr 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57200" y="914400"/>
            <a:ext cx="8229600" cy="5334000"/>
          </a:xfrm>
        </p:spPr>
        <p:txBody>
          <a:bodyPr/>
          <a:lstStyle/>
          <a:p>
            <a:pPr marL="533400" indent="-533400">
              <a:buFont typeface="Wingdings" pitchFamily="2" charset="2"/>
              <a:buAutoNum type="arabicPeriod"/>
            </a:pPr>
            <a:r>
              <a:rPr lang="en-US" b="1" u="sng">
                <a:solidFill>
                  <a:srgbClr val="6699FF"/>
                </a:solidFill>
              </a:rPr>
              <a:t>Specifications:-</a:t>
            </a:r>
          </a:p>
          <a:p>
            <a:pPr marL="533400" indent="-533400">
              <a:buClr>
                <a:srgbClr val="3333CC"/>
              </a:buClr>
              <a:buFont typeface="Wingdings" pitchFamily="2" charset="2"/>
              <a:buChar char="Ø"/>
            </a:pPr>
            <a:endParaRPr lang="en-US"/>
          </a:p>
          <a:p>
            <a:pPr marL="533400" indent="-533400">
              <a:buClr>
                <a:srgbClr val="3333CC"/>
              </a:buClr>
              <a:buFont typeface="Wingdings" pitchFamily="2" charset="2"/>
              <a:buChar char="Ø"/>
            </a:pPr>
            <a:r>
              <a:rPr lang="en-US" sz="2400"/>
              <a:t>The UML is more than just a graphical language. Rather, behind every part of graphical notation there is a </a:t>
            </a:r>
            <a:r>
              <a:rPr lang="en-US" sz="2400">
                <a:solidFill>
                  <a:srgbClr val="3333CC"/>
                </a:solidFill>
              </a:rPr>
              <a:t>specification that provides a textual statement of the syntax and semantics of that building block.</a:t>
            </a:r>
          </a:p>
          <a:p>
            <a:pPr marL="533400" indent="-533400">
              <a:buClr>
                <a:srgbClr val="3333CC"/>
              </a:buClr>
              <a:buFont typeface="Wingdings" pitchFamily="2" charset="2"/>
              <a:buNone/>
            </a:pPr>
            <a:endParaRPr lang="en-US" sz="2400">
              <a:solidFill>
                <a:srgbClr val="3333CC"/>
              </a:solidFill>
            </a:endParaRPr>
          </a:p>
          <a:p>
            <a:pPr marL="533400" indent="-533400">
              <a:buClr>
                <a:srgbClr val="3333CC"/>
              </a:buClr>
              <a:buFont typeface="Wingdings" pitchFamily="2" charset="2"/>
              <a:buChar char="Ø"/>
            </a:pPr>
            <a:r>
              <a:rPr lang="en-US" sz="2400"/>
              <a:t>For example, behind a class icon is a specification that provides the full </a:t>
            </a:r>
            <a:r>
              <a:rPr lang="en-US" sz="2400">
                <a:solidFill>
                  <a:srgbClr val="3333CC"/>
                </a:solidFill>
              </a:rPr>
              <a:t>set of attributes, operations and behaviors.</a:t>
            </a:r>
          </a:p>
          <a:p>
            <a:pPr marL="533400" indent="-533400">
              <a:buClr>
                <a:srgbClr val="3333CC"/>
              </a:buClr>
              <a:buFont typeface="Wingdings" pitchFamily="2" charset="2"/>
              <a:buChar char="Ø"/>
            </a:pPr>
            <a:endParaRPr lang="en-US" sz="2400">
              <a:solidFill>
                <a:srgbClr val="3333CC"/>
              </a:solidFill>
            </a:endParaRPr>
          </a:p>
          <a:p>
            <a:pPr marL="533400" indent="-533400">
              <a:buClr>
                <a:srgbClr val="3333CC"/>
              </a:buClr>
              <a:buFont typeface="Wingdings" pitchFamily="2" charset="2"/>
              <a:buChar char="Ø"/>
            </a:pPr>
            <a:r>
              <a:rPr lang="en-US" sz="2400"/>
              <a:t>You use the UML’s graphical notation to visualize a system; you use the </a:t>
            </a:r>
            <a:r>
              <a:rPr lang="en-US" sz="2400">
                <a:solidFill>
                  <a:srgbClr val="3333CC"/>
                </a:solidFill>
              </a:rPr>
              <a:t>UML’s specification to state the system  details.</a:t>
            </a:r>
          </a:p>
          <a:p>
            <a:pPr marL="533400" indent="-533400">
              <a:buClr>
                <a:srgbClr val="3333CC"/>
              </a:buClr>
              <a:buFont typeface="Wingdings" pitchFamily="2" charset="2"/>
              <a:buChar char="Ø"/>
            </a:pPr>
            <a:endParaRPr lang="en-US" sz="2400">
              <a:solidFill>
                <a:srgbClr val="3333CC"/>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2800" b="1">
                <a:solidFill>
                  <a:srgbClr val="6699FF"/>
                </a:solidFill>
              </a:rPr>
              <a:t>2</a:t>
            </a:r>
            <a:r>
              <a:rPr lang="en-US" sz="2800" b="1" u="sng">
                <a:solidFill>
                  <a:srgbClr val="6699FF"/>
                </a:solidFill>
              </a:rPr>
              <a:t>. Adornments:-</a:t>
            </a:r>
          </a:p>
        </p:txBody>
      </p:sp>
      <p:sp>
        <p:nvSpPr>
          <p:cNvPr id="47107" name="Rectangle 3"/>
          <p:cNvSpPr>
            <a:spLocks noGrp="1" noChangeArrowheads="1"/>
          </p:cNvSpPr>
          <p:nvPr>
            <p:ph type="body" idx="1"/>
          </p:nvPr>
        </p:nvSpPr>
        <p:spPr/>
        <p:txBody>
          <a:bodyPr/>
          <a:lstStyle/>
          <a:p>
            <a:pPr>
              <a:lnSpc>
                <a:spcPct val="90000"/>
              </a:lnSpc>
              <a:buClr>
                <a:srgbClr val="3333CC"/>
              </a:buClr>
              <a:buFont typeface="Wingdings" pitchFamily="2" charset="2"/>
              <a:buChar char="§"/>
            </a:pPr>
            <a:r>
              <a:rPr lang="en-US" sz="2400"/>
              <a:t>Adornments </a:t>
            </a:r>
            <a:r>
              <a:rPr lang="en-US" sz="2400">
                <a:solidFill>
                  <a:srgbClr val="D60093"/>
                </a:solidFill>
              </a:rPr>
              <a:t>Textual/graphical items</a:t>
            </a:r>
            <a:r>
              <a:rPr lang="en-US" sz="2400">
                <a:solidFill>
                  <a:srgbClr val="3333CC"/>
                </a:solidFill>
              </a:rPr>
              <a:t> added to the basic notation of an element.</a:t>
            </a:r>
          </a:p>
          <a:p>
            <a:pPr>
              <a:lnSpc>
                <a:spcPct val="90000"/>
              </a:lnSpc>
              <a:buClr>
                <a:srgbClr val="3333CC"/>
              </a:buClr>
              <a:buFont typeface="Wingdings" pitchFamily="2" charset="2"/>
              <a:buChar char="§"/>
            </a:pPr>
            <a:r>
              <a:rPr lang="en-US" sz="2400"/>
              <a:t>Used for visualizing details from the element’s specification</a:t>
            </a:r>
          </a:p>
          <a:p>
            <a:pPr>
              <a:lnSpc>
                <a:spcPct val="90000"/>
              </a:lnSpc>
              <a:buClr>
                <a:srgbClr val="3333CC"/>
              </a:buClr>
              <a:buFont typeface="Wingdings" pitchFamily="2" charset="2"/>
              <a:buChar char="§"/>
            </a:pPr>
            <a:r>
              <a:rPr lang="en-US" sz="2400"/>
              <a:t>Example: The basic notation of association is a line, but this could be adorned with additional details, such as the role and multiplicity of each end.</a:t>
            </a:r>
          </a:p>
          <a:p>
            <a:pPr>
              <a:lnSpc>
                <a:spcPct val="90000"/>
              </a:lnSpc>
              <a:buClr>
                <a:srgbClr val="3333CC"/>
              </a:buClr>
              <a:buFont typeface="Wingdings" pitchFamily="2" charset="2"/>
              <a:buChar char="§"/>
            </a:pPr>
            <a:r>
              <a:rPr lang="en-US" sz="2400"/>
              <a:t>The most important kind of adornments are notes.</a:t>
            </a:r>
          </a:p>
          <a:p>
            <a:pPr>
              <a:lnSpc>
                <a:spcPct val="90000"/>
              </a:lnSpc>
              <a:buClr>
                <a:srgbClr val="3333CC"/>
              </a:buClr>
              <a:buFont typeface="Wingdings" pitchFamily="2" charset="2"/>
              <a:buNone/>
            </a:pPr>
            <a:endParaRPr lang="en-US" sz="2400"/>
          </a:p>
          <a:p>
            <a:pPr>
              <a:lnSpc>
                <a:spcPct val="90000"/>
              </a:lnSpc>
              <a:buClr>
                <a:srgbClr val="3333CC"/>
              </a:buClr>
              <a:buFont typeface="Wingdings" pitchFamily="2" charset="2"/>
              <a:buChar char="§"/>
            </a:pPr>
            <a:endParaRPr lang="en-US" sz="2400"/>
          </a:p>
          <a:p>
            <a:pPr>
              <a:lnSpc>
                <a:spcPct val="90000"/>
              </a:lnSpc>
              <a:buClr>
                <a:srgbClr val="3333CC"/>
              </a:buClr>
              <a:buFont typeface="Wingdings" pitchFamily="2" charset="2"/>
              <a:buChar char="§"/>
            </a:pPr>
            <a:endParaRPr lang="en-US" sz="2400"/>
          </a:p>
          <a:p>
            <a:pPr>
              <a:lnSpc>
                <a:spcPct val="90000"/>
              </a:lnSpc>
              <a:buClr>
                <a:srgbClr val="3333CC"/>
              </a:buClr>
              <a:buFont typeface="Wingdings" pitchFamily="2" charset="2"/>
              <a:buChar char="§"/>
            </a:pPr>
            <a:r>
              <a:rPr lang="en-US" sz="2400"/>
              <a:t> </a:t>
            </a:r>
          </a:p>
        </p:txBody>
      </p:sp>
      <p:sp>
        <p:nvSpPr>
          <p:cNvPr id="47108" name="Line 4"/>
          <p:cNvSpPr>
            <a:spLocks noChangeShapeType="1"/>
          </p:cNvSpPr>
          <p:nvPr/>
        </p:nvSpPr>
        <p:spPr bwMode="auto">
          <a:xfrm>
            <a:off x="2286000" y="4953000"/>
            <a:ext cx="2895600" cy="0"/>
          </a:xfrm>
          <a:prstGeom prst="line">
            <a:avLst/>
          </a:prstGeom>
          <a:noFill/>
          <a:ln w="9525">
            <a:solidFill>
              <a:schemeClr val="tx1"/>
            </a:solidFill>
            <a:round/>
            <a:headEnd/>
            <a:tailEnd/>
          </a:ln>
          <a:effectLst/>
        </p:spPr>
        <p:txBody>
          <a:bodyPr/>
          <a:lstStyle/>
          <a:p>
            <a:endParaRPr lang="en-US"/>
          </a:p>
        </p:txBody>
      </p:sp>
      <p:sp>
        <p:nvSpPr>
          <p:cNvPr id="47109" name="Text Box 5"/>
          <p:cNvSpPr txBox="1">
            <a:spLocks noChangeArrowheads="1"/>
          </p:cNvSpPr>
          <p:nvPr/>
        </p:nvSpPr>
        <p:spPr bwMode="auto">
          <a:xfrm>
            <a:off x="1676400" y="5097463"/>
            <a:ext cx="1371600" cy="274637"/>
          </a:xfrm>
          <a:prstGeom prst="rect">
            <a:avLst/>
          </a:prstGeom>
          <a:noFill/>
          <a:ln w="9525" algn="ctr">
            <a:noFill/>
            <a:miter lim="800000"/>
            <a:headEnd/>
            <a:tailEnd/>
          </a:ln>
          <a:effectLst/>
        </p:spPr>
        <p:txBody>
          <a:bodyPr>
            <a:spAutoFit/>
          </a:bodyPr>
          <a:lstStyle/>
          <a:p>
            <a:pPr algn="ctr" eaLnBrk="0" hangingPunct="0">
              <a:spcBef>
                <a:spcPct val="50000"/>
              </a:spcBef>
            </a:pPr>
            <a:r>
              <a:rPr lang="en-US" sz="1200" b="1"/>
              <a:t>Employer</a:t>
            </a:r>
          </a:p>
        </p:txBody>
      </p:sp>
      <p:sp>
        <p:nvSpPr>
          <p:cNvPr id="47110" name="Text Box 6"/>
          <p:cNvSpPr txBox="1">
            <a:spLocks noChangeArrowheads="1"/>
          </p:cNvSpPr>
          <p:nvPr/>
        </p:nvSpPr>
        <p:spPr bwMode="auto">
          <a:xfrm>
            <a:off x="4495800" y="5105400"/>
            <a:ext cx="1219200" cy="274638"/>
          </a:xfrm>
          <a:prstGeom prst="rect">
            <a:avLst/>
          </a:prstGeom>
          <a:noFill/>
          <a:ln w="9525" algn="ctr">
            <a:noFill/>
            <a:miter lim="800000"/>
            <a:headEnd/>
            <a:tailEnd/>
          </a:ln>
          <a:effectLst/>
        </p:spPr>
        <p:txBody>
          <a:bodyPr>
            <a:spAutoFit/>
          </a:bodyPr>
          <a:lstStyle/>
          <a:p>
            <a:pPr algn="ctr" eaLnBrk="0" hangingPunct="0">
              <a:spcBef>
                <a:spcPct val="50000"/>
              </a:spcBef>
            </a:pPr>
            <a:r>
              <a:rPr lang="en-US" sz="1200" b="1"/>
              <a:t>Employee</a:t>
            </a:r>
          </a:p>
        </p:txBody>
      </p:sp>
      <p:sp>
        <p:nvSpPr>
          <p:cNvPr id="47111" name="Text Box 7"/>
          <p:cNvSpPr txBox="1">
            <a:spLocks noChangeArrowheads="1"/>
          </p:cNvSpPr>
          <p:nvPr/>
        </p:nvSpPr>
        <p:spPr bwMode="auto">
          <a:xfrm>
            <a:off x="1905000" y="4648200"/>
            <a:ext cx="990600"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sz="1400" b="1"/>
              <a:t>0..1</a:t>
            </a:r>
          </a:p>
        </p:txBody>
      </p:sp>
      <p:sp>
        <p:nvSpPr>
          <p:cNvPr id="47112" name="Text Box 8"/>
          <p:cNvSpPr txBox="1">
            <a:spLocks noChangeArrowheads="1"/>
          </p:cNvSpPr>
          <p:nvPr/>
        </p:nvSpPr>
        <p:spPr bwMode="auto">
          <a:xfrm>
            <a:off x="4648200" y="4648200"/>
            <a:ext cx="609600" cy="366713"/>
          </a:xfrm>
          <a:prstGeom prst="rect">
            <a:avLst/>
          </a:prstGeom>
          <a:noFill/>
          <a:ln w="9525" algn="ctr">
            <a:noFill/>
            <a:miter lim="800000"/>
            <a:headEnd/>
            <a:tailEnd/>
          </a:ln>
          <a:effectLst/>
        </p:spPr>
        <p:txBody>
          <a:bodyPr>
            <a:spAutoFit/>
          </a:bodyPr>
          <a:lstStyle/>
          <a:p>
            <a:pPr algn="ctr" eaLnBrk="0" hangingPunct="0">
              <a:spcBef>
                <a:spcPct val="50000"/>
              </a:spcBef>
            </a:pPr>
            <a:r>
              <a:rPr lang="en-US" b="1"/>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pic>
        <p:nvPicPr>
          <p:cNvPr id="48131" name="Picture 3"/>
          <p:cNvPicPr>
            <a:picLocks noGrp="1" noChangeAspect="1" noChangeArrowheads="1"/>
          </p:cNvPicPr>
          <p:nvPr>
            <p:ph type="body" idx="1"/>
          </p:nvPr>
        </p:nvPicPr>
        <p:blipFill>
          <a:blip r:embed="rId2"/>
          <a:srcRect/>
          <a:stretch>
            <a:fillRect/>
          </a:stretch>
        </p:blipFill>
        <p:spPr>
          <a:xfrm>
            <a:off x="3352800" y="2797175"/>
            <a:ext cx="2166938" cy="2132013"/>
          </a:xfrm>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b="1" u="sng">
                <a:solidFill>
                  <a:srgbClr val="6699FF"/>
                </a:solidFill>
              </a:rPr>
              <a:t>3.Common Divisions</a:t>
            </a:r>
          </a:p>
        </p:txBody>
      </p:sp>
      <p:sp>
        <p:nvSpPr>
          <p:cNvPr id="49155" name="Rectangle 3"/>
          <p:cNvSpPr>
            <a:spLocks noGrp="1" noChangeArrowheads="1"/>
          </p:cNvSpPr>
          <p:nvPr>
            <p:ph type="body" idx="1"/>
          </p:nvPr>
        </p:nvSpPr>
        <p:spPr/>
        <p:txBody>
          <a:bodyPr/>
          <a:lstStyle/>
          <a:p>
            <a:pPr>
              <a:buClr>
                <a:srgbClr val="A50021"/>
              </a:buClr>
              <a:buSzPct val="125000"/>
              <a:buFont typeface="Wingdings" pitchFamily="2" charset="2"/>
              <a:buChar char="Ø"/>
            </a:pPr>
            <a:r>
              <a:rPr lang="en-US">
                <a:solidFill>
                  <a:srgbClr val="3333CC"/>
                </a:solidFill>
              </a:rPr>
              <a:t> </a:t>
            </a:r>
            <a:r>
              <a:rPr lang="en-US" sz="2800">
                <a:solidFill>
                  <a:srgbClr val="3333CC"/>
                </a:solidFill>
              </a:rPr>
              <a:t>Abstraction vs. manifestation</a:t>
            </a:r>
          </a:p>
          <a:p>
            <a:pPr>
              <a:buClr>
                <a:srgbClr val="D60093"/>
              </a:buClr>
            </a:pPr>
            <a:r>
              <a:rPr lang="en-US" sz="2800"/>
              <a:t>  Class vs. object</a:t>
            </a:r>
          </a:p>
          <a:p>
            <a:pPr>
              <a:buClr>
                <a:srgbClr val="D60093"/>
              </a:buClr>
            </a:pPr>
            <a:r>
              <a:rPr lang="en-US" sz="2800"/>
              <a:t>  Most UML building blocks have this kind of class/object                                                   distinction.</a:t>
            </a:r>
          </a:p>
          <a:p>
            <a:pPr>
              <a:buFontTx/>
              <a:buNone/>
            </a:pPr>
            <a:endParaRPr lang="en-US" sz="2800"/>
          </a:p>
          <a:p>
            <a:pPr>
              <a:buClr>
                <a:srgbClr val="A50021"/>
              </a:buClr>
              <a:buSzPct val="125000"/>
              <a:buFont typeface="Wingdings" pitchFamily="2" charset="2"/>
              <a:buChar char="Ø"/>
            </a:pPr>
            <a:r>
              <a:rPr lang="en-US" sz="2800">
                <a:solidFill>
                  <a:srgbClr val="3333CC"/>
                </a:solidFill>
              </a:rPr>
              <a:t>Interface vs. implementation</a:t>
            </a:r>
          </a:p>
          <a:p>
            <a:pPr>
              <a:buClr>
                <a:srgbClr val="D60093"/>
              </a:buClr>
            </a:pPr>
            <a:r>
              <a:rPr lang="en-US" sz="2800"/>
              <a:t>An interface declares a contract, and an implementation represents one concrete realization of that contract.</a:t>
            </a:r>
          </a:p>
          <a:p>
            <a:endParaRPr 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p>
        </p:txBody>
      </p:sp>
      <p:sp>
        <p:nvSpPr>
          <p:cNvPr id="50179" name="Rectangle 3"/>
          <p:cNvSpPr>
            <a:spLocks noGrp="1" noChangeArrowheads="1"/>
          </p:cNvSpPr>
          <p:nvPr>
            <p:ph type="body" idx="1"/>
          </p:nvPr>
        </p:nvSpPr>
        <p:spPr/>
        <p:txBody>
          <a:bodyPr/>
          <a:lstStyle/>
          <a:p>
            <a:endParaRPr lang="en-US"/>
          </a:p>
        </p:txBody>
      </p:sp>
      <p:graphicFrame>
        <p:nvGraphicFramePr>
          <p:cNvPr id="50180" name="Group 4"/>
          <p:cNvGraphicFramePr>
            <a:graphicFrameLocks noGrp="1"/>
          </p:cNvGraphicFramePr>
          <p:nvPr/>
        </p:nvGraphicFramePr>
        <p:xfrm>
          <a:off x="990600" y="2667000"/>
          <a:ext cx="2667000" cy="2746248"/>
        </p:xfrm>
        <a:graphic>
          <a:graphicData uri="http://schemas.openxmlformats.org/drawingml/2006/table">
            <a:tbl>
              <a:tblPr/>
              <a:tblGrid>
                <a:gridCol w="2667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Customer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address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phone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190" name="Text Box 14"/>
          <p:cNvSpPr txBox="1">
            <a:spLocks noChangeArrowheads="1"/>
          </p:cNvSpPr>
          <p:nvPr/>
        </p:nvSpPr>
        <p:spPr bwMode="auto">
          <a:xfrm>
            <a:off x="1965325" y="5121275"/>
            <a:ext cx="184150" cy="579438"/>
          </a:xfrm>
          <a:prstGeom prst="rect">
            <a:avLst/>
          </a:prstGeom>
          <a:noFill/>
          <a:ln w="9525" algn="ctr">
            <a:noFill/>
            <a:miter lim="800000"/>
            <a:headEnd/>
            <a:tailEnd/>
          </a:ln>
          <a:effectLst/>
        </p:spPr>
        <p:txBody>
          <a:bodyPr wrap="none">
            <a:spAutoFit/>
          </a:bodyPr>
          <a:lstStyle/>
          <a:p>
            <a:pPr algn="ctr" eaLnBrk="0" hangingPunct="0"/>
            <a:endParaRPr lang="en-US" sz="3200"/>
          </a:p>
        </p:txBody>
      </p:sp>
      <p:sp>
        <p:nvSpPr>
          <p:cNvPr id="50191" name="Text Box 15"/>
          <p:cNvSpPr txBox="1">
            <a:spLocks noChangeArrowheads="1"/>
          </p:cNvSpPr>
          <p:nvPr/>
        </p:nvSpPr>
        <p:spPr bwMode="auto">
          <a:xfrm>
            <a:off x="1905000" y="5486400"/>
            <a:ext cx="4876800" cy="579438"/>
          </a:xfrm>
          <a:prstGeom prst="rect">
            <a:avLst/>
          </a:prstGeom>
          <a:noFill/>
          <a:ln w="9525" algn="ctr">
            <a:noFill/>
            <a:miter lim="800000"/>
            <a:headEnd/>
            <a:tailEnd/>
          </a:ln>
          <a:effectLst/>
        </p:spPr>
        <p:txBody>
          <a:bodyPr>
            <a:spAutoFit/>
          </a:bodyPr>
          <a:lstStyle/>
          <a:p>
            <a:pPr algn="ctr" eaLnBrk="0" hangingPunct="0">
              <a:spcBef>
                <a:spcPct val="50000"/>
              </a:spcBef>
            </a:pPr>
            <a:r>
              <a:rPr lang="en-US" sz="3200" b="1">
                <a:solidFill>
                  <a:srgbClr val="D60093"/>
                </a:solidFill>
              </a:rPr>
              <a:t>Classes and Objects</a:t>
            </a:r>
          </a:p>
        </p:txBody>
      </p:sp>
      <p:sp>
        <p:nvSpPr>
          <p:cNvPr id="50192" name="Rectangle 16"/>
          <p:cNvSpPr>
            <a:spLocks noChangeArrowheads="1"/>
          </p:cNvSpPr>
          <p:nvPr/>
        </p:nvSpPr>
        <p:spPr bwMode="auto">
          <a:xfrm>
            <a:off x="4724400" y="2590800"/>
            <a:ext cx="3505200" cy="685800"/>
          </a:xfrm>
          <a:prstGeom prst="rect">
            <a:avLst/>
          </a:prstGeom>
          <a:noFill/>
          <a:ln w="9525" algn="ctr">
            <a:solidFill>
              <a:schemeClr val="tx1"/>
            </a:solidFill>
            <a:miter lim="800000"/>
            <a:headEnd/>
            <a:tailEnd/>
          </a:ln>
          <a:effectLst/>
        </p:spPr>
        <p:txBody>
          <a:bodyPr wrap="none" anchor="ctr"/>
          <a:lstStyle/>
          <a:p>
            <a:pPr algn="ctr" eaLnBrk="0" hangingPunct="0"/>
            <a:r>
              <a:rPr lang="en-US" sz="3200" u="sng"/>
              <a:t>Jan :Customer</a:t>
            </a:r>
          </a:p>
        </p:txBody>
      </p:sp>
      <p:sp>
        <p:nvSpPr>
          <p:cNvPr id="50193" name="Rectangle 17"/>
          <p:cNvSpPr>
            <a:spLocks noChangeArrowheads="1"/>
          </p:cNvSpPr>
          <p:nvPr/>
        </p:nvSpPr>
        <p:spPr bwMode="auto">
          <a:xfrm>
            <a:off x="4724400" y="3505200"/>
            <a:ext cx="3505200" cy="533400"/>
          </a:xfrm>
          <a:prstGeom prst="rect">
            <a:avLst/>
          </a:prstGeom>
          <a:noFill/>
          <a:ln w="9525" algn="ctr">
            <a:solidFill>
              <a:schemeClr val="tx1"/>
            </a:solidFill>
            <a:miter lim="800000"/>
            <a:headEnd/>
            <a:tailEnd/>
          </a:ln>
          <a:effectLst/>
        </p:spPr>
        <p:txBody>
          <a:bodyPr wrap="none" anchor="ctr"/>
          <a:lstStyle/>
          <a:p>
            <a:pPr algn="ctr" eaLnBrk="0" hangingPunct="0"/>
            <a:r>
              <a:rPr lang="en-US" sz="3200" u="sng"/>
              <a:t>:Customer</a:t>
            </a:r>
          </a:p>
        </p:txBody>
      </p:sp>
      <p:sp>
        <p:nvSpPr>
          <p:cNvPr id="50194" name="Text Box 18"/>
          <p:cNvSpPr txBox="1">
            <a:spLocks noChangeArrowheads="1"/>
          </p:cNvSpPr>
          <p:nvPr/>
        </p:nvSpPr>
        <p:spPr bwMode="auto">
          <a:xfrm>
            <a:off x="4724400" y="4495800"/>
            <a:ext cx="3581400" cy="579438"/>
          </a:xfrm>
          <a:prstGeom prst="rect">
            <a:avLst/>
          </a:prstGeom>
          <a:noFill/>
          <a:ln w="9525" algn="ctr">
            <a:noFill/>
            <a:miter lim="800000"/>
            <a:headEnd/>
            <a:tailEnd/>
          </a:ln>
          <a:effectLst/>
        </p:spPr>
        <p:txBody>
          <a:bodyPr>
            <a:spAutoFit/>
          </a:bodyPr>
          <a:lstStyle/>
          <a:p>
            <a:pPr algn="ctr" eaLnBrk="0" hangingPunct="0">
              <a:spcBef>
                <a:spcPct val="50000"/>
              </a:spcBef>
            </a:pPr>
            <a:endParaRPr lang="en-US" sz="3200"/>
          </a:p>
        </p:txBody>
      </p:sp>
      <p:sp>
        <p:nvSpPr>
          <p:cNvPr id="50195" name="Rectangle 19"/>
          <p:cNvSpPr>
            <a:spLocks noChangeArrowheads="1"/>
          </p:cNvSpPr>
          <p:nvPr/>
        </p:nvSpPr>
        <p:spPr bwMode="auto">
          <a:xfrm>
            <a:off x="4724400" y="4419600"/>
            <a:ext cx="3581400" cy="609600"/>
          </a:xfrm>
          <a:prstGeom prst="rect">
            <a:avLst/>
          </a:prstGeom>
          <a:noFill/>
          <a:ln w="9525" algn="ctr">
            <a:solidFill>
              <a:schemeClr val="tx1"/>
            </a:solidFill>
            <a:miter lim="800000"/>
            <a:headEnd/>
            <a:tailEnd/>
          </a:ln>
          <a:effectLst/>
        </p:spPr>
        <p:txBody>
          <a:bodyPr wrap="none" anchor="ctr"/>
          <a:lstStyle/>
          <a:p>
            <a:pPr algn="ctr" eaLnBrk="0" hangingPunct="0"/>
            <a:r>
              <a:rPr lang="en-US" sz="3200" u="sng"/>
              <a:t>Elyse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a:p>
        </p:txBody>
      </p:sp>
      <p:sp>
        <p:nvSpPr>
          <p:cNvPr id="51203" name="Rectangle 3"/>
          <p:cNvSpPr>
            <a:spLocks noGrp="1" noChangeArrowheads="1"/>
          </p:cNvSpPr>
          <p:nvPr>
            <p:ph type="body" idx="1"/>
          </p:nvPr>
        </p:nvSpPr>
        <p:spPr>
          <a:xfrm>
            <a:off x="457200" y="1600200"/>
            <a:ext cx="8458200" cy="4876800"/>
          </a:xfrm>
        </p:spPr>
        <p:txBody>
          <a:bodyPr/>
          <a:lstStyle/>
          <a:p>
            <a:endParaRPr lang="en-US"/>
          </a:p>
        </p:txBody>
      </p:sp>
      <p:sp>
        <p:nvSpPr>
          <p:cNvPr id="51204" name="Rectangle 4"/>
          <p:cNvSpPr>
            <a:spLocks noChangeArrowheads="1"/>
          </p:cNvSpPr>
          <p:nvPr/>
        </p:nvSpPr>
        <p:spPr bwMode="auto">
          <a:xfrm>
            <a:off x="4114800" y="1981200"/>
            <a:ext cx="4343400" cy="2895600"/>
          </a:xfrm>
          <a:prstGeom prst="rect">
            <a:avLst/>
          </a:prstGeom>
          <a:solidFill>
            <a:srgbClr val="969696"/>
          </a:solidFill>
          <a:ln w="9525" algn="ctr">
            <a:solidFill>
              <a:schemeClr val="tx1"/>
            </a:solidFill>
            <a:miter lim="800000"/>
            <a:headEnd/>
            <a:tailEnd/>
          </a:ln>
          <a:effectLst/>
        </p:spPr>
        <p:txBody>
          <a:bodyPr wrap="none" anchor="ctr"/>
          <a:lstStyle/>
          <a:p>
            <a:pPr algn="ctr" eaLnBrk="0" hangingPunct="0"/>
            <a:r>
              <a:rPr lang="en-US" sz="3200"/>
              <a:t>     SpellingWizard.dll</a:t>
            </a:r>
          </a:p>
        </p:txBody>
      </p:sp>
      <p:sp>
        <p:nvSpPr>
          <p:cNvPr id="51205" name="Rectangle 5"/>
          <p:cNvSpPr>
            <a:spLocks noChangeArrowheads="1"/>
          </p:cNvSpPr>
          <p:nvPr/>
        </p:nvSpPr>
        <p:spPr bwMode="auto">
          <a:xfrm>
            <a:off x="3505200" y="2819400"/>
            <a:ext cx="1066800" cy="304800"/>
          </a:xfrm>
          <a:prstGeom prst="rect">
            <a:avLst/>
          </a:prstGeom>
          <a:solidFill>
            <a:srgbClr val="808080"/>
          </a:solidFill>
          <a:ln w="9525" algn="ctr">
            <a:solidFill>
              <a:schemeClr val="tx1"/>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3505200" y="3429000"/>
            <a:ext cx="1066800" cy="304800"/>
          </a:xfrm>
          <a:prstGeom prst="rect">
            <a:avLst/>
          </a:prstGeom>
          <a:solidFill>
            <a:srgbClr val="808080"/>
          </a:solidFill>
          <a:ln w="9525" algn="ctr">
            <a:solidFill>
              <a:schemeClr val="tx1"/>
            </a:solidFill>
            <a:miter lim="800000"/>
            <a:headEnd/>
            <a:tailEnd/>
          </a:ln>
          <a:effectLst/>
        </p:spPr>
        <p:txBody>
          <a:bodyPr wrap="none" anchor="ctr"/>
          <a:lstStyle/>
          <a:p>
            <a:endParaRPr lang="en-US"/>
          </a:p>
        </p:txBody>
      </p:sp>
      <p:sp>
        <p:nvSpPr>
          <p:cNvPr id="51207" name="Oval 7"/>
          <p:cNvSpPr>
            <a:spLocks noChangeArrowheads="1"/>
          </p:cNvSpPr>
          <p:nvPr/>
        </p:nvSpPr>
        <p:spPr bwMode="auto">
          <a:xfrm>
            <a:off x="1447800" y="2286000"/>
            <a:ext cx="533400" cy="457200"/>
          </a:xfrm>
          <a:prstGeom prst="ellipse">
            <a:avLst/>
          </a:prstGeom>
          <a:noFill/>
          <a:ln w="9525" algn="ctr">
            <a:solidFill>
              <a:schemeClr val="tx1"/>
            </a:solidFill>
            <a:round/>
            <a:headEnd/>
            <a:tailEnd/>
          </a:ln>
          <a:effectLst/>
        </p:spPr>
        <p:txBody>
          <a:bodyPr wrap="none" anchor="ctr"/>
          <a:lstStyle/>
          <a:p>
            <a:endParaRPr lang="en-US"/>
          </a:p>
        </p:txBody>
      </p:sp>
      <p:sp>
        <p:nvSpPr>
          <p:cNvPr id="51208" name="Oval 8"/>
          <p:cNvSpPr>
            <a:spLocks noChangeArrowheads="1"/>
          </p:cNvSpPr>
          <p:nvPr/>
        </p:nvSpPr>
        <p:spPr bwMode="auto">
          <a:xfrm>
            <a:off x="1371600" y="3733800"/>
            <a:ext cx="533400" cy="457200"/>
          </a:xfrm>
          <a:prstGeom prst="ellipse">
            <a:avLst/>
          </a:prstGeom>
          <a:noFill/>
          <a:ln w="9525" algn="ctr">
            <a:solidFill>
              <a:schemeClr val="tx1"/>
            </a:solidFill>
            <a:round/>
            <a:headEnd/>
            <a:tailEnd/>
          </a:ln>
          <a:effectLst/>
        </p:spPr>
        <p:txBody>
          <a:bodyPr wrap="none" anchor="ctr"/>
          <a:lstStyle/>
          <a:p>
            <a:endParaRPr lang="en-US"/>
          </a:p>
        </p:txBody>
      </p:sp>
      <p:sp>
        <p:nvSpPr>
          <p:cNvPr id="51209" name="Line 9"/>
          <p:cNvSpPr>
            <a:spLocks noChangeShapeType="1"/>
          </p:cNvSpPr>
          <p:nvPr/>
        </p:nvSpPr>
        <p:spPr bwMode="auto">
          <a:xfrm>
            <a:off x="1905000" y="4038600"/>
            <a:ext cx="2209800" cy="0"/>
          </a:xfrm>
          <a:prstGeom prst="line">
            <a:avLst/>
          </a:prstGeom>
          <a:noFill/>
          <a:ln w="9525">
            <a:solidFill>
              <a:schemeClr val="tx1"/>
            </a:solidFill>
            <a:round/>
            <a:headEnd/>
            <a:tailEnd/>
          </a:ln>
          <a:effectLst/>
        </p:spPr>
        <p:txBody>
          <a:bodyPr/>
          <a:lstStyle/>
          <a:p>
            <a:endParaRPr lang="en-US"/>
          </a:p>
        </p:txBody>
      </p:sp>
      <p:sp>
        <p:nvSpPr>
          <p:cNvPr id="51210" name="Line 10"/>
          <p:cNvSpPr>
            <a:spLocks noChangeShapeType="1"/>
          </p:cNvSpPr>
          <p:nvPr/>
        </p:nvSpPr>
        <p:spPr bwMode="auto">
          <a:xfrm>
            <a:off x="1981200" y="2438400"/>
            <a:ext cx="2133600" cy="0"/>
          </a:xfrm>
          <a:prstGeom prst="line">
            <a:avLst/>
          </a:prstGeom>
          <a:noFill/>
          <a:ln w="9525">
            <a:solidFill>
              <a:schemeClr val="tx1"/>
            </a:solidFill>
            <a:round/>
            <a:headEnd/>
            <a:tailEnd/>
          </a:ln>
          <a:effectLst/>
        </p:spPr>
        <p:txBody>
          <a:bodyPr/>
          <a:lstStyle/>
          <a:p>
            <a:endParaRPr lang="en-US"/>
          </a:p>
        </p:txBody>
      </p:sp>
      <p:sp>
        <p:nvSpPr>
          <p:cNvPr id="51211" name="Text Box 11"/>
          <p:cNvSpPr txBox="1">
            <a:spLocks noChangeArrowheads="1"/>
          </p:cNvSpPr>
          <p:nvPr/>
        </p:nvSpPr>
        <p:spPr bwMode="auto">
          <a:xfrm>
            <a:off x="1219200" y="2819400"/>
            <a:ext cx="1600200" cy="366713"/>
          </a:xfrm>
          <a:prstGeom prst="rect">
            <a:avLst/>
          </a:prstGeom>
          <a:noFill/>
          <a:ln w="9525" algn="ctr">
            <a:noFill/>
            <a:miter lim="800000"/>
            <a:headEnd/>
            <a:tailEnd/>
          </a:ln>
          <a:effectLst/>
        </p:spPr>
        <p:txBody>
          <a:bodyPr>
            <a:spAutoFit/>
          </a:bodyPr>
          <a:lstStyle/>
          <a:p>
            <a:pPr algn="ctr" eaLnBrk="0" hangingPunct="0">
              <a:spcBef>
                <a:spcPct val="50000"/>
              </a:spcBef>
            </a:pPr>
            <a:r>
              <a:rPr lang="en-US" b="1"/>
              <a:t>IUnknown</a:t>
            </a:r>
          </a:p>
        </p:txBody>
      </p:sp>
      <p:sp>
        <p:nvSpPr>
          <p:cNvPr id="51212" name="Text Box 12"/>
          <p:cNvSpPr txBox="1">
            <a:spLocks noChangeArrowheads="1"/>
          </p:cNvSpPr>
          <p:nvPr/>
        </p:nvSpPr>
        <p:spPr bwMode="auto">
          <a:xfrm>
            <a:off x="1143000" y="4343400"/>
            <a:ext cx="1524000" cy="366713"/>
          </a:xfrm>
          <a:prstGeom prst="rect">
            <a:avLst/>
          </a:prstGeom>
          <a:noFill/>
          <a:ln w="9525" algn="ctr">
            <a:noFill/>
            <a:miter lim="800000"/>
            <a:headEnd/>
            <a:tailEnd/>
          </a:ln>
          <a:effectLst/>
        </p:spPr>
        <p:txBody>
          <a:bodyPr>
            <a:spAutoFit/>
          </a:bodyPr>
          <a:lstStyle/>
          <a:p>
            <a:pPr algn="ctr" eaLnBrk="0" hangingPunct="0">
              <a:spcBef>
                <a:spcPct val="50000"/>
              </a:spcBef>
            </a:pPr>
            <a:r>
              <a:rPr lang="en-US" b="1"/>
              <a:t>ISpelling</a:t>
            </a:r>
          </a:p>
        </p:txBody>
      </p:sp>
      <p:sp>
        <p:nvSpPr>
          <p:cNvPr id="51213" name="Text Box 13"/>
          <p:cNvSpPr txBox="1">
            <a:spLocks noChangeArrowheads="1"/>
          </p:cNvSpPr>
          <p:nvPr/>
        </p:nvSpPr>
        <p:spPr bwMode="auto">
          <a:xfrm>
            <a:off x="1524000" y="5562600"/>
            <a:ext cx="5943600" cy="519113"/>
          </a:xfrm>
          <a:prstGeom prst="rect">
            <a:avLst/>
          </a:prstGeom>
          <a:noFill/>
          <a:ln w="9525" algn="ctr">
            <a:noFill/>
            <a:miter lim="800000"/>
            <a:headEnd/>
            <a:tailEnd/>
          </a:ln>
          <a:effectLst/>
        </p:spPr>
        <p:txBody>
          <a:bodyPr>
            <a:spAutoFit/>
          </a:bodyPr>
          <a:lstStyle/>
          <a:p>
            <a:pPr algn="ctr" eaLnBrk="0" hangingPunct="0">
              <a:spcBef>
                <a:spcPct val="50000"/>
              </a:spcBef>
            </a:pPr>
            <a:r>
              <a:rPr lang="en-US" sz="2800" b="1">
                <a:solidFill>
                  <a:srgbClr val="D60093"/>
                </a:solidFill>
              </a:rPr>
              <a:t>Interfaces and Implementations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b="1" u="sng">
                <a:solidFill>
                  <a:srgbClr val="6699FF"/>
                </a:solidFill>
              </a:rPr>
              <a:t>4.Extensibility Mechanisms</a:t>
            </a:r>
          </a:p>
        </p:txBody>
      </p:sp>
      <p:sp>
        <p:nvSpPr>
          <p:cNvPr id="52227" name="Rectangle 3"/>
          <p:cNvSpPr>
            <a:spLocks noGrp="1" noChangeArrowheads="1"/>
          </p:cNvSpPr>
          <p:nvPr>
            <p:ph type="body" idx="1"/>
          </p:nvPr>
        </p:nvSpPr>
        <p:spPr/>
        <p:txBody>
          <a:bodyPr/>
          <a:lstStyle/>
          <a:p>
            <a:pPr marL="533400" indent="-533400"/>
            <a:endParaRPr lang="en-US"/>
          </a:p>
          <a:p>
            <a:pPr marL="533400" indent="-533400"/>
            <a:r>
              <a:rPr lang="en-US"/>
              <a:t> </a:t>
            </a:r>
            <a:r>
              <a:rPr lang="en-US" sz="2400"/>
              <a:t>Allows you to extend the language by adding  new building blocks, creating new properties and specifying new semantics. Includes:</a:t>
            </a:r>
          </a:p>
          <a:p>
            <a:pPr marL="533400" indent="-533400">
              <a:buFontTx/>
              <a:buNone/>
            </a:pPr>
            <a:endParaRPr lang="en-US" sz="2400"/>
          </a:p>
          <a:p>
            <a:pPr marL="533400" indent="-533400">
              <a:buClr>
                <a:srgbClr val="D60093"/>
              </a:buClr>
              <a:buFont typeface="Wingdings" pitchFamily="2" charset="2"/>
              <a:buAutoNum type="arabicPeriod"/>
            </a:pPr>
            <a:r>
              <a:rPr lang="en-US" sz="2400"/>
              <a:t> Stereotypes</a:t>
            </a:r>
          </a:p>
          <a:p>
            <a:pPr marL="533400" indent="-533400">
              <a:buClr>
                <a:srgbClr val="D60093"/>
              </a:buClr>
              <a:buFont typeface="Wingdings" pitchFamily="2" charset="2"/>
              <a:buAutoNum type="arabicPeriod"/>
            </a:pPr>
            <a:r>
              <a:rPr lang="en-US" sz="2400"/>
              <a:t> Tagged values</a:t>
            </a:r>
          </a:p>
          <a:p>
            <a:pPr marL="533400" indent="-533400">
              <a:buClr>
                <a:srgbClr val="D60093"/>
              </a:buClr>
              <a:buFont typeface="Wingdings" pitchFamily="2" charset="2"/>
              <a:buAutoNum type="arabicPeriod"/>
            </a:pPr>
            <a:r>
              <a:rPr lang="en-US" sz="2400"/>
              <a:t> Constraints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en-US"/>
          </a:p>
        </p:txBody>
      </p:sp>
      <p:sp>
        <p:nvSpPr>
          <p:cNvPr id="53251" name="Rectangle 3"/>
          <p:cNvSpPr>
            <a:spLocks noGrp="1" noChangeArrowheads="1"/>
          </p:cNvSpPr>
          <p:nvPr>
            <p:ph type="body" idx="1"/>
          </p:nvPr>
        </p:nvSpPr>
        <p:spPr>
          <a:xfrm>
            <a:off x="457200" y="1600200"/>
            <a:ext cx="8305800" cy="4800600"/>
          </a:xfrm>
        </p:spPr>
        <p:txBody>
          <a:bodyPr/>
          <a:lstStyle/>
          <a:p>
            <a:r>
              <a:rPr lang="en-US" sz="2800" u="sng">
                <a:solidFill>
                  <a:srgbClr val="D60093"/>
                </a:solidFill>
              </a:rPr>
              <a:t>Stereotypes</a:t>
            </a:r>
          </a:p>
          <a:p>
            <a:endParaRPr lang="en-US" sz="2800" u="sng">
              <a:solidFill>
                <a:srgbClr val="D60093"/>
              </a:solidFill>
            </a:endParaRPr>
          </a:p>
          <a:p>
            <a:pPr>
              <a:buClr>
                <a:srgbClr val="D60093"/>
              </a:buClr>
              <a:buFont typeface="Wingdings" pitchFamily="2" charset="2"/>
              <a:buChar char="Ø"/>
            </a:pPr>
            <a:r>
              <a:rPr lang="en-US" sz="2400"/>
              <a:t> Extend the </a:t>
            </a:r>
            <a:r>
              <a:rPr lang="en-US" sz="2400">
                <a:solidFill>
                  <a:srgbClr val="D60093"/>
                </a:solidFill>
              </a:rPr>
              <a:t>vocabulary of the UML</a:t>
            </a:r>
            <a:r>
              <a:rPr lang="en-US" sz="2400"/>
              <a:t> by creating new model elements derived from existing ones but that have </a:t>
            </a:r>
            <a:r>
              <a:rPr lang="en-US" sz="2400">
                <a:solidFill>
                  <a:srgbClr val="3333CC"/>
                </a:solidFill>
              </a:rPr>
              <a:t>specific properties suitable for your domain/problem.</a:t>
            </a:r>
          </a:p>
          <a:p>
            <a:pPr>
              <a:buFontTx/>
              <a:buNone/>
            </a:pPr>
            <a:endParaRPr lang="en-US" sz="2400">
              <a:solidFill>
                <a:srgbClr val="3333CC"/>
              </a:solidFill>
            </a:endParaRPr>
          </a:p>
          <a:p>
            <a:pPr>
              <a:buClr>
                <a:srgbClr val="D60093"/>
              </a:buClr>
              <a:buFont typeface="Wingdings" pitchFamily="2" charset="2"/>
              <a:buNone/>
            </a:pP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5852</Words>
  <Application>Microsoft Office PowerPoint</Application>
  <PresentationFormat>On-screen Show (4:3)</PresentationFormat>
  <Paragraphs>793</Paragraphs>
  <Slides>121</Slides>
  <Notes>15</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Office Theme</vt:lpstr>
      <vt:lpstr>Unit-II</vt:lpstr>
      <vt:lpstr>What Is the UML?</vt:lpstr>
      <vt:lpstr>Why  We Model ?</vt:lpstr>
      <vt:lpstr>The Importance of Modeling</vt:lpstr>
      <vt:lpstr>Model</vt:lpstr>
      <vt:lpstr>Why Model?</vt:lpstr>
      <vt:lpstr>The UML Is a Language for Visualizing</vt:lpstr>
      <vt:lpstr>The UML Is a Language for Specifying</vt:lpstr>
      <vt:lpstr>The UML Is a Language for Constructing</vt:lpstr>
      <vt:lpstr>The UML Is a Language for Documenting</vt:lpstr>
      <vt:lpstr>UML Application Areas</vt:lpstr>
      <vt:lpstr>Principles of Modeling</vt:lpstr>
      <vt:lpstr>Conceptual Model of UML</vt:lpstr>
      <vt:lpstr>A Conceptual Model of the UML</vt:lpstr>
      <vt:lpstr> 1. Building blocks of the UML</vt:lpstr>
      <vt:lpstr>Slide 16</vt:lpstr>
      <vt:lpstr>Things in the UML</vt:lpstr>
      <vt:lpstr>   1. Structural Things </vt:lpstr>
      <vt:lpstr>Slide 19</vt:lpstr>
      <vt:lpstr>Slide 20</vt:lpstr>
      <vt:lpstr>Interface Notation </vt:lpstr>
      <vt:lpstr>Slide 22</vt:lpstr>
      <vt:lpstr>Slide 23</vt:lpstr>
      <vt:lpstr>Slide 24</vt:lpstr>
      <vt:lpstr>Slide 25</vt:lpstr>
      <vt:lpstr>Slide 26</vt:lpstr>
      <vt:lpstr>Slide 27</vt:lpstr>
      <vt:lpstr>Slide 28</vt:lpstr>
      <vt:lpstr>Slide 29</vt:lpstr>
      <vt:lpstr>Slide 30</vt:lpstr>
      <vt:lpstr>Slide 31</vt:lpstr>
      <vt:lpstr>Slide 32</vt:lpstr>
      <vt:lpstr>2. Behavioral Things</vt:lpstr>
      <vt:lpstr>Slide 34</vt:lpstr>
      <vt:lpstr>Slide 35</vt:lpstr>
      <vt:lpstr>Slide 36</vt:lpstr>
      <vt:lpstr>Slide 37</vt:lpstr>
      <vt:lpstr>3. Grouping Things</vt:lpstr>
      <vt:lpstr>Slide 39</vt:lpstr>
      <vt:lpstr>Slide 40</vt:lpstr>
      <vt:lpstr>4. Annotational Things</vt:lpstr>
      <vt:lpstr>Slide 42</vt:lpstr>
      <vt:lpstr>Relationships</vt:lpstr>
      <vt:lpstr>Relationships in models and  Java Code</vt:lpstr>
      <vt:lpstr>(1) DEPENDENCY</vt:lpstr>
      <vt:lpstr>Slide 46</vt:lpstr>
      <vt:lpstr>(2) GENERALIZTION</vt:lpstr>
      <vt:lpstr>Slide 48</vt:lpstr>
      <vt:lpstr>(3) ASSOCIATION</vt:lpstr>
      <vt:lpstr>Slide 50</vt:lpstr>
      <vt:lpstr>Slide 51</vt:lpstr>
      <vt:lpstr>Slide 52</vt:lpstr>
      <vt:lpstr>Slide 53</vt:lpstr>
      <vt:lpstr>Association - Multiplicity</vt:lpstr>
      <vt:lpstr>Slide 55</vt:lpstr>
      <vt:lpstr>Slide 56</vt:lpstr>
      <vt:lpstr>More Examples</vt:lpstr>
      <vt:lpstr>Slide 58</vt:lpstr>
      <vt:lpstr>Ex:</vt:lpstr>
      <vt:lpstr>Realization </vt:lpstr>
      <vt:lpstr>Slide 61</vt:lpstr>
      <vt:lpstr>Slide 62</vt:lpstr>
      <vt:lpstr>Slide 63</vt:lpstr>
      <vt:lpstr>Slide 64</vt:lpstr>
      <vt:lpstr>COMMON MODELING TECHNIQUES</vt:lpstr>
      <vt:lpstr>Slide 66</vt:lpstr>
      <vt:lpstr>Slide 67</vt:lpstr>
      <vt:lpstr>Slide 68</vt:lpstr>
      <vt:lpstr>Slide 69</vt:lpstr>
      <vt:lpstr>Diagrams in the UML</vt:lpstr>
      <vt:lpstr>Diagrams</vt:lpstr>
      <vt:lpstr>UML Diagrams in Software Architecture </vt:lpstr>
      <vt:lpstr> Structural Diagrams </vt:lpstr>
      <vt:lpstr>Slide 74</vt:lpstr>
      <vt:lpstr>Behavioral Diagrams </vt:lpstr>
      <vt:lpstr>Slide 76</vt:lpstr>
      <vt:lpstr>Slide 77</vt:lpstr>
      <vt:lpstr> 1.Class Diagram </vt:lpstr>
      <vt:lpstr> 2. Object Diagram </vt:lpstr>
      <vt:lpstr>3. Component Diagram </vt:lpstr>
      <vt:lpstr> 4. Deployment Diagram </vt:lpstr>
      <vt:lpstr> Use Case Diagram </vt:lpstr>
      <vt:lpstr>Interaction diagram</vt:lpstr>
      <vt:lpstr>Interaction Diagrams</vt:lpstr>
      <vt:lpstr>1.Sequence Diagram               2. Collaboration Diagram</vt:lpstr>
      <vt:lpstr> Statechart Diagram </vt:lpstr>
      <vt:lpstr> Activity Diagram </vt:lpstr>
      <vt:lpstr>Rules of the UML </vt:lpstr>
      <vt:lpstr>Slide 89</vt:lpstr>
      <vt:lpstr>Slide 90</vt:lpstr>
      <vt:lpstr>3.Common Mechanisms</vt:lpstr>
      <vt:lpstr>Slide 92</vt:lpstr>
      <vt:lpstr>2. Adornments:-</vt:lpstr>
      <vt:lpstr>Slide 94</vt:lpstr>
      <vt:lpstr>3.Common Divisions</vt:lpstr>
      <vt:lpstr>Slide 96</vt:lpstr>
      <vt:lpstr>Slide 97</vt:lpstr>
      <vt:lpstr>4.Extensibility Mechanisms</vt:lpstr>
      <vt:lpstr>Slide 99</vt:lpstr>
      <vt:lpstr>Slide 100</vt:lpstr>
      <vt:lpstr>Slide 101</vt:lpstr>
      <vt:lpstr>Slide 102</vt:lpstr>
      <vt:lpstr>Slide 103</vt:lpstr>
      <vt:lpstr>Slide 104</vt:lpstr>
      <vt:lpstr>Slide 105</vt:lpstr>
      <vt:lpstr>Slide 106</vt:lpstr>
      <vt:lpstr>Slide 107</vt:lpstr>
      <vt:lpstr>Architecture</vt:lpstr>
      <vt:lpstr>Use case view</vt:lpstr>
      <vt:lpstr>Design view</vt:lpstr>
      <vt:lpstr>Process view</vt:lpstr>
      <vt:lpstr>Implementation view</vt:lpstr>
      <vt:lpstr>Deployment view</vt:lpstr>
      <vt:lpstr>Software Development Life cycle</vt:lpstr>
      <vt:lpstr>Use case Driven</vt:lpstr>
      <vt:lpstr>Architecture-Centric</vt:lpstr>
      <vt:lpstr>Iterative Process</vt:lpstr>
      <vt:lpstr>Slide 118</vt:lpstr>
      <vt:lpstr>Slide 119</vt:lpstr>
      <vt:lpstr>Slide 120</vt:lpstr>
      <vt:lpstr>Slide 121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UML?</dc:title>
  <dc:creator>Admin</dc:creator>
  <cp:lastModifiedBy>Admin</cp:lastModifiedBy>
  <cp:revision>14</cp:revision>
  <dcterms:created xsi:type="dcterms:W3CDTF">2006-08-16T00:00:00Z</dcterms:created>
  <dcterms:modified xsi:type="dcterms:W3CDTF">2018-08-02T09:13:16Z</dcterms:modified>
</cp:coreProperties>
</file>