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1143000"/>
          </a:xfrm>
        </p:spPr>
        <p:txBody>
          <a:bodyPr>
            <a:noAutofit/>
          </a:bodyPr>
          <a:lstStyle/>
          <a:p>
            <a:r>
              <a:rPr lang="en-US" sz="8800" dirty="0" smtClean="0"/>
              <a:t>Interactions</a:t>
            </a:r>
            <a:endParaRPr lang="en-US" sz="8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lvl="0"/>
            <a:r>
              <a:rPr lang="en-US" dirty="0" smtClean="0"/>
              <a:t>In the UML, you can model several kinds of actions</a:t>
            </a:r>
          </a:p>
          <a:p>
            <a:endParaRPr lang="en-US" dirty="0"/>
          </a:p>
        </p:txBody>
      </p:sp>
      <p:graphicFrame>
        <p:nvGraphicFramePr>
          <p:cNvPr id="4" name="Table 3"/>
          <p:cNvGraphicFramePr>
            <a:graphicFrameLocks noGrp="1"/>
          </p:cNvGraphicFramePr>
          <p:nvPr/>
        </p:nvGraphicFramePr>
        <p:xfrm>
          <a:off x="609600" y="2590800"/>
          <a:ext cx="8229600" cy="4084320"/>
        </p:xfrm>
        <a:graphic>
          <a:graphicData uri="http://schemas.openxmlformats.org/drawingml/2006/table">
            <a:tbl>
              <a:tblPr/>
              <a:tblGrid>
                <a:gridCol w="1447800"/>
                <a:gridCol w="6781800"/>
              </a:tblGrid>
              <a:tr h="1016000">
                <a:tc>
                  <a:txBody>
                    <a:bodyPr/>
                    <a:lstStyle/>
                    <a:p>
                      <a:pPr marL="0" marR="0">
                        <a:spcBef>
                          <a:spcPts val="0"/>
                        </a:spcBef>
                        <a:spcAft>
                          <a:spcPts val="0"/>
                        </a:spcAft>
                      </a:pPr>
                      <a:r>
                        <a:rPr lang="en-US" sz="2800" dirty="0">
                          <a:latin typeface="Tahoma"/>
                          <a:ea typeface="Times New Roman"/>
                        </a:rPr>
                        <a:t>Call</a:t>
                      </a:r>
                      <a:endParaRPr lang="en-US" sz="4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latin typeface="Tahoma"/>
                          <a:ea typeface="Times New Roman"/>
                        </a:rPr>
                        <a:t>Invokes an operation on an object; an object may send a message to itself, resulting in the local invocation of an operation </a:t>
                      </a:r>
                      <a:endParaRPr lang="en-US" sz="4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spcBef>
                          <a:spcPts val="0"/>
                        </a:spcBef>
                        <a:spcAft>
                          <a:spcPts val="0"/>
                        </a:spcAft>
                      </a:pPr>
                      <a:r>
                        <a:rPr lang="en-US" sz="2400" dirty="0">
                          <a:latin typeface="Tahoma"/>
                          <a:ea typeface="Times New Roman"/>
                        </a:rPr>
                        <a:t>Return</a:t>
                      </a:r>
                      <a:endParaRPr lang="en-US" sz="9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Returns a value to the caller </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spcBef>
                          <a:spcPts val="0"/>
                        </a:spcBef>
                        <a:spcAft>
                          <a:spcPts val="0"/>
                        </a:spcAft>
                      </a:pPr>
                      <a:r>
                        <a:rPr lang="en-US" sz="2400">
                          <a:latin typeface="Tahoma"/>
                          <a:ea typeface="Times New Roman"/>
                        </a:rPr>
                        <a:t>Send  </a:t>
                      </a:r>
                      <a:endParaRPr lang="en-US" sz="4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Sends a signal to an object</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spcBef>
                          <a:spcPts val="0"/>
                        </a:spcBef>
                        <a:spcAft>
                          <a:spcPts val="0"/>
                        </a:spcAft>
                      </a:pPr>
                      <a:r>
                        <a:rPr lang="en-US" sz="2400">
                          <a:latin typeface="Tahoma"/>
                          <a:ea typeface="Times New Roman"/>
                        </a:rPr>
                        <a:t>Create</a:t>
                      </a:r>
                      <a:endParaRPr lang="en-US" sz="4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Creates an object</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spcBef>
                          <a:spcPts val="0"/>
                        </a:spcBef>
                        <a:spcAft>
                          <a:spcPts val="0"/>
                        </a:spcAft>
                      </a:pPr>
                      <a:r>
                        <a:rPr lang="en-US" sz="2800">
                          <a:latin typeface="Tahoma"/>
                          <a:ea typeface="Times New Roman"/>
                        </a:rPr>
                        <a:t>Destroy</a:t>
                      </a:r>
                      <a:endParaRPr lang="en-US" sz="4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latin typeface="Tahoma"/>
                          <a:ea typeface="Times New Roman"/>
                        </a:rPr>
                        <a:t>Destroys an object; an object may commit suicide by destroying itself</a:t>
                      </a:r>
                      <a:endParaRPr lang="en-US" sz="4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dirty="0" smtClean="0"/>
              <a:t>The UML provides a visual distinction among these kinds of messages</a:t>
            </a:r>
            <a:br>
              <a:rPr lang="en-US" sz="2400" dirty="0" smtClean="0"/>
            </a:br>
            <a:endParaRPr lang="en-US" sz="2400" dirty="0"/>
          </a:p>
        </p:txBody>
      </p:sp>
      <p:graphicFrame>
        <p:nvGraphicFramePr>
          <p:cNvPr id="23554" name="Object 2"/>
          <p:cNvGraphicFramePr>
            <a:graphicFrameLocks noChangeAspect="1"/>
          </p:cNvGraphicFramePr>
          <p:nvPr/>
        </p:nvGraphicFramePr>
        <p:xfrm>
          <a:off x="457200" y="1143000"/>
          <a:ext cx="8229600" cy="5181600"/>
        </p:xfrm>
        <a:graphic>
          <a:graphicData uri="http://schemas.openxmlformats.org/presentationml/2006/ole">
            <p:oleObj spid="_x0000_s1026" name="Bitmap Image" r:id="rId3" imgW="4933333" imgH="3304762" progId="PBrush">
              <p:embed/>
            </p:oleObj>
          </a:graphicData>
        </a:graphic>
      </p:graphicFrame>
      <p:sp>
        <p:nvSpPr>
          <p:cNvPr id="5" name="TextBox 4"/>
          <p:cNvSpPr txBox="1"/>
          <p:nvPr/>
        </p:nvSpPr>
        <p:spPr>
          <a:xfrm>
            <a:off x="3352800" y="6396335"/>
            <a:ext cx="1387559" cy="461665"/>
          </a:xfrm>
          <a:prstGeom prst="rect">
            <a:avLst/>
          </a:prstGeom>
          <a:noFill/>
        </p:spPr>
        <p:txBody>
          <a:bodyPr wrap="none" rtlCol="0">
            <a:spAutoFit/>
          </a:bodyPr>
          <a:lstStyle/>
          <a:p>
            <a:r>
              <a:rPr lang="en-US" sz="2400" dirty="0" smtClean="0"/>
              <a:t>messages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Sequencing</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lvl="0"/>
            <a:r>
              <a:rPr lang="en-US" sz="2000" dirty="0" smtClean="0"/>
              <a:t>When an object passes a message to another object the receiving object might in turn send a message to another object, which might send a message to yet a different object, and so on. This stream of messages forms a sequence.</a:t>
            </a:r>
          </a:p>
          <a:p>
            <a:pPr lvl="0"/>
            <a:endParaRPr lang="en-US" sz="2000" dirty="0" smtClean="0"/>
          </a:p>
          <a:p>
            <a:pPr lvl="0"/>
            <a:r>
              <a:rPr lang="en-US" sz="2000" dirty="0" smtClean="0"/>
              <a:t>Any sequence must have a beginning; the start of every sequence is rooted in some process or thread.</a:t>
            </a:r>
          </a:p>
          <a:p>
            <a:pPr lvl="0"/>
            <a:endParaRPr lang="en-US" sz="2000" dirty="0" smtClean="0"/>
          </a:p>
          <a:p>
            <a:pPr lvl="0"/>
            <a:r>
              <a:rPr lang="en-US" sz="2000" dirty="0" smtClean="0"/>
              <a:t>Any sequence will continue as long as the process or thread that owns it lives.</a:t>
            </a:r>
          </a:p>
          <a:p>
            <a:pPr lvl="0"/>
            <a:endParaRPr lang="en-US" sz="2000" dirty="0" smtClean="0"/>
          </a:p>
          <a:p>
            <a:pPr lvl="0"/>
            <a:r>
              <a:rPr lang="en-US" sz="2000" dirty="0" smtClean="0"/>
              <a:t>Messages are ordered in sequence by time. To better visualize the sequence of a message, you can explicitly model the order of the message relative to the start of the sequence by prefixing the message with a sequence number set apart by a colon separator.</a:t>
            </a:r>
          </a:p>
          <a:p>
            <a:pPr lvl="0"/>
            <a:endParaRPr lang="en-US" sz="2000" dirty="0" smtClean="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dirty="0" smtClean="0"/>
              <a:t>Most commonly, you can specify a </a:t>
            </a:r>
            <a:r>
              <a:rPr lang="en-US" sz="2000" b="1" dirty="0" smtClean="0"/>
              <a:t>procedural or nested flow of control</a:t>
            </a:r>
            <a:r>
              <a:rPr lang="en-US" sz="2000" dirty="0" smtClean="0"/>
              <a:t>, rendered using a filled solid arrowhead</a:t>
            </a:r>
            <a:br>
              <a:rPr lang="en-US" sz="2000" dirty="0" smtClean="0"/>
            </a:br>
            <a:r>
              <a:rPr lang="en-US" sz="2000" dirty="0" smtClean="0"/>
              <a:t> </a:t>
            </a:r>
            <a:br>
              <a:rPr lang="en-US" sz="2000" dirty="0" smtClean="0"/>
            </a:br>
            <a:endParaRPr lang="en-US" sz="2000" dirty="0"/>
          </a:p>
        </p:txBody>
      </p:sp>
      <p:graphicFrame>
        <p:nvGraphicFramePr>
          <p:cNvPr id="24578" name="Object 2"/>
          <p:cNvGraphicFramePr>
            <a:graphicFrameLocks noChangeAspect="1"/>
          </p:cNvGraphicFramePr>
          <p:nvPr/>
        </p:nvGraphicFramePr>
        <p:xfrm>
          <a:off x="1066800" y="1524000"/>
          <a:ext cx="7239000" cy="3962400"/>
        </p:xfrm>
        <a:graphic>
          <a:graphicData uri="http://schemas.openxmlformats.org/presentationml/2006/ole">
            <p:oleObj spid="_x0000_s2050" name="Bitmap Image" r:id="rId3" imgW="5047619" imgH="2172003" progId="PBrush">
              <p:embed/>
            </p:oleObj>
          </a:graphicData>
        </a:graphic>
      </p:graphicFrame>
      <p:sp>
        <p:nvSpPr>
          <p:cNvPr id="5" name="TextBox 4"/>
          <p:cNvSpPr txBox="1"/>
          <p:nvPr/>
        </p:nvSpPr>
        <p:spPr>
          <a:xfrm>
            <a:off x="2514600" y="6096000"/>
            <a:ext cx="3234860" cy="523220"/>
          </a:xfrm>
          <a:prstGeom prst="rect">
            <a:avLst/>
          </a:prstGeom>
          <a:noFill/>
        </p:spPr>
        <p:txBody>
          <a:bodyPr wrap="none" rtlCol="0">
            <a:spAutoFit/>
          </a:bodyPr>
          <a:lstStyle/>
          <a:p>
            <a:r>
              <a:rPr lang="en-US" sz="2800" dirty="0" smtClean="0"/>
              <a:t>Procedural sequence</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t>We can specify a flat flow of control, rendered using a stick arrowhead, to model the nonprocedural progression of control from step to step.</a:t>
            </a:r>
            <a:br>
              <a:rPr lang="en-US" sz="2000" dirty="0" smtClean="0"/>
            </a:br>
            <a:endParaRPr lang="en-US" sz="2000" dirty="0"/>
          </a:p>
        </p:txBody>
      </p:sp>
      <p:graphicFrame>
        <p:nvGraphicFramePr>
          <p:cNvPr id="25602" name="Object 2"/>
          <p:cNvGraphicFramePr>
            <a:graphicFrameLocks noChangeAspect="1"/>
          </p:cNvGraphicFramePr>
          <p:nvPr/>
        </p:nvGraphicFramePr>
        <p:xfrm>
          <a:off x="1066800" y="1501774"/>
          <a:ext cx="7162800" cy="3375026"/>
        </p:xfrm>
        <a:graphic>
          <a:graphicData uri="http://schemas.openxmlformats.org/presentationml/2006/ole">
            <p:oleObj spid="_x0000_s3074" name="Bitmap Image" r:id="rId3" imgW="5028571" imgH="1704762" progId="PBrush">
              <p:embed/>
            </p:oleObj>
          </a:graphicData>
        </a:graphic>
      </p:graphicFrame>
      <p:sp>
        <p:nvSpPr>
          <p:cNvPr id="5" name="TextBox 4"/>
          <p:cNvSpPr txBox="1"/>
          <p:nvPr/>
        </p:nvSpPr>
        <p:spPr>
          <a:xfrm>
            <a:off x="5867400" y="4343400"/>
            <a:ext cx="2514856" cy="584775"/>
          </a:xfrm>
          <a:prstGeom prst="rect">
            <a:avLst/>
          </a:prstGeom>
          <a:noFill/>
        </p:spPr>
        <p:txBody>
          <a:bodyPr wrap="none" rtlCol="0">
            <a:spAutoFit/>
          </a:bodyPr>
          <a:lstStyle/>
          <a:p>
            <a:r>
              <a:rPr lang="en-US" sz="3200" dirty="0" smtClean="0"/>
              <a:t>Flat Sequence</a:t>
            </a:r>
            <a:endParaRPr lang="en-US" sz="3200" dirty="0"/>
          </a:p>
        </p:txBody>
      </p:sp>
      <p:sp>
        <p:nvSpPr>
          <p:cNvPr id="25603" name="Rectangle 3"/>
          <p:cNvSpPr>
            <a:spLocks noChangeArrowheads="1"/>
          </p:cNvSpPr>
          <p:nvPr/>
        </p:nvSpPr>
        <p:spPr bwMode="auto">
          <a:xfrm>
            <a:off x="88764" y="5410200"/>
            <a:ext cx="882663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We'll want to use procedural sequences, because they represent  ordinary, nested operation calls  of the type you find in most programming languages.</a:t>
            </a:r>
            <a:endParaRPr kumimoji="0" lang="en-US" sz="5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167" y="228600"/>
            <a:ext cx="8923833" cy="3754874"/>
          </a:xfrm>
          <a:prstGeom prst="rect">
            <a:avLst/>
          </a:prstGeom>
          <a:noFill/>
        </p:spPr>
        <p:txBody>
          <a:bodyPr wrap="square" rtlCol="0">
            <a:spAutoFit/>
          </a:bodyPr>
          <a:lstStyle/>
          <a:p>
            <a:r>
              <a:rPr lang="en-US" sz="2000" dirty="0" smtClean="0"/>
              <a:t>When you are modeling interactions that involve multiple flows of control, it’s especially important to identify the process or thread that sent a particular message. In the UML you can distinguish one flow of control from another by prefixing a messages sequence number with  the name of the process or thread that sits at the root of the sequence.</a:t>
            </a:r>
          </a:p>
          <a:p>
            <a:r>
              <a:rPr lang="en-US" dirty="0" smtClean="0"/>
              <a:t/>
            </a:r>
            <a:br>
              <a:rPr lang="en-US" dirty="0" smtClean="0"/>
            </a:br>
            <a:r>
              <a:rPr lang="en-US" dirty="0" smtClean="0"/>
              <a:t>			</a:t>
            </a:r>
            <a:r>
              <a:rPr lang="en-US" sz="2400" b="1" dirty="0" smtClean="0"/>
              <a:t>D5 : </a:t>
            </a:r>
            <a:r>
              <a:rPr lang="en-US" sz="2400" b="1" dirty="0" err="1" smtClean="0"/>
              <a:t>ejectHatch</a:t>
            </a:r>
            <a:r>
              <a:rPr lang="en-US" sz="2400" b="1" dirty="0" smtClean="0"/>
              <a:t>(3)</a:t>
            </a:r>
          </a:p>
          <a:p>
            <a:r>
              <a:rPr lang="en-US" sz="2400" dirty="0" smtClean="0"/>
              <a:t/>
            </a:r>
            <a:br>
              <a:rPr lang="en-US" sz="2400" dirty="0" smtClean="0"/>
            </a:br>
            <a:r>
              <a:rPr lang="en-US" sz="2400" dirty="0" smtClean="0"/>
              <a:t>specifies that the operation </a:t>
            </a:r>
            <a:r>
              <a:rPr lang="en-US" sz="2400" dirty="0" err="1" smtClean="0"/>
              <a:t>ejectHatch</a:t>
            </a:r>
            <a:r>
              <a:rPr lang="en-US" sz="2400" dirty="0" smtClean="0"/>
              <a:t> is dispatched  (with the actual argument 3) as the fifth message in the sequence rooted by the process or thread named D</a:t>
            </a:r>
            <a:r>
              <a:rPr lang="en-US" sz="2400" b="1" dirty="0" smtClean="0"/>
              <a:t> .</a:t>
            </a:r>
            <a:endParaRPr lang="en-US" dirty="0"/>
          </a:p>
        </p:txBody>
      </p:sp>
      <p:sp>
        <p:nvSpPr>
          <p:cNvPr id="5" name="Rectangle 4"/>
          <p:cNvSpPr/>
          <p:nvPr/>
        </p:nvSpPr>
        <p:spPr>
          <a:xfrm>
            <a:off x="228600" y="4038600"/>
            <a:ext cx="8686800" cy="1477328"/>
          </a:xfrm>
          <a:prstGeom prst="rect">
            <a:avLst/>
          </a:prstGeom>
        </p:spPr>
        <p:txBody>
          <a:bodyPr wrap="square">
            <a:spAutoFit/>
          </a:bodyPr>
          <a:lstStyle/>
          <a:p>
            <a:r>
              <a:rPr lang="en-US" dirty="0" smtClean="0"/>
              <a:t> you can show the return values of a function as well. As the following expression shows, the value p is returned from the operation find, dispatched with the actual parameter "Rachelle". This is a nested sequence, dispatched as the second message nested in the third message nested in the first message of the sequence. In the same diagram, p can then be used as an actual parameter in other messages.</a:t>
            </a:r>
            <a:endParaRPr lang="en-US" dirty="0"/>
          </a:p>
        </p:txBody>
      </p:sp>
      <p:sp>
        <p:nvSpPr>
          <p:cNvPr id="6" name="Rectangle 5"/>
          <p:cNvSpPr/>
          <p:nvPr/>
        </p:nvSpPr>
        <p:spPr>
          <a:xfrm>
            <a:off x="1905000" y="5638800"/>
            <a:ext cx="4114800" cy="369332"/>
          </a:xfrm>
          <a:prstGeom prst="rect">
            <a:avLst/>
          </a:prstGeom>
        </p:spPr>
        <p:txBody>
          <a:bodyPr wrap="square">
            <a:spAutoFit/>
          </a:bodyPr>
          <a:lstStyle/>
          <a:p>
            <a:r>
              <a:rPr lang="en-US" dirty="0" smtClean="0"/>
              <a:t>                  1.3.2 : p := find("Rachelle")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000" b="1" u="sng" dirty="0" smtClean="0"/>
              <a:t>Creation, Modification, and Destruction</a:t>
            </a:r>
            <a:r>
              <a:rPr lang="en-US" sz="2000" dirty="0" smtClean="0"/>
              <a:t/>
            </a:r>
            <a:br>
              <a:rPr lang="en-US" sz="2000" dirty="0" smtClean="0"/>
            </a:br>
            <a:endParaRPr lang="en-US" sz="2000" dirty="0"/>
          </a:p>
        </p:txBody>
      </p:sp>
      <p:sp>
        <p:nvSpPr>
          <p:cNvPr id="3" name="Content Placeholder 2"/>
          <p:cNvSpPr>
            <a:spLocks noGrp="1"/>
          </p:cNvSpPr>
          <p:nvPr>
            <p:ph idx="1"/>
          </p:nvPr>
        </p:nvSpPr>
        <p:spPr>
          <a:xfrm>
            <a:off x="533400" y="838200"/>
            <a:ext cx="8229600" cy="4525963"/>
          </a:xfrm>
        </p:spPr>
        <p:txBody>
          <a:bodyPr>
            <a:normAutofit fontScale="85000" lnSpcReduction="10000"/>
          </a:bodyPr>
          <a:lstStyle/>
          <a:p>
            <a:pPr lvl="0"/>
            <a:r>
              <a:rPr lang="en-US" dirty="0" smtClean="0"/>
              <a:t>Most of the time, the objects you show participating in an interaction exist for the entire duration of the interaction. However, in some interactions, objects may be created (specified by a create message) and destroyed (specified by a destroy message).</a:t>
            </a:r>
          </a:p>
          <a:p>
            <a:pPr lvl="0"/>
            <a:r>
              <a:rPr lang="en-US" dirty="0" smtClean="0"/>
              <a:t>The same is true of links: the relationships among objects may come and go. To specify if an object or link enters and/or leaves during an interaction, you can attach one of the following constraints to the element:</a:t>
            </a:r>
          </a:p>
          <a:p>
            <a:pPr>
              <a:buNone/>
            </a:pPr>
            <a:r>
              <a:rPr lang="en-US" dirty="0" smtClean="0"/>
              <a:t> </a:t>
            </a:r>
          </a:p>
          <a:p>
            <a:endParaRPr lang="en-US" dirty="0"/>
          </a:p>
        </p:txBody>
      </p:sp>
      <p:graphicFrame>
        <p:nvGraphicFramePr>
          <p:cNvPr id="4" name="Table 3"/>
          <p:cNvGraphicFramePr>
            <a:graphicFrameLocks noGrp="1"/>
          </p:cNvGraphicFramePr>
          <p:nvPr/>
        </p:nvGraphicFramePr>
        <p:xfrm>
          <a:off x="762000" y="4419600"/>
          <a:ext cx="7696200" cy="2133600"/>
        </p:xfrm>
        <a:graphic>
          <a:graphicData uri="http://schemas.openxmlformats.org/drawingml/2006/table">
            <a:tbl>
              <a:tblPr/>
              <a:tblGrid>
                <a:gridCol w="1524000"/>
                <a:gridCol w="6172200"/>
              </a:tblGrid>
              <a:tr h="396240">
                <a:tc>
                  <a:txBody>
                    <a:bodyPr/>
                    <a:lstStyle/>
                    <a:p>
                      <a:pPr marL="0" marR="0">
                        <a:spcBef>
                          <a:spcPts val="0"/>
                        </a:spcBef>
                        <a:spcAft>
                          <a:spcPts val="0"/>
                        </a:spcAft>
                      </a:pPr>
                      <a:r>
                        <a:rPr lang="en-US" sz="1800">
                          <a:latin typeface="Tahoma"/>
                          <a:ea typeface="Times New Roman"/>
                        </a:rPr>
                        <a:t>new</a:t>
                      </a:r>
                      <a:endParaRPr lang="en-US" sz="3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ahoma"/>
                          <a:ea typeface="Times New Roman"/>
                        </a:rPr>
                        <a:t>Specifies that the instance or link is created during execution of the enclosing interaction</a:t>
                      </a:r>
                      <a:endParaRPr lang="en-US" sz="3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480">
                <a:tc>
                  <a:txBody>
                    <a:bodyPr/>
                    <a:lstStyle/>
                    <a:p>
                      <a:pPr marL="0" marR="0">
                        <a:spcBef>
                          <a:spcPts val="0"/>
                        </a:spcBef>
                        <a:spcAft>
                          <a:spcPts val="0"/>
                        </a:spcAft>
                      </a:pPr>
                      <a:r>
                        <a:rPr lang="en-US" sz="1800">
                          <a:latin typeface="Tahoma"/>
                          <a:ea typeface="Times New Roman"/>
                        </a:rPr>
                        <a:t>destroyed</a:t>
                      </a:r>
                      <a:endParaRPr lang="en-US" sz="3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ahoma"/>
                          <a:ea typeface="Times New Roman"/>
                        </a:rPr>
                        <a:t>Specifies that the instance or link is destroyed prior to completion of execution of the enclosing interaction</a:t>
                      </a:r>
                      <a:endParaRPr lang="en-US" sz="3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480">
                <a:tc>
                  <a:txBody>
                    <a:bodyPr/>
                    <a:lstStyle/>
                    <a:p>
                      <a:pPr marL="0" marR="0">
                        <a:spcBef>
                          <a:spcPts val="0"/>
                        </a:spcBef>
                        <a:spcAft>
                          <a:spcPts val="0"/>
                        </a:spcAft>
                      </a:pPr>
                      <a:r>
                        <a:rPr lang="en-US" sz="2000" dirty="0" smtClean="0">
                          <a:latin typeface="Tahoma"/>
                          <a:ea typeface="Times New Roman"/>
                        </a:rPr>
                        <a:t>transient</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ahoma"/>
                          <a:ea typeface="Times New Roman"/>
                        </a:rPr>
                        <a:t>Specifies that the instance or link is created during execution of the enclosing interaction but is destroyed before completion of execution</a:t>
                      </a:r>
                      <a:endParaRPr lang="en-US" sz="3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a:t>
            </a:r>
            <a:endParaRPr lang="en-US" dirty="0"/>
          </a:p>
        </p:txBody>
      </p:sp>
      <p:sp>
        <p:nvSpPr>
          <p:cNvPr id="3" name="Content Placeholder 2"/>
          <p:cNvSpPr>
            <a:spLocks noGrp="1"/>
          </p:cNvSpPr>
          <p:nvPr>
            <p:ph idx="1"/>
          </p:nvPr>
        </p:nvSpPr>
        <p:spPr/>
        <p:txBody>
          <a:bodyPr>
            <a:noAutofit/>
          </a:bodyPr>
          <a:lstStyle/>
          <a:p>
            <a:pPr lvl="0"/>
            <a:r>
              <a:rPr lang="en-US" sz="2000" dirty="0" smtClean="0"/>
              <a:t>When you model an interaction, you typically include both objects and messages</a:t>
            </a:r>
            <a:endParaRPr lang="en-US" sz="2800" dirty="0" smtClean="0"/>
          </a:p>
          <a:p>
            <a:pPr lvl="0"/>
            <a:r>
              <a:rPr lang="en-US" sz="2000" dirty="0" smtClean="0"/>
              <a:t>We can visualize those objects and messages involved in an interaction in two ways</a:t>
            </a:r>
            <a:endParaRPr lang="en-US" sz="2800" dirty="0" smtClean="0"/>
          </a:p>
          <a:p>
            <a:pPr lvl="1"/>
            <a:r>
              <a:rPr lang="en-US" sz="1600" dirty="0" smtClean="0"/>
              <a:t>By emphasizing the time ordering of its messages</a:t>
            </a:r>
            <a:endParaRPr lang="en-US" dirty="0" smtClean="0"/>
          </a:p>
          <a:p>
            <a:pPr lvl="1"/>
            <a:r>
              <a:rPr lang="en-US" sz="1600" dirty="0" smtClean="0"/>
              <a:t>by emphasizing the structural organization of the objects that send and receive messages.</a:t>
            </a:r>
            <a:endParaRPr lang="en-US" dirty="0" smtClean="0"/>
          </a:p>
          <a:p>
            <a:pPr lvl="0"/>
            <a:r>
              <a:rPr lang="en-US" sz="2000" dirty="0" smtClean="0"/>
              <a:t>In the UML, the first kind of representation is called a sequence diagram</a:t>
            </a:r>
            <a:endParaRPr lang="en-US" sz="2800" dirty="0" smtClean="0"/>
          </a:p>
          <a:p>
            <a:pPr lvl="0"/>
            <a:r>
              <a:rPr lang="en-US" sz="2000" dirty="0" smtClean="0"/>
              <a:t>The second kind of representation is called a collaboration diagram</a:t>
            </a:r>
            <a:endParaRPr lang="en-US" sz="2800" dirty="0" smtClean="0"/>
          </a:p>
          <a:p>
            <a:pPr lvl="0"/>
            <a:r>
              <a:rPr lang="en-US" sz="2000" dirty="0" smtClean="0"/>
              <a:t>Both sequence diagrams and collaboration diagrams are kinds of interaction diagrams</a:t>
            </a:r>
            <a:r>
              <a:rPr lang="en-US" sz="2800" dirty="0" smtClean="0"/>
              <a:t> </a:t>
            </a:r>
          </a:p>
          <a:p>
            <a:pPr lvl="0"/>
            <a:r>
              <a:rPr lang="en-US" sz="2000" dirty="0" smtClean="0"/>
              <a:t>Sequence diagrams and collaboration diagrams are largely isomorphic.</a:t>
            </a:r>
            <a:endParaRPr lang="en-US" sz="2800" dirty="0" smtClean="0"/>
          </a:p>
          <a:p>
            <a:pPr lvl="0"/>
            <a:r>
              <a:rPr lang="en-US" sz="2000" dirty="0" smtClean="0"/>
              <a:t>Sequence diagrams permit you to model the lifeline of an object.</a:t>
            </a:r>
            <a:r>
              <a:rPr lang="en-US" sz="2800" dirty="0" smtClean="0"/>
              <a:t> </a:t>
            </a:r>
          </a:p>
          <a:p>
            <a:pPr lvl="0"/>
            <a:r>
              <a:rPr lang="en-US" sz="2000" dirty="0" smtClean="0"/>
              <a:t>Collaboration diagrams permit you to model the structural links that may exist among the objects in an interaction. </a:t>
            </a:r>
            <a:endParaRPr lang="en-US" sz="2800" dirty="0" smtClean="0"/>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Common modeling techniques</a:t>
            </a:r>
            <a:br>
              <a:rPr lang="en-US" sz="2800" dirty="0" smtClean="0"/>
            </a:br>
            <a:r>
              <a:rPr lang="en-US" sz="2800" u="sng" dirty="0" smtClean="0"/>
              <a:t>Modeling a Flow of Control</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fontScale="92500" lnSpcReduction="20000"/>
          </a:bodyPr>
          <a:lstStyle/>
          <a:p>
            <a:pPr lvl="0"/>
            <a:r>
              <a:rPr lang="en-US" dirty="0" smtClean="0"/>
              <a:t>The most common purpose for which you'll use interactions is to model the flow of control that characterizes the behavior of a system as a whole, including use cases, patterns, mechanisms, and frameworks, or the behavior of a class or an individual operation.</a:t>
            </a:r>
          </a:p>
          <a:p>
            <a:pPr lvl="0"/>
            <a:r>
              <a:rPr lang="en-US" u="sng" dirty="0" smtClean="0"/>
              <a:t>To model a flow of control</a:t>
            </a:r>
            <a:endParaRPr lang="en-US" dirty="0" smtClean="0"/>
          </a:p>
          <a:p>
            <a:pPr marL="342900" lvl="1" indent="-342900">
              <a:buFont typeface="Arial" pitchFamily="34" charset="0"/>
              <a:buChar char="•"/>
            </a:pPr>
            <a:r>
              <a:rPr lang="en-US" dirty="0" smtClean="0"/>
              <a:t>Set the context for the interaction, whether it is the system as a whole, a class, or an individual operation.</a:t>
            </a:r>
            <a:endParaRPr lang="en-US" sz="4400" dirty="0" smtClean="0"/>
          </a:p>
          <a:p>
            <a:pPr marL="342900" lvl="1" indent="-342900">
              <a:buFont typeface="Arial" pitchFamily="34" charset="0"/>
              <a:buChar char="•"/>
            </a:pPr>
            <a:r>
              <a:rPr lang="en-US" dirty="0" smtClean="0"/>
              <a:t>Set the stage for the interaction by identifying which objects play a role; set their initial properties, including their attribute values, state, and role.</a:t>
            </a:r>
            <a:endParaRPr lang="en-US" sz="44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92500" lnSpcReduction="10000"/>
          </a:bodyPr>
          <a:lstStyle/>
          <a:p>
            <a:pPr marL="342900" lvl="1" indent="-342900">
              <a:buFont typeface="Arial" pitchFamily="34" charset="0"/>
              <a:buChar char="•"/>
            </a:pPr>
            <a:r>
              <a:rPr lang="en-US" dirty="0" smtClean="0"/>
              <a:t>If your model emphasizes the structural organization of these objects, identify the links that connect them, relevant to the paths of communication that take place in this interaction. Specify the nature of the links using the UML's standard stereotypes and constraints, as necessary.</a:t>
            </a:r>
          </a:p>
          <a:p>
            <a:pPr marL="342900" lvl="1" indent="-342900">
              <a:buNone/>
            </a:pPr>
            <a:endParaRPr lang="en-US" sz="4400" dirty="0" smtClean="0"/>
          </a:p>
          <a:p>
            <a:pPr marL="342900" lvl="1" indent="-342900">
              <a:buFont typeface="Arial" pitchFamily="34" charset="0"/>
              <a:buChar char="•"/>
            </a:pPr>
            <a:r>
              <a:rPr lang="en-US" dirty="0" smtClean="0"/>
              <a:t>In time order, specify the messages that pass from object to object. As necessary, distinguish the different kinds of messages; include parameters and return values to convey the necessary detail of this interaction.</a:t>
            </a:r>
            <a:endParaRPr lang="en-US" sz="44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077200" cy="5334000"/>
          </a:xfrm>
        </p:spPr>
        <p:txBody>
          <a:bodyPr>
            <a:noAutofit/>
          </a:bodyPr>
          <a:lstStyle/>
          <a:p>
            <a:pPr algn="l"/>
            <a:r>
              <a:rPr lang="en-US" sz="3200" dirty="0" smtClean="0"/>
              <a:t>An </a:t>
            </a:r>
            <a:r>
              <a:rPr lang="en-US" sz="3200" dirty="0"/>
              <a:t>interaction is a behavior that comprises a set of </a:t>
            </a:r>
            <a:r>
              <a:rPr lang="en-US" sz="3200" dirty="0" smtClean="0"/>
              <a:t>messages exchanged </a:t>
            </a:r>
            <a:r>
              <a:rPr lang="en-US" sz="3200" dirty="0"/>
              <a:t>among a set of objects within a context to accomplish a purpose. </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a:t> A message is a specification of a communication between </a:t>
            </a:r>
            <a:r>
              <a:rPr lang="en-US" sz="3200" dirty="0" smtClean="0"/>
              <a:t>objects.</a:t>
            </a:r>
            <a:r>
              <a:rPr lang="en-US" sz="3200" dirty="0"/>
              <a:t/>
            </a:r>
            <a:br>
              <a:rPr lang="en-US" sz="3200" dirty="0"/>
            </a:b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t>This figure is an example of a sequence diagram, which emphasizes the time order of messages.</a:t>
            </a:r>
            <a:br>
              <a:rPr lang="en-US" sz="2000" dirty="0" smtClean="0"/>
            </a:br>
            <a:endParaRPr lang="en-US" sz="2000" dirty="0"/>
          </a:p>
        </p:txBody>
      </p:sp>
      <p:pic>
        <p:nvPicPr>
          <p:cNvPr id="28674" name="Picture 2"/>
          <p:cNvPicPr>
            <a:picLocks noChangeAspect="1" noChangeArrowheads="1"/>
          </p:cNvPicPr>
          <p:nvPr/>
        </p:nvPicPr>
        <p:blipFill>
          <a:blip r:embed="rId2" cstate="print">
            <a:grayscl/>
          </a:blip>
          <a:srcRect/>
          <a:stretch>
            <a:fillRect/>
          </a:stretch>
        </p:blipFill>
        <p:spPr bwMode="auto">
          <a:xfrm>
            <a:off x="1143000" y="1524000"/>
            <a:ext cx="7467600" cy="4430713"/>
          </a:xfrm>
          <a:prstGeom prst="rect">
            <a:avLst/>
          </a:prstGeom>
          <a:noFill/>
          <a:ln w="9525">
            <a:noFill/>
            <a:miter lim="800000"/>
            <a:headEnd/>
            <a:tailEnd/>
          </a:ln>
        </p:spPr>
      </p:pic>
      <p:sp>
        <p:nvSpPr>
          <p:cNvPr id="5" name="TextBox 4"/>
          <p:cNvSpPr txBox="1"/>
          <p:nvPr/>
        </p:nvSpPr>
        <p:spPr>
          <a:xfrm>
            <a:off x="3124200" y="6324600"/>
            <a:ext cx="2388603" cy="369332"/>
          </a:xfrm>
          <a:prstGeom prst="rect">
            <a:avLst/>
          </a:prstGeom>
          <a:noFill/>
        </p:spPr>
        <p:txBody>
          <a:bodyPr wrap="none" rtlCol="0">
            <a:spAutoFit/>
          </a:bodyPr>
          <a:lstStyle/>
          <a:p>
            <a:r>
              <a:rPr lang="en-US" dirty="0" smtClean="0"/>
              <a:t>Flow of control by Time</a:t>
            </a:r>
            <a:endParaRPr lang="en-US" dirty="0"/>
          </a:p>
        </p:txBody>
      </p:sp>
      <p:sp>
        <p:nvSpPr>
          <p:cNvPr id="6" name="TextBox 5"/>
          <p:cNvSpPr txBox="1"/>
          <p:nvPr/>
        </p:nvSpPr>
        <p:spPr>
          <a:xfrm>
            <a:off x="381000" y="6019800"/>
            <a:ext cx="6705600" cy="369332"/>
          </a:xfrm>
          <a:prstGeom prst="rect">
            <a:avLst/>
          </a:prstGeom>
          <a:noFill/>
        </p:spPr>
        <p:txBody>
          <a:bodyPr wrap="square" rtlCol="0">
            <a:spAutoFit/>
          </a:bodyPr>
          <a:lstStyle/>
          <a:p>
            <a:r>
              <a:rPr lang="en-US" dirty="0" smtClean="0"/>
              <a:t>                                           Publish and subscribe mechanism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dirty="0" smtClean="0"/>
              <a:t>This figure is semantically equivalent to the previous one, but it is drawn as a collaboration diagram, which emphasizes the structural organization of the objects.</a:t>
            </a:r>
            <a:br>
              <a:rPr lang="en-US" sz="2000" dirty="0" smtClean="0"/>
            </a:br>
            <a:endParaRPr lang="en-US" sz="2000" dirty="0"/>
          </a:p>
        </p:txBody>
      </p:sp>
      <p:pic>
        <p:nvPicPr>
          <p:cNvPr id="29698" name="Picture 2"/>
          <p:cNvPicPr>
            <a:picLocks noChangeAspect="1" noChangeArrowheads="1"/>
          </p:cNvPicPr>
          <p:nvPr/>
        </p:nvPicPr>
        <p:blipFill>
          <a:blip r:embed="rId2" cstate="print"/>
          <a:srcRect/>
          <a:stretch>
            <a:fillRect/>
          </a:stretch>
        </p:blipFill>
        <p:spPr bwMode="auto">
          <a:xfrm>
            <a:off x="762000" y="1828800"/>
            <a:ext cx="7620000" cy="3276600"/>
          </a:xfrm>
          <a:prstGeom prst="rect">
            <a:avLst/>
          </a:prstGeom>
          <a:noFill/>
          <a:ln w="9525">
            <a:noFill/>
            <a:miter lim="800000"/>
            <a:headEnd/>
            <a:tailEnd/>
          </a:ln>
        </p:spPr>
      </p:pic>
      <p:sp>
        <p:nvSpPr>
          <p:cNvPr id="29699" name="Rectangle 3"/>
          <p:cNvSpPr>
            <a:spLocks noChangeArrowheads="1"/>
          </p:cNvSpPr>
          <p:nvPr/>
        </p:nvSpPr>
        <p:spPr bwMode="auto">
          <a:xfrm>
            <a:off x="0" y="5867400"/>
            <a:ext cx="485139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strike="noStrike" cap="none" normalizeH="0" baseline="0" dirty="0" smtClean="0">
                <a:ln>
                  <a:noFill/>
                </a:ln>
                <a:solidFill>
                  <a:schemeClr val="tx1"/>
                </a:solidFill>
                <a:effectLst/>
                <a:ea typeface="Times New Roman" pitchFamily="18" charset="0"/>
                <a:cs typeface="Tahoma" pitchFamily="34" charset="0"/>
              </a:rPr>
              <a:t>                        Flow of Control by   </a:t>
            </a:r>
            <a:r>
              <a:rPr kumimoji="0" lang="en-US" sz="2000" i="0" strike="noStrike" cap="none" normalizeH="0" baseline="0" dirty="0" smtClean="0">
                <a:ln>
                  <a:noFill/>
                </a:ln>
                <a:solidFill>
                  <a:schemeClr val="tx1"/>
                </a:solidFill>
                <a:effectLst/>
                <a:latin typeface="+mj-lt"/>
                <a:ea typeface="Times New Roman" pitchFamily="18" charset="0"/>
                <a:cs typeface="Tahoma" pitchFamily="34" charset="0"/>
              </a:rPr>
              <a:t> Organization</a:t>
            </a:r>
            <a:endParaRPr kumimoji="0" lang="en-US" sz="5400" i="0" strike="noStrike" cap="none" normalizeH="0" baseline="0" dirty="0" smtClean="0">
              <a:ln>
                <a:noFill/>
              </a:ln>
              <a:solidFill>
                <a:schemeClr val="tx1"/>
              </a:solidFill>
              <a:effectLst/>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a:endParaRPr lang="en-US" b="1" dirty="0" smtClean="0">
              <a:solidFill>
                <a:srgbClr val="000000"/>
              </a:solidFill>
              <a:effectLst/>
            </a:endParaRPr>
          </a:p>
        </p:txBody>
      </p:sp>
      <p:sp>
        <p:nvSpPr>
          <p:cNvPr id="3075" name="Rectangle 3"/>
          <p:cNvSpPr>
            <a:spLocks noGrp="1" noChangeArrowheads="1"/>
          </p:cNvSpPr>
          <p:nvPr>
            <p:ph type="subTitle" idx="1"/>
          </p:nvPr>
        </p:nvSpPr>
        <p:spPr>
          <a:xfrm>
            <a:off x="914400" y="3048000"/>
            <a:ext cx="6858000" cy="1752600"/>
          </a:xfrm>
        </p:spPr>
        <p:txBody>
          <a:bodyPr/>
          <a:lstStyle/>
          <a:p>
            <a:r>
              <a:rPr lang="en-US" smtClean="0">
                <a:solidFill>
                  <a:srgbClr val="000000"/>
                </a:solidFill>
              </a:rPr>
              <a:t>Chapter-18    </a:t>
            </a:r>
            <a:r>
              <a:rPr lang="en-US" u="sng" smtClean="0">
                <a:solidFill>
                  <a:srgbClr val="000000"/>
                </a:solidFill>
              </a:rPr>
              <a:t>Interaction Diagrams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solidFill>
                  <a:srgbClr val="000000"/>
                </a:solidFill>
                <a:effectLst/>
              </a:rPr>
              <a:t>Ch-18  </a:t>
            </a:r>
            <a:r>
              <a:rPr lang="en-US" u="sng" smtClean="0">
                <a:solidFill>
                  <a:srgbClr val="000000"/>
                </a:solidFill>
                <a:effectLst/>
              </a:rPr>
              <a:t>Interaction Diagrams</a:t>
            </a:r>
          </a:p>
        </p:txBody>
      </p:sp>
      <p:sp>
        <p:nvSpPr>
          <p:cNvPr id="4099" name="Rectangle 3"/>
          <p:cNvSpPr>
            <a:spLocks noGrp="1" noChangeArrowheads="1"/>
          </p:cNvSpPr>
          <p:nvPr>
            <p:ph type="body" idx="1"/>
          </p:nvPr>
        </p:nvSpPr>
        <p:spPr>
          <a:xfrm>
            <a:off x="685800" y="1790700"/>
            <a:ext cx="7772400" cy="4457700"/>
          </a:xfrm>
        </p:spPr>
        <p:txBody>
          <a:bodyPr/>
          <a:lstStyle/>
          <a:p>
            <a:pPr algn="just"/>
            <a:r>
              <a:rPr lang="en-US" smtClean="0">
                <a:solidFill>
                  <a:srgbClr val="FF0000"/>
                </a:solidFill>
              </a:rPr>
              <a:t>Sequence diagrams </a:t>
            </a:r>
            <a:r>
              <a:rPr lang="en-US" smtClean="0">
                <a:solidFill>
                  <a:srgbClr val="000000"/>
                </a:solidFill>
              </a:rPr>
              <a:t>and </a:t>
            </a:r>
            <a:r>
              <a:rPr lang="en-US" smtClean="0">
                <a:solidFill>
                  <a:srgbClr val="FF0000"/>
                </a:solidFill>
              </a:rPr>
              <a:t>collaboration diagrams</a:t>
            </a:r>
            <a:r>
              <a:rPr lang="en-US" smtClean="0">
                <a:solidFill>
                  <a:srgbClr val="000000"/>
                </a:solidFill>
              </a:rPr>
              <a:t>- both of which are called </a:t>
            </a:r>
            <a:r>
              <a:rPr lang="en-US" smtClean="0">
                <a:solidFill>
                  <a:srgbClr val="FF0000"/>
                </a:solidFill>
              </a:rPr>
              <a:t>interaction diagrams </a:t>
            </a:r>
            <a:r>
              <a:rPr lang="en-US" smtClean="0">
                <a:solidFill>
                  <a:srgbClr val="000000"/>
                </a:solidFill>
              </a:rPr>
              <a:t>used in the UML for modeling the </a:t>
            </a:r>
            <a:r>
              <a:rPr lang="en-US" smtClean="0">
                <a:solidFill>
                  <a:srgbClr val="FF0000"/>
                </a:solidFill>
              </a:rPr>
              <a:t>dynamic aspects </a:t>
            </a:r>
            <a:r>
              <a:rPr lang="en-US" smtClean="0">
                <a:solidFill>
                  <a:srgbClr val="000000"/>
                </a:solidFill>
              </a:rPr>
              <a:t>of systems.</a:t>
            </a:r>
          </a:p>
          <a:p>
            <a:endParaRPr lang="en-US" sz="2800" smtClean="0">
              <a:solidFill>
                <a:srgbClr val="000000"/>
              </a:solidFill>
            </a:endParaRPr>
          </a:p>
          <a:p>
            <a:endParaRPr lang="en-US" sz="2800" smtClean="0">
              <a:solidFill>
                <a:srgbClr val="000000"/>
              </a:solidFill>
            </a:endParaRPr>
          </a:p>
          <a:p>
            <a:endParaRPr lang="en-US" sz="2800" smtClean="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sz="4000" b="1" i="0" u="sng" smtClean="0">
                <a:solidFill>
                  <a:srgbClr val="000000"/>
                </a:solidFill>
                <a:effectLst/>
              </a:rPr>
              <a:t>Interaction Diagrams</a:t>
            </a:r>
            <a:r>
              <a:rPr lang="en-US" sz="4000" i="0" smtClean="0">
                <a:effectLst/>
              </a:rPr>
              <a:t/>
            </a:r>
            <a:br>
              <a:rPr lang="en-US" sz="4000" i="0" smtClean="0">
                <a:effectLst/>
              </a:rPr>
            </a:br>
            <a:endParaRPr lang="en-US" sz="4000" i="0" smtClean="0">
              <a:effectLst/>
            </a:endParaRPr>
          </a:p>
        </p:txBody>
      </p:sp>
      <p:pic>
        <p:nvPicPr>
          <p:cNvPr id="5123" name="Picture 4"/>
          <p:cNvPicPr>
            <a:picLocks noChangeAspect="1" noChangeArrowheads="1"/>
          </p:cNvPicPr>
          <p:nvPr>
            <p:ph idx="1"/>
          </p:nvPr>
        </p:nvPicPr>
        <p:blipFill>
          <a:blip r:embed="rId2"/>
          <a:srcRect/>
          <a:stretch>
            <a:fillRect/>
          </a:stretch>
        </p:blipFill>
        <p:spPr>
          <a:xfrm>
            <a:off x="533400" y="1066800"/>
            <a:ext cx="8077200" cy="57912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685800" y="685800"/>
            <a:ext cx="7772400" cy="5600700"/>
          </a:xfrm>
        </p:spPr>
        <p:txBody>
          <a:bodyPr/>
          <a:lstStyle/>
          <a:p>
            <a:pPr algn="just">
              <a:buClr>
                <a:srgbClr val="000000"/>
              </a:buClr>
            </a:pPr>
            <a:r>
              <a:rPr lang="en-US" smtClean="0">
                <a:solidFill>
                  <a:srgbClr val="000000"/>
                </a:solidFill>
                <a:latin typeface="Times New Roman" pitchFamily="18" charset="0"/>
              </a:rPr>
              <a:t>An </a:t>
            </a:r>
            <a:r>
              <a:rPr lang="en-US" i="1" smtClean="0">
                <a:solidFill>
                  <a:srgbClr val="FF0000"/>
                </a:solidFill>
                <a:latin typeface="Times New Roman" pitchFamily="18" charset="0"/>
              </a:rPr>
              <a:t>interaction diagram </a:t>
            </a:r>
            <a:r>
              <a:rPr lang="en-US" smtClean="0">
                <a:solidFill>
                  <a:srgbClr val="000000"/>
                </a:solidFill>
                <a:latin typeface="Times New Roman" pitchFamily="18" charset="0"/>
              </a:rPr>
              <a:t>shows an interaction, consisting of a set of objects and their relationships, including the messages that may be dispatched among them. </a:t>
            </a:r>
          </a:p>
          <a:p>
            <a:pPr algn="just">
              <a:buClr>
                <a:srgbClr val="000000"/>
              </a:buClr>
            </a:pPr>
            <a:endParaRPr lang="en-US" smtClean="0">
              <a:solidFill>
                <a:srgbClr val="000000"/>
              </a:solidFill>
              <a:latin typeface="Times New Roman" pitchFamily="18" charset="0"/>
            </a:endParaRPr>
          </a:p>
          <a:p>
            <a:pPr algn="just">
              <a:buClr>
                <a:srgbClr val="000000"/>
              </a:buClr>
            </a:pPr>
            <a:r>
              <a:rPr lang="en-US" smtClean="0">
                <a:solidFill>
                  <a:srgbClr val="000000"/>
                </a:solidFill>
                <a:latin typeface="Times New Roman" pitchFamily="18" charset="0"/>
              </a:rPr>
              <a:t>A </a:t>
            </a:r>
            <a:r>
              <a:rPr lang="en-US" i="1" smtClean="0">
                <a:solidFill>
                  <a:srgbClr val="FF0000"/>
                </a:solidFill>
                <a:latin typeface="Times New Roman" pitchFamily="18" charset="0"/>
              </a:rPr>
              <a:t>sequence diagram </a:t>
            </a:r>
            <a:r>
              <a:rPr lang="en-US" smtClean="0">
                <a:solidFill>
                  <a:srgbClr val="000000"/>
                </a:solidFill>
                <a:latin typeface="Times New Roman" pitchFamily="18" charset="0"/>
              </a:rPr>
              <a:t>is an interaction diagram that emphasizes the time ordering of messages.</a:t>
            </a:r>
          </a:p>
          <a:p>
            <a:pPr algn="just"/>
            <a:r>
              <a:rPr lang="en-US" sz="3600" smtClean="0">
                <a:solidFill>
                  <a:srgbClr val="000000"/>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endParaRPr lang="en-US" smtClean="0"/>
          </a:p>
        </p:txBody>
      </p:sp>
      <p:sp>
        <p:nvSpPr>
          <p:cNvPr id="7171" name="Rectangle 3"/>
          <p:cNvSpPr>
            <a:spLocks noGrp="1" noChangeArrowheads="1"/>
          </p:cNvSpPr>
          <p:nvPr>
            <p:ph type="body" idx="1"/>
          </p:nvPr>
        </p:nvSpPr>
        <p:spPr/>
        <p:txBody>
          <a:bodyPr/>
          <a:lstStyle/>
          <a:p>
            <a:r>
              <a:rPr lang="en-US" sz="2800" smtClean="0">
                <a:solidFill>
                  <a:srgbClr val="000000"/>
                </a:solidFill>
                <a:latin typeface="Times New Roman" pitchFamily="18" charset="0"/>
              </a:rPr>
              <a:t>A </a:t>
            </a:r>
            <a:r>
              <a:rPr lang="en-US" sz="2800" i="1" smtClean="0">
                <a:solidFill>
                  <a:srgbClr val="FF0000"/>
                </a:solidFill>
                <a:latin typeface="Times New Roman" pitchFamily="18" charset="0"/>
              </a:rPr>
              <a:t>collaboration diagram </a:t>
            </a:r>
            <a:r>
              <a:rPr lang="en-US" sz="2800" smtClean="0">
                <a:solidFill>
                  <a:srgbClr val="000000"/>
                </a:solidFill>
                <a:latin typeface="Times New Roman" pitchFamily="18" charset="0"/>
              </a:rPr>
              <a:t>is an interaction diagram that emphasizes the structural organization of the objects that send and receive messages.</a:t>
            </a:r>
          </a:p>
          <a:p>
            <a:pPr>
              <a:buFontTx/>
              <a:buNone/>
            </a:pPr>
            <a:endParaRPr lang="en-US" sz="2800" smtClean="0">
              <a:solidFill>
                <a:srgbClr val="000000"/>
              </a:solidFill>
              <a:latin typeface="Times New Roman" pitchFamily="18" charset="0"/>
            </a:endParaRPr>
          </a:p>
          <a:p>
            <a:endParaRPr lang="en-US"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685800" y="762000"/>
            <a:ext cx="7772400" cy="5143500"/>
          </a:xfrm>
        </p:spPr>
        <p:txBody>
          <a:bodyPr/>
          <a:lstStyle/>
          <a:p>
            <a:pPr>
              <a:lnSpc>
                <a:spcPct val="90000"/>
              </a:lnSpc>
              <a:buClr>
                <a:srgbClr val="000000"/>
              </a:buClr>
            </a:pPr>
            <a:r>
              <a:rPr lang="en-US" smtClean="0">
                <a:solidFill>
                  <a:srgbClr val="FF0000"/>
                </a:solidFill>
              </a:rPr>
              <a:t>Interaction diagrams commonly contain</a:t>
            </a:r>
          </a:p>
          <a:p>
            <a:pPr>
              <a:lnSpc>
                <a:spcPct val="90000"/>
              </a:lnSpc>
              <a:buClr>
                <a:srgbClr val="CC3300"/>
              </a:buClr>
              <a:buFont typeface="Wingdings" pitchFamily="2" charset="2"/>
              <a:buChar char="Ø"/>
            </a:pPr>
            <a:r>
              <a:rPr lang="en-US" smtClean="0">
                <a:solidFill>
                  <a:srgbClr val="000000"/>
                </a:solidFill>
              </a:rPr>
              <a:t>  Objects</a:t>
            </a:r>
          </a:p>
          <a:p>
            <a:pPr>
              <a:lnSpc>
                <a:spcPct val="90000"/>
              </a:lnSpc>
              <a:buClr>
                <a:srgbClr val="CC3300"/>
              </a:buClr>
              <a:buFont typeface="Wingdings" pitchFamily="2" charset="2"/>
              <a:buChar char="Ø"/>
            </a:pPr>
            <a:r>
              <a:rPr lang="en-US" smtClean="0">
                <a:solidFill>
                  <a:srgbClr val="000000"/>
                </a:solidFill>
              </a:rPr>
              <a:t>  Links</a:t>
            </a:r>
          </a:p>
          <a:p>
            <a:pPr>
              <a:lnSpc>
                <a:spcPct val="90000"/>
              </a:lnSpc>
              <a:buClr>
                <a:srgbClr val="CC3300"/>
              </a:buClr>
              <a:buFont typeface="Wingdings" pitchFamily="2" charset="2"/>
              <a:buChar char="Ø"/>
            </a:pPr>
            <a:r>
              <a:rPr lang="en-US" smtClean="0">
                <a:solidFill>
                  <a:srgbClr val="000000"/>
                </a:solidFill>
              </a:rPr>
              <a:t>  Messages</a:t>
            </a:r>
          </a:p>
          <a:p>
            <a:pPr>
              <a:lnSpc>
                <a:spcPct val="90000"/>
              </a:lnSpc>
              <a:buClr>
                <a:srgbClr val="CC3300"/>
              </a:buClr>
              <a:buFont typeface="Wingdings" pitchFamily="2" charset="2"/>
              <a:buChar char="Ø"/>
            </a:pPr>
            <a:endParaRPr lang="en-US" smtClean="0">
              <a:solidFill>
                <a:srgbClr val="000000"/>
              </a:solidFill>
            </a:endParaRPr>
          </a:p>
          <a:p>
            <a:pPr>
              <a:lnSpc>
                <a:spcPct val="90000"/>
              </a:lnSpc>
              <a:buClr>
                <a:srgbClr val="000000"/>
              </a:buClr>
            </a:pPr>
            <a:r>
              <a:rPr lang="en-US" smtClean="0">
                <a:solidFill>
                  <a:srgbClr val="000000"/>
                </a:solidFill>
              </a:rPr>
              <a:t>Like all other diagrams, interaction diagrams may contain notes and constraints.</a:t>
            </a:r>
          </a:p>
          <a:p>
            <a:pPr>
              <a:lnSpc>
                <a:spcPct val="90000"/>
              </a:lnSpc>
            </a:pPr>
            <a:endParaRPr lang="en-US" sz="2800" smtClean="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normAutofit fontScale="90000"/>
          </a:bodyPr>
          <a:lstStyle/>
          <a:p>
            <a:r>
              <a:rPr lang="en-US" sz="4000" b="1" i="0" u="sng" smtClean="0">
                <a:solidFill>
                  <a:srgbClr val="000000"/>
                </a:solidFill>
                <a:effectLst/>
              </a:rPr>
              <a:t>Sequence Diagrams</a:t>
            </a:r>
            <a:r>
              <a:rPr lang="en-US" sz="4000" i="0" u="sng" smtClean="0">
                <a:solidFill>
                  <a:srgbClr val="000000"/>
                </a:solidFill>
                <a:effectLst/>
              </a:rPr>
              <a:t/>
            </a:r>
            <a:br>
              <a:rPr lang="en-US" sz="4000" i="0" u="sng" smtClean="0">
                <a:solidFill>
                  <a:srgbClr val="000000"/>
                </a:solidFill>
                <a:effectLst/>
              </a:rPr>
            </a:br>
            <a:endParaRPr lang="en-US" sz="4000" i="0" u="sng" smtClean="0">
              <a:solidFill>
                <a:srgbClr val="000000"/>
              </a:solidFill>
              <a:effectLst/>
            </a:endParaRPr>
          </a:p>
        </p:txBody>
      </p:sp>
      <p:pic>
        <p:nvPicPr>
          <p:cNvPr id="9219" name="Picture 4"/>
          <p:cNvPicPr>
            <a:picLocks noChangeAspect="1" noChangeArrowheads="1"/>
          </p:cNvPicPr>
          <p:nvPr>
            <p:ph idx="1"/>
          </p:nvPr>
        </p:nvPicPr>
        <p:blipFill>
          <a:blip r:embed="rId2"/>
          <a:srcRect/>
          <a:stretch>
            <a:fillRect/>
          </a:stretch>
        </p:blipFill>
        <p:spPr>
          <a:xfrm>
            <a:off x="762000" y="1219200"/>
            <a:ext cx="7467600" cy="51816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sz="4000" b="1" i="0" u="sng" smtClean="0">
                <a:solidFill>
                  <a:srgbClr val="000000"/>
                </a:solidFill>
                <a:effectLst/>
              </a:rPr>
              <a:t>Sequence Diagrams</a:t>
            </a:r>
            <a:r>
              <a:rPr lang="en-US" sz="4000" i="0" u="sng" smtClean="0">
                <a:solidFill>
                  <a:srgbClr val="000000"/>
                </a:solidFill>
                <a:effectLst/>
              </a:rPr>
              <a:t/>
            </a:r>
            <a:br>
              <a:rPr lang="en-US" sz="4000" i="0" u="sng" smtClean="0">
                <a:solidFill>
                  <a:srgbClr val="000000"/>
                </a:solidFill>
                <a:effectLst/>
              </a:rPr>
            </a:br>
            <a:endParaRPr lang="en-US" sz="4000" i="0" u="sng" smtClean="0">
              <a:solidFill>
                <a:srgbClr val="000000"/>
              </a:solidFill>
              <a:effectLst/>
            </a:endParaRPr>
          </a:p>
        </p:txBody>
      </p:sp>
      <p:sp>
        <p:nvSpPr>
          <p:cNvPr id="10243" name="Rectangle 3"/>
          <p:cNvSpPr>
            <a:spLocks noGrp="1" noChangeArrowheads="1"/>
          </p:cNvSpPr>
          <p:nvPr>
            <p:ph type="body" idx="1"/>
          </p:nvPr>
        </p:nvSpPr>
        <p:spPr>
          <a:xfrm>
            <a:off x="304800" y="1219200"/>
            <a:ext cx="8153400" cy="4686300"/>
          </a:xfrm>
        </p:spPr>
        <p:txBody>
          <a:bodyPr/>
          <a:lstStyle/>
          <a:p>
            <a:pPr algn="just">
              <a:lnSpc>
                <a:spcPct val="80000"/>
              </a:lnSpc>
              <a:buClr>
                <a:srgbClr val="000000"/>
              </a:buClr>
            </a:pPr>
            <a:r>
              <a:rPr lang="en-US" sz="2800" smtClean="0">
                <a:solidFill>
                  <a:srgbClr val="000000"/>
                </a:solidFill>
                <a:latin typeface="Times New Roman" pitchFamily="18" charset="0"/>
              </a:rPr>
              <a:t>A </a:t>
            </a:r>
            <a:r>
              <a:rPr lang="en-US" sz="2800" b="1" smtClean="0">
                <a:solidFill>
                  <a:srgbClr val="000000"/>
                </a:solidFill>
                <a:latin typeface="Times New Roman" pitchFamily="18" charset="0"/>
              </a:rPr>
              <a:t>sequence diagram</a:t>
            </a:r>
            <a:r>
              <a:rPr lang="en-US" sz="2800" smtClean="0">
                <a:solidFill>
                  <a:srgbClr val="000000"/>
                </a:solidFill>
                <a:latin typeface="Times New Roman" pitchFamily="18" charset="0"/>
              </a:rPr>
              <a:t> emphasizes the </a:t>
            </a:r>
            <a:r>
              <a:rPr lang="en-US" sz="2800" b="1" smtClean="0">
                <a:solidFill>
                  <a:srgbClr val="CC3300"/>
                </a:solidFill>
                <a:latin typeface="Times New Roman" pitchFamily="18" charset="0"/>
              </a:rPr>
              <a:t>time ordering of messages. </a:t>
            </a:r>
          </a:p>
          <a:p>
            <a:pPr algn="just">
              <a:lnSpc>
                <a:spcPct val="80000"/>
              </a:lnSpc>
              <a:buClr>
                <a:srgbClr val="000000"/>
              </a:buClr>
            </a:pPr>
            <a:endParaRPr lang="en-US" sz="2800" b="1" smtClean="0">
              <a:solidFill>
                <a:srgbClr val="CC3300"/>
              </a:solidFill>
              <a:latin typeface="Times New Roman" pitchFamily="18" charset="0"/>
            </a:endParaRPr>
          </a:p>
          <a:p>
            <a:pPr algn="just">
              <a:lnSpc>
                <a:spcPct val="80000"/>
              </a:lnSpc>
              <a:buClr>
                <a:srgbClr val="000000"/>
              </a:buClr>
            </a:pPr>
            <a:r>
              <a:rPr lang="en-US" sz="2800" smtClean="0">
                <a:solidFill>
                  <a:srgbClr val="000000"/>
                </a:solidFill>
                <a:latin typeface="Times New Roman" pitchFamily="18" charset="0"/>
              </a:rPr>
              <a:t>As Figure shows, you form a sequence diagram by </a:t>
            </a:r>
            <a:r>
              <a:rPr lang="en-US" sz="2800" smtClean="0">
                <a:solidFill>
                  <a:srgbClr val="FF0000"/>
                </a:solidFill>
                <a:latin typeface="Times New Roman" pitchFamily="18" charset="0"/>
              </a:rPr>
              <a:t>first placing the objects that participate in the interaction at the top of your diagram, across the X axis.  </a:t>
            </a:r>
          </a:p>
          <a:p>
            <a:pPr algn="just">
              <a:lnSpc>
                <a:spcPct val="80000"/>
              </a:lnSpc>
              <a:buClr>
                <a:srgbClr val="000000"/>
              </a:buClr>
            </a:pPr>
            <a:endParaRPr lang="en-US" sz="2800" smtClean="0">
              <a:solidFill>
                <a:srgbClr val="000000"/>
              </a:solidFill>
              <a:latin typeface="Times New Roman" pitchFamily="18" charset="0"/>
            </a:endParaRPr>
          </a:p>
          <a:p>
            <a:pPr algn="just">
              <a:lnSpc>
                <a:spcPct val="80000"/>
              </a:lnSpc>
              <a:buClr>
                <a:srgbClr val="000000"/>
              </a:buClr>
            </a:pPr>
            <a:r>
              <a:rPr lang="en-US" sz="2800" smtClean="0">
                <a:solidFill>
                  <a:srgbClr val="000000"/>
                </a:solidFill>
                <a:latin typeface="Times New Roman" pitchFamily="18" charset="0"/>
              </a:rPr>
              <a:t>Typically, </a:t>
            </a:r>
            <a:r>
              <a:rPr lang="en-US" sz="2800" smtClean="0">
                <a:solidFill>
                  <a:srgbClr val="FF0000"/>
                </a:solidFill>
                <a:latin typeface="Times New Roman" pitchFamily="18" charset="0"/>
              </a:rPr>
              <a:t>you place the object that initiates the interaction at the left, and increasingly more subordinate objects to the right.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tx1"/>
                </a:solidFill>
              </a:rPr>
              <a:t>Messages, links, Sequencing</a:t>
            </a:r>
            <a:endParaRPr lang="en-US" dirty="0">
              <a:solidFill>
                <a:schemeClr val="tx1"/>
              </a:solidFill>
            </a:endParaRPr>
          </a:p>
        </p:txBody>
      </p:sp>
      <p:sp>
        <p:nvSpPr>
          <p:cNvPr id="4" name="Rectangle 3"/>
          <p:cNvSpPr/>
          <p:nvPr/>
        </p:nvSpPr>
        <p:spPr>
          <a:xfrm>
            <a:off x="1295400" y="1676400"/>
            <a:ext cx="2209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t:AirTrafficPlanner</a:t>
            </a:r>
            <a:endParaRPr lang="en-US" dirty="0"/>
          </a:p>
        </p:txBody>
      </p:sp>
      <p:cxnSp>
        <p:nvCxnSpPr>
          <p:cNvPr id="6" name="Straight Connector 5"/>
          <p:cNvCxnSpPr/>
          <p:nvPr/>
        </p:nvCxnSpPr>
        <p:spPr>
          <a:xfrm>
            <a:off x="1524000" y="2286000"/>
            <a:ext cx="175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19800" y="1676400"/>
            <a:ext cx="2209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P:FlightPlan</a:t>
            </a:r>
            <a:endParaRPr lang="en-US" dirty="0">
              <a:solidFill>
                <a:schemeClr val="tx1"/>
              </a:solidFill>
            </a:endParaRPr>
          </a:p>
        </p:txBody>
      </p:sp>
      <p:cxnSp>
        <p:nvCxnSpPr>
          <p:cNvPr id="10" name="Straight Connector 9"/>
          <p:cNvCxnSpPr/>
          <p:nvPr/>
        </p:nvCxnSpPr>
        <p:spPr>
          <a:xfrm>
            <a:off x="6553200" y="22860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9" idx="1"/>
          </p:cNvCxnSpPr>
          <p:nvPr/>
        </p:nvCxnSpPr>
        <p:spPr>
          <a:xfrm>
            <a:off x="3505200" y="21336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1828800"/>
            <a:ext cx="1143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5400000">
            <a:off x="7353300" y="1409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57600" y="1447800"/>
            <a:ext cx="2301464" cy="369332"/>
          </a:xfrm>
          <a:prstGeom prst="rect">
            <a:avLst/>
          </a:prstGeom>
          <a:noFill/>
        </p:spPr>
        <p:txBody>
          <a:bodyPr wrap="none" rtlCol="0">
            <a:spAutoFit/>
          </a:bodyPr>
          <a:lstStyle/>
          <a:p>
            <a:r>
              <a:rPr lang="en-US" dirty="0" smtClean="0"/>
              <a:t>1:getPositionAtTime(t)</a:t>
            </a:r>
            <a:endParaRPr lang="en-US" dirty="0"/>
          </a:p>
        </p:txBody>
      </p:sp>
      <p:sp>
        <p:nvSpPr>
          <p:cNvPr id="22" name="TextBox 21"/>
          <p:cNvSpPr txBox="1"/>
          <p:nvPr/>
        </p:nvSpPr>
        <p:spPr>
          <a:xfrm>
            <a:off x="6248400" y="685800"/>
            <a:ext cx="2200026" cy="369332"/>
          </a:xfrm>
          <a:prstGeom prst="rect">
            <a:avLst/>
          </a:prstGeom>
          <a:noFill/>
        </p:spPr>
        <p:txBody>
          <a:bodyPr wrap="none" rtlCol="0">
            <a:spAutoFit/>
          </a:bodyPr>
          <a:lstStyle/>
          <a:p>
            <a:r>
              <a:rPr lang="en-US" dirty="0" smtClean="0"/>
              <a:t>1:1getLastCheckPoint</a:t>
            </a:r>
            <a:endParaRPr lang="en-US" dirty="0"/>
          </a:p>
        </p:txBody>
      </p:sp>
      <p:cxnSp>
        <p:nvCxnSpPr>
          <p:cNvPr id="26" name="Straight Connector 25"/>
          <p:cNvCxnSpPr/>
          <p:nvPr/>
        </p:nvCxnSpPr>
        <p:spPr>
          <a:xfrm>
            <a:off x="7620000" y="11430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8286750" y="1619250"/>
            <a:ext cx="990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3"/>
          </p:cNvCxnSpPr>
          <p:nvPr/>
        </p:nvCxnSpPr>
        <p:spPr>
          <a:xfrm>
            <a:off x="8229600" y="2133600"/>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Arc 31"/>
          <p:cNvSpPr/>
          <p:nvPr/>
        </p:nvSpPr>
        <p:spPr>
          <a:xfrm>
            <a:off x="2895600" y="9906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a:off x="4038600" y="10668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a:off x="6781800" y="2209800"/>
            <a:ext cx="914400" cy="914400"/>
          </a:xfrm>
          <a:prstGeom prst="arc">
            <a:avLst>
              <a:gd name="adj1" fmla="val 5142715"/>
              <a:gd name="adj2" fmla="val 135236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a:off x="4419600" y="1981200"/>
            <a:ext cx="914400" cy="914400"/>
          </a:xfrm>
          <a:prstGeom prst="arc">
            <a:avLst>
              <a:gd name="adj1" fmla="val 5142715"/>
              <a:gd name="adj2" fmla="val 135236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1524000" y="609600"/>
            <a:ext cx="1925527" cy="369332"/>
          </a:xfrm>
          <a:prstGeom prst="rect">
            <a:avLst/>
          </a:prstGeom>
          <a:noFill/>
        </p:spPr>
        <p:txBody>
          <a:bodyPr wrap="none" rtlCol="0">
            <a:spAutoFit/>
          </a:bodyPr>
          <a:lstStyle/>
          <a:p>
            <a:r>
              <a:rPr lang="en-US" dirty="0" smtClean="0"/>
              <a:t>Sequence Number</a:t>
            </a:r>
            <a:endParaRPr lang="en-US" dirty="0"/>
          </a:p>
        </p:txBody>
      </p:sp>
      <p:sp>
        <p:nvSpPr>
          <p:cNvPr id="37" name="TextBox 36"/>
          <p:cNvSpPr txBox="1"/>
          <p:nvPr/>
        </p:nvSpPr>
        <p:spPr>
          <a:xfrm>
            <a:off x="4191000" y="685800"/>
            <a:ext cx="997068" cy="369332"/>
          </a:xfrm>
          <a:prstGeom prst="rect">
            <a:avLst/>
          </a:prstGeom>
          <a:noFill/>
        </p:spPr>
        <p:txBody>
          <a:bodyPr wrap="none" rtlCol="0">
            <a:spAutoFit/>
          </a:bodyPr>
          <a:lstStyle/>
          <a:p>
            <a:r>
              <a:rPr lang="en-US" dirty="0" smtClean="0"/>
              <a:t>message</a:t>
            </a:r>
            <a:endParaRPr lang="en-US" dirty="0"/>
          </a:p>
        </p:txBody>
      </p:sp>
      <p:sp>
        <p:nvSpPr>
          <p:cNvPr id="39" name="Rectangle 38"/>
          <p:cNvSpPr/>
          <p:nvPr/>
        </p:nvSpPr>
        <p:spPr>
          <a:xfrm>
            <a:off x="4495800" y="2971800"/>
            <a:ext cx="516488" cy="369332"/>
          </a:xfrm>
          <a:prstGeom prst="rect">
            <a:avLst/>
          </a:prstGeom>
        </p:spPr>
        <p:txBody>
          <a:bodyPr wrap="none">
            <a:spAutoFit/>
          </a:bodyPr>
          <a:lstStyle/>
          <a:p>
            <a:r>
              <a:rPr lang="en-US" dirty="0" smtClean="0"/>
              <a:t>link</a:t>
            </a:r>
            <a:endParaRPr lang="en-US" dirty="0"/>
          </a:p>
        </p:txBody>
      </p:sp>
      <p:sp>
        <p:nvSpPr>
          <p:cNvPr id="40" name="Rectangle 39"/>
          <p:cNvSpPr/>
          <p:nvPr/>
        </p:nvSpPr>
        <p:spPr>
          <a:xfrm>
            <a:off x="6705600" y="3124200"/>
            <a:ext cx="772969" cy="369332"/>
          </a:xfrm>
          <a:prstGeom prst="rect">
            <a:avLst/>
          </a:prstGeom>
        </p:spPr>
        <p:txBody>
          <a:bodyPr wrap="none">
            <a:spAutoFit/>
          </a:bodyPr>
          <a:lstStyle/>
          <a:p>
            <a:r>
              <a:rPr lang="en-US" dirty="0" smtClean="0"/>
              <a:t>object</a:t>
            </a:r>
            <a:endParaRPr lang="en-US" dirty="0"/>
          </a:p>
        </p:txBody>
      </p:sp>
      <p:sp>
        <p:nvSpPr>
          <p:cNvPr id="23" name="TextBox 22"/>
          <p:cNvSpPr txBox="1"/>
          <p:nvPr/>
        </p:nvSpPr>
        <p:spPr>
          <a:xfrm>
            <a:off x="304800" y="4876800"/>
            <a:ext cx="8839200" cy="830997"/>
          </a:xfrm>
          <a:prstGeom prst="rect">
            <a:avLst/>
          </a:prstGeom>
          <a:noFill/>
        </p:spPr>
        <p:txBody>
          <a:bodyPr wrap="square" rtlCol="0">
            <a:spAutoFit/>
          </a:bodyPr>
          <a:lstStyle/>
          <a:p>
            <a:r>
              <a:rPr lang="en-US" sz="2400" dirty="0" smtClean="0"/>
              <a:t>You use interactions to model the flow of control within an operation, a class, component, use case, or the system as a whole.</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endParaRPr lang="en-US" smtClean="0"/>
          </a:p>
        </p:txBody>
      </p:sp>
      <p:sp>
        <p:nvSpPr>
          <p:cNvPr id="11267" name="Rectangle 3"/>
          <p:cNvSpPr>
            <a:spLocks noGrp="1" noChangeArrowheads="1"/>
          </p:cNvSpPr>
          <p:nvPr>
            <p:ph type="body" idx="1"/>
          </p:nvPr>
        </p:nvSpPr>
        <p:spPr/>
        <p:txBody>
          <a:bodyPr/>
          <a:lstStyle/>
          <a:p>
            <a:pPr>
              <a:lnSpc>
                <a:spcPct val="90000"/>
              </a:lnSpc>
            </a:pPr>
            <a:r>
              <a:rPr lang="en-US" sz="2800" smtClean="0">
                <a:solidFill>
                  <a:srgbClr val="000000"/>
                </a:solidFill>
                <a:latin typeface="Times New Roman" pitchFamily="18" charset="0"/>
              </a:rPr>
              <a:t>Next, </a:t>
            </a:r>
            <a:r>
              <a:rPr lang="en-US" sz="2800" smtClean="0">
                <a:solidFill>
                  <a:srgbClr val="FF0000"/>
                </a:solidFill>
                <a:latin typeface="Times New Roman" pitchFamily="18" charset="0"/>
              </a:rPr>
              <a:t>you place the messages that these objects send and receive along the Y axis, in order of increasing time from top to bottom.</a:t>
            </a:r>
          </a:p>
          <a:p>
            <a:pPr>
              <a:lnSpc>
                <a:spcPct val="90000"/>
              </a:lnSpc>
            </a:pPr>
            <a:endParaRPr lang="en-US" sz="2800" smtClean="0">
              <a:solidFill>
                <a:srgbClr val="000000"/>
              </a:solidFill>
              <a:latin typeface="Times New Roman" pitchFamily="18" charset="0"/>
            </a:endParaRPr>
          </a:p>
          <a:p>
            <a:pPr>
              <a:lnSpc>
                <a:spcPct val="90000"/>
              </a:lnSpc>
              <a:buFontTx/>
              <a:buNone/>
            </a:pPr>
            <a:endParaRPr lang="en-US" sz="2800" smtClean="0">
              <a:solidFill>
                <a:srgbClr val="000000"/>
              </a:solidFill>
              <a:latin typeface="Times New Roman" pitchFamily="18" charset="0"/>
            </a:endParaRPr>
          </a:p>
          <a:p>
            <a:pPr>
              <a:lnSpc>
                <a:spcPct val="90000"/>
              </a:lnSpc>
            </a:pPr>
            <a:endParaRPr 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685800" y="609600"/>
            <a:ext cx="7772400" cy="5295900"/>
          </a:xfrm>
        </p:spPr>
        <p:txBody>
          <a:bodyPr/>
          <a:lstStyle/>
          <a:p>
            <a:pPr algn="just">
              <a:buClr>
                <a:srgbClr val="000000"/>
              </a:buClr>
            </a:pPr>
            <a:r>
              <a:rPr lang="en-US" sz="2800" b="1" u="sng" smtClean="0">
                <a:solidFill>
                  <a:srgbClr val="FF0000"/>
                </a:solidFill>
                <a:latin typeface="Times New Roman" pitchFamily="18" charset="0"/>
              </a:rPr>
              <a:t>Lifeline</a:t>
            </a:r>
            <a:r>
              <a:rPr lang="en-US" sz="2800" u="sng" smtClean="0">
                <a:solidFill>
                  <a:srgbClr val="FF0000"/>
                </a:solidFill>
                <a:latin typeface="Times New Roman" pitchFamily="18" charset="0"/>
              </a:rPr>
              <a:t>:- </a:t>
            </a:r>
            <a:r>
              <a:rPr lang="en-US" sz="2800" smtClean="0">
                <a:solidFill>
                  <a:srgbClr val="000000"/>
                </a:solidFill>
                <a:latin typeface="Times New Roman" pitchFamily="18" charset="0"/>
              </a:rPr>
              <a:t>An object lifeline is the vertical dashed line that represents the existence of an object over a period of time.</a:t>
            </a:r>
          </a:p>
          <a:p>
            <a:pPr algn="just">
              <a:buClr>
                <a:srgbClr val="000000"/>
              </a:buClr>
            </a:pPr>
            <a:endParaRPr lang="en-US" sz="2800" smtClean="0">
              <a:solidFill>
                <a:srgbClr val="000000"/>
              </a:solidFill>
              <a:latin typeface="Times New Roman" pitchFamily="18" charset="0"/>
            </a:endParaRPr>
          </a:p>
          <a:p>
            <a:pPr algn="just">
              <a:buClr>
                <a:srgbClr val="000000"/>
              </a:buClr>
            </a:pPr>
            <a:r>
              <a:rPr lang="en-US" sz="2800" smtClean="0">
                <a:solidFill>
                  <a:srgbClr val="000000"/>
                </a:solidFill>
                <a:latin typeface="Times New Roman" pitchFamily="18" charset="0"/>
              </a:rPr>
              <a:t>Objects may be created during the interaction. Their </a:t>
            </a:r>
            <a:r>
              <a:rPr lang="en-US" sz="2800" b="1" smtClean="0">
                <a:solidFill>
                  <a:srgbClr val="000000"/>
                </a:solidFill>
                <a:latin typeface="Times New Roman" pitchFamily="18" charset="0"/>
              </a:rPr>
              <a:t>lifelines start with</a:t>
            </a:r>
            <a:r>
              <a:rPr lang="en-US" sz="2800" smtClean="0">
                <a:solidFill>
                  <a:srgbClr val="000000"/>
                </a:solidFill>
                <a:latin typeface="Times New Roman" pitchFamily="18" charset="0"/>
              </a:rPr>
              <a:t> the receipt of the message </a:t>
            </a:r>
            <a:r>
              <a:rPr lang="en-US" sz="2800" b="1" smtClean="0">
                <a:solidFill>
                  <a:srgbClr val="000000"/>
                </a:solidFill>
                <a:latin typeface="Times New Roman" pitchFamily="18" charset="0"/>
              </a:rPr>
              <a:t>stereotyped as</a:t>
            </a:r>
            <a:r>
              <a:rPr lang="en-US" sz="2800" smtClean="0">
                <a:solidFill>
                  <a:srgbClr val="000000"/>
                </a:solidFill>
                <a:latin typeface="Times New Roman" pitchFamily="18" charset="0"/>
              </a:rPr>
              <a:t> </a:t>
            </a:r>
            <a:r>
              <a:rPr lang="en-US" sz="2800" b="1" smtClean="0">
                <a:solidFill>
                  <a:srgbClr val="CC3300"/>
                </a:solidFill>
                <a:latin typeface="Times New Roman" pitchFamily="18" charset="0"/>
              </a:rPr>
              <a:t>create</a:t>
            </a:r>
            <a:r>
              <a:rPr lang="en-US" sz="2800" smtClean="0">
                <a:solidFill>
                  <a:srgbClr val="000000"/>
                </a:solidFill>
                <a:latin typeface="Times New Roman" pitchFamily="18" charset="0"/>
              </a:rPr>
              <a:t>. Objects may be destroyed during the interaction. Their </a:t>
            </a:r>
            <a:r>
              <a:rPr lang="en-US" sz="2800" b="1" smtClean="0">
                <a:solidFill>
                  <a:srgbClr val="000000"/>
                </a:solidFill>
                <a:latin typeface="Times New Roman" pitchFamily="18" charset="0"/>
              </a:rPr>
              <a:t>lifelines end with</a:t>
            </a:r>
            <a:r>
              <a:rPr lang="en-US" sz="2800" smtClean="0">
                <a:solidFill>
                  <a:srgbClr val="000000"/>
                </a:solidFill>
                <a:latin typeface="Times New Roman" pitchFamily="18" charset="0"/>
              </a:rPr>
              <a:t> the receipt of the message </a:t>
            </a:r>
            <a:r>
              <a:rPr lang="en-US" sz="2800" b="1" smtClean="0">
                <a:solidFill>
                  <a:srgbClr val="000000"/>
                </a:solidFill>
                <a:latin typeface="Times New Roman" pitchFamily="18" charset="0"/>
              </a:rPr>
              <a:t>stereotyped as</a:t>
            </a:r>
            <a:r>
              <a:rPr lang="en-US" sz="2800" smtClean="0">
                <a:solidFill>
                  <a:srgbClr val="CC3300"/>
                </a:solidFill>
                <a:latin typeface="Times New Roman" pitchFamily="18" charset="0"/>
              </a:rPr>
              <a:t> </a:t>
            </a:r>
            <a:r>
              <a:rPr lang="en-US" sz="2800" b="1" smtClean="0">
                <a:solidFill>
                  <a:srgbClr val="CC3300"/>
                </a:solidFill>
                <a:latin typeface="Times New Roman" pitchFamily="18" charset="0"/>
              </a:rPr>
              <a:t>destroy</a:t>
            </a:r>
            <a:r>
              <a:rPr lang="en-US" sz="2800" smtClean="0">
                <a:solidFill>
                  <a:srgbClr val="000000"/>
                </a:solidFill>
                <a:latin typeface="Times New Roman" pitchFamily="18" charset="0"/>
              </a:rPr>
              <a:t> (and are given the visual cue of a large X, marking the end of their lives).</a:t>
            </a:r>
          </a:p>
          <a:p>
            <a:pPr algn="just"/>
            <a:endParaRPr lang="en-US" sz="2800" smtClean="0">
              <a:solidFill>
                <a:srgbClr val="000000"/>
              </a:solidFill>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685800" y="457200"/>
            <a:ext cx="7772400" cy="5448300"/>
          </a:xfrm>
        </p:spPr>
        <p:txBody>
          <a:bodyPr/>
          <a:lstStyle/>
          <a:p>
            <a:pPr>
              <a:buClr>
                <a:srgbClr val="000000"/>
              </a:buClr>
            </a:pPr>
            <a:r>
              <a:rPr lang="en-US" sz="2800" b="1" u="sng" smtClean="0">
                <a:solidFill>
                  <a:srgbClr val="FF0000"/>
                </a:solidFill>
                <a:latin typeface="Times New Roman" pitchFamily="18" charset="0"/>
              </a:rPr>
              <a:t>Focus of control:-</a:t>
            </a:r>
            <a:r>
              <a:rPr lang="en-US" sz="2800" smtClean="0">
                <a:solidFill>
                  <a:srgbClr val="FF0000"/>
                </a:solidFill>
                <a:latin typeface="Times New Roman" pitchFamily="18" charset="0"/>
              </a:rPr>
              <a:t> </a:t>
            </a:r>
            <a:r>
              <a:rPr lang="en-US" sz="2800" smtClean="0">
                <a:solidFill>
                  <a:srgbClr val="000000"/>
                </a:solidFill>
                <a:latin typeface="Times New Roman" pitchFamily="18" charset="0"/>
              </a:rPr>
              <a:t>The focus of control is a tall, thin rectangle that </a:t>
            </a:r>
            <a:r>
              <a:rPr lang="en-US" sz="2800" b="1" smtClean="0">
                <a:solidFill>
                  <a:srgbClr val="000000"/>
                </a:solidFill>
                <a:latin typeface="Times New Roman" pitchFamily="18" charset="0"/>
              </a:rPr>
              <a:t>shows the period of time</a:t>
            </a:r>
            <a:r>
              <a:rPr lang="en-US" sz="2800" smtClean="0">
                <a:solidFill>
                  <a:srgbClr val="000000"/>
                </a:solidFill>
                <a:latin typeface="Times New Roman" pitchFamily="18" charset="0"/>
              </a:rPr>
              <a:t> during which an </a:t>
            </a:r>
            <a:r>
              <a:rPr lang="en-US" sz="2800" b="1" smtClean="0">
                <a:solidFill>
                  <a:srgbClr val="CC3300"/>
                </a:solidFill>
                <a:latin typeface="Times New Roman" pitchFamily="18" charset="0"/>
              </a:rPr>
              <a:t>object is performing an action</a:t>
            </a:r>
            <a:r>
              <a:rPr lang="en-US" sz="2800" smtClean="0">
                <a:solidFill>
                  <a:srgbClr val="000000"/>
                </a:solidFill>
                <a:latin typeface="Times New Roman" pitchFamily="18" charset="0"/>
              </a:rPr>
              <a:t>.</a:t>
            </a:r>
          </a:p>
          <a:p>
            <a:pPr>
              <a:buClr>
                <a:srgbClr val="000000"/>
              </a:buClr>
            </a:pPr>
            <a:endParaRPr lang="en-US" sz="2800" smtClean="0">
              <a:solidFill>
                <a:srgbClr val="000000"/>
              </a:solidFill>
              <a:latin typeface="Times New Roman" pitchFamily="18" charset="0"/>
            </a:endParaRPr>
          </a:p>
          <a:p>
            <a:pPr>
              <a:buClr>
                <a:srgbClr val="000000"/>
              </a:buClr>
            </a:pPr>
            <a:r>
              <a:rPr lang="en-US" sz="2800" smtClean="0">
                <a:solidFill>
                  <a:srgbClr val="000000"/>
                </a:solidFill>
                <a:latin typeface="Times New Roman" pitchFamily="18" charset="0"/>
              </a:rPr>
              <a:t>The top of the rectangle is aligned with the start of the action; the bottom is aligned with its completion (and can be marked by a return message).</a:t>
            </a:r>
          </a:p>
          <a:p>
            <a:endParaRPr lang="en-US" sz="2800" smtClean="0">
              <a:solidFill>
                <a:srgbClr val="000000"/>
              </a:solidFill>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sz="4000" b="1" i="0" u="sng" smtClean="0">
                <a:solidFill>
                  <a:srgbClr val="000000"/>
                </a:solidFill>
                <a:effectLst/>
              </a:rPr>
              <a:t>Collaboration Diagrams</a:t>
            </a:r>
            <a:r>
              <a:rPr lang="en-US" sz="4000" i="0" smtClean="0">
                <a:solidFill>
                  <a:srgbClr val="000000"/>
                </a:solidFill>
                <a:effectLst/>
              </a:rPr>
              <a:t/>
            </a:r>
            <a:br>
              <a:rPr lang="en-US" sz="4000" i="0" smtClean="0">
                <a:solidFill>
                  <a:srgbClr val="000000"/>
                </a:solidFill>
                <a:effectLst/>
              </a:rPr>
            </a:br>
            <a:endParaRPr lang="en-US" sz="4000" i="0" smtClean="0">
              <a:solidFill>
                <a:srgbClr val="000000"/>
              </a:solidFill>
              <a:effectLst/>
            </a:endParaRPr>
          </a:p>
        </p:txBody>
      </p:sp>
      <p:pic>
        <p:nvPicPr>
          <p:cNvPr id="14339" name="Picture 4"/>
          <p:cNvPicPr>
            <a:picLocks noChangeAspect="1" noChangeArrowheads="1"/>
          </p:cNvPicPr>
          <p:nvPr>
            <p:ph idx="1"/>
          </p:nvPr>
        </p:nvPicPr>
        <p:blipFill>
          <a:blip r:embed="rId2"/>
          <a:srcRect/>
          <a:stretch>
            <a:fillRect/>
          </a:stretch>
        </p:blipFill>
        <p:spPr>
          <a:xfrm>
            <a:off x="1371600" y="1219200"/>
            <a:ext cx="6477000" cy="49530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z="4000" b="1" i="0" u="sng" smtClean="0">
                <a:solidFill>
                  <a:srgbClr val="000000"/>
                </a:solidFill>
                <a:effectLst/>
              </a:rPr>
              <a:t>Collaboration Diagrams</a:t>
            </a:r>
            <a:r>
              <a:rPr lang="en-US" sz="4000" i="0" smtClean="0">
                <a:solidFill>
                  <a:srgbClr val="000000"/>
                </a:solidFill>
                <a:effectLst/>
              </a:rPr>
              <a:t/>
            </a:r>
            <a:br>
              <a:rPr lang="en-US" sz="4000" i="0" smtClean="0">
                <a:solidFill>
                  <a:srgbClr val="000000"/>
                </a:solidFill>
                <a:effectLst/>
              </a:rPr>
            </a:br>
            <a:endParaRPr lang="en-US" sz="4000" i="0" smtClean="0">
              <a:solidFill>
                <a:srgbClr val="000000"/>
              </a:solidFill>
              <a:effectLst/>
            </a:endParaRPr>
          </a:p>
        </p:txBody>
      </p:sp>
      <p:sp>
        <p:nvSpPr>
          <p:cNvPr id="15363" name="Rectangle 3"/>
          <p:cNvSpPr>
            <a:spLocks noGrp="1" noChangeArrowheads="1"/>
          </p:cNvSpPr>
          <p:nvPr>
            <p:ph type="body" idx="1"/>
          </p:nvPr>
        </p:nvSpPr>
        <p:spPr>
          <a:xfrm>
            <a:off x="685800" y="1295400"/>
            <a:ext cx="7772400" cy="4610100"/>
          </a:xfrm>
        </p:spPr>
        <p:txBody>
          <a:bodyPr/>
          <a:lstStyle/>
          <a:p>
            <a:pPr algn="just">
              <a:buClr>
                <a:srgbClr val="000000"/>
              </a:buClr>
            </a:pPr>
            <a:r>
              <a:rPr lang="en-US" sz="2800" smtClean="0">
                <a:solidFill>
                  <a:srgbClr val="000000"/>
                </a:solidFill>
                <a:latin typeface="Times New Roman" pitchFamily="18" charset="0"/>
              </a:rPr>
              <a:t>A collaboration diagram emphasizes the organization of the objects that participate in an interaction. </a:t>
            </a:r>
          </a:p>
          <a:p>
            <a:pPr algn="just">
              <a:buClr>
                <a:srgbClr val="000000"/>
              </a:buClr>
            </a:pPr>
            <a:endParaRPr lang="en-US" sz="2800" smtClean="0">
              <a:solidFill>
                <a:srgbClr val="000000"/>
              </a:solidFill>
              <a:latin typeface="Times New Roman" pitchFamily="18" charset="0"/>
            </a:endParaRPr>
          </a:p>
          <a:p>
            <a:pPr algn="just">
              <a:buClr>
                <a:srgbClr val="000000"/>
              </a:buClr>
            </a:pPr>
            <a:r>
              <a:rPr lang="en-US" sz="2800" smtClean="0">
                <a:solidFill>
                  <a:srgbClr val="000000"/>
                </a:solidFill>
                <a:latin typeface="Times New Roman" pitchFamily="18" charset="0"/>
              </a:rPr>
              <a:t>As Figure shows, you form a collaboration diagram by first placing the objects that participate in the interaction as the vertices in a graph.</a:t>
            </a:r>
          </a:p>
          <a:p>
            <a:pPr algn="just"/>
            <a:r>
              <a:rPr lang="en-US" smtClean="0"/>
              <a:t> </a:t>
            </a:r>
          </a:p>
          <a:p>
            <a:pPr algn="just"/>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685800" y="609600"/>
            <a:ext cx="7772400" cy="5295900"/>
          </a:xfrm>
        </p:spPr>
        <p:txBody>
          <a:bodyPr/>
          <a:lstStyle/>
          <a:p>
            <a:pPr>
              <a:buClr>
                <a:srgbClr val="000000"/>
              </a:buClr>
            </a:pPr>
            <a:r>
              <a:rPr lang="en-US" sz="2800" smtClean="0">
                <a:solidFill>
                  <a:srgbClr val="000000"/>
                </a:solidFill>
                <a:latin typeface="Times New Roman" pitchFamily="18" charset="0"/>
              </a:rPr>
              <a:t>Next, you render the </a:t>
            </a:r>
            <a:r>
              <a:rPr lang="en-US" sz="2800" b="1" smtClean="0">
                <a:solidFill>
                  <a:srgbClr val="000000"/>
                </a:solidFill>
                <a:latin typeface="Times New Roman" pitchFamily="18" charset="0"/>
              </a:rPr>
              <a:t>links</a:t>
            </a:r>
            <a:r>
              <a:rPr lang="en-US" sz="2800" smtClean="0">
                <a:solidFill>
                  <a:srgbClr val="000000"/>
                </a:solidFill>
                <a:latin typeface="Times New Roman" pitchFamily="18" charset="0"/>
              </a:rPr>
              <a:t> that connect these objects as the </a:t>
            </a:r>
            <a:r>
              <a:rPr lang="en-US" sz="2800" b="1" smtClean="0">
                <a:solidFill>
                  <a:srgbClr val="CC3300"/>
                </a:solidFill>
                <a:latin typeface="Times New Roman" pitchFamily="18" charset="0"/>
              </a:rPr>
              <a:t>arcs of this graph.</a:t>
            </a:r>
            <a:r>
              <a:rPr lang="en-US" sz="2800" smtClean="0">
                <a:solidFill>
                  <a:srgbClr val="000000"/>
                </a:solidFill>
                <a:latin typeface="Times New Roman" pitchFamily="18" charset="0"/>
              </a:rPr>
              <a:t> </a:t>
            </a:r>
          </a:p>
          <a:p>
            <a:pPr>
              <a:buClr>
                <a:srgbClr val="000000"/>
              </a:buClr>
            </a:pPr>
            <a:endParaRPr lang="en-US" sz="2800" smtClean="0">
              <a:solidFill>
                <a:srgbClr val="000000"/>
              </a:solidFill>
              <a:latin typeface="Times New Roman" pitchFamily="18" charset="0"/>
            </a:endParaRPr>
          </a:p>
          <a:p>
            <a:pPr>
              <a:buClr>
                <a:srgbClr val="000000"/>
              </a:buClr>
              <a:buFontTx/>
              <a:buNone/>
            </a:pPr>
            <a:endParaRPr lang="en-US" sz="2800" smtClean="0">
              <a:solidFill>
                <a:srgbClr val="000000"/>
              </a:solidFill>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p:txBody>
          <a:bodyPr/>
          <a:lstStyle/>
          <a:p>
            <a:pPr eaLnBrk="1" hangingPunct="1"/>
            <a:r>
              <a:rPr lang="en-US" sz="2800" b="1" smtClean="0">
                <a:solidFill>
                  <a:srgbClr val="009900"/>
                </a:solidFill>
                <a:latin typeface="Arial" pitchFamily="34" charset="0"/>
              </a:rPr>
              <a:t>CHAPTER-16</a:t>
            </a:r>
          </a:p>
        </p:txBody>
      </p:sp>
      <p:sp>
        <p:nvSpPr>
          <p:cNvPr id="3075" name="Rectangle 5"/>
          <p:cNvSpPr>
            <a:spLocks noGrp="1" noChangeArrowheads="1"/>
          </p:cNvSpPr>
          <p:nvPr>
            <p:ph type="ctrTitle"/>
          </p:nvPr>
        </p:nvSpPr>
        <p:spPr>
          <a:noFill/>
        </p:spPr>
        <p:txBody>
          <a:bodyPr>
            <a:normAutofit fontScale="90000"/>
          </a:bodyPr>
          <a:lstStyle/>
          <a:p>
            <a:pPr eaLnBrk="1" hangingPunct="1"/>
            <a:r>
              <a:rPr lang="en-US" sz="5200" smtClean="0"/>
              <a:t/>
            </a:r>
            <a:br>
              <a:rPr lang="en-US" sz="5200" smtClean="0"/>
            </a:br>
            <a:r>
              <a:rPr lang="en-US" sz="5200" smtClean="0">
                <a:solidFill>
                  <a:schemeClr val="tx1"/>
                </a:solidFill>
              </a:rPr>
              <a:t>UNIT-5</a:t>
            </a:r>
            <a:br>
              <a:rPr lang="en-US" sz="5200" smtClean="0">
                <a:solidFill>
                  <a:schemeClr val="tx1"/>
                </a:solidFill>
              </a:rPr>
            </a:br>
            <a:endParaRPr lang="en-US" sz="5200"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algn="ctr" eaLnBrk="1" hangingPunct="1"/>
            <a:r>
              <a:rPr lang="en-US" sz="4000" u="sng" smtClean="0">
                <a:solidFill>
                  <a:srgbClr val="990099"/>
                </a:solidFill>
              </a:rPr>
              <a:t/>
            </a:r>
            <a:br>
              <a:rPr lang="en-US" sz="4000" u="sng" smtClean="0">
                <a:solidFill>
                  <a:srgbClr val="990099"/>
                </a:solidFill>
              </a:rPr>
            </a:br>
            <a:r>
              <a:rPr lang="en-US" sz="4000" u="sng" smtClean="0">
                <a:solidFill>
                  <a:srgbClr val="990099"/>
                </a:solidFill>
              </a:rPr>
              <a:t>Introduction</a:t>
            </a:r>
            <a:r>
              <a:rPr lang="en-US" sz="4000" smtClean="0"/>
              <a:t> </a:t>
            </a:r>
          </a:p>
        </p:txBody>
      </p:sp>
      <p:sp>
        <p:nvSpPr>
          <p:cNvPr id="4099" name="AutoShape 3"/>
          <p:cNvSpPr>
            <a:spLocks noChangeAspect="1" noChangeArrowheads="1"/>
          </p:cNvSpPr>
          <p:nvPr>
            <p:ph type="body" idx="1"/>
          </p:nvPr>
        </p:nvSpPr>
        <p:spPr/>
        <p:txBody>
          <a:bodyPr/>
          <a:lstStyle/>
          <a:p>
            <a:pPr eaLnBrk="1" hangingPunct="1"/>
            <a:r>
              <a:rPr lang="en-US" smtClean="0"/>
              <a:t> Use cases, actors, include, and extend</a:t>
            </a:r>
          </a:p>
          <a:p>
            <a:pPr eaLnBrk="1" hangingPunct="1"/>
            <a:endParaRPr lang="en-US" smtClean="0"/>
          </a:p>
          <a:p>
            <a:pPr eaLnBrk="1" hangingPunct="1"/>
            <a:r>
              <a:rPr lang="en-US" smtClean="0"/>
              <a:t> Modeling the behavior of an element</a:t>
            </a:r>
          </a:p>
          <a:p>
            <a:pPr eaLnBrk="1" hangingPunct="1"/>
            <a:endParaRPr lang="en-US" smtClean="0"/>
          </a:p>
          <a:p>
            <a:pPr eaLnBrk="1" hangingPunct="1"/>
            <a:r>
              <a:rPr lang="en-US" smtClean="0"/>
              <a:t> Realizing use cases with collaborations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smtClean="0">
                <a:solidFill>
                  <a:srgbClr val="990099"/>
                </a:solidFill>
                <a:latin typeface="Arial" pitchFamily="34" charset="0"/>
              </a:rPr>
              <a:t>Use Cases</a:t>
            </a:r>
            <a:r>
              <a:rPr lang="en-US" sz="3200" smtClean="0">
                <a:solidFill>
                  <a:srgbClr val="990099"/>
                </a:solidFill>
                <a:latin typeface="Arial" pitchFamily="34" charset="0"/>
              </a:rPr>
              <a:t> : Terms and Concepts</a:t>
            </a:r>
          </a:p>
        </p:txBody>
      </p:sp>
      <p:sp>
        <p:nvSpPr>
          <p:cNvPr id="5123" name="Rectangle 3"/>
          <p:cNvSpPr>
            <a:spLocks noGrp="1" noChangeArrowheads="1"/>
          </p:cNvSpPr>
          <p:nvPr>
            <p:ph type="body" idx="1"/>
          </p:nvPr>
        </p:nvSpPr>
        <p:spPr/>
        <p:txBody>
          <a:bodyPr/>
          <a:lstStyle/>
          <a:p>
            <a:pPr marL="533400" indent="-533400" eaLnBrk="1" hangingPunct="1"/>
            <a:r>
              <a:rPr lang="en-US" sz="1600" b="1" u="sng" smtClean="0">
                <a:solidFill>
                  <a:srgbClr val="333300"/>
                </a:solidFill>
              </a:rPr>
              <a:t>UseCase </a:t>
            </a:r>
            <a:r>
              <a:rPr lang="en-US" sz="1600" smtClean="0">
                <a:solidFill>
                  <a:srgbClr val="333300"/>
                </a:solidFill>
              </a:rPr>
              <a:t>: </a:t>
            </a:r>
            <a:r>
              <a:rPr lang="en-US" sz="1600" smtClean="0"/>
              <a:t>A </a:t>
            </a:r>
            <a:r>
              <a:rPr lang="en-US" sz="1600" i="1" smtClean="0"/>
              <a:t>use case </a:t>
            </a:r>
            <a:r>
              <a:rPr lang="en-US" sz="1600" smtClean="0"/>
              <a:t>is a description of a set of sequences of actions, including variants, that a system performs to yield an observable result of value to an actor. Graphically, a use case is rendered as an ellipse.</a:t>
            </a:r>
          </a:p>
          <a:p>
            <a:pPr marL="533400" indent="-533400" eaLnBrk="1" hangingPunct="1">
              <a:buFont typeface="Wingdings" pitchFamily="2" charset="2"/>
              <a:buNone/>
            </a:pPr>
            <a:r>
              <a:rPr lang="en-US" sz="1600" smtClean="0"/>
              <a:t>        Ex: Process Loan</a:t>
            </a:r>
          </a:p>
          <a:p>
            <a:pPr marL="533400" indent="-533400" eaLnBrk="1" hangingPunct="1"/>
            <a:r>
              <a:rPr lang="en-US" sz="1600" b="1" u="sng" smtClean="0">
                <a:solidFill>
                  <a:srgbClr val="333300"/>
                </a:solidFill>
              </a:rPr>
              <a:t>Actor </a:t>
            </a:r>
            <a:r>
              <a:rPr lang="en-US" sz="1600" smtClean="0">
                <a:solidFill>
                  <a:srgbClr val="333300"/>
                </a:solidFill>
              </a:rPr>
              <a:t>:</a:t>
            </a:r>
            <a:r>
              <a:rPr lang="en-US" sz="1600" smtClean="0"/>
              <a:t> An actor represents a coherent set of roles that users of use cases play when interacting with these use cases. Typically, an actor represents a role that a human, a hardware device, or even another system plays with a system. Actors are rendered as stick figures.</a:t>
            </a:r>
          </a:p>
          <a:p>
            <a:pPr marL="533400" indent="-533400" eaLnBrk="1" hangingPunct="1"/>
            <a:r>
              <a:rPr lang="en-US" sz="1600" smtClean="0"/>
              <a:t> Ex: Loan Officer</a:t>
            </a:r>
          </a:p>
          <a:p>
            <a:pPr marL="533400" indent="-533400" eaLnBrk="1" hangingPunct="1">
              <a:buClr>
                <a:srgbClr val="990033"/>
              </a:buClr>
              <a:buSzTx/>
              <a:buFont typeface="Wingdings" pitchFamily="2" charset="2"/>
              <a:buChar char="Ø"/>
            </a:pPr>
            <a:endParaRPr lang="en-US" sz="1600" smtClean="0">
              <a:latin typeface="Arial" pitchFamily="34" charset="0"/>
            </a:endParaRPr>
          </a:p>
        </p:txBody>
      </p:sp>
      <p:pic>
        <p:nvPicPr>
          <p:cNvPr id="5124" name="Picture 4"/>
          <p:cNvPicPr>
            <a:picLocks noChangeAspect="1" noChangeArrowheads="1"/>
          </p:cNvPicPr>
          <p:nvPr/>
        </p:nvPicPr>
        <p:blipFill>
          <a:blip r:embed="rId2"/>
          <a:srcRect/>
          <a:stretch>
            <a:fillRect/>
          </a:stretch>
        </p:blipFill>
        <p:spPr bwMode="auto">
          <a:xfrm>
            <a:off x="1752600" y="4343400"/>
            <a:ext cx="5562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smtClean="0">
                <a:solidFill>
                  <a:srgbClr val="990099"/>
                </a:solidFill>
              </a:rPr>
              <a:t>Names</a:t>
            </a:r>
          </a:p>
        </p:txBody>
      </p:sp>
      <p:sp>
        <p:nvSpPr>
          <p:cNvPr id="6147" name="Rectangle 3"/>
          <p:cNvSpPr>
            <a:spLocks noGrp="1" noChangeArrowheads="1"/>
          </p:cNvSpPr>
          <p:nvPr>
            <p:ph type="body" idx="1"/>
          </p:nvPr>
        </p:nvSpPr>
        <p:spPr/>
        <p:txBody>
          <a:bodyPr/>
          <a:lstStyle/>
          <a:p>
            <a:pPr marL="533400" indent="-533400" eaLnBrk="1" hangingPunct="1">
              <a:buClr>
                <a:srgbClr val="990033"/>
              </a:buClr>
              <a:buSzTx/>
              <a:buFont typeface="Wingdings" pitchFamily="2" charset="2"/>
              <a:buChar char="Ø"/>
            </a:pPr>
            <a:r>
              <a:rPr lang="en-US" sz="1600" i="1" smtClean="0"/>
              <a:t>A use case name must be unique within its enclosing package.</a:t>
            </a:r>
          </a:p>
          <a:p>
            <a:pPr marL="533400" indent="-533400" eaLnBrk="1" hangingPunct="1">
              <a:buClr>
                <a:srgbClr val="990033"/>
              </a:buClr>
              <a:buSzTx/>
              <a:buFont typeface="Wingdings" pitchFamily="2" charset="2"/>
              <a:buChar char="Ø"/>
            </a:pPr>
            <a:r>
              <a:rPr lang="en-US" sz="1600" smtClean="0"/>
              <a:t>A </a:t>
            </a:r>
            <a:r>
              <a:rPr lang="en-US" sz="1600" i="1" smtClean="0">
                <a:solidFill>
                  <a:srgbClr val="333300"/>
                </a:solidFill>
              </a:rPr>
              <a:t>simple name</a:t>
            </a:r>
            <a:r>
              <a:rPr lang="en-US" sz="1600" i="1" smtClean="0"/>
              <a:t> </a:t>
            </a:r>
            <a:r>
              <a:rPr lang="en-US" sz="1600" smtClean="0"/>
              <a:t>is a textual string. </a:t>
            </a:r>
          </a:p>
          <a:p>
            <a:pPr marL="533400" indent="-533400" eaLnBrk="1" hangingPunct="1">
              <a:buClr>
                <a:srgbClr val="990033"/>
              </a:buClr>
              <a:buSzTx/>
              <a:buFont typeface="Wingdings" pitchFamily="2" charset="2"/>
              <a:buChar char="Ø"/>
            </a:pPr>
            <a:r>
              <a:rPr lang="en-US" sz="1600" smtClean="0"/>
              <a:t>A </a:t>
            </a:r>
            <a:r>
              <a:rPr lang="en-US" sz="1600" i="1" smtClean="0">
                <a:solidFill>
                  <a:srgbClr val="333300"/>
                </a:solidFill>
              </a:rPr>
              <a:t>path name</a:t>
            </a:r>
            <a:r>
              <a:rPr lang="en-US" sz="1600" i="1" smtClean="0"/>
              <a:t> </a:t>
            </a:r>
            <a:r>
              <a:rPr lang="en-US" sz="1600" smtClean="0"/>
              <a:t>is the use case name prefixed by the name of the package in which that use case lives.</a:t>
            </a:r>
          </a:p>
          <a:p>
            <a:pPr marL="533400" indent="-533400" eaLnBrk="1" hangingPunct="1">
              <a:buClr>
                <a:srgbClr val="990033"/>
              </a:buClr>
              <a:buSzTx/>
              <a:buFont typeface="Wingdings" pitchFamily="2" charset="2"/>
              <a:buChar char="Ø"/>
            </a:pPr>
            <a:endParaRPr lang="en-US" sz="1600" smtClean="0">
              <a:latin typeface="Arial" pitchFamily="34" charset="0"/>
            </a:endParaRPr>
          </a:p>
        </p:txBody>
      </p:sp>
      <p:pic>
        <p:nvPicPr>
          <p:cNvPr id="6148" name="Picture 10"/>
          <p:cNvPicPr>
            <a:picLocks noChangeAspect="1" noChangeArrowheads="1"/>
          </p:cNvPicPr>
          <p:nvPr/>
        </p:nvPicPr>
        <p:blipFill>
          <a:blip r:embed="rId2"/>
          <a:srcRect/>
          <a:stretch>
            <a:fillRect/>
          </a:stretch>
        </p:blipFill>
        <p:spPr bwMode="auto">
          <a:xfrm>
            <a:off x="1143000" y="3048000"/>
            <a:ext cx="6324600" cy="3048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pPr algn="l"/>
            <a:r>
              <a:rPr lang="en-US" sz="2400" dirty="0" smtClean="0"/>
              <a:t/>
            </a:r>
            <a:br>
              <a:rPr lang="en-US" sz="2400" dirty="0" smtClean="0"/>
            </a:br>
            <a:r>
              <a:rPr lang="en-US" sz="3200" dirty="0" smtClean="0"/>
              <a:t>In the UML, you model the dynamic aspects of the system by using interactions.</a:t>
            </a:r>
            <a:endParaRPr lang="en-US" sz="3200" dirty="0"/>
          </a:p>
        </p:txBody>
      </p:sp>
      <p:sp>
        <p:nvSpPr>
          <p:cNvPr id="3" name="TextBox 2"/>
          <p:cNvSpPr txBox="1"/>
          <p:nvPr/>
        </p:nvSpPr>
        <p:spPr>
          <a:xfrm>
            <a:off x="0" y="2057400"/>
            <a:ext cx="9092489" cy="4216539"/>
          </a:xfrm>
          <a:prstGeom prst="rect">
            <a:avLst/>
          </a:prstGeom>
          <a:noFill/>
        </p:spPr>
        <p:txBody>
          <a:bodyPr wrap="none" rtlCol="0">
            <a:spAutoFit/>
          </a:bodyPr>
          <a:lstStyle/>
          <a:p>
            <a:endParaRPr lang="en-US" sz="2400" dirty="0" smtClean="0"/>
          </a:p>
          <a:p>
            <a:pPr lvl="0"/>
            <a:r>
              <a:rPr lang="en-US" sz="3600" dirty="0" smtClean="0">
                <a:solidFill>
                  <a:srgbClr val="C00000"/>
                </a:solidFill>
              </a:rPr>
              <a:t>Context</a:t>
            </a:r>
          </a:p>
          <a:p>
            <a:pPr lvl="0"/>
            <a:endParaRPr lang="en-US" sz="2400" dirty="0" smtClean="0"/>
          </a:p>
          <a:p>
            <a:pPr>
              <a:buFont typeface="Arial" pitchFamily="34" charset="0"/>
              <a:buChar char="•"/>
            </a:pPr>
            <a:r>
              <a:rPr lang="en-US" sz="2800" dirty="0" smtClean="0"/>
              <a:t>We may find an interaction wherever objects are linked to </a:t>
            </a:r>
          </a:p>
          <a:p>
            <a:r>
              <a:rPr lang="en-US" sz="2800" dirty="0" smtClean="0"/>
              <a:t>  one another. </a:t>
            </a:r>
          </a:p>
          <a:p>
            <a:pPr lvl="0">
              <a:buFont typeface="Arial" pitchFamily="34" charset="0"/>
              <a:buChar char="•"/>
            </a:pPr>
            <a:r>
              <a:rPr lang="en-US" sz="2800" dirty="0" smtClean="0"/>
              <a:t>We will also find interactions in the context of an operation. </a:t>
            </a:r>
          </a:p>
          <a:p>
            <a:pPr lvl="0">
              <a:buFont typeface="Arial" pitchFamily="34" charset="0"/>
              <a:buChar char="•"/>
            </a:pPr>
            <a:r>
              <a:rPr lang="en-US" sz="2800" dirty="0" smtClean="0"/>
              <a:t>Finally, you'll find interactions in the context of a class.</a:t>
            </a:r>
          </a:p>
          <a:p>
            <a:endParaRPr lang="en-US" sz="2400" dirty="0" smtClean="0"/>
          </a:p>
          <a:p>
            <a:pPr lvl="0"/>
            <a:endParaRPr lang="en-US" sz="2400" dirty="0" smtClean="0"/>
          </a:p>
          <a:p>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p:txBody>
          <a:bodyPr/>
          <a:lstStyle/>
          <a:p>
            <a:pPr eaLnBrk="1" hangingPunct="1"/>
            <a:r>
              <a:rPr lang="en-US" sz="1600" smtClean="0"/>
              <a:t>Actors are rendered as stick figures. You can define general kinds of</a:t>
            </a:r>
          </a:p>
          <a:p>
            <a:pPr eaLnBrk="1" hangingPunct="1"/>
            <a:r>
              <a:rPr lang="en-US" sz="1600" smtClean="0"/>
              <a:t>actors (such as Customer) and specialize them (such as Commercial Customer) using generalization relationships.</a:t>
            </a:r>
          </a:p>
          <a:p>
            <a:pPr eaLnBrk="1" hangingPunct="1"/>
            <a:endParaRPr lang="en-US" sz="1600" smtClean="0"/>
          </a:p>
        </p:txBody>
      </p:sp>
      <p:pic>
        <p:nvPicPr>
          <p:cNvPr id="7171" name="Picture 6"/>
          <p:cNvPicPr>
            <a:picLocks noChangeAspect="1" noChangeArrowheads="1"/>
          </p:cNvPicPr>
          <p:nvPr/>
        </p:nvPicPr>
        <p:blipFill>
          <a:blip r:embed="rId2"/>
          <a:srcRect/>
          <a:stretch>
            <a:fillRect/>
          </a:stretch>
        </p:blipFill>
        <p:spPr bwMode="auto">
          <a:xfrm>
            <a:off x="1295400" y="2819400"/>
            <a:ext cx="6705600" cy="3657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solidFill>
                  <a:srgbClr val="990099"/>
                </a:solidFill>
                <a:latin typeface="Arial" pitchFamily="34" charset="0"/>
              </a:rPr>
              <a:t>Use Cases and Flow of Events</a:t>
            </a:r>
          </a:p>
        </p:txBody>
      </p:sp>
      <p:sp>
        <p:nvSpPr>
          <p:cNvPr id="8195" name="Rectangle 3"/>
          <p:cNvSpPr>
            <a:spLocks noGrp="1" noChangeArrowheads="1"/>
          </p:cNvSpPr>
          <p:nvPr>
            <p:ph type="body" idx="1"/>
          </p:nvPr>
        </p:nvSpPr>
        <p:spPr/>
        <p:txBody>
          <a:bodyPr/>
          <a:lstStyle/>
          <a:p>
            <a:pPr marL="533400" indent="-533400" eaLnBrk="1" hangingPunct="1">
              <a:lnSpc>
                <a:spcPct val="90000"/>
              </a:lnSpc>
            </a:pPr>
            <a:r>
              <a:rPr lang="en-US" sz="1600" smtClean="0"/>
              <a:t>A use case describes </a:t>
            </a:r>
            <a:r>
              <a:rPr lang="en-US" sz="1600" i="1" smtClean="0"/>
              <a:t>what </a:t>
            </a:r>
            <a:r>
              <a:rPr lang="en-US" sz="1600" smtClean="0"/>
              <a:t>a system (or a subsystem, class, or interface) does but it not specify </a:t>
            </a:r>
            <a:r>
              <a:rPr lang="en-US" sz="1600" i="1" smtClean="0"/>
              <a:t>how </a:t>
            </a:r>
            <a:r>
              <a:rPr lang="en-US" sz="1600" smtClean="0"/>
              <a:t>it does it. </a:t>
            </a:r>
          </a:p>
          <a:p>
            <a:pPr marL="533400" indent="-533400" eaLnBrk="1" hangingPunct="1">
              <a:lnSpc>
                <a:spcPct val="90000"/>
              </a:lnSpc>
            </a:pPr>
            <a:endParaRPr lang="en-US" sz="1600" smtClean="0"/>
          </a:p>
          <a:p>
            <a:pPr marL="533400" indent="-533400" eaLnBrk="1" hangingPunct="1">
              <a:lnSpc>
                <a:spcPct val="90000"/>
              </a:lnSpc>
            </a:pPr>
            <a:r>
              <a:rPr lang="en-US" sz="1600" smtClean="0"/>
              <a:t>When you model, it's important that you keep clear the separation of concerns between this outside and inside view.</a:t>
            </a:r>
          </a:p>
          <a:p>
            <a:pPr marL="533400" indent="-533400" eaLnBrk="1" hangingPunct="1">
              <a:lnSpc>
                <a:spcPct val="90000"/>
              </a:lnSpc>
            </a:pPr>
            <a:endParaRPr lang="en-US" sz="1600" smtClean="0"/>
          </a:p>
          <a:p>
            <a:pPr marL="533400" indent="-533400" eaLnBrk="1" hangingPunct="1">
              <a:lnSpc>
                <a:spcPct val="90000"/>
              </a:lnSpc>
            </a:pPr>
            <a:r>
              <a:rPr lang="en-US" sz="1600" smtClean="0"/>
              <a:t>You can specify the behavior of a use case by describing a flow of events in text clearly enough for an outsider to understand it easily.</a:t>
            </a:r>
          </a:p>
          <a:p>
            <a:pPr marL="533400" indent="-533400" eaLnBrk="1" hangingPunct="1">
              <a:lnSpc>
                <a:spcPct val="90000"/>
              </a:lnSpc>
            </a:pPr>
            <a:endParaRPr lang="en-US" sz="1600" smtClean="0"/>
          </a:p>
          <a:p>
            <a:pPr marL="533400" indent="-533400" eaLnBrk="1" hangingPunct="1">
              <a:lnSpc>
                <a:spcPct val="90000"/>
              </a:lnSpc>
            </a:pPr>
            <a:r>
              <a:rPr lang="en-US" sz="1600" smtClean="0"/>
              <a:t>When you write this flow of events, you should include how and when the use case starts and ends, when the use case interacts with the actors and what objects are exchanged, and the basic flow and alternative flows of the behavior.</a:t>
            </a:r>
          </a:p>
          <a:p>
            <a:pPr marL="533400" indent="-533400" eaLnBrk="1" hangingPunct="1">
              <a:lnSpc>
                <a:spcPct val="90000"/>
              </a:lnSpc>
              <a:buClr>
                <a:srgbClr val="6600FF"/>
              </a:buClr>
              <a:buSzPct val="135000"/>
              <a:buFont typeface="Wingdings" pitchFamily="2" charset="2"/>
              <a:buNone/>
            </a:pPr>
            <a:endParaRPr lang="en-US" sz="1600" smtClean="0">
              <a:latin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sz="3200" smtClean="0">
                <a:solidFill>
                  <a:srgbClr val="990099"/>
                </a:solidFill>
                <a:latin typeface="Arial" pitchFamily="34" charset="0"/>
              </a:rPr>
              <a:t>Example of ATM Machine</a:t>
            </a:r>
          </a:p>
        </p:txBody>
      </p:sp>
      <p:sp>
        <p:nvSpPr>
          <p:cNvPr id="9219" name="Rectangle 3"/>
          <p:cNvSpPr>
            <a:spLocks noGrp="1" noChangeArrowheads="1"/>
          </p:cNvSpPr>
          <p:nvPr>
            <p:ph type="body" idx="1"/>
          </p:nvPr>
        </p:nvSpPr>
        <p:spPr>
          <a:xfrm>
            <a:off x="457200" y="1600200"/>
            <a:ext cx="8229600" cy="4953000"/>
          </a:xfrm>
        </p:spPr>
        <p:txBody>
          <a:bodyPr/>
          <a:lstStyle/>
          <a:p>
            <a:pPr marL="533400" indent="-533400" eaLnBrk="1" hangingPunct="1">
              <a:buFont typeface="Wingdings" pitchFamily="2" charset="2"/>
              <a:buNone/>
            </a:pPr>
            <a:r>
              <a:rPr lang="en-US" sz="1600" b="1" smtClean="0"/>
              <a:t>Main flow of events:</a:t>
            </a:r>
          </a:p>
          <a:p>
            <a:pPr marL="533400" indent="-533400" eaLnBrk="1" hangingPunct="1"/>
            <a:r>
              <a:rPr lang="en-US" sz="1600" smtClean="0"/>
              <a:t>The use case starts when the system prompts the </a:t>
            </a:r>
            <a:r>
              <a:rPr lang="en-US" sz="1600" i="1" smtClean="0"/>
              <a:t>Customer </a:t>
            </a:r>
            <a:r>
              <a:rPr lang="en-US" sz="1600" smtClean="0"/>
              <a:t>for a PIN number. The </a:t>
            </a:r>
            <a:r>
              <a:rPr lang="en-US" sz="1600" i="1" smtClean="0"/>
              <a:t>Customer </a:t>
            </a:r>
            <a:r>
              <a:rPr lang="en-US" sz="1600" smtClean="0"/>
              <a:t>can now enter a PIN number via the keypad. The </a:t>
            </a:r>
            <a:r>
              <a:rPr lang="en-US" sz="1600" i="1" smtClean="0"/>
              <a:t>Customer </a:t>
            </a:r>
            <a:r>
              <a:rPr lang="en-US" sz="1600" smtClean="0"/>
              <a:t>commits the entry by pressing the Enter button. The system then checks this PIN number to see if it is valid. If the PIN number is valid, the system acknowledges the entry, thus ending the use case.</a:t>
            </a:r>
          </a:p>
          <a:p>
            <a:pPr marL="533400" indent="-533400" eaLnBrk="1" hangingPunct="1">
              <a:buFont typeface="Wingdings" pitchFamily="2" charset="2"/>
              <a:buNone/>
            </a:pPr>
            <a:r>
              <a:rPr lang="en-US" sz="1600" b="1" smtClean="0"/>
              <a:t>Exceptional flow of events:</a:t>
            </a:r>
          </a:p>
          <a:p>
            <a:pPr marL="533400" indent="-533400" eaLnBrk="1" hangingPunct="1"/>
            <a:r>
              <a:rPr lang="en-US" sz="1600" smtClean="0"/>
              <a:t>The </a:t>
            </a:r>
            <a:r>
              <a:rPr lang="en-US" sz="1600" i="1" smtClean="0"/>
              <a:t>Customer </a:t>
            </a:r>
            <a:r>
              <a:rPr lang="en-US" sz="1600" smtClean="0"/>
              <a:t>can cancel a transaction at any time by pressing the Cancel button, thus restarting the use case. No changes are made to the </a:t>
            </a:r>
            <a:r>
              <a:rPr lang="en-US" sz="1600" i="1" smtClean="0"/>
              <a:t>Customer</a:t>
            </a:r>
            <a:r>
              <a:rPr lang="en-US" sz="1600" smtClean="0"/>
              <a:t>'s account.</a:t>
            </a:r>
          </a:p>
          <a:p>
            <a:pPr marL="533400" indent="-533400" eaLnBrk="1" hangingPunct="1">
              <a:buFont typeface="Wingdings" pitchFamily="2" charset="2"/>
              <a:buNone/>
            </a:pPr>
            <a:r>
              <a:rPr lang="en-US" sz="1600" b="1" smtClean="0"/>
              <a:t>Exceptional flow of events:</a:t>
            </a:r>
          </a:p>
          <a:p>
            <a:pPr marL="533400" indent="-533400" eaLnBrk="1" hangingPunct="1"/>
            <a:r>
              <a:rPr lang="en-US" sz="1600" smtClean="0"/>
              <a:t>The </a:t>
            </a:r>
            <a:r>
              <a:rPr lang="en-US" sz="1600" i="1" smtClean="0"/>
              <a:t>Customer </a:t>
            </a:r>
            <a:r>
              <a:rPr lang="en-US" sz="1600" smtClean="0"/>
              <a:t>can clear a PIN number anytime before committing it and reenter a new PIN number.</a:t>
            </a:r>
          </a:p>
          <a:p>
            <a:pPr marL="533400" indent="-533400" eaLnBrk="1" hangingPunct="1">
              <a:buFont typeface="Wingdings" pitchFamily="2" charset="2"/>
              <a:buNone/>
            </a:pPr>
            <a:r>
              <a:rPr lang="en-US" sz="1600" b="1" smtClean="0"/>
              <a:t>Exceptional flow of events:</a:t>
            </a:r>
          </a:p>
          <a:p>
            <a:pPr marL="533400" indent="-533400" eaLnBrk="1" hangingPunct="1"/>
            <a:r>
              <a:rPr lang="en-US" sz="1600" smtClean="0"/>
              <a:t>If the </a:t>
            </a:r>
            <a:r>
              <a:rPr lang="en-US" sz="1600" i="1" smtClean="0"/>
              <a:t>Customer </a:t>
            </a:r>
            <a:r>
              <a:rPr lang="en-US" sz="1600" smtClean="0"/>
              <a:t>enters an invalid PIN number, the use case restarts. If this happens three times in a row, the system cancels the entire transaction, preventing the </a:t>
            </a:r>
            <a:r>
              <a:rPr lang="en-US" sz="1600" i="1" smtClean="0"/>
              <a:t>Customer </a:t>
            </a:r>
            <a:r>
              <a:rPr lang="en-US" sz="1600" smtClean="0"/>
              <a:t>from interacting with the ATM for 60 seconds.</a:t>
            </a:r>
          </a:p>
          <a:p>
            <a:pPr marL="533400" indent="-533400" eaLnBrk="1" hangingPunct="1">
              <a:buClr>
                <a:srgbClr val="990033"/>
              </a:buClr>
              <a:buSzPct val="125000"/>
              <a:buFont typeface="Wingdings" pitchFamily="2" charset="2"/>
              <a:buChar char="Ø"/>
            </a:pPr>
            <a:endParaRPr lang="en-US" sz="1600" smtClean="0">
              <a:latin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305800" cy="1139825"/>
          </a:xfrm>
        </p:spPr>
        <p:txBody>
          <a:bodyPr/>
          <a:lstStyle/>
          <a:p>
            <a:pPr algn="ctr" eaLnBrk="1" hangingPunct="1"/>
            <a:r>
              <a:rPr lang="en-US" sz="3200" smtClean="0">
                <a:solidFill>
                  <a:srgbClr val="990099"/>
                </a:solidFill>
                <a:latin typeface="Arial" pitchFamily="34" charset="0"/>
              </a:rPr>
              <a:t>Use Cases and Scenarios</a:t>
            </a:r>
          </a:p>
        </p:txBody>
      </p:sp>
      <p:sp>
        <p:nvSpPr>
          <p:cNvPr id="10243" name="Rectangle 3"/>
          <p:cNvSpPr>
            <a:spLocks noGrp="1" noChangeArrowheads="1"/>
          </p:cNvSpPr>
          <p:nvPr>
            <p:ph type="body" idx="1"/>
          </p:nvPr>
        </p:nvSpPr>
        <p:spPr/>
        <p:txBody>
          <a:bodyPr/>
          <a:lstStyle/>
          <a:p>
            <a:pPr eaLnBrk="1" hangingPunct="1"/>
            <a:r>
              <a:rPr lang="en-US" sz="1600" smtClean="0"/>
              <a:t>A use case actually describes a set of sequences in which each</a:t>
            </a:r>
          </a:p>
          <a:p>
            <a:pPr eaLnBrk="1" hangingPunct="1">
              <a:buFont typeface="Wingdings" pitchFamily="2" charset="2"/>
              <a:buNone/>
            </a:pPr>
            <a:r>
              <a:rPr lang="en-US" sz="1600" smtClean="0"/>
              <a:t>	sequence represents one possible flow through all the variations. Each sequence is called a scenario.</a:t>
            </a:r>
          </a:p>
          <a:p>
            <a:pPr eaLnBrk="1" hangingPunct="1"/>
            <a:r>
              <a:rPr lang="en-US" sz="1600" smtClean="0"/>
              <a:t>A scenario is a specific sequence of actions that illustrates behavior.</a:t>
            </a:r>
          </a:p>
          <a:p>
            <a:pPr eaLnBrk="1" hangingPunct="1"/>
            <a:r>
              <a:rPr lang="en-US" sz="1600" smtClean="0"/>
              <a:t>Scenarios are to use cases as instances are to classes, meaning that a scenario is basically one instance of a use case.</a:t>
            </a:r>
          </a:p>
          <a:p>
            <a:pPr eaLnBrk="1" hangingPunct="1"/>
            <a:r>
              <a:rPr lang="en-US" sz="1600" smtClean="0"/>
              <a:t>For example, in a human resources system, you might find the use case </a:t>
            </a:r>
            <a:r>
              <a:rPr lang="en-US" sz="1600" smtClean="0">
                <a:solidFill>
                  <a:srgbClr val="333300"/>
                </a:solidFill>
              </a:rPr>
              <a:t>Hire employee</a:t>
            </a:r>
            <a:r>
              <a:rPr lang="en-US" sz="1600" smtClean="0"/>
              <a:t>. This general business function might have many possible</a:t>
            </a:r>
          </a:p>
          <a:p>
            <a:pPr eaLnBrk="1" hangingPunct="1">
              <a:buFont typeface="Wingdings" pitchFamily="2" charset="2"/>
              <a:buNone/>
            </a:pPr>
            <a:r>
              <a:rPr lang="en-US" sz="1600" smtClean="0"/>
              <a:t>	Variations:</a:t>
            </a:r>
          </a:p>
          <a:p>
            <a:pPr eaLnBrk="1" hangingPunct="1"/>
            <a:r>
              <a:rPr lang="en-US" sz="1600" smtClean="0"/>
              <a:t>---You might hire a person from another company (the most common scenario);</a:t>
            </a:r>
          </a:p>
          <a:p>
            <a:pPr eaLnBrk="1" hangingPunct="1"/>
            <a:r>
              <a:rPr lang="en-US" sz="1600" smtClean="0"/>
              <a:t>--- you might transfer a person from one division to another (common in international companies);</a:t>
            </a:r>
          </a:p>
          <a:p>
            <a:pPr eaLnBrk="1" hangingPunct="1"/>
            <a:r>
              <a:rPr lang="en-US" sz="1600" smtClean="0"/>
              <a:t>---You might hire a foreign national (which involves its own special rules). Each of these variants can be expressed in a different sequence.</a:t>
            </a:r>
          </a:p>
          <a:p>
            <a:pPr eaLnBrk="1" hangingPunct="1"/>
            <a:endParaRPr lang="en-US" sz="1600" smtClean="0"/>
          </a:p>
          <a:p>
            <a:pPr eaLnBrk="1" hangingPunct="1"/>
            <a:endParaRPr lang="en-US" sz="1600" smtClean="0">
              <a:latin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z="3200" smtClean="0">
                <a:solidFill>
                  <a:srgbClr val="990099"/>
                </a:solidFill>
                <a:latin typeface="Arial" pitchFamily="34" charset="0"/>
              </a:rPr>
              <a:t>Use Cases and Collaborations</a:t>
            </a:r>
          </a:p>
        </p:txBody>
      </p:sp>
      <p:sp>
        <p:nvSpPr>
          <p:cNvPr id="11267" name="Rectangle 3"/>
          <p:cNvSpPr>
            <a:spLocks noGrp="1" noChangeArrowheads="1"/>
          </p:cNvSpPr>
          <p:nvPr>
            <p:ph type="body" idx="1"/>
          </p:nvPr>
        </p:nvSpPr>
        <p:spPr>
          <a:xfrm>
            <a:off x="457200" y="1600200"/>
            <a:ext cx="8229600" cy="5029200"/>
          </a:xfrm>
        </p:spPr>
        <p:txBody>
          <a:bodyPr/>
          <a:lstStyle/>
          <a:p>
            <a:pPr eaLnBrk="1" hangingPunct="1"/>
            <a:r>
              <a:rPr lang="en-US" sz="1600" smtClean="0"/>
              <a:t>A use case captures the intended behavior of the system (or subsystem, class, or interface), without having to specify how that behavior is implemented.</a:t>
            </a:r>
          </a:p>
          <a:p>
            <a:pPr eaLnBrk="1" hangingPunct="1"/>
            <a:r>
              <a:rPr lang="en-US" sz="1600" smtClean="0"/>
              <a:t>However, to implement use cases, a society of classes and other elements that work together to implement the behavior of this use case are created.</a:t>
            </a:r>
          </a:p>
          <a:p>
            <a:pPr eaLnBrk="1" hangingPunct="1"/>
            <a:r>
              <a:rPr lang="en-US" sz="1600" smtClean="0"/>
              <a:t>This society of elements, including both its static and dynamic structure, is</a:t>
            </a:r>
          </a:p>
          <a:p>
            <a:pPr eaLnBrk="1" hangingPunct="1">
              <a:buFont typeface="Wingdings" pitchFamily="2" charset="2"/>
              <a:buNone/>
            </a:pPr>
            <a:r>
              <a:rPr lang="en-US" sz="1600" smtClean="0"/>
              <a:t>	modeled in the UML as a collaboration.</a:t>
            </a:r>
          </a:p>
          <a:p>
            <a:pPr eaLnBrk="1" hangingPunct="1">
              <a:buFont typeface="Wingdings" pitchFamily="2" charset="2"/>
              <a:buNone/>
            </a:pPr>
            <a:r>
              <a:rPr lang="en-US" sz="1600" smtClean="0"/>
              <a:t>	You can explicitly specify the realization of a use case by a collaboration.</a:t>
            </a:r>
          </a:p>
          <a:p>
            <a:pPr eaLnBrk="1" hangingPunct="1">
              <a:buFont typeface="Wingdings" pitchFamily="2" charset="2"/>
              <a:buNone/>
            </a:pPr>
            <a:endParaRPr lang="en-US" sz="1600" smtClean="0">
              <a:latin typeface="Arial" pitchFamily="34" charset="0"/>
            </a:endParaRPr>
          </a:p>
        </p:txBody>
      </p:sp>
      <p:pic>
        <p:nvPicPr>
          <p:cNvPr id="11268" name="Picture 4"/>
          <p:cNvPicPr>
            <a:picLocks noChangeAspect="1" noChangeArrowheads="1"/>
          </p:cNvPicPr>
          <p:nvPr/>
        </p:nvPicPr>
        <p:blipFill>
          <a:blip r:embed="rId2"/>
          <a:srcRect/>
          <a:stretch>
            <a:fillRect/>
          </a:stretch>
        </p:blipFill>
        <p:spPr bwMode="auto">
          <a:xfrm>
            <a:off x="1600200" y="3962400"/>
            <a:ext cx="6400800" cy="2590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sz="3200" smtClean="0">
                <a:solidFill>
                  <a:srgbClr val="990099"/>
                </a:solidFill>
                <a:latin typeface="Arial" pitchFamily="34" charset="0"/>
              </a:rPr>
              <a:t>Organizing Use Cases</a:t>
            </a:r>
          </a:p>
        </p:txBody>
      </p:sp>
      <p:pic>
        <p:nvPicPr>
          <p:cNvPr id="12291" name="Picture 3"/>
          <p:cNvPicPr>
            <a:picLocks noChangeAspect="1" noChangeArrowheads="1"/>
          </p:cNvPicPr>
          <p:nvPr>
            <p:ph type="body" idx="1"/>
          </p:nvPr>
        </p:nvPicPr>
        <p:blipFill>
          <a:blip r:embed="rId2"/>
          <a:srcRect/>
          <a:stretch>
            <a:fillRect/>
          </a:stretch>
        </p:blipFill>
        <p:spPr>
          <a:xfrm>
            <a:off x="457200" y="1600200"/>
            <a:ext cx="8229600" cy="4953000"/>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US" sz="3200" smtClean="0">
                <a:solidFill>
                  <a:srgbClr val="800080"/>
                </a:solidFill>
                <a:latin typeface="Arial" pitchFamily="34" charset="0"/>
              </a:rPr>
              <a:t>Include Relationship</a:t>
            </a:r>
          </a:p>
        </p:txBody>
      </p:sp>
      <p:sp>
        <p:nvSpPr>
          <p:cNvPr id="13315" name="Rectangle 3"/>
          <p:cNvSpPr>
            <a:spLocks noGrp="1" noChangeArrowheads="1"/>
          </p:cNvSpPr>
          <p:nvPr>
            <p:ph type="body" idx="1"/>
          </p:nvPr>
        </p:nvSpPr>
        <p:spPr/>
        <p:txBody>
          <a:bodyPr/>
          <a:lstStyle/>
          <a:p>
            <a:pPr marL="533400" indent="-533400" eaLnBrk="1" hangingPunct="1"/>
            <a:r>
              <a:rPr lang="en-US" sz="1600" smtClean="0"/>
              <a:t>An include relationship between use cases means that the base use case explicitly incorporates the behavior of another use case at a location specified in the base. </a:t>
            </a:r>
          </a:p>
          <a:p>
            <a:pPr marL="533400" indent="-533400" eaLnBrk="1" hangingPunct="1"/>
            <a:r>
              <a:rPr lang="en-US" sz="1600" smtClean="0"/>
              <a:t>The included use case never stands alone, but is only instantiated as part of some larger base that includes it. You can think of include as the base use case pulling behavior from the supplier use case.</a:t>
            </a:r>
          </a:p>
          <a:p>
            <a:pPr marL="533400" indent="-533400" eaLnBrk="1" hangingPunct="1"/>
            <a:r>
              <a:rPr lang="en-US" sz="1600" smtClean="0"/>
              <a:t>An include relationship can be used to avoid describing the same flow of events several times, by putting the common behavior in a use case of its own (the use case that is included by a base use case).</a:t>
            </a:r>
          </a:p>
          <a:p>
            <a:pPr marL="533400" indent="-533400" eaLnBrk="1" hangingPunct="1"/>
            <a:r>
              <a:rPr lang="en-US" sz="1600" smtClean="0"/>
              <a:t>An include relationship is rendered as a dependency, stereotyped as </a:t>
            </a:r>
            <a:r>
              <a:rPr lang="en-US" sz="1600" i="1" smtClean="0">
                <a:solidFill>
                  <a:srgbClr val="333300"/>
                </a:solidFill>
              </a:rPr>
              <a:t>include</a:t>
            </a:r>
            <a:r>
              <a:rPr lang="en-US" sz="1600" smtClean="0"/>
              <a:t>. </a:t>
            </a:r>
          </a:p>
          <a:p>
            <a:pPr marL="533400" indent="-533400" eaLnBrk="1" hangingPunct="1"/>
            <a:r>
              <a:rPr lang="en-US" sz="1600" smtClean="0"/>
              <a:t>To specify the location in a flow of events in which the base use case includes the behavior of another, you simply write include followed by the name of the use case you want to include, as in the following flow for Track order.</a:t>
            </a:r>
          </a:p>
          <a:p>
            <a:pPr marL="533400" indent="-533400" eaLnBrk="1" hangingPunct="1"/>
            <a:r>
              <a:rPr lang="en-US" sz="1600" b="1" smtClean="0"/>
              <a:t>Main flow of events:</a:t>
            </a:r>
          </a:p>
          <a:p>
            <a:pPr marL="533400" indent="-533400" eaLnBrk="1" hangingPunct="1"/>
            <a:r>
              <a:rPr lang="en-US" sz="1600" smtClean="0"/>
              <a:t>Obtain and verify the order number. include (Validate user). For each part in the order, query its status, then report back to the user.</a:t>
            </a:r>
          </a:p>
          <a:p>
            <a:pPr marL="533400" indent="-533400" eaLnBrk="1" hangingPunct="1">
              <a:buClr>
                <a:srgbClr val="800080"/>
              </a:buClr>
              <a:buSzTx/>
              <a:buFont typeface="Wingdings" pitchFamily="2" charset="2"/>
              <a:buChar char="Ø"/>
            </a:pPr>
            <a:endParaRPr lang="en-US" sz="1600" smtClean="0">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838200" indent="-838200" algn="ctr" eaLnBrk="1" hangingPunct="1"/>
            <a:r>
              <a:rPr lang="en-US" sz="3200" smtClean="0">
                <a:solidFill>
                  <a:srgbClr val="990099"/>
                </a:solidFill>
                <a:latin typeface="Arial" pitchFamily="34" charset="0"/>
              </a:rPr>
              <a:t>Extend Relationship</a:t>
            </a:r>
          </a:p>
        </p:txBody>
      </p:sp>
      <p:sp>
        <p:nvSpPr>
          <p:cNvPr id="14339" name="Rectangle 3"/>
          <p:cNvSpPr>
            <a:spLocks noGrp="1" noChangeArrowheads="1"/>
          </p:cNvSpPr>
          <p:nvPr>
            <p:ph type="body" idx="1"/>
          </p:nvPr>
        </p:nvSpPr>
        <p:spPr/>
        <p:txBody>
          <a:bodyPr/>
          <a:lstStyle/>
          <a:p>
            <a:pPr marL="533400" indent="-533400" eaLnBrk="1" hangingPunct="1"/>
            <a:r>
              <a:rPr lang="en-US" sz="1600" smtClean="0"/>
              <a:t>An extend relationship between use cases means that the base use case implicitly incorporates the behavior of another use case at a location specified indirectly by the extending use case. The base use case may stand alone, but under certain conditions, its behavior may be extended by the behavior of another use case. This base use case may be extended only at certain points called, extension points.</a:t>
            </a:r>
          </a:p>
          <a:p>
            <a:pPr marL="533400" indent="-533400" eaLnBrk="1" hangingPunct="1"/>
            <a:r>
              <a:rPr lang="en-US" sz="1600" smtClean="0"/>
              <a:t>An extend relationship is used to model the optional system behavior.</a:t>
            </a:r>
          </a:p>
          <a:p>
            <a:pPr marL="533400" indent="-533400" eaLnBrk="1" hangingPunct="1"/>
            <a:r>
              <a:rPr lang="en-US" sz="1600" smtClean="0"/>
              <a:t>An extend relationship is rendered as a dependency, stereotyped as </a:t>
            </a:r>
            <a:r>
              <a:rPr lang="en-US" sz="1600" i="1" smtClean="0">
                <a:solidFill>
                  <a:srgbClr val="333300"/>
                </a:solidFill>
              </a:rPr>
              <a:t>extend</a:t>
            </a:r>
            <a:r>
              <a:rPr lang="en-US" sz="1600" smtClean="0"/>
              <a:t>. You may list the extension points of the base use case in an extra compartment.</a:t>
            </a:r>
          </a:p>
          <a:p>
            <a:pPr marL="533400" indent="-533400" eaLnBrk="1" hangingPunct="1"/>
            <a:r>
              <a:rPr lang="en-US" sz="1600" smtClean="0"/>
              <a:t>For example, the flow for Place order might read as follows:</a:t>
            </a:r>
          </a:p>
          <a:p>
            <a:pPr marL="533400" indent="-533400" eaLnBrk="1" hangingPunct="1">
              <a:buFont typeface="Wingdings" pitchFamily="2" charset="2"/>
              <a:buNone/>
            </a:pPr>
            <a:r>
              <a:rPr lang="en-US" sz="1600" b="1" smtClean="0"/>
              <a:t>	Main flow of events:</a:t>
            </a:r>
          </a:p>
          <a:p>
            <a:pPr marL="533400" indent="-533400" eaLnBrk="1" hangingPunct="1">
              <a:buFont typeface="Wingdings" pitchFamily="2" charset="2"/>
              <a:buNone/>
            </a:pPr>
            <a:r>
              <a:rPr lang="en-US" sz="1600" smtClean="0"/>
              <a:t>	include (Validate user). Collect the user's order items. (set priority).</a:t>
            </a:r>
          </a:p>
          <a:p>
            <a:pPr marL="533400" indent="-533400" eaLnBrk="1" hangingPunct="1">
              <a:buFont typeface="Wingdings" pitchFamily="2" charset="2"/>
              <a:buNone/>
            </a:pPr>
            <a:r>
              <a:rPr lang="en-US" sz="1600" smtClean="0"/>
              <a:t>	Submit the order for processing. In this example, set priority is an extension point.</a:t>
            </a:r>
          </a:p>
          <a:p>
            <a:pPr marL="533400" indent="-533400" eaLnBrk="1" hangingPunct="1"/>
            <a:endParaRPr lang="en-US" sz="1600" smtClean="0"/>
          </a:p>
          <a:p>
            <a:pPr marL="533400" indent="-533400" eaLnBrk="1" hangingPunct="1"/>
            <a:endParaRPr lang="en-US" sz="1600" smtClean="0">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sz="4000" b="1" smtClean="0">
                <a:solidFill>
                  <a:srgbClr val="990099"/>
                </a:solidFill>
              </a:rPr>
              <a:t>Common Modeling Techniques</a:t>
            </a:r>
            <a:r>
              <a:rPr lang="en-US" sz="4000" smtClean="0">
                <a:solidFill>
                  <a:srgbClr val="990099"/>
                </a:solidFill>
              </a:rPr>
              <a:t/>
            </a:r>
            <a:br>
              <a:rPr lang="en-US" sz="4000" smtClean="0">
                <a:solidFill>
                  <a:srgbClr val="990099"/>
                </a:solidFill>
              </a:rPr>
            </a:br>
            <a:endParaRPr lang="en-US" sz="4000" smtClean="0">
              <a:solidFill>
                <a:srgbClr val="990099"/>
              </a:solidFill>
            </a:endParaRPr>
          </a:p>
        </p:txBody>
      </p:sp>
      <p:sp>
        <p:nvSpPr>
          <p:cNvPr id="15363" name="Rectangle 3"/>
          <p:cNvSpPr>
            <a:spLocks noGrp="1" noChangeArrowheads="1"/>
          </p:cNvSpPr>
          <p:nvPr>
            <p:ph type="body" idx="1"/>
          </p:nvPr>
        </p:nvSpPr>
        <p:spPr>
          <a:xfrm>
            <a:off x="457200" y="990600"/>
            <a:ext cx="8229600" cy="5140325"/>
          </a:xfrm>
        </p:spPr>
        <p:txBody>
          <a:bodyPr/>
          <a:lstStyle/>
          <a:p>
            <a:pPr eaLnBrk="1" hangingPunct="1"/>
            <a:endParaRPr lang="en-US" sz="1600" smtClean="0"/>
          </a:p>
          <a:p>
            <a:pPr eaLnBrk="1" hangingPunct="1"/>
            <a:endParaRPr lang="en-US" sz="1600" smtClean="0"/>
          </a:p>
          <a:p>
            <a:pPr eaLnBrk="1" hangingPunct="1">
              <a:buFont typeface="Wingdings" pitchFamily="2" charset="2"/>
              <a:buNone/>
            </a:pPr>
            <a:r>
              <a:rPr lang="en-US" sz="1800" smtClean="0"/>
              <a:t>    Applying use cases to elements in this way is important for three reasons:</a:t>
            </a:r>
          </a:p>
          <a:p>
            <a:pPr eaLnBrk="1" hangingPunct="1">
              <a:buFont typeface="Wingdings" pitchFamily="2" charset="2"/>
              <a:buNone/>
            </a:pPr>
            <a:endParaRPr lang="en-US" sz="1800" smtClean="0"/>
          </a:p>
          <a:p>
            <a:pPr eaLnBrk="1" hangingPunct="1"/>
            <a:r>
              <a:rPr lang="en-US" sz="1600" smtClean="0"/>
              <a:t>It provides a way for domain experts to specify its outside view to a degree sufficient for developers to construct its inside view. Use cases provide a forum for your domain experts, end users, and developers to communicate to one another.</a:t>
            </a:r>
          </a:p>
          <a:p>
            <a:pPr eaLnBrk="1" hangingPunct="1"/>
            <a:r>
              <a:rPr lang="en-US" sz="1600" smtClean="0"/>
              <a:t>Use cases provide a way for developers to approach an element and understand it.</a:t>
            </a:r>
          </a:p>
          <a:p>
            <a:pPr eaLnBrk="1" hangingPunct="1"/>
            <a:r>
              <a:rPr lang="en-US" sz="1600" smtClean="0"/>
              <a:t>Use cases serve as the basis for testing each element as it evolves during development.</a:t>
            </a:r>
          </a:p>
          <a:p>
            <a:pPr eaLnBrk="1" hangingPunct="1"/>
            <a:endParaRPr lang="en-US" sz="1600" smtClean="0"/>
          </a:p>
          <a:p>
            <a:pPr eaLnBrk="1" hangingPunct="1">
              <a:buFont typeface="Wingdings" pitchFamily="2" charset="2"/>
              <a:buNone/>
            </a:pPr>
            <a:endParaRPr lang="en-US" sz="16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304800"/>
            <a:ext cx="8229600" cy="6248400"/>
          </a:xfrm>
        </p:spPr>
        <p:txBody>
          <a:bodyPr/>
          <a:lstStyle/>
          <a:p>
            <a:pPr eaLnBrk="1" hangingPunct="1">
              <a:lnSpc>
                <a:spcPct val="80000"/>
              </a:lnSpc>
              <a:buFont typeface="Wingdings" pitchFamily="2" charset="2"/>
              <a:buNone/>
            </a:pPr>
            <a:r>
              <a:rPr lang="en-US" sz="2400" b="1" smtClean="0"/>
              <a:t>To model the behavior of an element,</a:t>
            </a:r>
          </a:p>
          <a:p>
            <a:pPr eaLnBrk="1" hangingPunct="1">
              <a:lnSpc>
                <a:spcPct val="80000"/>
              </a:lnSpc>
            </a:pPr>
            <a:r>
              <a:rPr lang="en-US" sz="2400" smtClean="0"/>
              <a:t>Identify the actors that interact with the element. Candidate actors include groups that require certain behavior to perform their tasks or that are needed directly or indirectly to perform the element's functions.</a:t>
            </a:r>
          </a:p>
          <a:p>
            <a:pPr eaLnBrk="1" hangingPunct="1">
              <a:lnSpc>
                <a:spcPct val="80000"/>
              </a:lnSpc>
            </a:pPr>
            <a:r>
              <a:rPr lang="en-US" sz="2400" smtClean="0"/>
              <a:t>Organize actors by identifying general and more specialized roles.</a:t>
            </a:r>
          </a:p>
          <a:p>
            <a:pPr eaLnBrk="1" hangingPunct="1">
              <a:lnSpc>
                <a:spcPct val="80000"/>
              </a:lnSpc>
            </a:pPr>
            <a:r>
              <a:rPr lang="en-US" sz="2400" smtClean="0"/>
              <a:t>For each actor, consider the primary ways in which that actor interacts with the element.</a:t>
            </a:r>
          </a:p>
          <a:p>
            <a:pPr eaLnBrk="1" hangingPunct="1">
              <a:lnSpc>
                <a:spcPct val="80000"/>
              </a:lnSpc>
              <a:buFont typeface="Wingdings" pitchFamily="2" charset="2"/>
              <a:buNone/>
            </a:pPr>
            <a:r>
              <a:rPr lang="en-US" sz="2400" smtClean="0"/>
              <a:t>   Consider also interactions that change the state of the element or its environment or that involve a response to some event.</a:t>
            </a:r>
          </a:p>
          <a:p>
            <a:pPr eaLnBrk="1" hangingPunct="1">
              <a:lnSpc>
                <a:spcPct val="80000"/>
              </a:lnSpc>
            </a:pPr>
            <a:r>
              <a:rPr lang="en-US" sz="2400" smtClean="0"/>
              <a:t>Consider also the exceptional ways in which each actor interacts with the element.</a:t>
            </a:r>
          </a:p>
          <a:p>
            <a:pPr eaLnBrk="1" hangingPunct="1">
              <a:lnSpc>
                <a:spcPct val="80000"/>
              </a:lnSpc>
            </a:pPr>
            <a:r>
              <a:rPr lang="en-US" sz="2400" smtClean="0"/>
              <a:t>Organize these behaviors as use cases, applying include and extend relationships to factor common behavior and distinguish exceptional behavior.</a:t>
            </a:r>
          </a:p>
          <a:p>
            <a:pPr eaLnBrk="1" hangingPunct="1">
              <a:lnSpc>
                <a:spcPct val="80000"/>
              </a:lnSpc>
            </a:pPr>
            <a:endParaRPr 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C00000"/>
                </a:solidFill>
              </a:rPr>
              <a:t>objects and roles</a:t>
            </a:r>
            <a:endParaRPr lang="en-US" sz="4800" dirty="0">
              <a:solidFill>
                <a:srgbClr val="C00000"/>
              </a:solidFill>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pPr lvl="0"/>
            <a:r>
              <a:rPr lang="en-US" sz="3600" dirty="0" smtClean="0"/>
              <a:t>The objects that participate in an interaction are either concrete things or prototypical things. </a:t>
            </a:r>
          </a:p>
          <a:p>
            <a:pPr lvl="0"/>
            <a:r>
              <a:rPr lang="en-US" sz="3600" dirty="0" smtClean="0"/>
              <a:t>As a </a:t>
            </a:r>
            <a:r>
              <a:rPr lang="en-US" sz="3600" dirty="0" smtClean="0">
                <a:solidFill>
                  <a:srgbClr val="C00000"/>
                </a:solidFill>
              </a:rPr>
              <a:t>concrete thing</a:t>
            </a:r>
            <a:r>
              <a:rPr lang="en-US" sz="3600" dirty="0" smtClean="0"/>
              <a:t>, an object represents something in the real world. For example, p, an instance of the class Person, might denote a particular human.</a:t>
            </a:r>
          </a:p>
          <a:p>
            <a:pPr lvl="0"/>
            <a:r>
              <a:rPr lang="en-US" sz="3600" dirty="0" smtClean="0"/>
              <a:t>As a </a:t>
            </a:r>
            <a:r>
              <a:rPr lang="en-US" sz="3600" dirty="0" smtClean="0">
                <a:solidFill>
                  <a:srgbClr val="C00000"/>
                </a:solidFill>
              </a:rPr>
              <a:t>prototypical thing</a:t>
            </a:r>
            <a:r>
              <a:rPr lang="en-US" sz="3600" dirty="0" smtClean="0"/>
              <a:t>, p might represent any instance of Person.</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04800"/>
            <a:ext cx="8229600" cy="914400"/>
          </a:xfrm>
        </p:spPr>
        <p:txBody>
          <a:bodyPr/>
          <a:lstStyle/>
          <a:p>
            <a:pPr eaLnBrk="1" hangingPunct="1"/>
            <a:r>
              <a:rPr lang="en-US" smtClean="0">
                <a:solidFill>
                  <a:srgbClr val="3333CC"/>
                </a:solidFill>
              </a:rPr>
              <a:t>Example</a:t>
            </a:r>
          </a:p>
        </p:txBody>
      </p:sp>
      <p:pic>
        <p:nvPicPr>
          <p:cNvPr id="17411" name="Picture 3"/>
          <p:cNvPicPr>
            <a:picLocks noChangeAspect="1" noChangeArrowheads="1"/>
          </p:cNvPicPr>
          <p:nvPr>
            <p:ph type="body" idx="1"/>
          </p:nvPr>
        </p:nvPicPr>
        <p:blipFill>
          <a:blip r:embed="rId2"/>
          <a:srcRect/>
          <a:stretch>
            <a:fillRect/>
          </a:stretch>
        </p:blipFill>
        <p:spPr>
          <a:xfrm>
            <a:off x="457200" y="1371600"/>
            <a:ext cx="8686800" cy="51816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subTitle" idx="1"/>
          </p:nvPr>
        </p:nvSpPr>
        <p:spPr/>
        <p:txBody>
          <a:bodyPr/>
          <a:lstStyle/>
          <a:p>
            <a:pPr eaLnBrk="1" hangingPunct="1"/>
            <a:r>
              <a:rPr lang="en-US" sz="2800" b="1" smtClean="0">
                <a:solidFill>
                  <a:srgbClr val="009900"/>
                </a:solidFill>
                <a:latin typeface="Arial" pitchFamily="34" charset="0"/>
              </a:rPr>
              <a:t>CHAPTER-17</a:t>
            </a:r>
          </a:p>
        </p:txBody>
      </p:sp>
      <p:sp>
        <p:nvSpPr>
          <p:cNvPr id="18435" name="Rectangle 3"/>
          <p:cNvSpPr>
            <a:spLocks noGrp="1" noChangeArrowheads="1"/>
          </p:cNvSpPr>
          <p:nvPr>
            <p:ph type="ctrTitle"/>
          </p:nvPr>
        </p:nvSpPr>
        <p:spPr>
          <a:noFill/>
        </p:spPr>
        <p:txBody>
          <a:bodyPr/>
          <a:lstStyle/>
          <a:p>
            <a:pPr eaLnBrk="1" hangingPunct="1"/>
            <a:r>
              <a:rPr lang="en-US" sz="5200" smtClean="0"/>
              <a:t/>
            </a:r>
            <a:br>
              <a:rPr lang="en-US" sz="5200" smtClean="0"/>
            </a:br>
            <a:r>
              <a:rPr lang="en-US" sz="5200" smtClean="0">
                <a:solidFill>
                  <a:schemeClr val="tx1"/>
                </a:solidFill>
              </a:rPr>
              <a:t>UNIT-5</a:t>
            </a:r>
            <a:br>
              <a:rPr lang="en-US" sz="5200" smtClean="0">
                <a:solidFill>
                  <a:schemeClr val="tx1"/>
                </a:solidFill>
              </a:rPr>
            </a:br>
            <a:endParaRPr lang="en-US" sz="5200" smtClean="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sz="4000" b="1" smtClean="0">
                <a:solidFill>
                  <a:srgbClr val="990099"/>
                </a:solidFill>
              </a:rPr>
              <a:t>Use Case Diagrams</a:t>
            </a:r>
            <a:r>
              <a:rPr lang="en-US" sz="4000" smtClean="0"/>
              <a:t/>
            </a:r>
            <a:br>
              <a:rPr lang="en-US" sz="4000" smtClean="0"/>
            </a:br>
            <a:endParaRPr lang="en-US" sz="4000" smtClean="0"/>
          </a:p>
        </p:txBody>
      </p:sp>
      <p:sp>
        <p:nvSpPr>
          <p:cNvPr id="19459" name="Rectangle 3"/>
          <p:cNvSpPr>
            <a:spLocks noGrp="1" noChangeArrowheads="1"/>
          </p:cNvSpPr>
          <p:nvPr>
            <p:ph type="body" idx="1"/>
          </p:nvPr>
        </p:nvSpPr>
        <p:spPr>
          <a:xfrm>
            <a:off x="457200" y="1676400"/>
            <a:ext cx="8229600" cy="4800600"/>
          </a:xfrm>
        </p:spPr>
        <p:txBody>
          <a:bodyPr/>
          <a:lstStyle/>
          <a:p>
            <a:pPr eaLnBrk="1" hangingPunct="1"/>
            <a:r>
              <a:rPr lang="en-US" smtClean="0"/>
              <a:t>  Modeling the context of a system</a:t>
            </a:r>
          </a:p>
          <a:p>
            <a:pPr eaLnBrk="1" hangingPunct="1">
              <a:buFont typeface="Wingdings" pitchFamily="2" charset="2"/>
              <a:buNone/>
            </a:pPr>
            <a:r>
              <a:rPr lang="en-US" sz="1600" smtClean="0"/>
              <a:t>	Use case diagrams are important for visualizing, specifying, and documenting the behavior of an element.</a:t>
            </a:r>
          </a:p>
          <a:p>
            <a:pPr eaLnBrk="1" hangingPunct="1"/>
            <a:endParaRPr lang="en-US" sz="1600" smtClean="0"/>
          </a:p>
          <a:p>
            <a:pPr eaLnBrk="1" hangingPunct="1"/>
            <a:r>
              <a:rPr lang="en-US" smtClean="0"/>
              <a:t>  Modeling the requirements of a system</a:t>
            </a:r>
          </a:p>
          <a:p>
            <a:pPr eaLnBrk="1" hangingPunct="1">
              <a:buFont typeface="Wingdings" pitchFamily="2" charset="2"/>
              <a:buNone/>
            </a:pPr>
            <a:r>
              <a:rPr lang="en-US" sz="1600" smtClean="0"/>
              <a:t>	They make systems, subsystems, and classes approachable and understandable by presenting an outside view of how those elements may be used in context.</a:t>
            </a:r>
          </a:p>
          <a:p>
            <a:pPr eaLnBrk="1" hangingPunct="1">
              <a:buFont typeface="Wingdings" pitchFamily="2" charset="2"/>
              <a:buNone/>
            </a:pPr>
            <a:endParaRPr lang="en-US" sz="1600" smtClean="0"/>
          </a:p>
          <a:p>
            <a:pPr eaLnBrk="1" hangingPunct="1"/>
            <a:r>
              <a:rPr lang="en-US" smtClean="0"/>
              <a:t> Forward and reverse engineering</a:t>
            </a:r>
          </a:p>
          <a:p>
            <a:pPr eaLnBrk="1" hangingPunct="1">
              <a:buFont typeface="Wingdings" pitchFamily="2" charset="2"/>
              <a:buNone/>
            </a:pPr>
            <a:r>
              <a:rPr lang="en-US" sz="1600" smtClean="0"/>
              <a:t>	Use case diagrams are also important for testing executable systems through forward engineering and for comprehending executable systems through reverse engineering.</a:t>
            </a:r>
          </a:p>
          <a:p>
            <a:pPr eaLnBrk="1" hangingPunct="1"/>
            <a:endParaRPr lang="en-US" sz="16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sz="4000" b="1" smtClean="0">
                <a:solidFill>
                  <a:srgbClr val="990099"/>
                </a:solidFill>
              </a:rPr>
              <a:t>Terms and Concepts</a:t>
            </a:r>
            <a:r>
              <a:rPr lang="en-US" sz="4000" smtClean="0"/>
              <a:t/>
            </a:r>
            <a:br>
              <a:rPr lang="en-US" sz="4000" smtClean="0"/>
            </a:br>
            <a:endParaRPr lang="en-US" sz="4000" smtClean="0"/>
          </a:p>
        </p:txBody>
      </p:sp>
      <p:sp>
        <p:nvSpPr>
          <p:cNvPr id="20483" name="Rectangle 3"/>
          <p:cNvSpPr>
            <a:spLocks noGrp="1" noChangeArrowheads="1"/>
          </p:cNvSpPr>
          <p:nvPr>
            <p:ph type="body" idx="1"/>
          </p:nvPr>
        </p:nvSpPr>
        <p:spPr/>
        <p:txBody>
          <a:bodyPr/>
          <a:lstStyle/>
          <a:p>
            <a:pPr eaLnBrk="1" hangingPunct="1"/>
            <a:r>
              <a:rPr lang="en-US" sz="1600" smtClean="0"/>
              <a:t>A </a:t>
            </a:r>
            <a:r>
              <a:rPr lang="en-US" sz="1600" i="1" smtClean="0">
                <a:solidFill>
                  <a:srgbClr val="3333CC"/>
                </a:solidFill>
              </a:rPr>
              <a:t>use case diagram</a:t>
            </a:r>
            <a:r>
              <a:rPr lang="en-US" sz="1600" i="1" smtClean="0"/>
              <a:t> </a:t>
            </a:r>
            <a:r>
              <a:rPr lang="en-US" sz="1600" smtClean="0"/>
              <a:t>is a diagram that shows a set of use cases and actors and their relationships.</a:t>
            </a:r>
          </a:p>
          <a:p>
            <a:pPr eaLnBrk="1" hangingPunct="1"/>
            <a:r>
              <a:rPr lang="en-US" sz="1600" smtClean="0"/>
              <a:t>A use case diagram is just a special kind of diagram and shares the same common properties as do all other diagrams• a name and graphical contents that are a projection into a model.</a:t>
            </a:r>
          </a:p>
          <a:p>
            <a:pPr eaLnBrk="1" hangingPunct="1"/>
            <a:endParaRPr lang="en-US" sz="1600" smtClean="0"/>
          </a:p>
          <a:p>
            <a:pPr eaLnBrk="1" hangingPunct="1"/>
            <a:r>
              <a:rPr lang="en-US" sz="1800" smtClean="0"/>
              <a:t>Use case diagrams commonly contain</a:t>
            </a:r>
          </a:p>
          <a:p>
            <a:pPr eaLnBrk="1" hangingPunct="1">
              <a:buFont typeface="Wingdings" pitchFamily="2" charset="2"/>
              <a:buNone/>
            </a:pPr>
            <a:r>
              <a:rPr lang="en-US" sz="1800" smtClean="0"/>
              <a:t>	·  Use cases</a:t>
            </a:r>
          </a:p>
          <a:p>
            <a:pPr eaLnBrk="1" hangingPunct="1">
              <a:buFont typeface="Wingdings" pitchFamily="2" charset="2"/>
              <a:buNone/>
            </a:pPr>
            <a:r>
              <a:rPr lang="en-US" sz="1800" smtClean="0"/>
              <a:t>	·  Actors</a:t>
            </a:r>
          </a:p>
          <a:p>
            <a:pPr eaLnBrk="1" hangingPunct="1">
              <a:buFont typeface="Wingdings" pitchFamily="2" charset="2"/>
              <a:buNone/>
            </a:pPr>
            <a:r>
              <a:rPr lang="en-US" sz="1800" smtClean="0"/>
              <a:t>	·  Dependency, generalization, and association relationships</a:t>
            </a:r>
          </a:p>
          <a:p>
            <a:pPr eaLnBrk="1" hangingPunct="1">
              <a:buFont typeface="Wingdings" pitchFamily="2" charset="2"/>
              <a:buNone/>
            </a:pPr>
            <a:r>
              <a:rPr lang="en-US" sz="1800" smtClean="0"/>
              <a:t>	Like all other diagrams, use case diagrams may contain notes and constraints.</a:t>
            </a:r>
          </a:p>
          <a:p>
            <a:pPr eaLnBrk="1" hangingPunct="1">
              <a:buFont typeface="Wingdings" pitchFamily="2" charset="2"/>
              <a:buNone/>
            </a:pPr>
            <a:endParaRPr lang="en-US" sz="1800" smtClean="0"/>
          </a:p>
          <a:p>
            <a:pPr eaLnBrk="1" hangingPunct="1"/>
            <a:endParaRPr lang="en-US" sz="160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solidFill>
                  <a:srgbClr val="3333CC"/>
                </a:solidFill>
              </a:rPr>
              <a:t>Example</a:t>
            </a:r>
          </a:p>
        </p:txBody>
      </p:sp>
      <p:pic>
        <p:nvPicPr>
          <p:cNvPr id="21507" name="Picture 3"/>
          <p:cNvPicPr>
            <a:picLocks noChangeAspect="1" noChangeArrowheads="1"/>
          </p:cNvPicPr>
          <p:nvPr>
            <p:ph type="body" idx="1"/>
          </p:nvPr>
        </p:nvPicPr>
        <p:blipFill>
          <a:blip r:embed="rId2"/>
          <a:srcRect/>
          <a:stretch>
            <a:fillRect/>
          </a:stretch>
        </p:blipFill>
        <p:spPr>
          <a:xfrm>
            <a:off x="5638800" y="1600200"/>
            <a:ext cx="3048000" cy="453072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57200" y="381000"/>
            <a:ext cx="8229600" cy="6172200"/>
          </a:xfrm>
        </p:spPr>
        <p:txBody>
          <a:bodyPr/>
          <a:lstStyle/>
          <a:p>
            <a:pPr eaLnBrk="1" hangingPunct="1">
              <a:buFont typeface="Wingdings" pitchFamily="2" charset="2"/>
              <a:buNone/>
            </a:pPr>
            <a:r>
              <a:rPr lang="en-US" sz="2400" smtClean="0"/>
              <a:t>	When you model the static use case view of a system, you apply use case diagrams in one of two ways.</a:t>
            </a:r>
          </a:p>
          <a:p>
            <a:pPr eaLnBrk="1" hangingPunct="1">
              <a:buFont typeface="Wingdings" pitchFamily="2" charset="2"/>
              <a:buNone/>
            </a:pPr>
            <a:r>
              <a:rPr lang="en-US" sz="2400" smtClean="0"/>
              <a:t>	1. To model the context of a system Modeling the context of a system involves drawing a line around the whole system and asserting which actors lie outside the system and interact with it. </a:t>
            </a:r>
          </a:p>
          <a:p>
            <a:pPr eaLnBrk="1" hangingPunct="1"/>
            <a:r>
              <a:rPr lang="en-US" sz="2400" smtClean="0"/>
              <a:t>2. To model the requirements of a system Modeling the requirements of a system involves specifying what that system should do (from a</a:t>
            </a:r>
          </a:p>
          <a:p>
            <a:pPr eaLnBrk="1" hangingPunct="1">
              <a:buFont typeface="Wingdings" pitchFamily="2" charset="2"/>
              <a:buNone/>
            </a:pPr>
            <a:r>
              <a:rPr lang="en-US" sz="2400" smtClean="0"/>
              <a:t>	point of view of outside the system), independent of how that system should do it. </a:t>
            </a:r>
          </a:p>
          <a:p>
            <a:pPr eaLnBrk="1" hangingPunct="1">
              <a:buFont typeface="Wingdings" pitchFamily="2" charset="2"/>
              <a:buNone/>
            </a:pPr>
            <a:r>
              <a:rPr lang="en-US" sz="2400" smtClean="0"/>
              <a:t>	A usecase diagram lets you view the whole system as a black box.</a:t>
            </a:r>
          </a:p>
          <a:p>
            <a:pPr eaLnBrk="1" hangingPunct="1"/>
            <a:endParaRPr lang="en-US" sz="24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b="1" smtClean="0">
                <a:solidFill>
                  <a:srgbClr val="990099"/>
                </a:solidFill>
              </a:rPr>
              <a:t>Modeling the Context of a System</a:t>
            </a:r>
            <a:r>
              <a:rPr lang="en-US" sz="4000" smtClean="0">
                <a:solidFill>
                  <a:srgbClr val="990099"/>
                </a:solidFill>
              </a:rPr>
              <a:t/>
            </a:r>
            <a:br>
              <a:rPr lang="en-US" sz="4000" smtClean="0">
                <a:solidFill>
                  <a:srgbClr val="990099"/>
                </a:solidFill>
              </a:rPr>
            </a:br>
            <a:endParaRPr lang="en-US" sz="4000" smtClean="0">
              <a:solidFill>
                <a:srgbClr val="990099"/>
              </a:solidFill>
            </a:endParaRPr>
          </a:p>
        </p:txBody>
      </p:sp>
      <p:sp>
        <p:nvSpPr>
          <p:cNvPr id="2355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b="1" smtClean="0"/>
              <a:t>To model the context of a system,</a:t>
            </a:r>
          </a:p>
          <a:p>
            <a:pPr eaLnBrk="1" hangingPunct="1">
              <a:lnSpc>
                <a:spcPct val="90000"/>
              </a:lnSpc>
            </a:pPr>
            <a:r>
              <a:rPr lang="en-US" sz="2000" smtClean="0"/>
              <a:t>Identify the actors that surround the system by considering which groups require help from the system to perform their tasks; which groups are needed to execute the system's functions; which groups interact with external hardware or other software systems; and  which groups perform secondary functions for administration and maintenance.</a:t>
            </a:r>
          </a:p>
          <a:p>
            <a:pPr eaLnBrk="1" hangingPunct="1">
              <a:lnSpc>
                <a:spcPct val="90000"/>
              </a:lnSpc>
            </a:pPr>
            <a:r>
              <a:rPr lang="en-US" sz="2000" smtClean="0"/>
              <a:t>Organize actors that are similar to one another in a generalization/specialization hierarchy.</a:t>
            </a:r>
          </a:p>
          <a:p>
            <a:pPr eaLnBrk="1" hangingPunct="1">
              <a:lnSpc>
                <a:spcPct val="90000"/>
              </a:lnSpc>
            </a:pPr>
            <a:r>
              <a:rPr lang="en-US" sz="2000" smtClean="0"/>
              <a:t>Where it aids understandability, provide a stereotype for each such actor.</a:t>
            </a:r>
          </a:p>
          <a:p>
            <a:pPr eaLnBrk="1" hangingPunct="1">
              <a:lnSpc>
                <a:spcPct val="90000"/>
              </a:lnSpc>
            </a:pPr>
            <a:r>
              <a:rPr lang="en-US" sz="2000" smtClean="0"/>
              <a:t>Populate a use case diagram with these actors and specify the paths of communication from each actor to the system's use cases.</a:t>
            </a:r>
          </a:p>
          <a:p>
            <a:pPr eaLnBrk="1" hangingPunct="1">
              <a:lnSpc>
                <a:spcPct val="90000"/>
              </a:lnSpc>
            </a:pPr>
            <a:endParaRPr lang="en-US" sz="20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7813"/>
            <a:ext cx="8229600" cy="865187"/>
          </a:xfrm>
        </p:spPr>
        <p:txBody>
          <a:bodyPr/>
          <a:lstStyle/>
          <a:p>
            <a:pPr eaLnBrk="1" hangingPunct="1"/>
            <a:r>
              <a:rPr lang="en-US" smtClean="0">
                <a:solidFill>
                  <a:srgbClr val="3333CC"/>
                </a:solidFill>
              </a:rPr>
              <a:t>Example</a:t>
            </a:r>
          </a:p>
        </p:txBody>
      </p:sp>
      <p:pic>
        <p:nvPicPr>
          <p:cNvPr id="24579" name="Picture 3"/>
          <p:cNvPicPr>
            <a:picLocks noChangeAspect="1" noChangeArrowheads="1"/>
          </p:cNvPicPr>
          <p:nvPr>
            <p:ph type="body" idx="1"/>
          </p:nvPr>
        </p:nvPicPr>
        <p:blipFill>
          <a:blip r:embed="rId2"/>
          <a:srcRect/>
          <a:stretch>
            <a:fillRect/>
          </a:stretch>
        </p:blipFill>
        <p:spPr>
          <a:xfrm>
            <a:off x="457200" y="1600200"/>
            <a:ext cx="8229600" cy="50292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b="1" smtClean="0">
                <a:solidFill>
                  <a:srgbClr val="990099"/>
                </a:solidFill>
              </a:rPr>
              <a:t>Modeling the Requirements of a System</a:t>
            </a:r>
            <a:r>
              <a:rPr lang="en-US" sz="3600" smtClean="0">
                <a:solidFill>
                  <a:srgbClr val="990099"/>
                </a:solidFill>
              </a:rPr>
              <a:t/>
            </a:r>
            <a:br>
              <a:rPr lang="en-US" sz="3600" smtClean="0">
                <a:solidFill>
                  <a:srgbClr val="990099"/>
                </a:solidFill>
              </a:rPr>
            </a:br>
            <a:endParaRPr lang="en-US" sz="3600" smtClean="0">
              <a:solidFill>
                <a:srgbClr val="990099"/>
              </a:solidFill>
            </a:endParaRPr>
          </a:p>
        </p:txBody>
      </p:sp>
      <p:sp>
        <p:nvSpPr>
          <p:cNvPr id="2560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1600" smtClean="0"/>
              <a:t>	</a:t>
            </a:r>
            <a:r>
              <a:rPr lang="en-US" sz="2000" b="1" smtClean="0"/>
              <a:t>To model the requirements of a system,</a:t>
            </a:r>
          </a:p>
          <a:p>
            <a:pPr eaLnBrk="1" hangingPunct="1">
              <a:lnSpc>
                <a:spcPct val="80000"/>
              </a:lnSpc>
              <a:buFont typeface="Wingdings" pitchFamily="2" charset="2"/>
              <a:buNone/>
            </a:pPr>
            <a:endParaRPr lang="en-US" sz="2000" b="1" smtClean="0"/>
          </a:p>
          <a:p>
            <a:pPr eaLnBrk="1" hangingPunct="1">
              <a:lnSpc>
                <a:spcPct val="80000"/>
              </a:lnSpc>
            </a:pPr>
            <a:r>
              <a:rPr lang="en-US" sz="1600" smtClean="0"/>
              <a:t>Establish the context of the system by identifying the actors that surround it.</a:t>
            </a:r>
          </a:p>
          <a:p>
            <a:pPr eaLnBrk="1" hangingPunct="1">
              <a:lnSpc>
                <a:spcPct val="80000"/>
              </a:lnSpc>
            </a:pPr>
            <a:endParaRPr lang="en-US" sz="1600" smtClean="0"/>
          </a:p>
          <a:p>
            <a:pPr eaLnBrk="1" hangingPunct="1">
              <a:lnSpc>
                <a:spcPct val="80000"/>
              </a:lnSpc>
            </a:pPr>
            <a:r>
              <a:rPr lang="en-US" sz="1600" smtClean="0"/>
              <a:t>For each actor, consider the behavior that each expects or requires the system to provide.</a:t>
            </a:r>
          </a:p>
          <a:p>
            <a:pPr eaLnBrk="1" hangingPunct="1">
              <a:lnSpc>
                <a:spcPct val="80000"/>
              </a:lnSpc>
            </a:pPr>
            <a:endParaRPr lang="en-US" sz="1600" smtClean="0"/>
          </a:p>
          <a:p>
            <a:pPr eaLnBrk="1" hangingPunct="1">
              <a:lnSpc>
                <a:spcPct val="80000"/>
              </a:lnSpc>
            </a:pPr>
            <a:r>
              <a:rPr lang="en-US" sz="1600" smtClean="0"/>
              <a:t>Name these common behaviors as use cases.</a:t>
            </a:r>
          </a:p>
          <a:p>
            <a:pPr eaLnBrk="1" hangingPunct="1">
              <a:lnSpc>
                <a:spcPct val="80000"/>
              </a:lnSpc>
            </a:pPr>
            <a:endParaRPr lang="en-US" sz="1600" smtClean="0"/>
          </a:p>
          <a:p>
            <a:pPr eaLnBrk="1" hangingPunct="1">
              <a:lnSpc>
                <a:spcPct val="80000"/>
              </a:lnSpc>
            </a:pPr>
            <a:r>
              <a:rPr lang="en-US" sz="1600" smtClean="0"/>
              <a:t>Factor common behavior into new use cases that are used by others; factor variant behavior into new use cases that extend more main line flows.</a:t>
            </a:r>
          </a:p>
          <a:p>
            <a:pPr eaLnBrk="1" hangingPunct="1">
              <a:lnSpc>
                <a:spcPct val="80000"/>
              </a:lnSpc>
            </a:pPr>
            <a:endParaRPr lang="en-US" sz="1600" smtClean="0"/>
          </a:p>
          <a:p>
            <a:pPr eaLnBrk="1" hangingPunct="1">
              <a:lnSpc>
                <a:spcPct val="80000"/>
              </a:lnSpc>
            </a:pPr>
            <a:r>
              <a:rPr lang="en-US" sz="1600" smtClean="0"/>
              <a:t>Model these use cases, actors, and their relationships in a use case diagram.</a:t>
            </a:r>
          </a:p>
          <a:p>
            <a:pPr eaLnBrk="1" hangingPunct="1">
              <a:lnSpc>
                <a:spcPct val="80000"/>
              </a:lnSpc>
            </a:pPr>
            <a:endParaRPr lang="en-US" sz="1600" smtClean="0"/>
          </a:p>
          <a:p>
            <a:pPr eaLnBrk="1" hangingPunct="1">
              <a:lnSpc>
                <a:spcPct val="80000"/>
              </a:lnSpc>
            </a:pPr>
            <a:r>
              <a:rPr lang="en-US" sz="1600" smtClean="0"/>
              <a:t>Adorn these use cases with notes that assert nonfunctional requirements; you may have to attach some of these to the whole system.</a:t>
            </a:r>
          </a:p>
          <a:p>
            <a:pPr eaLnBrk="1" hangingPunct="1">
              <a:lnSpc>
                <a:spcPct val="80000"/>
              </a:lnSpc>
            </a:pPr>
            <a:endParaRPr lang="en-US" sz="16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3333CC"/>
                </a:solidFill>
              </a:rPr>
              <a:t>Example</a:t>
            </a:r>
          </a:p>
        </p:txBody>
      </p:sp>
      <p:pic>
        <p:nvPicPr>
          <p:cNvPr id="26627"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Links</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457200" y="1143000"/>
            <a:ext cx="8686800" cy="4983163"/>
          </a:xfrm>
        </p:spPr>
        <p:txBody>
          <a:bodyPr>
            <a:normAutofit fontScale="92500" lnSpcReduction="10000"/>
          </a:bodyPr>
          <a:lstStyle/>
          <a:p>
            <a:pPr lvl="0"/>
            <a:r>
              <a:rPr lang="en-US" sz="3500" dirty="0" smtClean="0"/>
              <a:t>A link is a semantic connection among objects. In general, a link is an instance of an association.</a:t>
            </a:r>
          </a:p>
          <a:p>
            <a:r>
              <a:rPr lang="en-US" sz="3500" dirty="0" smtClean="0"/>
              <a:t>Wherever a class has an association to another class, there may be a link between the instances of the two classes. Wherever there is a link between two objects, one object can send a message to the other object.</a:t>
            </a:r>
          </a:p>
          <a:p>
            <a:pPr lvl="0"/>
            <a:r>
              <a:rPr lang="en-US" sz="3500" dirty="0" smtClean="0"/>
              <a:t>A link specifies a path along which one object can dispatch a message to another (or the same) object.</a:t>
            </a:r>
          </a:p>
          <a:p>
            <a:endParaRPr lang="en-US" dirty="0" smtClean="0"/>
          </a:p>
          <a:p>
            <a:pPr lvl="0"/>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7813"/>
            <a:ext cx="8229600" cy="1169987"/>
          </a:xfrm>
        </p:spPr>
        <p:txBody>
          <a:bodyPr/>
          <a:lstStyle/>
          <a:p>
            <a:pPr algn="ctr" eaLnBrk="1" hangingPunct="1"/>
            <a:r>
              <a:rPr lang="en-US" sz="4000" b="1" smtClean="0">
                <a:solidFill>
                  <a:srgbClr val="990099"/>
                </a:solidFill>
              </a:rPr>
              <a:t>Forward and Reverse Engineering</a:t>
            </a:r>
            <a:r>
              <a:rPr lang="en-US" sz="4000" smtClean="0">
                <a:solidFill>
                  <a:srgbClr val="990099"/>
                </a:solidFill>
              </a:rPr>
              <a:t/>
            </a:r>
            <a:br>
              <a:rPr lang="en-US" sz="4000" smtClean="0">
                <a:solidFill>
                  <a:srgbClr val="990099"/>
                </a:solidFill>
              </a:rPr>
            </a:br>
            <a:endParaRPr lang="en-US" sz="4000" smtClean="0">
              <a:solidFill>
                <a:srgbClr val="990099"/>
              </a:solidFill>
            </a:endParaRPr>
          </a:p>
        </p:txBody>
      </p:sp>
      <p:sp>
        <p:nvSpPr>
          <p:cNvPr id="27651" name="Rectangle 3"/>
          <p:cNvSpPr>
            <a:spLocks noGrp="1" noChangeArrowheads="1"/>
          </p:cNvSpPr>
          <p:nvPr>
            <p:ph type="body" idx="1"/>
          </p:nvPr>
        </p:nvSpPr>
        <p:spPr>
          <a:xfrm>
            <a:off x="457200" y="1447800"/>
            <a:ext cx="8229600" cy="4683125"/>
          </a:xfrm>
        </p:spPr>
        <p:txBody>
          <a:bodyPr/>
          <a:lstStyle/>
          <a:p>
            <a:pPr eaLnBrk="1" hangingPunct="1"/>
            <a:r>
              <a:rPr lang="en-US" sz="1600" smtClean="0"/>
              <a:t>Most of the UML's diagrams, including class, component, and statechart diagrams, are clear candidates for forward and reverse engineering because each has an analog in the executable system.</a:t>
            </a:r>
          </a:p>
          <a:p>
            <a:pPr eaLnBrk="1" hangingPunct="1"/>
            <a:r>
              <a:rPr lang="en-US" sz="1600" smtClean="0"/>
              <a:t>Use case diagrams are a bit different : Use cases describe how an element</a:t>
            </a:r>
          </a:p>
          <a:p>
            <a:pPr eaLnBrk="1" hangingPunct="1">
              <a:buFont typeface="Wingdings" pitchFamily="2" charset="2"/>
              <a:buNone/>
            </a:pPr>
            <a:r>
              <a:rPr lang="en-US" sz="1600" smtClean="0"/>
              <a:t>	behaves, not how that behavior is implemented, so it cannot be directly forward or reverse engineered.</a:t>
            </a:r>
          </a:p>
          <a:p>
            <a:pPr eaLnBrk="1" hangingPunct="1"/>
            <a:r>
              <a:rPr lang="en-US" sz="1600" i="1" smtClean="0">
                <a:solidFill>
                  <a:srgbClr val="3333CC"/>
                </a:solidFill>
              </a:rPr>
              <a:t>Forward engineering</a:t>
            </a:r>
            <a:r>
              <a:rPr lang="en-US" sz="1600" i="1" smtClean="0"/>
              <a:t> </a:t>
            </a:r>
            <a:r>
              <a:rPr lang="en-US" sz="1600" smtClean="0"/>
              <a:t>is the process of transforming a model into code through a mapping to an implementation language. A use case diagram can be forward engineered to form tests for the element to which it applies.</a:t>
            </a:r>
          </a:p>
          <a:p>
            <a:pPr eaLnBrk="1" hangingPunct="1"/>
            <a:r>
              <a:rPr lang="en-US" sz="1600" i="1" smtClean="0">
                <a:solidFill>
                  <a:srgbClr val="3333CC"/>
                </a:solidFill>
              </a:rPr>
              <a:t>Reverse engineering</a:t>
            </a:r>
            <a:r>
              <a:rPr lang="en-US" sz="1600" i="1" smtClean="0"/>
              <a:t> </a:t>
            </a:r>
            <a:r>
              <a:rPr lang="en-US" sz="1600" smtClean="0"/>
              <a:t>is the process of transforming code into a model through a mapping from a specific implementation language.</a:t>
            </a:r>
          </a:p>
          <a:p>
            <a:pPr eaLnBrk="1" hangingPunct="1"/>
            <a:r>
              <a:rPr lang="en-US" sz="1600" smtClean="0"/>
              <a:t>Automatically reverse engineering a use case diagram is pretty  much beyond the state of the art, simply because there is a loss of information when moving from a specification of how an element behaves to how it is implemented.</a:t>
            </a:r>
          </a:p>
          <a:p>
            <a:pPr eaLnBrk="1" hangingPunct="1"/>
            <a:endParaRPr lang="en-US" sz="16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57200" y="1066800"/>
            <a:ext cx="8229600" cy="5486400"/>
          </a:xfrm>
        </p:spPr>
        <p:txBody>
          <a:bodyPr/>
          <a:lstStyle/>
          <a:p>
            <a:pPr eaLnBrk="1" hangingPunct="1">
              <a:buFont typeface="Wingdings" pitchFamily="2" charset="2"/>
              <a:buNone/>
            </a:pPr>
            <a:r>
              <a:rPr lang="en-US" sz="1800" b="1" smtClean="0"/>
              <a:t>To forward engineer a use case diagram,</a:t>
            </a:r>
          </a:p>
          <a:p>
            <a:pPr eaLnBrk="1" hangingPunct="1"/>
            <a:r>
              <a:rPr lang="en-US" sz="1800" smtClean="0"/>
              <a:t>For each use case in the diagram, identify its flow of events and its exceptional flow of events.</a:t>
            </a:r>
          </a:p>
          <a:p>
            <a:pPr eaLnBrk="1" hangingPunct="1"/>
            <a:endParaRPr lang="en-US" sz="1800" smtClean="0"/>
          </a:p>
          <a:p>
            <a:pPr eaLnBrk="1" hangingPunct="1"/>
            <a:r>
              <a:rPr lang="en-US" sz="1800" smtClean="0"/>
              <a:t>Depending on how deeply you choose to test, generate a test script for each flow, using the flow's preconditions as the test's initial state and its post conditions as its success criteria.</a:t>
            </a:r>
          </a:p>
          <a:p>
            <a:pPr eaLnBrk="1" hangingPunct="1"/>
            <a:endParaRPr lang="en-US" sz="1800" smtClean="0"/>
          </a:p>
          <a:p>
            <a:pPr eaLnBrk="1" hangingPunct="1"/>
            <a:r>
              <a:rPr lang="en-US" sz="1800" smtClean="0"/>
              <a:t>As necessary, generate test scaffolding to represent each actor that interacts with the use case. Actors that push information to the element or are acted on by the element may either be simulated or substituted by its real-world equivalent.</a:t>
            </a:r>
          </a:p>
          <a:p>
            <a:pPr eaLnBrk="1" hangingPunct="1"/>
            <a:endParaRPr lang="en-US" sz="1800" smtClean="0"/>
          </a:p>
          <a:p>
            <a:pPr eaLnBrk="1" hangingPunct="1"/>
            <a:r>
              <a:rPr lang="en-US" sz="1800" smtClean="0"/>
              <a:t>Use tools to run these test each time you release the element to which the use case diagram applies.</a:t>
            </a:r>
          </a:p>
          <a:p>
            <a:pPr eaLnBrk="1" hangingPunct="1"/>
            <a:endParaRPr lang="en-US" sz="180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1066800"/>
            <a:ext cx="8229600" cy="5064125"/>
          </a:xfrm>
        </p:spPr>
        <p:txBody>
          <a:bodyPr/>
          <a:lstStyle/>
          <a:p>
            <a:pPr eaLnBrk="1" hangingPunct="1">
              <a:lnSpc>
                <a:spcPct val="90000"/>
              </a:lnSpc>
              <a:buFont typeface="Wingdings" pitchFamily="2" charset="2"/>
              <a:buNone/>
            </a:pPr>
            <a:r>
              <a:rPr lang="en-US" sz="2000" smtClean="0"/>
              <a:t>	</a:t>
            </a:r>
            <a:r>
              <a:rPr lang="en-US" sz="2000" b="1" smtClean="0"/>
              <a:t>To reverse engineer a use case diagram,</a:t>
            </a:r>
          </a:p>
          <a:p>
            <a:pPr eaLnBrk="1" hangingPunct="1">
              <a:lnSpc>
                <a:spcPct val="90000"/>
              </a:lnSpc>
            </a:pPr>
            <a:r>
              <a:rPr lang="en-US" sz="2000" smtClean="0"/>
              <a:t>Identify each actor that interacts with the system.</a:t>
            </a:r>
          </a:p>
          <a:p>
            <a:pPr eaLnBrk="1" hangingPunct="1">
              <a:lnSpc>
                <a:spcPct val="90000"/>
              </a:lnSpc>
            </a:pPr>
            <a:r>
              <a:rPr lang="en-US" sz="2000" smtClean="0"/>
              <a:t>For each actor, consider the manner in which that actor interacts with the system, changes the state of the system or its environment, or responds to some event.</a:t>
            </a:r>
          </a:p>
          <a:p>
            <a:pPr eaLnBrk="1" hangingPunct="1">
              <a:lnSpc>
                <a:spcPct val="90000"/>
              </a:lnSpc>
            </a:pPr>
            <a:r>
              <a:rPr lang="en-US" sz="2000" smtClean="0"/>
              <a:t>Trace the flow of events in the executable system relative to each actor. Start with primary flows and only later consider alternative paths.</a:t>
            </a:r>
          </a:p>
          <a:p>
            <a:pPr eaLnBrk="1" hangingPunct="1">
              <a:lnSpc>
                <a:spcPct val="90000"/>
              </a:lnSpc>
            </a:pPr>
            <a:r>
              <a:rPr lang="en-US" sz="2000" smtClean="0"/>
              <a:t>Cluster related flows by declaring a corresponding use case. Consider modeling variants using extend relationships, and consider modeling common flows by applying include</a:t>
            </a:r>
          </a:p>
          <a:p>
            <a:pPr eaLnBrk="1" hangingPunct="1">
              <a:lnSpc>
                <a:spcPct val="90000"/>
              </a:lnSpc>
              <a:buFont typeface="Wingdings" pitchFamily="2" charset="2"/>
              <a:buNone/>
            </a:pPr>
            <a:r>
              <a:rPr lang="en-US" sz="2000" smtClean="0"/>
              <a:t>	relationships.</a:t>
            </a:r>
          </a:p>
          <a:p>
            <a:pPr eaLnBrk="1" hangingPunct="1">
              <a:lnSpc>
                <a:spcPct val="90000"/>
              </a:lnSpc>
            </a:pPr>
            <a:r>
              <a:rPr lang="en-US" sz="2000" smtClean="0"/>
              <a:t>Render these actors and use cases in a use case diagram, and establish their relationships.</a:t>
            </a:r>
          </a:p>
          <a:p>
            <a:pPr eaLnBrk="1" hangingPunct="1">
              <a:lnSpc>
                <a:spcPct val="90000"/>
              </a:lnSpc>
            </a:pPr>
            <a:endParaRPr lang="en-US" sz="20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subTitle" idx="1"/>
          </p:nvPr>
        </p:nvSpPr>
        <p:spPr/>
        <p:txBody>
          <a:bodyPr/>
          <a:lstStyle/>
          <a:p>
            <a:pPr eaLnBrk="1" hangingPunct="1"/>
            <a:r>
              <a:rPr lang="en-US" sz="2800" b="1" smtClean="0">
                <a:solidFill>
                  <a:srgbClr val="009900"/>
                </a:solidFill>
                <a:latin typeface="Arial" pitchFamily="34" charset="0"/>
              </a:rPr>
              <a:t>CHAPTER-19</a:t>
            </a:r>
          </a:p>
        </p:txBody>
      </p:sp>
      <p:sp>
        <p:nvSpPr>
          <p:cNvPr id="30723" name="Rectangle 3"/>
          <p:cNvSpPr>
            <a:spLocks noGrp="1" noChangeArrowheads="1"/>
          </p:cNvSpPr>
          <p:nvPr>
            <p:ph type="ctrTitle"/>
          </p:nvPr>
        </p:nvSpPr>
        <p:spPr>
          <a:noFill/>
        </p:spPr>
        <p:txBody>
          <a:bodyPr/>
          <a:lstStyle/>
          <a:p>
            <a:pPr eaLnBrk="1" hangingPunct="1"/>
            <a:r>
              <a:rPr lang="en-US" sz="5200" smtClean="0"/>
              <a:t/>
            </a:r>
            <a:br>
              <a:rPr lang="en-US" sz="5200" smtClean="0"/>
            </a:br>
            <a:r>
              <a:rPr lang="en-US" sz="5200" smtClean="0">
                <a:solidFill>
                  <a:schemeClr val="tx1"/>
                </a:solidFill>
              </a:rPr>
              <a:t>UNIT-5</a:t>
            </a:r>
            <a:br>
              <a:rPr lang="en-US" sz="5200" smtClean="0">
                <a:solidFill>
                  <a:schemeClr val="tx1"/>
                </a:solidFill>
              </a:rPr>
            </a:br>
            <a:endParaRPr lang="en-US" sz="5200" smtClean="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r>
              <a:rPr lang="en-US" b="1" smtClean="0">
                <a:solidFill>
                  <a:srgbClr val="990099"/>
                </a:solidFill>
              </a:rPr>
              <a:t>Activity Diagrams</a:t>
            </a:r>
          </a:p>
        </p:txBody>
      </p:sp>
      <p:sp>
        <p:nvSpPr>
          <p:cNvPr id="31747" name="Rectangle 3"/>
          <p:cNvSpPr>
            <a:spLocks noGrp="1" noChangeArrowheads="1"/>
          </p:cNvSpPr>
          <p:nvPr>
            <p:ph type="body" idx="1"/>
          </p:nvPr>
        </p:nvSpPr>
        <p:spPr/>
        <p:txBody>
          <a:bodyPr/>
          <a:lstStyle/>
          <a:p>
            <a:pPr eaLnBrk="1" hangingPunct="1"/>
            <a:endParaRPr lang="en-US" b="1" smtClean="0"/>
          </a:p>
          <a:p>
            <a:pPr eaLnBrk="1" hangingPunct="1"/>
            <a:r>
              <a:rPr lang="en-US" smtClean="0"/>
              <a:t>  Modeling a workflow</a:t>
            </a:r>
          </a:p>
          <a:p>
            <a:pPr eaLnBrk="1" hangingPunct="1"/>
            <a:endParaRPr lang="en-US" smtClean="0"/>
          </a:p>
          <a:p>
            <a:pPr eaLnBrk="1" hangingPunct="1"/>
            <a:r>
              <a:rPr lang="en-US" smtClean="0"/>
              <a:t>  Modeling an operation</a:t>
            </a:r>
          </a:p>
          <a:p>
            <a:pPr eaLnBrk="1" hangingPunct="1"/>
            <a:endParaRPr lang="en-US" smtClean="0"/>
          </a:p>
          <a:p>
            <a:pPr eaLnBrk="1" hangingPunct="1"/>
            <a:r>
              <a:rPr lang="en-US" smtClean="0"/>
              <a:t>  Forward and reverse engineering</a:t>
            </a:r>
          </a:p>
          <a:p>
            <a:pPr eaLnBrk="1" hangingPunct="1"/>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smtClean="0"/>
          </a:p>
        </p:txBody>
      </p:sp>
      <p:sp>
        <p:nvSpPr>
          <p:cNvPr id="32771" name="Content Placeholder 2"/>
          <p:cNvSpPr>
            <a:spLocks noGrp="1"/>
          </p:cNvSpPr>
          <p:nvPr>
            <p:ph idx="1"/>
          </p:nvPr>
        </p:nvSpPr>
        <p:spPr/>
        <p:txBody>
          <a:bodyPr/>
          <a:lstStyle/>
          <a:p>
            <a:pPr eaLnBrk="1" hangingPunct="1"/>
            <a:endParaRPr lang="en-US" smtClean="0"/>
          </a:p>
        </p:txBody>
      </p:sp>
      <p:pic>
        <p:nvPicPr>
          <p:cNvPr id="32772" name="Picture 2" descr="http://www.edrawsoft.com/images/shapes/uml-activity.png"/>
          <p:cNvPicPr>
            <a:picLocks noChangeAspect="1" noChangeArrowheads="1"/>
          </p:cNvPicPr>
          <p:nvPr/>
        </p:nvPicPr>
        <p:blipFill>
          <a:blip r:embed="rId2"/>
          <a:srcRect/>
          <a:stretch>
            <a:fillRect/>
          </a:stretch>
        </p:blipFill>
        <p:spPr bwMode="auto">
          <a:xfrm>
            <a:off x="1066800" y="2133600"/>
            <a:ext cx="7543800" cy="39624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457200" y="990600"/>
            <a:ext cx="8229600" cy="5140325"/>
          </a:xfrm>
        </p:spPr>
        <p:txBody>
          <a:bodyPr/>
          <a:lstStyle/>
          <a:p>
            <a:pPr eaLnBrk="1" hangingPunct="1">
              <a:lnSpc>
                <a:spcPct val="80000"/>
              </a:lnSpc>
            </a:pPr>
            <a:r>
              <a:rPr lang="en-US" sz="2000" b="1" smtClean="0">
                <a:solidFill>
                  <a:srgbClr val="3333CC"/>
                </a:solidFill>
              </a:rPr>
              <a:t>ACTIVITY DIAGRAM</a:t>
            </a:r>
          </a:p>
          <a:p>
            <a:pPr eaLnBrk="1" hangingPunct="1">
              <a:lnSpc>
                <a:spcPct val="80000"/>
              </a:lnSpc>
            </a:pPr>
            <a:endParaRPr lang="en-US" sz="1600" smtClean="0"/>
          </a:p>
          <a:p>
            <a:pPr eaLnBrk="1" hangingPunct="1">
              <a:lnSpc>
                <a:spcPct val="80000"/>
              </a:lnSpc>
            </a:pPr>
            <a:endParaRPr lang="en-US" sz="1600" smtClean="0"/>
          </a:p>
          <a:p>
            <a:pPr eaLnBrk="1" hangingPunct="1">
              <a:lnSpc>
                <a:spcPct val="80000"/>
              </a:lnSpc>
            </a:pPr>
            <a:r>
              <a:rPr lang="en-US" sz="1600" smtClean="0"/>
              <a:t>Activity diagrams are used to model the dynamic aspects of a system. </a:t>
            </a:r>
          </a:p>
          <a:p>
            <a:pPr eaLnBrk="1" hangingPunct="1">
              <a:lnSpc>
                <a:spcPct val="80000"/>
              </a:lnSpc>
            </a:pPr>
            <a:r>
              <a:rPr lang="en-US" sz="1600" smtClean="0"/>
              <a:t>It involves modeling the sequential (and possibly concurrent) steps in a computational process.</a:t>
            </a:r>
          </a:p>
          <a:p>
            <a:pPr eaLnBrk="1" hangingPunct="1">
              <a:lnSpc>
                <a:spcPct val="80000"/>
              </a:lnSpc>
            </a:pPr>
            <a:r>
              <a:rPr lang="en-US" sz="1600" smtClean="0"/>
              <a:t>With an activity diagram, you can also model the flow of an object as it moves from state to state at different points in the flow of control. </a:t>
            </a:r>
          </a:p>
          <a:p>
            <a:pPr eaLnBrk="1" hangingPunct="1">
              <a:lnSpc>
                <a:spcPct val="80000"/>
              </a:lnSpc>
            </a:pPr>
            <a:r>
              <a:rPr lang="en-US" sz="1600" smtClean="0"/>
              <a:t>Activity diagrams may stand alone to visualize, specify, construct, and document the dynamics of a society of objects, or they may be used to model the flow of control of an operation. </a:t>
            </a:r>
          </a:p>
          <a:p>
            <a:pPr eaLnBrk="1" hangingPunct="1">
              <a:lnSpc>
                <a:spcPct val="80000"/>
              </a:lnSpc>
            </a:pPr>
            <a:r>
              <a:rPr lang="en-US" sz="1600" smtClean="0"/>
              <a:t>Whereas interaction diagrams emphasize the flow of control from</a:t>
            </a:r>
          </a:p>
          <a:p>
            <a:pPr eaLnBrk="1" hangingPunct="1">
              <a:lnSpc>
                <a:spcPct val="80000"/>
              </a:lnSpc>
              <a:buFont typeface="Wingdings" pitchFamily="2" charset="2"/>
              <a:buNone/>
            </a:pPr>
            <a:r>
              <a:rPr lang="en-US" sz="1600" smtClean="0"/>
              <a:t>	object to object, activity diagrams emphasize the flow of control from activity to activity. </a:t>
            </a:r>
          </a:p>
          <a:p>
            <a:pPr eaLnBrk="1" hangingPunct="1">
              <a:lnSpc>
                <a:spcPct val="80000"/>
              </a:lnSpc>
            </a:pPr>
            <a:r>
              <a:rPr lang="en-US" sz="1600" smtClean="0"/>
              <a:t>An activity is an ongoing nonatomic execution within a state machine. </a:t>
            </a:r>
          </a:p>
          <a:p>
            <a:pPr eaLnBrk="1" hangingPunct="1">
              <a:lnSpc>
                <a:spcPct val="80000"/>
              </a:lnSpc>
            </a:pPr>
            <a:r>
              <a:rPr lang="en-US" sz="1600" smtClean="0"/>
              <a:t>Activities ultimately result in some action, which is made up of executable atomic computations that results in a change in state of the system or the return of a value.</a:t>
            </a:r>
          </a:p>
          <a:p>
            <a:pPr eaLnBrk="1" hangingPunct="1">
              <a:lnSpc>
                <a:spcPct val="80000"/>
              </a:lnSpc>
            </a:pPr>
            <a:r>
              <a:rPr lang="en-US" sz="1600" smtClean="0"/>
              <a:t>Activity diagrams are not only important for modeling the dynamic aspects of a system, but also for constructing executable systems</a:t>
            </a:r>
            <a:r>
              <a:rPr lang="en-US" sz="1800" smtClean="0"/>
              <a:t> through forward and reverse engineering</a:t>
            </a:r>
          </a:p>
          <a:p>
            <a:pPr eaLnBrk="1" hangingPunct="1">
              <a:lnSpc>
                <a:spcPct val="80000"/>
              </a:lnSpc>
            </a:pPr>
            <a:endParaRPr lang="en-US" sz="180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ph type="body" idx="1"/>
          </p:nvPr>
        </p:nvPicPr>
        <p:blipFill>
          <a:blip r:embed="rId2"/>
          <a:srcRect/>
          <a:stretch>
            <a:fillRect/>
          </a:stretch>
        </p:blipFill>
        <p:spPr>
          <a:xfrm>
            <a:off x="381000" y="0"/>
            <a:ext cx="8763000" cy="685800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sz="4000" b="1" smtClean="0">
                <a:solidFill>
                  <a:srgbClr val="990099"/>
                </a:solidFill>
              </a:rPr>
              <a:t>Terms and Concepts</a:t>
            </a:r>
            <a:r>
              <a:rPr lang="en-US" sz="4000" smtClean="0"/>
              <a:t/>
            </a:r>
            <a:br>
              <a:rPr lang="en-US" sz="4000" smtClean="0"/>
            </a:br>
            <a:endParaRPr lang="en-US" sz="4000" smtClean="0"/>
          </a:p>
        </p:txBody>
      </p:sp>
      <p:sp>
        <p:nvSpPr>
          <p:cNvPr id="35843" name="Rectangle 3"/>
          <p:cNvSpPr>
            <a:spLocks noGrp="1" noChangeArrowheads="1"/>
          </p:cNvSpPr>
          <p:nvPr>
            <p:ph type="body" idx="1"/>
          </p:nvPr>
        </p:nvSpPr>
        <p:spPr>
          <a:xfrm>
            <a:off x="457200" y="1447800"/>
            <a:ext cx="8229600" cy="4683125"/>
          </a:xfrm>
        </p:spPr>
        <p:txBody>
          <a:bodyPr/>
          <a:lstStyle/>
          <a:p>
            <a:pPr eaLnBrk="1" hangingPunct="1">
              <a:lnSpc>
                <a:spcPct val="90000"/>
              </a:lnSpc>
            </a:pPr>
            <a:r>
              <a:rPr lang="en-US" sz="1800" smtClean="0"/>
              <a:t>An </a:t>
            </a:r>
            <a:r>
              <a:rPr lang="en-US" sz="1800" i="1" smtClean="0">
                <a:solidFill>
                  <a:srgbClr val="333300"/>
                </a:solidFill>
              </a:rPr>
              <a:t>activity diagram</a:t>
            </a:r>
            <a:r>
              <a:rPr lang="en-US" sz="1800" i="1" smtClean="0"/>
              <a:t> </a:t>
            </a:r>
            <a:r>
              <a:rPr lang="en-US" sz="1800" smtClean="0"/>
              <a:t>shows the flow from activity to activity. </a:t>
            </a:r>
          </a:p>
          <a:p>
            <a:pPr eaLnBrk="1" hangingPunct="1">
              <a:lnSpc>
                <a:spcPct val="90000"/>
              </a:lnSpc>
            </a:pPr>
            <a:r>
              <a:rPr lang="en-US" sz="1800" smtClean="0"/>
              <a:t>It is an ongoing nonatomic execution within a state machine. </a:t>
            </a:r>
          </a:p>
          <a:p>
            <a:pPr eaLnBrk="1" hangingPunct="1">
              <a:lnSpc>
                <a:spcPct val="90000"/>
              </a:lnSpc>
            </a:pPr>
            <a:r>
              <a:rPr lang="en-US" sz="1800" smtClean="0"/>
              <a:t>Activities ultimately result in some </a:t>
            </a:r>
            <a:r>
              <a:rPr lang="en-US" sz="1800" i="1" smtClean="0"/>
              <a:t>action, </a:t>
            </a:r>
            <a:r>
              <a:rPr lang="en-US" sz="1800" smtClean="0"/>
              <a:t>which is made up of executable</a:t>
            </a:r>
          </a:p>
          <a:p>
            <a:pPr eaLnBrk="1" hangingPunct="1">
              <a:lnSpc>
                <a:spcPct val="90000"/>
              </a:lnSpc>
              <a:buFont typeface="Wingdings" pitchFamily="2" charset="2"/>
              <a:buNone/>
            </a:pPr>
            <a:r>
              <a:rPr lang="en-US" sz="1800" smtClean="0"/>
              <a:t>	atomic computations that result in a change in state of the system or the return of a value. </a:t>
            </a:r>
          </a:p>
          <a:p>
            <a:pPr eaLnBrk="1" hangingPunct="1">
              <a:lnSpc>
                <a:spcPct val="90000"/>
              </a:lnSpc>
            </a:pPr>
            <a:r>
              <a:rPr lang="en-US" sz="1800" smtClean="0"/>
              <a:t>Actions encompass calling another operation, sending a signal, creating or destroying an object, or some pure computation, such as evaluating an expression.</a:t>
            </a:r>
          </a:p>
          <a:p>
            <a:pPr eaLnBrk="1" hangingPunct="1">
              <a:lnSpc>
                <a:spcPct val="90000"/>
              </a:lnSpc>
            </a:pPr>
            <a:r>
              <a:rPr lang="en-US" sz="1800" smtClean="0"/>
              <a:t>Graphically, an activity diagram is a collection of vertices and arcs.</a:t>
            </a:r>
          </a:p>
          <a:p>
            <a:pPr eaLnBrk="1" hangingPunct="1">
              <a:lnSpc>
                <a:spcPct val="90000"/>
              </a:lnSpc>
            </a:pPr>
            <a:r>
              <a:rPr lang="en-US" sz="1800" smtClean="0"/>
              <a:t>Activity diagrams commonly contain</a:t>
            </a:r>
          </a:p>
          <a:p>
            <a:pPr eaLnBrk="1" hangingPunct="1">
              <a:lnSpc>
                <a:spcPct val="90000"/>
              </a:lnSpc>
              <a:buFont typeface="Wingdings" pitchFamily="2" charset="2"/>
              <a:buNone/>
            </a:pPr>
            <a:r>
              <a:rPr lang="en-US" sz="1800" smtClean="0"/>
              <a:t>	·  Activity states and action states</a:t>
            </a:r>
          </a:p>
          <a:p>
            <a:pPr eaLnBrk="1" hangingPunct="1">
              <a:lnSpc>
                <a:spcPct val="90000"/>
              </a:lnSpc>
              <a:buFont typeface="Wingdings" pitchFamily="2" charset="2"/>
              <a:buNone/>
            </a:pPr>
            <a:r>
              <a:rPr lang="en-US" sz="1800" smtClean="0"/>
              <a:t>	·  Transitions</a:t>
            </a:r>
          </a:p>
          <a:p>
            <a:pPr eaLnBrk="1" hangingPunct="1">
              <a:lnSpc>
                <a:spcPct val="90000"/>
              </a:lnSpc>
              <a:buFont typeface="Wingdings" pitchFamily="2" charset="2"/>
              <a:buNone/>
            </a:pPr>
            <a:r>
              <a:rPr lang="en-US" sz="1800" smtClean="0"/>
              <a:t>	·  Objects</a:t>
            </a:r>
          </a:p>
          <a:p>
            <a:pPr eaLnBrk="1" hangingPunct="1">
              <a:lnSpc>
                <a:spcPct val="90000"/>
              </a:lnSpc>
            </a:pPr>
            <a:endParaRPr lang="en-US" sz="1600" smtClean="0"/>
          </a:p>
          <a:p>
            <a:pPr eaLnBrk="1" hangingPunct="1">
              <a:lnSpc>
                <a:spcPct val="90000"/>
              </a:lnSpc>
            </a:pPr>
            <a:endParaRPr lang="en-US" sz="18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533400"/>
            <a:ext cx="8229600" cy="1139825"/>
          </a:xfrm>
        </p:spPr>
        <p:txBody>
          <a:bodyPr/>
          <a:lstStyle/>
          <a:p>
            <a:pPr algn="ctr" eaLnBrk="1" hangingPunct="1"/>
            <a:r>
              <a:rPr lang="en-US" b="1" smtClean="0">
                <a:solidFill>
                  <a:srgbClr val="990099"/>
                </a:solidFill>
              </a:rPr>
              <a:t>Action States and Activity States</a:t>
            </a:r>
          </a:p>
        </p:txBody>
      </p:sp>
      <p:sp>
        <p:nvSpPr>
          <p:cNvPr id="36867" name="Rectangle 3"/>
          <p:cNvSpPr>
            <a:spLocks noGrp="1" noChangeArrowheads="1"/>
          </p:cNvSpPr>
          <p:nvPr>
            <p:ph type="body" idx="1"/>
          </p:nvPr>
        </p:nvSpPr>
        <p:spPr/>
        <p:txBody>
          <a:bodyPr/>
          <a:lstStyle/>
          <a:p>
            <a:pPr eaLnBrk="1" hangingPunct="1"/>
            <a:endParaRPr lang="en-US" smtClean="0"/>
          </a:p>
          <a:p>
            <a:pPr eaLnBrk="1" hangingPunct="1"/>
            <a:endParaRPr lang="en-US" smtClean="0"/>
          </a:p>
        </p:txBody>
      </p:sp>
      <p:sp>
        <p:nvSpPr>
          <p:cNvPr id="36868" name="Rectangle 6"/>
          <p:cNvSpPr>
            <a:spLocks noChangeArrowheads="1"/>
          </p:cNvSpPr>
          <p:nvPr/>
        </p:nvSpPr>
        <p:spPr bwMode="auto">
          <a:xfrm>
            <a:off x="533400" y="1600200"/>
            <a:ext cx="8610600" cy="3444875"/>
          </a:xfrm>
          <a:prstGeom prst="rect">
            <a:avLst/>
          </a:prstGeom>
          <a:noFill/>
          <a:ln w="9525" algn="ctr">
            <a:noFill/>
            <a:miter lim="800000"/>
            <a:headEnd/>
            <a:tailEnd/>
          </a:ln>
        </p:spPr>
        <p:txBody>
          <a:bodyPr>
            <a:spAutoFit/>
          </a:bodyPr>
          <a:lstStyle/>
          <a:p>
            <a:pPr algn="l">
              <a:buFontTx/>
              <a:buChar char="•"/>
            </a:pPr>
            <a:r>
              <a:rPr lang="en-US" sz="2000"/>
              <a:t>In the flow of control modeled by an activity diagram, things happen. You might evaluate some  expression that sets the value of an attribute or that returns some value. </a:t>
            </a:r>
          </a:p>
          <a:p>
            <a:pPr algn="l">
              <a:buFontTx/>
              <a:buChar char="•"/>
            </a:pPr>
            <a:endParaRPr lang="en-US" sz="2000"/>
          </a:p>
          <a:p>
            <a:pPr algn="l">
              <a:buFontTx/>
              <a:buChar char="•"/>
            </a:pPr>
            <a:r>
              <a:rPr lang="en-US" sz="2000"/>
              <a:t>Alternately, you might call an operation on an object, send a signal to an object, or even create or destroy an object.</a:t>
            </a:r>
          </a:p>
          <a:p>
            <a:pPr algn="l">
              <a:buFontTx/>
              <a:buChar char="•"/>
            </a:pPr>
            <a:endParaRPr lang="en-US" sz="2000"/>
          </a:p>
          <a:p>
            <a:pPr algn="l">
              <a:buFontTx/>
              <a:buChar char="•"/>
            </a:pPr>
            <a:r>
              <a:rPr lang="en-US" sz="2000"/>
              <a:t>These executable, atomic computations are called action states because they are states of the system, each representing the execution of an action.</a:t>
            </a:r>
          </a:p>
          <a:p>
            <a:pPr algn="l"/>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grayscl/>
          </a:blip>
          <a:srcRect/>
          <a:stretch>
            <a:fillRect/>
          </a:stretch>
        </p:blipFill>
        <p:spPr bwMode="auto">
          <a:xfrm>
            <a:off x="533400" y="762000"/>
            <a:ext cx="8153400" cy="5334000"/>
          </a:xfrm>
          <a:prstGeom prst="rect">
            <a:avLst/>
          </a:prstGeom>
          <a:noFill/>
          <a:ln w="9525">
            <a:noFill/>
            <a:miter lim="800000"/>
            <a:headEnd/>
            <a:tailEnd/>
          </a:ln>
        </p:spPr>
      </p:pic>
      <p:sp>
        <p:nvSpPr>
          <p:cNvPr id="5" name="TextBox 4"/>
          <p:cNvSpPr txBox="1"/>
          <p:nvPr/>
        </p:nvSpPr>
        <p:spPr>
          <a:xfrm>
            <a:off x="2362200" y="6248400"/>
            <a:ext cx="3387209" cy="523220"/>
          </a:xfrm>
          <a:prstGeom prst="rect">
            <a:avLst/>
          </a:prstGeom>
          <a:noFill/>
        </p:spPr>
        <p:txBody>
          <a:bodyPr wrap="none" rtlCol="0">
            <a:spAutoFit/>
          </a:bodyPr>
          <a:lstStyle/>
          <a:p>
            <a:r>
              <a:rPr lang="en-US" sz="2800" dirty="0" smtClean="0"/>
              <a:t>Links and associations</a:t>
            </a:r>
            <a:endParaRPr 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ph type="body" idx="1"/>
          </p:nvPr>
        </p:nvPicPr>
        <p:blipFill>
          <a:blip r:embed="rId2"/>
          <a:srcRect/>
          <a:stretch>
            <a:fillRect/>
          </a:stretch>
        </p:blipFill>
        <p:spPr>
          <a:xfrm>
            <a:off x="457200" y="457200"/>
            <a:ext cx="8229600" cy="5673725"/>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228600"/>
            <a:ext cx="8229600" cy="6400800"/>
          </a:xfrm>
        </p:spPr>
        <p:txBody>
          <a:bodyPr/>
          <a:lstStyle/>
          <a:p>
            <a:pPr eaLnBrk="1" hangingPunct="1">
              <a:lnSpc>
                <a:spcPct val="80000"/>
              </a:lnSpc>
            </a:pPr>
            <a:r>
              <a:rPr lang="en-US" sz="1600" smtClean="0"/>
              <a:t>In contrast, activity states can be further decomposed, their activity being represented by other activity diagrams.</a:t>
            </a:r>
          </a:p>
          <a:p>
            <a:pPr eaLnBrk="1" hangingPunct="1">
              <a:lnSpc>
                <a:spcPct val="80000"/>
              </a:lnSpc>
            </a:pPr>
            <a:r>
              <a:rPr lang="en-US" sz="1600" smtClean="0"/>
              <a:t>Furthermore, activity states are not atomic, meaning that they may be</a:t>
            </a:r>
          </a:p>
          <a:p>
            <a:pPr eaLnBrk="1" hangingPunct="1">
              <a:lnSpc>
                <a:spcPct val="80000"/>
              </a:lnSpc>
            </a:pPr>
            <a:r>
              <a:rPr lang="en-US" sz="1600" smtClean="0"/>
              <a:t>interrupted and, in general, are considered to take some duration to complete.</a:t>
            </a:r>
          </a:p>
          <a:p>
            <a:pPr eaLnBrk="1" hangingPunct="1">
              <a:lnSpc>
                <a:spcPct val="80000"/>
              </a:lnSpc>
            </a:pPr>
            <a:r>
              <a:rPr lang="en-US" sz="1600" smtClean="0"/>
              <a:t>An action state as a special case of an activity state. An action state is an activity state that cannot be further decomposed.</a:t>
            </a:r>
          </a:p>
          <a:p>
            <a:pPr eaLnBrk="1" hangingPunct="1">
              <a:lnSpc>
                <a:spcPct val="80000"/>
              </a:lnSpc>
            </a:pPr>
            <a:r>
              <a:rPr lang="en-US" sz="1600" smtClean="0"/>
              <a:t>Similarly, you can think of an activity state as a composite, whose</a:t>
            </a:r>
          </a:p>
          <a:p>
            <a:pPr eaLnBrk="1" hangingPunct="1">
              <a:lnSpc>
                <a:spcPct val="80000"/>
              </a:lnSpc>
              <a:buFont typeface="Wingdings" pitchFamily="2" charset="2"/>
              <a:buNone/>
            </a:pPr>
            <a:r>
              <a:rPr lang="en-US" sz="1600" smtClean="0"/>
              <a:t>	flow of control is made up of other activity states and action states. </a:t>
            </a:r>
          </a:p>
          <a:p>
            <a:pPr eaLnBrk="1" hangingPunct="1">
              <a:lnSpc>
                <a:spcPct val="80000"/>
              </a:lnSpc>
            </a:pPr>
            <a:r>
              <a:rPr lang="en-US" sz="1600" smtClean="0"/>
              <a:t>Zoom into the details of an activity state, and you'll find another activity diagram. </a:t>
            </a:r>
          </a:p>
          <a:p>
            <a:pPr eaLnBrk="1" hangingPunct="1">
              <a:lnSpc>
                <a:spcPct val="80000"/>
              </a:lnSpc>
            </a:pPr>
            <a:r>
              <a:rPr lang="en-US" sz="1600" smtClean="0"/>
              <a:t>There's no notational distinction between action and activity states, except that an activity state may have additional parts, such as entry and exit actions (actions which are involved on entering and leaving the state, respectively) and submachine specifications.</a:t>
            </a:r>
          </a:p>
          <a:p>
            <a:pPr eaLnBrk="1" hangingPunct="1">
              <a:lnSpc>
                <a:spcPct val="80000"/>
              </a:lnSpc>
            </a:pPr>
            <a:endParaRPr lang="en-US" sz="1600" smtClean="0"/>
          </a:p>
        </p:txBody>
      </p:sp>
      <p:pic>
        <p:nvPicPr>
          <p:cNvPr id="38915" name="Picture 4"/>
          <p:cNvPicPr>
            <a:picLocks noChangeAspect="1" noChangeArrowheads="1"/>
          </p:cNvPicPr>
          <p:nvPr/>
        </p:nvPicPr>
        <p:blipFill>
          <a:blip r:embed="rId2"/>
          <a:srcRect/>
          <a:stretch>
            <a:fillRect/>
          </a:stretch>
        </p:blipFill>
        <p:spPr bwMode="auto">
          <a:xfrm>
            <a:off x="838200" y="3886200"/>
            <a:ext cx="7924800" cy="2667000"/>
          </a:xfrm>
          <a:prstGeom prst="rect">
            <a:avLst/>
          </a:prstGeom>
          <a:noFill/>
          <a:ln w="9525" algn="ctr">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b="1" smtClean="0">
                <a:solidFill>
                  <a:srgbClr val="990099"/>
                </a:solidFill>
              </a:rPr>
              <a:t>Triggerless transitions</a:t>
            </a:r>
          </a:p>
        </p:txBody>
      </p:sp>
      <p:sp>
        <p:nvSpPr>
          <p:cNvPr id="39939" name="Rectangle 3"/>
          <p:cNvSpPr>
            <a:spLocks noGrp="1" noChangeArrowheads="1"/>
          </p:cNvSpPr>
          <p:nvPr>
            <p:ph type="body" idx="1"/>
          </p:nvPr>
        </p:nvSpPr>
        <p:spPr/>
        <p:txBody>
          <a:bodyPr/>
          <a:lstStyle/>
          <a:p>
            <a:pPr eaLnBrk="1" hangingPunct="1"/>
            <a:r>
              <a:rPr lang="en-US" sz="1600" i="1" smtClean="0">
                <a:solidFill>
                  <a:srgbClr val="333300"/>
                </a:solidFill>
              </a:rPr>
              <a:t>Triggerless transitions</a:t>
            </a:r>
            <a:r>
              <a:rPr lang="en-US" sz="1600" i="1" smtClean="0"/>
              <a:t> may have guard conditions, meaning that such a transition will fire only if that condition is met.</a:t>
            </a:r>
          </a:p>
          <a:p>
            <a:pPr eaLnBrk="1" hangingPunct="1"/>
            <a:r>
              <a:rPr lang="en-US" sz="1600" smtClean="0"/>
              <a:t>When the action or activity of a state completes, flow of control passes immediately to the next action or activity state.</a:t>
            </a:r>
          </a:p>
          <a:p>
            <a:pPr eaLnBrk="1" hangingPunct="1"/>
            <a:endParaRPr lang="en-US" sz="1600" smtClean="0"/>
          </a:p>
          <a:p>
            <a:pPr eaLnBrk="1" hangingPunct="1"/>
            <a:endParaRPr lang="en-US" sz="1600" smtClean="0"/>
          </a:p>
        </p:txBody>
      </p:sp>
      <p:pic>
        <p:nvPicPr>
          <p:cNvPr id="39940" name="Picture 4"/>
          <p:cNvPicPr>
            <a:picLocks noChangeAspect="1" noChangeArrowheads="1"/>
          </p:cNvPicPr>
          <p:nvPr/>
        </p:nvPicPr>
        <p:blipFill>
          <a:blip r:embed="rId2"/>
          <a:srcRect/>
          <a:stretch>
            <a:fillRect/>
          </a:stretch>
        </p:blipFill>
        <p:spPr bwMode="auto">
          <a:xfrm>
            <a:off x="762000" y="2895600"/>
            <a:ext cx="7924800" cy="3505200"/>
          </a:xfrm>
          <a:prstGeom prst="rect">
            <a:avLst/>
          </a:prstGeom>
          <a:noFill/>
          <a:ln w="9525" algn="ctr">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b="1" smtClean="0">
                <a:solidFill>
                  <a:srgbClr val="990099"/>
                </a:solidFill>
              </a:rPr>
              <a:t>Branching</a:t>
            </a:r>
          </a:p>
        </p:txBody>
      </p:sp>
      <p:sp>
        <p:nvSpPr>
          <p:cNvPr id="40963" name="Rectangle 3"/>
          <p:cNvSpPr>
            <a:spLocks noGrp="1" noChangeArrowheads="1"/>
          </p:cNvSpPr>
          <p:nvPr>
            <p:ph type="body" idx="1"/>
          </p:nvPr>
        </p:nvSpPr>
        <p:spPr/>
        <p:txBody>
          <a:bodyPr/>
          <a:lstStyle/>
          <a:p>
            <a:pPr eaLnBrk="1" hangingPunct="1"/>
            <a:r>
              <a:rPr lang="en-US" sz="1600" i="1" smtClean="0">
                <a:solidFill>
                  <a:srgbClr val="333300"/>
                </a:solidFill>
              </a:rPr>
              <a:t>Branches</a:t>
            </a:r>
            <a:r>
              <a:rPr lang="en-US" sz="1600" i="1" smtClean="0"/>
              <a:t> are a notational convenience, semantically equivalent to multiple transitions with Guards.</a:t>
            </a:r>
          </a:p>
          <a:p>
            <a:pPr eaLnBrk="1" hangingPunct="1"/>
            <a:r>
              <a:rPr lang="en-US" sz="1600" smtClean="0"/>
              <a:t>Simple, sequential transitions are common, but they aren't the only kind of path you'll need to model a flow of control. As in a flowchart, you can include a branch, which specifies alternate paths taken based on some Boolean expression.</a:t>
            </a:r>
          </a:p>
          <a:p>
            <a:pPr eaLnBrk="1" hangingPunct="1"/>
            <a:r>
              <a:rPr lang="en-US" sz="1600" smtClean="0"/>
              <a:t>A branch may have one incoming transition and two or more outgoing ones. On each outgoing transition, you place a Boolean expression, which is evaluated only once on entering the branch.</a:t>
            </a:r>
          </a:p>
          <a:p>
            <a:pPr eaLnBrk="1" hangingPunct="1"/>
            <a:r>
              <a:rPr lang="en-US" sz="1600" smtClean="0"/>
              <a:t>Across all these outgoing transitions, guards should not overlap (otherwise,the flow of control would be ambiguous), but they should cover all possibilities (otherwise, the flow of control would freeze).</a:t>
            </a:r>
          </a:p>
          <a:p>
            <a:pPr eaLnBrk="1" hangingPunct="1"/>
            <a:r>
              <a:rPr lang="en-US" sz="1800" smtClean="0"/>
              <a:t>As a convenience, you can use the keyword else to mark one outgoing transition, representing the path taken if no other guard expression evaluates to true.</a:t>
            </a:r>
          </a:p>
          <a:p>
            <a:pPr eaLnBrk="1" hangingPunct="1"/>
            <a:r>
              <a:rPr lang="en-US" sz="1800" i="1" smtClean="0"/>
              <a:t>Branching and iteration are possible in interaction diagrams.</a:t>
            </a:r>
            <a:endParaRPr lang="en-US" sz="1800" smtClean="0"/>
          </a:p>
          <a:p>
            <a:pPr eaLnBrk="1" hangingPunct="1"/>
            <a:endParaRPr lang="en-US" sz="1800" smtClean="0"/>
          </a:p>
          <a:p>
            <a:pPr eaLnBrk="1" hangingPunct="1"/>
            <a:endParaRPr lang="en-US" sz="1600" smtClean="0"/>
          </a:p>
          <a:p>
            <a:pPr eaLnBrk="1" hangingPunct="1"/>
            <a:endParaRPr lang="en-US" sz="1600" smtClean="0"/>
          </a:p>
        </p:txBody>
      </p:sp>
      <p:sp>
        <p:nvSpPr>
          <p:cNvPr id="40964" name="Rectangle 4"/>
          <p:cNvSpPr>
            <a:spLocks noChangeArrowheads="1"/>
          </p:cNvSpPr>
          <p:nvPr/>
        </p:nvSpPr>
        <p:spPr bwMode="auto">
          <a:xfrm>
            <a:off x="2362200" y="685800"/>
            <a:ext cx="4572000" cy="579438"/>
          </a:xfrm>
          <a:prstGeom prst="rect">
            <a:avLst/>
          </a:prstGeom>
          <a:noFill/>
          <a:ln w="9525" algn="ctr">
            <a:noFill/>
            <a:miter lim="800000"/>
            <a:headEnd/>
            <a:tailEnd/>
          </a:ln>
        </p:spPr>
        <p:txBody>
          <a:bodyPr>
            <a:spAutoFit/>
          </a:bodyPr>
          <a:lstStyle/>
          <a:p>
            <a:r>
              <a:rPr lang="en-US" i="1"/>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en-US" sz="4000" b="1" smtClean="0">
                <a:solidFill>
                  <a:srgbClr val="990099"/>
                </a:solidFill>
              </a:rPr>
              <a:t>Forking and Joining</a:t>
            </a:r>
          </a:p>
        </p:txBody>
      </p:sp>
      <p:sp>
        <p:nvSpPr>
          <p:cNvPr id="43011" name="Rectangle 3"/>
          <p:cNvSpPr>
            <a:spLocks noGrp="1" noChangeArrowheads="1"/>
          </p:cNvSpPr>
          <p:nvPr>
            <p:ph type="body" idx="1"/>
          </p:nvPr>
        </p:nvSpPr>
        <p:spPr/>
        <p:txBody>
          <a:bodyPr/>
          <a:lstStyle/>
          <a:p>
            <a:pPr eaLnBrk="1" hangingPunct="1">
              <a:lnSpc>
                <a:spcPct val="90000"/>
              </a:lnSpc>
            </a:pPr>
            <a:r>
              <a:rPr lang="en-US" sz="1600" i="1" smtClean="0"/>
              <a:t>Each concurrent flow of control lives in the context of an independent active object, which is typically modeled as either a process or a thread.</a:t>
            </a:r>
          </a:p>
          <a:p>
            <a:pPr eaLnBrk="1" hangingPunct="1">
              <a:lnSpc>
                <a:spcPct val="90000"/>
              </a:lnSpc>
            </a:pPr>
            <a:r>
              <a:rPr lang="en-US" sz="1600" smtClean="0"/>
              <a:t>Simple and branching sequential transitions are the most common paths you'll find in activity diagrams.</a:t>
            </a:r>
          </a:p>
          <a:p>
            <a:pPr eaLnBrk="1" hangingPunct="1">
              <a:lnSpc>
                <a:spcPct val="90000"/>
              </a:lnSpc>
            </a:pPr>
            <a:r>
              <a:rPr lang="en-US" sz="1600" smtClean="0"/>
              <a:t>In the UML, you use a synchronization bar to specify the forking and joining of these parallel flows of control. A synchronization bar is rendered as a thick horizontal or vertical line.</a:t>
            </a:r>
          </a:p>
          <a:p>
            <a:pPr eaLnBrk="1" hangingPunct="1">
              <a:lnSpc>
                <a:spcPct val="90000"/>
              </a:lnSpc>
            </a:pPr>
            <a:r>
              <a:rPr lang="en-US" sz="1600" smtClean="0"/>
              <a:t>A fork may have one incoming transition and two or more outgoing transitions, each of which represents an independent flow of control. Below the fork, the activities associated with each of these paths continues in parallel.</a:t>
            </a:r>
          </a:p>
          <a:p>
            <a:pPr eaLnBrk="1" hangingPunct="1">
              <a:lnSpc>
                <a:spcPct val="90000"/>
              </a:lnSpc>
            </a:pPr>
            <a:r>
              <a:rPr lang="en-US" sz="1600" smtClean="0"/>
              <a:t> Conceptually, the activities of each of these flows are truly concurrent, although, in a running system, these flows may be either truly concurrent (in the case of a system</a:t>
            </a:r>
          </a:p>
          <a:p>
            <a:pPr eaLnBrk="1" hangingPunct="1">
              <a:lnSpc>
                <a:spcPct val="90000"/>
              </a:lnSpc>
            </a:pPr>
            <a:r>
              <a:rPr lang="en-US" sz="1600" smtClean="0"/>
              <a:t>deployed across multiple nodes) or sequential yet interleaved (in the case of a system deployed</a:t>
            </a:r>
          </a:p>
          <a:p>
            <a:pPr eaLnBrk="1" hangingPunct="1">
              <a:lnSpc>
                <a:spcPct val="90000"/>
              </a:lnSpc>
            </a:pPr>
            <a:r>
              <a:rPr lang="en-US" sz="1600" smtClean="0"/>
              <a:t>across one node), thus giving only the illusion of true concurrency.</a:t>
            </a:r>
          </a:p>
          <a:p>
            <a:pPr eaLnBrk="1" hangingPunct="1">
              <a:lnSpc>
                <a:spcPct val="90000"/>
              </a:lnSpc>
            </a:pPr>
            <a:endParaRPr lang="en-US" sz="1600" smtClean="0"/>
          </a:p>
          <a:p>
            <a:pPr eaLnBrk="1" hangingPunct="1">
              <a:lnSpc>
                <a:spcPct val="90000"/>
              </a:lnSpc>
            </a:pPr>
            <a:endParaRPr lang="en-US" sz="1600" i="1" smtClean="0"/>
          </a:p>
          <a:p>
            <a:pPr eaLnBrk="1" hangingPunct="1">
              <a:lnSpc>
                <a:spcPct val="90000"/>
              </a:lnSpc>
            </a:pPr>
            <a:endParaRPr lang="en-US" sz="1400" smtClean="0"/>
          </a:p>
          <a:p>
            <a:pPr eaLnBrk="1" hangingPunct="1">
              <a:lnSpc>
                <a:spcPct val="90000"/>
              </a:lnSpc>
            </a:pPr>
            <a:endParaRPr lang="en-US" sz="14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ph type="body" idx="1"/>
          </p:nvPr>
        </p:nvPicPr>
        <p:blipFill>
          <a:blip r:embed="rId2"/>
          <a:srcRect/>
          <a:stretch>
            <a:fillRect/>
          </a:stretch>
        </p:blipFill>
        <p:spPr>
          <a:xfrm>
            <a:off x="457200" y="457200"/>
            <a:ext cx="8686800" cy="6400800"/>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eaLnBrk="1" hangingPunct="1"/>
            <a:r>
              <a:rPr lang="en-US" sz="4000" b="1" smtClean="0">
                <a:solidFill>
                  <a:srgbClr val="990099"/>
                </a:solidFill>
              </a:rPr>
              <a:t>SWIMLANES</a:t>
            </a:r>
          </a:p>
        </p:txBody>
      </p:sp>
      <p:sp>
        <p:nvSpPr>
          <p:cNvPr id="45059" name="Rectangle 3"/>
          <p:cNvSpPr>
            <a:spLocks noGrp="1" noChangeArrowheads="1"/>
          </p:cNvSpPr>
          <p:nvPr>
            <p:ph type="body" idx="1"/>
          </p:nvPr>
        </p:nvSpPr>
        <p:spPr/>
        <p:txBody>
          <a:bodyPr/>
          <a:lstStyle/>
          <a:p>
            <a:pPr eaLnBrk="1" hangingPunct="1"/>
            <a:r>
              <a:rPr lang="en-US" sz="1600" i="1" smtClean="0"/>
              <a:t>A swimlane is a kind of package</a:t>
            </a:r>
          </a:p>
          <a:p>
            <a:pPr eaLnBrk="1" hangingPunct="1"/>
            <a:endParaRPr lang="en-US" sz="1600" smtClean="0"/>
          </a:p>
          <a:p>
            <a:pPr eaLnBrk="1" hangingPunct="1"/>
            <a:r>
              <a:rPr lang="en-US" sz="1600" smtClean="0"/>
              <a:t>Each swimlane has a name unique within its diagram. A swimlane really has no deep semantics, except that it may represent some real-world entity.</a:t>
            </a:r>
          </a:p>
          <a:p>
            <a:pPr eaLnBrk="1" hangingPunct="1"/>
            <a:endParaRPr lang="en-US" sz="1600" smtClean="0"/>
          </a:p>
          <a:p>
            <a:pPr eaLnBrk="1" hangingPunct="1"/>
            <a:r>
              <a:rPr lang="en-US" sz="1600" smtClean="0"/>
              <a:t>Each swimlane represents a high-level responsibility for part of the overall activity of an activity diagram, and each swimlane may eventually be implemented by one or more classes.</a:t>
            </a:r>
          </a:p>
          <a:p>
            <a:pPr eaLnBrk="1" hangingPunct="1"/>
            <a:endParaRPr lang="en-US" sz="1600" smtClean="0"/>
          </a:p>
          <a:p>
            <a:pPr eaLnBrk="1" hangingPunct="1"/>
            <a:r>
              <a:rPr lang="en-US" sz="1600" smtClean="0"/>
              <a:t> In an activity diagram partitioned into swimlanes, every activity belongs to exactly one swimlane, but transitions may cross lanes.</a:t>
            </a:r>
          </a:p>
          <a:p>
            <a:pPr eaLnBrk="1" hangingPunct="1"/>
            <a:endParaRPr lang="en-US" sz="16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noChangeArrowheads="1"/>
          </p:cNvPicPr>
          <p:nvPr>
            <p:ph type="body" idx="1"/>
          </p:nvPr>
        </p:nvPicPr>
        <p:blipFill>
          <a:blip r:embed="rId2"/>
          <a:srcRect/>
          <a:stretch>
            <a:fillRect/>
          </a:stretch>
        </p:blipFill>
        <p:spPr>
          <a:xfrm>
            <a:off x="228600" y="0"/>
            <a:ext cx="8915400" cy="6858000"/>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solidFill>
                  <a:srgbClr val="990099"/>
                </a:solidFill>
              </a:rPr>
              <a:t>Object Flows</a:t>
            </a:r>
          </a:p>
        </p:txBody>
      </p:sp>
      <p:sp>
        <p:nvSpPr>
          <p:cNvPr id="47107" name="Rectangle 3"/>
          <p:cNvSpPr>
            <a:spLocks noGrp="1" noChangeArrowheads="1"/>
          </p:cNvSpPr>
          <p:nvPr>
            <p:ph type="body" idx="1"/>
          </p:nvPr>
        </p:nvSpPr>
        <p:spPr/>
        <p:txBody>
          <a:bodyPr/>
          <a:lstStyle/>
          <a:p>
            <a:pPr eaLnBrk="1" hangingPunct="1">
              <a:lnSpc>
                <a:spcPct val="90000"/>
              </a:lnSpc>
            </a:pPr>
            <a:r>
              <a:rPr lang="en-US" sz="1600" smtClean="0"/>
              <a:t>Objects may be involved in the flow of control associated with an activity diagram.</a:t>
            </a:r>
          </a:p>
          <a:p>
            <a:pPr eaLnBrk="1" hangingPunct="1">
              <a:lnSpc>
                <a:spcPct val="90000"/>
              </a:lnSpc>
            </a:pPr>
            <a:endParaRPr lang="en-US" sz="1600" smtClean="0"/>
          </a:p>
          <a:p>
            <a:pPr eaLnBrk="1" hangingPunct="1">
              <a:lnSpc>
                <a:spcPct val="90000"/>
              </a:lnSpc>
            </a:pPr>
            <a:r>
              <a:rPr lang="en-US" sz="1600" smtClean="0"/>
              <a:t>For example, in the workflow of processing an order as in the previous figure, the vocabulary of your problem space will also include such classes as Order and Bill. Instances of these two classes will be produced by certain activities (Process order will create an Order object, for example);</a:t>
            </a:r>
          </a:p>
          <a:p>
            <a:pPr eaLnBrk="1" hangingPunct="1">
              <a:lnSpc>
                <a:spcPct val="90000"/>
              </a:lnSpc>
            </a:pPr>
            <a:endParaRPr lang="en-US" sz="1600" smtClean="0"/>
          </a:p>
          <a:p>
            <a:pPr eaLnBrk="1" hangingPunct="1">
              <a:lnSpc>
                <a:spcPct val="90000"/>
              </a:lnSpc>
            </a:pPr>
            <a:r>
              <a:rPr lang="en-US" sz="1600" smtClean="0"/>
              <a:t>Other activities may modify these objects (for example, Ship order will change the state of the Order object to filled).</a:t>
            </a:r>
          </a:p>
          <a:p>
            <a:pPr eaLnBrk="1" hangingPunct="1">
              <a:lnSpc>
                <a:spcPct val="90000"/>
              </a:lnSpc>
            </a:pPr>
            <a:endParaRPr lang="en-US" sz="1600" smtClean="0"/>
          </a:p>
          <a:p>
            <a:pPr eaLnBrk="1" hangingPunct="1">
              <a:lnSpc>
                <a:spcPct val="90000"/>
              </a:lnSpc>
            </a:pPr>
            <a:r>
              <a:rPr lang="en-US" sz="1600" smtClean="0"/>
              <a:t>The things that are involved in an activity diagram, connected using a dependency to the activity or transition that creates, destroys, or modifies them are specified.</a:t>
            </a:r>
          </a:p>
          <a:p>
            <a:pPr eaLnBrk="1" hangingPunct="1">
              <a:lnSpc>
                <a:spcPct val="90000"/>
              </a:lnSpc>
            </a:pPr>
            <a:endParaRPr lang="en-US" sz="1600" smtClean="0"/>
          </a:p>
          <a:p>
            <a:pPr eaLnBrk="1" hangingPunct="1">
              <a:lnSpc>
                <a:spcPct val="90000"/>
              </a:lnSpc>
            </a:pPr>
            <a:r>
              <a:rPr lang="en-US" sz="1600" smtClean="0"/>
              <a:t>This use of dependency relationships and objects is called an object flow because it represents the participation of an object in a flow of control.</a:t>
            </a:r>
          </a:p>
          <a:p>
            <a:pPr eaLnBrk="1" hangingPunct="1">
              <a:lnSpc>
                <a:spcPct val="90000"/>
              </a:lnSpc>
            </a:pPr>
            <a:endParaRPr lang="en-US" sz="1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3998"/>
          <a:ext cx="9144000" cy="3916682"/>
        </p:xfrm>
        <a:graphic>
          <a:graphicData uri="http://schemas.openxmlformats.org/drawingml/2006/table">
            <a:tbl>
              <a:tblPr/>
              <a:tblGrid>
                <a:gridCol w="1676400"/>
                <a:gridCol w="7467600"/>
              </a:tblGrid>
              <a:tr h="990602">
                <a:tc>
                  <a:txBody>
                    <a:bodyPr/>
                    <a:lstStyle/>
                    <a:p>
                      <a:pPr marL="0" marR="0">
                        <a:spcBef>
                          <a:spcPts val="0"/>
                        </a:spcBef>
                        <a:spcAft>
                          <a:spcPts val="0"/>
                        </a:spcAft>
                      </a:pPr>
                      <a:r>
                        <a:rPr lang="en-US" sz="2400" dirty="0">
                          <a:latin typeface="Tahoma"/>
                          <a:ea typeface="Times New Roman"/>
                        </a:rPr>
                        <a:t>association</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Specifies that the corresponding object is visible by association </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652">
                <a:tc>
                  <a:txBody>
                    <a:bodyPr/>
                    <a:lstStyle/>
                    <a:p>
                      <a:pPr marL="0" marR="0">
                        <a:spcBef>
                          <a:spcPts val="0"/>
                        </a:spcBef>
                        <a:spcAft>
                          <a:spcPts val="0"/>
                        </a:spcAft>
                      </a:pPr>
                      <a:r>
                        <a:rPr lang="en-US" sz="2400" dirty="0">
                          <a:latin typeface="Tahoma"/>
                          <a:ea typeface="Times New Roman"/>
                        </a:rPr>
                        <a:t>self  </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Specifies that the corresponding object is visible because it is the dispatcher of the operation</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652">
                <a:tc>
                  <a:txBody>
                    <a:bodyPr/>
                    <a:lstStyle/>
                    <a:p>
                      <a:pPr marL="0" marR="0">
                        <a:spcBef>
                          <a:spcPts val="0"/>
                        </a:spcBef>
                        <a:spcAft>
                          <a:spcPts val="0"/>
                        </a:spcAft>
                      </a:pPr>
                      <a:r>
                        <a:rPr lang="en-US" sz="2400" dirty="0">
                          <a:latin typeface="Tahoma"/>
                          <a:ea typeface="Times New Roman"/>
                        </a:rPr>
                        <a:t>global</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Specifies that the corresponding object is visible because it is in an enclosing scope </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170">
                <a:tc>
                  <a:txBody>
                    <a:bodyPr/>
                    <a:lstStyle/>
                    <a:p>
                      <a:pPr marL="0" marR="0">
                        <a:spcBef>
                          <a:spcPts val="0"/>
                        </a:spcBef>
                        <a:spcAft>
                          <a:spcPts val="0"/>
                        </a:spcAft>
                      </a:pPr>
                      <a:r>
                        <a:rPr lang="en-US" sz="2400" dirty="0">
                          <a:latin typeface="Tahoma"/>
                          <a:ea typeface="Times New Roman"/>
                        </a:rPr>
                        <a:t>local</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Specifies that the corresponding object is visible because it is in a local scope</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170">
                <a:tc>
                  <a:txBody>
                    <a:bodyPr/>
                    <a:lstStyle/>
                    <a:p>
                      <a:pPr marL="0" marR="0">
                        <a:spcBef>
                          <a:spcPts val="0"/>
                        </a:spcBef>
                        <a:spcAft>
                          <a:spcPts val="0"/>
                        </a:spcAft>
                      </a:pPr>
                      <a:r>
                        <a:rPr lang="en-US" sz="2400" dirty="0">
                          <a:latin typeface="Tahoma"/>
                          <a:ea typeface="Times New Roman"/>
                        </a:rPr>
                        <a:t>parameter</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latin typeface="Tahoma"/>
                          <a:ea typeface="Times New Roman"/>
                        </a:rPr>
                        <a:t>Specifies that the corresponding object is visible because it is a parameter</a:t>
                      </a:r>
                      <a:endParaRPr lang="en-US" sz="4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10021911"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Lst>
            </a:pPr>
            <a:r>
              <a:rPr kumimoji="0" lang="en-US" sz="3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We can adorn the appropriate end of the link with any</a:t>
            </a:r>
          </a:p>
          <a:p>
            <a:pPr marL="0" marR="0" lvl="0" indent="0" algn="l" defTabSz="914400" rtl="0" eaLnBrk="1" fontAlgn="base" latinLnBrk="0" hangingPunct="1">
              <a:lnSpc>
                <a:spcPct val="100000"/>
              </a:lnSpc>
              <a:spcBef>
                <a:spcPct val="0"/>
              </a:spcBef>
              <a:spcAft>
                <a:spcPct val="0"/>
              </a:spcAft>
              <a:buClrTx/>
              <a:buSzTx/>
              <a:tabLst>
                <a:tab pos="228600" algn="l"/>
              </a:tabLst>
            </a:pPr>
            <a:r>
              <a:rPr kumimoji="0" lang="en-US" sz="3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of the following standard stereotypes</a:t>
            </a:r>
            <a:endParaRPr kumimoji="0" lang="en-US" sz="72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p:cNvPicPr>
            <a:picLocks noChangeAspect="1" noChangeArrowheads="1"/>
          </p:cNvPicPr>
          <p:nvPr>
            <p:ph type="body" idx="1"/>
          </p:nvPr>
        </p:nvPicPr>
        <p:blipFill>
          <a:blip r:embed="rId2"/>
          <a:srcRect/>
          <a:stretch>
            <a:fillRect/>
          </a:stretch>
        </p:blipFill>
        <p:spPr>
          <a:xfrm>
            <a:off x="228600" y="0"/>
            <a:ext cx="8915400" cy="6858000"/>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457200" y="0"/>
            <a:ext cx="8229600" cy="6858000"/>
          </a:xfrm>
        </p:spPr>
        <p:txBody>
          <a:bodyPr/>
          <a:lstStyle/>
          <a:p>
            <a:pPr marL="381000" indent="-381000" eaLnBrk="1" hangingPunct="1">
              <a:lnSpc>
                <a:spcPct val="90000"/>
              </a:lnSpc>
            </a:pPr>
            <a:endParaRPr lang="en-US" sz="2000" smtClean="0"/>
          </a:p>
          <a:p>
            <a:pPr marL="381000" indent="-381000" eaLnBrk="1" hangingPunct="1">
              <a:lnSpc>
                <a:spcPct val="90000"/>
              </a:lnSpc>
            </a:pPr>
            <a:r>
              <a:rPr lang="en-US" sz="2000" smtClean="0"/>
              <a:t>When you model the dynamic aspects of a system, you'll typically use activity diagrams in two ways.</a:t>
            </a:r>
          </a:p>
          <a:p>
            <a:pPr marL="381000" indent="-381000" eaLnBrk="1" hangingPunct="1">
              <a:lnSpc>
                <a:spcPct val="90000"/>
              </a:lnSpc>
              <a:buFont typeface="Wingdings" pitchFamily="2" charset="2"/>
              <a:buAutoNum type="arabicPeriod"/>
            </a:pPr>
            <a:endParaRPr lang="en-US" sz="2000" smtClean="0"/>
          </a:p>
          <a:p>
            <a:pPr marL="381000" indent="-381000" eaLnBrk="1" hangingPunct="1">
              <a:lnSpc>
                <a:spcPct val="90000"/>
              </a:lnSpc>
              <a:buFont typeface="Wingdings" pitchFamily="2" charset="2"/>
              <a:buAutoNum type="arabicPeriod"/>
            </a:pPr>
            <a:r>
              <a:rPr lang="en-US" sz="2000" smtClean="0"/>
              <a:t>To model a workflow</a:t>
            </a:r>
          </a:p>
          <a:p>
            <a:pPr marL="381000" indent="-381000" eaLnBrk="1" hangingPunct="1">
              <a:lnSpc>
                <a:spcPct val="90000"/>
              </a:lnSpc>
            </a:pPr>
            <a:r>
              <a:rPr lang="en-US" sz="2000" smtClean="0"/>
              <a:t>The activities as viewed by the actors that collaborate with the system are focused.</a:t>
            </a:r>
          </a:p>
          <a:p>
            <a:pPr marL="381000" indent="-381000" eaLnBrk="1" hangingPunct="1">
              <a:lnSpc>
                <a:spcPct val="90000"/>
              </a:lnSpc>
            </a:pPr>
            <a:r>
              <a:rPr lang="en-US" sz="2000" smtClean="0"/>
              <a:t>Workflows often lie on the fringe of software-intensive systems and are used to visualize, specify, construct, 	and document business processes that involve the system under development.</a:t>
            </a:r>
          </a:p>
          <a:p>
            <a:pPr marL="381000" indent="-381000" eaLnBrk="1" hangingPunct="1">
              <a:lnSpc>
                <a:spcPct val="90000"/>
              </a:lnSpc>
            </a:pPr>
            <a:r>
              <a:rPr lang="en-US" sz="2000" smtClean="0"/>
              <a:t>Hence, modeling object flow is particularly important.</a:t>
            </a:r>
          </a:p>
          <a:p>
            <a:pPr marL="381000" indent="-381000" eaLnBrk="1" hangingPunct="1">
              <a:lnSpc>
                <a:spcPct val="90000"/>
              </a:lnSpc>
              <a:buFont typeface="Wingdings" pitchFamily="2" charset="2"/>
              <a:buNone/>
            </a:pPr>
            <a:endParaRPr lang="en-US" sz="2000" smtClean="0"/>
          </a:p>
          <a:p>
            <a:pPr marL="381000" indent="-381000" eaLnBrk="1" hangingPunct="1">
              <a:lnSpc>
                <a:spcPct val="90000"/>
              </a:lnSpc>
              <a:buFont typeface="Wingdings" pitchFamily="2" charset="2"/>
              <a:buNone/>
            </a:pPr>
            <a:r>
              <a:rPr lang="en-US" sz="2000" smtClean="0"/>
              <a:t>2. To model an operation</a:t>
            </a:r>
          </a:p>
          <a:p>
            <a:pPr marL="381000" indent="-381000" eaLnBrk="1" hangingPunct="1">
              <a:lnSpc>
                <a:spcPct val="90000"/>
              </a:lnSpc>
            </a:pPr>
            <a:r>
              <a:rPr lang="en-US" sz="2000" smtClean="0"/>
              <a:t>Here activity diagrams are used as flowcharts, to model the details of a computation. </a:t>
            </a:r>
          </a:p>
          <a:p>
            <a:pPr marL="381000" indent="-381000" eaLnBrk="1" hangingPunct="1">
              <a:lnSpc>
                <a:spcPct val="90000"/>
              </a:lnSpc>
            </a:pPr>
            <a:r>
              <a:rPr lang="en-US" sz="2000" smtClean="0"/>
              <a:t>In this use of activity diagrams, the modeling of branch, fork, and join states is particularly important. </a:t>
            </a:r>
          </a:p>
          <a:p>
            <a:pPr marL="381000" indent="-381000" eaLnBrk="1" hangingPunct="1">
              <a:lnSpc>
                <a:spcPct val="90000"/>
              </a:lnSpc>
            </a:pPr>
            <a:r>
              <a:rPr lang="en-US" sz="2000" smtClean="0"/>
              <a:t>The context of an activity diagram used in this way involves the parameters of the operation and its local objects.</a:t>
            </a:r>
          </a:p>
          <a:p>
            <a:pPr marL="381000" indent="-381000" eaLnBrk="1" hangingPunct="1">
              <a:lnSpc>
                <a:spcPct val="90000"/>
              </a:lnSpc>
            </a:pPr>
            <a:endParaRPr lang="en-US" sz="20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4000" b="1" smtClean="0">
                <a:solidFill>
                  <a:srgbClr val="990099"/>
                </a:solidFill>
              </a:rPr>
              <a:t>Modeling a Workflow</a:t>
            </a:r>
            <a:r>
              <a:rPr lang="en-US" sz="4000" smtClean="0"/>
              <a:t/>
            </a:r>
            <a:br>
              <a:rPr lang="en-US" sz="4000" smtClean="0"/>
            </a:br>
            <a:endParaRPr lang="en-US" sz="4000" smtClean="0"/>
          </a:p>
        </p:txBody>
      </p:sp>
      <p:sp>
        <p:nvSpPr>
          <p:cNvPr id="50179" name="Rectangle 3"/>
          <p:cNvSpPr>
            <a:spLocks noGrp="1" noChangeArrowheads="1"/>
          </p:cNvSpPr>
          <p:nvPr>
            <p:ph type="body" idx="1"/>
          </p:nvPr>
        </p:nvSpPr>
        <p:spPr/>
        <p:txBody>
          <a:bodyPr/>
          <a:lstStyle/>
          <a:p>
            <a:pPr eaLnBrk="1" hangingPunct="1"/>
            <a:r>
              <a:rPr lang="en-US" sz="1800" smtClean="0"/>
              <a:t>No software-intensive system exists in isolation; there's a context in which a system lives, and that context always encompasses actors that interact with the system.</a:t>
            </a:r>
          </a:p>
          <a:p>
            <a:pPr eaLnBrk="1" hangingPunct="1"/>
            <a:endParaRPr lang="en-US" sz="1800" smtClean="0"/>
          </a:p>
          <a:p>
            <a:pPr eaLnBrk="1" hangingPunct="1"/>
            <a:r>
              <a:rPr lang="en-US" sz="1800" smtClean="0"/>
              <a:t>Especially for mission critical, enterprise software, automated systems work in the context of higher-level business processes. </a:t>
            </a:r>
          </a:p>
          <a:p>
            <a:pPr eaLnBrk="1" hangingPunct="1"/>
            <a:endParaRPr lang="en-US" sz="1800" smtClean="0"/>
          </a:p>
          <a:p>
            <a:pPr eaLnBrk="1" hangingPunct="1"/>
            <a:r>
              <a:rPr lang="en-US" sz="1800" smtClean="0"/>
              <a:t>These business processes are kinds of workflows because they</a:t>
            </a:r>
          </a:p>
          <a:p>
            <a:pPr eaLnBrk="1" hangingPunct="1">
              <a:buFont typeface="Wingdings" pitchFamily="2" charset="2"/>
              <a:buNone/>
            </a:pPr>
            <a:r>
              <a:rPr lang="en-US" sz="1800" smtClean="0"/>
              <a:t>	represent the flow of work and objects through the business.</a:t>
            </a:r>
          </a:p>
          <a:p>
            <a:pPr eaLnBrk="1" hangingPunct="1">
              <a:buFont typeface="Wingdings" pitchFamily="2" charset="2"/>
              <a:buNone/>
            </a:pPr>
            <a:endParaRPr lang="en-US" sz="1800" smtClean="0"/>
          </a:p>
          <a:p>
            <a:pPr eaLnBrk="1" hangingPunct="1"/>
            <a:endParaRPr lang="en-US" sz="18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228600" y="0"/>
            <a:ext cx="8915400" cy="6858000"/>
          </a:xfrm>
        </p:spPr>
        <p:txBody>
          <a:bodyPr/>
          <a:lstStyle/>
          <a:p>
            <a:pPr eaLnBrk="1" hangingPunct="1">
              <a:lnSpc>
                <a:spcPct val="80000"/>
              </a:lnSpc>
              <a:buFont typeface="Wingdings" pitchFamily="2" charset="2"/>
              <a:buNone/>
            </a:pPr>
            <a:r>
              <a:rPr lang="en-US" sz="2400" b="1" smtClean="0">
                <a:solidFill>
                  <a:srgbClr val="333300"/>
                </a:solidFill>
              </a:rPr>
              <a:t>To model a workflow</a:t>
            </a:r>
            <a:r>
              <a:rPr lang="en-US" sz="1800" smtClean="0"/>
              <a:t>,</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None/>
            </a:pPr>
            <a:endParaRPr lang="en-US" sz="1800" smtClean="0"/>
          </a:p>
          <a:p>
            <a:pPr eaLnBrk="1" hangingPunct="1">
              <a:lnSpc>
                <a:spcPct val="80000"/>
              </a:lnSpc>
            </a:pPr>
            <a:r>
              <a:rPr lang="en-US" sz="1800" smtClean="0"/>
              <a:t>Establish a focus for the workflow. For nontrivial systems, it's impossible to show all interesting workflows in one diagram.</a:t>
            </a:r>
          </a:p>
          <a:p>
            <a:pPr eaLnBrk="1" hangingPunct="1">
              <a:lnSpc>
                <a:spcPct val="80000"/>
              </a:lnSpc>
            </a:pPr>
            <a:r>
              <a:rPr lang="en-US" sz="1800" smtClean="0"/>
              <a:t>Select the business objects that have the high-level responsibilities for parts of the overall workflow. These may be real things from the vocabulary of the system, or they may be more abstract. In either case, create a swimlane for each important business object.</a:t>
            </a:r>
          </a:p>
          <a:p>
            <a:pPr eaLnBrk="1" hangingPunct="1">
              <a:lnSpc>
                <a:spcPct val="80000"/>
              </a:lnSpc>
            </a:pPr>
            <a:r>
              <a:rPr lang="en-US" sz="1800" smtClean="0"/>
              <a:t>Identify the preconditions of the workflow's initial state and the postconditions of the workflow's final state. This is important in helping you model the boundaries of the workflow.</a:t>
            </a:r>
          </a:p>
          <a:p>
            <a:pPr eaLnBrk="1" hangingPunct="1">
              <a:lnSpc>
                <a:spcPct val="80000"/>
              </a:lnSpc>
            </a:pPr>
            <a:r>
              <a:rPr lang="en-US" sz="1800" smtClean="0"/>
              <a:t>Beginning at the workflow's initial state, specify the activities and actions that take place over time and render them in the activity diagram as either activity states or action states.</a:t>
            </a:r>
          </a:p>
          <a:p>
            <a:pPr eaLnBrk="1" hangingPunct="1">
              <a:lnSpc>
                <a:spcPct val="80000"/>
              </a:lnSpc>
            </a:pPr>
            <a:r>
              <a:rPr lang="en-US" sz="1800" smtClean="0"/>
              <a:t>For complicated actions, or for sets of actions that appear multiple times, collapse these into activity states, and provide a separate activity diagram that expands on each.</a:t>
            </a:r>
          </a:p>
          <a:p>
            <a:pPr eaLnBrk="1" hangingPunct="1">
              <a:lnSpc>
                <a:spcPct val="80000"/>
              </a:lnSpc>
            </a:pPr>
            <a:r>
              <a:rPr lang="en-US" sz="1800" smtClean="0"/>
              <a:t>Render the transitions that connect these activity and action states. Start with the</a:t>
            </a:r>
          </a:p>
          <a:p>
            <a:pPr eaLnBrk="1" hangingPunct="1">
              <a:lnSpc>
                <a:spcPct val="80000"/>
              </a:lnSpc>
            </a:pPr>
            <a:r>
              <a:rPr lang="en-US" sz="1800" smtClean="0"/>
              <a:t>sequential flows in the workflow first, next consider branching, and only then consider forking and joining.</a:t>
            </a:r>
          </a:p>
          <a:p>
            <a:pPr eaLnBrk="1" hangingPunct="1">
              <a:lnSpc>
                <a:spcPct val="80000"/>
              </a:lnSpc>
            </a:pPr>
            <a:r>
              <a:rPr lang="en-US" sz="1800" smtClean="0"/>
              <a:t>If there are important objects that are involved in the workflow, render them in the activity diagram, as well. Show their changing values and state as necessary to communicate the intent of the object flow.</a:t>
            </a:r>
          </a:p>
          <a:p>
            <a:pPr eaLnBrk="1" hangingPunct="1">
              <a:lnSpc>
                <a:spcPct val="80000"/>
              </a:lnSpc>
            </a:pPr>
            <a:endParaRPr lang="en-US" sz="180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7813"/>
            <a:ext cx="8229600" cy="788987"/>
          </a:xfrm>
        </p:spPr>
        <p:txBody>
          <a:bodyPr/>
          <a:lstStyle/>
          <a:p>
            <a:pPr eaLnBrk="1" hangingPunct="1"/>
            <a:r>
              <a:rPr lang="en-US" smtClean="0">
                <a:solidFill>
                  <a:srgbClr val="990099"/>
                </a:solidFill>
              </a:rPr>
              <a:t>Example</a:t>
            </a:r>
          </a:p>
        </p:txBody>
      </p:sp>
      <p:pic>
        <p:nvPicPr>
          <p:cNvPr id="52227" name="Picture 4"/>
          <p:cNvPicPr>
            <a:picLocks noChangeAspect="1" noChangeArrowheads="1"/>
          </p:cNvPicPr>
          <p:nvPr>
            <p:ph type="body" idx="1"/>
          </p:nvPr>
        </p:nvPicPr>
        <p:blipFill>
          <a:blip r:embed="rId2"/>
          <a:srcRect/>
          <a:stretch>
            <a:fillRect/>
          </a:stretch>
        </p:blipFill>
        <p:spPr>
          <a:xfrm>
            <a:off x="228600" y="914400"/>
            <a:ext cx="8915400" cy="5943600"/>
          </a:xfr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4000" b="1" smtClean="0">
                <a:solidFill>
                  <a:srgbClr val="990099"/>
                </a:solidFill>
              </a:rPr>
              <a:t>Modeling an Operation</a:t>
            </a:r>
            <a:r>
              <a:rPr lang="en-US" sz="4000" smtClean="0"/>
              <a:t/>
            </a:r>
            <a:br>
              <a:rPr lang="en-US" sz="4000" smtClean="0"/>
            </a:br>
            <a:endParaRPr lang="en-US" sz="4000" smtClean="0"/>
          </a:p>
        </p:txBody>
      </p:sp>
      <p:sp>
        <p:nvSpPr>
          <p:cNvPr id="53251" name="Rectangle 3"/>
          <p:cNvSpPr>
            <a:spLocks noGrp="1" noChangeArrowheads="1"/>
          </p:cNvSpPr>
          <p:nvPr>
            <p:ph type="body" idx="1"/>
          </p:nvPr>
        </p:nvSpPr>
        <p:spPr/>
        <p:txBody>
          <a:bodyPr/>
          <a:lstStyle/>
          <a:p>
            <a:pPr eaLnBrk="1" hangingPunct="1"/>
            <a:r>
              <a:rPr lang="en-US" sz="1800" smtClean="0"/>
              <a:t>An activity diagram can be attached to any modeling element for the purpose of visualizing, specifying, constructing, and documenting that element's behavior. </a:t>
            </a:r>
          </a:p>
          <a:p>
            <a:pPr eaLnBrk="1" hangingPunct="1"/>
            <a:r>
              <a:rPr lang="en-US" sz="1800" smtClean="0"/>
              <a:t>Activity diagrams can be attached to classes, interfaces, components, nodes, use cases, and collaborations. </a:t>
            </a:r>
          </a:p>
          <a:p>
            <a:pPr eaLnBrk="1" hangingPunct="1"/>
            <a:r>
              <a:rPr lang="en-US" sz="1800" smtClean="0"/>
              <a:t>The most common element to which is attached to an activity diagram is an operation.</a:t>
            </a:r>
          </a:p>
          <a:p>
            <a:pPr eaLnBrk="1" hangingPunct="1"/>
            <a:r>
              <a:rPr lang="en-US" sz="1800" smtClean="0"/>
              <a:t>An activity diagram is simply a flowchart of an operation's actions. </a:t>
            </a:r>
          </a:p>
          <a:p>
            <a:pPr eaLnBrk="1" hangingPunct="1"/>
            <a:r>
              <a:rPr lang="en-US" sz="1800" smtClean="0"/>
              <a:t>It’s primary advantage is that all the elements in the diagram are semantically tied to a rich underlying model.</a:t>
            </a:r>
          </a:p>
          <a:p>
            <a:pPr eaLnBrk="1" hangingPunct="1"/>
            <a:r>
              <a:rPr lang="en-US" sz="1800" smtClean="0"/>
              <a:t>For example, any other operation or signal that an action state</a:t>
            </a:r>
          </a:p>
          <a:p>
            <a:pPr eaLnBrk="1" hangingPunct="1">
              <a:buFont typeface="Wingdings" pitchFamily="2" charset="2"/>
              <a:buNone/>
            </a:pPr>
            <a:r>
              <a:rPr lang="en-US" sz="1800" smtClean="0"/>
              <a:t>	references can be type checked against the class of the target object.</a:t>
            </a:r>
          </a:p>
          <a:p>
            <a:pPr eaLnBrk="1" hangingPunct="1"/>
            <a:endParaRPr lang="en-US" sz="18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228600" y="0"/>
            <a:ext cx="8915400" cy="6629400"/>
          </a:xfrm>
        </p:spPr>
        <p:txBody>
          <a:bodyPr/>
          <a:lstStyle/>
          <a:p>
            <a:pPr eaLnBrk="1" hangingPunct="1">
              <a:buFont typeface="Wingdings" pitchFamily="2" charset="2"/>
              <a:buNone/>
            </a:pPr>
            <a:r>
              <a:rPr lang="en-US" sz="3200" b="1" smtClean="0">
                <a:solidFill>
                  <a:srgbClr val="333300"/>
                </a:solidFill>
              </a:rPr>
              <a:t>To model an operation,</a:t>
            </a:r>
          </a:p>
          <a:p>
            <a:pPr eaLnBrk="1" hangingPunct="1">
              <a:buFont typeface="Wingdings" pitchFamily="2" charset="2"/>
              <a:buNone/>
            </a:pPr>
            <a:endParaRPr lang="en-US" sz="3200" b="1" smtClean="0">
              <a:solidFill>
                <a:srgbClr val="333300"/>
              </a:solidFill>
            </a:endParaRPr>
          </a:p>
          <a:p>
            <a:pPr eaLnBrk="1" hangingPunct="1"/>
            <a:r>
              <a:rPr lang="en-US" sz="1800" smtClean="0"/>
              <a:t>Collect the abstractions that are involved in this operation. This includes the operation's parameters (including its return type, if any), the attributes of the enclosing class, and certain neighboring classes.</a:t>
            </a:r>
          </a:p>
          <a:p>
            <a:pPr eaLnBrk="1" hangingPunct="1"/>
            <a:endParaRPr lang="en-US" sz="1800" smtClean="0"/>
          </a:p>
          <a:p>
            <a:pPr eaLnBrk="1" hangingPunct="1"/>
            <a:r>
              <a:rPr lang="en-US" sz="1800" smtClean="0"/>
              <a:t>Identify the preconditions at the operation's initial state and the postconditions at the operation's final state. Also identify any invariants of the enclosing class that must hold during the execution of the operation.</a:t>
            </a:r>
          </a:p>
          <a:p>
            <a:pPr eaLnBrk="1" hangingPunct="1"/>
            <a:endParaRPr lang="en-US" sz="1800" smtClean="0"/>
          </a:p>
          <a:p>
            <a:pPr eaLnBrk="1" hangingPunct="1"/>
            <a:r>
              <a:rPr lang="en-US" sz="1800" smtClean="0"/>
              <a:t>Beginning at the operation's initial state, specify the activities and actions that take place over time and render them in the activity diagram as either activity states or action states.</a:t>
            </a:r>
          </a:p>
          <a:p>
            <a:pPr eaLnBrk="1" hangingPunct="1"/>
            <a:endParaRPr lang="en-US" sz="1800" smtClean="0"/>
          </a:p>
          <a:p>
            <a:pPr eaLnBrk="1" hangingPunct="1"/>
            <a:r>
              <a:rPr lang="en-US" sz="1800" smtClean="0"/>
              <a:t>Use branching as necessary to specify conditional paths and iteration.</a:t>
            </a:r>
          </a:p>
          <a:p>
            <a:pPr eaLnBrk="1" hangingPunct="1"/>
            <a:endParaRPr lang="en-US" sz="1800" smtClean="0"/>
          </a:p>
          <a:p>
            <a:pPr eaLnBrk="1" hangingPunct="1"/>
            <a:r>
              <a:rPr lang="en-US" sz="1800" smtClean="0"/>
              <a:t>Only if this operation is owned by an active class, use forking and joining as necessary to specify parallel flows of control.</a:t>
            </a:r>
          </a:p>
          <a:p>
            <a:pPr eaLnBrk="1" hangingPunct="1"/>
            <a:endParaRPr lang="en-US" sz="18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7813"/>
            <a:ext cx="8229600" cy="712787"/>
          </a:xfrm>
        </p:spPr>
        <p:txBody>
          <a:bodyPr/>
          <a:lstStyle/>
          <a:p>
            <a:pPr eaLnBrk="1" hangingPunct="1"/>
            <a:r>
              <a:rPr lang="en-US" sz="4000" b="1" smtClean="0">
                <a:solidFill>
                  <a:srgbClr val="333300"/>
                </a:solidFill>
              </a:rPr>
              <a:t>Example</a:t>
            </a:r>
          </a:p>
        </p:txBody>
      </p:sp>
      <p:pic>
        <p:nvPicPr>
          <p:cNvPr id="55299" name="Picture 3"/>
          <p:cNvPicPr>
            <a:picLocks noChangeAspect="1" noChangeArrowheads="1"/>
          </p:cNvPicPr>
          <p:nvPr>
            <p:ph type="body" idx="1"/>
          </p:nvPr>
        </p:nvPicPr>
        <p:blipFill>
          <a:blip r:embed="rId2"/>
          <a:srcRect/>
          <a:stretch>
            <a:fillRect/>
          </a:stretch>
        </p:blipFill>
        <p:spPr>
          <a:xfrm>
            <a:off x="304800" y="990600"/>
            <a:ext cx="8839200" cy="5867400"/>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000" b="1" smtClean="0">
                <a:solidFill>
                  <a:srgbClr val="990099"/>
                </a:solidFill>
              </a:rPr>
              <a:t>Forward and Reverse Engineering</a:t>
            </a:r>
          </a:p>
        </p:txBody>
      </p:sp>
      <p:sp>
        <p:nvSpPr>
          <p:cNvPr id="56323" name="Rectangle 3"/>
          <p:cNvSpPr>
            <a:spLocks noGrp="1" noChangeArrowheads="1"/>
          </p:cNvSpPr>
          <p:nvPr>
            <p:ph type="body" idx="1"/>
          </p:nvPr>
        </p:nvSpPr>
        <p:spPr/>
        <p:txBody>
          <a:bodyPr/>
          <a:lstStyle/>
          <a:p>
            <a:pPr eaLnBrk="1" hangingPunct="1">
              <a:lnSpc>
                <a:spcPct val="80000"/>
              </a:lnSpc>
            </a:pPr>
            <a:r>
              <a:rPr lang="en-US" sz="1600" i="1" smtClean="0"/>
              <a:t>Forward engineering </a:t>
            </a:r>
            <a:r>
              <a:rPr lang="en-US" sz="1600" smtClean="0"/>
              <a:t>(the creation of code from a model) is possible for activity diagrams, especially if the context of the diagram is an operation. </a:t>
            </a:r>
          </a:p>
          <a:p>
            <a:pPr eaLnBrk="1" hangingPunct="1">
              <a:lnSpc>
                <a:spcPct val="80000"/>
              </a:lnSpc>
            </a:pPr>
            <a:endParaRPr lang="en-US" sz="1600" smtClean="0"/>
          </a:p>
          <a:p>
            <a:pPr eaLnBrk="1" hangingPunct="1">
              <a:lnSpc>
                <a:spcPct val="80000"/>
              </a:lnSpc>
            </a:pPr>
            <a:r>
              <a:rPr lang="en-US" sz="1600" smtClean="0"/>
              <a:t>For example, using the previous activity diagram, a forward engineering tool could generate the following C++ code for the operation intersection.</a:t>
            </a:r>
          </a:p>
          <a:p>
            <a:pPr eaLnBrk="1" hangingPunct="1">
              <a:lnSpc>
                <a:spcPct val="80000"/>
              </a:lnSpc>
              <a:buFont typeface="Wingdings" pitchFamily="2" charset="2"/>
              <a:buNone/>
            </a:pPr>
            <a:r>
              <a:rPr lang="en-US" sz="1600" smtClean="0"/>
              <a:t>	</a:t>
            </a:r>
            <a:r>
              <a:rPr lang="en-US" sz="2000" smtClean="0"/>
              <a:t>Point Line::intersection (l : Line) {</a:t>
            </a:r>
          </a:p>
          <a:p>
            <a:pPr eaLnBrk="1" hangingPunct="1">
              <a:lnSpc>
                <a:spcPct val="80000"/>
              </a:lnSpc>
              <a:buFont typeface="Wingdings" pitchFamily="2" charset="2"/>
              <a:buNone/>
            </a:pPr>
            <a:r>
              <a:rPr lang="en-US" sz="2000" smtClean="0"/>
              <a:t>	if (slope == l.slope) return Point(0,0);</a:t>
            </a:r>
          </a:p>
          <a:p>
            <a:pPr eaLnBrk="1" hangingPunct="1">
              <a:lnSpc>
                <a:spcPct val="80000"/>
              </a:lnSpc>
              <a:buFont typeface="Wingdings" pitchFamily="2" charset="2"/>
              <a:buNone/>
            </a:pPr>
            <a:r>
              <a:rPr lang="en-US" sz="2000" smtClean="0"/>
              <a:t>	int x = (l.delta - delta) / (slope - l.slope);</a:t>
            </a:r>
          </a:p>
          <a:p>
            <a:pPr eaLnBrk="1" hangingPunct="1">
              <a:lnSpc>
                <a:spcPct val="80000"/>
              </a:lnSpc>
              <a:buFont typeface="Wingdings" pitchFamily="2" charset="2"/>
              <a:buNone/>
            </a:pPr>
            <a:r>
              <a:rPr lang="en-US" sz="2000" smtClean="0"/>
              <a:t>	int y = (slope * x) + delta;</a:t>
            </a:r>
          </a:p>
          <a:p>
            <a:pPr eaLnBrk="1" hangingPunct="1">
              <a:lnSpc>
                <a:spcPct val="80000"/>
              </a:lnSpc>
              <a:buFont typeface="Wingdings" pitchFamily="2" charset="2"/>
              <a:buNone/>
            </a:pPr>
            <a:r>
              <a:rPr lang="en-US" sz="2000" smtClean="0"/>
              <a:t>	return Point(x, y);</a:t>
            </a:r>
          </a:p>
          <a:p>
            <a:pPr eaLnBrk="1" hangingPunct="1">
              <a:lnSpc>
                <a:spcPct val="80000"/>
              </a:lnSpc>
              <a:buFont typeface="Wingdings" pitchFamily="2" charset="2"/>
              <a:buNone/>
            </a:pPr>
            <a:r>
              <a:rPr lang="en-US" sz="2000" smtClean="0"/>
              <a:t>	}</a:t>
            </a:r>
          </a:p>
          <a:p>
            <a:pPr eaLnBrk="1" hangingPunct="1">
              <a:lnSpc>
                <a:spcPct val="80000"/>
              </a:lnSpc>
              <a:buFont typeface="Wingdings" pitchFamily="2" charset="2"/>
              <a:buNone/>
            </a:pPr>
            <a:endParaRPr lang="en-US" sz="2000" smtClean="0"/>
          </a:p>
          <a:p>
            <a:pPr eaLnBrk="1" hangingPunct="1">
              <a:lnSpc>
                <a:spcPct val="80000"/>
              </a:lnSpc>
            </a:pPr>
            <a:r>
              <a:rPr lang="en-US" sz="1600" smtClean="0"/>
              <a:t>There's a bit of cleverness here, involving the declarationof the two local variables. A less sophisticated tool might have first declared the two variables and then set their values.</a:t>
            </a:r>
          </a:p>
          <a:p>
            <a:pPr eaLnBrk="1" hangingPunct="1">
              <a:lnSpc>
                <a:spcPct val="80000"/>
              </a:lnSpc>
            </a:pPr>
            <a:endParaRPr lang="en-US" sz="1600" smtClean="0"/>
          </a:p>
          <a:p>
            <a:pPr eaLnBrk="1" hangingPunct="1">
              <a:lnSpc>
                <a:spcPct val="80000"/>
              </a:lnSpc>
            </a:pPr>
            <a:endParaRPr lang="en-US" sz="160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solidFill>
                  <a:srgbClr val="990099"/>
                </a:solidFill>
              </a:rPr>
              <a:t>Reverse Engineering</a:t>
            </a:r>
          </a:p>
        </p:txBody>
      </p:sp>
      <p:sp>
        <p:nvSpPr>
          <p:cNvPr id="57347" name="Rectangle 3"/>
          <p:cNvSpPr>
            <a:spLocks noGrp="1" noChangeArrowheads="1"/>
          </p:cNvSpPr>
          <p:nvPr>
            <p:ph type="body" idx="1"/>
          </p:nvPr>
        </p:nvSpPr>
        <p:spPr/>
        <p:txBody>
          <a:bodyPr/>
          <a:lstStyle/>
          <a:p>
            <a:pPr eaLnBrk="1" hangingPunct="1">
              <a:lnSpc>
                <a:spcPct val="90000"/>
              </a:lnSpc>
            </a:pPr>
            <a:r>
              <a:rPr lang="en-US" sz="1600" i="1" smtClean="0"/>
              <a:t>Reverse engineering </a:t>
            </a:r>
            <a:r>
              <a:rPr lang="en-US" sz="1600" smtClean="0"/>
              <a:t>(the creation of a model from code) is also possible for activity diagrams, especially if the context of the code is the body of an operation. </a:t>
            </a:r>
          </a:p>
          <a:p>
            <a:pPr eaLnBrk="1" hangingPunct="1">
              <a:lnSpc>
                <a:spcPct val="90000"/>
              </a:lnSpc>
            </a:pPr>
            <a:endParaRPr lang="en-US" sz="1600" smtClean="0"/>
          </a:p>
          <a:p>
            <a:pPr eaLnBrk="1" hangingPunct="1">
              <a:lnSpc>
                <a:spcPct val="90000"/>
              </a:lnSpc>
            </a:pPr>
            <a:r>
              <a:rPr lang="en-US" sz="1600" smtClean="0"/>
              <a:t>In particular, the previous diagram could have been generated from the implementation of the class Line.</a:t>
            </a:r>
          </a:p>
          <a:p>
            <a:pPr eaLnBrk="1" hangingPunct="1">
              <a:lnSpc>
                <a:spcPct val="90000"/>
              </a:lnSpc>
            </a:pPr>
            <a:endParaRPr lang="en-US" sz="1600" smtClean="0"/>
          </a:p>
          <a:p>
            <a:pPr eaLnBrk="1" hangingPunct="1">
              <a:lnSpc>
                <a:spcPct val="90000"/>
              </a:lnSpc>
            </a:pPr>
            <a:r>
              <a:rPr lang="en-US" sz="1600" smtClean="0"/>
              <a:t>More interesting than the reverse engineering of a model from code is the animation of a model against the execution of a deployed system.</a:t>
            </a:r>
          </a:p>
          <a:p>
            <a:pPr eaLnBrk="1" hangingPunct="1">
              <a:lnSpc>
                <a:spcPct val="90000"/>
              </a:lnSpc>
            </a:pPr>
            <a:endParaRPr lang="en-US" sz="1600" smtClean="0"/>
          </a:p>
          <a:p>
            <a:pPr eaLnBrk="1" hangingPunct="1">
              <a:lnSpc>
                <a:spcPct val="90000"/>
              </a:lnSpc>
            </a:pPr>
            <a:r>
              <a:rPr lang="en-US" sz="1600" smtClean="0"/>
              <a:t>For example, given the previous diagram, a tool could animate the action states in the diagram as they were dispatched in a running system.</a:t>
            </a:r>
          </a:p>
          <a:p>
            <a:pPr eaLnBrk="1" hangingPunct="1">
              <a:lnSpc>
                <a:spcPct val="90000"/>
              </a:lnSpc>
            </a:pPr>
            <a:endParaRPr lang="en-US" sz="1600" smtClean="0"/>
          </a:p>
          <a:p>
            <a:pPr eaLnBrk="1" hangingPunct="1">
              <a:lnSpc>
                <a:spcPct val="90000"/>
              </a:lnSpc>
            </a:pPr>
            <a:r>
              <a:rPr lang="en-US" sz="1600" smtClean="0"/>
              <a:t>Even better, with this tool also under the control of a debugger, the speed of execution can be controlled, possibly by setting breakpoints to stop the action at interesting points in time to examine the attribute values of individual objects.</a:t>
            </a:r>
          </a:p>
          <a:p>
            <a:pPr eaLnBrk="1" hangingPunct="1">
              <a:lnSpc>
                <a:spcPct val="90000"/>
              </a:lnSpc>
            </a:pPr>
            <a:endParaRPr lang="en-US" sz="16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Messages</a:t>
            </a:r>
            <a:endParaRPr lang="en-US" dirty="0">
              <a:solidFill>
                <a:srgbClr val="C00000"/>
              </a:solidFill>
            </a:endParaRPr>
          </a:p>
        </p:txBody>
      </p:sp>
      <p:sp>
        <p:nvSpPr>
          <p:cNvPr id="3" name="Content Placeholder 2"/>
          <p:cNvSpPr>
            <a:spLocks noGrp="1"/>
          </p:cNvSpPr>
          <p:nvPr>
            <p:ph idx="1"/>
          </p:nvPr>
        </p:nvSpPr>
        <p:spPr/>
        <p:txBody>
          <a:bodyPr>
            <a:normAutofit/>
          </a:bodyPr>
          <a:lstStyle/>
          <a:p>
            <a:pPr lvl="0"/>
            <a:r>
              <a:rPr lang="en-US" dirty="0" smtClean="0"/>
              <a:t>A message is the specification of a communication among objects. </a:t>
            </a:r>
          </a:p>
          <a:p>
            <a:pPr lvl="0"/>
            <a:r>
              <a:rPr lang="en-US" dirty="0" smtClean="0"/>
              <a:t>The receipt of a message instance may be considered an instance of an event.</a:t>
            </a:r>
          </a:p>
          <a:p>
            <a:pPr lvl="0"/>
            <a:r>
              <a:rPr lang="en-US" dirty="0" smtClean="0"/>
              <a:t>When you pass a message, the action that results is an executable statement.</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endParaRPr lang="en-US" smtClean="0"/>
          </a:p>
        </p:txBody>
      </p:sp>
      <p:sp>
        <p:nvSpPr>
          <p:cNvPr id="58371" name="Content Placeholder 2"/>
          <p:cNvSpPr>
            <a:spLocks noGrp="1"/>
          </p:cNvSpPr>
          <p:nvPr>
            <p:ph idx="1"/>
          </p:nvPr>
        </p:nvSpPr>
        <p:spPr/>
        <p:txBody>
          <a:bodyPr/>
          <a:lstStyle/>
          <a:p>
            <a:pPr eaLnBrk="1" hangingPunct="1"/>
            <a:endParaRPr lang="en-US" smtClean="0"/>
          </a:p>
        </p:txBody>
      </p:sp>
      <p:grpSp>
        <p:nvGrpSpPr>
          <p:cNvPr id="2" name="Group 3"/>
          <p:cNvGrpSpPr>
            <a:grpSpLocks/>
          </p:cNvGrpSpPr>
          <p:nvPr/>
        </p:nvGrpSpPr>
        <p:grpSpPr bwMode="auto">
          <a:xfrm>
            <a:off x="1370013" y="1371600"/>
            <a:ext cx="6403975" cy="5008563"/>
            <a:chOff x="864" y="1080"/>
            <a:chExt cx="4034" cy="3155"/>
          </a:xfrm>
        </p:grpSpPr>
        <p:sp useBgFill="1">
          <p:nvSpPr>
            <p:cNvPr id="58373" name="Freeform 4"/>
            <p:cNvSpPr>
              <a:spLocks/>
            </p:cNvSpPr>
            <p:nvPr/>
          </p:nvSpPr>
          <p:spPr bwMode="auto">
            <a:xfrm>
              <a:off x="1061" y="1680"/>
              <a:ext cx="616" cy="252"/>
            </a:xfrm>
            <a:custGeom>
              <a:avLst/>
              <a:gdLst>
                <a:gd name="T0" fmla="*/ 126 w 704"/>
                <a:gd name="T1" fmla="*/ 252 h 288"/>
                <a:gd name="T2" fmla="*/ 490 w 704"/>
                <a:gd name="T3" fmla="*/ 252 h 288"/>
                <a:gd name="T4" fmla="*/ 509 w 704"/>
                <a:gd name="T5" fmla="*/ 250 h 288"/>
                <a:gd name="T6" fmla="*/ 529 w 704"/>
                <a:gd name="T7" fmla="*/ 245 h 288"/>
                <a:gd name="T8" fmla="*/ 547 w 704"/>
                <a:gd name="T9" fmla="*/ 238 h 288"/>
                <a:gd name="T10" fmla="*/ 564 w 704"/>
                <a:gd name="T11" fmla="*/ 228 h 288"/>
                <a:gd name="T12" fmla="*/ 579 w 704"/>
                <a:gd name="T13" fmla="*/ 215 h 288"/>
                <a:gd name="T14" fmla="*/ 592 w 704"/>
                <a:gd name="T15" fmla="*/ 199 h 288"/>
                <a:gd name="T16" fmla="*/ 603 w 704"/>
                <a:gd name="T17" fmla="*/ 183 h 288"/>
                <a:gd name="T18" fmla="*/ 610 w 704"/>
                <a:gd name="T19" fmla="*/ 164 h 288"/>
                <a:gd name="T20" fmla="*/ 614 w 704"/>
                <a:gd name="T21" fmla="*/ 145 h 288"/>
                <a:gd name="T22" fmla="*/ 616 w 704"/>
                <a:gd name="T23" fmla="*/ 126 h 288"/>
                <a:gd name="T24" fmla="*/ 614 w 704"/>
                <a:gd name="T25" fmla="*/ 106 h 288"/>
                <a:gd name="T26" fmla="*/ 610 w 704"/>
                <a:gd name="T27" fmla="*/ 87 h 288"/>
                <a:gd name="T28" fmla="*/ 603 w 704"/>
                <a:gd name="T29" fmla="*/ 67 h 288"/>
                <a:gd name="T30" fmla="*/ 592 w 704"/>
                <a:gd name="T31" fmla="*/ 51 h 288"/>
                <a:gd name="T32" fmla="*/ 579 w 704"/>
                <a:gd name="T33" fmla="*/ 36 h 288"/>
                <a:gd name="T34" fmla="*/ 564 w 704"/>
                <a:gd name="T35" fmla="*/ 24 h 288"/>
                <a:gd name="T36" fmla="*/ 547 w 704"/>
                <a:gd name="T37" fmla="*/ 13 h 288"/>
                <a:gd name="T38" fmla="*/ 529 w 704"/>
                <a:gd name="T39" fmla="*/ 5 h 288"/>
                <a:gd name="T40" fmla="*/ 509 w 704"/>
                <a:gd name="T41" fmla="*/ 1 h 288"/>
                <a:gd name="T42" fmla="*/ 490 w 704"/>
                <a:gd name="T43" fmla="*/ 0 h 288"/>
                <a:gd name="T44" fmla="*/ 126 w 704"/>
                <a:gd name="T45" fmla="*/ 0 h 288"/>
                <a:gd name="T46" fmla="*/ 106 w 704"/>
                <a:gd name="T47" fmla="*/ 1 h 288"/>
                <a:gd name="T48" fmla="*/ 87 w 704"/>
                <a:gd name="T49" fmla="*/ 5 h 288"/>
                <a:gd name="T50" fmla="*/ 69 w 704"/>
                <a:gd name="T51" fmla="*/ 13 h 288"/>
                <a:gd name="T52" fmla="*/ 52 w 704"/>
                <a:gd name="T53" fmla="*/ 24 h 288"/>
                <a:gd name="T54" fmla="*/ 37 w 704"/>
                <a:gd name="T55" fmla="*/ 36 h 288"/>
                <a:gd name="T56" fmla="*/ 24 w 704"/>
                <a:gd name="T57" fmla="*/ 51 h 288"/>
                <a:gd name="T58" fmla="*/ 13 w 704"/>
                <a:gd name="T59" fmla="*/ 67 h 288"/>
                <a:gd name="T60" fmla="*/ 6 w 704"/>
                <a:gd name="T61" fmla="*/ 87 h 288"/>
                <a:gd name="T62" fmla="*/ 2 w 704"/>
                <a:gd name="T63" fmla="*/ 106 h 288"/>
                <a:gd name="T64" fmla="*/ 0 w 704"/>
                <a:gd name="T65" fmla="*/ 126 h 288"/>
                <a:gd name="T66" fmla="*/ 2 w 704"/>
                <a:gd name="T67" fmla="*/ 145 h 288"/>
                <a:gd name="T68" fmla="*/ 6 w 704"/>
                <a:gd name="T69" fmla="*/ 164 h 288"/>
                <a:gd name="T70" fmla="*/ 13 w 704"/>
                <a:gd name="T71" fmla="*/ 183 h 288"/>
                <a:gd name="T72" fmla="*/ 24 w 704"/>
                <a:gd name="T73" fmla="*/ 199 h 288"/>
                <a:gd name="T74" fmla="*/ 37 w 704"/>
                <a:gd name="T75" fmla="*/ 215 h 288"/>
                <a:gd name="T76" fmla="*/ 52 w 704"/>
                <a:gd name="T77" fmla="*/ 228 h 288"/>
                <a:gd name="T78" fmla="*/ 69 w 704"/>
                <a:gd name="T79" fmla="*/ 238 h 288"/>
                <a:gd name="T80" fmla="*/ 87 w 704"/>
                <a:gd name="T81" fmla="*/ 245 h 288"/>
                <a:gd name="T82" fmla="*/ 106 w 704"/>
                <a:gd name="T83" fmla="*/ 250 h 288"/>
                <a:gd name="T84" fmla="*/ 126 w 704"/>
                <a:gd name="T85" fmla="*/ 252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04"/>
                <a:gd name="T130" fmla="*/ 0 h 288"/>
                <a:gd name="T131" fmla="*/ 704 w 704"/>
                <a:gd name="T132" fmla="*/ 288 h 2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04" h="288">
                  <a:moveTo>
                    <a:pt x="144" y="288"/>
                  </a:moveTo>
                  <a:lnTo>
                    <a:pt x="560" y="288"/>
                  </a:lnTo>
                  <a:lnTo>
                    <a:pt x="582" y="286"/>
                  </a:lnTo>
                  <a:lnTo>
                    <a:pt x="604" y="280"/>
                  </a:lnTo>
                  <a:lnTo>
                    <a:pt x="625" y="272"/>
                  </a:lnTo>
                  <a:lnTo>
                    <a:pt x="645" y="260"/>
                  </a:lnTo>
                  <a:lnTo>
                    <a:pt x="662" y="246"/>
                  </a:lnTo>
                  <a:lnTo>
                    <a:pt x="676" y="228"/>
                  </a:lnTo>
                  <a:lnTo>
                    <a:pt x="689" y="209"/>
                  </a:lnTo>
                  <a:lnTo>
                    <a:pt x="697" y="188"/>
                  </a:lnTo>
                  <a:lnTo>
                    <a:pt x="702" y="166"/>
                  </a:lnTo>
                  <a:lnTo>
                    <a:pt x="704" y="144"/>
                  </a:lnTo>
                  <a:lnTo>
                    <a:pt x="702" y="121"/>
                  </a:lnTo>
                  <a:lnTo>
                    <a:pt x="697" y="99"/>
                  </a:lnTo>
                  <a:lnTo>
                    <a:pt x="689" y="77"/>
                  </a:lnTo>
                  <a:lnTo>
                    <a:pt x="676" y="58"/>
                  </a:lnTo>
                  <a:lnTo>
                    <a:pt x="662" y="41"/>
                  </a:lnTo>
                  <a:lnTo>
                    <a:pt x="645" y="27"/>
                  </a:lnTo>
                  <a:lnTo>
                    <a:pt x="625" y="15"/>
                  </a:lnTo>
                  <a:lnTo>
                    <a:pt x="604" y="6"/>
                  </a:lnTo>
                  <a:lnTo>
                    <a:pt x="582" y="1"/>
                  </a:lnTo>
                  <a:lnTo>
                    <a:pt x="560" y="0"/>
                  </a:lnTo>
                  <a:lnTo>
                    <a:pt x="144" y="0"/>
                  </a:lnTo>
                  <a:lnTo>
                    <a:pt x="121" y="1"/>
                  </a:lnTo>
                  <a:lnTo>
                    <a:pt x="99" y="6"/>
                  </a:lnTo>
                  <a:lnTo>
                    <a:pt x="79" y="15"/>
                  </a:lnTo>
                  <a:lnTo>
                    <a:pt x="59" y="27"/>
                  </a:lnTo>
                  <a:lnTo>
                    <a:pt x="42" y="41"/>
                  </a:lnTo>
                  <a:lnTo>
                    <a:pt x="27" y="58"/>
                  </a:lnTo>
                  <a:lnTo>
                    <a:pt x="15" y="77"/>
                  </a:lnTo>
                  <a:lnTo>
                    <a:pt x="7" y="99"/>
                  </a:lnTo>
                  <a:lnTo>
                    <a:pt x="2" y="121"/>
                  </a:lnTo>
                  <a:lnTo>
                    <a:pt x="0" y="144"/>
                  </a:lnTo>
                  <a:lnTo>
                    <a:pt x="2" y="166"/>
                  </a:lnTo>
                  <a:lnTo>
                    <a:pt x="7" y="188"/>
                  </a:lnTo>
                  <a:lnTo>
                    <a:pt x="15" y="209"/>
                  </a:lnTo>
                  <a:lnTo>
                    <a:pt x="27" y="228"/>
                  </a:lnTo>
                  <a:lnTo>
                    <a:pt x="42" y="246"/>
                  </a:lnTo>
                  <a:lnTo>
                    <a:pt x="59" y="260"/>
                  </a:lnTo>
                  <a:lnTo>
                    <a:pt x="79" y="272"/>
                  </a:lnTo>
                  <a:lnTo>
                    <a:pt x="99" y="280"/>
                  </a:lnTo>
                  <a:lnTo>
                    <a:pt x="121" y="286"/>
                  </a:lnTo>
                  <a:lnTo>
                    <a:pt x="144" y="288"/>
                  </a:lnTo>
                  <a:close/>
                </a:path>
              </a:pathLst>
            </a:custGeom>
            <a:ln w="19050">
              <a:solidFill>
                <a:srgbClr val="000000"/>
              </a:solidFill>
              <a:round/>
              <a:headEnd/>
              <a:tailEnd/>
            </a:ln>
          </p:spPr>
          <p:txBody>
            <a:bodyPr/>
            <a:lstStyle/>
            <a:p>
              <a:endParaRPr lang="en-US"/>
            </a:p>
          </p:txBody>
        </p:sp>
        <p:sp>
          <p:nvSpPr>
            <p:cNvPr id="58374" name="Rectangle 5"/>
            <p:cNvSpPr>
              <a:spLocks noChangeArrowheads="1"/>
            </p:cNvSpPr>
            <p:nvPr/>
          </p:nvSpPr>
          <p:spPr bwMode="auto">
            <a:xfrm>
              <a:off x="1212" y="1706"/>
              <a:ext cx="378" cy="115"/>
            </a:xfrm>
            <a:prstGeom prst="rect">
              <a:avLst/>
            </a:prstGeom>
            <a:noFill/>
            <a:ln w="19050">
              <a:noFill/>
              <a:miter lim="800000"/>
              <a:headEnd/>
              <a:tailEnd/>
            </a:ln>
          </p:spPr>
          <p:txBody>
            <a:bodyPr wrap="none" lIns="0" tIns="0" rIns="0" bIns="0">
              <a:spAutoFit/>
            </a:bodyPr>
            <a:lstStyle/>
            <a:p>
              <a:pPr algn="l"/>
              <a:r>
                <a:rPr lang="en-US" sz="1200" b="1"/>
                <a:t>Request</a:t>
              </a:r>
              <a:endParaRPr lang="en-US" b="1">
                <a:latin typeface="Times New Roman" pitchFamily="18" charset="0"/>
              </a:endParaRPr>
            </a:p>
          </p:txBody>
        </p:sp>
        <p:sp>
          <p:nvSpPr>
            <p:cNvPr id="58375" name="Rectangle 6"/>
            <p:cNvSpPr>
              <a:spLocks noChangeArrowheads="1"/>
            </p:cNvSpPr>
            <p:nvPr/>
          </p:nvSpPr>
          <p:spPr bwMode="auto">
            <a:xfrm>
              <a:off x="1243" y="1806"/>
              <a:ext cx="309" cy="115"/>
            </a:xfrm>
            <a:prstGeom prst="rect">
              <a:avLst/>
            </a:prstGeom>
            <a:noFill/>
            <a:ln w="19050">
              <a:noFill/>
              <a:miter lim="800000"/>
              <a:headEnd/>
              <a:tailEnd/>
            </a:ln>
          </p:spPr>
          <p:txBody>
            <a:bodyPr wrap="none" lIns="0" tIns="0" rIns="0" bIns="0">
              <a:spAutoFit/>
            </a:bodyPr>
            <a:lstStyle/>
            <a:p>
              <a:pPr algn="l"/>
              <a:r>
                <a:rPr lang="en-US" sz="1200" b="1"/>
                <a:t>Return</a:t>
              </a:r>
              <a:endParaRPr lang="en-US" b="1">
                <a:latin typeface="Times New Roman" pitchFamily="18" charset="0"/>
              </a:endParaRPr>
            </a:p>
          </p:txBody>
        </p:sp>
        <p:sp>
          <p:nvSpPr>
            <p:cNvPr id="58376" name="Freeform 7"/>
            <p:cNvSpPr>
              <a:spLocks/>
            </p:cNvSpPr>
            <p:nvPr/>
          </p:nvSpPr>
          <p:spPr bwMode="auto">
            <a:xfrm>
              <a:off x="1306" y="1332"/>
              <a:ext cx="126" cy="127"/>
            </a:xfrm>
            <a:custGeom>
              <a:avLst/>
              <a:gdLst>
                <a:gd name="T0" fmla="*/ 0 w 144"/>
                <a:gd name="T1" fmla="*/ 64 h 145"/>
                <a:gd name="T2" fmla="*/ 1 w 144"/>
                <a:gd name="T3" fmla="*/ 49 h 145"/>
                <a:gd name="T4" fmla="*/ 6 w 144"/>
                <a:gd name="T5" fmla="*/ 36 h 145"/>
                <a:gd name="T6" fmla="*/ 14 w 144"/>
                <a:gd name="T7" fmla="*/ 24 h 145"/>
                <a:gd name="T8" fmla="*/ 24 w 144"/>
                <a:gd name="T9" fmla="*/ 14 h 145"/>
                <a:gd name="T10" fmla="*/ 36 w 144"/>
                <a:gd name="T11" fmla="*/ 6 h 145"/>
                <a:gd name="T12" fmla="*/ 49 w 144"/>
                <a:gd name="T13" fmla="*/ 2 h 145"/>
                <a:gd name="T14" fmla="*/ 63 w 144"/>
                <a:gd name="T15" fmla="*/ 0 h 145"/>
                <a:gd name="T16" fmla="*/ 77 w 144"/>
                <a:gd name="T17" fmla="*/ 2 h 145"/>
                <a:gd name="T18" fmla="*/ 90 w 144"/>
                <a:gd name="T19" fmla="*/ 6 h 145"/>
                <a:gd name="T20" fmla="*/ 102 w 144"/>
                <a:gd name="T21" fmla="*/ 14 h 145"/>
                <a:gd name="T22" fmla="*/ 112 w 144"/>
                <a:gd name="T23" fmla="*/ 24 h 145"/>
                <a:gd name="T24" fmla="*/ 120 w 144"/>
                <a:gd name="T25" fmla="*/ 36 h 145"/>
                <a:gd name="T26" fmla="*/ 124 w 144"/>
                <a:gd name="T27" fmla="*/ 49 h 145"/>
                <a:gd name="T28" fmla="*/ 126 w 144"/>
                <a:gd name="T29" fmla="*/ 64 h 145"/>
                <a:gd name="T30" fmla="*/ 124 w 144"/>
                <a:gd name="T31" fmla="*/ 78 h 145"/>
                <a:gd name="T32" fmla="*/ 120 w 144"/>
                <a:gd name="T33" fmla="*/ 91 h 145"/>
                <a:gd name="T34" fmla="*/ 112 w 144"/>
                <a:gd name="T35" fmla="*/ 103 h 145"/>
                <a:gd name="T36" fmla="*/ 102 w 144"/>
                <a:gd name="T37" fmla="*/ 113 h 145"/>
                <a:gd name="T38" fmla="*/ 90 w 144"/>
                <a:gd name="T39" fmla="*/ 121 h 145"/>
                <a:gd name="T40" fmla="*/ 77 w 144"/>
                <a:gd name="T41" fmla="*/ 125 h 145"/>
                <a:gd name="T42" fmla="*/ 63 w 144"/>
                <a:gd name="T43" fmla="*/ 127 h 145"/>
                <a:gd name="T44" fmla="*/ 49 w 144"/>
                <a:gd name="T45" fmla="*/ 125 h 145"/>
                <a:gd name="T46" fmla="*/ 36 w 144"/>
                <a:gd name="T47" fmla="*/ 121 h 145"/>
                <a:gd name="T48" fmla="*/ 24 w 144"/>
                <a:gd name="T49" fmla="*/ 113 h 145"/>
                <a:gd name="T50" fmla="*/ 14 w 144"/>
                <a:gd name="T51" fmla="*/ 103 h 145"/>
                <a:gd name="T52" fmla="*/ 6 w 144"/>
                <a:gd name="T53" fmla="*/ 91 h 145"/>
                <a:gd name="T54" fmla="*/ 1 w 144"/>
                <a:gd name="T55" fmla="*/ 78 h 145"/>
                <a:gd name="T56" fmla="*/ 0 w 144"/>
                <a:gd name="T57" fmla="*/ 64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45"/>
                <a:gd name="T89" fmla="*/ 144 w 144"/>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45">
                  <a:moveTo>
                    <a:pt x="0" y="73"/>
                  </a:moveTo>
                  <a:lnTo>
                    <a:pt x="1" y="56"/>
                  </a:lnTo>
                  <a:lnTo>
                    <a:pt x="7" y="41"/>
                  </a:lnTo>
                  <a:lnTo>
                    <a:pt x="16" y="27"/>
                  </a:lnTo>
                  <a:lnTo>
                    <a:pt x="27" y="16"/>
                  </a:lnTo>
                  <a:lnTo>
                    <a:pt x="41" y="7"/>
                  </a:lnTo>
                  <a:lnTo>
                    <a:pt x="56" y="2"/>
                  </a:lnTo>
                  <a:lnTo>
                    <a:pt x="72" y="0"/>
                  </a:lnTo>
                  <a:lnTo>
                    <a:pt x="88" y="2"/>
                  </a:lnTo>
                  <a:lnTo>
                    <a:pt x="103" y="7"/>
                  </a:lnTo>
                  <a:lnTo>
                    <a:pt x="117" y="16"/>
                  </a:lnTo>
                  <a:lnTo>
                    <a:pt x="128" y="27"/>
                  </a:lnTo>
                  <a:lnTo>
                    <a:pt x="137" y="41"/>
                  </a:lnTo>
                  <a:lnTo>
                    <a:pt x="142" y="56"/>
                  </a:lnTo>
                  <a:lnTo>
                    <a:pt x="144" y="73"/>
                  </a:lnTo>
                  <a:lnTo>
                    <a:pt x="142" y="89"/>
                  </a:lnTo>
                  <a:lnTo>
                    <a:pt x="137" y="104"/>
                  </a:lnTo>
                  <a:lnTo>
                    <a:pt x="128" y="118"/>
                  </a:lnTo>
                  <a:lnTo>
                    <a:pt x="117" y="129"/>
                  </a:lnTo>
                  <a:lnTo>
                    <a:pt x="103" y="138"/>
                  </a:lnTo>
                  <a:lnTo>
                    <a:pt x="88" y="143"/>
                  </a:lnTo>
                  <a:lnTo>
                    <a:pt x="72" y="145"/>
                  </a:lnTo>
                  <a:lnTo>
                    <a:pt x="56" y="143"/>
                  </a:lnTo>
                  <a:lnTo>
                    <a:pt x="41" y="138"/>
                  </a:lnTo>
                  <a:lnTo>
                    <a:pt x="27" y="129"/>
                  </a:lnTo>
                  <a:lnTo>
                    <a:pt x="16" y="118"/>
                  </a:lnTo>
                  <a:lnTo>
                    <a:pt x="7" y="104"/>
                  </a:lnTo>
                  <a:lnTo>
                    <a:pt x="1" y="89"/>
                  </a:lnTo>
                  <a:lnTo>
                    <a:pt x="0" y="73"/>
                  </a:lnTo>
                  <a:close/>
                </a:path>
              </a:pathLst>
            </a:custGeom>
            <a:solidFill>
              <a:srgbClr val="000000"/>
            </a:solidFill>
            <a:ln w="19050">
              <a:solidFill>
                <a:srgbClr val="000000"/>
              </a:solidFill>
              <a:round/>
              <a:headEnd/>
              <a:tailEnd/>
            </a:ln>
          </p:spPr>
          <p:txBody>
            <a:bodyPr/>
            <a:lstStyle/>
            <a:p>
              <a:endParaRPr lang="en-US"/>
            </a:p>
          </p:txBody>
        </p:sp>
        <p:sp>
          <p:nvSpPr>
            <p:cNvPr id="58377" name="Line 8"/>
            <p:cNvSpPr>
              <a:spLocks noChangeShapeType="1"/>
            </p:cNvSpPr>
            <p:nvPr/>
          </p:nvSpPr>
          <p:spPr bwMode="auto">
            <a:xfrm>
              <a:off x="1369" y="1459"/>
              <a:ext cx="1" cy="221"/>
            </a:xfrm>
            <a:prstGeom prst="line">
              <a:avLst/>
            </a:prstGeom>
            <a:noFill/>
            <a:ln w="19050">
              <a:solidFill>
                <a:srgbClr val="000000"/>
              </a:solidFill>
              <a:round/>
              <a:headEnd/>
              <a:tailEnd/>
            </a:ln>
          </p:spPr>
          <p:txBody>
            <a:bodyPr/>
            <a:lstStyle/>
            <a:p>
              <a:endParaRPr lang="en-US"/>
            </a:p>
          </p:txBody>
        </p:sp>
        <p:sp>
          <p:nvSpPr>
            <p:cNvPr id="58378" name="Freeform 9"/>
            <p:cNvSpPr>
              <a:spLocks/>
            </p:cNvSpPr>
            <p:nvPr/>
          </p:nvSpPr>
          <p:spPr bwMode="auto">
            <a:xfrm>
              <a:off x="1339" y="1621"/>
              <a:ext cx="59" cy="59"/>
            </a:xfrm>
            <a:custGeom>
              <a:avLst/>
              <a:gdLst>
                <a:gd name="T0" fmla="*/ 0 w 67"/>
                <a:gd name="T1" fmla="*/ 0 h 68"/>
                <a:gd name="T2" fmla="*/ 30 w 67"/>
                <a:gd name="T3" fmla="*/ 59 h 68"/>
                <a:gd name="T4" fmla="*/ 59 w 67"/>
                <a:gd name="T5" fmla="*/ 0 h 68"/>
                <a:gd name="T6" fmla="*/ 0 60000 65536"/>
                <a:gd name="T7" fmla="*/ 0 60000 65536"/>
                <a:gd name="T8" fmla="*/ 0 60000 65536"/>
                <a:gd name="T9" fmla="*/ 0 w 67"/>
                <a:gd name="T10" fmla="*/ 0 h 68"/>
                <a:gd name="T11" fmla="*/ 67 w 67"/>
                <a:gd name="T12" fmla="*/ 68 h 68"/>
              </a:gdLst>
              <a:ahLst/>
              <a:cxnLst>
                <a:cxn ang="T6">
                  <a:pos x="T0" y="T1"/>
                </a:cxn>
                <a:cxn ang="T7">
                  <a:pos x="T2" y="T3"/>
                </a:cxn>
                <a:cxn ang="T8">
                  <a:pos x="T4" y="T5"/>
                </a:cxn>
              </a:cxnLst>
              <a:rect l="T9" t="T10" r="T11" b="T12"/>
              <a:pathLst>
                <a:path w="67" h="68">
                  <a:moveTo>
                    <a:pt x="0" y="0"/>
                  </a:moveTo>
                  <a:lnTo>
                    <a:pt x="34" y="68"/>
                  </a:lnTo>
                  <a:lnTo>
                    <a:pt x="67" y="0"/>
                  </a:lnTo>
                </a:path>
              </a:pathLst>
            </a:custGeom>
            <a:noFill/>
            <a:ln w="19050">
              <a:solidFill>
                <a:srgbClr val="000000"/>
              </a:solidFill>
              <a:round/>
              <a:headEnd/>
              <a:tailEnd/>
            </a:ln>
          </p:spPr>
          <p:txBody>
            <a:bodyPr/>
            <a:lstStyle/>
            <a:p>
              <a:endParaRPr lang="en-US"/>
            </a:p>
          </p:txBody>
        </p:sp>
        <p:sp useBgFill="1">
          <p:nvSpPr>
            <p:cNvPr id="58379" name="Freeform 10"/>
            <p:cNvSpPr>
              <a:spLocks/>
            </p:cNvSpPr>
            <p:nvPr/>
          </p:nvSpPr>
          <p:spPr bwMode="auto">
            <a:xfrm>
              <a:off x="2017" y="1901"/>
              <a:ext cx="753" cy="252"/>
            </a:xfrm>
            <a:custGeom>
              <a:avLst/>
              <a:gdLst>
                <a:gd name="T0" fmla="*/ 126 w 861"/>
                <a:gd name="T1" fmla="*/ 252 h 288"/>
                <a:gd name="T2" fmla="*/ 627 w 861"/>
                <a:gd name="T3" fmla="*/ 252 h 288"/>
                <a:gd name="T4" fmla="*/ 647 w 861"/>
                <a:gd name="T5" fmla="*/ 250 h 288"/>
                <a:gd name="T6" fmla="*/ 666 w 861"/>
                <a:gd name="T7" fmla="*/ 246 h 288"/>
                <a:gd name="T8" fmla="*/ 684 w 861"/>
                <a:gd name="T9" fmla="*/ 239 h 288"/>
                <a:gd name="T10" fmla="*/ 701 w 861"/>
                <a:gd name="T11" fmla="*/ 228 h 288"/>
                <a:gd name="T12" fmla="*/ 716 w 861"/>
                <a:gd name="T13" fmla="*/ 215 h 288"/>
                <a:gd name="T14" fmla="*/ 729 w 861"/>
                <a:gd name="T15" fmla="*/ 199 h 288"/>
                <a:gd name="T16" fmla="*/ 739 w 861"/>
                <a:gd name="T17" fmla="*/ 183 h 288"/>
                <a:gd name="T18" fmla="*/ 747 w 861"/>
                <a:gd name="T19" fmla="*/ 164 h 288"/>
                <a:gd name="T20" fmla="*/ 751 w 861"/>
                <a:gd name="T21" fmla="*/ 145 h 288"/>
                <a:gd name="T22" fmla="*/ 753 w 861"/>
                <a:gd name="T23" fmla="*/ 126 h 288"/>
                <a:gd name="T24" fmla="*/ 751 w 861"/>
                <a:gd name="T25" fmla="*/ 107 h 288"/>
                <a:gd name="T26" fmla="*/ 747 w 861"/>
                <a:gd name="T27" fmla="*/ 87 h 288"/>
                <a:gd name="T28" fmla="*/ 739 w 861"/>
                <a:gd name="T29" fmla="*/ 68 h 288"/>
                <a:gd name="T30" fmla="*/ 729 w 861"/>
                <a:gd name="T31" fmla="*/ 52 h 288"/>
                <a:gd name="T32" fmla="*/ 716 w 861"/>
                <a:gd name="T33" fmla="*/ 37 h 288"/>
                <a:gd name="T34" fmla="*/ 701 w 861"/>
                <a:gd name="T35" fmla="*/ 24 h 288"/>
                <a:gd name="T36" fmla="*/ 684 w 861"/>
                <a:gd name="T37" fmla="*/ 13 h 288"/>
                <a:gd name="T38" fmla="*/ 666 w 861"/>
                <a:gd name="T39" fmla="*/ 5 h 288"/>
                <a:gd name="T40" fmla="*/ 647 w 861"/>
                <a:gd name="T41" fmla="*/ 1 h 288"/>
                <a:gd name="T42" fmla="*/ 627 w 861"/>
                <a:gd name="T43" fmla="*/ 0 h 288"/>
                <a:gd name="T44" fmla="*/ 126 w 861"/>
                <a:gd name="T45" fmla="*/ 0 h 288"/>
                <a:gd name="T46" fmla="*/ 107 w 861"/>
                <a:gd name="T47" fmla="*/ 1 h 288"/>
                <a:gd name="T48" fmla="*/ 87 w 861"/>
                <a:gd name="T49" fmla="*/ 5 h 288"/>
                <a:gd name="T50" fmla="*/ 69 w 861"/>
                <a:gd name="T51" fmla="*/ 13 h 288"/>
                <a:gd name="T52" fmla="*/ 52 w 861"/>
                <a:gd name="T53" fmla="*/ 24 h 288"/>
                <a:gd name="T54" fmla="*/ 37 w 861"/>
                <a:gd name="T55" fmla="*/ 37 h 288"/>
                <a:gd name="T56" fmla="*/ 24 w 861"/>
                <a:gd name="T57" fmla="*/ 52 h 288"/>
                <a:gd name="T58" fmla="*/ 14 w 861"/>
                <a:gd name="T59" fmla="*/ 68 h 288"/>
                <a:gd name="T60" fmla="*/ 7 w 861"/>
                <a:gd name="T61" fmla="*/ 87 h 288"/>
                <a:gd name="T62" fmla="*/ 2 w 861"/>
                <a:gd name="T63" fmla="*/ 107 h 288"/>
                <a:gd name="T64" fmla="*/ 0 w 861"/>
                <a:gd name="T65" fmla="*/ 126 h 288"/>
                <a:gd name="T66" fmla="*/ 2 w 861"/>
                <a:gd name="T67" fmla="*/ 145 h 288"/>
                <a:gd name="T68" fmla="*/ 7 w 861"/>
                <a:gd name="T69" fmla="*/ 164 h 288"/>
                <a:gd name="T70" fmla="*/ 14 w 861"/>
                <a:gd name="T71" fmla="*/ 183 h 288"/>
                <a:gd name="T72" fmla="*/ 24 w 861"/>
                <a:gd name="T73" fmla="*/ 199 h 288"/>
                <a:gd name="T74" fmla="*/ 37 w 861"/>
                <a:gd name="T75" fmla="*/ 215 h 288"/>
                <a:gd name="T76" fmla="*/ 52 w 861"/>
                <a:gd name="T77" fmla="*/ 228 h 288"/>
                <a:gd name="T78" fmla="*/ 69 w 861"/>
                <a:gd name="T79" fmla="*/ 239 h 288"/>
                <a:gd name="T80" fmla="*/ 87 w 861"/>
                <a:gd name="T81" fmla="*/ 246 h 288"/>
                <a:gd name="T82" fmla="*/ 107 w 861"/>
                <a:gd name="T83" fmla="*/ 250 h 288"/>
                <a:gd name="T84" fmla="*/ 126 w 861"/>
                <a:gd name="T85" fmla="*/ 252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1"/>
                <a:gd name="T130" fmla="*/ 0 h 288"/>
                <a:gd name="T131" fmla="*/ 861 w 861"/>
                <a:gd name="T132" fmla="*/ 288 h 2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1" h="288">
                  <a:moveTo>
                    <a:pt x="144" y="288"/>
                  </a:moveTo>
                  <a:lnTo>
                    <a:pt x="717" y="288"/>
                  </a:lnTo>
                  <a:lnTo>
                    <a:pt x="740" y="286"/>
                  </a:lnTo>
                  <a:lnTo>
                    <a:pt x="761" y="281"/>
                  </a:lnTo>
                  <a:lnTo>
                    <a:pt x="782" y="273"/>
                  </a:lnTo>
                  <a:lnTo>
                    <a:pt x="801" y="260"/>
                  </a:lnTo>
                  <a:lnTo>
                    <a:pt x="819" y="246"/>
                  </a:lnTo>
                  <a:lnTo>
                    <a:pt x="833" y="228"/>
                  </a:lnTo>
                  <a:lnTo>
                    <a:pt x="845" y="209"/>
                  </a:lnTo>
                  <a:lnTo>
                    <a:pt x="854" y="188"/>
                  </a:lnTo>
                  <a:lnTo>
                    <a:pt x="859" y="166"/>
                  </a:lnTo>
                  <a:lnTo>
                    <a:pt x="861" y="144"/>
                  </a:lnTo>
                  <a:lnTo>
                    <a:pt x="859" y="122"/>
                  </a:lnTo>
                  <a:lnTo>
                    <a:pt x="854" y="100"/>
                  </a:lnTo>
                  <a:lnTo>
                    <a:pt x="845" y="78"/>
                  </a:lnTo>
                  <a:lnTo>
                    <a:pt x="833" y="59"/>
                  </a:lnTo>
                  <a:lnTo>
                    <a:pt x="819" y="42"/>
                  </a:lnTo>
                  <a:lnTo>
                    <a:pt x="801" y="27"/>
                  </a:lnTo>
                  <a:lnTo>
                    <a:pt x="782" y="15"/>
                  </a:lnTo>
                  <a:lnTo>
                    <a:pt x="761" y="6"/>
                  </a:lnTo>
                  <a:lnTo>
                    <a:pt x="740" y="1"/>
                  </a:lnTo>
                  <a:lnTo>
                    <a:pt x="717" y="0"/>
                  </a:lnTo>
                  <a:lnTo>
                    <a:pt x="144" y="0"/>
                  </a:lnTo>
                  <a:lnTo>
                    <a:pt x="122" y="1"/>
                  </a:lnTo>
                  <a:lnTo>
                    <a:pt x="100" y="6"/>
                  </a:lnTo>
                  <a:lnTo>
                    <a:pt x="79" y="15"/>
                  </a:lnTo>
                  <a:lnTo>
                    <a:pt x="60" y="27"/>
                  </a:lnTo>
                  <a:lnTo>
                    <a:pt x="42" y="42"/>
                  </a:lnTo>
                  <a:lnTo>
                    <a:pt x="28" y="59"/>
                  </a:lnTo>
                  <a:lnTo>
                    <a:pt x="16" y="78"/>
                  </a:lnTo>
                  <a:lnTo>
                    <a:pt x="8" y="100"/>
                  </a:lnTo>
                  <a:lnTo>
                    <a:pt x="2" y="122"/>
                  </a:lnTo>
                  <a:lnTo>
                    <a:pt x="0" y="144"/>
                  </a:lnTo>
                  <a:lnTo>
                    <a:pt x="2" y="166"/>
                  </a:lnTo>
                  <a:lnTo>
                    <a:pt x="8" y="188"/>
                  </a:lnTo>
                  <a:lnTo>
                    <a:pt x="16" y="209"/>
                  </a:lnTo>
                  <a:lnTo>
                    <a:pt x="28" y="228"/>
                  </a:lnTo>
                  <a:lnTo>
                    <a:pt x="42" y="246"/>
                  </a:lnTo>
                  <a:lnTo>
                    <a:pt x="60" y="260"/>
                  </a:lnTo>
                  <a:lnTo>
                    <a:pt x="79" y="273"/>
                  </a:lnTo>
                  <a:lnTo>
                    <a:pt x="100" y="281"/>
                  </a:lnTo>
                  <a:lnTo>
                    <a:pt x="122" y="286"/>
                  </a:lnTo>
                  <a:lnTo>
                    <a:pt x="144" y="288"/>
                  </a:lnTo>
                  <a:close/>
                </a:path>
              </a:pathLst>
            </a:custGeom>
            <a:ln w="19050">
              <a:solidFill>
                <a:srgbClr val="000000"/>
              </a:solidFill>
              <a:round/>
              <a:headEnd/>
              <a:tailEnd/>
            </a:ln>
          </p:spPr>
          <p:txBody>
            <a:bodyPr/>
            <a:lstStyle/>
            <a:p>
              <a:endParaRPr lang="en-US"/>
            </a:p>
          </p:txBody>
        </p:sp>
        <p:sp>
          <p:nvSpPr>
            <p:cNvPr id="58380" name="Rectangle 11"/>
            <p:cNvSpPr>
              <a:spLocks noChangeArrowheads="1"/>
            </p:cNvSpPr>
            <p:nvPr/>
          </p:nvSpPr>
          <p:spPr bwMode="auto">
            <a:xfrm>
              <a:off x="2187" y="1926"/>
              <a:ext cx="496" cy="115"/>
            </a:xfrm>
            <a:prstGeom prst="rect">
              <a:avLst/>
            </a:prstGeom>
            <a:noFill/>
            <a:ln w="19050">
              <a:noFill/>
              <a:miter lim="800000"/>
              <a:headEnd/>
              <a:tailEnd/>
            </a:ln>
          </p:spPr>
          <p:txBody>
            <a:bodyPr wrap="none" lIns="0" tIns="0" rIns="0" bIns="0">
              <a:spAutoFit/>
            </a:bodyPr>
            <a:lstStyle/>
            <a:p>
              <a:pPr algn="l"/>
              <a:r>
                <a:rPr lang="en-US" sz="1200" b="1"/>
                <a:t>Get Return</a:t>
              </a:r>
              <a:endParaRPr lang="en-US" b="1">
                <a:latin typeface="Times New Roman" pitchFamily="18" charset="0"/>
              </a:endParaRPr>
            </a:p>
          </p:txBody>
        </p:sp>
        <p:sp>
          <p:nvSpPr>
            <p:cNvPr id="58381" name="Rectangle 12"/>
            <p:cNvSpPr>
              <a:spLocks noChangeArrowheads="1"/>
            </p:cNvSpPr>
            <p:nvPr/>
          </p:nvSpPr>
          <p:spPr bwMode="auto">
            <a:xfrm>
              <a:off x="2244" y="2027"/>
              <a:ext cx="362" cy="115"/>
            </a:xfrm>
            <a:prstGeom prst="rect">
              <a:avLst/>
            </a:prstGeom>
            <a:noFill/>
            <a:ln w="19050">
              <a:noFill/>
              <a:miter lim="800000"/>
              <a:headEnd/>
              <a:tailEnd/>
            </a:ln>
          </p:spPr>
          <p:txBody>
            <a:bodyPr wrap="none" lIns="0" tIns="0" rIns="0" bIns="0">
              <a:spAutoFit/>
            </a:bodyPr>
            <a:lstStyle/>
            <a:p>
              <a:pPr algn="l"/>
              <a:r>
                <a:rPr lang="en-US" sz="1200" b="1"/>
                <a:t>Number</a:t>
              </a:r>
              <a:endParaRPr lang="en-US" b="1">
                <a:latin typeface="Times New Roman" pitchFamily="18" charset="0"/>
              </a:endParaRPr>
            </a:p>
          </p:txBody>
        </p:sp>
        <p:sp>
          <p:nvSpPr>
            <p:cNvPr id="58382" name="Line 13"/>
            <p:cNvSpPr>
              <a:spLocks noChangeShapeType="1"/>
            </p:cNvSpPr>
            <p:nvPr/>
          </p:nvSpPr>
          <p:spPr bwMode="auto">
            <a:xfrm>
              <a:off x="1677" y="1806"/>
              <a:ext cx="340" cy="221"/>
            </a:xfrm>
            <a:prstGeom prst="line">
              <a:avLst/>
            </a:prstGeom>
            <a:noFill/>
            <a:ln w="19050">
              <a:solidFill>
                <a:srgbClr val="000000"/>
              </a:solidFill>
              <a:round/>
              <a:headEnd/>
              <a:tailEnd/>
            </a:ln>
          </p:spPr>
          <p:txBody>
            <a:bodyPr/>
            <a:lstStyle/>
            <a:p>
              <a:endParaRPr lang="en-US"/>
            </a:p>
          </p:txBody>
        </p:sp>
        <p:sp>
          <p:nvSpPr>
            <p:cNvPr id="58383" name="Freeform 14"/>
            <p:cNvSpPr>
              <a:spLocks/>
            </p:cNvSpPr>
            <p:nvPr/>
          </p:nvSpPr>
          <p:spPr bwMode="auto">
            <a:xfrm>
              <a:off x="1951" y="1970"/>
              <a:ext cx="66" cy="57"/>
            </a:xfrm>
            <a:custGeom>
              <a:avLst/>
              <a:gdLst>
                <a:gd name="T0" fmla="*/ 0 w 75"/>
                <a:gd name="T1" fmla="*/ 49 h 65"/>
                <a:gd name="T2" fmla="*/ 66 w 75"/>
                <a:gd name="T3" fmla="*/ 57 h 65"/>
                <a:gd name="T4" fmla="*/ 33 w 75"/>
                <a:gd name="T5" fmla="*/ 0 h 65"/>
                <a:gd name="T6" fmla="*/ 0 60000 65536"/>
                <a:gd name="T7" fmla="*/ 0 60000 65536"/>
                <a:gd name="T8" fmla="*/ 0 60000 65536"/>
                <a:gd name="T9" fmla="*/ 0 w 75"/>
                <a:gd name="T10" fmla="*/ 0 h 65"/>
                <a:gd name="T11" fmla="*/ 75 w 75"/>
                <a:gd name="T12" fmla="*/ 65 h 65"/>
              </a:gdLst>
              <a:ahLst/>
              <a:cxnLst>
                <a:cxn ang="T6">
                  <a:pos x="T0" y="T1"/>
                </a:cxn>
                <a:cxn ang="T7">
                  <a:pos x="T2" y="T3"/>
                </a:cxn>
                <a:cxn ang="T8">
                  <a:pos x="T4" y="T5"/>
                </a:cxn>
              </a:cxnLst>
              <a:rect l="T9" t="T10" r="T11" b="T12"/>
              <a:pathLst>
                <a:path w="75" h="65">
                  <a:moveTo>
                    <a:pt x="0" y="56"/>
                  </a:moveTo>
                  <a:lnTo>
                    <a:pt x="75" y="65"/>
                  </a:lnTo>
                  <a:lnTo>
                    <a:pt x="37" y="0"/>
                  </a:lnTo>
                </a:path>
              </a:pathLst>
            </a:custGeom>
            <a:noFill/>
            <a:ln w="19050">
              <a:solidFill>
                <a:srgbClr val="000000"/>
              </a:solidFill>
              <a:round/>
              <a:headEnd/>
              <a:tailEnd/>
            </a:ln>
          </p:spPr>
          <p:txBody>
            <a:bodyPr/>
            <a:lstStyle/>
            <a:p>
              <a:endParaRPr lang="en-US"/>
            </a:p>
          </p:txBody>
        </p:sp>
        <p:sp useBgFill="1">
          <p:nvSpPr>
            <p:cNvPr id="58384" name="Freeform 15"/>
            <p:cNvSpPr>
              <a:spLocks/>
            </p:cNvSpPr>
            <p:nvPr/>
          </p:nvSpPr>
          <p:spPr bwMode="auto">
            <a:xfrm>
              <a:off x="1116" y="2153"/>
              <a:ext cx="505" cy="253"/>
            </a:xfrm>
            <a:custGeom>
              <a:avLst/>
              <a:gdLst>
                <a:gd name="T0" fmla="*/ 127 w 577"/>
                <a:gd name="T1" fmla="*/ 253 h 289"/>
                <a:gd name="T2" fmla="*/ 379 w 577"/>
                <a:gd name="T3" fmla="*/ 253 h 289"/>
                <a:gd name="T4" fmla="*/ 399 w 577"/>
                <a:gd name="T5" fmla="*/ 251 h 289"/>
                <a:gd name="T6" fmla="*/ 418 w 577"/>
                <a:gd name="T7" fmla="*/ 247 h 289"/>
                <a:gd name="T8" fmla="*/ 436 w 577"/>
                <a:gd name="T9" fmla="*/ 239 h 289"/>
                <a:gd name="T10" fmla="*/ 453 w 577"/>
                <a:gd name="T11" fmla="*/ 228 h 289"/>
                <a:gd name="T12" fmla="*/ 468 w 577"/>
                <a:gd name="T13" fmla="*/ 215 h 289"/>
                <a:gd name="T14" fmla="*/ 481 w 577"/>
                <a:gd name="T15" fmla="*/ 200 h 289"/>
                <a:gd name="T16" fmla="*/ 491 w 577"/>
                <a:gd name="T17" fmla="*/ 184 h 289"/>
                <a:gd name="T18" fmla="*/ 499 w 577"/>
                <a:gd name="T19" fmla="*/ 165 h 289"/>
                <a:gd name="T20" fmla="*/ 503 w 577"/>
                <a:gd name="T21" fmla="*/ 145 h 289"/>
                <a:gd name="T22" fmla="*/ 505 w 577"/>
                <a:gd name="T23" fmla="*/ 126 h 289"/>
                <a:gd name="T24" fmla="*/ 503 w 577"/>
                <a:gd name="T25" fmla="*/ 107 h 289"/>
                <a:gd name="T26" fmla="*/ 499 w 577"/>
                <a:gd name="T27" fmla="*/ 88 h 289"/>
                <a:gd name="T28" fmla="*/ 491 w 577"/>
                <a:gd name="T29" fmla="*/ 69 h 289"/>
                <a:gd name="T30" fmla="*/ 481 w 577"/>
                <a:gd name="T31" fmla="*/ 53 h 289"/>
                <a:gd name="T32" fmla="*/ 468 w 577"/>
                <a:gd name="T33" fmla="*/ 37 h 289"/>
                <a:gd name="T34" fmla="*/ 453 w 577"/>
                <a:gd name="T35" fmla="*/ 25 h 289"/>
                <a:gd name="T36" fmla="*/ 436 w 577"/>
                <a:gd name="T37" fmla="*/ 13 h 289"/>
                <a:gd name="T38" fmla="*/ 418 w 577"/>
                <a:gd name="T39" fmla="*/ 6 h 289"/>
                <a:gd name="T40" fmla="*/ 399 w 577"/>
                <a:gd name="T41" fmla="*/ 2 h 289"/>
                <a:gd name="T42" fmla="*/ 379 w 577"/>
                <a:gd name="T43" fmla="*/ 0 h 289"/>
                <a:gd name="T44" fmla="*/ 127 w 577"/>
                <a:gd name="T45" fmla="*/ 0 h 289"/>
                <a:gd name="T46" fmla="*/ 107 w 577"/>
                <a:gd name="T47" fmla="*/ 2 h 289"/>
                <a:gd name="T48" fmla="*/ 88 w 577"/>
                <a:gd name="T49" fmla="*/ 6 h 289"/>
                <a:gd name="T50" fmla="*/ 69 w 577"/>
                <a:gd name="T51" fmla="*/ 13 h 289"/>
                <a:gd name="T52" fmla="*/ 53 w 577"/>
                <a:gd name="T53" fmla="*/ 25 h 289"/>
                <a:gd name="T54" fmla="*/ 38 w 577"/>
                <a:gd name="T55" fmla="*/ 37 h 289"/>
                <a:gd name="T56" fmla="*/ 25 w 577"/>
                <a:gd name="T57" fmla="*/ 53 h 289"/>
                <a:gd name="T58" fmla="*/ 15 w 577"/>
                <a:gd name="T59" fmla="*/ 69 h 289"/>
                <a:gd name="T60" fmla="*/ 7 w 577"/>
                <a:gd name="T61" fmla="*/ 88 h 289"/>
                <a:gd name="T62" fmla="*/ 2 w 577"/>
                <a:gd name="T63" fmla="*/ 107 h 289"/>
                <a:gd name="T64" fmla="*/ 0 w 577"/>
                <a:gd name="T65" fmla="*/ 126 h 289"/>
                <a:gd name="T66" fmla="*/ 2 w 577"/>
                <a:gd name="T67" fmla="*/ 145 h 289"/>
                <a:gd name="T68" fmla="*/ 7 w 577"/>
                <a:gd name="T69" fmla="*/ 165 h 289"/>
                <a:gd name="T70" fmla="*/ 15 w 577"/>
                <a:gd name="T71" fmla="*/ 184 h 289"/>
                <a:gd name="T72" fmla="*/ 25 w 577"/>
                <a:gd name="T73" fmla="*/ 200 h 289"/>
                <a:gd name="T74" fmla="*/ 38 w 577"/>
                <a:gd name="T75" fmla="*/ 215 h 289"/>
                <a:gd name="T76" fmla="*/ 53 w 577"/>
                <a:gd name="T77" fmla="*/ 228 h 289"/>
                <a:gd name="T78" fmla="*/ 69 w 577"/>
                <a:gd name="T79" fmla="*/ 239 h 289"/>
                <a:gd name="T80" fmla="*/ 88 w 577"/>
                <a:gd name="T81" fmla="*/ 247 h 289"/>
                <a:gd name="T82" fmla="*/ 107 w 577"/>
                <a:gd name="T83" fmla="*/ 251 h 289"/>
                <a:gd name="T84" fmla="*/ 127 w 577"/>
                <a:gd name="T85" fmla="*/ 253 h 28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
                <a:gd name="T130" fmla="*/ 0 h 289"/>
                <a:gd name="T131" fmla="*/ 577 w 577"/>
                <a:gd name="T132" fmla="*/ 289 h 28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 h="289">
                  <a:moveTo>
                    <a:pt x="145" y="289"/>
                  </a:moveTo>
                  <a:lnTo>
                    <a:pt x="433" y="289"/>
                  </a:lnTo>
                  <a:lnTo>
                    <a:pt x="456" y="287"/>
                  </a:lnTo>
                  <a:lnTo>
                    <a:pt x="478" y="282"/>
                  </a:lnTo>
                  <a:lnTo>
                    <a:pt x="498" y="273"/>
                  </a:lnTo>
                  <a:lnTo>
                    <a:pt x="518" y="261"/>
                  </a:lnTo>
                  <a:lnTo>
                    <a:pt x="535" y="246"/>
                  </a:lnTo>
                  <a:lnTo>
                    <a:pt x="550" y="229"/>
                  </a:lnTo>
                  <a:lnTo>
                    <a:pt x="561" y="210"/>
                  </a:lnTo>
                  <a:lnTo>
                    <a:pt x="570" y="189"/>
                  </a:lnTo>
                  <a:lnTo>
                    <a:pt x="575" y="166"/>
                  </a:lnTo>
                  <a:lnTo>
                    <a:pt x="577" y="144"/>
                  </a:lnTo>
                  <a:lnTo>
                    <a:pt x="575" y="122"/>
                  </a:lnTo>
                  <a:lnTo>
                    <a:pt x="570" y="100"/>
                  </a:lnTo>
                  <a:lnTo>
                    <a:pt x="561" y="79"/>
                  </a:lnTo>
                  <a:lnTo>
                    <a:pt x="550" y="60"/>
                  </a:lnTo>
                  <a:lnTo>
                    <a:pt x="535" y="42"/>
                  </a:lnTo>
                  <a:lnTo>
                    <a:pt x="518" y="28"/>
                  </a:lnTo>
                  <a:lnTo>
                    <a:pt x="498" y="15"/>
                  </a:lnTo>
                  <a:lnTo>
                    <a:pt x="478" y="7"/>
                  </a:lnTo>
                  <a:lnTo>
                    <a:pt x="456" y="2"/>
                  </a:lnTo>
                  <a:lnTo>
                    <a:pt x="433" y="0"/>
                  </a:lnTo>
                  <a:lnTo>
                    <a:pt x="145" y="0"/>
                  </a:lnTo>
                  <a:lnTo>
                    <a:pt x="122" y="2"/>
                  </a:lnTo>
                  <a:lnTo>
                    <a:pt x="100" y="7"/>
                  </a:lnTo>
                  <a:lnTo>
                    <a:pt x="79" y="15"/>
                  </a:lnTo>
                  <a:lnTo>
                    <a:pt x="60" y="28"/>
                  </a:lnTo>
                  <a:lnTo>
                    <a:pt x="43" y="42"/>
                  </a:lnTo>
                  <a:lnTo>
                    <a:pt x="28" y="60"/>
                  </a:lnTo>
                  <a:lnTo>
                    <a:pt x="17" y="79"/>
                  </a:lnTo>
                  <a:lnTo>
                    <a:pt x="8" y="100"/>
                  </a:lnTo>
                  <a:lnTo>
                    <a:pt x="2" y="122"/>
                  </a:lnTo>
                  <a:lnTo>
                    <a:pt x="0" y="144"/>
                  </a:lnTo>
                  <a:lnTo>
                    <a:pt x="2" y="166"/>
                  </a:lnTo>
                  <a:lnTo>
                    <a:pt x="8" y="189"/>
                  </a:lnTo>
                  <a:lnTo>
                    <a:pt x="17" y="210"/>
                  </a:lnTo>
                  <a:lnTo>
                    <a:pt x="28" y="229"/>
                  </a:lnTo>
                  <a:lnTo>
                    <a:pt x="43" y="246"/>
                  </a:lnTo>
                  <a:lnTo>
                    <a:pt x="60" y="261"/>
                  </a:lnTo>
                  <a:lnTo>
                    <a:pt x="79" y="273"/>
                  </a:lnTo>
                  <a:lnTo>
                    <a:pt x="100" y="282"/>
                  </a:lnTo>
                  <a:lnTo>
                    <a:pt x="122" y="287"/>
                  </a:lnTo>
                  <a:lnTo>
                    <a:pt x="145" y="289"/>
                  </a:lnTo>
                  <a:close/>
                </a:path>
              </a:pathLst>
            </a:custGeom>
            <a:ln w="19050">
              <a:solidFill>
                <a:srgbClr val="000000"/>
              </a:solidFill>
              <a:round/>
              <a:headEnd/>
              <a:tailEnd/>
            </a:ln>
          </p:spPr>
          <p:txBody>
            <a:bodyPr/>
            <a:lstStyle/>
            <a:p>
              <a:endParaRPr lang="en-US"/>
            </a:p>
          </p:txBody>
        </p:sp>
        <p:sp>
          <p:nvSpPr>
            <p:cNvPr id="58385" name="Rectangle 16"/>
            <p:cNvSpPr>
              <a:spLocks noChangeArrowheads="1"/>
            </p:cNvSpPr>
            <p:nvPr/>
          </p:nvSpPr>
          <p:spPr bwMode="auto">
            <a:xfrm>
              <a:off x="1190" y="2229"/>
              <a:ext cx="433" cy="115"/>
            </a:xfrm>
            <a:prstGeom prst="rect">
              <a:avLst/>
            </a:prstGeom>
            <a:noFill/>
            <a:ln w="19050">
              <a:noFill/>
              <a:miter lim="800000"/>
              <a:headEnd/>
              <a:tailEnd/>
            </a:ln>
          </p:spPr>
          <p:txBody>
            <a:bodyPr wrap="none" lIns="0" tIns="0" rIns="0" bIns="0">
              <a:spAutoFit/>
            </a:bodyPr>
            <a:lstStyle/>
            <a:p>
              <a:pPr algn="l"/>
              <a:r>
                <a:rPr lang="en-US" sz="1200" b="1"/>
                <a:t>Ship Item</a:t>
              </a:r>
              <a:endParaRPr lang="en-US" b="1">
                <a:latin typeface="Times New Roman" pitchFamily="18" charset="0"/>
              </a:endParaRPr>
            </a:p>
          </p:txBody>
        </p:sp>
        <p:sp>
          <p:nvSpPr>
            <p:cNvPr id="58386" name="Line 17"/>
            <p:cNvSpPr>
              <a:spLocks noChangeShapeType="1"/>
            </p:cNvSpPr>
            <p:nvPr/>
          </p:nvSpPr>
          <p:spPr bwMode="auto">
            <a:xfrm flipH="1">
              <a:off x="1621" y="2109"/>
              <a:ext cx="443" cy="170"/>
            </a:xfrm>
            <a:prstGeom prst="line">
              <a:avLst/>
            </a:prstGeom>
            <a:noFill/>
            <a:ln w="19050">
              <a:solidFill>
                <a:srgbClr val="000000"/>
              </a:solidFill>
              <a:round/>
              <a:headEnd/>
              <a:tailEnd/>
            </a:ln>
          </p:spPr>
          <p:txBody>
            <a:bodyPr/>
            <a:lstStyle/>
            <a:p>
              <a:endParaRPr lang="en-US"/>
            </a:p>
          </p:txBody>
        </p:sp>
        <p:sp>
          <p:nvSpPr>
            <p:cNvPr id="58387" name="Freeform 18"/>
            <p:cNvSpPr>
              <a:spLocks/>
            </p:cNvSpPr>
            <p:nvPr/>
          </p:nvSpPr>
          <p:spPr bwMode="auto">
            <a:xfrm>
              <a:off x="1621" y="2231"/>
              <a:ext cx="65" cy="55"/>
            </a:xfrm>
            <a:custGeom>
              <a:avLst/>
              <a:gdLst>
                <a:gd name="T0" fmla="*/ 44 w 75"/>
                <a:gd name="T1" fmla="*/ 0 h 63"/>
                <a:gd name="T2" fmla="*/ 0 w 75"/>
                <a:gd name="T3" fmla="*/ 48 h 63"/>
                <a:gd name="T4" fmla="*/ 65 w 75"/>
                <a:gd name="T5" fmla="*/ 55 h 63"/>
                <a:gd name="T6" fmla="*/ 0 60000 65536"/>
                <a:gd name="T7" fmla="*/ 0 60000 65536"/>
                <a:gd name="T8" fmla="*/ 0 60000 65536"/>
                <a:gd name="T9" fmla="*/ 0 w 75"/>
                <a:gd name="T10" fmla="*/ 0 h 63"/>
                <a:gd name="T11" fmla="*/ 75 w 75"/>
                <a:gd name="T12" fmla="*/ 63 h 63"/>
              </a:gdLst>
              <a:ahLst/>
              <a:cxnLst>
                <a:cxn ang="T6">
                  <a:pos x="T0" y="T1"/>
                </a:cxn>
                <a:cxn ang="T7">
                  <a:pos x="T2" y="T3"/>
                </a:cxn>
                <a:cxn ang="T8">
                  <a:pos x="T4" y="T5"/>
                </a:cxn>
              </a:cxnLst>
              <a:rect l="T9" t="T10" r="T11" b="T12"/>
              <a:pathLst>
                <a:path w="75" h="63">
                  <a:moveTo>
                    <a:pt x="51" y="0"/>
                  </a:moveTo>
                  <a:lnTo>
                    <a:pt x="0" y="55"/>
                  </a:lnTo>
                  <a:lnTo>
                    <a:pt x="75" y="63"/>
                  </a:lnTo>
                </a:path>
              </a:pathLst>
            </a:custGeom>
            <a:noFill/>
            <a:ln w="19050">
              <a:solidFill>
                <a:srgbClr val="000000"/>
              </a:solidFill>
              <a:round/>
              <a:headEnd/>
              <a:tailEnd/>
            </a:ln>
          </p:spPr>
          <p:txBody>
            <a:bodyPr/>
            <a:lstStyle/>
            <a:p>
              <a:endParaRPr lang="en-US"/>
            </a:p>
          </p:txBody>
        </p:sp>
        <p:sp useBgFill="1">
          <p:nvSpPr>
            <p:cNvPr id="58388" name="Rectangle 19"/>
            <p:cNvSpPr>
              <a:spLocks noChangeArrowheads="1"/>
            </p:cNvSpPr>
            <p:nvPr/>
          </p:nvSpPr>
          <p:spPr bwMode="auto">
            <a:xfrm>
              <a:off x="1116" y="2658"/>
              <a:ext cx="505" cy="378"/>
            </a:xfrm>
            <a:prstGeom prst="rect">
              <a:avLst/>
            </a:prstGeom>
            <a:ln w="19050">
              <a:solidFill>
                <a:srgbClr val="000000"/>
              </a:solidFill>
              <a:miter lim="800000"/>
              <a:headEnd/>
              <a:tailEnd/>
            </a:ln>
          </p:spPr>
          <p:txBody>
            <a:bodyPr/>
            <a:lstStyle/>
            <a:p>
              <a:endParaRPr lang="en-US"/>
            </a:p>
          </p:txBody>
        </p:sp>
        <p:sp>
          <p:nvSpPr>
            <p:cNvPr id="58389" name="Rectangle 20"/>
            <p:cNvSpPr>
              <a:spLocks noChangeArrowheads="1"/>
            </p:cNvSpPr>
            <p:nvPr/>
          </p:nvSpPr>
          <p:spPr bwMode="auto">
            <a:xfrm>
              <a:off x="1286" y="2747"/>
              <a:ext cx="197" cy="115"/>
            </a:xfrm>
            <a:prstGeom prst="rect">
              <a:avLst/>
            </a:prstGeom>
            <a:noFill/>
            <a:ln w="19050">
              <a:noFill/>
              <a:miter lim="800000"/>
              <a:headEnd/>
              <a:tailEnd/>
            </a:ln>
          </p:spPr>
          <p:txBody>
            <a:bodyPr wrap="none" lIns="0" tIns="0" rIns="0" bIns="0">
              <a:spAutoFit/>
            </a:bodyPr>
            <a:lstStyle/>
            <a:p>
              <a:pPr algn="l"/>
              <a:r>
                <a:rPr lang="en-US" sz="1200" b="1"/>
                <a:t>Item</a:t>
              </a:r>
              <a:endParaRPr lang="en-US" b="1">
                <a:latin typeface="Times New Roman" pitchFamily="18" charset="0"/>
              </a:endParaRPr>
            </a:p>
          </p:txBody>
        </p:sp>
        <p:sp>
          <p:nvSpPr>
            <p:cNvPr id="58390" name="Rectangle 21"/>
            <p:cNvSpPr>
              <a:spLocks noChangeArrowheads="1"/>
            </p:cNvSpPr>
            <p:nvPr/>
          </p:nvSpPr>
          <p:spPr bwMode="auto">
            <a:xfrm>
              <a:off x="1188" y="2847"/>
              <a:ext cx="453" cy="115"/>
            </a:xfrm>
            <a:prstGeom prst="rect">
              <a:avLst/>
            </a:prstGeom>
            <a:noFill/>
            <a:ln w="19050">
              <a:noFill/>
              <a:miter lim="800000"/>
              <a:headEnd/>
              <a:tailEnd/>
            </a:ln>
          </p:spPr>
          <p:txBody>
            <a:bodyPr wrap="none" lIns="0" tIns="0" rIns="0" bIns="0">
              <a:spAutoFit/>
            </a:bodyPr>
            <a:lstStyle/>
            <a:p>
              <a:pPr algn="l"/>
              <a:r>
                <a:rPr lang="en-US" sz="1200" b="1"/>
                <a:t>[returned]</a:t>
              </a:r>
              <a:endParaRPr lang="en-US" b="1">
                <a:latin typeface="Times New Roman" pitchFamily="18" charset="0"/>
              </a:endParaRPr>
            </a:p>
          </p:txBody>
        </p:sp>
        <p:sp>
          <p:nvSpPr>
            <p:cNvPr id="58391" name="Line 22"/>
            <p:cNvSpPr>
              <a:spLocks noChangeShapeType="1"/>
            </p:cNvSpPr>
            <p:nvPr/>
          </p:nvSpPr>
          <p:spPr bwMode="auto">
            <a:xfrm>
              <a:off x="1369" y="2406"/>
              <a:ext cx="1" cy="26"/>
            </a:xfrm>
            <a:prstGeom prst="line">
              <a:avLst/>
            </a:prstGeom>
            <a:noFill/>
            <a:ln w="19050">
              <a:solidFill>
                <a:srgbClr val="000000"/>
              </a:solidFill>
              <a:round/>
              <a:headEnd/>
              <a:tailEnd/>
            </a:ln>
          </p:spPr>
          <p:txBody>
            <a:bodyPr/>
            <a:lstStyle/>
            <a:p>
              <a:endParaRPr lang="en-US"/>
            </a:p>
          </p:txBody>
        </p:sp>
        <p:sp>
          <p:nvSpPr>
            <p:cNvPr id="58392" name="Line 23"/>
            <p:cNvSpPr>
              <a:spLocks noChangeShapeType="1"/>
            </p:cNvSpPr>
            <p:nvPr/>
          </p:nvSpPr>
          <p:spPr bwMode="auto">
            <a:xfrm>
              <a:off x="1369" y="2448"/>
              <a:ext cx="1" cy="26"/>
            </a:xfrm>
            <a:prstGeom prst="line">
              <a:avLst/>
            </a:prstGeom>
            <a:noFill/>
            <a:ln w="19050">
              <a:solidFill>
                <a:srgbClr val="000000"/>
              </a:solidFill>
              <a:round/>
              <a:headEnd/>
              <a:tailEnd/>
            </a:ln>
          </p:spPr>
          <p:txBody>
            <a:bodyPr/>
            <a:lstStyle/>
            <a:p>
              <a:endParaRPr lang="en-US"/>
            </a:p>
          </p:txBody>
        </p:sp>
        <p:sp>
          <p:nvSpPr>
            <p:cNvPr id="58393" name="Line 24"/>
            <p:cNvSpPr>
              <a:spLocks noChangeShapeType="1"/>
            </p:cNvSpPr>
            <p:nvPr/>
          </p:nvSpPr>
          <p:spPr bwMode="auto">
            <a:xfrm>
              <a:off x="1369" y="2490"/>
              <a:ext cx="1" cy="27"/>
            </a:xfrm>
            <a:prstGeom prst="line">
              <a:avLst/>
            </a:prstGeom>
            <a:noFill/>
            <a:ln w="19050">
              <a:solidFill>
                <a:srgbClr val="000000"/>
              </a:solidFill>
              <a:round/>
              <a:headEnd/>
              <a:tailEnd/>
            </a:ln>
          </p:spPr>
          <p:txBody>
            <a:bodyPr/>
            <a:lstStyle/>
            <a:p>
              <a:endParaRPr lang="en-US"/>
            </a:p>
          </p:txBody>
        </p:sp>
        <p:sp>
          <p:nvSpPr>
            <p:cNvPr id="58394" name="Line 25"/>
            <p:cNvSpPr>
              <a:spLocks noChangeShapeType="1"/>
            </p:cNvSpPr>
            <p:nvPr/>
          </p:nvSpPr>
          <p:spPr bwMode="auto">
            <a:xfrm>
              <a:off x="1369" y="2532"/>
              <a:ext cx="1" cy="27"/>
            </a:xfrm>
            <a:prstGeom prst="line">
              <a:avLst/>
            </a:prstGeom>
            <a:noFill/>
            <a:ln w="19050">
              <a:solidFill>
                <a:srgbClr val="000000"/>
              </a:solidFill>
              <a:round/>
              <a:headEnd/>
              <a:tailEnd/>
            </a:ln>
          </p:spPr>
          <p:txBody>
            <a:bodyPr/>
            <a:lstStyle/>
            <a:p>
              <a:endParaRPr lang="en-US"/>
            </a:p>
          </p:txBody>
        </p:sp>
        <p:sp>
          <p:nvSpPr>
            <p:cNvPr id="58395" name="Line 26"/>
            <p:cNvSpPr>
              <a:spLocks noChangeShapeType="1"/>
            </p:cNvSpPr>
            <p:nvPr/>
          </p:nvSpPr>
          <p:spPr bwMode="auto">
            <a:xfrm>
              <a:off x="1369" y="2574"/>
              <a:ext cx="1" cy="27"/>
            </a:xfrm>
            <a:prstGeom prst="line">
              <a:avLst/>
            </a:prstGeom>
            <a:noFill/>
            <a:ln w="19050">
              <a:solidFill>
                <a:srgbClr val="000000"/>
              </a:solidFill>
              <a:round/>
              <a:headEnd/>
              <a:tailEnd/>
            </a:ln>
          </p:spPr>
          <p:txBody>
            <a:bodyPr/>
            <a:lstStyle/>
            <a:p>
              <a:endParaRPr lang="en-US"/>
            </a:p>
          </p:txBody>
        </p:sp>
        <p:sp>
          <p:nvSpPr>
            <p:cNvPr id="58396" name="Line 27"/>
            <p:cNvSpPr>
              <a:spLocks noChangeShapeType="1"/>
            </p:cNvSpPr>
            <p:nvPr/>
          </p:nvSpPr>
          <p:spPr bwMode="auto">
            <a:xfrm>
              <a:off x="1369" y="2616"/>
              <a:ext cx="1" cy="27"/>
            </a:xfrm>
            <a:prstGeom prst="line">
              <a:avLst/>
            </a:prstGeom>
            <a:noFill/>
            <a:ln w="19050">
              <a:solidFill>
                <a:srgbClr val="000000"/>
              </a:solidFill>
              <a:round/>
              <a:headEnd/>
              <a:tailEnd/>
            </a:ln>
          </p:spPr>
          <p:txBody>
            <a:bodyPr/>
            <a:lstStyle/>
            <a:p>
              <a:endParaRPr lang="en-US"/>
            </a:p>
          </p:txBody>
        </p:sp>
        <p:sp>
          <p:nvSpPr>
            <p:cNvPr id="58397" name="Freeform 28"/>
            <p:cNvSpPr>
              <a:spLocks/>
            </p:cNvSpPr>
            <p:nvPr/>
          </p:nvSpPr>
          <p:spPr bwMode="auto">
            <a:xfrm>
              <a:off x="1339" y="2599"/>
              <a:ext cx="59" cy="59"/>
            </a:xfrm>
            <a:custGeom>
              <a:avLst/>
              <a:gdLst>
                <a:gd name="T0" fmla="*/ 0 w 67"/>
                <a:gd name="T1" fmla="*/ 0 h 67"/>
                <a:gd name="T2" fmla="*/ 30 w 67"/>
                <a:gd name="T3" fmla="*/ 59 h 67"/>
                <a:gd name="T4" fmla="*/ 59 w 67"/>
                <a:gd name="T5" fmla="*/ 0 h 67"/>
                <a:gd name="T6" fmla="*/ 0 60000 65536"/>
                <a:gd name="T7" fmla="*/ 0 60000 65536"/>
                <a:gd name="T8" fmla="*/ 0 60000 65536"/>
                <a:gd name="T9" fmla="*/ 0 w 67"/>
                <a:gd name="T10" fmla="*/ 0 h 67"/>
                <a:gd name="T11" fmla="*/ 67 w 67"/>
                <a:gd name="T12" fmla="*/ 67 h 67"/>
              </a:gdLst>
              <a:ahLst/>
              <a:cxnLst>
                <a:cxn ang="T6">
                  <a:pos x="T0" y="T1"/>
                </a:cxn>
                <a:cxn ang="T7">
                  <a:pos x="T2" y="T3"/>
                </a:cxn>
                <a:cxn ang="T8">
                  <a:pos x="T4" y="T5"/>
                </a:cxn>
              </a:cxnLst>
              <a:rect l="T9" t="T10" r="T11" b="T12"/>
              <a:pathLst>
                <a:path w="67" h="67">
                  <a:moveTo>
                    <a:pt x="0" y="0"/>
                  </a:moveTo>
                  <a:lnTo>
                    <a:pt x="34" y="67"/>
                  </a:lnTo>
                  <a:lnTo>
                    <a:pt x="67" y="0"/>
                  </a:lnTo>
                </a:path>
              </a:pathLst>
            </a:custGeom>
            <a:noFill/>
            <a:ln w="19050">
              <a:solidFill>
                <a:srgbClr val="000000"/>
              </a:solidFill>
              <a:round/>
              <a:headEnd/>
              <a:tailEnd/>
            </a:ln>
          </p:spPr>
          <p:txBody>
            <a:bodyPr/>
            <a:lstStyle/>
            <a:p>
              <a:endParaRPr lang="en-US"/>
            </a:p>
          </p:txBody>
        </p:sp>
        <p:sp useBgFill="1">
          <p:nvSpPr>
            <p:cNvPr id="58398" name="Freeform 29"/>
            <p:cNvSpPr>
              <a:spLocks/>
            </p:cNvSpPr>
            <p:nvPr/>
          </p:nvSpPr>
          <p:spPr bwMode="auto">
            <a:xfrm>
              <a:off x="4131" y="2406"/>
              <a:ext cx="526" cy="252"/>
            </a:xfrm>
            <a:custGeom>
              <a:avLst/>
              <a:gdLst>
                <a:gd name="T0" fmla="*/ 126 w 602"/>
                <a:gd name="T1" fmla="*/ 252 h 288"/>
                <a:gd name="T2" fmla="*/ 400 w 602"/>
                <a:gd name="T3" fmla="*/ 252 h 288"/>
                <a:gd name="T4" fmla="*/ 419 w 602"/>
                <a:gd name="T5" fmla="*/ 250 h 288"/>
                <a:gd name="T6" fmla="*/ 439 w 602"/>
                <a:gd name="T7" fmla="*/ 246 h 288"/>
                <a:gd name="T8" fmla="*/ 458 w 602"/>
                <a:gd name="T9" fmla="*/ 239 h 288"/>
                <a:gd name="T10" fmla="*/ 474 w 602"/>
                <a:gd name="T11" fmla="*/ 228 h 288"/>
                <a:gd name="T12" fmla="*/ 489 w 602"/>
                <a:gd name="T13" fmla="*/ 215 h 288"/>
                <a:gd name="T14" fmla="*/ 502 w 602"/>
                <a:gd name="T15" fmla="*/ 199 h 288"/>
                <a:gd name="T16" fmla="*/ 513 w 602"/>
                <a:gd name="T17" fmla="*/ 183 h 288"/>
                <a:gd name="T18" fmla="*/ 521 w 602"/>
                <a:gd name="T19" fmla="*/ 164 h 288"/>
                <a:gd name="T20" fmla="*/ 524 w 602"/>
                <a:gd name="T21" fmla="*/ 145 h 288"/>
                <a:gd name="T22" fmla="*/ 526 w 602"/>
                <a:gd name="T23" fmla="*/ 126 h 288"/>
                <a:gd name="T24" fmla="*/ 524 w 602"/>
                <a:gd name="T25" fmla="*/ 107 h 288"/>
                <a:gd name="T26" fmla="*/ 521 w 602"/>
                <a:gd name="T27" fmla="*/ 87 h 288"/>
                <a:gd name="T28" fmla="*/ 513 w 602"/>
                <a:gd name="T29" fmla="*/ 68 h 288"/>
                <a:gd name="T30" fmla="*/ 502 w 602"/>
                <a:gd name="T31" fmla="*/ 52 h 288"/>
                <a:gd name="T32" fmla="*/ 489 w 602"/>
                <a:gd name="T33" fmla="*/ 37 h 288"/>
                <a:gd name="T34" fmla="*/ 474 w 602"/>
                <a:gd name="T35" fmla="*/ 24 h 288"/>
                <a:gd name="T36" fmla="*/ 458 w 602"/>
                <a:gd name="T37" fmla="*/ 13 h 288"/>
                <a:gd name="T38" fmla="*/ 439 w 602"/>
                <a:gd name="T39" fmla="*/ 5 h 288"/>
                <a:gd name="T40" fmla="*/ 419 w 602"/>
                <a:gd name="T41" fmla="*/ 2 h 288"/>
                <a:gd name="T42" fmla="*/ 400 w 602"/>
                <a:gd name="T43" fmla="*/ 0 h 288"/>
                <a:gd name="T44" fmla="*/ 126 w 602"/>
                <a:gd name="T45" fmla="*/ 0 h 288"/>
                <a:gd name="T46" fmla="*/ 106 w 602"/>
                <a:gd name="T47" fmla="*/ 2 h 288"/>
                <a:gd name="T48" fmla="*/ 87 w 602"/>
                <a:gd name="T49" fmla="*/ 5 h 288"/>
                <a:gd name="T50" fmla="*/ 69 w 602"/>
                <a:gd name="T51" fmla="*/ 13 h 288"/>
                <a:gd name="T52" fmla="*/ 52 w 602"/>
                <a:gd name="T53" fmla="*/ 24 h 288"/>
                <a:gd name="T54" fmla="*/ 37 w 602"/>
                <a:gd name="T55" fmla="*/ 37 h 288"/>
                <a:gd name="T56" fmla="*/ 24 w 602"/>
                <a:gd name="T57" fmla="*/ 52 h 288"/>
                <a:gd name="T58" fmla="*/ 13 w 602"/>
                <a:gd name="T59" fmla="*/ 68 h 288"/>
                <a:gd name="T60" fmla="*/ 6 w 602"/>
                <a:gd name="T61" fmla="*/ 87 h 288"/>
                <a:gd name="T62" fmla="*/ 2 w 602"/>
                <a:gd name="T63" fmla="*/ 107 h 288"/>
                <a:gd name="T64" fmla="*/ 0 w 602"/>
                <a:gd name="T65" fmla="*/ 126 h 288"/>
                <a:gd name="T66" fmla="*/ 2 w 602"/>
                <a:gd name="T67" fmla="*/ 145 h 288"/>
                <a:gd name="T68" fmla="*/ 6 w 602"/>
                <a:gd name="T69" fmla="*/ 164 h 288"/>
                <a:gd name="T70" fmla="*/ 13 w 602"/>
                <a:gd name="T71" fmla="*/ 183 h 288"/>
                <a:gd name="T72" fmla="*/ 24 w 602"/>
                <a:gd name="T73" fmla="*/ 199 h 288"/>
                <a:gd name="T74" fmla="*/ 37 w 602"/>
                <a:gd name="T75" fmla="*/ 215 h 288"/>
                <a:gd name="T76" fmla="*/ 52 w 602"/>
                <a:gd name="T77" fmla="*/ 228 h 288"/>
                <a:gd name="T78" fmla="*/ 69 w 602"/>
                <a:gd name="T79" fmla="*/ 239 h 288"/>
                <a:gd name="T80" fmla="*/ 87 w 602"/>
                <a:gd name="T81" fmla="*/ 246 h 288"/>
                <a:gd name="T82" fmla="*/ 106 w 602"/>
                <a:gd name="T83" fmla="*/ 250 h 288"/>
                <a:gd name="T84" fmla="*/ 126 w 602"/>
                <a:gd name="T85" fmla="*/ 252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2"/>
                <a:gd name="T130" fmla="*/ 0 h 288"/>
                <a:gd name="T131" fmla="*/ 602 w 602"/>
                <a:gd name="T132" fmla="*/ 288 h 2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2" h="288">
                  <a:moveTo>
                    <a:pt x="144" y="288"/>
                  </a:moveTo>
                  <a:lnTo>
                    <a:pt x="458" y="288"/>
                  </a:lnTo>
                  <a:lnTo>
                    <a:pt x="480" y="286"/>
                  </a:lnTo>
                  <a:lnTo>
                    <a:pt x="502" y="281"/>
                  </a:lnTo>
                  <a:lnTo>
                    <a:pt x="524" y="273"/>
                  </a:lnTo>
                  <a:lnTo>
                    <a:pt x="543" y="260"/>
                  </a:lnTo>
                  <a:lnTo>
                    <a:pt x="560" y="246"/>
                  </a:lnTo>
                  <a:lnTo>
                    <a:pt x="574" y="228"/>
                  </a:lnTo>
                  <a:lnTo>
                    <a:pt x="587" y="209"/>
                  </a:lnTo>
                  <a:lnTo>
                    <a:pt x="596" y="188"/>
                  </a:lnTo>
                  <a:lnTo>
                    <a:pt x="600" y="166"/>
                  </a:lnTo>
                  <a:lnTo>
                    <a:pt x="602" y="144"/>
                  </a:lnTo>
                  <a:lnTo>
                    <a:pt x="600" y="122"/>
                  </a:lnTo>
                  <a:lnTo>
                    <a:pt x="596" y="100"/>
                  </a:lnTo>
                  <a:lnTo>
                    <a:pt x="587" y="78"/>
                  </a:lnTo>
                  <a:lnTo>
                    <a:pt x="574" y="59"/>
                  </a:lnTo>
                  <a:lnTo>
                    <a:pt x="560" y="42"/>
                  </a:lnTo>
                  <a:lnTo>
                    <a:pt x="543" y="27"/>
                  </a:lnTo>
                  <a:lnTo>
                    <a:pt x="524" y="15"/>
                  </a:lnTo>
                  <a:lnTo>
                    <a:pt x="502" y="6"/>
                  </a:lnTo>
                  <a:lnTo>
                    <a:pt x="480" y="2"/>
                  </a:lnTo>
                  <a:lnTo>
                    <a:pt x="458" y="0"/>
                  </a:lnTo>
                  <a:lnTo>
                    <a:pt x="144" y="0"/>
                  </a:lnTo>
                  <a:lnTo>
                    <a:pt x="121" y="2"/>
                  </a:lnTo>
                  <a:lnTo>
                    <a:pt x="99" y="6"/>
                  </a:lnTo>
                  <a:lnTo>
                    <a:pt x="79" y="15"/>
                  </a:lnTo>
                  <a:lnTo>
                    <a:pt x="60" y="27"/>
                  </a:lnTo>
                  <a:lnTo>
                    <a:pt x="42" y="42"/>
                  </a:lnTo>
                  <a:lnTo>
                    <a:pt x="27" y="59"/>
                  </a:lnTo>
                  <a:lnTo>
                    <a:pt x="15" y="78"/>
                  </a:lnTo>
                  <a:lnTo>
                    <a:pt x="7" y="100"/>
                  </a:lnTo>
                  <a:lnTo>
                    <a:pt x="2" y="122"/>
                  </a:lnTo>
                  <a:lnTo>
                    <a:pt x="0" y="144"/>
                  </a:lnTo>
                  <a:lnTo>
                    <a:pt x="2" y="166"/>
                  </a:lnTo>
                  <a:lnTo>
                    <a:pt x="7" y="188"/>
                  </a:lnTo>
                  <a:lnTo>
                    <a:pt x="15" y="209"/>
                  </a:lnTo>
                  <a:lnTo>
                    <a:pt x="27" y="228"/>
                  </a:lnTo>
                  <a:lnTo>
                    <a:pt x="42" y="246"/>
                  </a:lnTo>
                  <a:lnTo>
                    <a:pt x="60" y="260"/>
                  </a:lnTo>
                  <a:lnTo>
                    <a:pt x="79" y="273"/>
                  </a:lnTo>
                  <a:lnTo>
                    <a:pt x="99" y="281"/>
                  </a:lnTo>
                  <a:lnTo>
                    <a:pt x="121" y="286"/>
                  </a:lnTo>
                  <a:lnTo>
                    <a:pt x="144" y="288"/>
                  </a:lnTo>
                  <a:close/>
                </a:path>
              </a:pathLst>
            </a:custGeom>
            <a:ln w="19050">
              <a:solidFill>
                <a:srgbClr val="000000"/>
              </a:solidFill>
              <a:round/>
              <a:headEnd/>
              <a:tailEnd/>
            </a:ln>
          </p:spPr>
          <p:txBody>
            <a:bodyPr/>
            <a:lstStyle/>
            <a:p>
              <a:endParaRPr lang="en-US"/>
            </a:p>
          </p:txBody>
        </p:sp>
        <p:sp>
          <p:nvSpPr>
            <p:cNvPr id="58399" name="Rectangle 30"/>
            <p:cNvSpPr>
              <a:spLocks noChangeArrowheads="1"/>
            </p:cNvSpPr>
            <p:nvPr/>
          </p:nvSpPr>
          <p:spPr bwMode="auto">
            <a:xfrm>
              <a:off x="4243" y="2431"/>
              <a:ext cx="361" cy="115"/>
            </a:xfrm>
            <a:prstGeom prst="rect">
              <a:avLst/>
            </a:prstGeom>
            <a:noFill/>
            <a:ln w="19050">
              <a:noFill/>
              <a:miter lim="800000"/>
              <a:headEnd/>
              <a:tailEnd/>
            </a:ln>
          </p:spPr>
          <p:txBody>
            <a:bodyPr wrap="none" lIns="0" tIns="0" rIns="0" bIns="0">
              <a:spAutoFit/>
            </a:bodyPr>
            <a:lstStyle/>
            <a:p>
              <a:pPr algn="l"/>
              <a:r>
                <a:rPr lang="en-US" sz="1200" b="1"/>
                <a:t>Receive</a:t>
              </a:r>
              <a:endParaRPr lang="en-US" b="1">
                <a:latin typeface="Times New Roman" pitchFamily="18" charset="0"/>
              </a:endParaRPr>
            </a:p>
          </p:txBody>
        </p:sp>
        <p:sp>
          <p:nvSpPr>
            <p:cNvPr id="58400" name="Rectangle 31"/>
            <p:cNvSpPr>
              <a:spLocks noChangeArrowheads="1"/>
            </p:cNvSpPr>
            <p:nvPr/>
          </p:nvSpPr>
          <p:spPr bwMode="auto">
            <a:xfrm>
              <a:off x="4312" y="2532"/>
              <a:ext cx="197" cy="115"/>
            </a:xfrm>
            <a:prstGeom prst="rect">
              <a:avLst/>
            </a:prstGeom>
            <a:noFill/>
            <a:ln w="19050">
              <a:noFill/>
              <a:miter lim="800000"/>
              <a:headEnd/>
              <a:tailEnd/>
            </a:ln>
          </p:spPr>
          <p:txBody>
            <a:bodyPr wrap="none" lIns="0" tIns="0" rIns="0" bIns="0">
              <a:spAutoFit/>
            </a:bodyPr>
            <a:lstStyle/>
            <a:p>
              <a:pPr algn="l"/>
              <a:r>
                <a:rPr lang="en-US" sz="1200" b="1"/>
                <a:t>Item</a:t>
              </a:r>
              <a:endParaRPr lang="en-US" b="1">
                <a:latin typeface="Times New Roman" pitchFamily="18" charset="0"/>
              </a:endParaRPr>
            </a:p>
          </p:txBody>
        </p:sp>
        <p:sp>
          <p:nvSpPr>
            <p:cNvPr id="58401" name="Line 32"/>
            <p:cNvSpPr>
              <a:spLocks noChangeShapeType="1"/>
            </p:cNvSpPr>
            <p:nvPr/>
          </p:nvSpPr>
          <p:spPr bwMode="auto">
            <a:xfrm>
              <a:off x="1589" y="2362"/>
              <a:ext cx="2542" cy="170"/>
            </a:xfrm>
            <a:prstGeom prst="line">
              <a:avLst/>
            </a:prstGeom>
            <a:noFill/>
            <a:ln w="19050">
              <a:solidFill>
                <a:srgbClr val="000000"/>
              </a:solidFill>
              <a:round/>
              <a:headEnd/>
              <a:tailEnd/>
            </a:ln>
          </p:spPr>
          <p:txBody>
            <a:bodyPr/>
            <a:lstStyle/>
            <a:p>
              <a:endParaRPr lang="en-US"/>
            </a:p>
          </p:txBody>
        </p:sp>
        <p:sp>
          <p:nvSpPr>
            <p:cNvPr id="58402" name="Freeform 33"/>
            <p:cNvSpPr>
              <a:spLocks/>
            </p:cNvSpPr>
            <p:nvPr/>
          </p:nvSpPr>
          <p:spPr bwMode="auto">
            <a:xfrm>
              <a:off x="4070" y="2497"/>
              <a:ext cx="61" cy="60"/>
            </a:xfrm>
            <a:custGeom>
              <a:avLst/>
              <a:gdLst>
                <a:gd name="T0" fmla="*/ 0 w 69"/>
                <a:gd name="T1" fmla="*/ 60 h 68"/>
                <a:gd name="T2" fmla="*/ 61 w 69"/>
                <a:gd name="T3" fmla="*/ 34 h 68"/>
                <a:gd name="T4" fmla="*/ 4 w 69"/>
                <a:gd name="T5" fmla="*/ 0 h 68"/>
                <a:gd name="T6" fmla="*/ 0 60000 65536"/>
                <a:gd name="T7" fmla="*/ 0 60000 65536"/>
                <a:gd name="T8" fmla="*/ 0 60000 65536"/>
                <a:gd name="T9" fmla="*/ 0 w 69"/>
                <a:gd name="T10" fmla="*/ 0 h 68"/>
                <a:gd name="T11" fmla="*/ 69 w 69"/>
                <a:gd name="T12" fmla="*/ 68 h 68"/>
              </a:gdLst>
              <a:ahLst/>
              <a:cxnLst>
                <a:cxn ang="T6">
                  <a:pos x="T0" y="T1"/>
                </a:cxn>
                <a:cxn ang="T7">
                  <a:pos x="T2" y="T3"/>
                </a:cxn>
                <a:cxn ang="T8">
                  <a:pos x="T4" y="T5"/>
                </a:cxn>
              </a:cxnLst>
              <a:rect l="T9" t="T10" r="T11" b="T12"/>
              <a:pathLst>
                <a:path w="69" h="68">
                  <a:moveTo>
                    <a:pt x="0" y="68"/>
                  </a:moveTo>
                  <a:lnTo>
                    <a:pt x="69" y="39"/>
                  </a:lnTo>
                  <a:lnTo>
                    <a:pt x="4" y="0"/>
                  </a:lnTo>
                </a:path>
              </a:pathLst>
            </a:custGeom>
            <a:noFill/>
            <a:ln w="19050">
              <a:solidFill>
                <a:srgbClr val="000000"/>
              </a:solidFill>
              <a:round/>
              <a:headEnd/>
              <a:tailEnd/>
            </a:ln>
          </p:spPr>
          <p:txBody>
            <a:bodyPr/>
            <a:lstStyle/>
            <a:p>
              <a:endParaRPr lang="en-US"/>
            </a:p>
          </p:txBody>
        </p:sp>
        <p:sp useBgFill="1">
          <p:nvSpPr>
            <p:cNvPr id="58403" name="Freeform 34"/>
            <p:cNvSpPr>
              <a:spLocks/>
            </p:cNvSpPr>
            <p:nvPr/>
          </p:nvSpPr>
          <p:spPr bwMode="auto">
            <a:xfrm>
              <a:off x="4131" y="2910"/>
              <a:ext cx="526" cy="252"/>
            </a:xfrm>
            <a:custGeom>
              <a:avLst/>
              <a:gdLst>
                <a:gd name="T0" fmla="*/ 126 w 602"/>
                <a:gd name="T1" fmla="*/ 252 h 288"/>
                <a:gd name="T2" fmla="*/ 400 w 602"/>
                <a:gd name="T3" fmla="*/ 252 h 288"/>
                <a:gd name="T4" fmla="*/ 419 w 602"/>
                <a:gd name="T5" fmla="*/ 250 h 288"/>
                <a:gd name="T6" fmla="*/ 439 w 602"/>
                <a:gd name="T7" fmla="*/ 246 h 288"/>
                <a:gd name="T8" fmla="*/ 458 w 602"/>
                <a:gd name="T9" fmla="*/ 239 h 288"/>
                <a:gd name="T10" fmla="*/ 474 w 602"/>
                <a:gd name="T11" fmla="*/ 228 h 288"/>
                <a:gd name="T12" fmla="*/ 489 w 602"/>
                <a:gd name="T13" fmla="*/ 215 h 288"/>
                <a:gd name="T14" fmla="*/ 502 w 602"/>
                <a:gd name="T15" fmla="*/ 200 h 288"/>
                <a:gd name="T16" fmla="*/ 513 w 602"/>
                <a:gd name="T17" fmla="*/ 183 h 288"/>
                <a:gd name="T18" fmla="*/ 521 w 602"/>
                <a:gd name="T19" fmla="*/ 164 h 288"/>
                <a:gd name="T20" fmla="*/ 524 w 602"/>
                <a:gd name="T21" fmla="*/ 145 h 288"/>
                <a:gd name="T22" fmla="*/ 526 w 602"/>
                <a:gd name="T23" fmla="*/ 126 h 288"/>
                <a:gd name="T24" fmla="*/ 524 w 602"/>
                <a:gd name="T25" fmla="*/ 107 h 288"/>
                <a:gd name="T26" fmla="*/ 521 w 602"/>
                <a:gd name="T27" fmla="*/ 87 h 288"/>
                <a:gd name="T28" fmla="*/ 513 w 602"/>
                <a:gd name="T29" fmla="*/ 68 h 288"/>
                <a:gd name="T30" fmla="*/ 502 w 602"/>
                <a:gd name="T31" fmla="*/ 52 h 288"/>
                <a:gd name="T32" fmla="*/ 489 w 602"/>
                <a:gd name="T33" fmla="*/ 37 h 288"/>
                <a:gd name="T34" fmla="*/ 474 w 602"/>
                <a:gd name="T35" fmla="*/ 24 h 288"/>
                <a:gd name="T36" fmla="*/ 458 w 602"/>
                <a:gd name="T37" fmla="*/ 13 h 288"/>
                <a:gd name="T38" fmla="*/ 439 w 602"/>
                <a:gd name="T39" fmla="*/ 5 h 288"/>
                <a:gd name="T40" fmla="*/ 419 w 602"/>
                <a:gd name="T41" fmla="*/ 2 h 288"/>
                <a:gd name="T42" fmla="*/ 400 w 602"/>
                <a:gd name="T43" fmla="*/ 0 h 288"/>
                <a:gd name="T44" fmla="*/ 126 w 602"/>
                <a:gd name="T45" fmla="*/ 0 h 288"/>
                <a:gd name="T46" fmla="*/ 106 w 602"/>
                <a:gd name="T47" fmla="*/ 2 h 288"/>
                <a:gd name="T48" fmla="*/ 87 w 602"/>
                <a:gd name="T49" fmla="*/ 5 h 288"/>
                <a:gd name="T50" fmla="*/ 69 w 602"/>
                <a:gd name="T51" fmla="*/ 13 h 288"/>
                <a:gd name="T52" fmla="*/ 52 w 602"/>
                <a:gd name="T53" fmla="*/ 24 h 288"/>
                <a:gd name="T54" fmla="*/ 37 w 602"/>
                <a:gd name="T55" fmla="*/ 37 h 288"/>
                <a:gd name="T56" fmla="*/ 24 w 602"/>
                <a:gd name="T57" fmla="*/ 52 h 288"/>
                <a:gd name="T58" fmla="*/ 13 w 602"/>
                <a:gd name="T59" fmla="*/ 68 h 288"/>
                <a:gd name="T60" fmla="*/ 6 w 602"/>
                <a:gd name="T61" fmla="*/ 87 h 288"/>
                <a:gd name="T62" fmla="*/ 2 w 602"/>
                <a:gd name="T63" fmla="*/ 107 h 288"/>
                <a:gd name="T64" fmla="*/ 0 w 602"/>
                <a:gd name="T65" fmla="*/ 126 h 288"/>
                <a:gd name="T66" fmla="*/ 2 w 602"/>
                <a:gd name="T67" fmla="*/ 145 h 288"/>
                <a:gd name="T68" fmla="*/ 6 w 602"/>
                <a:gd name="T69" fmla="*/ 164 h 288"/>
                <a:gd name="T70" fmla="*/ 13 w 602"/>
                <a:gd name="T71" fmla="*/ 183 h 288"/>
                <a:gd name="T72" fmla="*/ 24 w 602"/>
                <a:gd name="T73" fmla="*/ 200 h 288"/>
                <a:gd name="T74" fmla="*/ 37 w 602"/>
                <a:gd name="T75" fmla="*/ 215 h 288"/>
                <a:gd name="T76" fmla="*/ 52 w 602"/>
                <a:gd name="T77" fmla="*/ 228 h 288"/>
                <a:gd name="T78" fmla="*/ 69 w 602"/>
                <a:gd name="T79" fmla="*/ 239 h 288"/>
                <a:gd name="T80" fmla="*/ 87 w 602"/>
                <a:gd name="T81" fmla="*/ 246 h 288"/>
                <a:gd name="T82" fmla="*/ 106 w 602"/>
                <a:gd name="T83" fmla="*/ 250 h 288"/>
                <a:gd name="T84" fmla="*/ 126 w 602"/>
                <a:gd name="T85" fmla="*/ 252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2"/>
                <a:gd name="T130" fmla="*/ 0 h 288"/>
                <a:gd name="T131" fmla="*/ 602 w 602"/>
                <a:gd name="T132" fmla="*/ 288 h 2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2" h="288">
                  <a:moveTo>
                    <a:pt x="144" y="288"/>
                  </a:moveTo>
                  <a:lnTo>
                    <a:pt x="458" y="288"/>
                  </a:lnTo>
                  <a:lnTo>
                    <a:pt x="480" y="286"/>
                  </a:lnTo>
                  <a:lnTo>
                    <a:pt x="502" y="281"/>
                  </a:lnTo>
                  <a:lnTo>
                    <a:pt x="524" y="273"/>
                  </a:lnTo>
                  <a:lnTo>
                    <a:pt x="543" y="260"/>
                  </a:lnTo>
                  <a:lnTo>
                    <a:pt x="560" y="246"/>
                  </a:lnTo>
                  <a:lnTo>
                    <a:pt x="574" y="229"/>
                  </a:lnTo>
                  <a:lnTo>
                    <a:pt x="587" y="209"/>
                  </a:lnTo>
                  <a:lnTo>
                    <a:pt x="596" y="188"/>
                  </a:lnTo>
                  <a:lnTo>
                    <a:pt x="600" y="166"/>
                  </a:lnTo>
                  <a:lnTo>
                    <a:pt x="602" y="144"/>
                  </a:lnTo>
                  <a:lnTo>
                    <a:pt x="600" y="122"/>
                  </a:lnTo>
                  <a:lnTo>
                    <a:pt x="596" y="100"/>
                  </a:lnTo>
                  <a:lnTo>
                    <a:pt x="587" y="78"/>
                  </a:lnTo>
                  <a:lnTo>
                    <a:pt x="574" y="59"/>
                  </a:lnTo>
                  <a:lnTo>
                    <a:pt x="560" y="42"/>
                  </a:lnTo>
                  <a:lnTo>
                    <a:pt x="543" y="28"/>
                  </a:lnTo>
                  <a:lnTo>
                    <a:pt x="524" y="15"/>
                  </a:lnTo>
                  <a:lnTo>
                    <a:pt x="502" y="6"/>
                  </a:lnTo>
                  <a:lnTo>
                    <a:pt x="480" y="2"/>
                  </a:lnTo>
                  <a:lnTo>
                    <a:pt x="458" y="0"/>
                  </a:lnTo>
                  <a:lnTo>
                    <a:pt x="144" y="0"/>
                  </a:lnTo>
                  <a:lnTo>
                    <a:pt x="121" y="2"/>
                  </a:lnTo>
                  <a:lnTo>
                    <a:pt x="99" y="6"/>
                  </a:lnTo>
                  <a:lnTo>
                    <a:pt x="79" y="15"/>
                  </a:lnTo>
                  <a:lnTo>
                    <a:pt x="60" y="28"/>
                  </a:lnTo>
                  <a:lnTo>
                    <a:pt x="42" y="42"/>
                  </a:lnTo>
                  <a:lnTo>
                    <a:pt x="27" y="59"/>
                  </a:lnTo>
                  <a:lnTo>
                    <a:pt x="15" y="78"/>
                  </a:lnTo>
                  <a:lnTo>
                    <a:pt x="7" y="100"/>
                  </a:lnTo>
                  <a:lnTo>
                    <a:pt x="2" y="122"/>
                  </a:lnTo>
                  <a:lnTo>
                    <a:pt x="0" y="144"/>
                  </a:lnTo>
                  <a:lnTo>
                    <a:pt x="2" y="166"/>
                  </a:lnTo>
                  <a:lnTo>
                    <a:pt x="7" y="188"/>
                  </a:lnTo>
                  <a:lnTo>
                    <a:pt x="15" y="209"/>
                  </a:lnTo>
                  <a:lnTo>
                    <a:pt x="27" y="229"/>
                  </a:lnTo>
                  <a:lnTo>
                    <a:pt x="42" y="246"/>
                  </a:lnTo>
                  <a:lnTo>
                    <a:pt x="60" y="260"/>
                  </a:lnTo>
                  <a:lnTo>
                    <a:pt x="79" y="273"/>
                  </a:lnTo>
                  <a:lnTo>
                    <a:pt x="99" y="281"/>
                  </a:lnTo>
                  <a:lnTo>
                    <a:pt x="121" y="286"/>
                  </a:lnTo>
                  <a:lnTo>
                    <a:pt x="144" y="288"/>
                  </a:lnTo>
                  <a:close/>
                </a:path>
              </a:pathLst>
            </a:custGeom>
            <a:ln w="19050">
              <a:solidFill>
                <a:srgbClr val="000000"/>
              </a:solidFill>
              <a:round/>
              <a:headEnd/>
              <a:tailEnd/>
            </a:ln>
          </p:spPr>
          <p:txBody>
            <a:bodyPr/>
            <a:lstStyle/>
            <a:p>
              <a:endParaRPr lang="en-US"/>
            </a:p>
          </p:txBody>
        </p:sp>
        <p:sp>
          <p:nvSpPr>
            <p:cNvPr id="58404" name="Rectangle 35"/>
            <p:cNvSpPr>
              <a:spLocks noChangeArrowheads="1"/>
            </p:cNvSpPr>
            <p:nvPr/>
          </p:nvSpPr>
          <p:spPr bwMode="auto">
            <a:xfrm>
              <a:off x="4242" y="2936"/>
              <a:ext cx="372" cy="115"/>
            </a:xfrm>
            <a:prstGeom prst="rect">
              <a:avLst/>
            </a:prstGeom>
            <a:noFill/>
            <a:ln w="19050">
              <a:noFill/>
              <a:miter lim="800000"/>
              <a:headEnd/>
              <a:tailEnd/>
            </a:ln>
          </p:spPr>
          <p:txBody>
            <a:bodyPr wrap="none" lIns="0" tIns="0" rIns="0" bIns="0">
              <a:spAutoFit/>
            </a:bodyPr>
            <a:lstStyle/>
            <a:p>
              <a:pPr algn="l"/>
              <a:r>
                <a:rPr lang="en-US" sz="1200" b="1"/>
                <a:t>Restock</a:t>
              </a:r>
              <a:endParaRPr lang="en-US" b="1">
                <a:latin typeface="Times New Roman" pitchFamily="18" charset="0"/>
              </a:endParaRPr>
            </a:p>
          </p:txBody>
        </p:sp>
        <p:sp>
          <p:nvSpPr>
            <p:cNvPr id="58405" name="Rectangle 36"/>
            <p:cNvSpPr>
              <a:spLocks noChangeArrowheads="1"/>
            </p:cNvSpPr>
            <p:nvPr/>
          </p:nvSpPr>
          <p:spPr bwMode="auto">
            <a:xfrm>
              <a:off x="4312" y="3036"/>
              <a:ext cx="197" cy="115"/>
            </a:xfrm>
            <a:prstGeom prst="rect">
              <a:avLst/>
            </a:prstGeom>
            <a:noFill/>
            <a:ln w="19050">
              <a:noFill/>
              <a:miter lim="800000"/>
              <a:headEnd/>
              <a:tailEnd/>
            </a:ln>
          </p:spPr>
          <p:txBody>
            <a:bodyPr wrap="none" lIns="0" tIns="0" rIns="0" bIns="0">
              <a:spAutoFit/>
            </a:bodyPr>
            <a:lstStyle/>
            <a:p>
              <a:pPr algn="l"/>
              <a:r>
                <a:rPr lang="en-US" sz="1200" b="1"/>
                <a:t>Item</a:t>
              </a:r>
              <a:endParaRPr lang="en-US" b="1">
                <a:latin typeface="Times New Roman" pitchFamily="18" charset="0"/>
              </a:endParaRPr>
            </a:p>
          </p:txBody>
        </p:sp>
        <p:sp>
          <p:nvSpPr>
            <p:cNvPr id="58406" name="Line 37"/>
            <p:cNvSpPr>
              <a:spLocks noChangeShapeType="1"/>
            </p:cNvSpPr>
            <p:nvPr/>
          </p:nvSpPr>
          <p:spPr bwMode="auto">
            <a:xfrm>
              <a:off x="4394" y="2658"/>
              <a:ext cx="1" cy="252"/>
            </a:xfrm>
            <a:prstGeom prst="line">
              <a:avLst/>
            </a:prstGeom>
            <a:noFill/>
            <a:ln w="19050">
              <a:solidFill>
                <a:srgbClr val="000000"/>
              </a:solidFill>
              <a:round/>
              <a:headEnd/>
              <a:tailEnd/>
            </a:ln>
          </p:spPr>
          <p:txBody>
            <a:bodyPr/>
            <a:lstStyle/>
            <a:p>
              <a:endParaRPr lang="en-US"/>
            </a:p>
          </p:txBody>
        </p:sp>
        <p:sp>
          <p:nvSpPr>
            <p:cNvPr id="58407" name="Freeform 38"/>
            <p:cNvSpPr>
              <a:spLocks/>
            </p:cNvSpPr>
            <p:nvPr/>
          </p:nvSpPr>
          <p:spPr bwMode="auto">
            <a:xfrm>
              <a:off x="4364" y="2851"/>
              <a:ext cx="59" cy="59"/>
            </a:xfrm>
            <a:custGeom>
              <a:avLst/>
              <a:gdLst>
                <a:gd name="T0" fmla="*/ 0 w 67"/>
                <a:gd name="T1" fmla="*/ 0 h 68"/>
                <a:gd name="T2" fmla="*/ 30 w 67"/>
                <a:gd name="T3" fmla="*/ 59 h 68"/>
                <a:gd name="T4" fmla="*/ 59 w 67"/>
                <a:gd name="T5" fmla="*/ 0 h 68"/>
                <a:gd name="T6" fmla="*/ 0 60000 65536"/>
                <a:gd name="T7" fmla="*/ 0 60000 65536"/>
                <a:gd name="T8" fmla="*/ 0 60000 65536"/>
                <a:gd name="T9" fmla="*/ 0 w 67"/>
                <a:gd name="T10" fmla="*/ 0 h 68"/>
                <a:gd name="T11" fmla="*/ 67 w 67"/>
                <a:gd name="T12" fmla="*/ 68 h 68"/>
              </a:gdLst>
              <a:ahLst/>
              <a:cxnLst>
                <a:cxn ang="T6">
                  <a:pos x="T0" y="T1"/>
                </a:cxn>
                <a:cxn ang="T7">
                  <a:pos x="T2" y="T3"/>
                </a:cxn>
                <a:cxn ang="T8">
                  <a:pos x="T4" y="T5"/>
                </a:cxn>
              </a:cxnLst>
              <a:rect l="T9" t="T10" r="T11" b="T12"/>
              <a:pathLst>
                <a:path w="67" h="68">
                  <a:moveTo>
                    <a:pt x="0" y="0"/>
                  </a:moveTo>
                  <a:lnTo>
                    <a:pt x="34" y="68"/>
                  </a:lnTo>
                  <a:lnTo>
                    <a:pt x="67" y="0"/>
                  </a:lnTo>
                </a:path>
              </a:pathLst>
            </a:custGeom>
            <a:noFill/>
            <a:ln w="19050">
              <a:solidFill>
                <a:srgbClr val="000000"/>
              </a:solidFill>
              <a:round/>
              <a:headEnd/>
              <a:tailEnd/>
            </a:ln>
          </p:spPr>
          <p:txBody>
            <a:bodyPr/>
            <a:lstStyle/>
            <a:p>
              <a:endParaRPr lang="en-US"/>
            </a:p>
          </p:txBody>
        </p:sp>
        <p:sp useBgFill="1">
          <p:nvSpPr>
            <p:cNvPr id="58408" name="Freeform 39"/>
            <p:cNvSpPr>
              <a:spLocks/>
            </p:cNvSpPr>
            <p:nvPr/>
          </p:nvSpPr>
          <p:spPr bwMode="auto">
            <a:xfrm>
              <a:off x="3087" y="3478"/>
              <a:ext cx="595" cy="252"/>
            </a:xfrm>
            <a:custGeom>
              <a:avLst/>
              <a:gdLst>
                <a:gd name="T0" fmla="*/ 126 w 680"/>
                <a:gd name="T1" fmla="*/ 252 h 288"/>
                <a:gd name="T2" fmla="*/ 469 w 680"/>
                <a:gd name="T3" fmla="*/ 252 h 288"/>
                <a:gd name="T4" fmla="*/ 489 w 680"/>
                <a:gd name="T5" fmla="*/ 250 h 288"/>
                <a:gd name="T6" fmla="*/ 508 w 680"/>
                <a:gd name="T7" fmla="*/ 247 h 288"/>
                <a:gd name="T8" fmla="*/ 527 w 680"/>
                <a:gd name="T9" fmla="*/ 239 h 288"/>
                <a:gd name="T10" fmla="*/ 543 w 680"/>
                <a:gd name="T11" fmla="*/ 228 h 288"/>
                <a:gd name="T12" fmla="*/ 559 w 680"/>
                <a:gd name="T13" fmla="*/ 215 h 288"/>
                <a:gd name="T14" fmla="*/ 571 w 680"/>
                <a:gd name="T15" fmla="*/ 200 h 288"/>
                <a:gd name="T16" fmla="*/ 582 w 680"/>
                <a:gd name="T17" fmla="*/ 183 h 288"/>
                <a:gd name="T18" fmla="*/ 589 w 680"/>
                <a:gd name="T19" fmla="*/ 164 h 288"/>
                <a:gd name="T20" fmla="*/ 594 w 680"/>
                <a:gd name="T21" fmla="*/ 145 h 288"/>
                <a:gd name="T22" fmla="*/ 595 w 680"/>
                <a:gd name="T23" fmla="*/ 126 h 288"/>
                <a:gd name="T24" fmla="*/ 594 w 680"/>
                <a:gd name="T25" fmla="*/ 107 h 288"/>
                <a:gd name="T26" fmla="*/ 589 w 680"/>
                <a:gd name="T27" fmla="*/ 87 h 288"/>
                <a:gd name="T28" fmla="*/ 582 w 680"/>
                <a:gd name="T29" fmla="*/ 69 h 288"/>
                <a:gd name="T30" fmla="*/ 571 w 680"/>
                <a:gd name="T31" fmla="*/ 52 h 288"/>
                <a:gd name="T32" fmla="*/ 559 w 680"/>
                <a:gd name="T33" fmla="*/ 37 h 288"/>
                <a:gd name="T34" fmla="*/ 543 w 680"/>
                <a:gd name="T35" fmla="*/ 24 h 288"/>
                <a:gd name="T36" fmla="*/ 527 w 680"/>
                <a:gd name="T37" fmla="*/ 13 h 288"/>
                <a:gd name="T38" fmla="*/ 508 w 680"/>
                <a:gd name="T39" fmla="*/ 6 h 288"/>
                <a:gd name="T40" fmla="*/ 489 w 680"/>
                <a:gd name="T41" fmla="*/ 2 h 288"/>
                <a:gd name="T42" fmla="*/ 469 w 680"/>
                <a:gd name="T43" fmla="*/ 0 h 288"/>
                <a:gd name="T44" fmla="*/ 126 w 680"/>
                <a:gd name="T45" fmla="*/ 0 h 288"/>
                <a:gd name="T46" fmla="*/ 107 w 680"/>
                <a:gd name="T47" fmla="*/ 2 h 288"/>
                <a:gd name="T48" fmla="*/ 87 w 680"/>
                <a:gd name="T49" fmla="*/ 6 h 288"/>
                <a:gd name="T50" fmla="*/ 69 w 680"/>
                <a:gd name="T51" fmla="*/ 13 h 288"/>
                <a:gd name="T52" fmla="*/ 52 w 680"/>
                <a:gd name="T53" fmla="*/ 24 h 288"/>
                <a:gd name="T54" fmla="*/ 37 w 680"/>
                <a:gd name="T55" fmla="*/ 37 h 288"/>
                <a:gd name="T56" fmla="*/ 24 w 680"/>
                <a:gd name="T57" fmla="*/ 52 h 288"/>
                <a:gd name="T58" fmla="*/ 13 w 680"/>
                <a:gd name="T59" fmla="*/ 69 h 288"/>
                <a:gd name="T60" fmla="*/ 6 w 680"/>
                <a:gd name="T61" fmla="*/ 87 h 288"/>
                <a:gd name="T62" fmla="*/ 2 w 680"/>
                <a:gd name="T63" fmla="*/ 107 h 288"/>
                <a:gd name="T64" fmla="*/ 0 w 680"/>
                <a:gd name="T65" fmla="*/ 126 h 288"/>
                <a:gd name="T66" fmla="*/ 2 w 680"/>
                <a:gd name="T67" fmla="*/ 145 h 288"/>
                <a:gd name="T68" fmla="*/ 6 w 680"/>
                <a:gd name="T69" fmla="*/ 164 h 288"/>
                <a:gd name="T70" fmla="*/ 13 w 680"/>
                <a:gd name="T71" fmla="*/ 183 h 288"/>
                <a:gd name="T72" fmla="*/ 24 w 680"/>
                <a:gd name="T73" fmla="*/ 200 h 288"/>
                <a:gd name="T74" fmla="*/ 37 w 680"/>
                <a:gd name="T75" fmla="*/ 215 h 288"/>
                <a:gd name="T76" fmla="*/ 52 w 680"/>
                <a:gd name="T77" fmla="*/ 228 h 288"/>
                <a:gd name="T78" fmla="*/ 69 w 680"/>
                <a:gd name="T79" fmla="*/ 239 h 288"/>
                <a:gd name="T80" fmla="*/ 87 w 680"/>
                <a:gd name="T81" fmla="*/ 247 h 288"/>
                <a:gd name="T82" fmla="*/ 107 w 680"/>
                <a:gd name="T83" fmla="*/ 250 h 288"/>
                <a:gd name="T84" fmla="*/ 126 w 680"/>
                <a:gd name="T85" fmla="*/ 252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0"/>
                <a:gd name="T130" fmla="*/ 0 h 288"/>
                <a:gd name="T131" fmla="*/ 680 w 680"/>
                <a:gd name="T132" fmla="*/ 288 h 2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0" h="288">
                  <a:moveTo>
                    <a:pt x="144" y="288"/>
                  </a:moveTo>
                  <a:lnTo>
                    <a:pt x="536" y="288"/>
                  </a:lnTo>
                  <a:lnTo>
                    <a:pt x="559" y="286"/>
                  </a:lnTo>
                  <a:lnTo>
                    <a:pt x="581" y="282"/>
                  </a:lnTo>
                  <a:lnTo>
                    <a:pt x="602" y="273"/>
                  </a:lnTo>
                  <a:lnTo>
                    <a:pt x="621" y="260"/>
                  </a:lnTo>
                  <a:lnTo>
                    <a:pt x="639" y="246"/>
                  </a:lnTo>
                  <a:lnTo>
                    <a:pt x="653" y="229"/>
                  </a:lnTo>
                  <a:lnTo>
                    <a:pt x="665" y="209"/>
                  </a:lnTo>
                  <a:lnTo>
                    <a:pt x="673" y="188"/>
                  </a:lnTo>
                  <a:lnTo>
                    <a:pt x="679" y="166"/>
                  </a:lnTo>
                  <a:lnTo>
                    <a:pt x="680" y="144"/>
                  </a:lnTo>
                  <a:lnTo>
                    <a:pt x="679" y="122"/>
                  </a:lnTo>
                  <a:lnTo>
                    <a:pt x="673" y="100"/>
                  </a:lnTo>
                  <a:lnTo>
                    <a:pt x="665" y="79"/>
                  </a:lnTo>
                  <a:lnTo>
                    <a:pt x="653" y="59"/>
                  </a:lnTo>
                  <a:lnTo>
                    <a:pt x="639" y="42"/>
                  </a:lnTo>
                  <a:lnTo>
                    <a:pt x="621" y="28"/>
                  </a:lnTo>
                  <a:lnTo>
                    <a:pt x="602" y="15"/>
                  </a:lnTo>
                  <a:lnTo>
                    <a:pt x="581" y="7"/>
                  </a:lnTo>
                  <a:lnTo>
                    <a:pt x="559" y="2"/>
                  </a:lnTo>
                  <a:lnTo>
                    <a:pt x="536" y="0"/>
                  </a:lnTo>
                  <a:lnTo>
                    <a:pt x="144" y="0"/>
                  </a:lnTo>
                  <a:lnTo>
                    <a:pt x="122" y="2"/>
                  </a:lnTo>
                  <a:lnTo>
                    <a:pt x="100" y="7"/>
                  </a:lnTo>
                  <a:lnTo>
                    <a:pt x="79" y="15"/>
                  </a:lnTo>
                  <a:lnTo>
                    <a:pt x="60" y="28"/>
                  </a:lnTo>
                  <a:lnTo>
                    <a:pt x="42" y="42"/>
                  </a:lnTo>
                  <a:lnTo>
                    <a:pt x="28" y="59"/>
                  </a:lnTo>
                  <a:lnTo>
                    <a:pt x="15" y="79"/>
                  </a:lnTo>
                  <a:lnTo>
                    <a:pt x="7" y="100"/>
                  </a:lnTo>
                  <a:lnTo>
                    <a:pt x="2" y="122"/>
                  </a:lnTo>
                  <a:lnTo>
                    <a:pt x="0" y="144"/>
                  </a:lnTo>
                  <a:lnTo>
                    <a:pt x="2" y="166"/>
                  </a:lnTo>
                  <a:lnTo>
                    <a:pt x="7" y="188"/>
                  </a:lnTo>
                  <a:lnTo>
                    <a:pt x="15" y="209"/>
                  </a:lnTo>
                  <a:lnTo>
                    <a:pt x="28" y="229"/>
                  </a:lnTo>
                  <a:lnTo>
                    <a:pt x="42" y="246"/>
                  </a:lnTo>
                  <a:lnTo>
                    <a:pt x="60" y="260"/>
                  </a:lnTo>
                  <a:lnTo>
                    <a:pt x="79" y="273"/>
                  </a:lnTo>
                  <a:lnTo>
                    <a:pt x="100" y="282"/>
                  </a:lnTo>
                  <a:lnTo>
                    <a:pt x="122" y="286"/>
                  </a:lnTo>
                  <a:lnTo>
                    <a:pt x="144" y="288"/>
                  </a:lnTo>
                  <a:close/>
                </a:path>
              </a:pathLst>
            </a:custGeom>
            <a:ln w="19050">
              <a:solidFill>
                <a:srgbClr val="000000"/>
              </a:solidFill>
              <a:round/>
              <a:headEnd/>
              <a:tailEnd/>
            </a:ln>
          </p:spPr>
          <p:txBody>
            <a:bodyPr/>
            <a:lstStyle/>
            <a:p>
              <a:endParaRPr lang="en-US"/>
            </a:p>
          </p:txBody>
        </p:sp>
        <p:sp>
          <p:nvSpPr>
            <p:cNvPr id="58409" name="Rectangle 40"/>
            <p:cNvSpPr>
              <a:spLocks noChangeArrowheads="1"/>
            </p:cNvSpPr>
            <p:nvPr/>
          </p:nvSpPr>
          <p:spPr bwMode="auto">
            <a:xfrm>
              <a:off x="3273" y="3504"/>
              <a:ext cx="277" cy="115"/>
            </a:xfrm>
            <a:prstGeom prst="rect">
              <a:avLst/>
            </a:prstGeom>
            <a:noFill/>
            <a:ln w="19050">
              <a:noFill/>
              <a:miter lim="800000"/>
              <a:headEnd/>
              <a:tailEnd/>
            </a:ln>
          </p:spPr>
          <p:txBody>
            <a:bodyPr wrap="none" lIns="0" tIns="0" rIns="0" bIns="0">
              <a:spAutoFit/>
            </a:bodyPr>
            <a:lstStyle/>
            <a:p>
              <a:pPr algn="l"/>
              <a:r>
                <a:rPr lang="en-US" sz="1200" b="1"/>
                <a:t>Credit</a:t>
              </a:r>
              <a:endParaRPr lang="en-US" b="1">
                <a:latin typeface="Times New Roman" pitchFamily="18" charset="0"/>
              </a:endParaRPr>
            </a:p>
          </p:txBody>
        </p:sp>
        <p:sp>
          <p:nvSpPr>
            <p:cNvPr id="58410" name="Rectangle 41"/>
            <p:cNvSpPr>
              <a:spLocks noChangeArrowheads="1"/>
            </p:cNvSpPr>
            <p:nvPr/>
          </p:nvSpPr>
          <p:spPr bwMode="auto">
            <a:xfrm>
              <a:off x="3232" y="3605"/>
              <a:ext cx="384" cy="115"/>
            </a:xfrm>
            <a:prstGeom prst="rect">
              <a:avLst/>
            </a:prstGeom>
            <a:noFill/>
            <a:ln w="19050">
              <a:noFill/>
              <a:miter lim="800000"/>
              <a:headEnd/>
              <a:tailEnd/>
            </a:ln>
          </p:spPr>
          <p:txBody>
            <a:bodyPr wrap="none" lIns="0" tIns="0" rIns="0" bIns="0">
              <a:spAutoFit/>
            </a:bodyPr>
            <a:lstStyle/>
            <a:p>
              <a:pPr algn="l"/>
              <a:r>
                <a:rPr lang="en-US" sz="1200" b="1"/>
                <a:t>Account</a:t>
              </a:r>
              <a:endParaRPr lang="en-US" b="1">
                <a:latin typeface="Times New Roman" pitchFamily="18" charset="0"/>
              </a:endParaRPr>
            </a:p>
          </p:txBody>
        </p:sp>
        <p:sp useBgFill="1">
          <p:nvSpPr>
            <p:cNvPr id="58411" name="Rectangle 42"/>
            <p:cNvSpPr>
              <a:spLocks noChangeArrowheads="1"/>
            </p:cNvSpPr>
            <p:nvPr/>
          </p:nvSpPr>
          <p:spPr bwMode="auto">
            <a:xfrm>
              <a:off x="4141" y="3415"/>
              <a:ext cx="505" cy="378"/>
            </a:xfrm>
            <a:prstGeom prst="rect">
              <a:avLst/>
            </a:prstGeom>
            <a:ln w="19050">
              <a:solidFill>
                <a:srgbClr val="000000"/>
              </a:solidFill>
              <a:miter lim="800000"/>
              <a:headEnd/>
              <a:tailEnd/>
            </a:ln>
          </p:spPr>
          <p:txBody>
            <a:bodyPr/>
            <a:lstStyle/>
            <a:p>
              <a:endParaRPr lang="en-US"/>
            </a:p>
          </p:txBody>
        </p:sp>
        <p:sp>
          <p:nvSpPr>
            <p:cNvPr id="58412" name="Rectangle 43"/>
            <p:cNvSpPr>
              <a:spLocks noChangeArrowheads="1"/>
            </p:cNvSpPr>
            <p:nvPr/>
          </p:nvSpPr>
          <p:spPr bwMode="auto">
            <a:xfrm>
              <a:off x="4312" y="3504"/>
              <a:ext cx="197" cy="115"/>
            </a:xfrm>
            <a:prstGeom prst="rect">
              <a:avLst/>
            </a:prstGeom>
            <a:noFill/>
            <a:ln w="19050">
              <a:noFill/>
              <a:miter lim="800000"/>
              <a:headEnd/>
              <a:tailEnd/>
            </a:ln>
          </p:spPr>
          <p:txBody>
            <a:bodyPr wrap="none" lIns="0" tIns="0" rIns="0" bIns="0">
              <a:spAutoFit/>
            </a:bodyPr>
            <a:lstStyle/>
            <a:p>
              <a:pPr algn="l"/>
              <a:r>
                <a:rPr lang="en-US" sz="1200" b="1"/>
                <a:t>Item</a:t>
              </a:r>
              <a:endParaRPr lang="en-US" b="1">
                <a:latin typeface="Times New Roman" pitchFamily="18" charset="0"/>
              </a:endParaRPr>
            </a:p>
          </p:txBody>
        </p:sp>
        <p:sp>
          <p:nvSpPr>
            <p:cNvPr id="58413" name="Rectangle 44"/>
            <p:cNvSpPr>
              <a:spLocks noChangeArrowheads="1"/>
            </p:cNvSpPr>
            <p:nvPr/>
          </p:nvSpPr>
          <p:spPr bwMode="auto">
            <a:xfrm>
              <a:off x="4205" y="3605"/>
              <a:ext cx="469" cy="115"/>
            </a:xfrm>
            <a:prstGeom prst="rect">
              <a:avLst/>
            </a:prstGeom>
            <a:noFill/>
            <a:ln w="19050">
              <a:noFill/>
              <a:miter lim="800000"/>
              <a:headEnd/>
              <a:tailEnd/>
            </a:ln>
          </p:spPr>
          <p:txBody>
            <a:bodyPr wrap="none" lIns="0" tIns="0" rIns="0" bIns="0">
              <a:spAutoFit/>
            </a:bodyPr>
            <a:lstStyle/>
            <a:p>
              <a:pPr algn="l"/>
              <a:r>
                <a:rPr lang="en-US" sz="1200" b="1"/>
                <a:t>[available]</a:t>
              </a:r>
              <a:endParaRPr lang="en-US" b="1">
                <a:latin typeface="Times New Roman" pitchFamily="18" charset="0"/>
              </a:endParaRPr>
            </a:p>
          </p:txBody>
        </p:sp>
        <p:sp>
          <p:nvSpPr>
            <p:cNvPr id="58414" name="Line 45"/>
            <p:cNvSpPr>
              <a:spLocks noChangeShapeType="1"/>
            </p:cNvSpPr>
            <p:nvPr/>
          </p:nvSpPr>
          <p:spPr bwMode="auto">
            <a:xfrm>
              <a:off x="4394" y="3162"/>
              <a:ext cx="1" cy="27"/>
            </a:xfrm>
            <a:prstGeom prst="line">
              <a:avLst/>
            </a:prstGeom>
            <a:noFill/>
            <a:ln w="19050">
              <a:solidFill>
                <a:srgbClr val="000000"/>
              </a:solidFill>
              <a:round/>
              <a:headEnd/>
              <a:tailEnd/>
            </a:ln>
          </p:spPr>
          <p:txBody>
            <a:bodyPr/>
            <a:lstStyle/>
            <a:p>
              <a:endParaRPr lang="en-US"/>
            </a:p>
          </p:txBody>
        </p:sp>
        <p:sp>
          <p:nvSpPr>
            <p:cNvPr id="58415" name="Line 46"/>
            <p:cNvSpPr>
              <a:spLocks noChangeShapeType="1"/>
            </p:cNvSpPr>
            <p:nvPr/>
          </p:nvSpPr>
          <p:spPr bwMode="auto">
            <a:xfrm>
              <a:off x="4394" y="3204"/>
              <a:ext cx="1" cy="27"/>
            </a:xfrm>
            <a:prstGeom prst="line">
              <a:avLst/>
            </a:prstGeom>
            <a:noFill/>
            <a:ln w="19050">
              <a:solidFill>
                <a:srgbClr val="000000"/>
              </a:solidFill>
              <a:round/>
              <a:headEnd/>
              <a:tailEnd/>
            </a:ln>
          </p:spPr>
          <p:txBody>
            <a:bodyPr/>
            <a:lstStyle/>
            <a:p>
              <a:endParaRPr lang="en-US"/>
            </a:p>
          </p:txBody>
        </p:sp>
        <p:sp>
          <p:nvSpPr>
            <p:cNvPr id="58416" name="Line 47"/>
            <p:cNvSpPr>
              <a:spLocks noChangeShapeType="1"/>
            </p:cNvSpPr>
            <p:nvPr/>
          </p:nvSpPr>
          <p:spPr bwMode="auto">
            <a:xfrm>
              <a:off x="4394" y="3246"/>
              <a:ext cx="1" cy="27"/>
            </a:xfrm>
            <a:prstGeom prst="line">
              <a:avLst/>
            </a:prstGeom>
            <a:noFill/>
            <a:ln w="19050">
              <a:solidFill>
                <a:srgbClr val="000000"/>
              </a:solidFill>
              <a:round/>
              <a:headEnd/>
              <a:tailEnd/>
            </a:ln>
          </p:spPr>
          <p:txBody>
            <a:bodyPr/>
            <a:lstStyle/>
            <a:p>
              <a:endParaRPr lang="en-US"/>
            </a:p>
          </p:txBody>
        </p:sp>
        <p:sp>
          <p:nvSpPr>
            <p:cNvPr id="58417" name="Line 48"/>
            <p:cNvSpPr>
              <a:spLocks noChangeShapeType="1"/>
            </p:cNvSpPr>
            <p:nvPr/>
          </p:nvSpPr>
          <p:spPr bwMode="auto">
            <a:xfrm>
              <a:off x="4394" y="3288"/>
              <a:ext cx="1" cy="27"/>
            </a:xfrm>
            <a:prstGeom prst="line">
              <a:avLst/>
            </a:prstGeom>
            <a:noFill/>
            <a:ln w="19050">
              <a:solidFill>
                <a:srgbClr val="000000"/>
              </a:solidFill>
              <a:round/>
              <a:headEnd/>
              <a:tailEnd/>
            </a:ln>
          </p:spPr>
          <p:txBody>
            <a:bodyPr/>
            <a:lstStyle/>
            <a:p>
              <a:endParaRPr lang="en-US"/>
            </a:p>
          </p:txBody>
        </p:sp>
        <p:sp>
          <p:nvSpPr>
            <p:cNvPr id="58418" name="Line 49"/>
            <p:cNvSpPr>
              <a:spLocks noChangeShapeType="1"/>
            </p:cNvSpPr>
            <p:nvPr/>
          </p:nvSpPr>
          <p:spPr bwMode="auto">
            <a:xfrm>
              <a:off x="4394" y="3330"/>
              <a:ext cx="1" cy="27"/>
            </a:xfrm>
            <a:prstGeom prst="line">
              <a:avLst/>
            </a:prstGeom>
            <a:noFill/>
            <a:ln w="19050">
              <a:solidFill>
                <a:srgbClr val="000000"/>
              </a:solidFill>
              <a:round/>
              <a:headEnd/>
              <a:tailEnd/>
            </a:ln>
          </p:spPr>
          <p:txBody>
            <a:bodyPr/>
            <a:lstStyle/>
            <a:p>
              <a:endParaRPr lang="en-US"/>
            </a:p>
          </p:txBody>
        </p:sp>
        <p:sp>
          <p:nvSpPr>
            <p:cNvPr id="58419" name="Line 50"/>
            <p:cNvSpPr>
              <a:spLocks noChangeShapeType="1"/>
            </p:cNvSpPr>
            <p:nvPr/>
          </p:nvSpPr>
          <p:spPr bwMode="auto">
            <a:xfrm>
              <a:off x="4394" y="3373"/>
              <a:ext cx="1" cy="26"/>
            </a:xfrm>
            <a:prstGeom prst="line">
              <a:avLst/>
            </a:prstGeom>
            <a:noFill/>
            <a:ln w="19050">
              <a:solidFill>
                <a:srgbClr val="000000"/>
              </a:solidFill>
              <a:round/>
              <a:headEnd/>
              <a:tailEnd/>
            </a:ln>
          </p:spPr>
          <p:txBody>
            <a:bodyPr/>
            <a:lstStyle/>
            <a:p>
              <a:endParaRPr lang="en-US"/>
            </a:p>
          </p:txBody>
        </p:sp>
        <p:sp>
          <p:nvSpPr>
            <p:cNvPr id="58420" name="Freeform 51"/>
            <p:cNvSpPr>
              <a:spLocks/>
            </p:cNvSpPr>
            <p:nvPr/>
          </p:nvSpPr>
          <p:spPr bwMode="auto">
            <a:xfrm>
              <a:off x="4364" y="3356"/>
              <a:ext cx="59" cy="59"/>
            </a:xfrm>
            <a:custGeom>
              <a:avLst/>
              <a:gdLst>
                <a:gd name="T0" fmla="*/ 0 w 67"/>
                <a:gd name="T1" fmla="*/ 0 h 68"/>
                <a:gd name="T2" fmla="*/ 30 w 67"/>
                <a:gd name="T3" fmla="*/ 59 h 68"/>
                <a:gd name="T4" fmla="*/ 59 w 67"/>
                <a:gd name="T5" fmla="*/ 0 h 68"/>
                <a:gd name="T6" fmla="*/ 0 60000 65536"/>
                <a:gd name="T7" fmla="*/ 0 60000 65536"/>
                <a:gd name="T8" fmla="*/ 0 60000 65536"/>
                <a:gd name="T9" fmla="*/ 0 w 67"/>
                <a:gd name="T10" fmla="*/ 0 h 68"/>
                <a:gd name="T11" fmla="*/ 67 w 67"/>
                <a:gd name="T12" fmla="*/ 68 h 68"/>
              </a:gdLst>
              <a:ahLst/>
              <a:cxnLst>
                <a:cxn ang="T6">
                  <a:pos x="T0" y="T1"/>
                </a:cxn>
                <a:cxn ang="T7">
                  <a:pos x="T2" y="T3"/>
                </a:cxn>
                <a:cxn ang="T8">
                  <a:pos x="T4" y="T5"/>
                </a:cxn>
              </a:cxnLst>
              <a:rect l="T9" t="T10" r="T11" b="T12"/>
              <a:pathLst>
                <a:path w="67" h="68">
                  <a:moveTo>
                    <a:pt x="0" y="0"/>
                  </a:moveTo>
                  <a:lnTo>
                    <a:pt x="34" y="68"/>
                  </a:lnTo>
                  <a:lnTo>
                    <a:pt x="67" y="0"/>
                  </a:lnTo>
                </a:path>
              </a:pathLst>
            </a:custGeom>
            <a:noFill/>
            <a:ln w="19050">
              <a:solidFill>
                <a:srgbClr val="000000"/>
              </a:solidFill>
              <a:round/>
              <a:headEnd/>
              <a:tailEnd/>
            </a:ln>
          </p:spPr>
          <p:txBody>
            <a:bodyPr/>
            <a:lstStyle/>
            <a:p>
              <a:endParaRPr lang="en-US"/>
            </a:p>
          </p:txBody>
        </p:sp>
        <p:sp>
          <p:nvSpPr>
            <p:cNvPr id="58421" name="Line 52"/>
            <p:cNvSpPr>
              <a:spLocks noChangeShapeType="1"/>
            </p:cNvSpPr>
            <p:nvPr/>
          </p:nvSpPr>
          <p:spPr bwMode="auto">
            <a:xfrm>
              <a:off x="1621" y="2847"/>
              <a:ext cx="27" cy="1"/>
            </a:xfrm>
            <a:prstGeom prst="line">
              <a:avLst/>
            </a:prstGeom>
            <a:noFill/>
            <a:ln w="19050">
              <a:solidFill>
                <a:srgbClr val="000000"/>
              </a:solidFill>
              <a:round/>
              <a:headEnd/>
              <a:tailEnd/>
            </a:ln>
          </p:spPr>
          <p:txBody>
            <a:bodyPr/>
            <a:lstStyle/>
            <a:p>
              <a:endParaRPr lang="en-US"/>
            </a:p>
          </p:txBody>
        </p:sp>
        <p:sp>
          <p:nvSpPr>
            <p:cNvPr id="58422" name="Line 53"/>
            <p:cNvSpPr>
              <a:spLocks noChangeShapeType="1"/>
            </p:cNvSpPr>
            <p:nvPr/>
          </p:nvSpPr>
          <p:spPr bwMode="auto">
            <a:xfrm>
              <a:off x="1663" y="2850"/>
              <a:ext cx="27" cy="2"/>
            </a:xfrm>
            <a:prstGeom prst="line">
              <a:avLst/>
            </a:prstGeom>
            <a:noFill/>
            <a:ln w="19050">
              <a:solidFill>
                <a:srgbClr val="000000"/>
              </a:solidFill>
              <a:round/>
              <a:headEnd/>
              <a:tailEnd/>
            </a:ln>
          </p:spPr>
          <p:txBody>
            <a:bodyPr/>
            <a:lstStyle/>
            <a:p>
              <a:endParaRPr lang="en-US"/>
            </a:p>
          </p:txBody>
        </p:sp>
        <p:sp>
          <p:nvSpPr>
            <p:cNvPr id="58423" name="Line 54"/>
            <p:cNvSpPr>
              <a:spLocks noChangeShapeType="1"/>
            </p:cNvSpPr>
            <p:nvPr/>
          </p:nvSpPr>
          <p:spPr bwMode="auto">
            <a:xfrm>
              <a:off x="1705" y="2853"/>
              <a:ext cx="27" cy="2"/>
            </a:xfrm>
            <a:prstGeom prst="line">
              <a:avLst/>
            </a:prstGeom>
            <a:noFill/>
            <a:ln w="19050">
              <a:solidFill>
                <a:srgbClr val="000000"/>
              </a:solidFill>
              <a:round/>
              <a:headEnd/>
              <a:tailEnd/>
            </a:ln>
          </p:spPr>
          <p:txBody>
            <a:bodyPr/>
            <a:lstStyle/>
            <a:p>
              <a:endParaRPr lang="en-US"/>
            </a:p>
          </p:txBody>
        </p:sp>
        <p:sp>
          <p:nvSpPr>
            <p:cNvPr id="58424" name="Line 55"/>
            <p:cNvSpPr>
              <a:spLocks noChangeShapeType="1"/>
            </p:cNvSpPr>
            <p:nvPr/>
          </p:nvSpPr>
          <p:spPr bwMode="auto">
            <a:xfrm>
              <a:off x="1747" y="2856"/>
              <a:ext cx="27" cy="3"/>
            </a:xfrm>
            <a:prstGeom prst="line">
              <a:avLst/>
            </a:prstGeom>
            <a:noFill/>
            <a:ln w="19050">
              <a:solidFill>
                <a:srgbClr val="000000"/>
              </a:solidFill>
              <a:round/>
              <a:headEnd/>
              <a:tailEnd/>
            </a:ln>
          </p:spPr>
          <p:txBody>
            <a:bodyPr/>
            <a:lstStyle/>
            <a:p>
              <a:endParaRPr lang="en-US"/>
            </a:p>
          </p:txBody>
        </p:sp>
        <p:sp>
          <p:nvSpPr>
            <p:cNvPr id="58425" name="Line 56"/>
            <p:cNvSpPr>
              <a:spLocks noChangeShapeType="1"/>
            </p:cNvSpPr>
            <p:nvPr/>
          </p:nvSpPr>
          <p:spPr bwMode="auto">
            <a:xfrm>
              <a:off x="1789" y="2860"/>
              <a:ext cx="27" cy="1"/>
            </a:xfrm>
            <a:prstGeom prst="line">
              <a:avLst/>
            </a:prstGeom>
            <a:noFill/>
            <a:ln w="19050">
              <a:solidFill>
                <a:srgbClr val="000000"/>
              </a:solidFill>
              <a:round/>
              <a:headEnd/>
              <a:tailEnd/>
            </a:ln>
          </p:spPr>
          <p:txBody>
            <a:bodyPr/>
            <a:lstStyle/>
            <a:p>
              <a:endParaRPr lang="en-US"/>
            </a:p>
          </p:txBody>
        </p:sp>
        <p:sp>
          <p:nvSpPr>
            <p:cNvPr id="58426" name="Line 57"/>
            <p:cNvSpPr>
              <a:spLocks noChangeShapeType="1"/>
            </p:cNvSpPr>
            <p:nvPr/>
          </p:nvSpPr>
          <p:spPr bwMode="auto">
            <a:xfrm>
              <a:off x="1831" y="2863"/>
              <a:ext cx="27" cy="2"/>
            </a:xfrm>
            <a:prstGeom prst="line">
              <a:avLst/>
            </a:prstGeom>
            <a:noFill/>
            <a:ln w="19050">
              <a:solidFill>
                <a:srgbClr val="000000"/>
              </a:solidFill>
              <a:round/>
              <a:headEnd/>
              <a:tailEnd/>
            </a:ln>
          </p:spPr>
          <p:txBody>
            <a:bodyPr/>
            <a:lstStyle/>
            <a:p>
              <a:endParaRPr lang="en-US"/>
            </a:p>
          </p:txBody>
        </p:sp>
        <p:sp>
          <p:nvSpPr>
            <p:cNvPr id="58427" name="Line 58"/>
            <p:cNvSpPr>
              <a:spLocks noChangeShapeType="1"/>
            </p:cNvSpPr>
            <p:nvPr/>
          </p:nvSpPr>
          <p:spPr bwMode="auto">
            <a:xfrm>
              <a:off x="1873" y="2867"/>
              <a:ext cx="27" cy="1"/>
            </a:xfrm>
            <a:prstGeom prst="line">
              <a:avLst/>
            </a:prstGeom>
            <a:noFill/>
            <a:ln w="19050">
              <a:solidFill>
                <a:srgbClr val="000000"/>
              </a:solidFill>
              <a:round/>
              <a:headEnd/>
              <a:tailEnd/>
            </a:ln>
          </p:spPr>
          <p:txBody>
            <a:bodyPr/>
            <a:lstStyle/>
            <a:p>
              <a:endParaRPr lang="en-US"/>
            </a:p>
          </p:txBody>
        </p:sp>
        <p:sp>
          <p:nvSpPr>
            <p:cNvPr id="58428" name="Line 59"/>
            <p:cNvSpPr>
              <a:spLocks noChangeShapeType="1"/>
            </p:cNvSpPr>
            <p:nvPr/>
          </p:nvSpPr>
          <p:spPr bwMode="auto">
            <a:xfrm>
              <a:off x="1915" y="2869"/>
              <a:ext cx="27" cy="2"/>
            </a:xfrm>
            <a:prstGeom prst="line">
              <a:avLst/>
            </a:prstGeom>
            <a:noFill/>
            <a:ln w="19050">
              <a:solidFill>
                <a:srgbClr val="000000"/>
              </a:solidFill>
              <a:round/>
              <a:headEnd/>
              <a:tailEnd/>
            </a:ln>
          </p:spPr>
          <p:txBody>
            <a:bodyPr/>
            <a:lstStyle/>
            <a:p>
              <a:endParaRPr lang="en-US"/>
            </a:p>
          </p:txBody>
        </p:sp>
        <p:sp>
          <p:nvSpPr>
            <p:cNvPr id="58429" name="Line 60"/>
            <p:cNvSpPr>
              <a:spLocks noChangeShapeType="1"/>
            </p:cNvSpPr>
            <p:nvPr/>
          </p:nvSpPr>
          <p:spPr bwMode="auto">
            <a:xfrm>
              <a:off x="1957" y="2872"/>
              <a:ext cx="27" cy="2"/>
            </a:xfrm>
            <a:prstGeom prst="line">
              <a:avLst/>
            </a:prstGeom>
            <a:noFill/>
            <a:ln w="19050">
              <a:solidFill>
                <a:srgbClr val="000000"/>
              </a:solidFill>
              <a:round/>
              <a:headEnd/>
              <a:tailEnd/>
            </a:ln>
          </p:spPr>
          <p:txBody>
            <a:bodyPr/>
            <a:lstStyle/>
            <a:p>
              <a:endParaRPr lang="en-US"/>
            </a:p>
          </p:txBody>
        </p:sp>
        <p:sp>
          <p:nvSpPr>
            <p:cNvPr id="58430" name="Line 61"/>
            <p:cNvSpPr>
              <a:spLocks noChangeShapeType="1"/>
            </p:cNvSpPr>
            <p:nvPr/>
          </p:nvSpPr>
          <p:spPr bwMode="auto">
            <a:xfrm>
              <a:off x="1999" y="2875"/>
              <a:ext cx="27" cy="2"/>
            </a:xfrm>
            <a:prstGeom prst="line">
              <a:avLst/>
            </a:prstGeom>
            <a:noFill/>
            <a:ln w="19050">
              <a:solidFill>
                <a:srgbClr val="000000"/>
              </a:solidFill>
              <a:round/>
              <a:headEnd/>
              <a:tailEnd/>
            </a:ln>
          </p:spPr>
          <p:txBody>
            <a:bodyPr/>
            <a:lstStyle/>
            <a:p>
              <a:endParaRPr lang="en-US"/>
            </a:p>
          </p:txBody>
        </p:sp>
        <p:sp>
          <p:nvSpPr>
            <p:cNvPr id="58431" name="Line 62"/>
            <p:cNvSpPr>
              <a:spLocks noChangeShapeType="1"/>
            </p:cNvSpPr>
            <p:nvPr/>
          </p:nvSpPr>
          <p:spPr bwMode="auto">
            <a:xfrm>
              <a:off x="2041" y="2879"/>
              <a:ext cx="27" cy="2"/>
            </a:xfrm>
            <a:prstGeom prst="line">
              <a:avLst/>
            </a:prstGeom>
            <a:noFill/>
            <a:ln w="19050">
              <a:solidFill>
                <a:srgbClr val="000000"/>
              </a:solidFill>
              <a:round/>
              <a:headEnd/>
              <a:tailEnd/>
            </a:ln>
          </p:spPr>
          <p:txBody>
            <a:bodyPr/>
            <a:lstStyle/>
            <a:p>
              <a:endParaRPr lang="en-US"/>
            </a:p>
          </p:txBody>
        </p:sp>
        <p:sp>
          <p:nvSpPr>
            <p:cNvPr id="58432" name="Line 63"/>
            <p:cNvSpPr>
              <a:spLocks noChangeShapeType="1"/>
            </p:cNvSpPr>
            <p:nvPr/>
          </p:nvSpPr>
          <p:spPr bwMode="auto">
            <a:xfrm>
              <a:off x="2083" y="2881"/>
              <a:ext cx="27" cy="3"/>
            </a:xfrm>
            <a:prstGeom prst="line">
              <a:avLst/>
            </a:prstGeom>
            <a:noFill/>
            <a:ln w="19050">
              <a:solidFill>
                <a:srgbClr val="000000"/>
              </a:solidFill>
              <a:round/>
              <a:headEnd/>
              <a:tailEnd/>
            </a:ln>
          </p:spPr>
          <p:txBody>
            <a:bodyPr/>
            <a:lstStyle/>
            <a:p>
              <a:endParaRPr lang="en-US"/>
            </a:p>
          </p:txBody>
        </p:sp>
        <p:sp>
          <p:nvSpPr>
            <p:cNvPr id="58433" name="Line 64"/>
            <p:cNvSpPr>
              <a:spLocks noChangeShapeType="1"/>
            </p:cNvSpPr>
            <p:nvPr/>
          </p:nvSpPr>
          <p:spPr bwMode="auto">
            <a:xfrm>
              <a:off x="2125" y="2885"/>
              <a:ext cx="27" cy="3"/>
            </a:xfrm>
            <a:prstGeom prst="line">
              <a:avLst/>
            </a:prstGeom>
            <a:noFill/>
            <a:ln w="19050">
              <a:solidFill>
                <a:srgbClr val="000000"/>
              </a:solidFill>
              <a:round/>
              <a:headEnd/>
              <a:tailEnd/>
            </a:ln>
          </p:spPr>
          <p:txBody>
            <a:bodyPr/>
            <a:lstStyle/>
            <a:p>
              <a:endParaRPr lang="en-US"/>
            </a:p>
          </p:txBody>
        </p:sp>
        <p:sp>
          <p:nvSpPr>
            <p:cNvPr id="58434" name="Line 65"/>
            <p:cNvSpPr>
              <a:spLocks noChangeShapeType="1"/>
            </p:cNvSpPr>
            <p:nvPr/>
          </p:nvSpPr>
          <p:spPr bwMode="auto">
            <a:xfrm>
              <a:off x="2167" y="2888"/>
              <a:ext cx="27" cy="2"/>
            </a:xfrm>
            <a:prstGeom prst="line">
              <a:avLst/>
            </a:prstGeom>
            <a:noFill/>
            <a:ln w="19050">
              <a:solidFill>
                <a:srgbClr val="000000"/>
              </a:solidFill>
              <a:round/>
              <a:headEnd/>
              <a:tailEnd/>
            </a:ln>
          </p:spPr>
          <p:txBody>
            <a:bodyPr/>
            <a:lstStyle/>
            <a:p>
              <a:endParaRPr lang="en-US"/>
            </a:p>
          </p:txBody>
        </p:sp>
        <p:sp>
          <p:nvSpPr>
            <p:cNvPr id="58435" name="Line 66"/>
            <p:cNvSpPr>
              <a:spLocks noChangeShapeType="1"/>
            </p:cNvSpPr>
            <p:nvPr/>
          </p:nvSpPr>
          <p:spPr bwMode="auto">
            <a:xfrm>
              <a:off x="2209" y="2891"/>
              <a:ext cx="27" cy="2"/>
            </a:xfrm>
            <a:prstGeom prst="line">
              <a:avLst/>
            </a:prstGeom>
            <a:noFill/>
            <a:ln w="19050">
              <a:solidFill>
                <a:srgbClr val="000000"/>
              </a:solidFill>
              <a:round/>
              <a:headEnd/>
              <a:tailEnd/>
            </a:ln>
          </p:spPr>
          <p:txBody>
            <a:bodyPr/>
            <a:lstStyle/>
            <a:p>
              <a:endParaRPr lang="en-US"/>
            </a:p>
          </p:txBody>
        </p:sp>
        <p:sp>
          <p:nvSpPr>
            <p:cNvPr id="58436" name="Line 67"/>
            <p:cNvSpPr>
              <a:spLocks noChangeShapeType="1"/>
            </p:cNvSpPr>
            <p:nvPr/>
          </p:nvSpPr>
          <p:spPr bwMode="auto">
            <a:xfrm>
              <a:off x="2251" y="2894"/>
              <a:ext cx="27" cy="2"/>
            </a:xfrm>
            <a:prstGeom prst="line">
              <a:avLst/>
            </a:prstGeom>
            <a:noFill/>
            <a:ln w="19050">
              <a:solidFill>
                <a:srgbClr val="000000"/>
              </a:solidFill>
              <a:round/>
              <a:headEnd/>
              <a:tailEnd/>
            </a:ln>
          </p:spPr>
          <p:txBody>
            <a:bodyPr/>
            <a:lstStyle/>
            <a:p>
              <a:endParaRPr lang="en-US"/>
            </a:p>
          </p:txBody>
        </p:sp>
        <p:sp>
          <p:nvSpPr>
            <p:cNvPr id="58437" name="Line 68"/>
            <p:cNvSpPr>
              <a:spLocks noChangeShapeType="1"/>
            </p:cNvSpPr>
            <p:nvPr/>
          </p:nvSpPr>
          <p:spPr bwMode="auto">
            <a:xfrm>
              <a:off x="2293" y="2897"/>
              <a:ext cx="27" cy="3"/>
            </a:xfrm>
            <a:prstGeom prst="line">
              <a:avLst/>
            </a:prstGeom>
            <a:noFill/>
            <a:ln w="19050">
              <a:solidFill>
                <a:srgbClr val="000000"/>
              </a:solidFill>
              <a:round/>
              <a:headEnd/>
              <a:tailEnd/>
            </a:ln>
          </p:spPr>
          <p:txBody>
            <a:bodyPr/>
            <a:lstStyle/>
            <a:p>
              <a:endParaRPr lang="en-US"/>
            </a:p>
          </p:txBody>
        </p:sp>
        <p:sp>
          <p:nvSpPr>
            <p:cNvPr id="58438" name="Line 69"/>
            <p:cNvSpPr>
              <a:spLocks noChangeShapeType="1"/>
            </p:cNvSpPr>
            <p:nvPr/>
          </p:nvSpPr>
          <p:spPr bwMode="auto">
            <a:xfrm>
              <a:off x="2335" y="2901"/>
              <a:ext cx="27" cy="1"/>
            </a:xfrm>
            <a:prstGeom prst="line">
              <a:avLst/>
            </a:prstGeom>
            <a:noFill/>
            <a:ln w="19050">
              <a:solidFill>
                <a:srgbClr val="000000"/>
              </a:solidFill>
              <a:round/>
              <a:headEnd/>
              <a:tailEnd/>
            </a:ln>
          </p:spPr>
          <p:txBody>
            <a:bodyPr/>
            <a:lstStyle/>
            <a:p>
              <a:endParaRPr lang="en-US"/>
            </a:p>
          </p:txBody>
        </p:sp>
        <p:sp>
          <p:nvSpPr>
            <p:cNvPr id="58439" name="Line 70"/>
            <p:cNvSpPr>
              <a:spLocks noChangeShapeType="1"/>
            </p:cNvSpPr>
            <p:nvPr/>
          </p:nvSpPr>
          <p:spPr bwMode="auto">
            <a:xfrm>
              <a:off x="2377" y="2904"/>
              <a:ext cx="27" cy="2"/>
            </a:xfrm>
            <a:prstGeom prst="line">
              <a:avLst/>
            </a:prstGeom>
            <a:noFill/>
            <a:ln w="19050">
              <a:solidFill>
                <a:srgbClr val="000000"/>
              </a:solidFill>
              <a:round/>
              <a:headEnd/>
              <a:tailEnd/>
            </a:ln>
          </p:spPr>
          <p:txBody>
            <a:bodyPr/>
            <a:lstStyle/>
            <a:p>
              <a:endParaRPr lang="en-US"/>
            </a:p>
          </p:txBody>
        </p:sp>
        <p:sp>
          <p:nvSpPr>
            <p:cNvPr id="58440" name="Line 71"/>
            <p:cNvSpPr>
              <a:spLocks noChangeShapeType="1"/>
            </p:cNvSpPr>
            <p:nvPr/>
          </p:nvSpPr>
          <p:spPr bwMode="auto">
            <a:xfrm>
              <a:off x="2419" y="2908"/>
              <a:ext cx="27" cy="1"/>
            </a:xfrm>
            <a:prstGeom prst="line">
              <a:avLst/>
            </a:prstGeom>
            <a:noFill/>
            <a:ln w="19050">
              <a:solidFill>
                <a:srgbClr val="000000"/>
              </a:solidFill>
              <a:round/>
              <a:headEnd/>
              <a:tailEnd/>
            </a:ln>
          </p:spPr>
          <p:txBody>
            <a:bodyPr/>
            <a:lstStyle/>
            <a:p>
              <a:endParaRPr lang="en-US"/>
            </a:p>
          </p:txBody>
        </p:sp>
        <p:sp>
          <p:nvSpPr>
            <p:cNvPr id="58441" name="Line 72"/>
            <p:cNvSpPr>
              <a:spLocks noChangeShapeType="1"/>
            </p:cNvSpPr>
            <p:nvPr/>
          </p:nvSpPr>
          <p:spPr bwMode="auto">
            <a:xfrm>
              <a:off x="2461" y="2910"/>
              <a:ext cx="27" cy="3"/>
            </a:xfrm>
            <a:prstGeom prst="line">
              <a:avLst/>
            </a:prstGeom>
            <a:noFill/>
            <a:ln w="19050">
              <a:solidFill>
                <a:srgbClr val="000000"/>
              </a:solidFill>
              <a:round/>
              <a:headEnd/>
              <a:tailEnd/>
            </a:ln>
          </p:spPr>
          <p:txBody>
            <a:bodyPr/>
            <a:lstStyle/>
            <a:p>
              <a:endParaRPr lang="en-US"/>
            </a:p>
          </p:txBody>
        </p:sp>
        <p:sp>
          <p:nvSpPr>
            <p:cNvPr id="58442" name="Line 73"/>
            <p:cNvSpPr>
              <a:spLocks noChangeShapeType="1"/>
            </p:cNvSpPr>
            <p:nvPr/>
          </p:nvSpPr>
          <p:spPr bwMode="auto">
            <a:xfrm>
              <a:off x="2503" y="2913"/>
              <a:ext cx="27" cy="2"/>
            </a:xfrm>
            <a:prstGeom prst="line">
              <a:avLst/>
            </a:prstGeom>
            <a:noFill/>
            <a:ln w="19050">
              <a:solidFill>
                <a:srgbClr val="000000"/>
              </a:solidFill>
              <a:round/>
              <a:headEnd/>
              <a:tailEnd/>
            </a:ln>
          </p:spPr>
          <p:txBody>
            <a:bodyPr/>
            <a:lstStyle/>
            <a:p>
              <a:endParaRPr lang="en-US"/>
            </a:p>
          </p:txBody>
        </p:sp>
        <p:sp>
          <p:nvSpPr>
            <p:cNvPr id="58443" name="Line 74"/>
            <p:cNvSpPr>
              <a:spLocks noChangeShapeType="1"/>
            </p:cNvSpPr>
            <p:nvPr/>
          </p:nvSpPr>
          <p:spPr bwMode="auto">
            <a:xfrm>
              <a:off x="2545" y="2916"/>
              <a:ext cx="27" cy="2"/>
            </a:xfrm>
            <a:prstGeom prst="line">
              <a:avLst/>
            </a:prstGeom>
            <a:noFill/>
            <a:ln w="19050">
              <a:solidFill>
                <a:srgbClr val="000000"/>
              </a:solidFill>
              <a:round/>
              <a:headEnd/>
              <a:tailEnd/>
            </a:ln>
          </p:spPr>
          <p:txBody>
            <a:bodyPr/>
            <a:lstStyle/>
            <a:p>
              <a:endParaRPr lang="en-US"/>
            </a:p>
          </p:txBody>
        </p:sp>
        <p:sp>
          <p:nvSpPr>
            <p:cNvPr id="58444" name="Line 75"/>
            <p:cNvSpPr>
              <a:spLocks noChangeShapeType="1"/>
            </p:cNvSpPr>
            <p:nvPr/>
          </p:nvSpPr>
          <p:spPr bwMode="auto">
            <a:xfrm>
              <a:off x="2587" y="2920"/>
              <a:ext cx="27" cy="2"/>
            </a:xfrm>
            <a:prstGeom prst="line">
              <a:avLst/>
            </a:prstGeom>
            <a:noFill/>
            <a:ln w="19050">
              <a:solidFill>
                <a:srgbClr val="000000"/>
              </a:solidFill>
              <a:round/>
              <a:headEnd/>
              <a:tailEnd/>
            </a:ln>
          </p:spPr>
          <p:txBody>
            <a:bodyPr/>
            <a:lstStyle/>
            <a:p>
              <a:endParaRPr lang="en-US"/>
            </a:p>
          </p:txBody>
        </p:sp>
        <p:sp>
          <p:nvSpPr>
            <p:cNvPr id="58445" name="Line 76"/>
            <p:cNvSpPr>
              <a:spLocks noChangeShapeType="1"/>
            </p:cNvSpPr>
            <p:nvPr/>
          </p:nvSpPr>
          <p:spPr bwMode="auto">
            <a:xfrm>
              <a:off x="2629" y="2923"/>
              <a:ext cx="27" cy="2"/>
            </a:xfrm>
            <a:prstGeom prst="line">
              <a:avLst/>
            </a:prstGeom>
            <a:noFill/>
            <a:ln w="19050">
              <a:solidFill>
                <a:srgbClr val="000000"/>
              </a:solidFill>
              <a:round/>
              <a:headEnd/>
              <a:tailEnd/>
            </a:ln>
          </p:spPr>
          <p:txBody>
            <a:bodyPr/>
            <a:lstStyle/>
            <a:p>
              <a:endParaRPr lang="en-US"/>
            </a:p>
          </p:txBody>
        </p:sp>
        <p:sp>
          <p:nvSpPr>
            <p:cNvPr id="58446" name="Line 77"/>
            <p:cNvSpPr>
              <a:spLocks noChangeShapeType="1"/>
            </p:cNvSpPr>
            <p:nvPr/>
          </p:nvSpPr>
          <p:spPr bwMode="auto">
            <a:xfrm>
              <a:off x="2671" y="2926"/>
              <a:ext cx="27" cy="3"/>
            </a:xfrm>
            <a:prstGeom prst="line">
              <a:avLst/>
            </a:prstGeom>
            <a:noFill/>
            <a:ln w="19050">
              <a:solidFill>
                <a:srgbClr val="000000"/>
              </a:solidFill>
              <a:round/>
              <a:headEnd/>
              <a:tailEnd/>
            </a:ln>
          </p:spPr>
          <p:txBody>
            <a:bodyPr/>
            <a:lstStyle/>
            <a:p>
              <a:endParaRPr lang="en-US"/>
            </a:p>
          </p:txBody>
        </p:sp>
        <p:sp>
          <p:nvSpPr>
            <p:cNvPr id="58447" name="Line 78"/>
            <p:cNvSpPr>
              <a:spLocks noChangeShapeType="1"/>
            </p:cNvSpPr>
            <p:nvPr/>
          </p:nvSpPr>
          <p:spPr bwMode="auto">
            <a:xfrm>
              <a:off x="2713" y="2930"/>
              <a:ext cx="27" cy="1"/>
            </a:xfrm>
            <a:prstGeom prst="line">
              <a:avLst/>
            </a:prstGeom>
            <a:noFill/>
            <a:ln w="19050">
              <a:solidFill>
                <a:srgbClr val="000000"/>
              </a:solidFill>
              <a:round/>
              <a:headEnd/>
              <a:tailEnd/>
            </a:ln>
          </p:spPr>
          <p:txBody>
            <a:bodyPr/>
            <a:lstStyle/>
            <a:p>
              <a:endParaRPr lang="en-US"/>
            </a:p>
          </p:txBody>
        </p:sp>
        <p:sp>
          <p:nvSpPr>
            <p:cNvPr id="58448" name="Line 79"/>
            <p:cNvSpPr>
              <a:spLocks noChangeShapeType="1"/>
            </p:cNvSpPr>
            <p:nvPr/>
          </p:nvSpPr>
          <p:spPr bwMode="auto">
            <a:xfrm>
              <a:off x="2755" y="2933"/>
              <a:ext cx="27" cy="2"/>
            </a:xfrm>
            <a:prstGeom prst="line">
              <a:avLst/>
            </a:prstGeom>
            <a:noFill/>
            <a:ln w="19050">
              <a:solidFill>
                <a:srgbClr val="000000"/>
              </a:solidFill>
              <a:round/>
              <a:headEnd/>
              <a:tailEnd/>
            </a:ln>
          </p:spPr>
          <p:txBody>
            <a:bodyPr/>
            <a:lstStyle/>
            <a:p>
              <a:endParaRPr lang="en-US"/>
            </a:p>
          </p:txBody>
        </p:sp>
        <p:sp>
          <p:nvSpPr>
            <p:cNvPr id="58449" name="Line 80"/>
            <p:cNvSpPr>
              <a:spLocks noChangeShapeType="1"/>
            </p:cNvSpPr>
            <p:nvPr/>
          </p:nvSpPr>
          <p:spPr bwMode="auto">
            <a:xfrm>
              <a:off x="2797" y="2935"/>
              <a:ext cx="27" cy="2"/>
            </a:xfrm>
            <a:prstGeom prst="line">
              <a:avLst/>
            </a:prstGeom>
            <a:noFill/>
            <a:ln w="19050">
              <a:solidFill>
                <a:srgbClr val="000000"/>
              </a:solidFill>
              <a:round/>
              <a:headEnd/>
              <a:tailEnd/>
            </a:ln>
          </p:spPr>
          <p:txBody>
            <a:bodyPr/>
            <a:lstStyle/>
            <a:p>
              <a:endParaRPr lang="en-US"/>
            </a:p>
          </p:txBody>
        </p:sp>
        <p:sp>
          <p:nvSpPr>
            <p:cNvPr id="58450" name="Line 81"/>
            <p:cNvSpPr>
              <a:spLocks noChangeShapeType="1"/>
            </p:cNvSpPr>
            <p:nvPr/>
          </p:nvSpPr>
          <p:spPr bwMode="auto">
            <a:xfrm>
              <a:off x="2839" y="2938"/>
              <a:ext cx="27" cy="3"/>
            </a:xfrm>
            <a:prstGeom prst="line">
              <a:avLst/>
            </a:prstGeom>
            <a:noFill/>
            <a:ln w="19050">
              <a:solidFill>
                <a:srgbClr val="000000"/>
              </a:solidFill>
              <a:round/>
              <a:headEnd/>
              <a:tailEnd/>
            </a:ln>
          </p:spPr>
          <p:txBody>
            <a:bodyPr/>
            <a:lstStyle/>
            <a:p>
              <a:endParaRPr lang="en-US"/>
            </a:p>
          </p:txBody>
        </p:sp>
        <p:sp>
          <p:nvSpPr>
            <p:cNvPr id="58451" name="Line 82"/>
            <p:cNvSpPr>
              <a:spLocks noChangeShapeType="1"/>
            </p:cNvSpPr>
            <p:nvPr/>
          </p:nvSpPr>
          <p:spPr bwMode="auto">
            <a:xfrm>
              <a:off x="2881" y="2942"/>
              <a:ext cx="27" cy="2"/>
            </a:xfrm>
            <a:prstGeom prst="line">
              <a:avLst/>
            </a:prstGeom>
            <a:noFill/>
            <a:ln w="19050">
              <a:solidFill>
                <a:srgbClr val="000000"/>
              </a:solidFill>
              <a:round/>
              <a:headEnd/>
              <a:tailEnd/>
            </a:ln>
          </p:spPr>
          <p:txBody>
            <a:bodyPr/>
            <a:lstStyle/>
            <a:p>
              <a:endParaRPr lang="en-US"/>
            </a:p>
          </p:txBody>
        </p:sp>
        <p:sp>
          <p:nvSpPr>
            <p:cNvPr id="58452" name="Line 83"/>
            <p:cNvSpPr>
              <a:spLocks noChangeShapeType="1"/>
            </p:cNvSpPr>
            <p:nvPr/>
          </p:nvSpPr>
          <p:spPr bwMode="auto">
            <a:xfrm>
              <a:off x="2923" y="2945"/>
              <a:ext cx="27" cy="2"/>
            </a:xfrm>
            <a:prstGeom prst="line">
              <a:avLst/>
            </a:prstGeom>
            <a:noFill/>
            <a:ln w="19050">
              <a:solidFill>
                <a:srgbClr val="000000"/>
              </a:solidFill>
              <a:round/>
              <a:headEnd/>
              <a:tailEnd/>
            </a:ln>
          </p:spPr>
          <p:txBody>
            <a:bodyPr/>
            <a:lstStyle/>
            <a:p>
              <a:endParaRPr lang="en-US"/>
            </a:p>
          </p:txBody>
        </p:sp>
        <p:sp>
          <p:nvSpPr>
            <p:cNvPr id="58453" name="Line 84"/>
            <p:cNvSpPr>
              <a:spLocks noChangeShapeType="1"/>
            </p:cNvSpPr>
            <p:nvPr/>
          </p:nvSpPr>
          <p:spPr bwMode="auto">
            <a:xfrm>
              <a:off x="2965" y="2949"/>
              <a:ext cx="27" cy="2"/>
            </a:xfrm>
            <a:prstGeom prst="line">
              <a:avLst/>
            </a:prstGeom>
            <a:noFill/>
            <a:ln w="19050">
              <a:solidFill>
                <a:srgbClr val="000000"/>
              </a:solidFill>
              <a:round/>
              <a:headEnd/>
              <a:tailEnd/>
            </a:ln>
          </p:spPr>
          <p:txBody>
            <a:bodyPr/>
            <a:lstStyle/>
            <a:p>
              <a:endParaRPr lang="en-US"/>
            </a:p>
          </p:txBody>
        </p:sp>
        <p:sp>
          <p:nvSpPr>
            <p:cNvPr id="58454" name="Line 85"/>
            <p:cNvSpPr>
              <a:spLocks noChangeShapeType="1"/>
            </p:cNvSpPr>
            <p:nvPr/>
          </p:nvSpPr>
          <p:spPr bwMode="auto">
            <a:xfrm>
              <a:off x="3007" y="2951"/>
              <a:ext cx="27" cy="3"/>
            </a:xfrm>
            <a:prstGeom prst="line">
              <a:avLst/>
            </a:prstGeom>
            <a:noFill/>
            <a:ln w="19050">
              <a:solidFill>
                <a:srgbClr val="000000"/>
              </a:solidFill>
              <a:round/>
              <a:headEnd/>
              <a:tailEnd/>
            </a:ln>
          </p:spPr>
          <p:txBody>
            <a:bodyPr/>
            <a:lstStyle/>
            <a:p>
              <a:endParaRPr lang="en-US"/>
            </a:p>
          </p:txBody>
        </p:sp>
        <p:sp>
          <p:nvSpPr>
            <p:cNvPr id="58455" name="Line 86"/>
            <p:cNvSpPr>
              <a:spLocks noChangeShapeType="1"/>
            </p:cNvSpPr>
            <p:nvPr/>
          </p:nvSpPr>
          <p:spPr bwMode="auto">
            <a:xfrm>
              <a:off x="3049" y="2955"/>
              <a:ext cx="27" cy="2"/>
            </a:xfrm>
            <a:prstGeom prst="line">
              <a:avLst/>
            </a:prstGeom>
            <a:noFill/>
            <a:ln w="19050">
              <a:solidFill>
                <a:srgbClr val="000000"/>
              </a:solidFill>
              <a:round/>
              <a:headEnd/>
              <a:tailEnd/>
            </a:ln>
          </p:spPr>
          <p:txBody>
            <a:bodyPr/>
            <a:lstStyle/>
            <a:p>
              <a:endParaRPr lang="en-US"/>
            </a:p>
          </p:txBody>
        </p:sp>
        <p:sp>
          <p:nvSpPr>
            <p:cNvPr id="58456" name="Line 87"/>
            <p:cNvSpPr>
              <a:spLocks noChangeShapeType="1"/>
            </p:cNvSpPr>
            <p:nvPr/>
          </p:nvSpPr>
          <p:spPr bwMode="auto">
            <a:xfrm>
              <a:off x="3091" y="2958"/>
              <a:ext cx="28" cy="1"/>
            </a:xfrm>
            <a:prstGeom prst="line">
              <a:avLst/>
            </a:prstGeom>
            <a:noFill/>
            <a:ln w="19050">
              <a:solidFill>
                <a:srgbClr val="000000"/>
              </a:solidFill>
              <a:round/>
              <a:headEnd/>
              <a:tailEnd/>
            </a:ln>
          </p:spPr>
          <p:txBody>
            <a:bodyPr/>
            <a:lstStyle/>
            <a:p>
              <a:endParaRPr lang="en-US"/>
            </a:p>
          </p:txBody>
        </p:sp>
        <p:sp>
          <p:nvSpPr>
            <p:cNvPr id="58457" name="Line 88"/>
            <p:cNvSpPr>
              <a:spLocks noChangeShapeType="1"/>
            </p:cNvSpPr>
            <p:nvPr/>
          </p:nvSpPr>
          <p:spPr bwMode="auto">
            <a:xfrm>
              <a:off x="3133" y="2961"/>
              <a:ext cx="28" cy="2"/>
            </a:xfrm>
            <a:prstGeom prst="line">
              <a:avLst/>
            </a:prstGeom>
            <a:noFill/>
            <a:ln w="19050">
              <a:solidFill>
                <a:srgbClr val="000000"/>
              </a:solidFill>
              <a:round/>
              <a:headEnd/>
              <a:tailEnd/>
            </a:ln>
          </p:spPr>
          <p:txBody>
            <a:bodyPr/>
            <a:lstStyle/>
            <a:p>
              <a:endParaRPr lang="en-US"/>
            </a:p>
          </p:txBody>
        </p:sp>
        <p:sp>
          <p:nvSpPr>
            <p:cNvPr id="58458" name="Line 89"/>
            <p:cNvSpPr>
              <a:spLocks noChangeShapeType="1"/>
            </p:cNvSpPr>
            <p:nvPr/>
          </p:nvSpPr>
          <p:spPr bwMode="auto">
            <a:xfrm>
              <a:off x="3175" y="2964"/>
              <a:ext cx="28" cy="2"/>
            </a:xfrm>
            <a:prstGeom prst="line">
              <a:avLst/>
            </a:prstGeom>
            <a:noFill/>
            <a:ln w="19050">
              <a:solidFill>
                <a:srgbClr val="000000"/>
              </a:solidFill>
              <a:round/>
              <a:headEnd/>
              <a:tailEnd/>
            </a:ln>
          </p:spPr>
          <p:txBody>
            <a:bodyPr/>
            <a:lstStyle/>
            <a:p>
              <a:endParaRPr lang="en-US"/>
            </a:p>
          </p:txBody>
        </p:sp>
        <p:sp>
          <p:nvSpPr>
            <p:cNvPr id="58459" name="Line 90"/>
            <p:cNvSpPr>
              <a:spLocks noChangeShapeType="1"/>
            </p:cNvSpPr>
            <p:nvPr/>
          </p:nvSpPr>
          <p:spPr bwMode="auto">
            <a:xfrm>
              <a:off x="3217" y="2967"/>
              <a:ext cx="28" cy="3"/>
            </a:xfrm>
            <a:prstGeom prst="line">
              <a:avLst/>
            </a:prstGeom>
            <a:noFill/>
            <a:ln w="19050">
              <a:solidFill>
                <a:srgbClr val="000000"/>
              </a:solidFill>
              <a:round/>
              <a:headEnd/>
              <a:tailEnd/>
            </a:ln>
          </p:spPr>
          <p:txBody>
            <a:bodyPr/>
            <a:lstStyle/>
            <a:p>
              <a:endParaRPr lang="en-US"/>
            </a:p>
          </p:txBody>
        </p:sp>
        <p:sp>
          <p:nvSpPr>
            <p:cNvPr id="58460" name="Line 91"/>
            <p:cNvSpPr>
              <a:spLocks noChangeShapeType="1"/>
            </p:cNvSpPr>
            <p:nvPr/>
          </p:nvSpPr>
          <p:spPr bwMode="auto">
            <a:xfrm>
              <a:off x="3259" y="2971"/>
              <a:ext cx="27" cy="1"/>
            </a:xfrm>
            <a:prstGeom prst="line">
              <a:avLst/>
            </a:prstGeom>
            <a:noFill/>
            <a:ln w="19050">
              <a:solidFill>
                <a:srgbClr val="000000"/>
              </a:solidFill>
              <a:round/>
              <a:headEnd/>
              <a:tailEnd/>
            </a:ln>
          </p:spPr>
          <p:txBody>
            <a:bodyPr/>
            <a:lstStyle/>
            <a:p>
              <a:endParaRPr lang="en-US"/>
            </a:p>
          </p:txBody>
        </p:sp>
        <p:sp>
          <p:nvSpPr>
            <p:cNvPr id="58461" name="Line 92"/>
            <p:cNvSpPr>
              <a:spLocks noChangeShapeType="1"/>
            </p:cNvSpPr>
            <p:nvPr/>
          </p:nvSpPr>
          <p:spPr bwMode="auto">
            <a:xfrm>
              <a:off x="3301" y="2974"/>
              <a:ext cx="27" cy="2"/>
            </a:xfrm>
            <a:prstGeom prst="line">
              <a:avLst/>
            </a:prstGeom>
            <a:noFill/>
            <a:ln w="19050">
              <a:solidFill>
                <a:srgbClr val="000000"/>
              </a:solidFill>
              <a:round/>
              <a:headEnd/>
              <a:tailEnd/>
            </a:ln>
          </p:spPr>
          <p:txBody>
            <a:bodyPr/>
            <a:lstStyle/>
            <a:p>
              <a:endParaRPr lang="en-US"/>
            </a:p>
          </p:txBody>
        </p:sp>
        <p:sp>
          <p:nvSpPr>
            <p:cNvPr id="58462" name="Line 93"/>
            <p:cNvSpPr>
              <a:spLocks noChangeShapeType="1"/>
            </p:cNvSpPr>
            <p:nvPr/>
          </p:nvSpPr>
          <p:spPr bwMode="auto">
            <a:xfrm>
              <a:off x="3343" y="2977"/>
              <a:ext cx="27" cy="2"/>
            </a:xfrm>
            <a:prstGeom prst="line">
              <a:avLst/>
            </a:prstGeom>
            <a:noFill/>
            <a:ln w="19050">
              <a:solidFill>
                <a:srgbClr val="000000"/>
              </a:solidFill>
              <a:round/>
              <a:headEnd/>
              <a:tailEnd/>
            </a:ln>
          </p:spPr>
          <p:txBody>
            <a:bodyPr/>
            <a:lstStyle/>
            <a:p>
              <a:endParaRPr lang="en-US"/>
            </a:p>
          </p:txBody>
        </p:sp>
        <p:sp>
          <p:nvSpPr>
            <p:cNvPr id="58463" name="Line 94"/>
            <p:cNvSpPr>
              <a:spLocks noChangeShapeType="1"/>
            </p:cNvSpPr>
            <p:nvPr/>
          </p:nvSpPr>
          <p:spPr bwMode="auto">
            <a:xfrm>
              <a:off x="3385" y="2979"/>
              <a:ext cx="27" cy="3"/>
            </a:xfrm>
            <a:prstGeom prst="line">
              <a:avLst/>
            </a:prstGeom>
            <a:noFill/>
            <a:ln w="19050">
              <a:solidFill>
                <a:srgbClr val="000000"/>
              </a:solidFill>
              <a:round/>
              <a:headEnd/>
              <a:tailEnd/>
            </a:ln>
          </p:spPr>
          <p:txBody>
            <a:bodyPr/>
            <a:lstStyle/>
            <a:p>
              <a:endParaRPr lang="en-US"/>
            </a:p>
          </p:txBody>
        </p:sp>
        <p:sp>
          <p:nvSpPr>
            <p:cNvPr id="58464" name="Line 95"/>
            <p:cNvSpPr>
              <a:spLocks noChangeShapeType="1"/>
            </p:cNvSpPr>
            <p:nvPr/>
          </p:nvSpPr>
          <p:spPr bwMode="auto">
            <a:xfrm>
              <a:off x="3427" y="2983"/>
              <a:ext cx="27" cy="2"/>
            </a:xfrm>
            <a:prstGeom prst="line">
              <a:avLst/>
            </a:prstGeom>
            <a:noFill/>
            <a:ln w="19050">
              <a:solidFill>
                <a:srgbClr val="000000"/>
              </a:solidFill>
              <a:round/>
              <a:headEnd/>
              <a:tailEnd/>
            </a:ln>
          </p:spPr>
          <p:txBody>
            <a:bodyPr/>
            <a:lstStyle/>
            <a:p>
              <a:endParaRPr lang="en-US"/>
            </a:p>
          </p:txBody>
        </p:sp>
        <p:sp>
          <p:nvSpPr>
            <p:cNvPr id="58465" name="Line 96"/>
            <p:cNvSpPr>
              <a:spLocks noChangeShapeType="1"/>
            </p:cNvSpPr>
            <p:nvPr/>
          </p:nvSpPr>
          <p:spPr bwMode="auto">
            <a:xfrm>
              <a:off x="3469" y="2986"/>
              <a:ext cx="27" cy="2"/>
            </a:xfrm>
            <a:prstGeom prst="line">
              <a:avLst/>
            </a:prstGeom>
            <a:noFill/>
            <a:ln w="19050">
              <a:solidFill>
                <a:srgbClr val="000000"/>
              </a:solidFill>
              <a:round/>
              <a:headEnd/>
              <a:tailEnd/>
            </a:ln>
          </p:spPr>
          <p:txBody>
            <a:bodyPr/>
            <a:lstStyle/>
            <a:p>
              <a:endParaRPr lang="en-US"/>
            </a:p>
          </p:txBody>
        </p:sp>
        <p:sp>
          <p:nvSpPr>
            <p:cNvPr id="58466" name="Line 97"/>
            <p:cNvSpPr>
              <a:spLocks noChangeShapeType="1"/>
            </p:cNvSpPr>
            <p:nvPr/>
          </p:nvSpPr>
          <p:spPr bwMode="auto">
            <a:xfrm>
              <a:off x="3511" y="2989"/>
              <a:ext cx="27" cy="3"/>
            </a:xfrm>
            <a:prstGeom prst="line">
              <a:avLst/>
            </a:prstGeom>
            <a:noFill/>
            <a:ln w="19050">
              <a:solidFill>
                <a:srgbClr val="000000"/>
              </a:solidFill>
              <a:round/>
              <a:headEnd/>
              <a:tailEnd/>
            </a:ln>
          </p:spPr>
          <p:txBody>
            <a:bodyPr/>
            <a:lstStyle/>
            <a:p>
              <a:endParaRPr lang="en-US"/>
            </a:p>
          </p:txBody>
        </p:sp>
        <p:sp>
          <p:nvSpPr>
            <p:cNvPr id="58467" name="Line 98"/>
            <p:cNvSpPr>
              <a:spLocks noChangeShapeType="1"/>
            </p:cNvSpPr>
            <p:nvPr/>
          </p:nvSpPr>
          <p:spPr bwMode="auto">
            <a:xfrm>
              <a:off x="3553" y="2993"/>
              <a:ext cx="27" cy="2"/>
            </a:xfrm>
            <a:prstGeom prst="line">
              <a:avLst/>
            </a:prstGeom>
            <a:noFill/>
            <a:ln w="19050">
              <a:solidFill>
                <a:srgbClr val="000000"/>
              </a:solidFill>
              <a:round/>
              <a:headEnd/>
              <a:tailEnd/>
            </a:ln>
          </p:spPr>
          <p:txBody>
            <a:bodyPr/>
            <a:lstStyle/>
            <a:p>
              <a:endParaRPr lang="en-US"/>
            </a:p>
          </p:txBody>
        </p:sp>
        <p:sp>
          <p:nvSpPr>
            <p:cNvPr id="58468" name="Line 99"/>
            <p:cNvSpPr>
              <a:spLocks noChangeShapeType="1"/>
            </p:cNvSpPr>
            <p:nvPr/>
          </p:nvSpPr>
          <p:spPr bwMode="auto">
            <a:xfrm>
              <a:off x="3595" y="2996"/>
              <a:ext cx="27" cy="2"/>
            </a:xfrm>
            <a:prstGeom prst="line">
              <a:avLst/>
            </a:prstGeom>
            <a:noFill/>
            <a:ln w="19050">
              <a:solidFill>
                <a:srgbClr val="000000"/>
              </a:solidFill>
              <a:round/>
              <a:headEnd/>
              <a:tailEnd/>
            </a:ln>
          </p:spPr>
          <p:txBody>
            <a:bodyPr/>
            <a:lstStyle/>
            <a:p>
              <a:endParaRPr lang="en-US"/>
            </a:p>
          </p:txBody>
        </p:sp>
        <p:sp>
          <p:nvSpPr>
            <p:cNvPr id="58469" name="Line 100"/>
            <p:cNvSpPr>
              <a:spLocks noChangeShapeType="1"/>
            </p:cNvSpPr>
            <p:nvPr/>
          </p:nvSpPr>
          <p:spPr bwMode="auto">
            <a:xfrm>
              <a:off x="3637" y="3000"/>
              <a:ext cx="27" cy="0"/>
            </a:xfrm>
            <a:prstGeom prst="line">
              <a:avLst/>
            </a:prstGeom>
            <a:noFill/>
            <a:ln w="19050">
              <a:solidFill>
                <a:srgbClr val="000000"/>
              </a:solidFill>
              <a:round/>
              <a:headEnd/>
              <a:tailEnd/>
            </a:ln>
          </p:spPr>
          <p:txBody>
            <a:bodyPr/>
            <a:lstStyle/>
            <a:p>
              <a:endParaRPr lang="en-US"/>
            </a:p>
          </p:txBody>
        </p:sp>
        <p:sp>
          <p:nvSpPr>
            <p:cNvPr id="58470" name="Line 101"/>
            <p:cNvSpPr>
              <a:spLocks noChangeShapeType="1"/>
            </p:cNvSpPr>
            <p:nvPr/>
          </p:nvSpPr>
          <p:spPr bwMode="auto">
            <a:xfrm>
              <a:off x="3679" y="3002"/>
              <a:ext cx="27" cy="2"/>
            </a:xfrm>
            <a:prstGeom prst="line">
              <a:avLst/>
            </a:prstGeom>
            <a:noFill/>
            <a:ln w="19050">
              <a:solidFill>
                <a:srgbClr val="000000"/>
              </a:solidFill>
              <a:round/>
              <a:headEnd/>
              <a:tailEnd/>
            </a:ln>
          </p:spPr>
          <p:txBody>
            <a:bodyPr/>
            <a:lstStyle/>
            <a:p>
              <a:endParaRPr lang="en-US"/>
            </a:p>
          </p:txBody>
        </p:sp>
        <p:sp>
          <p:nvSpPr>
            <p:cNvPr id="58471" name="Line 102"/>
            <p:cNvSpPr>
              <a:spLocks noChangeShapeType="1"/>
            </p:cNvSpPr>
            <p:nvPr/>
          </p:nvSpPr>
          <p:spPr bwMode="auto">
            <a:xfrm>
              <a:off x="3721" y="3005"/>
              <a:ext cx="27" cy="2"/>
            </a:xfrm>
            <a:prstGeom prst="line">
              <a:avLst/>
            </a:prstGeom>
            <a:noFill/>
            <a:ln w="19050">
              <a:solidFill>
                <a:srgbClr val="000000"/>
              </a:solidFill>
              <a:round/>
              <a:headEnd/>
              <a:tailEnd/>
            </a:ln>
          </p:spPr>
          <p:txBody>
            <a:bodyPr/>
            <a:lstStyle/>
            <a:p>
              <a:endParaRPr lang="en-US"/>
            </a:p>
          </p:txBody>
        </p:sp>
        <p:sp>
          <p:nvSpPr>
            <p:cNvPr id="58472" name="Line 103"/>
            <p:cNvSpPr>
              <a:spLocks noChangeShapeType="1"/>
            </p:cNvSpPr>
            <p:nvPr/>
          </p:nvSpPr>
          <p:spPr bwMode="auto">
            <a:xfrm>
              <a:off x="3763" y="3008"/>
              <a:ext cx="27" cy="2"/>
            </a:xfrm>
            <a:prstGeom prst="line">
              <a:avLst/>
            </a:prstGeom>
            <a:noFill/>
            <a:ln w="19050">
              <a:solidFill>
                <a:srgbClr val="000000"/>
              </a:solidFill>
              <a:round/>
              <a:headEnd/>
              <a:tailEnd/>
            </a:ln>
          </p:spPr>
          <p:txBody>
            <a:bodyPr/>
            <a:lstStyle/>
            <a:p>
              <a:endParaRPr lang="en-US"/>
            </a:p>
          </p:txBody>
        </p:sp>
        <p:sp>
          <p:nvSpPr>
            <p:cNvPr id="58473" name="Line 104"/>
            <p:cNvSpPr>
              <a:spLocks noChangeShapeType="1"/>
            </p:cNvSpPr>
            <p:nvPr/>
          </p:nvSpPr>
          <p:spPr bwMode="auto">
            <a:xfrm>
              <a:off x="3805" y="3012"/>
              <a:ext cx="27" cy="2"/>
            </a:xfrm>
            <a:prstGeom prst="line">
              <a:avLst/>
            </a:prstGeom>
            <a:noFill/>
            <a:ln w="19050">
              <a:solidFill>
                <a:srgbClr val="000000"/>
              </a:solidFill>
              <a:round/>
              <a:headEnd/>
              <a:tailEnd/>
            </a:ln>
          </p:spPr>
          <p:txBody>
            <a:bodyPr/>
            <a:lstStyle/>
            <a:p>
              <a:endParaRPr lang="en-US"/>
            </a:p>
          </p:txBody>
        </p:sp>
        <p:sp>
          <p:nvSpPr>
            <p:cNvPr id="58474" name="Line 105"/>
            <p:cNvSpPr>
              <a:spLocks noChangeShapeType="1"/>
            </p:cNvSpPr>
            <p:nvPr/>
          </p:nvSpPr>
          <p:spPr bwMode="auto">
            <a:xfrm>
              <a:off x="3847" y="3015"/>
              <a:ext cx="27" cy="2"/>
            </a:xfrm>
            <a:prstGeom prst="line">
              <a:avLst/>
            </a:prstGeom>
            <a:noFill/>
            <a:ln w="19050">
              <a:solidFill>
                <a:srgbClr val="000000"/>
              </a:solidFill>
              <a:round/>
              <a:headEnd/>
              <a:tailEnd/>
            </a:ln>
          </p:spPr>
          <p:txBody>
            <a:bodyPr/>
            <a:lstStyle/>
            <a:p>
              <a:endParaRPr lang="en-US"/>
            </a:p>
          </p:txBody>
        </p:sp>
        <p:sp>
          <p:nvSpPr>
            <p:cNvPr id="58475" name="Line 106"/>
            <p:cNvSpPr>
              <a:spLocks noChangeShapeType="1"/>
            </p:cNvSpPr>
            <p:nvPr/>
          </p:nvSpPr>
          <p:spPr bwMode="auto">
            <a:xfrm>
              <a:off x="3889" y="3018"/>
              <a:ext cx="27" cy="3"/>
            </a:xfrm>
            <a:prstGeom prst="line">
              <a:avLst/>
            </a:prstGeom>
            <a:noFill/>
            <a:ln w="19050">
              <a:solidFill>
                <a:srgbClr val="000000"/>
              </a:solidFill>
              <a:round/>
              <a:headEnd/>
              <a:tailEnd/>
            </a:ln>
          </p:spPr>
          <p:txBody>
            <a:bodyPr/>
            <a:lstStyle/>
            <a:p>
              <a:endParaRPr lang="en-US"/>
            </a:p>
          </p:txBody>
        </p:sp>
        <p:sp>
          <p:nvSpPr>
            <p:cNvPr id="58476" name="Line 107"/>
            <p:cNvSpPr>
              <a:spLocks noChangeShapeType="1"/>
            </p:cNvSpPr>
            <p:nvPr/>
          </p:nvSpPr>
          <p:spPr bwMode="auto">
            <a:xfrm>
              <a:off x="3931" y="3021"/>
              <a:ext cx="27" cy="2"/>
            </a:xfrm>
            <a:prstGeom prst="line">
              <a:avLst/>
            </a:prstGeom>
            <a:noFill/>
            <a:ln w="19050">
              <a:solidFill>
                <a:srgbClr val="000000"/>
              </a:solidFill>
              <a:round/>
              <a:headEnd/>
              <a:tailEnd/>
            </a:ln>
          </p:spPr>
          <p:txBody>
            <a:bodyPr/>
            <a:lstStyle/>
            <a:p>
              <a:endParaRPr lang="en-US"/>
            </a:p>
          </p:txBody>
        </p:sp>
        <p:sp>
          <p:nvSpPr>
            <p:cNvPr id="58477" name="Line 108"/>
            <p:cNvSpPr>
              <a:spLocks noChangeShapeType="1"/>
            </p:cNvSpPr>
            <p:nvPr/>
          </p:nvSpPr>
          <p:spPr bwMode="auto">
            <a:xfrm>
              <a:off x="3973" y="3024"/>
              <a:ext cx="27" cy="2"/>
            </a:xfrm>
            <a:prstGeom prst="line">
              <a:avLst/>
            </a:prstGeom>
            <a:noFill/>
            <a:ln w="19050">
              <a:solidFill>
                <a:srgbClr val="000000"/>
              </a:solidFill>
              <a:round/>
              <a:headEnd/>
              <a:tailEnd/>
            </a:ln>
          </p:spPr>
          <p:txBody>
            <a:bodyPr/>
            <a:lstStyle/>
            <a:p>
              <a:endParaRPr lang="en-US"/>
            </a:p>
          </p:txBody>
        </p:sp>
        <p:sp>
          <p:nvSpPr>
            <p:cNvPr id="58478" name="Line 109"/>
            <p:cNvSpPr>
              <a:spLocks noChangeShapeType="1"/>
            </p:cNvSpPr>
            <p:nvPr/>
          </p:nvSpPr>
          <p:spPr bwMode="auto">
            <a:xfrm>
              <a:off x="4015" y="3028"/>
              <a:ext cx="27" cy="1"/>
            </a:xfrm>
            <a:prstGeom prst="line">
              <a:avLst/>
            </a:prstGeom>
            <a:noFill/>
            <a:ln w="19050">
              <a:solidFill>
                <a:srgbClr val="000000"/>
              </a:solidFill>
              <a:round/>
              <a:headEnd/>
              <a:tailEnd/>
            </a:ln>
          </p:spPr>
          <p:txBody>
            <a:bodyPr/>
            <a:lstStyle/>
            <a:p>
              <a:endParaRPr lang="en-US"/>
            </a:p>
          </p:txBody>
        </p:sp>
        <p:sp>
          <p:nvSpPr>
            <p:cNvPr id="58479" name="Line 110"/>
            <p:cNvSpPr>
              <a:spLocks noChangeShapeType="1"/>
            </p:cNvSpPr>
            <p:nvPr/>
          </p:nvSpPr>
          <p:spPr bwMode="auto">
            <a:xfrm>
              <a:off x="4057" y="3030"/>
              <a:ext cx="27" cy="3"/>
            </a:xfrm>
            <a:prstGeom prst="line">
              <a:avLst/>
            </a:prstGeom>
            <a:noFill/>
            <a:ln w="19050">
              <a:solidFill>
                <a:srgbClr val="000000"/>
              </a:solidFill>
              <a:round/>
              <a:headEnd/>
              <a:tailEnd/>
            </a:ln>
          </p:spPr>
          <p:txBody>
            <a:bodyPr/>
            <a:lstStyle/>
            <a:p>
              <a:endParaRPr lang="en-US"/>
            </a:p>
          </p:txBody>
        </p:sp>
        <p:sp>
          <p:nvSpPr>
            <p:cNvPr id="58480" name="Line 111"/>
            <p:cNvSpPr>
              <a:spLocks noChangeShapeType="1"/>
            </p:cNvSpPr>
            <p:nvPr/>
          </p:nvSpPr>
          <p:spPr bwMode="auto">
            <a:xfrm>
              <a:off x="4099" y="3034"/>
              <a:ext cx="27" cy="2"/>
            </a:xfrm>
            <a:prstGeom prst="line">
              <a:avLst/>
            </a:prstGeom>
            <a:noFill/>
            <a:ln w="19050">
              <a:solidFill>
                <a:srgbClr val="000000"/>
              </a:solidFill>
              <a:round/>
              <a:headEnd/>
              <a:tailEnd/>
            </a:ln>
          </p:spPr>
          <p:txBody>
            <a:bodyPr/>
            <a:lstStyle/>
            <a:p>
              <a:endParaRPr lang="en-US"/>
            </a:p>
          </p:txBody>
        </p:sp>
        <p:sp>
          <p:nvSpPr>
            <p:cNvPr id="58481" name="Freeform 112"/>
            <p:cNvSpPr>
              <a:spLocks/>
            </p:cNvSpPr>
            <p:nvPr/>
          </p:nvSpPr>
          <p:spPr bwMode="auto">
            <a:xfrm>
              <a:off x="4070" y="3002"/>
              <a:ext cx="61" cy="60"/>
            </a:xfrm>
            <a:custGeom>
              <a:avLst/>
              <a:gdLst>
                <a:gd name="T0" fmla="*/ 0 w 70"/>
                <a:gd name="T1" fmla="*/ 60 h 68"/>
                <a:gd name="T2" fmla="*/ 61 w 70"/>
                <a:gd name="T3" fmla="*/ 34 h 68"/>
                <a:gd name="T4" fmla="*/ 5 w 70"/>
                <a:gd name="T5" fmla="*/ 0 h 68"/>
                <a:gd name="T6" fmla="*/ 0 60000 65536"/>
                <a:gd name="T7" fmla="*/ 0 60000 65536"/>
                <a:gd name="T8" fmla="*/ 0 60000 65536"/>
                <a:gd name="T9" fmla="*/ 0 w 70"/>
                <a:gd name="T10" fmla="*/ 0 h 68"/>
                <a:gd name="T11" fmla="*/ 70 w 70"/>
                <a:gd name="T12" fmla="*/ 68 h 68"/>
              </a:gdLst>
              <a:ahLst/>
              <a:cxnLst>
                <a:cxn ang="T6">
                  <a:pos x="T0" y="T1"/>
                </a:cxn>
                <a:cxn ang="T7">
                  <a:pos x="T2" y="T3"/>
                </a:cxn>
                <a:cxn ang="T8">
                  <a:pos x="T4" y="T5"/>
                </a:cxn>
              </a:cxnLst>
              <a:rect l="T9" t="T10" r="T11" b="T12"/>
              <a:pathLst>
                <a:path w="70" h="68">
                  <a:moveTo>
                    <a:pt x="0" y="68"/>
                  </a:moveTo>
                  <a:lnTo>
                    <a:pt x="70" y="39"/>
                  </a:lnTo>
                  <a:lnTo>
                    <a:pt x="6" y="0"/>
                  </a:lnTo>
                </a:path>
              </a:pathLst>
            </a:custGeom>
            <a:noFill/>
            <a:ln w="19050">
              <a:solidFill>
                <a:srgbClr val="000000"/>
              </a:solidFill>
              <a:round/>
              <a:headEnd/>
              <a:tailEnd/>
            </a:ln>
          </p:spPr>
          <p:txBody>
            <a:bodyPr/>
            <a:lstStyle/>
            <a:p>
              <a:endParaRPr lang="en-US"/>
            </a:p>
          </p:txBody>
        </p:sp>
        <p:sp>
          <p:nvSpPr>
            <p:cNvPr id="58482" name="Line 113"/>
            <p:cNvSpPr>
              <a:spLocks noChangeShapeType="1"/>
            </p:cNvSpPr>
            <p:nvPr/>
          </p:nvSpPr>
          <p:spPr bwMode="auto">
            <a:xfrm flipH="1">
              <a:off x="3645" y="3119"/>
              <a:ext cx="518" cy="403"/>
            </a:xfrm>
            <a:prstGeom prst="line">
              <a:avLst/>
            </a:prstGeom>
            <a:noFill/>
            <a:ln w="19050">
              <a:solidFill>
                <a:srgbClr val="000000"/>
              </a:solidFill>
              <a:round/>
              <a:headEnd/>
              <a:tailEnd/>
            </a:ln>
          </p:spPr>
          <p:txBody>
            <a:bodyPr/>
            <a:lstStyle/>
            <a:p>
              <a:endParaRPr lang="en-US"/>
            </a:p>
          </p:txBody>
        </p:sp>
        <p:sp>
          <p:nvSpPr>
            <p:cNvPr id="58483" name="Freeform 114"/>
            <p:cNvSpPr>
              <a:spLocks/>
            </p:cNvSpPr>
            <p:nvPr/>
          </p:nvSpPr>
          <p:spPr bwMode="auto">
            <a:xfrm>
              <a:off x="3645" y="3462"/>
              <a:ext cx="65" cy="60"/>
            </a:xfrm>
            <a:custGeom>
              <a:avLst/>
              <a:gdLst>
                <a:gd name="T0" fmla="*/ 28 w 74"/>
                <a:gd name="T1" fmla="*/ 0 h 68"/>
                <a:gd name="T2" fmla="*/ 0 w 74"/>
                <a:gd name="T3" fmla="*/ 60 h 68"/>
                <a:gd name="T4" fmla="*/ 65 w 74"/>
                <a:gd name="T5" fmla="*/ 46 h 68"/>
                <a:gd name="T6" fmla="*/ 0 60000 65536"/>
                <a:gd name="T7" fmla="*/ 0 60000 65536"/>
                <a:gd name="T8" fmla="*/ 0 60000 65536"/>
                <a:gd name="T9" fmla="*/ 0 w 74"/>
                <a:gd name="T10" fmla="*/ 0 h 68"/>
                <a:gd name="T11" fmla="*/ 74 w 74"/>
                <a:gd name="T12" fmla="*/ 68 h 68"/>
              </a:gdLst>
              <a:ahLst/>
              <a:cxnLst>
                <a:cxn ang="T6">
                  <a:pos x="T0" y="T1"/>
                </a:cxn>
                <a:cxn ang="T7">
                  <a:pos x="T2" y="T3"/>
                </a:cxn>
                <a:cxn ang="T8">
                  <a:pos x="T4" y="T5"/>
                </a:cxn>
              </a:cxnLst>
              <a:rect l="T9" t="T10" r="T11" b="T12"/>
              <a:pathLst>
                <a:path w="74" h="68">
                  <a:moveTo>
                    <a:pt x="32" y="0"/>
                  </a:moveTo>
                  <a:lnTo>
                    <a:pt x="0" y="68"/>
                  </a:lnTo>
                  <a:lnTo>
                    <a:pt x="74" y="52"/>
                  </a:lnTo>
                </a:path>
              </a:pathLst>
            </a:custGeom>
            <a:noFill/>
            <a:ln w="19050">
              <a:solidFill>
                <a:srgbClr val="000000"/>
              </a:solidFill>
              <a:round/>
              <a:headEnd/>
              <a:tailEnd/>
            </a:ln>
          </p:spPr>
          <p:txBody>
            <a:bodyPr/>
            <a:lstStyle/>
            <a:p>
              <a:endParaRPr lang="en-US"/>
            </a:p>
          </p:txBody>
        </p:sp>
        <p:sp>
          <p:nvSpPr>
            <p:cNvPr id="58484" name="Freeform 115"/>
            <p:cNvSpPr>
              <a:spLocks/>
            </p:cNvSpPr>
            <p:nvPr/>
          </p:nvSpPr>
          <p:spPr bwMode="auto">
            <a:xfrm>
              <a:off x="3334" y="3995"/>
              <a:ext cx="101" cy="102"/>
            </a:xfrm>
            <a:custGeom>
              <a:avLst/>
              <a:gdLst>
                <a:gd name="T0" fmla="*/ 0 w 116"/>
                <a:gd name="T1" fmla="*/ 51 h 116"/>
                <a:gd name="T2" fmla="*/ 2 w 116"/>
                <a:gd name="T3" fmla="*/ 39 h 116"/>
                <a:gd name="T4" fmla="*/ 6 w 116"/>
                <a:gd name="T5" fmla="*/ 27 h 116"/>
                <a:gd name="T6" fmla="*/ 13 w 116"/>
                <a:gd name="T7" fmla="*/ 17 h 116"/>
                <a:gd name="T8" fmla="*/ 22 w 116"/>
                <a:gd name="T9" fmla="*/ 10 h 116"/>
                <a:gd name="T10" fmla="*/ 33 w 116"/>
                <a:gd name="T11" fmla="*/ 4 h 116"/>
                <a:gd name="T12" fmla="*/ 44 w 116"/>
                <a:gd name="T13" fmla="*/ 0 h 116"/>
                <a:gd name="T14" fmla="*/ 57 w 116"/>
                <a:gd name="T15" fmla="*/ 0 h 116"/>
                <a:gd name="T16" fmla="*/ 69 w 116"/>
                <a:gd name="T17" fmla="*/ 4 h 116"/>
                <a:gd name="T18" fmla="*/ 79 w 116"/>
                <a:gd name="T19" fmla="*/ 10 h 116"/>
                <a:gd name="T20" fmla="*/ 88 w 116"/>
                <a:gd name="T21" fmla="*/ 17 h 116"/>
                <a:gd name="T22" fmla="*/ 95 w 116"/>
                <a:gd name="T23" fmla="*/ 27 h 116"/>
                <a:gd name="T24" fmla="*/ 100 w 116"/>
                <a:gd name="T25" fmla="*/ 39 h 116"/>
                <a:gd name="T26" fmla="*/ 101 w 116"/>
                <a:gd name="T27" fmla="*/ 51 h 116"/>
                <a:gd name="T28" fmla="*/ 100 w 116"/>
                <a:gd name="T29" fmla="*/ 62 h 116"/>
                <a:gd name="T30" fmla="*/ 95 w 116"/>
                <a:gd name="T31" fmla="*/ 75 h 116"/>
                <a:gd name="T32" fmla="*/ 88 w 116"/>
                <a:gd name="T33" fmla="*/ 84 h 116"/>
                <a:gd name="T34" fmla="*/ 79 w 116"/>
                <a:gd name="T35" fmla="*/ 92 h 116"/>
                <a:gd name="T36" fmla="*/ 69 w 116"/>
                <a:gd name="T37" fmla="*/ 98 h 116"/>
                <a:gd name="T38" fmla="*/ 57 w 116"/>
                <a:gd name="T39" fmla="*/ 102 h 116"/>
                <a:gd name="T40" fmla="*/ 44 w 116"/>
                <a:gd name="T41" fmla="*/ 102 h 116"/>
                <a:gd name="T42" fmla="*/ 33 w 116"/>
                <a:gd name="T43" fmla="*/ 98 h 116"/>
                <a:gd name="T44" fmla="*/ 22 w 116"/>
                <a:gd name="T45" fmla="*/ 92 h 116"/>
                <a:gd name="T46" fmla="*/ 13 w 116"/>
                <a:gd name="T47" fmla="*/ 84 h 116"/>
                <a:gd name="T48" fmla="*/ 6 w 116"/>
                <a:gd name="T49" fmla="*/ 75 h 116"/>
                <a:gd name="T50" fmla="*/ 2 w 116"/>
                <a:gd name="T51" fmla="*/ 62 h 116"/>
                <a:gd name="T52" fmla="*/ 0 w 116"/>
                <a:gd name="T53" fmla="*/ 51 h 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6"/>
                <a:gd name="T82" fmla="*/ 0 h 116"/>
                <a:gd name="T83" fmla="*/ 116 w 116"/>
                <a:gd name="T84" fmla="*/ 116 h 1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6" h="116">
                  <a:moveTo>
                    <a:pt x="0" y="58"/>
                  </a:moveTo>
                  <a:lnTo>
                    <a:pt x="2" y="44"/>
                  </a:lnTo>
                  <a:lnTo>
                    <a:pt x="7" y="31"/>
                  </a:lnTo>
                  <a:lnTo>
                    <a:pt x="15" y="19"/>
                  </a:lnTo>
                  <a:lnTo>
                    <a:pt x="25" y="11"/>
                  </a:lnTo>
                  <a:lnTo>
                    <a:pt x="38" y="4"/>
                  </a:lnTo>
                  <a:lnTo>
                    <a:pt x="51" y="0"/>
                  </a:lnTo>
                  <a:lnTo>
                    <a:pt x="66" y="0"/>
                  </a:lnTo>
                  <a:lnTo>
                    <a:pt x="79" y="4"/>
                  </a:lnTo>
                  <a:lnTo>
                    <a:pt x="91" y="11"/>
                  </a:lnTo>
                  <a:lnTo>
                    <a:pt x="101" y="19"/>
                  </a:lnTo>
                  <a:lnTo>
                    <a:pt x="109" y="31"/>
                  </a:lnTo>
                  <a:lnTo>
                    <a:pt x="115" y="44"/>
                  </a:lnTo>
                  <a:lnTo>
                    <a:pt x="116" y="58"/>
                  </a:lnTo>
                  <a:lnTo>
                    <a:pt x="115" y="71"/>
                  </a:lnTo>
                  <a:lnTo>
                    <a:pt x="109" y="85"/>
                  </a:lnTo>
                  <a:lnTo>
                    <a:pt x="101" y="96"/>
                  </a:lnTo>
                  <a:lnTo>
                    <a:pt x="91" y="105"/>
                  </a:lnTo>
                  <a:lnTo>
                    <a:pt x="79" y="112"/>
                  </a:lnTo>
                  <a:lnTo>
                    <a:pt x="66" y="116"/>
                  </a:lnTo>
                  <a:lnTo>
                    <a:pt x="51" y="116"/>
                  </a:lnTo>
                  <a:lnTo>
                    <a:pt x="38" y="112"/>
                  </a:lnTo>
                  <a:lnTo>
                    <a:pt x="25" y="105"/>
                  </a:lnTo>
                  <a:lnTo>
                    <a:pt x="15" y="96"/>
                  </a:lnTo>
                  <a:lnTo>
                    <a:pt x="7" y="85"/>
                  </a:lnTo>
                  <a:lnTo>
                    <a:pt x="2" y="71"/>
                  </a:lnTo>
                  <a:lnTo>
                    <a:pt x="0" y="58"/>
                  </a:lnTo>
                  <a:close/>
                </a:path>
              </a:pathLst>
            </a:custGeom>
            <a:solidFill>
              <a:srgbClr val="000000"/>
            </a:solidFill>
            <a:ln w="19050">
              <a:solidFill>
                <a:srgbClr val="000000"/>
              </a:solidFill>
              <a:round/>
              <a:headEnd/>
              <a:tailEnd/>
            </a:ln>
          </p:spPr>
          <p:txBody>
            <a:bodyPr/>
            <a:lstStyle/>
            <a:p>
              <a:endParaRPr lang="en-US"/>
            </a:p>
          </p:txBody>
        </p:sp>
        <p:sp>
          <p:nvSpPr>
            <p:cNvPr id="58485" name="Freeform 116"/>
            <p:cNvSpPr>
              <a:spLocks/>
            </p:cNvSpPr>
            <p:nvPr/>
          </p:nvSpPr>
          <p:spPr bwMode="auto">
            <a:xfrm>
              <a:off x="3321" y="3983"/>
              <a:ext cx="126" cy="126"/>
            </a:xfrm>
            <a:custGeom>
              <a:avLst/>
              <a:gdLst>
                <a:gd name="T0" fmla="*/ 0 w 144"/>
                <a:gd name="T1" fmla="*/ 63 h 144"/>
                <a:gd name="T2" fmla="*/ 2 w 144"/>
                <a:gd name="T3" fmla="*/ 49 h 144"/>
                <a:gd name="T4" fmla="*/ 7 w 144"/>
                <a:gd name="T5" fmla="*/ 35 h 144"/>
                <a:gd name="T6" fmla="*/ 14 w 144"/>
                <a:gd name="T7" fmla="*/ 24 h 144"/>
                <a:gd name="T8" fmla="*/ 24 w 144"/>
                <a:gd name="T9" fmla="*/ 13 h 144"/>
                <a:gd name="T10" fmla="*/ 36 w 144"/>
                <a:gd name="T11" fmla="*/ 6 h 144"/>
                <a:gd name="T12" fmla="*/ 50 w 144"/>
                <a:gd name="T13" fmla="*/ 2 h 144"/>
                <a:gd name="T14" fmla="*/ 63 w 144"/>
                <a:gd name="T15" fmla="*/ 0 h 144"/>
                <a:gd name="T16" fmla="*/ 77 w 144"/>
                <a:gd name="T17" fmla="*/ 2 h 144"/>
                <a:gd name="T18" fmla="*/ 91 w 144"/>
                <a:gd name="T19" fmla="*/ 6 h 144"/>
                <a:gd name="T20" fmla="*/ 102 w 144"/>
                <a:gd name="T21" fmla="*/ 13 h 144"/>
                <a:gd name="T22" fmla="*/ 113 w 144"/>
                <a:gd name="T23" fmla="*/ 24 h 144"/>
                <a:gd name="T24" fmla="*/ 120 w 144"/>
                <a:gd name="T25" fmla="*/ 35 h 144"/>
                <a:gd name="T26" fmla="*/ 124 w 144"/>
                <a:gd name="T27" fmla="*/ 49 h 144"/>
                <a:gd name="T28" fmla="*/ 126 w 144"/>
                <a:gd name="T29" fmla="*/ 63 h 144"/>
                <a:gd name="T30" fmla="*/ 124 w 144"/>
                <a:gd name="T31" fmla="*/ 77 h 144"/>
                <a:gd name="T32" fmla="*/ 120 w 144"/>
                <a:gd name="T33" fmla="*/ 91 h 144"/>
                <a:gd name="T34" fmla="*/ 113 w 144"/>
                <a:gd name="T35" fmla="*/ 102 h 144"/>
                <a:gd name="T36" fmla="*/ 102 w 144"/>
                <a:gd name="T37" fmla="*/ 113 h 144"/>
                <a:gd name="T38" fmla="*/ 91 w 144"/>
                <a:gd name="T39" fmla="*/ 120 h 144"/>
                <a:gd name="T40" fmla="*/ 77 w 144"/>
                <a:gd name="T41" fmla="*/ 124 h 144"/>
                <a:gd name="T42" fmla="*/ 63 w 144"/>
                <a:gd name="T43" fmla="*/ 126 h 144"/>
                <a:gd name="T44" fmla="*/ 50 w 144"/>
                <a:gd name="T45" fmla="*/ 124 h 144"/>
                <a:gd name="T46" fmla="*/ 36 w 144"/>
                <a:gd name="T47" fmla="*/ 120 h 144"/>
                <a:gd name="T48" fmla="*/ 24 w 144"/>
                <a:gd name="T49" fmla="*/ 113 h 144"/>
                <a:gd name="T50" fmla="*/ 14 w 144"/>
                <a:gd name="T51" fmla="*/ 102 h 144"/>
                <a:gd name="T52" fmla="*/ 7 w 144"/>
                <a:gd name="T53" fmla="*/ 91 h 144"/>
                <a:gd name="T54" fmla="*/ 2 w 144"/>
                <a:gd name="T55" fmla="*/ 77 h 144"/>
                <a:gd name="T56" fmla="*/ 0 w 144"/>
                <a:gd name="T57" fmla="*/ 63 h 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44"/>
                <a:gd name="T89" fmla="*/ 144 w 144"/>
                <a:gd name="T90" fmla="*/ 144 h 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44">
                  <a:moveTo>
                    <a:pt x="0" y="72"/>
                  </a:moveTo>
                  <a:lnTo>
                    <a:pt x="2" y="56"/>
                  </a:lnTo>
                  <a:lnTo>
                    <a:pt x="8" y="40"/>
                  </a:lnTo>
                  <a:lnTo>
                    <a:pt x="16" y="27"/>
                  </a:lnTo>
                  <a:lnTo>
                    <a:pt x="28" y="15"/>
                  </a:lnTo>
                  <a:lnTo>
                    <a:pt x="41" y="7"/>
                  </a:lnTo>
                  <a:lnTo>
                    <a:pt x="57" y="2"/>
                  </a:lnTo>
                  <a:lnTo>
                    <a:pt x="72" y="0"/>
                  </a:lnTo>
                  <a:lnTo>
                    <a:pt x="88" y="2"/>
                  </a:lnTo>
                  <a:lnTo>
                    <a:pt x="104" y="7"/>
                  </a:lnTo>
                  <a:lnTo>
                    <a:pt x="117" y="15"/>
                  </a:lnTo>
                  <a:lnTo>
                    <a:pt x="129" y="27"/>
                  </a:lnTo>
                  <a:lnTo>
                    <a:pt x="137" y="40"/>
                  </a:lnTo>
                  <a:lnTo>
                    <a:pt x="142" y="56"/>
                  </a:lnTo>
                  <a:lnTo>
                    <a:pt x="144" y="72"/>
                  </a:lnTo>
                  <a:lnTo>
                    <a:pt x="142" y="88"/>
                  </a:lnTo>
                  <a:lnTo>
                    <a:pt x="137" y="104"/>
                  </a:lnTo>
                  <a:lnTo>
                    <a:pt x="129" y="117"/>
                  </a:lnTo>
                  <a:lnTo>
                    <a:pt x="117" y="129"/>
                  </a:lnTo>
                  <a:lnTo>
                    <a:pt x="104" y="137"/>
                  </a:lnTo>
                  <a:lnTo>
                    <a:pt x="88" y="142"/>
                  </a:lnTo>
                  <a:lnTo>
                    <a:pt x="72" y="144"/>
                  </a:lnTo>
                  <a:lnTo>
                    <a:pt x="57" y="142"/>
                  </a:lnTo>
                  <a:lnTo>
                    <a:pt x="41" y="137"/>
                  </a:lnTo>
                  <a:lnTo>
                    <a:pt x="28" y="129"/>
                  </a:lnTo>
                  <a:lnTo>
                    <a:pt x="16" y="117"/>
                  </a:lnTo>
                  <a:lnTo>
                    <a:pt x="8" y="104"/>
                  </a:lnTo>
                  <a:lnTo>
                    <a:pt x="2" y="88"/>
                  </a:lnTo>
                  <a:lnTo>
                    <a:pt x="0" y="72"/>
                  </a:lnTo>
                </a:path>
              </a:pathLst>
            </a:custGeom>
            <a:noFill/>
            <a:ln w="19050">
              <a:solidFill>
                <a:srgbClr val="000000"/>
              </a:solidFill>
              <a:round/>
              <a:headEnd/>
              <a:tailEnd/>
            </a:ln>
          </p:spPr>
          <p:txBody>
            <a:bodyPr/>
            <a:lstStyle/>
            <a:p>
              <a:endParaRPr lang="en-US"/>
            </a:p>
          </p:txBody>
        </p:sp>
        <p:sp>
          <p:nvSpPr>
            <p:cNvPr id="58486" name="Line 117"/>
            <p:cNvSpPr>
              <a:spLocks noChangeShapeType="1"/>
            </p:cNvSpPr>
            <p:nvPr/>
          </p:nvSpPr>
          <p:spPr bwMode="auto">
            <a:xfrm>
              <a:off x="3384" y="3730"/>
              <a:ext cx="1" cy="253"/>
            </a:xfrm>
            <a:prstGeom prst="line">
              <a:avLst/>
            </a:prstGeom>
            <a:noFill/>
            <a:ln w="19050">
              <a:solidFill>
                <a:srgbClr val="000000"/>
              </a:solidFill>
              <a:round/>
              <a:headEnd/>
              <a:tailEnd/>
            </a:ln>
          </p:spPr>
          <p:txBody>
            <a:bodyPr/>
            <a:lstStyle/>
            <a:p>
              <a:endParaRPr lang="en-US"/>
            </a:p>
          </p:txBody>
        </p:sp>
        <p:sp>
          <p:nvSpPr>
            <p:cNvPr id="58487" name="Freeform 118"/>
            <p:cNvSpPr>
              <a:spLocks/>
            </p:cNvSpPr>
            <p:nvPr/>
          </p:nvSpPr>
          <p:spPr bwMode="auto">
            <a:xfrm>
              <a:off x="3355" y="3924"/>
              <a:ext cx="59" cy="59"/>
            </a:xfrm>
            <a:custGeom>
              <a:avLst/>
              <a:gdLst>
                <a:gd name="T0" fmla="*/ 0 w 68"/>
                <a:gd name="T1" fmla="*/ 0 h 67"/>
                <a:gd name="T2" fmla="*/ 30 w 68"/>
                <a:gd name="T3" fmla="*/ 59 h 67"/>
                <a:gd name="T4" fmla="*/ 59 w 68"/>
                <a:gd name="T5" fmla="*/ 0 h 67"/>
                <a:gd name="T6" fmla="*/ 0 60000 65536"/>
                <a:gd name="T7" fmla="*/ 0 60000 65536"/>
                <a:gd name="T8" fmla="*/ 0 60000 65536"/>
                <a:gd name="T9" fmla="*/ 0 w 68"/>
                <a:gd name="T10" fmla="*/ 0 h 67"/>
                <a:gd name="T11" fmla="*/ 68 w 68"/>
                <a:gd name="T12" fmla="*/ 67 h 67"/>
              </a:gdLst>
              <a:ahLst/>
              <a:cxnLst>
                <a:cxn ang="T6">
                  <a:pos x="T0" y="T1"/>
                </a:cxn>
                <a:cxn ang="T7">
                  <a:pos x="T2" y="T3"/>
                </a:cxn>
                <a:cxn ang="T8">
                  <a:pos x="T4" y="T5"/>
                </a:cxn>
              </a:cxnLst>
              <a:rect l="T9" t="T10" r="T11" b="T12"/>
              <a:pathLst>
                <a:path w="68" h="67">
                  <a:moveTo>
                    <a:pt x="0" y="0"/>
                  </a:moveTo>
                  <a:lnTo>
                    <a:pt x="34" y="67"/>
                  </a:lnTo>
                  <a:lnTo>
                    <a:pt x="68" y="0"/>
                  </a:lnTo>
                </a:path>
              </a:pathLst>
            </a:custGeom>
            <a:noFill/>
            <a:ln w="19050">
              <a:solidFill>
                <a:srgbClr val="000000"/>
              </a:solidFill>
              <a:round/>
              <a:headEnd/>
              <a:tailEnd/>
            </a:ln>
          </p:spPr>
          <p:txBody>
            <a:bodyPr/>
            <a:lstStyle/>
            <a:p>
              <a:endParaRPr lang="en-US"/>
            </a:p>
          </p:txBody>
        </p:sp>
        <p:sp>
          <p:nvSpPr>
            <p:cNvPr id="58488" name="Rectangle 119"/>
            <p:cNvSpPr>
              <a:spLocks noChangeArrowheads="1"/>
            </p:cNvSpPr>
            <p:nvPr/>
          </p:nvSpPr>
          <p:spPr bwMode="auto">
            <a:xfrm>
              <a:off x="864" y="1080"/>
              <a:ext cx="4034" cy="3155"/>
            </a:xfrm>
            <a:prstGeom prst="rect">
              <a:avLst/>
            </a:prstGeom>
            <a:noFill/>
            <a:ln w="19050">
              <a:solidFill>
                <a:srgbClr val="000000"/>
              </a:solidFill>
              <a:miter lim="800000"/>
              <a:headEnd/>
              <a:tailEnd/>
            </a:ln>
          </p:spPr>
          <p:txBody>
            <a:bodyPr/>
            <a:lstStyle/>
            <a:p>
              <a:endParaRPr lang="en-US"/>
            </a:p>
          </p:txBody>
        </p:sp>
        <p:sp>
          <p:nvSpPr>
            <p:cNvPr id="58489" name="Line 120"/>
            <p:cNvSpPr>
              <a:spLocks noChangeShapeType="1"/>
            </p:cNvSpPr>
            <p:nvPr/>
          </p:nvSpPr>
          <p:spPr bwMode="auto">
            <a:xfrm>
              <a:off x="1873" y="1080"/>
              <a:ext cx="1" cy="3155"/>
            </a:xfrm>
            <a:prstGeom prst="line">
              <a:avLst/>
            </a:prstGeom>
            <a:noFill/>
            <a:ln w="19050">
              <a:solidFill>
                <a:srgbClr val="000000"/>
              </a:solidFill>
              <a:round/>
              <a:headEnd/>
              <a:tailEnd/>
            </a:ln>
          </p:spPr>
          <p:txBody>
            <a:bodyPr/>
            <a:lstStyle/>
            <a:p>
              <a:endParaRPr lang="en-US"/>
            </a:p>
          </p:txBody>
        </p:sp>
        <p:sp>
          <p:nvSpPr>
            <p:cNvPr id="58490" name="Line 121"/>
            <p:cNvSpPr>
              <a:spLocks noChangeShapeType="1"/>
            </p:cNvSpPr>
            <p:nvPr/>
          </p:nvSpPr>
          <p:spPr bwMode="auto">
            <a:xfrm>
              <a:off x="2881" y="1080"/>
              <a:ext cx="1" cy="3155"/>
            </a:xfrm>
            <a:prstGeom prst="line">
              <a:avLst/>
            </a:prstGeom>
            <a:noFill/>
            <a:ln w="19050">
              <a:solidFill>
                <a:srgbClr val="000000"/>
              </a:solidFill>
              <a:round/>
              <a:headEnd/>
              <a:tailEnd/>
            </a:ln>
          </p:spPr>
          <p:txBody>
            <a:bodyPr/>
            <a:lstStyle/>
            <a:p>
              <a:endParaRPr lang="en-US"/>
            </a:p>
          </p:txBody>
        </p:sp>
        <p:sp>
          <p:nvSpPr>
            <p:cNvPr id="58491" name="Rectangle 122"/>
            <p:cNvSpPr>
              <a:spLocks noChangeArrowheads="1"/>
            </p:cNvSpPr>
            <p:nvPr/>
          </p:nvSpPr>
          <p:spPr bwMode="auto">
            <a:xfrm>
              <a:off x="1156" y="1147"/>
              <a:ext cx="522" cy="134"/>
            </a:xfrm>
            <a:prstGeom prst="rect">
              <a:avLst/>
            </a:prstGeom>
            <a:noFill/>
            <a:ln w="19050">
              <a:noFill/>
              <a:miter lim="800000"/>
              <a:headEnd/>
              <a:tailEnd/>
            </a:ln>
          </p:spPr>
          <p:txBody>
            <a:bodyPr wrap="none" lIns="0" tIns="0" rIns="0" bIns="0">
              <a:spAutoFit/>
            </a:bodyPr>
            <a:lstStyle/>
            <a:p>
              <a:pPr algn="l"/>
              <a:r>
                <a:rPr lang="en-US" sz="1400" b="1"/>
                <a:t>Customer</a:t>
              </a:r>
              <a:endParaRPr lang="en-US" b="1">
                <a:latin typeface="Times New Roman" pitchFamily="18" charset="0"/>
              </a:endParaRPr>
            </a:p>
          </p:txBody>
        </p:sp>
        <p:sp>
          <p:nvSpPr>
            <p:cNvPr id="58492" name="Rectangle 123"/>
            <p:cNvSpPr>
              <a:spLocks noChangeArrowheads="1"/>
            </p:cNvSpPr>
            <p:nvPr/>
          </p:nvSpPr>
          <p:spPr bwMode="auto">
            <a:xfrm>
              <a:off x="2167" y="1147"/>
              <a:ext cx="502" cy="134"/>
            </a:xfrm>
            <a:prstGeom prst="rect">
              <a:avLst/>
            </a:prstGeom>
            <a:noFill/>
            <a:ln w="19050">
              <a:noFill/>
              <a:miter lim="800000"/>
              <a:headEnd/>
              <a:tailEnd/>
            </a:ln>
          </p:spPr>
          <p:txBody>
            <a:bodyPr wrap="none" lIns="0" tIns="0" rIns="0" bIns="0">
              <a:spAutoFit/>
            </a:bodyPr>
            <a:lstStyle/>
            <a:p>
              <a:pPr algn="l"/>
              <a:r>
                <a:rPr lang="en-US" sz="1400" b="1"/>
                <a:t>Telesales</a:t>
              </a:r>
              <a:endParaRPr lang="en-US" b="1">
                <a:latin typeface="Times New Roman" pitchFamily="18" charset="0"/>
              </a:endParaRPr>
            </a:p>
          </p:txBody>
        </p:sp>
        <p:sp>
          <p:nvSpPr>
            <p:cNvPr id="58493" name="Rectangle 124"/>
            <p:cNvSpPr>
              <a:spLocks noChangeArrowheads="1"/>
            </p:cNvSpPr>
            <p:nvPr/>
          </p:nvSpPr>
          <p:spPr bwMode="auto">
            <a:xfrm>
              <a:off x="4141" y="1147"/>
              <a:ext cx="602" cy="134"/>
            </a:xfrm>
            <a:prstGeom prst="rect">
              <a:avLst/>
            </a:prstGeom>
            <a:noFill/>
            <a:ln w="19050">
              <a:noFill/>
              <a:miter lim="800000"/>
              <a:headEnd/>
              <a:tailEnd/>
            </a:ln>
          </p:spPr>
          <p:txBody>
            <a:bodyPr wrap="none" lIns="0" tIns="0" rIns="0" bIns="0">
              <a:spAutoFit/>
            </a:bodyPr>
            <a:lstStyle/>
            <a:p>
              <a:pPr algn="l"/>
              <a:r>
                <a:rPr lang="en-US" sz="1400" b="1"/>
                <a:t>Warehouse</a:t>
              </a:r>
              <a:endParaRPr lang="en-US" b="1">
                <a:latin typeface="Times New Roman" pitchFamily="18" charset="0"/>
              </a:endParaRPr>
            </a:p>
          </p:txBody>
        </p:sp>
        <p:sp>
          <p:nvSpPr>
            <p:cNvPr id="58494" name="Line 125"/>
            <p:cNvSpPr>
              <a:spLocks noChangeShapeType="1"/>
            </p:cNvSpPr>
            <p:nvPr/>
          </p:nvSpPr>
          <p:spPr bwMode="auto">
            <a:xfrm>
              <a:off x="3889" y="1080"/>
              <a:ext cx="1" cy="3155"/>
            </a:xfrm>
            <a:prstGeom prst="line">
              <a:avLst/>
            </a:prstGeom>
            <a:noFill/>
            <a:ln w="19050">
              <a:solidFill>
                <a:srgbClr val="000000"/>
              </a:solidFill>
              <a:round/>
              <a:headEnd/>
              <a:tailEnd/>
            </a:ln>
          </p:spPr>
          <p:txBody>
            <a:bodyPr/>
            <a:lstStyle/>
            <a:p>
              <a:endParaRPr lang="en-US"/>
            </a:p>
          </p:txBody>
        </p:sp>
        <p:sp>
          <p:nvSpPr>
            <p:cNvPr id="58495" name="Rectangle 126"/>
            <p:cNvSpPr>
              <a:spLocks noChangeArrowheads="1"/>
            </p:cNvSpPr>
            <p:nvPr/>
          </p:nvSpPr>
          <p:spPr bwMode="auto">
            <a:xfrm>
              <a:off x="3141" y="1147"/>
              <a:ext cx="613" cy="134"/>
            </a:xfrm>
            <a:prstGeom prst="rect">
              <a:avLst/>
            </a:prstGeom>
            <a:noFill/>
            <a:ln w="19050">
              <a:noFill/>
              <a:miter lim="800000"/>
              <a:headEnd/>
              <a:tailEnd/>
            </a:ln>
          </p:spPr>
          <p:txBody>
            <a:bodyPr wrap="none" lIns="0" tIns="0" rIns="0" bIns="0">
              <a:spAutoFit/>
            </a:bodyPr>
            <a:lstStyle/>
            <a:p>
              <a:pPr algn="l"/>
              <a:r>
                <a:rPr lang="en-US" sz="1400" b="1"/>
                <a:t>Accounting</a:t>
              </a:r>
              <a:endParaRPr lang="en-US" b="1">
                <a:latin typeface="Times New Roman"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5150</Words>
  <Application>Microsoft Office PowerPoint</Application>
  <PresentationFormat>On-screen Show (4:3)</PresentationFormat>
  <Paragraphs>483</Paragraphs>
  <Slides>90</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Office Theme</vt:lpstr>
      <vt:lpstr>Bitmap Image</vt:lpstr>
      <vt:lpstr>Interactions</vt:lpstr>
      <vt:lpstr>An interaction is a behavior that comprises a set of messages exchanged among a set of objects within a context to accomplish a purpose.     A message is a specification of a communication between objects. </vt:lpstr>
      <vt:lpstr>Slide 3</vt:lpstr>
      <vt:lpstr> In the UML, you model the dynamic aspects of the system by using interactions.</vt:lpstr>
      <vt:lpstr>objects and roles</vt:lpstr>
      <vt:lpstr>Links </vt:lpstr>
      <vt:lpstr>Slide 7</vt:lpstr>
      <vt:lpstr>Slide 8</vt:lpstr>
      <vt:lpstr>Messages</vt:lpstr>
      <vt:lpstr>Slide 10</vt:lpstr>
      <vt:lpstr>The UML provides a visual distinction among these kinds of messages </vt:lpstr>
      <vt:lpstr>Sequencing </vt:lpstr>
      <vt:lpstr>Most commonly, you can specify a procedural or nested flow of control, rendered using a filled solid arrowhead   </vt:lpstr>
      <vt:lpstr>We can specify a flat flow of control, rendered using a stick arrowhead, to model the nonprocedural progression of control from step to step. </vt:lpstr>
      <vt:lpstr>Slide 15</vt:lpstr>
      <vt:lpstr>Creation, Modification, and Destruction </vt:lpstr>
      <vt:lpstr>Representation</vt:lpstr>
      <vt:lpstr>Common modeling techniques Modeling a Flow of Control </vt:lpstr>
      <vt:lpstr>Slide 19</vt:lpstr>
      <vt:lpstr>This figure is an example of a sequence diagram, which emphasizes the time order of messages. </vt:lpstr>
      <vt:lpstr>This figure is semantically equivalent to the previous one, but it is drawn as a collaboration diagram, which emphasizes the structural organization of the objects. </vt:lpstr>
      <vt:lpstr>Slide 22</vt:lpstr>
      <vt:lpstr>Ch-18  Interaction Diagrams</vt:lpstr>
      <vt:lpstr>Interaction Diagrams </vt:lpstr>
      <vt:lpstr>Slide 25</vt:lpstr>
      <vt:lpstr>Slide 26</vt:lpstr>
      <vt:lpstr>Slide 27</vt:lpstr>
      <vt:lpstr>Sequence Diagrams </vt:lpstr>
      <vt:lpstr>Sequence Diagrams </vt:lpstr>
      <vt:lpstr>Slide 30</vt:lpstr>
      <vt:lpstr>Slide 31</vt:lpstr>
      <vt:lpstr>Slide 32</vt:lpstr>
      <vt:lpstr>Collaboration Diagrams </vt:lpstr>
      <vt:lpstr>Collaboration Diagrams </vt:lpstr>
      <vt:lpstr>Slide 35</vt:lpstr>
      <vt:lpstr> UNIT-5 </vt:lpstr>
      <vt:lpstr> Introduction </vt:lpstr>
      <vt:lpstr>Use Cases : Terms and Concepts</vt:lpstr>
      <vt:lpstr>Names</vt:lpstr>
      <vt:lpstr>Slide 40</vt:lpstr>
      <vt:lpstr>Use Cases and Flow of Events</vt:lpstr>
      <vt:lpstr>Example of ATM Machine</vt:lpstr>
      <vt:lpstr>Use Cases and Scenarios</vt:lpstr>
      <vt:lpstr>Use Cases and Collaborations</vt:lpstr>
      <vt:lpstr>Organizing Use Cases</vt:lpstr>
      <vt:lpstr>Include Relationship</vt:lpstr>
      <vt:lpstr>Extend Relationship</vt:lpstr>
      <vt:lpstr>Common Modeling Techniques </vt:lpstr>
      <vt:lpstr>Slide 49</vt:lpstr>
      <vt:lpstr>Example</vt:lpstr>
      <vt:lpstr> UNIT-5 </vt:lpstr>
      <vt:lpstr>Use Case Diagrams </vt:lpstr>
      <vt:lpstr>Terms and Concepts </vt:lpstr>
      <vt:lpstr>Example</vt:lpstr>
      <vt:lpstr>Slide 55</vt:lpstr>
      <vt:lpstr>Modeling the Context of a System </vt:lpstr>
      <vt:lpstr>Example</vt:lpstr>
      <vt:lpstr>Modeling the Requirements of a System </vt:lpstr>
      <vt:lpstr>Example</vt:lpstr>
      <vt:lpstr>Forward and Reverse Engineering </vt:lpstr>
      <vt:lpstr>Slide 61</vt:lpstr>
      <vt:lpstr>Slide 62</vt:lpstr>
      <vt:lpstr> UNIT-5 </vt:lpstr>
      <vt:lpstr>Activity Diagrams</vt:lpstr>
      <vt:lpstr>Slide 65</vt:lpstr>
      <vt:lpstr>Slide 66</vt:lpstr>
      <vt:lpstr>Slide 67</vt:lpstr>
      <vt:lpstr>Terms and Concepts </vt:lpstr>
      <vt:lpstr>Action States and Activity States</vt:lpstr>
      <vt:lpstr>Slide 70</vt:lpstr>
      <vt:lpstr>Slide 71</vt:lpstr>
      <vt:lpstr>Triggerless transitions</vt:lpstr>
      <vt:lpstr>Branching</vt:lpstr>
      <vt:lpstr>Slide 74</vt:lpstr>
      <vt:lpstr>Forking and Joining</vt:lpstr>
      <vt:lpstr>Slide 76</vt:lpstr>
      <vt:lpstr>SWIMLANES</vt:lpstr>
      <vt:lpstr>Slide 78</vt:lpstr>
      <vt:lpstr>Object Flows</vt:lpstr>
      <vt:lpstr>Slide 80</vt:lpstr>
      <vt:lpstr>Slide 81</vt:lpstr>
      <vt:lpstr>Modeling a Workflow </vt:lpstr>
      <vt:lpstr>Slide 83</vt:lpstr>
      <vt:lpstr>Example</vt:lpstr>
      <vt:lpstr>Modeling an Operation </vt:lpstr>
      <vt:lpstr>Slide 86</vt:lpstr>
      <vt:lpstr>Example</vt:lpstr>
      <vt:lpstr>Forward and Reverse Engineering</vt:lpstr>
      <vt:lpstr>Reverse Engineering</vt:lpstr>
      <vt:lpstr>Slide 90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Interactions</dc:title>
  <dc:creator>Admin</dc:creator>
  <cp:lastModifiedBy>Admin</cp:lastModifiedBy>
  <cp:revision>2</cp:revision>
  <dcterms:created xsi:type="dcterms:W3CDTF">2006-08-16T00:00:00Z</dcterms:created>
  <dcterms:modified xsi:type="dcterms:W3CDTF">2018-10-30T10:42:45Z</dcterms:modified>
</cp:coreProperties>
</file>