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45CFB7-6605-4ADE-9077-FD71CFCA90FB}" type="datetimeFigureOut">
              <a:rPr lang="en-US" smtClean="0"/>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D2B92-DBDC-4D56-BBED-E7448ACC2C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6"/>
          <p:cNvSpPr>
            <a:spLocks noGrp="1" noChangeArrowheads="1"/>
          </p:cNvSpPr>
          <p:nvPr>
            <p:ph type="sldNum" sz="quarter"/>
          </p:nvPr>
        </p:nvSpPr>
        <p:spPr>
          <a:noFill/>
        </p:spPr>
        <p:txBody>
          <a:bodyPr/>
          <a:lstStyle/>
          <a:p>
            <a:fld id="{3DB9A73B-3673-4B9D-8518-3100DA4AE841}" type="slidenum">
              <a:rPr lang="en-US" smtClean="0"/>
              <a:pPr/>
              <a:t>2</a:t>
            </a:fld>
            <a:endParaRPr lang="en-US" smtClean="0"/>
          </a:p>
        </p:txBody>
      </p:sp>
      <p:sp>
        <p:nvSpPr>
          <p:cNvPr id="7885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7885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6"/>
          <p:cNvSpPr>
            <a:spLocks noGrp="1" noChangeArrowheads="1"/>
          </p:cNvSpPr>
          <p:nvPr>
            <p:ph type="sldNum" sz="quarter"/>
          </p:nvPr>
        </p:nvSpPr>
        <p:spPr>
          <a:noFill/>
        </p:spPr>
        <p:txBody>
          <a:bodyPr/>
          <a:lstStyle/>
          <a:p>
            <a:fld id="{6D1BF9A2-4AAD-4A48-AA41-F6F30F3BA329}" type="slidenum">
              <a:rPr lang="en-US" smtClean="0"/>
              <a:pPr/>
              <a:t>12</a:t>
            </a:fld>
            <a:endParaRPr lang="en-US" smtClean="0"/>
          </a:p>
        </p:txBody>
      </p:sp>
      <p:sp>
        <p:nvSpPr>
          <p:cNvPr id="8806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806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6"/>
          <p:cNvSpPr>
            <a:spLocks noGrp="1" noChangeArrowheads="1"/>
          </p:cNvSpPr>
          <p:nvPr>
            <p:ph type="sldNum" sz="quarter"/>
          </p:nvPr>
        </p:nvSpPr>
        <p:spPr>
          <a:noFill/>
        </p:spPr>
        <p:txBody>
          <a:bodyPr/>
          <a:lstStyle/>
          <a:p>
            <a:fld id="{D9F294A4-5D2E-4D5F-905C-D95056B55840}" type="slidenum">
              <a:rPr lang="en-US" smtClean="0"/>
              <a:pPr/>
              <a:t>13</a:t>
            </a:fld>
            <a:endParaRPr lang="en-US" smtClean="0"/>
          </a:p>
        </p:txBody>
      </p:sp>
      <p:sp>
        <p:nvSpPr>
          <p:cNvPr id="8909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909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6"/>
          <p:cNvSpPr>
            <a:spLocks noGrp="1" noChangeArrowheads="1"/>
          </p:cNvSpPr>
          <p:nvPr>
            <p:ph type="sldNum" sz="quarter"/>
          </p:nvPr>
        </p:nvSpPr>
        <p:spPr>
          <a:noFill/>
        </p:spPr>
        <p:txBody>
          <a:bodyPr/>
          <a:lstStyle/>
          <a:p>
            <a:fld id="{A202AFF2-FAEC-4AA3-83A6-68EA9F0DE58E}" type="slidenum">
              <a:rPr lang="en-US" smtClean="0"/>
              <a:pPr/>
              <a:t>14</a:t>
            </a:fld>
            <a:endParaRPr lang="en-US" smtClean="0"/>
          </a:p>
        </p:txBody>
      </p:sp>
      <p:sp>
        <p:nvSpPr>
          <p:cNvPr id="9011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011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6"/>
          <p:cNvSpPr>
            <a:spLocks noGrp="1" noChangeArrowheads="1"/>
          </p:cNvSpPr>
          <p:nvPr>
            <p:ph type="sldNum" sz="quarter"/>
          </p:nvPr>
        </p:nvSpPr>
        <p:spPr>
          <a:noFill/>
        </p:spPr>
        <p:txBody>
          <a:bodyPr/>
          <a:lstStyle/>
          <a:p>
            <a:fld id="{43B6E7DE-E78D-4BC9-AEF3-54801717190B}" type="slidenum">
              <a:rPr lang="en-US" smtClean="0"/>
              <a:pPr/>
              <a:t>15</a:t>
            </a:fld>
            <a:endParaRPr lang="en-US" smtClean="0"/>
          </a:p>
        </p:txBody>
      </p:sp>
      <p:sp>
        <p:nvSpPr>
          <p:cNvPr id="9113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114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6"/>
          <p:cNvSpPr>
            <a:spLocks noGrp="1" noChangeArrowheads="1"/>
          </p:cNvSpPr>
          <p:nvPr>
            <p:ph type="sldNum" sz="quarter"/>
          </p:nvPr>
        </p:nvSpPr>
        <p:spPr>
          <a:noFill/>
        </p:spPr>
        <p:txBody>
          <a:bodyPr/>
          <a:lstStyle/>
          <a:p>
            <a:fld id="{057E9CA3-0512-40D6-9E59-6EDB5E99C173}" type="slidenum">
              <a:rPr lang="en-US" smtClean="0"/>
              <a:pPr/>
              <a:t>16</a:t>
            </a:fld>
            <a:endParaRPr lang="en-US" smtClean="0"/>
          </a:p>
        </p:txBody>
      </p:sp>
      <p:sp>
        <p:nvSpPr>
          <p:cNvPr id="9216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216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6"/>
          <p:cNvSpPr>
            <a:spLocks noGrp="1" noChangeArrowheads="1"/>
          </p:cNvSpPr>
          <p:nvPr>
            <p:ph type="sldNum" sz="quarter"/>
          </p:nvPr>
        </p:nvSpPr>
        <p:spPr>
          <a:noFill/>
        </p:spPr>
        <p:txBody>
          <a:bodyPr/>
          <a:lstStyle/>
          <a:p>
            <a:fld id="{CB7065FA-3FFD-4101-8488-BC4217E60460}" type="slidenum">
              <a:rPr lang="en-US" smtClean="0"/>
              <a:pPr/>
              <a:t>17</a:t>
            </a:fld>
            <a:endParaRPr lang="en-US" smtClean="0"/>
          </a:p>
        </p:txBody>
      </p:sp>
      <p:sp>
        <p:nvSpPr>
          <p:cNvPr id="9318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318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6"/>
          <p:cNvSpPr>
            <a:spLocks noGrp="1" noChangeArrowheads="1"/>
          </p:cNvSpPr>
          <p:nvPr>
            <p:ph type="sldNum" sz="quarter"/>
          </p:nvPr>
        </p:nvSpPr>
        <p:spPr>
          <a:noFill/>
        </p:spPr>
        <p:txBody>
          <a:bodyPr/>
          <a:lstStyle/>
          <a:p>
            <a:fld id="{BB729E88-945E-4C76-9629-5E507E50D8A8}" type="slidenum">
              <a:rPr lang="en-US" smtClean="0"/>
              <a:pPr/>
              <a:t>18</a:t>
            </a:fld>
            <a:endParaRPr lang="en-US" smtClean="0"/>
          </a:p>
        </p:txBody>
      </p:sp>
      <p:sp>
        <p:nvSpPr>
          <p:cNvPr id="9421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421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6"/>
          <p:cNvSpPr>
            <a:spLocks noGrp="1" noChangeArrowheads="1"/>
          </p:cNvSpPr>
          <p:nvPr>
            <p:ph type="sldNum" sz="quarter"/>
          </p:nvPr>
        </p:nvSpPr>
        <p:spPr>
          <a:noFill/>
        </p:spPr>
        <p:txBody>
          <a:bodyPr/>
          <a:lstStyle/>
          <a:p>
            <a:fld id="{9836422E-DF2B-459F-AB94-03EF0D3849F8}" type="slidenum">
              <a:rPr lang="en-US" smtClean="0"/>
              <a:pPr/>
              <a:t>19</a:t>
            </a:fld>
            <a:endParaRPr lang="en-US" smtClean="0"/>
          </a:p>
        </p:txBody>
      </p:sp>
      <p:sp>
        <p:nvSpPr>
          <p:cNvPr id="9523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523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6"/>
          <p:cNvSpPr>
            <a:spLocks noGrp="1" noChangeArrowheads="1"/>
          </p:cNvSpPr>
          <p:nvPr>
            <p:ph type="sldNum" sz="quarter"/>
          </p:nvPr>
        </p:nvSpPr>
        <p:spPr>
          <a:noFill/>
        </p:spPr>
        <p:txBody>
          <a:bodyPr/>
          <a:lstStyle/>
          <a:p>
            <a:fld id="{DDD3DC47-407D-4F4F-A059-D18EB2F5F3D2}" type="slidenum">
              <a:rPr lang="en-US" smtClean="0"/>
              <a:pPr/>
              <a:t>20</a:t>
            </a:fld>
            <a:endParaRPr lang="en-US" smtClean="0"/>
          </a:p>
        </p:txBody>
      </p:sp>
      <p:sp>
        <p:nvSpPr>
          <p:cNvPr id="9625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626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6"/>
          <p:cNvSpPr>
            <a:spLocks noGrp="1" noChangeArrowheads="1"/>
          </p:cNvSpPr>
          <p:nvPr>
            <p:ph type="sldNum" sz="quarter"/>
          </p:nvPr>
        </p:nvSpPr>
        <p:spPr>
          <a:noFill/>
        </p:spPr>
        <p:txBody>
          <a:bodyPr/>
          <a:lstStyle/>
          <a:p>
            <a:fld id="{25DD9ACF-5672-4471-9D73-B8FD55C8CAEB}" type="slidenum">
              <a:rPr lang="en-US" smtClean="0"/>
              <a:pPr/>
              <a:t>21</a:t>
            </a:fld>
            <a:endParaRPr lang="en-US" smtClean="0"/>
          </a:p>
        </p:txBody>
      </p:sp>
      <p:sp>
        <p:nvSpPr>
          <p:cNvPr id="9728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728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6"/>
          <p:cNvSpPr>
            <a:spLocks noGrp="1" noChangeArrowheads="1"/>
          </p:cNvSpPr>
          <p:nvPr>
            <p:ph type="sldNum" sz="quarter"/>
          </p:nvPr>
        </p:nvSpPr>
        <p:spPr>
          <a:noFill/>
        </p:spPr>
        <p:txBody>
          <a:bodyPr/>
          <a:lstStyle/>
          <a:p>
            <a:fld id="{ABAE599E-DDED-49D8-9189-F4CB04425C7B}" type="slidenum">
              <a:rPr lang="en-US" smtClean="0"/>
              <a:pPr/>
              <a:t>3</a:t>
            </a:fld>
            <a:endParaRPr lang="en-US" smtClean="0"/>
          </a:p>
        </p:txBody>
      </p:sp>
      <p:sp>
        <p:nvSpPr>
          <p:cNvPr id="7987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7987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6"/>
          <p:cNvSpPr>
            <a:spLocks noGrp="1" noChangeArrowheads="1"/>
          </p:cNvSpPr>
          <p:nvPr>
            <p:ph type="sldNum" sz="quarter"/>
          </p:nvPr>
        </p:nvSpPr>
        <p:spPr>
          <a:noFill/>
        </p:spPr>
        <p:txBody>
          <a:bodyPr/>
          <a:lstStyle/>
          <a:p>
            <a:fld id="{1879E295-6ADE-4283-8883-E3E5C3F52184}" type="slidenum">
              <a:rPr lang="en-US" smtClean="0"/>
              <a:pPr/>
              <a:t>22</a:t>
            </a:fld>
            <a:endParaRPr lang="en-US" smtClean="0"/>
          </a:p>
        </p:txBody>
      </p:sp>
      <p:sp>
        <p:nvSpPr>
          <p:cNvPr id="9830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830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6"/>
          <p:cNvSpPr>
            <a:spLocks noGrp="1" noChangeArrowheads="1"/>
          </p:cNvSpPr>
          <p:nvPr>
            <p:ph type="sldNum" sz="quarter"/>
          </p:nvPr>
        </p:nvSpPr>
        <p:spPr>
          <a:noFill/>
        </p:spPr>
        <p:txBody>
          <a:bodyPr/>
          <a:lstStyle/>
          <a:p>
            <a:fld id="{A0DFCEC4-0CC1-4F53-94A9-8F37CCB8AB4E}" type="slidenum">
              <a:rPr lang="en-US" smtClean="0"/>
              <a:pPr/>
              <a:t>23</a:t>
            </a:fld>
            <a:endParaRPr lang="en-US" smtClean="0"/>
          </a:p>
        </p:txBody>
      </p:sp>
      <p:sp>
        <p:nvSpPr>
          <p:cNvPr id="9933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9933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6"/>
          <p:cNvSpPr>
            <a:spLocks noGrp="1" noChangeArrowheads="1"/>
          </p:cNvSpPr>
          <p:nvPr>
            <p:ph type="sldNum" sz="quarter"/>
          </p:nvPr>
        </p:nvSpPr>
        <p:spPr>
          <a:noFill/>
        </p:spPr>
        <p:txBody>
          <a:bodyPr/>
          <a:lstStyle/>
          <a:p>
            <a:fld id="{424BEDB8-9CDD-430C-872A-0224FB3A542C}" type="slidenum">
              <a:rPr lang="en-US" smtClean="0"/>
              <a:pPr/>
              <a:t>24</a:t>
            </a:fld>
            <a:endParaRPr lang="en-US" smtClean="0"/>
          </a:p>
        </p:txBody>
      </p:sp>
      <p:sp>
        <p:nvSpPr>
          <p:cNvPr id="10035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035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6"/>
          <p:cNvSpPr>
            <a:spLocks noGrp="1" noChangeArrowheads="1"/>
          </p:cNvSpPr>
          <p:nvPr>
            <p:ph type="sldNum" sz="quarter"/>
          </p:nvPr>
        </p:nvSpPr>
        <p:spPr>
          <a:noFill/>
        </p:spPr>
        <p:txBody>
          <a:bodyPr/>
          <a:lstStyle/>
          <a:p>
            <a:fld id="{5FA04093-DE34-40D0-A1E1-183A30FAB4E1}" type="slidenum">
              <a:rPr lang="en-US" smtClean="0"/>
              <a:pPr/>
              <a:t>25</a:t>
            </a:fld>
            <a:endParaRPr lang="en-US" smtClean="0"/>
          </a:p>
        </p:txBody>
      </p:sp>
      <p:sp>
        <p:nvSpPr>
          <p:cNvPr id="10137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138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6"/>
          <p:cNvSpPr>
            <a:spLocks noGrp="1" noChangeArrowheads="1"/>
          </p:cNvSpPr>
          <p:nvPr>
            <p:ph type="sldNum" sz="quarter"/>
          </p:nvPr>
        </p:nvSpPr>
        <p:spPr>
          <a:noFill/>
        </p:spPr>
        <p:txBody>
          <a:bodyPr/>
          <a:lstStyle/>
          <a:p>
            <a:fld id="{142AF5EE-B7D9-4532-B9D2-B152AA78CE86}" type="slidenum">
              <a:rPr lang="en-US" smtClean="0"/>
              <a:pPr/>
              <a:t>26</a:t>
            </a:fld>
            <a:endParaRPr lang="en-US" smtClean="0"/>
          </a:p>
        </p:txBody>
      </p:sp>
      <p:sp>
        <p:nvSpPr>
          <p:cNvPr id="10240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240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6"/>
          <p:cNvSpPr>
            <a:spLocks noGrp="1" noChangeArrowheads="1"/>
          </p:cNvSpPr>
          <p:nvPr>
            <p:ph type="sldNum" sz="quarter"/>
          </p:nvPr>
        </p:nvSpPr>
        <p:spPr>
          <a:noFill/>
        </p:spPr>
        <p:txBody>
          <a:bodyPr/>
          <a:lstStyle/>
          <a:p>
            <a:fld id="{4D0D9859-4B0E-42A0-A32D-84FC02587146}" type="slidenum">
              <a:rPr lang="en-US" smtClean="0"/>
              <a:pPr/>
              <a:t>27</a:t>
            </a:fld>
            <a:endParaRPr lang="en-US" smtClean="0"/>
          </a:p>
        </p:txBody>
      </p:sp>
      <p:sp>
        <p:nvSpPr>
          <p:cNvPr id="10342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342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6"/>
          <p:cNvSpPr>
            <a:spLocks noGrp="1" noChangeArrowheads="1"/>
          </p:cNvSpPr>
          <p:nvPr>
            <p:ph type="sldNum" sz="quarter"/>
          </p:nvPr>
        </p:nvSpPr>
        <p:spPr>
          <a:noFill/>
        </p:spPr>
        <p:txBody>
          <a:bodyPr/>
          <a:lstStyle/>
          <a:p>
            <a:fld id="{756E35CD-3425-4890-9F0B-40060CE540D6}" type="slidenum">
              <a:rPr lang="en-US" smtClean="0"/>
              <a:pPr/>
              <a:t>28</a:t>
            </a:fld>
            <a:endParaRPr lang="en-US" smtClean="0"/>
          </a:p>
        </p:txBody>
      </p:sp>
      <p:sp>
        <p:nvSpPr>
          <p:cNvPr id="10445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445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6"/>
          <p:cNvSpPr>
            <a:spLocks noGrp="1" noChangeArrowheads="1"/>
          </p:cNvSpPr>
          <p:nvPr>
            <p:ph type="sldNum" sz="quarter"/>
          </p:nvPr>
        </p:nvSpPr>
        <p:spPr>
          <a:noFill/>
        </p:spPr>
        <p:txBody>
          <a:bodyPr/>
          <a:lstStyle/>
          <a:p>
            <a:fld id="{02CDD39A-B9AF-40B5-A87E-2B79FD2505E5}" type="slidenum">
              <a:rPr lang="en-US" smtClean="0"/>
              <a:pPr/>
              <a:t>29</a:t>
            </a:fld>
            <a:endParaRPr lang="en-US" smtClean="0"/>
          </a:p>
        </p:txBody>
      </p:sp>
      <p:sp>
        <p:nvSpPr>
          <p:cNvPr id="10547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547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6"/>
          <p:cNvSpPr>
            <a:spLocks noGrp="1" noChangeArrowheads="1"/>
          </p:cNvSpPr>
          <p:nvPr>
            <p:ph type="sldNum" sz="quarter"/>
          </p:nvPr>
        </p:nvSpPr>
        <p:spPr>
          <a:noFill/>
        </p:spPr>
        <p:txBody>
          <a:bodyPr/>
          <a:lstStyle/>
          <a:p>
            <a:fld id="{5F785B4C-4A48-40B6-80DA-574F826504F0}" type="slidenum">
              <a:rPr lang="en-US" smtClean="0"/>
              <a:pPr/>
              <a:t>30</a:t>
            </a:fld>
            <a:endParaRPr lang="en-US" smtClean="0"/>
          </a:p>
        </p:txBody>
      </p:sp>
      <p:sp>
        <p:nvSpPr>
          <p:cNvPr id="10649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650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6"/>
          <p:cNvSpPr>
            <a:spLocks noGrp="1" noChangeArrowheads="1"/>
          </p:cNvSpPr>
          <p:nvPr>
            <p:ph type="sldNum" sz="quarter"/>
          </p:nvPr>
        </p:nvSpPr>
        <p:spPr>
          <a:noFill/>
        </p:spPr>
        <p:txBody>
          <a:bodyPr/>
          <a:lstStyle/>
          <a:p>
            <a:fld id="{0D1F69F0-41DB-48B5-A539-FF4EA5C83246}" type="slidenum">
              <a:rPr lang="en-US" smtClean="0"/>
              <a:pPr/>
              <a:t>31</a:t>
            </a:fld>
            <a:endParaRPr lang="en-US" smtClean="0"/>
          </a:p>
        </p:txBody>
      </p:sp>
      <p:sp>
        <p:nvSpPr>
          <p:cNvPr id="10752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752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6"/>
          <p:cNvSpPr>
            <a:spLocks noGrp="1" noChangeArrowheads="1"/>
          </p:cNvSpPr>
          <p:nvPr>
            <p:ph type="sldNum" sz="quarter"/>
          </p:nvPr>
        </p:nvSpPr>
        <p:spPr>
          <a:noFill/>
        </p:spPr>
        <p:txBody>
          <a:bodyPr/>
          <a:lstStyle/>
          <a:p>
            <a:fld id="{D8CDE574-7BAA-4F97-A468-EF23AE937EDA}" type="slidenum">
              <a:rPr lang="en-US" smtClean="0"/>
              <a:pPr/>
              <a:t>5</a:t>
            </a:fld>
            <a:endParaRPr lang="en-US" smtClean="0"/>
          </a:p>
        </p:txBody>
      </p:sp>
      <p:sp>
        <p:nvSpPr>
          <p:cNvPr id="8089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090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6"/>
          <p:cNvSpPr>
            <a:spLocks noGrp="1" noChangeArrowheads="1"/>
          </p:cNvSpPr>
          <p:nvPr>
            <p:ph type="sldNum" sz="quarter"/>
          </p:nvPr>
        </p:nvSpPr>
        <p:spPr>
          <a:noFill/>
        </p:spPr>
        <p:txBody>
          <a:bodyPr/>
          <a:lstStyle/>
          <a:p>
            <a:fld id="{944CD22B-A13C-48D2-AEB8-627D42E1F19D}" type="slidenum">
              <a:rPr lang="en-US" smtClean="0"/>
              <a:pPr/>
              <a:t>32</a:t>
            </a:fld>
            <a:endParaRPr lang="en-US" smtClean="0"/>
          </a:p>
        </p:txBody>
      </p:sp>
      <p:sp>
        <p:nvSpPr>
          <p:cNvPr id="10854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854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6"/>
          <p:cNvSpPr>
            <a:spLocks noGrp="1" noChangeArrowheads="1"/>
          </p:cNvSpPr>
          <p:nvPr>
            <p:ph type="sldNum" sz="quarter"/>
          </p:nvPr>
        </p:nvSpPr>
        <p:spPr>
          <a:noFill/>
        </p:spPr>
        <p:txBody>
          <a:bodyPr/>
          <a:lstStyle/>
          <a:p>
            <a:fld id="{D76E6453-4E20-441F-9E65-9AD343D73AFF}" type="slidenum">
              <a:rPr lang="en-US" smtClean="0"/>
              <a:pPr/>
              <a:t>33</a:t>
            </a:fld>
            <a:endParaRPr lang="en-US" smtClean="0"/>
          </a:p>
        </p:txBody>
      </p:sp>
      <p:sp>
        <p:nvSpPr>
          <p:cNvPr id="10957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0957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6"/>
          <p:cNvSpPr>
            <a:spLocks noGrp="1" noChangeArrowheads="1"/>
          </p:cNvSpPr>
          <p:nvPr>
            <p:ph type="sldNum" sz="quarter"/>
          </p:nvPr>
        </p:nvSpPr>
        <p:spPr>
          <a:noFill/>
        </p:spPr>
        <p:txBody>
          <a:bodyPr/>
          <a:lstStyle/>
          <a:p>
            <a:fld id="{922A2318-3CA7-4C73-8153-992266E75208}" type="slidenum">
              <a:rPr lang="en-US" smtClean="0"/>
              <a:pPr/>
              <a:t>34</a:t>
            </a:fld>
            <a:endParaRPr lang="en-US" smtClean="0"/>
          </a:p>
        </p:txBody>
      </p:sp>
      <p:sp>
        <p:nvSpPr>
          <p:cNvPr id="11059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059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6"/>
          <p:cNvSpPr>
            <a:spLocks noGrp="1" noChangeArrowheads="1"/>
          </p:cNvSpPr>
          <p:nvPr>
            <p:ph type="sldNum" sz="quarter"/>
          </p:nvPr>
        </p:nvSpPr>
        <p:spPr>
          <a:noFill/>
        </p:spPr>
        <p:txBody>
          <a:bodyPr/>
          <a:lstStyle/>
          <a:p>
            <a:fld id="{39EF6224-80E7-45C0-9693-7F40FCF22DC0}" type="slidenum">
              <a:rPr lang="en-US" smtClean="0"/>
              <a:pPr/>
              <a:t>35</a:t>
            </a:fld>
            <a:endParaRPr lang="en-US" smtClean="0"/>
          </a:p>
        </p:txBody>
      </p:sp>
      <p:sp>
        <p:nvSpPr>
          <p:cNvPr id="11264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264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6"/>
          <p:cNvSpPr>
            <a:spLocks noGrp="1" noChangeArrowheads="1"/>
          </p:cNvSpPr>
          <p:nvPr>
            <p:ph type="sldNum" sz="quarter"/>
          </p:nvPr>
        </p:nvSpPr>
        <p:spPr>
          <a:noFill/>
        </p:spPr>
        <p:txBody>
          <a:bodyPr/>
          <a:lstStyle/>
          <a:p>
            <a:fld id="{E1433CB2-4FBF-43E7-9195-1693A2E8B1F2}" type="slidenum">
              <a:rPr lang="en-US" smtClean="0"/>
              <a:pPr/>
              <a:t>36</a:t>
            </a:fld>
            <a:endParaRPr lang="en-US" smtClean="0"/>
          </a:p>
        </p:txBody>
      </p:sp>
      <p:sp>
        <p:nvSpPr>
          <p:cNvPr id="11366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366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6"/>
          <p:cNvSpPr>
            <a:spLocks noGrp="1" noChangeArrowheads="1"/>
          </p:cNvSpPr>
          <p:nvPr>
            <p:ph type="sldNum" sz="quarter"/>
          </p:nvPr>
        </p:nvSpPr>
        <p:spPr>
          <a:noFill/>
        </p:spPr>
        <p:txBody>
          <a:bodyPr/>
          <a:lstStyle/>
          <a:p>
            <a:fld id="{DF5C1BDD-ED3E-4550-AC72-21E9E33317B9}" type="slidenum">
              <a:rPr lang="en-US" smtClean="0"/>
              <a:pPr/>
              <a:t>37</a:t>
            </a:fld>
            <a:endParaRPr lang="en-US" smtClean="0"/>
          </a:p>
        </p:txBody>
      </p:sp>
      <p:sp>
        <p:nvSpPr>
          <p:cNvPr id="11469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469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6"/>
          <p:cNvSpPr>
            <a:spLocks noGrp="1" noChangeArrowheads="1"/>
          </p:cNvSpPr>
          <p:nvPr>
            <p:ph type="sldNum" sz="quarter"/>
          </p:nvPr>
        </p:nvSpPr>
        <p:spPr>
          <a:noFill/>
        </p:spPr>
        <p:txBody>
          <a:bodyPr/>
          <a:lstStyle/>
          <a:p>
            <a:fld id="{D32B5D74-4A99-4DF7-B1DC-B726543A3A10}" type="slidenum">
              <a:rPr lang="en-US" smtClean="0"/>
              <a:pPr/>
              <a:t>38</a:t>
            </a:fld>
            <a:endParaRPr lang="en-US" smtClean="0"/>
          </a:p>
        </p:txBody>
      </p:sp>
      <p:sp>
        <p:nvSpPr>
          <p:cNvPr id="11571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571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6"/>
          <p:cNvSpPr>
            <a:spLocks noGrp="1" noChangeArrowheads="1"/>
          </p:cNvSpPr>
          <p:nvPr>
            <p:ph type="sldNum" sz="quarter"/>
          </p:nvPr>
        </p:nvSpPr>
        <p:spPr>
          <a:noFill/>
        </p:spPr>
        <p:txBody>
          <a:bodyPr/>
          <a:lstStyle/>
          <a:p>
            <a:fld id="{3119D213-7330-4805-A90C-15CBAEB8749B}" type="slidenum">
              <a:rPr lang="en-US" smtClean="0"/>
              <a:pPr/>
              <a:t>39</a:t>
            </a:fld>
            <a:endParaRPr lang="en-US" smtClean="0"/>
          </a:p>
        </p:txBody>
      </p:sp>
      <p:sp>
        <p:nvSpPr>
          <p:cNvPr id="11673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674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6"/>
          <p:cNvSpPr>
            <a:spLocks noGrp="1" noChangeArrowheads="1"/>
          </p:cNvSpPr>
          <p:nvPr>
            <p:ph type="sldNum" sz="quarter"/>
          </p:nvPr>
        </p:nvSpPr>
        <p:spPr>
          <a:noFill/>
        </p:spPr>
        <p:txBody>
          <a:bodyPr/>
          <a:lstStyle/>
          <a:p>
            <a:fld id="{5934C5F8-8B9D-4B86-8557-C8C64831269B}" type="slidenum">
              <a:rPr lang="en-US" smtClean="0"/>
              <a:pPr/>
              <a:t>40</a:t>
            </a:fld>
            <a:endParaRPr lang="en-US" smtClean="0"/>
          </a:p>
        </p:txBody>
      </p:sp>
      <p:sp>
        <p:nvSpPr>
          <p:cNvPr id="11776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776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6"/>
          <p:cNvSpPr>
            <a:spLocks noGrp="1" noChangeArrowheads="1"/>
          </p:cNvSpPr>
          <p:nvPr>
            <p:ph type="sldNum" sz="quarter"/>
          </p:nvPr>
        </p:nvSpPr>
        <p:spPr>
          <a:noFill/>
        </p:spPr>
        <p:txBody>
          <a:bodyPr/>
          <a:lstStyle/>
          <a:p>
            <a:fld id="{13875E92-BAEC-4838-9A90-B3E761D24B70}" type="slidenum">
              <a:rPr lang="en-US" smtClean="0"/>
              <a:pPr/>
              <a:t>41</a:t>
            </a:fld>
            <a:endParaRPr lang="en-US" smtClean="0"/>
          </a:p>
        </p:txBody>
      </p:sp>
      <p:sp>
        <p:nvSpPr>
          <p:cNvPr id="11878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878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6"/>
          <p:cNvSpPr>
            <a:spLocks noGrp="1" noChangeArrowheads="1"/>
          </p:cNvSpPr>
          <p:nvPr>
            <p:ph type="sldNum" sz="quarter"/>
          </p:nvPr>
        </p:nvSpPr>
        <p:spPr>
          <a:noFill/>
        </p:spPr>
        <p:txBody>
          <a:bodyPr/>
          <a:lstStyle/>
          <a:p>
            <a:fld id="{931462D0-ACED-4DF7-964D-86C1D8290149}" type="slidenum">
              <a:rPr lang="en-US" smtClean="0"/>
              <a:pPr/>
              <a:t>6</a:t>
            </a:fld>
            <a:endParaRPr lang="en-US" smtClean="0"/>
          </a:p>
        </p:txBody>
      </p:sp>
      <p:sp>
        <p:nvSpPr>
          <p:cNvPr id="8192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192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6"/>
          <p:cNvSpPr>
            <a:spLocks noGrp="1" noChangeArrowheads="1"/>
          </p:cNvSpPr>
          <p:nvPr>
            <p:ph type="sldNum" sz="quarter"/>
          </p:nvPr>
        </p:nvSpPr>
        <p:spPr>
          <a:noFill/>
        </p:spPr>
        <p:txBody>
          <a:bodyPr/>
          <a:lstStyle/>
          <a:p>
            <a:fld id="{477A80CB-8A4E-4215-8084-868329BFF9D9}" type="slidenum">
              <a:rPr lang="en-US" smtClean="0"/>
              <a:pPr/>
              <a:t>42</a:t>
            </a:fld>
            <a:endParaRPr lang="en-US" smtClean="0"/>
          </a:p>
        </p:txBody>
      </p:sp>
      <p:sp>
        <p:nvSpPr>
          <p:cNvPr id="11981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1981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6"/>
          <p:cNvSpPr>
            <a:spLocks noGrp="1" noChangeArrowheads="1"/>
          </p:cNvSpPr>
          <p:nvPr>
            <p:ph type="sldNum" sz="quarter"/>
          </p:nvPr>
        </p:nvSpPr>
        <p:spPr>
          <a:noFill/>
        </p:spPr>
        <p:txBody>
          <a:bodyPr/>
          <a:lstStyle/>
          <a:p>
            <a:fld id="{E750FF78-16C8-45BE-B498-6F3AABAA10BA}" type="slidenum">
              <a:rPr lang="en-US" smtClean="0"/>
              <a:pPr/>
              <a:t>43</a:t>
            </a:fld>
            <a:endParaRPr lang="en-US" smtClean="0"/>
          </a:p>
        </p:txBody>
      </p:sp>
      <p:sp>
        <p:nvSpPr>
          <p:cNvPr id="14233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234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6"/>
          <p:cNvSpPr>
            <a:spLocks noGrp="1" noChangeArrowheads="1"/>
          </p:cNvSpPr>
          <p:nvPr>
            <p:ph type="sldNum" sz="quarter"/>
          </p:nvPr>
        </p:nvSpPr>
        <p:spPr>
          <a:noFill/>
        </p:spPr>
        <p:txBody>
          <a:bodyPr/>
          <a:lstStyle/>
          <a:p>
            <a:fld id="{BB9239E0-48A2-494B-B8AD-7B243691F501}" type="slidenum">
              <a:rPr lang="en-US" smtClean="0"/>
              <a:pPr/>
              <a:t>44</a:t>
            </a:fld>
            <a:endParaRPr lang="en-US" smtClean="0"/>
          </a:p>
        </p:txBody>
      </p:sp>
      <p:sp>
        <p:nvSpPr>
          <p:cNvPr id="14336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336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6"/>
          <p:cNvSpPr>
            <a:spLocks noGrp="1" noChangeArrowheads="1"/>
          </p:cNvSpPr>
          <p:nvPr>
            <p:ph type="sldNum" sz="quarter"/>
          </p:nvPr>
        </p:nvSpPr>
        <p:spPr>
          <a:noFill/>
        </p:spPr>
        <p:txBody>
          <a:bodyPr/>
          <a:lstStyle/>
          <a:p>
            <a:fld id="{2C447562-B1DC-401B-89B1-1DDAA9DD7AE6}" type="slidenum">
              <a:rPr lang="en-US" smtClean="0"/>
              <a:pPr/>
              <a:t>45</a:t>
            </a:fld>
            <a:endParaRPr lang="en-US" smtClean="0"/>
          </a:p>
        </p:txBody>
      </p:sp>
      <p:sp>
        <p:nvSpPr>
          <p:cNvPr id="14438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438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6"/>
          <p:cNvSpPr>
            <a:spLocks noGrp="1" noChangeArrowheads="1"/>
          </p:cNvSpPr>
          <p:nvPr>
            <p:ph type="sldNum" sz="quarter"/>
          </p:nvPr>
        </p:nvSpPr>
        <p:spPr>
          <a:noFill/>
        </p:spPr>
        <p:txBody>
          <a:bodyPr/>
          <a:lstStyle/>
          <a:p>
            <a:fld id="{4E031F82-0F9D-408C-B3F0-597E785D906E}" type="slidenum">
              <a:rPr lang="en-US" smtClean="0"/>
              <a:pPr/>
              <a:t>46</a:t>
            </a:fld>
            <a:endParaRPr lang="en-US" smtClean="0"/>
          </a:p>
        </p:txBody>
      </p:sp>
      <p:sp>
        <p:nvSpPr>
          <p:cNvPr id="14541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541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6"/>
          <p:cNvSpPr>
            <a:spLocks noGrp="1" noChangeArrowheads="1"/>
          </p:cNvSpPr>
          <p:nvPr>
            <p:ph type="sldNum" sz="quarter"/>
          </p:nvPr>
        </p:nvSpPr>
        <p:spPr>
          <a:noFill/>
        </p:spPr>
        <p:txBody>
          <a:bodyPr/>
          <a:lstStyle/>
          <a:p>
            <a:fld id="{A6E15FC4-9BE2-4D76-96A4-36647B8BDE5B}" type="slidenum">
              <a:rPr lang="en-US" smtClean="0"/>
              <a:pPr/>
              <a:t>47</a:t>
            </a:fld>
            <a:endParaRPr lang="en-US" smtClean="0"/>
          </a:p>
        </p:txBody>
      </p:sp>
      <p:sp>
        <p:nvSpPr>
          <p:cNvPr id="14643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643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6"/>
          <p:cNvSpPr>
            <a:spLocks noGrp="1" noChangeArrowheads="1"/>
          </p:cNvSpPr>
          <p:nvPr>
            <p:ph type="sldNum" sz="quarter"/>
          </p:nvPr>
        </p:nvSpPr>
        <p:spPr>
          <a:noFill/>
        </p:spPr>
        <p:txBody>
          <a:bodyPr/>
          <a:lstStyle/>
          <a:p>
            <a:fld id="{8E2325B0-16E7-4FFA-B75D-C5659894DEB1}" type="slidenum">
              <a:rPr lang="en-US" smtClean="0"/>
              <a:pPr/>
              <a:t>48</a:t>
            </a:fld>
            <a:endParaRPr lang="en-US" smtClean="0"/>
          </a:p>
        </p:txBody>
      </p:sp>
      <p:sp>
        <p:nvSpPr>
          <p:cNvPr id="14745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14746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6"/>
          <p:cNvSpPr>
            <a:spLocks noGrp="1" noChangeArrowheads="1"/>
          </p:cNvSpPr>
          <p:nvPr>
            <p:ph type="sldNum" sz="quarter"/>
          </p:nvPr>
        </p:nvSpPr>
        <p:spPr>
          <a:noFill/>
        </p:spPr>
        <p:txBody>
          <a:bodyPr/>
          <a:lstStyle/>
          <a:p>
            <a:fld id="{108A6C42-B585-47D9-AE35-BDCAE48815CB}" type="slidenum">
              <a:rPr lang="en-US" smtClean="0"/>
              <a:pPr/>
              <a:t>49</a:t>
            </a:fld>
            <a:endParaRPr lang="en-US" smtClean="0"/>
          </a:p>
        </p:txBody>
      </p:sp>
      <p:sp>
        <p:nvSpPr>
          <p:cNvPr id="148483"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148484"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6"/>
          <p:cNvSpPr>
            <a:spLocks noGrp="1" noChangeArrowheads="1"/>
          </p:cNvSpPr>
          <p:nvPr>
            <p:ph type="sldNum" sz="quarter"/>
          </p:nvPr>
        </p:nvSpPr>
        <p:spPr>
          <a:noFill/>
        </p:spPr>
        <p:txBody>
          <a:bodyPr/>
          <a:lstStyle/>
          <a:p>
            <a:fld id="{CB4C7995-E7AD-4654-8110-60C057D7C11C}" type="slidenum">
              <a:rPr lang="en-US" smtClean="0"/>
              <a:pPr/>
              <a:t>50</a:t>
            </a:fld>
            <a:endParaRPr lang="en-US" smtClean="0"/>
          </a:p>
        </p:txBody>
      </p:sp>
      <p:sp>
        <p:nvSpPr>
          <p:cNvPr id="5120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120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6"/>
          <p:cNvSpPr>
            <a:spLocks noGrp="1" noChangeArrowheads="1"/>
          </p:cNvSpPr>
          <p:nvPr>
            <p:ph type="sldNum" sz="quarter"/>
          </p:nvPr>
        </p:nvSpPr>
        <p:spPr>
          <a:noFill/>
        </p:spPr>
        <p:txBody>
          <a:bodyPr/>
          <a:lstStyle/>
          <a:p>
            <a:fld id="{DB545C3F-0926-4529-BCA0-A9EA17CFAAB8}" type="slidenum">
              <a:rPr lang="en-US" smtClean="0"/>
              <a:pPr/>
              <a:t>51</a:t>
            </a:fld>
            <a:endParaRPr lang="en-US" smtClean="0"/>
          </a:p>
        </p:txBody>
      </p:sp>
      <p:sp>
        <p:nvSpPr>
          <p:cNvPr id="5222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222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6"/>
          <p:cNvSpPr>
            <a:spLocks noGrp="1" noChangeArrowheads="1"/>
          </p:cNvSpPr>
          <p:nvPr>
            <p:ph type="sldNum" sz="quarter"/>
          </p:nvPr>
        </p:nvSpPr>
        <p:spPr>
          <a:noFill/>
        </p:spPr>
        <p:txBody>
          <a:bodyPr/>
          <a:lstStyle/>
          <a:p>
            <a:fld id="{41252480-AA16-4A34-BEB9-5ECDACCFD3C6}" type="slidenum">
              <a:rPr lang="en-US" smtClean="0"/>
              <a:pPr/>
              <a:t>7</a:t>
            </a:fld>
            <a:endParaRPr lang="en-US" smtClean="0"/>
          </a:p>
        </p:txBody>
      </p:sp>
      <p:sp>
        <p:nvSpPr>
          <p:cNvPr id="8294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294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6"/>
          <p:cNvSpPr>
            <a:spLocks noGrp="1" noChangeArrowheads="1"/>
          </p:cNvSpPr>
          <p:nvPr>
            <p:ph type="sldNum" sz="quarter"/>
          </p:nvPr>
        </p:nvSpPr>
        <p:spPr>
          <a:noFill/>
        </p:spPr>
        <p:txBody>
          <a:bodyPr/>
          <a:lstStyle/>
          <a:p>
            <a:fld id="{EE62BB65-88C0-4222-9074-DA00BD850BDA}" type="slidenum">
              <a:rPr lang="en-US" smtClean="0"/>
              <a:pPr/>
              <a:t>52</a:t>
            </a:fld>
            <a:endParaRPr lang="en-US" smtClean="0"/>
          </a:p>
        </p:txBody>
      </p:sp>
      <p:sp>
        <p:nvSpPr>
          <p:cNvPr id="5325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325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6"/>
          <p:cNvSpPr>
            <a:spLocks noGrp="1" noChangeArrowheads="1"/>
          </p:cNvSpPr>
          <p:nvPr>
            <p:ph type="sldNum" sz="quarter"/>
          </p:nvPr>
        </p:nvSpPr>
        <p:spPr>
          <a:noFill/>
        </p:spPr>
        <p:txBody>
          <a:bodyPr/>
          <a:lstStyle/>
          <a:p>
            <a:fld id="{3B23FEAD-A22A-4812-9C8E-D5A3548E5603}" type="slidenum">
              <a:rPr lang="en-US" smtClean="0"/>
              <a:pPr/>
              <a:t>53</a:t>
            </a:fld>
            <a:endParaRPr lang="en-US" smtClean="0"/>
          </a:p>
        </p:txBody>
      </p:sp>
      <p:sp>
        <p:nvSpPr>
          <p:cNvPr id="54275" name="Rectangle 1"/>
          <p:cNvSpPr>
            <a:spLocks noChangeArrowheads="1" noTextEdit="1"/>
          </p:cNvSpPr>
          <p:nvPr>
            <p:ph type="sldImg"/>
          </p:nvPr>
        </p:nvSpPr>
        <p:spPr>
          <a:xfrm>
            <a:off x="1141413" y="695325"/>
            <a:ext cx="4568825" cy="3425825"/>
          </a:xfrm>
          <a:solidFill>
            <a:srgbClr val="FFFFFF"/>
          </a:solidFill>
          <a:ln>
            <a:solidFill>
              <a:srgbClr val="000000"/>
            </a:solidFill>
            <a:miter lim="800000"/>
          </a:ln>
        </p:spPr>
      </p:sp>
      <p:sp>
        <p:nvSpPr>
          <p:cNvPr id="54276" name="Rectangle 2"/>
          <p:cNvSpPr>
            <a:spLocks noChangeArrowheads="1"/>
          </p:cNvSpPr>
          <p:nvPr>
            <p:ph type="body" idx="1"/>
          </p:nvPr>
        </p:nvSpPr>
        <p:spPr>
          <a:xfrm>
            <a:off x="685800" y="4343400"/>
            <a:ext cx="5483225" cy="4111625"/>
          </a:xfrm>
          <a:noFill/>
          <a:ln/>
        </p:spPr>
        <p:txBody>
          <a:bodyPr wrap="none" anchor="ct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6"/>
          <p:cNvSpPr>
            <a:spLocks noGrp="1" noChangeArrowheads="1"/>
          </p:cNvSpPr>
          <p:nvPr>
            <p:ph type="sldNum" sz="quarter"/>
          </p:nvPr>
        </p:nvSpPr>
        <p:spPr>
          <a:noFill/>
        </p:spPr>
        <p:txBody>
          <a:bodyPr/>
          <a:lstStyle/>
          <a:p>
            <a:fld id="{BFE0C274-FE29-4F4E-9C02-B8DEC808E9ED}" type="slidenum">
              <a:rPr lang="en-US" smtClean="0"/>
              <a:pPr/>
              <a:t>54</a:t>
            </a:fld>
            <a:endParaRPr lang="en-US" smtClean="0"/>
          </a:p>
        </p:txBody>
      </p:sp>
      <p:sp>
        <p:nvSpPr>
          <p:cNvPr id="5529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530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6"/>
          <p:cNvSpPr>
            <a:spLocks noGrp="1" noChangeArrowheads="1"/>
          </p:cNvSpPr>
          <p:nvPr>
            <p:ph type="sldNum" sz="quarter"/>
          </p:nvPr>
        </p:nvSpPr>
        <p:spPr>
          <a:noFill/>
        </p:spPr>
        <p:txBody>
          <a:bodyPr/>
          <a:lstStyle/>
          <a:p>
            <a:fld id="{42E76C6B-7590-4D50-829F-935E2B2E4666}" type="slidenum">
              <a:rPr lang="en-US" smtClean="0"/>
              <a:pPr/>
              <a:t>55</a:t>
            </a:fld>
            <a:endParaRPr lang="en-US" smtClean="0"/>
          </a:p>
        </p:txBody>
      </p:sp>
      <p:sp>
        <p:nvSpPr>
          <p:cNvPr id="5632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632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6"/>
          <p:cNvSpPr>
            <a:spLocks noGrp="1" noChangeArrowheads="1"/>
          </p:cNvSpPr>
          <p:nvPr>
            <p:ph type="sldNum" sz="quarter"/>
          </p:nvPr>
        </p:nvSpPr>
        <p:spPr>
          <a:noFill/>
        </p:spPr>
        <p:txBody>
          <a:bodyPr/>
          <a:lstStyle/>
          <a:p>
            <a:fld id="{2448497D-E040-4C78-87E6-09C57562FEF9}" type="slidenum">
              <a:rPr lang="en-US" smtClean="0"/>
              <a:pPr/>
              <a:t>56</a:t>
            </a:fld>
            <a:endParaRPr lang="en-US" smtClean="0"/>
          </a:p>
        </p:txBody>
      </p:sp>
      <p:sp>
        <p:nvSpPr>
          <p:cNvPr id="5734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734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6"/>
          <p:cNvSpPr>
            <a:spLocks noGrp="1" noChangeArrowheads="1"/>
          </p:cNvSpPr>
          <p:nvPr>
            <p:ph type="sldNum" sz="quarter"/>
          </p:nvPr>
        </p:nvSpPr>
        <p:spPr>
          <a:noFill/>
        </p:spPr>
        <p:txBody>
          <a:bodyPr/>
          <a:lstStyle/>
          <a:p>
            <a:fld id="{0F5CF147-5AB0-465B-99C3-E6565ADA5A97}" type="slidenum">
              <a:rPr lang="en-US" smtClean="0"/>
              <a:pPr/>
              <a:t>57</a:t>
            </a:fld>
            <a:endParaRPr lang="en-US" smtClean="0"/>
          </a:p>
        </p:txBody>
      </p:sp>
      <p:sp>
        <p:nvSpPr>
          <p:cNvPr id="5837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837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6"/>
          <p:cNvSpPr>
            <a:spLocks noGrp="1" noChangeArrowheads="1"/>
          </p:cNvSpPr>
          <p:nvPr>
            <p:ph type="sldNum" sz="quarter"/>
          </p:nvPr>
        </p:nvSpPr>
        <p:spPr>
          <a:noFill/>
        </p:spPr>
        <p:txBody>
          <a:bodyPr/>
          <a:lstStyle/>
          <a:p>
            <a:fld id="{10A54CE9-59DE-43BE-AA42-291C1B275B2E}" type="slidenum">
              <a:rPr lang="en-US" smtClean="0"/>
              <a:pPr/>
              <a:t>58</a:t>
            </a:fld>
            <a:endParaRPr lang="en-US" smtClean="0"/>
          </a:p>
        </p:txBody>
      </p:sp>
      <p:sp>
        <p:nvSpPr>
          <p:cNvPr id="5939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5939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6"/>
          <p:cNvSpPr>
            <a:spLocks noGrp="1" noChangeArrowheads="1"/>
          </p:cNvSpPr>
          <p:nvPr>
            <p:ph type="sldNum" sz="quarter"/>
          </p:nvPr>
        </p:nvSpPr>
        <p:spPr>
          <a:noFill/>
        </p:spPr>
        <p:txBody>
          <a:bodyPr/>
          <a:lstStyle/>
          <a:p>
            <a:fld id="{734B82CF-F9F6-4F56-B33E-6528C66C9790}" type="slidenum">
              <a:rPr lang="en-US" smtClean="0"/>
              <a:pPr/>
              <a:t>59</a:t>
            </a:fld>
            <a:endParaRPr lang="en-US" smtClean="0"/>
          </a:p>
        </p:txBody>
      </p:sp>
      <p:sp>
        <p:nvSpPr>
          <p:cNvPr id="6041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042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6"/>
          <p:cNvSpPr>
            <a:spLocks noGrp="1" noChangeArrowheads="1"/>
          </p:cNvSpPr>
          <p:nvPr>
            <p:ph type="sldNum" sz="quarter"/>
          </p:nvPr>
        </p:nvSpPr>
        <p:spPr>
          <a:noFill/>
        </p:spPr>
        <p:txBody>
          <a:bodyPr/>
          <a:lstStyle/>
          <a:p>
            <a:fld id="{429BC59A-9439-488A-9E72-D85152C02D58}" type="slidenum">
              <a:rPr lang="en-US" smtClean="0"/>
              <a:pPr/>
              <a:t>60</a:t>
            </a:fld>
            <a:endParaRPr lang="en-US" smtClean="0"/>
          </a:p>
        </p:txBody>
      </p:sp>
      <p:sp>
        <p:nvSpPr>
          <p:cNvPr id="6144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144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6"/>
          <p:cNvSpPr>
            <a:spLocks noGrp="1" noChangeArrowheads="1"/>
          </p:cNvSpPr>
          <p:nvPr>
            <p:ph type="sldNum" sz="quarter"/>
          </p:nvPr>
        </p:nvSpPr>
        <p:spPr>
          <a:noFill/>
        </p:spPr>
        <p:txBody>
          <a:bodyPr/>
          <a:lstStyle/>
          <a:p>
            <a:fld id="{A09B4B75-D8BB-4F49-A3AC-E4C7B144400F}" type="slidenum">
              <a:rPr lang="en-US" smtClean="0"/>
              <a:pPr/>
              <a:t>61</a:t>
            </a:fld>
            <a:endParaRPr lang="en-US" smtClean="0"/>
          </a:p>
        </p:txBody>
      </p:sp>
      <p:sp>
        <p:nvSpPr>
          <p:cNvPr id="6246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246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6"/>
          <p:cNvSpPr>
            <a:spLocks noGrp="1" noChangeArrowheads="1"/>
          </p:cNvSpPr>
          <p:nvPr>
            <p:ph type="sldNum" sz="quarter"/>
          </p:nvPr>
        </p:nvSpPr>
        <p:spPr>
          <a:noFill/>
        </p:spPr>
        <p:txBody>
          <a:bodyPr/>
          <a:lstStyle/>
          <a:p>
            <a:fld id="{D1CC7929-AEE9-47D2-BD98-8B879300DB6D}" type="slidenum">
              <a:rPr lang="en-US" smtClean="0"/>
              <a:pPr/>
              <a:t>8</a:t>
            </a:fld>
            <a:endParaRPr lang="en-US" smtClean="0"/>
          </a:p>
        </p:txBody>
      </p:sp>
      <p:sp>
        <p:nvSpPr>
          <p:cNvPr id="8397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397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6"/>
          <p:cNvSpPr>
            <a:spLocks noGrp="1" noChangeArrowheads="1"/>
          </p:cNvSpPr>
          <p:nvPr>
            <p:ph type="sldNum" sz="quarter"/>
          </p:nvPr>
        </p:nvSpPr>
        <p:spPr>
          <a:noFill/>
        </p:spPr>
        <p:txBody>
          <a:bodyPr/>
          <a:lstStyle/>
          <a:p>
            <a:fld id="{2C93990A-7BB1-489F-A984-DEF3E86C6606}" type="slidenum">
              <a:rPr lang="en-US" smtClean="0"/>
              <a:pPr/>
              <a:t>62</a:t>
            </a:fld>
            <a:endParaRPr lang="en-US" smtClean="0"/>
          </a:p>
        </p:txBody>
      </p:sp>
      <p:sp>
        <p:nvSpPr>
          <p:cNvPr id="6349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349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6"/>
          <p:cNvSpPr>
            <a:spLocks noGrp="1" noChangeArrowheads="1"/>
          </p:cNvSpPr>
          <p:nvPr>
            <p:ph type="sldNum" sz="quarter"/>
          </p:nvPr>
        </p:nvSpPr>
        <p:spPr>
          <a:noFill/>
        </p:spPr>
        <p:txBody>
          <a:bodyPr/>
          <a:lstStyle/>
          <a:p>
            <a:fld id="{73D0DFB5-989A-44F2-BC99-55CCFAF87B1E}" type="slidenum">
              <a:rPr lang="en-US" smtClean="0"/>
              <a:pPr/>
              <a:t>63</a:t>
            </a:fld>
            <a:endParaRPr lang="en-US" smtClean="0"/>
          </a:p>
        </p:txBody>
      </p:sp>
      <p:sp>
        <p:nvSpPr>
          <p:cNvPr id="6451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451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6"/>
          <p:cNvSpPr>
            <a:spLocks noGrp="1" noChangeArrowheads="1"/>
          </p:cNvSpPr>
          <p:nvPr>
            <p:ph type="sldNum" sz="quarter"/>
          </p:nvPr>
        </p:nvSpPr>
        <p:spPr>
          <a:noFill/>
        </p:spPr>
        <p:txBody>
          <a:bodyPr/>
          <a:lstStyle/>
          <a:p>
            <a:fld id="{88868549-C2C6-4D47-A8EF-7E5A0B8510F5}" type="slidenum">
              <a:rPr lang="en-US" smtClean="0"/>
              <a:pPr/>
              <a:t>64</a:t>
            </a:fld>
            <a:endParaRPr lang="en-US" smtClean="0"/>
          </a:p>
        </p:txBody>
      </p:sp>
      <p:sp>
        <p:nvSpPr>
          <p:cNvPr id="6553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554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6"/>
          <p:cNvSpPr>
            <a:spLocks noGrp="1" noChangeArrowheads="1"/>
          </p:cNvSpPr>
          <p:nvPr>
            <p:ph type="sldNum" sz="quarter"/>
          </p:nvPr>
        </p:nvSpPr>
        <p:spPr>
          <a:noFill/>
        </p:spPr>
        <p:txBody>
          <a:bodyPr/>
          <a:lstStyle/>
          <a:p>
            <a:fld id="{5A0A02F7-FE3D-4620-B50E-42CE81E1C0B3}" type="slidenum">
              <a:rPr lang="en-US" smtClean="0"/>
              <a:pPr/>
              <a:t>65</a:t>
            </a:fld>
            <a:endParaRPr lang="en-US" smtClean="0"/>
          </a:p>
        </p:txBody>
      </p:sp>
      <p:sp>
        <p:nvSpPr>
          <p:cNvPr id="6656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656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6"/>
          <p:cNvSpPr>
            <a:spLocks noGrp="1" noChangeArrowheads="1"/>
          </p:cNvSpPr>
          <p:nvPr>
            <p:ph type="sldNum" sz="quarter"/>
          </p:nvPr>
        </p:nvSpPr>
        <p:spPr>
          <a:noFill/>
        </p:spPr>
        <p:txBody>
          <a:bodyPr/>
          <a:lstStyle/>
          <a:p>
            <a:fld id="{1C80E043-6078-4D63-8F89-733100037AF2}" type="slidenum">
              <a:rPr lang="en-US" smtClean="0"/>
              <a:pPr/>
              <a:t>66</a:t>
            </a:fld>
            <a:endParaRPr lang="en-US" smtClean="0"/>
          </a:p>
        </p:txBody>
      </p:sp>
      <p:sp>
        <p:nvSpPr>
          <p:cNvPr id="6758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758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6"/>
          <p:cNvSpPr>
            <a:spLocks noGrp="1" noChangeArrowheads="1"/>
          </p:cNvSpPr>
          <p:nvPr>
            <p:ph type="sldNum" sz="quarter"/>
          </p:nvPr>
        </p:nvSpPr>
        <p:spPr>
          <a:noFill/>
        </p:spPr>
        <p:txBody>
          <a:bodyPr/>
          <a:lstStyle/>
          <a:p>
            <a:fld id="{5AE1D77F-DB70-476A-A183-AB793F34A171}" type="slidenum">
              <a:rPr lang="en-US" smtClean="0"/>
              <a:pPr/>
              <a:t>67</a:t>
            </a:fld>
            <a:endParaRPr lang="en-US" smtClean="0"/>
          </a:p>
        </p:txBody>
      </p:sp>
      <p:sp>
        <p:nvSpPr>
          <p:cNvPr id="6861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6861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6"/>
          <p:cNvSpPr>
            <a:spLocks noGrp="1" noChangeArrowheads="1"/>
          </p:cNvSpPr>
          <p:nvPr>
            <p:ph type="sldNum" sz="quarter"/>
          </p:nvPr>
        </p:nvSpPr>
        <p:spPr>
          <a:noFill/>
        </p:spPr>
        <p:txBody>
          <a:bodyPr/>
          <a:lstStyle/>
          <a:p>
            <a:fld id="{074F3A6A-259D-4A72-9A09-A55FDAD9F02D}" type="slidenum">
              <a:rPr lang="en-US" smtClean="0"/>
              <a:pPr/>
              <a:t>68</a:t>
            </a:fld>
            <a:endParaRPr lang="en-US" smtClean="0"/>
          </a:p>
        </p:txBody>
      </p:sp>
      <p:sp>
        <p:nvSpPr>
          <p:cNvPr id="69635"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69636"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6"/>
          <p:cNvSpPr>
            <a:spLocks noGrp="1" noChangeArrowheads="1"/>
          </p:cNvSpPr>
          <p:nvPr>
            <p:ph type="sldNum" sz="quarter"/>
          </p:nvPr>
        </p:nvSpPr>
        <p:spPr>
          <a:noFill/>
        </p:spPr>
        <p:txBody>
          <a:bodyPr/>
          <a:lstStyle/>
          <a:p>
            <a:fld id="{FF06F7E7-1DC5-460A-91C2-21548556C664}" type="slidenum">
              <a:rPr lang="en-US" smtClean="0"/>
              <a:pPr/>
              <a:t>69</a:t>
            </a:fld>
            <a:endParaRPr lang="en-US" smtClean="0"/>
          </a:p>
        </p:txBody>
      </p:sp>
      <p:sp>
        <p:nvSpPr>
          <p:cNvPr id="70659"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0660"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6"/>
          <p:cNvSpPr>
            <a:spLocks noGrp="1" noChangeArrowheads="1"/>
          </p:cNvSpPr>
          <p:nvPr>
            <p:ph type="sldNum" sz="quarter"/>
          </p:nvPr>
        </p:nvSpPr>
        <p:spPr>
          <a:noFill/>
        </p:spPr>
        <p:txBody>
          <a:bodyPr/>
          <a:lstStyle/>
          <a:p>
            <a:fld id="{4B915836-D4EC-474E-AFF2-739A3D233D8D}" type="slidenum">
              <a:rPr lang="en-US" smtClean="0"/>
              <a:pPr/>
              <a:t>70</a:t>
            </a:fld>
            <a:endParaRPr lang="en-US" smtClean="0"/>
          </a:p>
        </p:txBody>
      </p:sp>
      <p:sp>
        <p:nvSpPr>
          <p:cNvPr id="71683"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1684"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6"/>
          <p:cNvSpPr>
            <a:spLocks noGrp="1" noChangeArrowheads="1"/>
          </p:cNvSpPr>
          <p:nvPr>
            <p:ph type="sldNum" sz="quarter"/>
          </p:nvPr>
        </p:nvSpPr>
        <p:spPr>
          <a:noFill/>
        </p:spPr>
        <p:txBody>
          <a:bodyPr/>
          <a:lstStyle/>
          <a:p>
            <a:fld id="{318F1FFD-3ADC-40AC-BE40-8F5E4AC50C30}" type="slidenum">
              <a:rPr lang="en-US" smtClean="0"/>
              <a:pPr/>
              <a:t>71</a:t>
            </a:fld>
            <a:endParaRPr lang="en-US" smtClean="0"/>
          </a:p>
        </p:txBody>
      </p:sp>
      <p:sp>
        <p:nvSpPr>
          <p:cNvPr id="72707"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2708"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6"/>
          <p:cNvSpPr>
            <a:spLocks noGrp="1" noChangeArrowheads="1"/>
          </p:cNvSpPr>
          <p:nvPr>
            <p:ph type="sldNum" sz="quarter"/>
          </p:nvPr>
        </p:nvSpPr>
        <p:spPr>
          <a:noFill/>
        </p:spPr>
        <p:txBody>
          <a:bodyPr/>
          <a:lstStyle/>
          <a:p>
            <a:fld id="{269CC8F6-7DC2-48D8-BD7F-341658459228}" type="slidenum">
              <a:rPr lang="en-US" smtClean="0"/>
              <a:pPr/>
              <a:t>9</a:t>
            </a:fld>
            <a:endParaRPr lang="en-US" smtClean="0"/>
          </a:p>
        </p:txBody>
      </p:sp>
      <p:sp>
        <p:nvSpPr>
          <p:cNvPr id="8499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499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6"/>
          <p:cNvSpPr>
            <a:spLocks noGrp="1" noChangeArrowheads="1"/>
          </p:cNvSpPr>
          <p:nvPr>
            <p:ph type="sldNum" sz="quarter"/>
          </p:nvPr>
        </p:nvSpPr>
        <p:spPr>
          <a:noFill/>
        </p:spPr>
        <p:txBody>
          <a:bodyPr/>
          <a:lstStyle/>
          <a:p>
            <a:fld id="{692D1A7A-13D4-48CF-99F4-D3C99F920D65}" type="slidenum">
              <a:rPr lang="en-US" smtClean="0"/>
              <a:pPr/>
              <a:t>72</a:t>
            </a:fld>
            <a:endParaRPr lang="en-US" smtClean="0"/>
          </a:p>
        </p:txBody>
      </p:sp>
      <p:sp>
        <p:nvSpPr>
          <p:cNvPr id="73731"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3732"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6"/>
          <p:cNvSpPr>
            <a:spLocks noGrp="1" noChangeArrowheads="1"/>
          </p:cNvSpPr>
          <p:nvPr>
            <p:ph type="sldNum" sz="quarter"/>
          </p:nvPr>
        </p:nvSpPr>
        <p:spPr>
          <a:noFill/>
        </p:spPr>
        <p:txBody>
          <a:bodyPr/>
          <a:lstStyle/>
          <a:p>
            <a:fld id="{7BF6F132-8C4A-49CF-8A73-59A67BA273FE}" type="slidenum">
              <a:rPr lang="en-US" smtClean="0"/>
              <a:pPr/>
              <a:t>73</a:t>
            </a:fld>
            <a:endParaRPr lang="en-US" smtClean="0"/>
          </a:p>
        </p:txBody>
      </p:sp>
      <p:sp>
        <p:nvSpPr>
          <p:cNvPr id="74755"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4756"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6"/>
          <p:cNvSpPr>
            <a:spLocks noGrp="1" noChangeArrowheads="1"/>
          </p:cNvSpPr>
          <p:nvPr>
            <p:ph type="sldNum" sz="quarter"/>
          </p:nvPr>
        </p:nvSpPr>
        <p:spPr>
          <a:noFill/>
        </p:spPr>
        <p:txBody>
          <a:bodyPr/>
          <a:lstStyle/>
          <a:p>
            <a:fld id="{780FAF71-62E5-4AEC-BE40-45E0FAEBE105}" type="slidenum">
              <a:rPr lang="en-US" smtClean="0"/>
              <a:pPr/>
              <a:t>74</a:t>
            </a:fld>
            <a:endParaRPr lang="en-US" smtClean="0"/>
          </a:p>
        </p:txBody>
      </p:sp>
      <p:sp>
        <p:nvSpPr>
          <p:cNvPr id="75779"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5780"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6"/>
          <p:cNvSpPr>
            <a:spLocks noGrp="1" noChangeArrowheads="1"/>
          </p:cNvSpPr>
          <p:nvPr>
            <p:ph type="sldNum" sz="quarter"/>
          </p:nvPr>
        </p:nvSpPr>
        <p:spPr>
          <a:noFill/>
        </p:spPr>
        <p:txBody>
          <a:bodyPr/>
          <a:lstStyle/>
          <a:p>
            <a:fld id="{A5FC0E5E-7F35-4003-A5D8-21009E5222D6}" type="slidenum">
              <a:rPr lang="en-US" smtClean="0"/>
              <a:pPr/>
              <a:t>75</a:t>
            </a:fld>
            <a:endParaRPr lang="en-US" smtClean="0"/>
          </a:p>
        </p:txBody>
      </p:sp>
      <p:sp>
        <p:nvSpPr>
          <p:cNvPr id="76803"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76804"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6"/>
          <p:cNvSpPr>
            <a:spLocks noGrp="1" noChangeArrowheads="1"/>
          </p:cNvSpPr>
          <p:nvPr>
            <p:ph type="sldNum" sz="quarter"/>
          </p:nvPr>
        </p:nvSpPr>
        <p:spPr>
          <a:noFill/>
        </p:spPr>
        <p:txBody>
          <a:bodyPr/>
          <a:lstStyle/>
          <a:p>
            <a:fld id="{25225659-00C4-4683-A185-4C3CD9D7B092}" type="slidenum">
              <a:rPr lang="en-US" smtClean="0"/>
              <a:pPr/>
              <a:t>76</a:t>
            </a:fld>
            <a:endParaRPr lang="en-US" smtClean="0"/>
          </a:p>
        </p:txBody>
      </p:sp>
      <p:sp>
        <p:nvSpPr>
          <p:cNvPr id="7782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7782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6"/>
          <p:cNvSpPr>
            <a:spLocks noGrp="1" noChangeArrowheads="1"/>
          </p:cNvSpPr>
          <p:nvPr>
            <p:ph type="sldNum" sz="quarter"/>
          </p:nvPr>
        </p:nvSpPr>
        <p:spPr>
          <a:noFill/>
        </p:spPr>
        <p:txBody>
          <a:bodyPr/>
          <a:lstStyle/>
          <a:p>
            <a:fld id="{D14F2A87-75C5-4BF7-9AD5-568F819D1C36}" type="slidenum">
              <a:rPr lang="en-US" smtClean="0"/>
              <a:pPr/>
              <a:t>77</a:t>
            </a:fld>
            <a:endParaRPr lang="en-US" smtClean="0"/>
          </a:p>
        </p:txBody>
      </p:sp>
      <p:sp>
        <p:nvSpPr>
          <p:cNvPr id="78851"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7885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6"/>
          <p:cNvSpPr>
            <a:spLocks noGrp="1" noChangeArrowheads="1"/>
          </p:cNvSpPr>
          <p:nvPr>
            <p:ph type="sldNum" sz="quarter"/>
          </p:nvPr>
        </p:nvSpPr>
        <p:spPr>
          <a:noFill/>
        </p:spPr>
        <p:txBody>
          <a:bodyPr/>
          <a:lstStyle/>
          <a:p>
            <a:fld id="{557977CB-7674-422C-84B1-2A880D158282}" type="slidenum">
              <a:rPr lang="en-US" smtClean="0"/>
              <a:pPr/>
              <a:t>78</a:t>
            </a:fld>
            <a:endParaRPr lang="en-US" smtClean="0"/>
          </a:p>
        </p:txBody>
      </p:sp>
      <p:sp>
        <p:nvSpPr>
          <p:cNvPr id="79875"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7987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6"/>
          <p:cNvSpPr>
            <a:spLocks noGrp="1" noChangeArrowheads="1"/>
          </p:cNvSpPr>
          <p:nvPr>
            <p:ph type="sldNum" sz="quarter"/>
          </p:nvPr>
        </p:nvSpPr>
        <p:spPr>
          <a:noFill/>
        </p:spPr>
        <p:txBody>
          <a:bodyPr/>
          <a:lstStyle/>
          <a:p>
            <a:fld id="{BA6C546D-B54F-41D0-8D6C-6766008D4540}" type="slidenum">
              <a:rPr lang="en-US" smtClean="0"/>
              <a:pPr/>
              <a:t>79</a:t>
            </a:fld>
            <a:endParaRPr lang="en-US" smtClean="0"/>
          </a:p>
        </p:txBody>
      </p:sp>
      <p:sp>
        <p:nvSpPr>
          <p:cNvPr id="8089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090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6"/>
          <p:cNvSpPr>
            <a:spLocks noGrp="1" noChangeArrowheads="1"/>
          </p:cNvSpPr>
          <p:nvPr>
            <p:ph type="sldNum" sz="quarter"/>
          </p:nvPr>
        </p:nvSpPr>
        <p:spPr>
          <a:noFill/>
        </p:spPr>
        <p:txBody>
          <a:bodyPr/>
          <a:lstStyle/>
          <a:p>
            <a:fld id="{22DE83EF-AE98-42D5-87D2-3943711CB511}" type="slidenum">
              <a:rPr lang="en-US" smtClean="0"/>
              <a:pPr/>
              <a:t>80</a:t>
            </a:fld>
            <a:endParaRPr lang="en-US" smtClean="0"/>
          </a:p>
        </p:txBody>
      </p:sp>
      <p:sp>
        <p:nvSpPr>
          <p:cNvPr id="8192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192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6"/>
          <p:cNvSpPr>
            <a:spLocks noGrp="1" noChangeArrowheads="1"/>
          </p:cNvSpPr>
          <p:nvPr>
            <p:ph type="sldNum" sz="quarter"/>
          </p:nvPr>
        </p:nvSpPr>
        <p:spPr>
          <a:noFill/>
        </p:spPr>
        <p:txBody>
          <a:bodyPr/>
          <a:lstStyle/>
          <a:p>
            <a:fld id="{5586CE42-DBF2-4208-8A02-6DB71215388C}" type="slidenum">
              <a:rPr lang="en-US" smtClean="0"/>
              <a:pPr/>
              <a:t>81</a:t>
            </a:fld>
            <a:endParaRPr lang="en-US" smtClean="0"/>
          </a:p>
        </p:txBody>
      </p:sp>
      <p:sp>
        <p:nvSpPr>
          <p:cNvPr id="8294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294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6"/>
          <p:cNvSpPr>
            <a:spLocks noGrp="1" noChangeArrowheads="1"/>
          </p:cNvSpPr>
          <p:nvPr>
            <p:ph type="sldNum" sz="quarter"/>
          </p:nvPr>
        </p:nvSpPr>
        <p:spPr>
          <a:noFill/>
        </p:spPr>
        <p:txBody>
          <a:bodyPr/>
          <a:lstStyle/>
          <a:p>
            <a:fld id="{2892E15F-7EF1-46A7-A361-16A9AFCE8BAB}" type="slidenum">
              <a:rPr lang="en-US" smtClean="0"/>
              <a:pPr/>
              <a:t>10</a:t>
            </a:fld>
            <a:endParaRPr lang="en-US" smtClean="0"/>
          </a:p>
        </p:txBody>
      </p:sp>
      <p:sp>
        <p:nvSpPr>
          <p:cNvPr id="8601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602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6"/>
          <p:cNvSpPr>
            <a:spLocks noGrp="1" noChangeArrowheads="1"/>
          </p:cNvSpPr>
          <p:nvPr>
            <p:ph type="sldNum" sz="quarter"/>
          </p:nvPr>
        </p:nvSpPr>
        <p:spPr>
          <a:noFill/>
        </p:spPr>
        <p:txBody>
          <a:bodyPr/>
          <a:lstStyle/>
          <a:p>
            <a:fld id="{E2AD49BD-442D-4349-AC8F-78C36DD97AA4}" type="slidenum">
              <a:rPr lang="en-US" smtClean="0"/>
              <a:pPr/>
              <a:t>82</a:t>
            </a:fld>
            <a:endParaRPr lang="en-US" smtClean="0"/>
          </a:p>
        </p:txBody>
      </p:sp>
      <p:sp>
        <p:nvSpPr>
          <p:cNvPr id="83971"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83972"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6"/>
          <p:cNvSpPr>
            <a:spLocks noGrp="1" noChangeArrowheads="1"/>
          </p:cNvSpPr>
          <p:nvPr>
            <p:ph type="sldNum" sz="quarter"/>
          </p:nvPr>
        </p:nvSpPr>
        <p:spPr>
          <a:noFill/>
        </p:spPr>
        <p:txBody>
          <a:bodyPr/>
          <a:lstStyle/>
          <a:p>
            <a:fld id="{78499169-6F64-4565-A196-C601D2E12224}" type="slidenum">
              <a:rPr lang="en-US" smtClean="0"/>
              <a:pPr/>
              <a:t>83</a:t>
            </a:fld>
            <a:endParaRPr lang="en-US" smtClean="0"/>
          </a:p>
        </p:txBody>
      </p:sp>
      <p:sp>
        <p:nvSpPr>
          <p:cNvPr id="84995"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84996"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6"/>
          <p:cNvSpPr>
            <a:spLocks noGrp="1" noChangeArrowheads="1"/>
          </p:cNvSpPr>
          <p:nvPr>
            <p:ph type="sldNum" sz="quarter"/>
          </p:nvPr>
        </p:nvSpPr>
        <p:spPr>
          <a:noFill/>
        </p:spPr>
        <p:txBody>
          <a:bodyPr/>
          <a:lstStyle/>
          <a:p>
            <a:fld id="{7A03CA97-DB5F-4DAF-A91E-C47D20C54A0B}" type="slidenum">
              <a:rPr lang="en-US" smtClean="0"/>
              <a:pPr/>
              <a:t>84</a:t>
            </a:fld>
            <a:endParaRPr lang="en-US" smtClean="0"/>
          </a:p>
        </p:txBody>
      </p:sp>
      <p:sp>
        <p:nvSpPr>
          <p:cNvPr id="86019"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602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6"/>
          <p:cNvSpPr>
            <a:spLocks noGrp="1" noChangeArrowheads="1"/>
          </p:cNvSpPr>
          <p:nvPr>
            <p:ph type="sldNum" sz="quarter"/>
          </p:nvPr>
        </p:nvSpPr>
        <p:spPr>
          <a:noFill/>
        </p:spPr>
        <p:txBody>
          <a:bodyPr/>
          <a:lstStyle/>
          <a:p>
            <a:fld id="{DFE0EDF4-059A-4A25-A576-83F0D6A964AD}" type="slidenum">
              <a:rPr lang="en-US" smtClean="0"/>
              <a:pPr/>
              <a:t>85</a:t>
            </a:fld>
            <a:endParaRPr lang="en-US" smtClean="0"/>
          </a:p>
        </p:txBody>
      </p:sp>
      <p:sp>
        <p:nvSpPr>
          <p:cNvPr id="8704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704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6"/>
          <p:cNvSpPr>
            <a:spLocks noGrp="1" noChangeArrowheads="1"/>
          </p:cNvSpPr>
          <p:nvPr>
            <p:ph type="sldNum" sz="quarter"/>
          </p:nvPr>
        </p:nvSpPr>
        <p:spPr>
          <a:noFill/>
        </p:spPr>
        <p:txBody>
          <a:bodyPr/>
          <a:lstStyle/>
          <a:p>
            <a:fld id="{BB61143D-1FD3-42B7-84B1-563968763833}" type="slidenum">
              <a:rPr lang="en-US" smtClean="0"/>
              <a:pPr/>
              <a:t>86</a:t>
            </a:fld>
            <a:endParaRPr lang="en-US" smtClean="0"/>
          </a:p>
        </p:txBody>
      </p:sp>
      <p:sp>
        <p:nvSpPr>
          <p:cNvPr id="88067"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806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6"/>
          <p:cNvSpPr>
            <a:spLocks noGrp="1" noChangeArrowheads="1"/>
          </p:cNvSpPr>
          <p:nvPr>
            <p:ph type="sldNum" sz="quarter"/>
          </p:nvPr>
        </p:nvSpPr>
        <p:spPr>
          <a:noFill/>
        </p:spPr>
        <p:txBody>
          <a:bodyPr/>
          <a:lstStyle/>
          <a:p>
            <a:fld id="{EAD0946B-D672-4BA6-A509-CC8408D0BF3B}" type="slidenum">
              <a:rPr lang="en-US" smtClean="0"/>
              <a:pPr/>
              <a:t>87</a:t>
            </a:fld>
            <a:endParaRPr lang="en-US" smtClean="0"/>
          </a:p>
        </p:txBody>
      </p:sp>
      <p:sp>
        <p:nvSpPr>
          <p:cNvPr id="89091"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89092"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6"/>
          <p:cNvSpPr>
            <a:spLocks noGrp="1" noChangeArrowheads="1"/>
          </p:cNvSpPr>
          <p:nvPr>
            <p:ph type="sldNum" sz="quarter"/>
          </p:nvPr>
        </p:nvSpPr>
        <p:spPr>
          <a:noFill/>
        </p:spPr>
        <p:txBody>
          <a:bodyPr/>
          <a:lstStyle/>
          <a:p>
            <a:fld id="{D95C5EBB-4606-4AE5-9D49-97FB1712E779}" type="slidenum">
              <a:rPr lang="en-US" smtClean="0"/>
              <a:pPr/>
              <a:t>88</a:t>
            </a:fld>
            <a:endParaRPr lang="en-US" smtClean="0"/>
          </a:p>
        </p:txBody>
      </p:sp>
      <p:sp>
        <p:nvSpPr>
          <p:cNvPr id="90115"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0116"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6"/>
          <p:cNvSpPr>
            <a:spLocks noGrp="1" noChangeArrowheads="1"/>
          </p:cNvSpPr>
          <p:nvPr>
            <p:ph type="sldNum" sz="quarter"/>
          </p:nvPr>
        </p:nvSpPr>
        <p:spPr>
          <a:noFill/>
        </p:spPr>
        <p:txBody>
          <a:bodyPr/>
          <a:lstStyle/>
          <a:p>
            <a:fld id="{3C15C8DB-3D7B-4339-A5B3-CA68F7BAC1D5}" type="slidenum">
              <a:rPr lang="en-US" smtClean="0"/>
              <a:pPr/>
              <a:t>89</a:t>
            </a:fld>
            <a:endParaRPr lang="en-US" smtClean="0"/>
          </a:p>
        </p:txBody>
      </p:sp>
      <p:sp>
        <p:nvSpPr>
          <p:cNvPr id="91139"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1140"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6"/>
          <p:cNvSpPr>
            <a:spLocks noGrp="1" noChangeArrowheads="1"/>
          </p:cNvSpPr>
          <p:nvPr>
            <p:ph type="sldNum" sz="quarter"/>
          </p:nvPr>
        </p:nvSpPr>
        <p:spPr>
          <a:noFill/>
        </p:spPr>
        <p:txBody>
          <a:bodyPr/>
          <a:lstStyle/>
          <a:p>
            <a:fld id="{D016EFB0-F219-4F72-BEF7-34038BC73F90}" type="slidenum">
              <a:rPr lang="en-US" smtClean="0"/>
              <a:pPr/>
              <a:t>90</a:t>
            </a:fld>
            <a:endParaRPr lang="en-US" smtClean="0"/>
          </a:p>
        </p:txBody>
      </p:sp>
      <p:sp>
        <p:nvSpPr>
          <p:cNvPr id="92163"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2164"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6"/>
          <p:cNvSpPr>
            <a:spLocks noGrp="1" noChangeArrowheads="1"/>
          </p:cNvSpPr>
          <p:nvPr>
            <p:ph type="sldNum" sz="quarter"/>
          </p:nvPr>
        </p:nvSpPr>
        <p:spPr>
          <a:noFill/>
        </p:spPr>
        <p:txBody>
          <a:bodyPr/>
          <a:lstStyle/>
          <a:p>
            <a:fld id="{ED9BA989-3BC3-49AF-8492-891751EB646D}" type="slidenum">
              <a:rPr lang="en-US" smtClean="0"/>
              <a:pPr/>
              <a:t>91</a:t>
            </a:fld>
            <a:endParaRPr lang="en-US" smtClean="0"/>
          </a:p>
        </p:txBody>
      </p:sp>
      <p:sp>
        <p:nvSpPr>
          <p:cNvPr id="93187"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3188"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6"/>
          <p:cNvSpPr>
            <a:spLocks noGrp="1" noChangeArrowheads="1"/>
          </p:cNvSpPr>
          <p:nvPr>
            <p:ph type="sldNum" sz="quarter"/>
          </p:nvPr>
        </p:nvSpPr>
        <p:spPr>
          <a:noFill/>
        </p:spPr>
        <p:txBody>
          <a:bodyPr/>
          <a:lstStyle/>
          <a:p>
            <a:fld id="{8096B6EA-67DA-47D6-9AA1-8D73100AC929}" type="slidenum">
              <a:rPr lang="en-US" smtClean="0"/>
              <a:pPr/>
              <a:t>11</a:t>
            </a:fld>
            <a:endParaRPr lang="en-US" smtClean="0"/>
          </a:p>
        </p:txBody>
      </p:sp>
      <p:sp>
        <p:nvSpPr>
          <p:cNvPr id="87043" name="Rectangle 1"/>
          <p:cNvSpPr>
            <a:spLocks noChangeArrowheads="1" noTextEdit="1"/>
          </p:cNvSpPr>
          <p:nvPr>
            <p:ph type="sldImg"/>
          </p:nvPr>
        </p:nvSpPr>
        <p:spPr>
          <a:xfrm>
            <a:off x="1141413" y="695325"/>
            <a:ext cx="4572000" cy="3429000"/>
          </a:xfrm>
          <a:solidFill>
            <a:srgbClr val="FFFFFF"/>
          </a:solidFill>
          <a:ln>
            <a:solidFill>
              <a:srgbClr val="000000"/>
            </a:solidFill>
            <a:miter lim="800000"/>
          </a:ln>
        </p:spPr>
      </p:sp>
      <p:sp>
        <p:nvSpPr>
          <p:cNvPr id="8704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6"/>
          <p:cNvSpPr>
            <a:spLocks noGrp="1" noChangeArrowheads="1"/>
          </p:cNvSpPr>
          <p:nvPr>
            <p:ph type="sldNum" sz="quarter"/>
          </p:nvPr>
        </p:nvSpPr>
        <p:spPr>
          <a:noFill/>
        </p:spPr>
        <p:txBody>
          <a:bodyPr/>
          <a:lstStyle/>
          <a:p>
            <a:fld id="{CEC17FBF-15D3-4688-A944-2C0BB0F50A42}" type="slidenum">
              <a:rPr lang="en-US" smtClean="0"/>
              <a:pPr/>
              <a:t>92</a:t>
            </a:fld>
            <a:endParaRPr lang="en-US" smtClean="0"/>
          </a:p>
        </p:txBody>
      </p:sp>
      <p:sp>
        <p:nvSpPr>
          <p:cNvPr id="94211"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4212"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6"/>
          <p:cNvSpPr>
            <a:spLocks noGrp="1" noChangeArrowheads="1"/>
          </p:cNvSpPr>
          <p:nvPr>
            <p:ph type="sldNum" sz="quarter"/>
          </p:nvPr>
        </p:nvSpPr>
        <p:spPr>
          <a:noFill/>
        </p:spPr>
        <p:txBody>
          <a:bodyPr/>
          <a:lstStyle/>
          <a:p>
            <a:fld id="{5E4F52B0-7DCF-4BF8-B442-E3F129466A69}" type="slidenum">
              <a:rPr lang="en-US" smtClean="0"/>
              <a:pPr/>
              <a:t>93</a:t>
            </a:fld>
            <a:endParaRPr lang="en-US" smtClean="0"/>
          </a:p>
        </p:txBody>
      </p:sp>
      <p:sp>
        <p:nvSpPr>
          <p:cNvPr id="95235" name="Rectangle 1"/>
          <p:cNvSpPr>
            <a:spLocks noChangeArrowheads="1" noTextEdit="1"/>
          </p:cNvSpPr>
          <p:nvPr>
            <p:ph type="sldImg"/>
          </p:nvPr>
        </p:nvSpPr>
        <p:spPr>
          <a:xfrm>
            <a:off x="1143000" y="695325"/>
            <a:ext cx="4560888" cy="3421063"/>
          </a:xfrm>
          <a:solidFill>
            <a:srgbClr val="FFFFFF"/>
          </a:solidFill>
          <a:ln>
            <a:solidFill>
              <a:srgbClr val="000000"/>
            </a:solidFill>
            <a:miter lim="800000"/>
          </a:ln>
        </p:spPr>
      </p:sp>
      <p:sp>
        <p:nvSpPr>
          <p:cNvPr id="95236" name="Rectangle 2"/>
          <p:cNvSpPr>
            <a:spLocks noChangeArrowheads="1"/>
          </p:cNvSpPr>
          <p:nvPr>
            <p:ph type="body" idx="1"/>
          </p:nvPr>
        </p:nvSpPr>
        <p:spPr>
          <a:xfrm>
            <a:off x="685800" y="4343400"/>
            <a:ext cx="5478463" cy="4106863"/>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6388"/>
            <a:ext cx="8212138" cy="1127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4963"/>
            <a:ext cx="4029075"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604963"/>
            <a:ext cx="403066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6AF1301-7756-4734-9730-19C8D868A2F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06388"/>
            <a:ext cx="8212138" cy="112712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253A11F7-B7AA-43FD-A7D7-0330E0F564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609600"/>
            <a:ext cx="8077200" cy="762000"/>
          </a:xfrm>
        </p:spPr>
        <p:txBody>
          <a:bodyPr>
            <a:normAutofit fontScale="90000"/>
          </a:bodyPr>
          <a:lstStyle/>
          <a:p>
            <a:pPr eaLnBrk="1"/>
            <a:r>
              <a:rPr lang="en-US" smtClean="0"/>
              <a:t>UNIT-VI</a:t>
            </a:r>
            <a:br>
              <a:rPr lang="en-US" smtClean="0"/>
            </a:br>
            <a:endParaRPr lang="en-US" smtClean="0"/>
          </a:p>
        </p:txBody>
      </p:sp>
      <p:sp>
        <p:nvSpPr>
          <p:cNvPr id="6147" name="Rectangle 3"/>
          <p:cNvSpPr>
            <a:spLocks noGrp="1" noChangeArrowheads="1"/>
          </p:cNvSpPr>
          <p:nvPr>
            <p:ph type="subTitle" idx="1"/>
          </p:nvPr>
        </p:nvSpPr>
        <p:spPr>
          <a:xfrm>
            <a:off x="1066800" y="1295400"/>
            <a:ext cx="6705600" cy="5334000"/>
          </a:xfrm>
        </p:spPr>
        <p:txBody>
          <a:bodyPr>
            <a:normAutofit fontScale="92500" lnSpcReduction="10000"/>
          </a:bodyPr>
          <a:lstStyle/>
          <a:p>
            <a:pPr algn="l" eaLnBrk="1">
              <a:spcAft>
                <a:spcPct val="0"/>
              </a:spcAft>
            </a:pPr>
            <a:r>
              <a:rPr lang="en-US" sz="3200" smtClean="0">
                <a:solidFill>
                  <a:srgbClr val="FF0000"/>
                </a:solidFill>
              </a:rPr>
              <a:t>Advanced Behavioral  Modeling:</a:t>
            </a:r>
          </a:p>
          <a:p>
            <a:pPr lvl="1" algn="l" eaLnBrk="1">
              <a:spcAft>
                <a:spcPct val="0"/>
              </a:spcAft>
              <a:buFont typeface="Times New Roman" pitchFamily="16" charset="0"/>
              <a:buChar char="•"/>
            </a:pPr>
            <a:r>
              <a:rPr lang="en-US" sz="2800" smtClean="0"/>
              <a:t>Events and Signals</a:t>
            </a:r>
          </a:p>
          <a:p>
            <a:pPr algn="l" eaLnBrk="1">
              <a:spcAft>
                <a:spcPct val="0"/>
              </a:spcAft>
              <a:buFont typeface="Times New Roman" pitchFamily="16" charset="0"/>
              <a:buChar char="•"/>
            </a:pPr>
            <a:endParaRPr lang="en-US" sz="3200" smtClean="0"/>
          </a:p>
          <a:p>
            <a:pPr lvl="1" algn="l" eaLnBrk="1">
              <a:spcAft>
                <a:spcPct val="0"/>
              </a:spcAft>
              <a:buFont typeface="Times New Roman" pitchFamily="16" charset="0"/>
              <a:buChar char="•"/>
            </a:pPr>
            <a:r>
              <a:rPr lang="en-US" sz="2800" smtClean="0"/>
              <a:t>State Machines</a:t>
            </a:r>
          </a:p>
          <a:p>
            <a:pPr algn="l" eaLnBrk="1">
              <a:spcAft>
                <a:spcPct val="0"/>
              </a:spcAft>
            </a:pPr>
            <a:endParaRPr lang="en-US" sz="3200" smtClean="0"/>
          </a:p>
          <a:p>
            <a:pPr lvl="1" algn="l" eaLnBrk="1">
              <a:spcAft>
                <a:spcPct val="0"/>
              </a:spcAft>
              <a:buFont typeface="Times New Roman" pitchFamily="16" charset="0"/>
              <a:buChar char="•"/>
            </a:pPr>
            <a:r>
              <a:rPr lang="en-US" sz="2800" smtClean="0"/>
              <a:t>State chart Diagrams</a:t>
            </a:r>
          </a:p>
          <a:p>
            <a:pPr algn="l" eaLnBrk="1">
              <a:spcAft>
                <a:spcPct val="0"/>
              </a:spcAft>
              <a:buFont typeface="Times New Roman" pitchFamily="16" charset="0"/>
              <a:buChar char="•"/>
            </a:pPr>
            <a:endParaRPr lang="en-US" sz="3200" smtClean="0"/>
          </a:p>
          <a:p>
            <a:pPr algn="l" eaLnBrk="1">
              <a:spcAft>
                <a:spcPct val="0"/>
              </a:spcAft>
            </a:pPr>
            <a:r>
              <a:rPr lang="en-US" sz="3200" smtClean="0">
                <a:solidFill>
                  <a:srgbClr val="FF0000"/>
                </a:solidFill>
              </a:rPr>
              <a:t>Architectural Modeling:</a:t>
            </a:r>
          </a:p>
          <a:p>
            <a:pPr lvl="1" algn="l" eaLnBrk="1">
              <a:spcAft>
                <a:spcPct val="0"/>
              </a:spcAft>
              <a:buFont typeface="Times New Roman" pitchFamily="16" charset="0"/>
              <a:buChar char="•"/>
            </a:pPr>
            <a:r>
              <a:rPr lang="en-US" sz="2800" smtClean="0"/>
              <a:t>Component Diagrams</a:t>
            </a:r>
          </a:p>
          <a:p>
            <a:pPr algn="l" eaLnBrk="1">
              <a:spcAft>
                <a:spcPct val="0"/>
              </a:spcAft>
              <a:buFont typeface="Times New Roman" pitchFamily="16" charset="0"/>
              <a:buChar char="•"/>
            </a:pPr>
            <a:endParaRPr lang="en-US" sz="3200" smtClean="0"/>
          </a:p>
          <a:p>
            <a:pPr lvl="1" algn="l" eaLnBrk="1">
              <a:spcAft>
                <a:spcPct val="0"/>
              </a:spcAft>
              <a:buFont typeface="Times New Roman" pitchFamily="16" charset="0"/>
              <a:buChar char="•"/>
            </a:pPr>
            <a:r>
              <a:rPr lang="en-US" sz="2800" smtClean="0"/>
              <a:t>Deployment Diagrams</a:t>
            </a:r>
          </a:p>
          <a:p>
            <a:pPr algn="l" eaLnBrk="1">
              <a:spcAft>
                <a:spcPct val="0"/>
              </a:spcAft>
              <a:buFont typeface="Times New Roman" pitchFamily="16" charset="0"/>
              <a:buChar char="•"/>
            </a:pPr>
            <a:endParaRPr lang="en-US" sz="32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051175" y="1323975"/>
            <a:ext cx="2871788" cy="460375"/>
          </a:xfrm>
          <a:prstGeom prst="rect">
            <a:avLst/>
          </a:prstGeom>
          <a:noFill/>
          <a:ln w="9525">
            <a:noFill/>
            <a:round/>
            <a:headEnd/>
            <a:tailEnd/>
          </a:ln>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Figure : Call Events</a:t>
            </a:r>
            <a:r>
              <a:rPr lang="en-US" sz="1800">
                <a:solidFill>
                  <a:srgbClr val="000000"/>
                </a:solidFill>
                <a:latin typeface="Verdana" pitchFamily="32" charset="0"/>
              </a:rPr>
              <a:t> </a:t>
            </a:r>
          </a:p>
        </p:txBody>
      </p:sp>
      <p:pic>
        <p:nvPicPr>
          <p:cNvPr id="15363" name="Picture 2"/>
          <p:cNvPicPr>
            <a:picLocks noChangeAspect="1" noChangeArrowheads="1"/>
          </p:cNvPicPr>
          <p:nvPr/>
        </p:nvPicPr>
        <p:blipFill>
          <a:blip r:embed="rId3"/>
          <a:srcRect/>
          <a:stretch>
            <a:fillRect/>
          </a:stretch>
        </p:blipFill>
        <p:spPr bwMode="auto">
          <a:xfrm>
            <a:off x="990600" y="2133600"/>
            <a:ext cx="7331075" cy="36576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4095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solidFill>
                  <a:srgbClr val="800000"/>
                </a:solidFill>
              </a:rPr>
              <a:t>Time and Change Events</a:t>
            </a:r>
          </a:p>
        </p:txBody>
      </p:sp>
      <p:sp>
        <p:nvSpPr>
          <p:cNvPr id="16387" name="Rectangle 2"/>
          <p:cNvSpPr>
            <a:spLocks noGrp="1" noChangeArrowheads="1"/>
          </p:cNvSpPr>
          <p:nvPr>
            <p:ph type="body" idx="1"/>
          </p:nvPr>
        </p:nvSpPr>
        <p:spPr>
          <a:xfrm>
            <a:off x="457200" y="1371600"/>
            <a:ext cx="8229600" cy="4759325"/>
          </a:xfrm>
        </p:spPr>
        <p:txBody>
          <a:bodyPr lIns="90000" tIns="46800" rIns="90000" bIns="46800"/>
          <a:lstStyle/>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 </a:t>
            </a:r>
            <a:r>
              <a:rPr lang="en-US" sz="2800" smtClean="0">
                <a:solidFill>
                  <a:srgbClr val="FF0000"/>
                </a:solidFill>
              </a:rPr>
              <a:t>time event </a:t>
            </a:r>
            <a:r>
              <a:rPr lang="en-US" sz="2800" smtClean="0"/>
              <a:t>is an event that represents the passage of time. </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As shown in the figure , time event by using the keyword </a:t>
            </a:r>
            <a:r>
              <a:rPr lang="en-US" sz="2800" smtClean="0">
                <a:solidFill>
                  <a:srgbClr val="FF0000"/>
                </a:solidFill>
              </a:rPr>
              <a:t>after </a:t>
            </a:r>
            <a:r>
              <a:rPr lang="en-US" sz="2800" smtClean="0"/>
              <a:t>followed by some expression that evaluates to a period of time.</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solidFill>
                  <a:srgbClr val="FF0000"/>
                </a:solidFill>
              </a:rPr>
              <a:t>A change event </a:t>
            </a:r>
            <a:r>
              <a:rPr lang="en-US" sz="2800" smtClean="0"/>
              <a:t>is an event that represents a change in state or the satisfaction of some condition. </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As shown in the figure, a change event by using the keyword </a:t>
            </a:r>
            <a:r>
              <a:rPr lang="en-US" sz="2800" smtClean="0">
                <a:solidFill>
                  <a:srgbClr val="FF0000"/>
                </a:solidFill>
              </a:rPr>
              <a:t>when </a:t>
            </a:r>
            <a:r>
              <a:rPr lang="en-US" sz="2800" smtClean="0"/>
              <a:t>followed by some Boolean expression.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3"/>
          <a:srcRect/>
          <a:stretch>
            <a:fillRect/>
          </a:stretch>
        </p:blipFill>
        <p:spPr bwMode="auto">
          <a:xfrm>
            <a:off x="914400" y="909638"/>
            <a:ext cx="7407275" cy="4119562"/>
          </a:xfrm>
          <a:prstGeom prst="rect">
            <a:avLst/>
          </a:prstGeom>
          <a:noFill/>
          <a:ln w="9525">
            <a:noFill/>
            <a:round/>
            <a:headEnd/>
            <a:tailEnd/>
          </a:ln>
        </p:spPr>
      </p:pic>
      <p:sp>
        <p:nvSpPr>
          <p:cNvPr id="17411" name="Rectangle 2"/>
          <p:cNvSpPr>
            <a:spLocks noChangeArrowheads="1"/>
          </p:cNvSpPr>
          <p:nvPr/>
        </p:nvSpPr>
        <p:spPr bwMode="auto">
          <a:xfrm>
            <a:off x="2157413" y="5114925"/>
            <a:ext cx="4437062" cy="368300"/>
          </a:xfrm>
          <a:prstGeom prst="rect">
            <a:avLst/>
          </a:prstGeom>
          <a:noFill/>
          <a:ln w="9525">
            <a:noFill/>
            <a:round/>
            <a:headEnd/>
            <a:tailEnd/>
          </a:ln>
        </p:spPr>
        <p:txBody>
          <a:bodyPr wrap="none" lIns="90000" tIns="46800" rIns="90000" bIns="46800" anchor="ctr">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Verdana" pitchFamily="32" charset="0"/>
              </a:rPr>
              <a:t>Figure : Time and Change Events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body"/>
          </p:nvPr>
        </p:nvSpPr>
        <p:spPr>
          <a:xfrm>
            <a:off x="457200" y="762000"/>
            <a:ext cx="7954963" cy="5567363"/>
          </a:xfrm>
        </p:spPr>
        <p:txBody>
          <a:bodyPr lIns="90000" tIns="46800" rIns="90000" bIns="46800" anchor="t">
            <a:normAutofit fontScale="92500" lnSpcReduction="10000"/>
          </a:bodyPr>
          <a:lstStyle/>
          <a:p>
            <a:pPr marL="533400" indent="-503238" eaLnBrk="1">
              <a:spcBef>
                <a:spcPts val="60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400" b="1" u="sng" dirty="0" smtClean="0">
                <a:latin typeface="Arial" charset="0"/>
              </a:rPr>
              <a:t>Common Modeling Techniques:</a:t>
            </a:r>
          </a:p>
          <a:p>
            <a:pPr marL="533400" indent="-503238" algn="l" eaLnBrk="1">
              <a:spcBef>
                <a:spcPts val="45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endParaRPr lang="en-US" sz="1800" b="1" dirty="0" smtClean="0">
              <a:solidFill>
                <a:srgbClr val="800000"/>
              </a:solidFill>
              <a:latin typeface="Arial" charset="0"/>
            </a:endParaRPr>
          </a:p>
          <a:p>
            <a:pPr marL="533400" indent="-503238" algn="l" eaLnBrk="1">
              <a:spcBef>
                <a:spcPts val="50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000" u="sng" dirty="0" smtClean="0">
                <a:solidFill>
                  <a:srgbClr val="800000"/>
                </a:solidFill>
                <a:latin typeface="Arial" charset="0"/>
              </a:rPr>
              <a:t>To model a family of signals:-</a:t>
            </a:r>
          </a:p>
          <a:p>
            <a:pPr marL="533400" indent="-503238" algn="just" eaLnBrk="1">
              <a:spcBef>
                <a:spcPts val="500"/>
              </a:spcBef>
              <a:spcAft>
                <a:spcPts val="1288"/>
              </a:spcAft>
              <a:buClr>
                <a:srgbClr val="666600"/>
              </a:buClr>
              <a:buSzPct val="75000"/>
              <a:buFont typeface="Wingdings"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000" dirty="0" smtClean="0">
                <a:solidFill>
                  <a:srgbClr val="000000"/>
                </a:solidFill>
                <a:latin typeface="Arial" charset="0"/>
              </a:rPr>
              <a:t>Consider all the </a:t>
            </a:r>
            <a:r>
              <a:rPr lang="en-US" sz="2000" dirty="0" smtClean="0">
                <a:latin typeface="Arial" charset="0"/>
              </a:rPr>
              <a:t>different kinds of signals</a:t>
            </a:r>
            <a:r>
              <a:rPr lang="en-US" sz="2000" dirty="0" smtClean="0">
                <a:solidFill>
                  <a:srgbClr val="000000"/>
                </a:solidFill>
                <a:latin typeface="Arial" charset="0"/>
              </a:rPr>
              <a:t> to which a given set of </a:t>
            </a:r>
            <a:r>
              <a:rPr lang="en-US" sz="2000" dirty="0" smtClean="0">
                <a:latin typeface="Arial" charset="0"/>
              </a:rPr>
              <a:t>active objects</a:t>
            </a:r>
            <a:r>
              <a:rPr lang="en-US" sz="2000" dirty="0" smtClean="0">
                <a:solidFill>
                  <a:srgbClr val="000000"/>
                </a:solidFill>
                <a:latin typeface="Arial" charset="0"/>
              </a:rPr>
              <a:t> may respond.</a:t>
            </a:r>
          </a:p>
          <a:p>
            <a:pPr marL="533400" indent="-503238" algn="just" eaLnBrk="1">
              <a:spcBef>
                <a:spcPts val="50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endParaRPr lang="en-US" sz="2000" dirty="0" smtClean="0">
              <a:solidFill>
                <a:srgbClr val="000000"/>
              </a:solidFill>
              <a:latin typeface="Arial" charset="0"/>
            </a:endParaRPr>
          </a:p>
          <a:p>
            <a:pPr marL="533400" indent="-503238" algn="just" eaLnBrk="1">
              <a:spcBef>
                <a:spcPts val="500"/>
              </a:spcBef>
              <a:spcAft>
                <a:spcPts val="1288"/>
              </a:spcAft>
              <a:buClr>
                <a:srgbClr val="666600"/>
              </a:buClr>
              <a:buSzPct val="75000"/>
              <a:buFont typeface="Wingdings"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000" dirty="0" smtClean="0">
                <a:solidFill>
                  <a:srgbClr val="000000"/>
                </a:solidFill>
                <a:latin typeface="Arial" charset="0"/>
              </a:rPr>
              <a:t>Look for the </a:t>
            </a:r>
            <a:r>
              <a:rPr lang="en-US" sz="2000" dirty="0" smtClean="0">
                <a:latin typeface="Arial" charset="0"/>
              </a:rPr>
              <a:t>common kinds of signals</a:t>
            </a:r>
            <a:r>
              <a:rPr lang="en-US" sz="2000" dirty="0" smtClean="0">
                <a:solidFill>
                  <a:srgbClr val="000000"/>
                </a:solidFill>
                <a:latin typeface="Arial" charset="0"/>
              </a:rPr>
              <a:t> and place them in a generalization/specialization hierarchy using inheritance. Elevate more general ones and lower more specialized ones.</a:t>
            </a:r>
          </a:p>
          <a:p>
            <a:pPr marL="533400" indent="-503238" algn="just" eaLnBrk="1">
              <a:spcBef>
                <a:spcPts val="50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endParaRPr lang="en-US" sz="2000" dirty="0" smtClean="0">
              <a:solidFill>
                <a:srgbClr val="000000"/>
              </a:solidFill>
              <a:latin typeface="Arial" charset="0"/>
            </a:endParaRPr>
          </a:p>
          <a:p>
            <a:pPr marL="533400" indent="-503238" algn="just" eaLnBrk="1">
              <a:spcBef>
                <a:spcPts val="500"/>
              </a:spcBef>
              <a:spcAft>
                <a:spcPts val="1288"/>
              </a:spcAft>
              <a:buClr>
                <a:srgbClr val="666600"/>
              </a:buClr>
              <a:buSzPct val="75000"/>
              <a:buFont typeface="Wingdings"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000" dirty="0" smtClean="0">
                <a:solidFill>
                  <a:srgbClr val="000000"/>
                </a:solidFill>
                <a:latin typeface="Arial" charset="0"/>
              </a:rPr>
              <a:t>Look for the opportunity for polymorphism in the state machines of these active objects. Where you find polymorphism, adjust the hierarchy as necessary by introducing intermediate abstract signals.</a:t>
            </a:r>
          </a:p>
          <a:p>
            <a:pPr marL="533400" indent="-503238" algn="l" eaLnBrk="1">
              <a:spcBef>
                <a:spcPts val="500"/>
              </a:spcBef>
              <a:spcAft>
                <a:spcPts val="1288"/>
              </a:spcAft>
              <a:buClrTx/>
              <a:buSzPct val="75000"/>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endParaRPr lang="en-US" sz="2000" dirty="0" smtClean="0">
              <a:solidFill>
                <a:srgbClr val="000000"/>
              </a:solidFill>
              <a:latin typeface="Arial"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1120775"/>
            <a:ext cx="8229600" cy="1143000"/>
          </a:xfrm>
        </p:spPr>
        <p:txBody>
          <a:bodyPr/>
          <a:lstStyle/>
          <a:p>
            <a:pPr eaLnBrk="1"/>
            <a:endParaRPr lang="en-US" smtClean="0"/>
          </a:p>
        </p:txBody>
      </p:sp>
      <p:pic>
        <p:nvPicPr>
          <p:cNvPr id="19459" name="Picture 2"/>
          <p:cNvPicPr>
            <a:picLocks noChangeAspect="1" noChangeArrowheads="1"/>
          </p:cNvPicPr>
          <p:nvPr/>
        </p:nvPicPr>
        <p:blipFill>
          <a:blip r:embed="rId3"/>
          <a:srcRect/>
          <a:stretch>
            <a:fillRect/>
          </a:stretch>
        </p:blipFill>
        <p:spPr bwMode="auto">
          <a:xfrm>
            <a:off x="365125" y="365125"/>
            <a:ext cx="8504238" cy="5486400"/>
          </a:xfrm>
          <a:prstGeom prst="rect">
            <a:avLst/>
          </a:prstGeom>
          <a:noFill/>
          <a:ln w="9525">
            <a:noFill/>
            <a:round/>
            <a:headEnd/>
            <a:tailEnd/>
          </a:ln>
        </p:spPr>
      </p:pic>
      <p:sp>
        <p:nvSpPr>
          <p:cNvPr id="19460" name="Rectangle 3"/>
          <p:cNvSpPr>
            <a:spLocks noChangeArrowheads="1"/>
          </p:cNvSpPr>
          <p:nvPr/>
        </p:nvSpPr>
        <p:spPr bwMode="auto">
          <a:xfrm>
            <a:off x="2266950" y="5943600"/>
            <a:ext cx="3865563" cy="368300"/>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Verdana" pitchFamily="32" charset="0"/>
              </a:rPr>
              <a:t>Modeling Families of Signals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54292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Exceptions</a:t>
            </a:r>
          </a:p>
        </p:txBody>
      </p:sp>
      <p:sp>
        <p:nvSpPr>
          <p:cNvPr id="20483"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u="sng" smtClean="0">
                <a:solidFill>
                  <a:srgbClr val="800000"/>
                </a:solidFill>
              </a:rPr>
              <a:t>To model exceptions:-</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For each class and interface, and for each operation of such elements, consider the </a:t>
            </a:r>
            <a:r>
              <a:rPr lang="en-US" sz="2400" smtClean="0">
                <a:solidFill>
                  <a:srgbClr val="000080"/>
                </a:solidFill>
              </a:rPr>
              <a:t>exceptional conditions</a:t>
            </a:r>
            <a:r>
              <a:rPr lang="en-US" sz="2400" smtClean="0"/>
              <a:t> that may be raised.</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Arrange these exceptions in a hierarchy. Elevate general ones, lower specialized ones, and introduce intermediate exceptions, as necessary.</a:t>
            </a:r>
          </a:p>
          <a:p>
            <a:pPr indent="-312738" algn="just"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For each operation, specify the exceptions that it may raise. You can do so explicitly (by showing send dependencies from an operation to its exceptions) or you can put this in the operation's specification</a:t>
            </a:r>
            <a:r>
              <a:rPr lang="en-US" sz="20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1120775"/>
            <a:ext cx="8229600" cy="1143000"/>
          </a:xfrm>
        </p:spPr>
        <p:txBody>
          <a:bodyPr/>
          <a:lstStyle/>
          <a:p>
            <a:pPr eaLnBrk="1"/>
            <a:endParaRPr lang="en-US" smtClean="0"/>
          </a:p>
        </p:txBody>
      </p:sp>
      <p:pic>
        <p:nvPicPr>
          <p:cNvPr id="21507" name="Picture 2"/>
          <p:cNvPicPr>
            <a:picLocks noChangeAspect="1" noChangeArrowheads="1"/>
          </p:cNvPicPr>
          <p:nvPr/>
        </p:nvPicPr>
        <p:blipFill>
          <a:blip r:embed="rId3"/>
          <a:srcRect/>
          <a:stretch>
            <a:fillRect/>
          </a:stretch>
        </p:blipFill>
        <p:spPr bwMode="auto">
          <a:xfrm>
            <a:off x="365125" y="365125"/>
            <a:ext cx="8594725" cy="5303838"/>
          </a:xfrm>
          <a:prstGeom prst="rect">
            <a:avLst/>
          </a:prstGeom>
          <a:noFill/>
          <a:ln w="9525">
            <a:noFill/>
            <a:round/>
            <a:headEnd/>
            <a:tailEnd/>
          </a:ln>
        </p:spPr>
      </p:pic>
      <p:sp>
        <p:nvSpPr>
          <p:cNvPr id="21508" name="Rectangle 3"/>
          <p:cNvSpPr>
            <a:spLocks noChangeArrowheads="1"/>
          </p:cNvSpPr>
          <p:nvPr/>
        </p:nvSpPr>
        <p:spPr bwMode="auto">
          <a:xfrm>
            <a:off x="3111500" y="5791200"/>
            <a:ext cx="2844800" cy="368300"/>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Verdana" pitchFamily="32" charset="0"/>
              </a:rPr>
              <a:t>Modeling Exceptions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body"/>
          </p:nvPr>
        </p:nvSpPr>
        <p:spPr>
          <a:xfrm>
            <a:off x="457200" y="1600200"/>
            <a:ext cx="8229600" cy="4530725"/>
          </a:xfrm>
        </p:spPr>
        <p:txBody>
          <a:bodyPr lIns="90000" tIns="46800" rIns="90000" bIns="46800" anchor="t"/>
          <a:lstStyle/>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 </a:t>
            </a:r>
            <a:r>
              <a:rPr lang="en-US" sz="2000" b="1" i="1" smtClean="0">
                <a:solidFill>
                  <a:srgbClr val="000000"/>
                </a:solidFill>
              </a:rPr>
              <a:t>state machine</a:t>
            </a:r>
            <a:r>
              <a:rPr lang="en-US" sz="2000" i="1" smtClean="0">
                <a:solidFill>
                  <a:srgbClr val="000000"/>
                </a:solidFill>
              </a:rPr>
              <a:t> </a:t>
            </a:r>
            <a:r>
              <a:rPr lang="en-US" sz="2000" smtClean="0">
                <a:solidFill>
                  <a:srgbClr val="000000"/>
                </a:solidFill>
              </a:rPr>
              <a:t>is a </a:t>
            </a:r>
            <a:r>
              <a:rPr lang="en-US" sz="2000" smtClean="0"/>
              <a:t>behavior</a:t>
            </a:r>
            <a:r>
              <a:rPr lang="en-US" sz="2000" smtClean="0">
                <a:solidFill>
                  <a:srgbClr val="000000"/>
                </a:solidFill>
              </a:rPr>
              <a:t> that specifies the </a:t>
            </a:r>
            <a:r>
              <a:rPr lang="en-US" sz="2000" i="1" smtClean="0">
                <a:solidFill>
                  <a:srgbClr val="000000"/>
                </a:solidFill>
              </a:rPr>
              <a:t>sequence of states an object goes through during its lifetime in response to events.</a:t>
            </a:r>
          </a:p>
          <a:p>
            <a:pPr marL="403225" indent="-298450" algn="l" eaLnBrk="1">
              <a:spcBef>
                <a:spcPts val="500"/>
              </a:spcBef>
              <a:spcAft>
                <a:spcPts val="1288"/>
              </a:spcAft>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000" smtClean="0">
              <a:solidFill>
                <a:srgbClr val="000000"/>
              </a:solidFill>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 </a:t>
            </a:r>
            <a:r>
              <a:rPr lang="en-US" sz="2000" i="1" smtClean="0">
                <a:solidFill>
                  <a:srgbClr val="000000"/>
                </a:solidFill>
              </a:rPr>
              <a:t>state </a:t>
            </a:r>
            <a:r>
              <a:rPr lang="en-US" sz="2000" smtClean="0">
                <a:solidFill>
                  <a:srgbClr val="000000"/>
                </a:solidFill>
              </a:rPr>
              <a:t>is a </a:t>
            </a:r>
            <a:r>
              <a:rPr lang="en-US" sz="2000" smtClean="0"/>
              <a:t>condition or situation</a:t>
            </a:r>
            <a:r>
              <a:rPr lang="en-US" sz="2000" smtClean="0">
                <a:solidFill>
                  <a:srgbClr val="000000"/>
                </a:solidFill>
              </a:rPr>
              <a:t> during the life of an object during which it satisfies some condition, performs some activity.</a:t>
            </a:r>
          </a:p>
          <a:p>
            <a:pPr marL="403225" indent="-298450" algn="l" eaLnBrk="1">
              <a:spcBef>
                <a:spcPts val="500"/>
              </a:spcBef>
              <a:spcAft>
                <a:spcPts val="1288"/>
              </a:spcAft>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000" smtClean="0">
              <a:solidFill>
                <a:srgbClr val="000000"/>
              </a:solidFill>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An </a:t>
            </a:r>
            <a:r>
              <a:rPr lang="en-US" sz="2000" i="1" smtClean="0">
                <a:solidFill>
                  <a:srgbClr val="000000"/>
                </a:solidFill>
              </a:rPr>
              <a:t>event </a:t>
            </a:r>
            <a:r>
              <a:rPr lang="en-US" sz="2000" smtClean="0">
                <a:solidFill>
                  <a:srgbClr val="000000"/>
                </a:solidFill>
              </a:rPr>
              <a:t>is the specification of a significant occurrence that has a location in time and space. </a:t>
            </a:r>
          </a:p>
        </p:txBody>
      </p:sp>
      <p:sp>
        <p:nvSpPr>
          <p:cNvPr id="22530" name="Rectangle 2"/>
          <p:cNvSpPr>
            <a:spLocks noGrp="1" noChangeArrowheads="1"/>
          </p:cNvSpPr>
          <p:nvPr>
            <p:ph type="title" idx="1"/>
          </p:nvPr>
        </p:nvSpPr>
        <p:spPr>
          <a:xfrm>
            <a:off x="457200" y="277813"/>
            <a:ext cx="8229600" cy="1139825"/>
          </a:xfrm>
        </p:spPr>
        <p:txBody>
          <a:bodyPr lIns="90000" tIns="46800" rIns="90000" bIns="46800" anchor="b"/>
          <a:lstStyle/>
          <a:p>
            <a:pPr marL="0" indent="0" algn="ctr" eaLnBrk="1">
              <a:spcAft>
                <a:spcPct val="0"/>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600" smtClean="0">
                <a:solidFill>
                  <a:srgbClr val="000080"/>
                </a:solidFill>
              </a:rPr>
              <a:t>Ch- 21     </a:t>
            </a:r>
            <a:r>
              <a:rPr lang="en-US" sz="3600" b="1" smtClean="0">
                <a:solidFill>
                  <a:srgbClr val="000080"/>
                </a:solidFill>
              </a:rPr>
              <a:t>State Machines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body"/>
          </p:nvPr>
        </p:nvSpPr>
        <p:spPr>
          <a:xfrm>
            <a:off x="457200" y="1600200"/>
            <a:ext cx="8229600" cy="5029200"/>
          </a:xfrm>
        </p:spPr>
        <p:txBody>
          <a:bodyPr lIns="90000" tIns="46800" rIns="90000" bIns="46800" anchor="t"/>
          <a:lstStyle/>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 </a:t>
            </a:r>
            <a:r>
              <a:rPr lang="en-US" sz="2000" i="1" smtClean="0">
                <a:solidFill>
                  <a:srgbClr val="000000"/>
                </a:solidFill>
              </a:rPr>
              <a:t>transition </a:t>
            </a:r>
            <a:r>
              <a:rPr lang="en-US" sz="2000" smtClean="0">
                <a:solidFill>
                  <a:srgbClr val="000000"/>
                </a:solidFill>
              </a:rPr>
              <a:t>is a </a:t>
            </a:r>
            <a:r>
              <a:rPr lang="en-US" sz="2000" smtClean="0"/>
              <a:t>relationship</a:t>
            </a:r>
            <a:r>
              <a:rPr lang="en-US" sz="2000" smtClean="0">
                <a:solidFill>
                  <a:srgbClr val="000000"/>
                </a:solidFill>
              </a:rPr>
              <a:t> between two states indicating that an object in the first state will perform certain actions and enter the second state when a specified event occurs and specified conditions are satisfied. </a:t>
            </a:r>
          </a:p>
          <a:p>
            <a:pPr marL="403225" indent="-298450" algn="l" eaLnBrk="1">
              <a:spcBef>
                <a:spcPts val="500"/>
              </a:spcBef>
              <a:spcAft>
                <a:spcPts val="1288"/>
              </a:spcAft>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000" smtClean="0">
              <a:solidFill>
                <a:srgbClr val="000000"/>
              </a:solidFill>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An </a:t>
            </a:r>
            <a:r>
              <a:rPr lang="en-US" sz="2000" i="1" smtClean="0">
                <a:solidFill>
                  <a:srgbClr val="000000"/>
                </a:solidFill>
              </a:rPr>
              <a:t>activity </a:t>
            </a:r>
            <a:r>
              <a:rPr lang="en-US" sz="2000" smtClean="0">
                <a:solidFill>
                  <a:srgbClr val="000000"/>
                </a:solidFill>
              </a:rPr>
              <a:t>is ongoing </a:t>
            </a:r>
            <a:r>
              <a:rPr lang="en-US" sz="2000" smtClean="0"/>
              <a:t>nonatomic</a:t>
            </a:r>
            <a:r>
              <a:rPr lang="en-US" sz="2000" smtClean="0">
                <a:solidFill>
                  <a:srgbClr val="000000"/>
                </a:solidFill>
              </a:rPr>
              <a:t> execution within a state machine.</a:t>
            </a:r>
          </a:p>
          <a:p>
            <a:pPr marL="403225" indent="-298450" algn="l" eaLnBrk="1">
              <a:spcBef>
                <a:spcPts val="500"/>
              </a:spcBef>
              <a:spcAft>
                <a:spcPts val="1288"/>
              </a:spcAft>
              <a:buClrTx/>
              <a:buSzPct val="7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000" smtClean="0">
              <a:solidFill>
                <a:srgbClr val="000000"/>
              </a:solidFill>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smtClean="0">
                <a:solidFill>
                  <a:srgbClr val="000000"/>
                </a:solidFill>
              </a:rPr>
              <a:t>An </a:t>
            </a:r>
            <a:r>
              <a:rPr lang="en-US" sz="2000" i="1" smtClean="0">
                <a:solidFill>
                  <a:srgbClr val="000000"/>
                </a:solidFill>
              </a:rPr>
              <a:t>action </a:t>
            </a:r>
            <a:r>
              <a:rPr lang="en-US" sz="2000" smtClean="0">
                <a:solidFill>
                  <a:srgbClr val="000000"/>
                </a:solidFill>
              </a:rPr>
              <a:t>is an executable </a:t>
            </a:r>
            <a:r>
              <a:rPr lang="en-US" sz="2000" smtClean="0"/>
              <a:t>atomic</a:t>
            </a:r>
            <a:r>
              <a:rPr lang="en-US" sz="2000" smtClean="0">
                <a:solidFill>
                  <a:srgbClr val="000000"/>
                </a:solidFill>
              </a:rPr>
              <a:t> computation that results in a change in state of the model or the return of a value. </a:t>
            </a:r>
          </a:p>
          <a:p>
            <a:pPr marL="403225" indent="-298450" algn="l" eaLnBrk="1">
              <a:spcBef>
                <a:spcPts val="500"/>
              </a:spcBef>
              <a:spcAft>
                <a:spcPts val="1288"/>
              </a:spcAft>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000" smtClean="0">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srcRect/>
          <a:stretch>
            <a:fillRect/>
          </a:stretch>
        </p:blipFill>
        <p:spPr bwMode="auto">
          <a:xfrm>
            <a:off x="2819400" y="2590800"/>
            <a:ext cx="1187450" cy="525463"/>
          </a:xfrm>
          <a:prstGeom prst="rect">
            <a:avLst/>
          </a:prstGeom>
          <a:noFill/>
          <a:ln w="9525">
            <a:noFill/>
            <a:round/>
            <a:headEnd/>
            <a:tailEnd/>
          </a:ln>
        </p:spPr>
      </p:pic>
      <p:sp>
        <p:nvSpPr>
          <p:cNvPr id="24579" name="Rectangle 2"/>
          <p:cNvSpPr>
            <a:spLocks noChangeArrowheads="1"/>
          </p:cNvSpPr>
          <p:nvPr/>
        </p:nvSpPr>
        <p:spPr bwMode="auto">
          <a:xfrm>
            <a:off x="987425" y="1890713"/>
            <a:ext cx="7407275" cy="398462"/>
          </a:xfrm>
          <a:prstGeom prst="rect">
            <a:avLst/>
          </a:prstGeom>
          <a:noFill/>
          <a:ln w="9525">
            <a:noFill/>
            <a:round/>
            <a:headEnd/>
            <a:tailEnd/>
          </a:ln>
        </p:spPr>
        <p:txBody>
          <a:bodyPr wrap="none" lIns="90000" tIns="46800" rIns="90000" bIns="46800" anchor="ctr">
            <a:spAutoFit/>
          </a:bodyPr>
          <a:lstStyle/>
          <a:p>
            <a:pPr algn="just">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Verdana" pitchFamily="32" charset="0"/>
              </a:rPr>
              <a:t> </a:t>
            </a:r>
            <a:r>
              <a:rPr lang="en-US" sz="2000">
                <a:solidFill>
                  <a:srgbClr val="000000"/>
                </a:solidFill>
              </a:rPr>
              <a:t>Graphically, a </a:t>
            </a:r>
            <a:r>
              <a:rPr lang="en-US" sz="2000" b="1">
                <a:solidFill>
                  <a:srgbClr val="000000"/>
                </a:solidFill>
              </a:rPr>
              <a:t>state</a:t>
            </a:r>
            <a:r>
              <a:rPr lang="en-US" sz="2000">
                <a:solidFill>
                  <a:srgbClr val="000000"/>
                </a:solidFill>
              </a:rPr>
              <a:t> is rendered as a rectangle with rounded corners. </a:t>
            </a:r>
          </a:p>
        </p:txBody>
      </p:sp>
      <p:sp>
        <p:nvSpPr>
          <p:cNvPr id="24580" name="Rectangle 3"/>
          <p:cNvSpPr>
            <a:spLocks noChangeArrowheads="1"/>
          </p:cNvSpPr>
          <p:nvPr/>
        </p:nvSpPr>
        <p:spPr bwMode="auto">
          <a:xfrm>
            <a:off x="949325" y="3490913"/>
            <a:ext cx="5200650" cy="398462"/>
          </a:xfrm>
          <a:prstGeom prst="rect">
            <a:avLst/>
          </a:prstGeom>
          <a:noFill/>
          <a:ln w="9525">
            <a:noFill/>
            <a:round/>
            <a:headEnd/>
            <a:tailEnd/>
          </a:ln>
        </p:spPr>
        <p:txBody>
          <a:bodyPr wrap="none" lIns="90000" tIns="46800" rIns="90000" bIns="46800" anchor="ctr">
            <a:spAutoFit/>
          </a:bodyPr>
          <a:lstStyle/>
          <a:p>
            <a:pPr algn="just">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 transition is rendered as a solid directed line.</a:t>
            </a:r>
          </a:p>
        </p:txBody>
      </p:sp>
      <p:sp>
        <p:nvSpPr>
          <p:cNvPr id="24581" name="Line 4"/>
          <p:cNvSpPr>
            <a:spLocks noChangeShapeType="1"/>
          </p:cNvSpPr>
          <p:nvPr/>
        </p:nvSpPr>
        <p:spPr bwMode="auto">
          <a:xfrm>
            <a:off x="2057400" y="4495800"/>
            <a:ext cx="2438400" cy="1588"/>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77813"/>
            <a:ext cx="8229600" cy="788987"/>
          </a:xfrm>
        </p:spPr>
        <p:txBody>
          <a:bodyPr lIns="90000" tIns="46800" rIns="90000" bIns="46800" anchor="b"/>
          <a:lstStyle/>
          <a:p>
            <a:pP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Events and Signals</a:t>
            </a:r>
          </a:p>
        </p:txBody>
      </p:sp>
      <p:sp>
        <p:nvSpPr>
          <p:cNvPr id="7171" name="Rectangle 2"/>
          <p:cNvSpPr>
            <a:spLocks noGrp="1" noChangeArrowheads="1"/>
          </p:cNvSpPr>
          <p:nvPr>
            <p:ph type="body" idx="1"/>
          </p:nvPr>
        </p:nvSpPr>
        <p:spPr>
          <a:xfrm>
            <a:off x="457200" y="1219200"/>
            <a:ext cx="8686800" cy="5638800"/>
          </a:xfrm>
        </p:spPr>
        <p:txBody>
          <a:bodyPr lIns="90000" tIns="46800" rIns="90000" bIns="46800"/>
          <a:lstStyle/>
          <a:p>
            <a:pPr indent="-312738" eaLnBrk="1">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300" b="1" smtClean="0"/>
              <a:t>Events:</a:t>
            </a:r>
          </a:p>
          <a:p>
            <a:pPr indent="-312738" eaLnBrk="1">
              <a:buClrTx/>
              <a:buSzPct val="75000"/>
              <a:buFontTx/>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latin typeface="Arial" charset="0"/>
              </a:rPr>
              <a:t>An </a:t>
            </a:r>
            <a:r>
              <a:rPr lang="en-US" sz="2400" i="1" smtClean="0">
                <a:solidFill>
                  <a:srgbClr val="FF0000"/>
                </a:solidFill>
                <a:latin typeface="Arial" charset="0"/>
              </a:rPr>
              <a:t>event</a:t>
            </a:r>
            <a:r>
              <a:rPr lang="en-US" sz="2400" i="1" smtClean="0">
                <a:latin typeface="Arial" charset="0"/>
              </a:rPr>
              <a:t> </a:t>
            </a:r>
            <a:r>
              <a:rPr lang="en-US" sz="2400" smtClean="0">
                <a:latin typeface="Arial" charset="0"/>
              </a:rPr>
              <a:t>is the specification of a </a:t>
            </a:r>
            <a:r>
              <a:rPr lang="en-US" sz="2400" smtClean="0">
                <a:solidFill>
                  <a:srgbClr val="FF0000"/>
                </a:solidFill>
                <a:latin typeface="Arial" charset="0"/>
              </a:rPr>
              <a:t>significant occurrence </a:t>
            </a:r>
            <a:r>
              <a:rPr lang="en-US" sz="2400" smtClean="0">
                <a:latin typeface="Arial" charset="0"/>
              </a:rPr>
              <a:t>that has a </a:t>
            </a:r>
            <a:r>
              <a:rPr lang="en-US" sz="2400" smtClean="0">
                <a:solidFill>
                  <a:srgbClr val="FF0000"/>
                </a:solidFill>
                <a:latin typeface="Arial" charset="0"/>
              </a:rPr>
              <a:t>location in time and space</a:t>
            </a:r>
            <a:r>
              <a:rPr lang="en-US" sz="2400" smtClean="0">
                <a:latin typeface="Arial" charset="0"/>
              </a:rPr>
              <a:t>. </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latin typeface="Arial" charset="0"/>
              </a:rPr>
              <a:t>In the context of </a:t>
            </a:r>
            <a:r>
              <a:rPr lang="en-US" sz="2400" smtClean="0">
                <a:solidFill>
                  <a:srgbClr val="FF0000"/>
                </a:solidFill>
                <a:latin typeface="Arial" charset="0"/>
              </a:rPr>
              <a:t>state machines</a:t>
            </a:r>
            <a:r>
              <a:rPr lang="en-US" sz="2400" smtClean="0">
                <a:latin typeface="Arial" charset="0"/>
              </a:rPr>
              <a:t>, an event is an occurrence of a stimulus that can trigger a </a:t>
            </a:r>
            <a:r>
              <a:rPr lang="en-US" sz="2400" smtClean="0">
                <a:solidFill>
                  <a:srgbClr val="FF0000"/>
                </a:solidFill>
                <a:latin typeface="Arial" charset="0"/>
              </a:rPr>
              <a:t>state transition</a:t>
            </a:r>
            <a:r>
              <a:rPr lang="en-US" sz="2400" smtClean="0">
                <a:latin typeface="Arial" charset="0"/>
              </a:rPr>
              <a:t>.</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latin typeface="Arial" charset="0"/>
              </a:rPr>
              <a:t>An event may </a:t>
            </a:r>
            <a:r>
              <a:rPr lang="en-US" sz="2400" smtClean="0">
                <a:solidFill>
                  <a:srgbClr val="FF0000"/>
                </a:solidFill>
                <a:latin typeface="Arial" charset="0"/>
              </a:rPr>
              <a:t>be internal or external</a:t>
            </a:r>
            <a:r>
              <a:rPr lang="en-US" sz="2400" smtClean="0">
                <a:latin typeface="Arial" charset="0"/>
              </a:rPr>
              <a:t>.</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latin typeface="Arial" charset="0"/>
              </a:rPr>
              <a:t>External events are those that pass between the system and the actors.</a:t>
            </a:r>
          </a:p>
          <a:p>
            <a:pPr marL="835025" lvl="1" indent="-273050" eaLnBrk="1">
              <a:spcBef>
                <a:spcPts val="50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latin typeface="Arial" charset="0"/>
              </a:rPr>
              <a:t>Pushing of a button</a:t>
            </a:r>
          </a:p>
          <a:p>
            <a:pPr marL="835025" lvl="1" indent="-273050" eaLnBrk="1">
              <a:spcBef>
                <a:spcPts val="50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latin typeface="Arial" charset="0"/>
              </a:rPr>
              <a:t>Interrupt from a collision sensor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5873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solidFill>
                  <a:srgbClr val="000000"/>
                </a:solidFill>
              </a:rPr>
              <a:t>States:</a:t>
            </a:r>
          </a:p>
        </p:txBody>
      </p:sp>
      <p:sp>
        <p:nvSpPr>
          <p:cNvPr id="25603" name="Rectangle 2"/>
          <p:cNvSpPr>
            <a:spLocks noGrp="1" noChangeArrowheads="1"/>
          </p:cNvSpPr>
          <p:nvPr>
            <p:ph type="body" idx="1"/>
          </p:nvPr>
        </p:nvSpPr>
        <p:spPr>
          <a:xfrm>
            <a:off x="457200" y="1600200"/>
            <a:ext cx="8229600" cy="4876800"/>
          </a:xfrm>
        </p:spPr>
        <p:txBody>
          <a:bodyPr lIns="90000" tIns="46800" rIns="90000" bIns="46800"/>
          <a:lstStyle/>
          <a:p>
            <a:pPr indent="-312738" eaLnBrk="1">
              <a:lnSpc>
                <a:spcPct val="80000"/>
              </a:lnSpc>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smtClean="0">
                <a:latin typeface="Arial" charset="0"/>
              </a:rPr>
              <a:t> </a:t>
            </a:r>
          </a:p>
          <a:p>
            <a:pPr indent="-312738" eaLnBrk="1">
              <a:lnSpc>
                <a:spcPct val="80000"/>
              </a:lnSpc>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state is a </a:t>
            </a:r>
            <a:r>
              <a:rPr lang="en-US" sz="2000" smtClean="0">
                <a:solidFill>
                  <a:srgbClr val="000080"/>
                </a:solidFill>
              </a:rPr>
              <a:t>condition or situation</a:t>
            </a:r>
            <a:r>
              <a:rPr lang="en-US" sz="2000" smtClean="0"/>
              <a:t> during the life of an object during which it satisfies some condition, performs some activity, or waits for some event. </a:t>
            </a:r>
            <a:r>
              <a:rPr lang="en-US" sz="2000" i="1" smtClean="0"/>
              <a:t>An object remains in a state for a finite amount of time.</a:t>
            </a:r>
            <a:r>
              <a:rPr lang="en-US" sz="2000" smtClean="0"/>
              <a:t> </a:t>
            </a:r>
          </a:p>
          <a:p>
            <a:pPr indent="-312738" eaLnBrk="1">
              <a:lnSpc>
                <a:spcPct val="80000"/>
              </a:lnSpc>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state has several parts.</a:t>
            </a:r>
          </a:p>
          <a:p>
            <a:pPr indent="-312738" eaLnBrk="1">
              <a:lnSpc>
                <a:spcPct val="80000"/>
              </a:lnSpc>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1. </a:t>
            </a:r>
            <a:r>
              <a:rPr lang="en-US" sz="2000" b="1" smtClean="0"/>
              <a:t>Name:</a:t>
            </a:r>
            <a:r>
              <a:rPr lang="en-US" sz="2000" smtClean="0"/>
              <a:t> A textual string that distinguishes the state from other states; a state may be anonymous, meaning that it has no name.</a:t>
            </a:r>
          </a:p>
          <a:p>
            <a:pPr indent="-312738" eaLnBrk="1">
              <a:lnSpc>
                <a:spcPct val="80000"/>
              </a:lnSpc>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2. </a:t>
            </a:r>
            <a:r>
              <a:rPr lang="en-US" sz="2000" b="1" smtClean="0"/>
              <a:t>Entry/exit actions: </a:t>
            </a:r>
            <a:r>
              <a:rPr lang="en-US" sz="2000" smtClean="0"/>
              <a:t>Actions executed on entering and exiting the state, respectively</a:t>
            </a:r>
          </a:p>
          <a:p>
            <a:pPr indent="-312738" eaLnBrk="1">
              <a:lnSpc>
                <a:spcPct val="80000"/>
              </a:lnSpc>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3. </a:t>
            </a:r>
            <a:r>
              <a:rPr lang="en-US" sz="2000" b="1" smtClean="0"/>
              <a:t>Internal transitions:</a:t>
            </a:r>
            <a:r>
              <a:rPr lang="en-US" sz="2000" smtClean="0"/>
              <a:t> Transitions that are handled </a:t>
            </a:r>
            <a:r>
              <a:rPr lang="en-US" sz="2000" smtClean="0">
                <a:solidFill>
                  <a:srgbClr val="000080"/>
                </a:solidFill>
              </a:rPr>
              <a:t>without causing a change in state</a:t>
            </a:r>
          </a:p>
          <a:p>
            <a:pPr indent="-312738" eaLnBrk="1">
              <a:lnSpc>
                <a:spcPct val="80000"/>
              </a:lnSpc>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4. </a:t>
            </a:r>
            <a:r>
              <a:rPr lang="en-US" sz="2000" b="1" smtClean="0"/>
              <a:t>Substates :</a:t>
            </a:r>
            <a:r>
              <a:rPr lang="en-US" sz="2000" smtClean="0"/>
              <a:t>The nested structure of a state, involving disjoint (sequentially active) or concurrent (concurrently active) substates</a:t>
            </a:r>
          </a:p>
          <a:p>
            <a:pPr indent="-312738" eaLnBrk="1">
              <a:lnSpc>
                <a:spcPct val="80000"/>
              </a:lnSpc>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5. </a:t>
            </a:r>
            <a:r>
              <a:rPr lang="en-US" sz="2000" b="1" smtClean="0"/>
              <a:t>Deferred events: </a:t>
            </a:r>
            <a:r>
              <a:rPr lang="en-US" sz="2000" smtClean="0"/>
              <a:t>A list of events that are not handled in that state but, rather, are postponed and queued for handling by the object in another state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noChangeArrowheads="1"/>
          </p:cNvPicPr>
          <p:nvPr/>
        </p:nvPicPr>
        <p:blipFill>
          <a:blip r:embed="rId3"/>
          <a:srcRect/>
          <a:stretch>
            <a:fillRect/>
          </a:stretch>
        </p:blipFill>
        <p:spPr bwMode="auto">
          <a:xfrm>
            <a:off x="1279525" y="2011363"/>
            <a:ext cx="6950075" cy="3840162"/>
          </a:xfrm>
          <a:prstGeom prst="rect">
            <a:avLst/>
          </a:prstGeom>
          <a:noFill/>
          <a:ln w="9525">
            <a:noFill/>
            <a:round/>
            <a:headEnd/>
            <a:tailEnd/>
          </a:ln>
        </p:spPr>
      </p:pic>
      <p:sp>
        <p:nvSpPr>
          <p:cNvPr id="26627" name="Rectangle 2"/>
          <p:cNvSpPr>
            <a:spLocks noChangeArrowheads="1"/>
          </p:cNvSpPr>
          <p:nvPr/>
        </p:nvSpPr>
        <p:spPr bwMode="auto">
          <a:xfrm>
            <a:off x="4410075" y="1368425"/>
            <a:ext cx="960438" cy="46037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States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94297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smtClean="0">
                <a:solidFill>
                  <a:srgbClr val="000000"/>
                </a:solidFill>
              </a:rPr>
              <a:t>Initial and Final States</a:t>
            </a:r>
          </a:p>
        </p:txBody>
      </p:sp>
      <p:sp>
        <p:nvSpPr>
          <p:cNvPr id="27651" name="Rectangle 2"/>
          <p:cNvSpPr>
            <a:spLocks noGrp="1" noChangeArrowheads="1"/>
          </p:cNvSpPr>
          <p:nvPr>
            <p:ph type="body" idx="1"/>
          </p:nvPr>
        </p:nvSpPr>
        <p:spPr>
          <a:xfrm>
            <a:off x="457200" y="1600200"/>
            <a:ext cx="8077200" cy="4530725"/>
          </a:xfrm>
        </p:spPr>
        <p:txBody>
          <a:bodyPr lIns="90000" tIns="46800" rIns="90000" bIns="46800"/>
          <a:lstStyle/>
          <a:p>
            <a:pPr indent="-312738" eaLnBrk="1">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Initial state indicates the starting place for the state machine or substate. An initial state is represented as a </a:t>
            </a:r>
            <a:r>
              <a:rPr lang="en-US" sz="2000" i="1" smtClean="0"/>
              <a:t>filled black circle</a:t>
            </a:r>
            <a:r>
              <a:rPr lang="en-US" sz="2000" smtClean="0"/>
              <a:t>.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Final state indicates that the execution of the state machine (or the enclosing state) has been completed. A final state is represented as a </a:t>
            </a:r>
            <a:r>
              <a:rPr lang="en-US" sz="2000" i="1" smtClean="0"/>
              <a:t>filled black circle surrounded by an unfilled circle (Bull’s eye notation)</a:t>
            </a:r>
            <a:r>
              <a:rPr lang="en-US" sz="2000" smtClean="0"/>
              <a:t>.</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pic>
        <p:nvPicPr>
          <p:cNvPr id="27652" name="Picture 3"/>
          <p:cNvPicPr>
            <a:picLocks noChangeAspect="1" noChangeArrowheads="1"/>
          </p:cNvPicPr>
          <p:nvPr/>
        </p:nvPicPr>
        <p:blipFill>
          <a:blip r:embed="rId3"/>
          <a:srcRect/>
          <a:stretch>
            <a:fillRect/>
          </a:stretch>
        </p:blipFill>
        <p:spPr bwMode="auto">
          <a:xfrm>
            <a:off x="2057400" y="4876800"/>
            <a:ext cx="4419600" cy="4572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94297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solidFill>
                  <a:srgbClr val="000000"/>
                </a:solidFill>
              </a:rPr>
              <a:t>Transitions:</a:t>
            </a:r>
          </a:p>
        </p:txBody>
      </p:sp>
      <p:sp>
        <p:nvSpPr>
          <p:cNvPr id="28675"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transition is a relationship between two states indicating that an object in the first state will perform certain actions and enter the second state when a specified event occurs and specified conditions are satisfied. </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On such a change of state, the transition fires. Until the transition fires, the object is said to be in the </a:t>
            </a:r>
            <a:r>
              <a:rPr lang="en-US" sz="2000" i="1" smtClean="0"/>
              <a:t>source state</a:t>
            </a:r>
            <a:r>
              <a:rPr lang="en-US" sz="2000" smtClean="0"/>
              <a:t>; after it fires, it is said to be in the </a:t>
            </a:r>
            <a:r>
              <a:rPr lang="en-US" sz="2000" i="1" smtClean="0"/>
              <a:t>target state</a:t>
            </a:r>
            <a:r>
              <a:rPr lang="en-US" sz="2000"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1120775"/>
            <a:ext cx="8229600" cy="1143000"/>
          </a:xfrm>
        </p:spPr>
        <p:txBody>
          <a:bodyPr/>
          <a:lstStyle/>
          <a:p>
            <a:pPr eaLnBrk="1"/>
            <a:endParaRPr lang="en-US" smtClean="0"/>
          </a:p>
        </p:txBody>
      </p:sp>
      <p:pic>
        <p:nvPicPr>
          <p:cNvPr id="29699" name="Picture 2"/>
          <p:cNvPicPr>
            <a:picLocks noChangeAspect="1" noChangeArrowheads="1"/>
          </p:cNvPicPr>
          <p:nvPr/>
        </p:nvPicPr>
        <p:blipFill>
          <a:blip r:embed="rId3"/>
          <a:srcRect/>
          <a:stretch>
            <a:fillRect/>
          </a:stretch>
        </p:blipFill>
        <p:spPr bwMode="auto">
          <a:xfrm>
            <a:off x="274638" y="549275"/>
            <a:ext cx="8321675" cy="4937125"/>
          </a:xfrm>
          <a:prstGeom prst="rect">
            <a:avLst/>
          </a:prstGeom>
          <a:noFill/>
          <a:ln w="9525">
            <a:noFill/>
            <a:round/>
            <a:headEnd/>
            <a:tailEnd/>
          </a:ln>
        </p:spPr>
      </p:pic>
      <p:sp>
        <p:nvSpPr>
          <p:cNvPr id="29700" name="Rectangle 3"/>
          <p:cNvSpPr>
            <a:spLocks noChangeArrowheads="1"/>
          </p:cNvSpPr>
          <p:nvPr/>
        </p:nvSpPr>
        <p:spPr bwMode="auto">
          <a:xfrm>
            <a:off x="3579813" y="5715000"/>
            <a:ext cx="1622425" cy="368300"/>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Verdana" pitchFamily="32" charset="0"/>
              </a:rPr>
              <a:t>Transitions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5873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t>A transition has five parts.</a:t>
            </a:r>
          </a:p>
        </p:txBody>
      </p:sp>
      <p:sp>
        <p:nvSpPr>
          <p:cNvPr id="30723" name="Rectangle 2"/>
          <p:cNvSpPr>
            <a:spLocks noGrp="1" noChangeArrowheads="1"/>
          </p:cNvSpPr>
          <p:nvPr>
            <p:ph type="body" idx="1"/>
          </p:nvPr>
        </p:nvSpPr>
        <p:spPr>
          <a:xfrm>
            <a:off x="457200" y="1600200"/>
            <a:ext cx="8229600" cy="4724400"/>
          </a:xfrm>
        </p:spPr>
        <p:txBody>
          <a:bodyPr lIns="90000" tIns="46800" rIns="90000" bIns="46800"/>
          <a:lstStyle/>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endParaRPr lang="en-US" sz="2000" smtClean="0"/>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endParaRPr lang="en-US" sz="2000" smtClean="0"/>
          </a:p>
          <a:p>
            <a:pPr marL="369888" indent="-350838" eaLnBrk="1">
              <a:lnSpc>
                <a:spcPct val="80000"/>
              </a:lnSpc>
              <a:spcBef>
                <a:spcPts val="500"/>
              </a:spcBef>
              <a:buClr>
                <a:srgbClr val="666600"/>
              </a:buClr>
              <a:buSzPct val="75000"/>
              <a:buFont typeface="Times New Roman" pitchFamily="16" charset="0"/>
              <a:buAutoNum type="arabicPeriod"/>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r>
              <a:rPr lang="en-US" sz="2000" b="1" smtClean="0"/>
              <a:t>Source state</a:t>
            </a:r>
            <a:r>
              <a:rPr lang="en-US" sz="2000" smtClean="0"/>
              <a:t> The state affected by the transition; if an object is in the source state, an outgoing transition may fire when the object receives the trigger event of the transition and if the guard condition, if any, is satisfied.</a:t>
            </a:r>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endParaRPr lang="en-US" sz="2000" smtClean="0"/>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r>
              <a:rPr lang="en-US" sz="2000" smtClean="0"/>
              <a:t>2. </a:t>
            </a:r>
            <a:r>
              <a:rPr lang="en-US" sz="2000" b="1" smtClean="0"/>
              <a:t>Event trigger</a:t>
            </a:r>
            <a:r>
              <a:rPr lang="en-US" sz="2000" smtClean="0"/>
              <a:t> The event whose reception by the object in the source state </a:t>
            </a:r>
            <a:r>
              <a:rPr lang="en-US" sz="2000" smtClean="0">
                <a:solidFill>
                  <a:srgbClr val="000080"/>
                </a:solidFill>
              </a:rPr>
              <a:t>makes the transition eligible to fire</a:t>
            </a:r>
            <a:r>
              <a:rPr lang="en-US" sz="2000" smtClean="0"/>
              <a:t>, providing its guard condition is satisfied.</a:t>
            </a:r>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endParaRPr lang="en-US" sz="2000" smtClean="0"/>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r>
              <a:rPr lang="en-US" sz="2000" smtClean="0"/>
              <a:t>3. </a:t>
            </a:r>
            <a:r>
              <a:rPr lang="en-US" sz="2000" b="1" smtClean="0"/>
              <a:t>Guard condition</a:t>
            </a:r>
            <a:r>
              <a:rPr lang="en-US" sz="2000" smtClean="0"/>
              <a:t> A Boolean expression that is evaluated when the transition is triggered by the reception of the event trigger; if the expression evaluates True, the transition fires; if False, the transition does not fire and the event is lost.</a:t>
            </a:r>
          </a:p>
          <a:p>
            <a:pPr marL="369888" indent="-350838" eaLnBrk="1">
              <a:lnSpc>
                <a:spcPct val="80000"/>
              </a:lnSpc>
              <a:spcBef>
                <a:spcPts val="500"/>
              </a:spcBef>
              <a:buClrTx/>
              <a:buSzPct val="75000"/>
              <a:buFontTx/>
              <a:buNone/>
              <a:tabLst>
                <a:tab pos="369888" algn="l"/>
                <a:tab pos="482600" algn="l"/>
                <a:tab pos="939800" algn="l"/>
                <a:tab pos="1397000" algn="l"/>
                <a:tab pos="1854200" algn="l"/>
                <a:tab pos="2311400" algn="l"/>
                <a:tab pos="2768600" algn="l"/>
                <a:tab pos="3225800" algn="l"/>
                <a:tab pos="3683000" algn="l"/>
                <a:tab pos="4140200" algn="l"/>
                <a:tab pos="4597400" algn="l"/>
                <a:tab pos="5054600" algn="l"/>
                <a:tab pos="5511800" algn="l"/>
                <a:tab pos="5969000" algn="l"/>
                <a:tab pos="6426200" algn="l"/>
                <a:tab pos="6883400" algn="l"/>
                <a:tab pos="7340600" algn="l"/>
                <a:tab pos="7797800" algn="l"/>
                <a:tab pos="8255000" algn="l"/>
                <a:tab pos="8712200" algn="l"/>
                <a:tab pos="9169400" algn="l"/>
              </a:tabLst>
            </a:pPr>
            <a:r>
              <a:rPr lang="en-US" sz="2000" smtClean="0"/>
              <a:t>    It is rendered as a Boolean expression enclosed in square brackets.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body"/>
          </p:nvPr>
        </p:nvSpPr>
        <p:spPr>
          <a:xfrm>
            <a:off x="457200" y="1600200"/>
            <a:ext cx="8229600" cy="4530725"/>
          </a:xfrm>
        </p:spPr>
        <p:txBody>
          <a:bodyPr lIns="90000" tIns="46800" rIns="90000" bIns="46800" anchor="t"/>
          <a:lstStyle/>
          <a:p>
            <a:pPr marL="342900" indent="-312738" algn="l" eaLnBrk="1">
              <a:lnSpc>
                <a:spcPct val="80000"/>
              </a:lnSpc>
              <a:spcBef>
                <a:spcPts val="500"/>
              </a:spcBef>
              <a:spcAft>
                <a:spcPts val="1288"/>
              </a:spcAft>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smtClean="0">
                <a:solidFill>
                  <a:srgbClr val="000000"/>
                </a:solidFill>
              </a:rPr>
              <a:t>4. </a:t>
            </a:r>
            <a:r>
              <a:rPr lang="en-US" sz="2000" b="1" smtClean="0">
                <a:solidFill>
                  <a:srgbClr val="000000"/>
                </a:solidFill>
              </a:rPr>
              <a:t>Action </a:t>
            </a:r>
            <a:r>
              <a:rPr lang="en-US" sz="2000" smtClean="0">
                <a:solidFill>
                  <a:srgbClr val="000000"/>
                </a:solidFill>
              </a:rPr>
              <a:t>An executable </a:t>
            </a:r>
            <a:r>
              <a:rPr lang="en-US" sz="2000" smtClean="0"/>
              <a:t>atomic computation </a:t>
            </a:r>
            <a:r>
              <a:rPr lang="en-US" sz="2000" smtClean="0">
                <a:solidFill>
                  <a:srgbClr val="000000"/>
                </a:solidFill>
              </a:rPr>
              <a:t>that may directly act on the object that owns the state machine, and indirectly on other objects that are visible to the object</a:t>
            </a:r>
          </a:p>
          <a:p>
            <a:pPr marL="342900" indent="-312738" algn="l" eaLnBrk="1">
              <a:lnSpc>
                <a:spcPct val="80000"/>
              </a:lnSpc>
              <a:spcBef>
                <a:spcPts val="500"/>
              </a:spcBef>
              <a:spcAft>
                <a:spcPts val="1288"/>
              </a:spcAft>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000" smtClean="0">
              <a:solidFill>
                <a:srgbClr val="000000"/>
              </a:solidFill>
            </a:endParaRPr>
          </a:p>
          <a:p>
            <a:pPr marL="342900" indent="-312738" algn="l" eaLnBrk="1">
              <a:lnSpc>
                <a:spcPct val="80000"/>
              </a:lnSpc>
              <a:spcBef>
                <a:spcPts val="500"/>
              </a:spcBef>
              <a:spcAft>
                <a:spcPts val="1288"/>
              </a:spcAft>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smtClean="0">
                <a:solidFill>
                  <a:srgbClr val="000000"/>
                </a:solidFill>
              </a:rPr>
              <a:t>5. </a:t>
            </a:r>
            <a:r>
              <a:rPr lang="en-US" sz="2000" b="1" smtClean="0">
                <a:solidFill>
                  <a:srgbClr val="000000"/>
                </a:solidFill>
              </a:rPr>
              <a:t>Target state </a:t>
            </a:r>
            <a:r>
              <a:rPr lang="en-US" sz="2000" smtClean="0">
                <a:solidFill>
                  <a:srgbClr val="000000"/>
                </a:solidFill>
              </a:rPr>
              <a:t>The state that is active after the completion of the transition. A transition is rendered as a </a:t>
            </a:r>
            <a:r>
              <a:rPr lang="en-US" sz="2000" i="1" smtClean="0">
                <a:solidFill>
                  <a:srgbClr val="000000"/>
                </a:solidFill>
              </a:rPr>
              <a:t>solid directed line</a:t>
            </a:r>
            <a:r>
              <a:rPr lang="en-US" sz="2000" smtClean="0">
                <a:solidFill>
                  <a:srgbClr val="000000"/>
                </a:solidFill>
              </a:rPr>
              <a:t> from the source to the target state. A self-transition is a transition whose source and target states are the same.</a:t>
            </a:r>
          </a:p>
          <a:p>
            <a:pPr marL="342900" indent="-312738" algn="l" eaLnBrk="1">
              <a:lnSpc>
                <a:spcPct val="80000"/>
              </a:lnSpc>
              <a:spcBef>
                <a:spcPts val="500"/>
              </a:spcBef>
              <a:spcAft>
                <a:spcPts val="1288"/>
              </a:spcAft>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000" smtClean="0">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5873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t>Advanced States and Transitions:</a:t>
            </a:r>
          </a:p>
        </p:txBody>
      </p:sp>
      <p:sp>
        <p:nvSpPr>
          <p:cNvPr id="32771" name="Rectangle 2"/>
          <p:cNvSpPr>
            <a:spLocks noGrp="1" noChangeArrowheads="1"/>
          </p:cNvSpPr>
          <p:nvPr>
            <p:ph type="body" idx="1"/>
          </p:nvPr>
        </p:nvSpPr>
        <p:spPr>
          <a:xfrm>
            <a:off x="457200" y="1600200"/>
            <a:ext cx="8229600" cy="4530725"/>
          </a:xfrm>
        </p:spPr>
        <p:txBody>
          <a:bodyPr lIns="90000" tIns="46800" rIns="90000" bIns="46800"/>
          <a:lstStyle/>
          <a:p>
            <a:pPr indent="-312738" algn="ctr"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UML's state machines provides a no. of advanced features that help us to manage complex behavioral models.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These features often </a:t>
            </a:r>
          </a:p>
          <a:p>
            <a:pPr marL="835025" lvl="1" indent="-273050" eaLnBrk="1">
              <a:spcBef>
                <a:spcPts val="45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reduce the no. of states &amp; transitions </a:t>
            </a:r>
          </a:p>
          <a:p>
            <a:pPr marL="835025" lvl="1" indent="-273050" eaLnBrk="1">
              <a:spcBef>
                <a:spcPts val="45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codify a number of common and complex idioms </a:t>
            </a:r>
          </a:p>
          <a:p>
            <a:pPr marL="835025" lvl="1" indent="-273050" eaLnBrk="1">
              <a:spcBef>
                <a:spcPts val="45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Advanced features include: Entry and exit actions, internal transitions, activities, and deferred events.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0" y="0"/>
            <a:ext cx="9144000" cy="1588"/>
          </a:xfrm>
          <a:prstGeom prst="rect">
            <a:avLst/>
          </a:prstGeom>
          <a:noFill/>
          <a:ln w="9525">
            <a:noFill/>
            <a:round/>
            <a:headEnd/>
            <a:tailEnd/>
          </a:ln>
        </p:spPr>
        <p:txBody>
          <a:bodyPr wrap="none" anchor="ctr"/>
          <a:lstStyle/>
          <a:p>
            <a:endParaRPr lang="en-US"/>
          </a:p>
        </p:txBody>
      </p:sp>
      <p:pic>
        <p:nvPicPr>
          <p:cNvPr id="33795" name="Picture 2"/>
          <p:cNvPicPr>
            <a:picLocks noChangeAspect="1" noChangeArrowheads="1"/>
          </p:cNvPicPr>
          <p:nvPr/>
        </p:nvPicPr>
        <p:blipFill>
          <a:blip r:embed="rId3"/>
          <a:srcRect/>
          <a:stretch>
            <a:fillRect/>
          </a:stretch>
        </p:blipFill>
        <p:spPr bwMode="auto">
          <a:xfrm>
            <a:off x="979488" y="2792413"/>
            <a:ext cx="7185025" cy="2144712"/>
          </a:xfrm>
          <a:prstGeom prst="rect">
            <a:avLst/>
          </a:prstGeom>
          <a:noFill/>
          <a:ln w="9525">
            <a:noFill/>
            <a:round/>
            <a:headEnd/>
            <a:tailEnd/>
          </a:ln>
        </p:spPr>
      </p:pic>
      <p:sp>
        <p:nvSpPr>
          <p:cNvPr id="33796" name="Rectangle 3"/>
          <p:cNvSpPr>
            <a:spLocks noChangeArrowheads="1"/>
          </p:cNvSpPr>
          <p:nvPr/>
        </p:nvSpPr>
        <p:spPr bwMode="auto">
          <a:xfrm>
            <a:off x="2332038" y="1460500"/>
            <a:ext cx="4800600" cy="398463"/>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rPr>
              <a:t>Advanced States and Transitions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5873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solidFill>
                  <a:srgbClr val="000000"/>
                </a:solidFill>
              </a:rPr>
              <a:t>Entry and Exit Actions</a:t>
            </a:r>
          </a:p>
        </p:txBody>
      </p:sp>
      <p:sp>
        <p:nvSpPr>
          <p:cNvPr id="34819" name="Rectangle 2"/>
          <p:cNvSpPr>
            <a:spLocks noGrp="1" noChangeArrowheads="1"/>
          </p:cNvSpPr>
          <p:nvPr>
            <p:ph type="body" idx="1"/>
          </p:nvPr>
        </p:nvSpPr>
        <p:spPr>
          <a:xfrm>
            <a:off x="457200" y="1600200"/>
            <a:ext cx="8229600" cy="4530725"/>
          </a:xfrm>
        </p:spPr>
        <p:txBody>
          <a:bodyPr lIns="90000" tIns="46800" rIns="90000" bIns="46800"/>
          <a:lstStyle/>
          <a:p>
            <a:pPr marL="422275" indent="-298450" eaLnBrk="1">
              <a:spcBef>
                <a:spcPts val="6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400" b="1" u="sng" smtClean="0">
              <a:latin typeface="Arial" charset="0"/>
            </a:endParaRPr>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In the state symbol, we can include an entry action (marked by the keyword event entry) and an exit action (marked by the keyword event exit), together with an appropriate action. </a:t>
            </a:r>
          </a:p>
          <a:p>
            <a:pPr marL="422275" indent="-298450" eaLnBrk="1">
              <a:spcBef>
                <a:spcPts val="5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000" smtClean="0"/>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Whenever we enter the state, its entry action is dispatched; whenever we leave the state, its exit action is dispatched.</a:t>
            </a:r>
          </a:p>
          <a:p>
            <a:pPr marL="422275" indent="-298450" eaLnBrk="1">
              <a:spcBef>
                <a:spcPts val="5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000" smtClean="0"/>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Entry and exit actions may not have arguments or guard conditions.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body"/>
          </p:nvPr>
        </p:nvSpPr>
        <p:spPr>
          <a:xfrm>
            <a:off x="457200" y="1143000"/>
            <a:ext cx="8229600" cy="4987925"/>
          </a:xfrm>
        </p:spPr>
        <p:txBody>
          <a:bodyPr lIns="90000" tIns="46800" rIns="90000" bIns="46800" anchor="t"/>
          <a:lstStyle/>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400" dirty="0" smtClean="0">
                <a:solidFill>
                  <a:srgbClr val="000000"/>
                </a:solidFill>
                <a:latin typeface="Arial" charset="0"/>
              </a:rPr>
              <a:t>Internal events are those that pass among the objects that live inside the system.</a:t>
            </a: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400" dirty="0" smtClean="0">
                <a:solidFill>
                  <a:srgbClr val="000000"/>
                </a:solidFill>
                <a:latin typeface="Arial" charset="0"/>
              </a:rPr>
              <a:t>Ex: Overflow Exception.</a:t>
            </a: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400" dirty="0" smtClean="0">
              <a:solidFill>
                <a:srgbClr val="FF0000"/>
              </a:solidFill>
              <a:latin typeface="Arial" charset="0"/>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400" dirty="0" smtClean="0">
                <a:solidFill>
                  <a:srgbClr val="FF0000"/>
                </a:solidFill>
                <a:latin typeface="Arial" charset="0"/>
              </a:rPr>
              <a:t>Four Types of Events </a:t>
            </a: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dirty="0" smtClean="0">
                <a:solidFill>
                  <a:srgbClr val="000000"/>
                </a:solidFill>
                <a:latin typeface="Arial" charset="0"/>
              </a:rPr>
              <a:t>Call Events(Calls)				</a:t>
            </a:r>
            <a:r>
              <a:rPr lang="en-US" sz="1200" dirty="0" smtClean="0">
                <a:solidFill>
                  <a:srgbClr val="000000"/>
                </a:solidFill>
                <a:latin typeface="Arial" charset="0"/>
              </a:rPr>
              <a:t>Synchronous Event</a:t>
            </a:r>
            <a:endParaRPr lang="en-US" sz="2000" dirty="0" smtClean="0">
              <a:solidFill>
                <a:srgbClr val="000000"/>
              </a:solidFill>
              <a:latin typeface="Arial" charset="0"/>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dirty="0" smtClean="0">
                <a:solidFill>
                  <a:srgbClr val="000000"/>
                </a:solidFill>
                <a:latin typeface="Arial" charset="0"/>
              </a:rPr>
              <a:t>Signal Events (or shortly known as Signals) </a:t>
            </a: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dirty="0" smtClean="0">
                <a:solidFill>
                  <a:srgbClr val="000000"/>
                </a:solidFill>
                <a:latin typeface="Arial" charset="0"/>
              </a:rPr>
              <a:t>Time events(Passing of time), and				</a:t>
            </a:r>
            <a:r>
              <a:rPr lang="en-US" sz="2400" dirty="0" smtClean="0">
                <a:solidFill>
                  <a:srgbClr val="000000"/>
                </a:solidFill>
                <a:latin typeface="Arial" charset="0"/>
              </a:rPr>
              <a:t> </a:t>
            </a:r>
            <a:r>
              <a:rPr lang="en-US" sz="1100" dirty="0" smtClean="0">
                <a:solidFill>
                  <a:srgbClr val="000000"/>
                </a:solidFill>
                <a:latin typeface="Arial" charset="0"/>
              </a:rPr>
              <a:t>Asynchronous Events</a:t>
            </a:r>
            <a:endParaRPr lang="en-US" sz="2000" dirty="0" smtClean="0">
              <a:solidFill>
                <a:srgbClr val="000000"/>
              </a:solidFill>
              <a:latin typeface="Arial" charset="0"/>
            </a:endParaRPr>
          </a:p>
          <a:p>
            <a:pPr marL="403225" indent="-298450" algn="l" eaLnBrk="1">
              <a:spcBef>
                <a:spcPts val="500"/>
              </a:spcBef>
              <a:spcAft>
                <a:spcPts val="1288"/>
              </a:spcAft>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r>
              <a:rPr lang="en-US" sz="2000" dirty="0" smtClean="0">
                <a:solidFill>
                  <a:srgbClr val="000000"/>
                </a:solidFill>
                <a:latin typeface="Arial" charset="0"/>
              </a:rPr>
              <a:t> Change Events(change in state).</a:t>
            </a:r>
          </a:p>
          <a:p>
            <a:pPr marL="403225" indent="-298450" algn="l" eaLnBrk="1">
              <a:spcBef>
                <a:spcPts val="500"/>
              </a:spcBef>
              <a:spcAft>
                <a:spcPts val="1288"/>
              </a:spcAft>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defRPr/>
            </a:pPr>
            <a:endParaRPr lang="en-US" sz="2400" dirty="0" smtClean="0">
              <a:solidFill>
                <a:srgbClr val="000000"/>
              </a:solidFill>
              <a:latin typeface="Arial" charset="0"/>
            </a:endParaRPr>
          </a:p>
        </p:txBody>
      </p:sp>
      <p:cxnSp>
        <p:nvCxnSpPr>
          <p:cNvPr id="8195" name="Straight Connector 3"/>
          <p:cNvCxnSpPr>
            <a:cxnSpLocks noChangeShapeType="1"/>
          </p:cNvCxnSpPr>
          <p:nvPr/>
        </p:nvCxnSpPr>
        <p:spPr bwMode="auto">
          <a:xfrm>
            <a:off x="3048000" y="3962400"/>
            <a:ext cx="1447800" cy="1588"/>
          </a:xfrm>
          <a:prstGeom prst="line">
            <a:avLst/>
          </a:prstGeom>
          <a:noFill/>
          <a:ln w="9525" algn="ctr">
            <a:solidFill>
              <a:schemeClr val="tx1"/>
            </a:solidFill>
            <a:round/>
            <a:headEnd/>
            <a:tailEnd/>
          </a:ln>
        </p:spPr>
      </p:cxnSp>
      <p:sp>
        <p:nvSpPr>
          <p:cNvPr id="8196" name="Right Brace 4"/>
          <p:cNvSpPr>
            <a:spLocks/>
          </p:cNvSpPr>
          <p:nvPr/>
        </p:nvSpPr>
        <p:spPr bwMode="auto">
          <a:xfrm>
            <a:off x="5943600" y="4343400"/>
            <a:ext cx="533400" cy="1371600"/>
          </a:xfrm>
          <a:prstGeom prst="rightBrace">
            <a:avLst>
              <a:gd name="adj1" fmla="val 8333"/>
              <a:gd name="adj2" fmla="val 50000"/>
            </a:avLst>
          </a:prstGeom>
          <a:solidFill>
            <a:schemeClr val="bg1"/>
          </a:solidFill>
          <a:ln w="9525" algn="ctr">
            <a:solidFill>
              <a:schemeClr val="tx1"/>
            </a:solidFill>
            <a:round/>
            <a:headEnd/>
            <a:tailEnd/>
          </a:ln>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5873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solidFill>
                  <a:srgbClr val="000000"/>
                </a:solidFill>
              </a:rPr>
              <a:t>Internal Transitions</a:t>
            </a:r>
          </a:p>
        </p:txBody>
      </p:sp>
      <p:sp>
        <p:nvSpPr>
          <p:cNvPr id="35843" name="Rectangle 2"/>
          <p:cNvSpPr>
            <a:spLocks noGrp="1" noChangeArrowheads="1"/>
          </p:cNvSpPr>
          <p:nvPr>
            <p:ph type="body" idx="1"/>
          </p:nvPr>
        </p:nvSpPr>
        <p:spPr>
          <a:xfrm>
            <a:off x="457200" y="1600200"/>
            <a:ext cx="8229600" cy="4530725"/>
          </a:xfrm>
        </p:spPr>
        <p:txBody>
          <a:bodyPr lIns="90000" tIns="46800" rIns="90000" bIns="46800"/>
          <a:lstStyle/>
          <a:p>
            <a:pPr marL="422275" indent="-298450" eaLnBrk="1">
              <a:spcBef>
                <a:spcPts val="6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400" b="1" u="sng" smtClean="0">
              <a:latin typeface="Arial" charset="0"/>
            </a:endParaRPr>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Transitions handled without causing a change in state are called internal transitions. </a:t>
            </a:r>
          </a:p>
          <a:p>
            <a:pPr marL="422275" indent="-298450" eaLnBrk="1">
              <a:spcBef>
                <a:spcPts val="5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000" smtClean="0"/>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Whenever we are in the state and that event is triggered, the corresponding action is dispatched without leaving and then reentering the state. Therefore, the event is handled without dispatching the state's exit and then entry actions. </a:t>
            </a:r>
          </a:p>
          <a:p>
            <a:pPr marL="422275" indent="-298450" eaLnBrk="1">
              <a:spcBef>
                <a:spcPts val="500"/>
              </a:spcBef>
              <a:buClrTx/>
              <a:buSzPct val="45000"/>
              <a:buFontTx/>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endParaRPr lang="en-US" sz="2000" smtClean="0"/>
          </a:p>
          <a:p>
            <a:pPr marL="422275" indent="-298450" eaLnBrk="1">
              <a:spcBef>
                <a:spcPts val="500"/>
              </a:spcBef>
              <a:buClr>
                <a:srgbClr val="000080"/>
              </a:buClr>
              <a:buSzPct val="45000"/>
              <a:buFont typeface="Wingdings"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pPr>
            <a:r>
              <a:rPr lang="en-US" sz="2000" smtClean="0"/>
              <a:t>Internal transitions may have events with parameters and guard conditions. Internal transitions are similar to </a:t>
            </a:r>
            <a:r>
              <a:rPr lang="en-US" sz="2000" i="1" smtClean="0"/>
              <a:t>interrupts</a:t>
            </a:r>
            <a:r>
              <a:rPr lang="en-US" sz="20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94297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solidFill>
                  <a:srgbClr val="000000"/>
                </a:solidFill>
              </a:rPr>
              <a:t>Activities</a:t>
            </a:r>
          </a:p>
        </p:txBody>
      </p:sp>
      <p:sp>
        <p:nvSpPr>
          <p:cNvPr id="36867"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While in a state, the object does some work that will continue until it is interrupted by an event.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We use “do” transition to specify the work that's to be done inside a state after the entry action is dispatched. The activity of a do transition might name another state machine..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94297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solidFill>
                  <a:srgbClr val="000000"/>
                </a:solidFill>
              </a:rPr>
              <a:t>Deferred Events</a:t>
            </a:r>
          </a:p>
        </p:txBody>
      </p:sp>
      <p:sp>
        <p:nvSpPr>
          <p:cNvPr id="37891" name="Rectangle 2"/>
          <p:cNvSpPr>
            <a:spLocks noGrp="1" noChangeArrowheads="1"/>
          </p:cNvSpPr>
          <p:nvPr>
            <p:ph type="body" idx="1"/>
          </p:nvPr>
        </p:nvSpPr>
        <p:spPr>
          <a:xfrm>
            <a:off x="457200" y="1600200"/>
            <a:ext cx="8229600" cy="4691063"/>
          </a:xfrm>
        </p:spPr>
        <p:txBody>
          <a:bodyPr lIns="90000" tIns="46800" rIns="90000" bIns="46800"/>
          <a:lstStyle/>
          <a:p>
            <a:pPr indent="-312738" eaLnBrk="1">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u="sng" smtClean="0">
              <a:latin typeface="Arial" charset="0"/>
            </a:endParaRPr>
          </a:p>
          <a:p>
            <a:pPr indent="-312738" eaLnBrk="1">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u="sng" smtClean="0">
              <a:latin typeface="Arial" charset="0"/>
            </a:endParaRPr>
          </a:p>
          <a:p>
            <a:pPr indent="-312738" eaLnBrk="1">
              <a:spcBef>
                <a:spcPts val="45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deferred event is a list of events whose occurrence in the state is postponed. </a:t>
            </a:r>
          </a:p>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12738" eaLnBrk="1">
              <a:spcBef>
                <a:spcPts val="5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u="sng" smtClean="0"/>
              <a:t>Substates</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a:t>
            </a:r>
            <a:r>
              <a:rPr lang="en-US" sz="2000" b="1" i="1" smtClean="0"/>
              <a:t>substate</a:t>
            </a:r>
            <a:r>
              <a:rPr lang="en-US" sz="2000" smtClean="0"/>
              <a:t> is a state that's nested inside another one.</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a:t>
            </a:r>
            <a:r>
              <a:rPr lang="en-US" sz="2000" i="1" smtClean="0"/>
              <a:t>simple state</a:t>
            </a:r>
            <a:r>
              <a:rPr lang="en-US" sz="2000" smtClean="0"/>
              <a:t> is a state that has no substructure. </a:t>
            </a:r>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state that has substates i.e, nested states is called a </a:t>
            </a:r>
            <a:r>
              <a:rPr lang="en-US" sz="2000" b="1" i="1" smtClean="0"/>
              <a:t>composite state</a:t>
            </a:r>
            <a:r>
              <a:rPr lang="en-US" sz="2000" smtClean="0"/>
              <a:t>. A composite state may be</a:t>
            </a:r>
          </a:p>
          <a:p>
            <a:pPr marL="835025" lvl="1" indent="-273050" eaLnBrk="1">
              <a:spcBef>
                <a:spcPts val="45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Sequential substates. </a:t>
            </a:r>
          </a:p>
          <a:p>
            <a:pPr marL="835025" lvl="1" indent="-273050" eaLnBrk="1">
              <a:spcBef>
                <a:spcPts val="500"/>
              </a:spcBef>
              <a:buClr>
                <a:srgbClr val="000080"/>
              </a:buClr>
              <a:buSzPct val="75000"/>
              <a:buFont typeface="Symbol"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Concurrent substates.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
          <p:cNvSpPr>
            <a:spLocks noGrp="1" noChangeArrowheads="1"/>
          </p:cNvSpPr>
          <p:nvPr>
            <p:ph type="title"/>
          </p:nvPr>
        </p:nvSpPr>
        <p:spPr>
          <a:xfrm>
            <a:off x="457200" y="98742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t>Sequential Substates</a:t>
            </a:r>
          </a:p>
        </p:txBody>
      </p:sp>
      <p:sp>
        <p:nvSpPr>
          <p:cNvPr id="1029"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a:p>
            <a:pPr indent="-312738" eaLnBrk="1">
              <a:spcBef>
                <a:spcPts val="6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p:txBody>
      </p:sp>
      <p:sp>
        <p:nvSpPr>
          <p:cNvPr id="1030" name="Rectangle 3"/>
          <p:cNvSpPr>
            <a:spLocks noChangeArrowheads="1"/>
          </p:cNvSpPr>
          <p:nvPr/>
        </p:nvSpPr>
        <p:spPr bwMode="auto">
          <a:xfrm>
            <a:off x="0" y="2252663"/>
            <a:ext cx="9144000" cy="1587"/>
          </a:xfrm>
          <a:prstGeom prst="rect">
            <a:avLst/>
          </a:prstGeom>
          <a:noFill/>
          <a:ln w="9525">
            <a:noFill/>
            <a:round/>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1600200" y="2743200"/>
          <a:ext cx="5791200" cy="2971800"/>
        </p:xfrm>
        <a:graphic>
          <a:graphicData uri="http://schemas.openxmlformats.org/presentationml/2006/ole">
            <p:oleObj spid="_x0000_s1026" r:id="rId4" imgW="6268325" imgH="3095238"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p:cNvPicPr>
            <a:picLocks noChangeAspect="1" noChangeArrowheads="1"/>
          </p:cNvPicPr>
          <p:nvPr/>
        </p:nvPicPr>
        <p:blipFill>
          <a:blip r:embed="rId3"/>
          <a:srcRect/>
          <a:stretch>
            <a:fillRect/>
          </a:stretch>
        </p:blipFill>
        <p:spPr bwMode="auto">
          <a:xfrm>
            <a:off x="1006475" y="1425575"/>
            <a:ext cx="7589838" cy="4792663"/>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98742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u="sng" smtClean="0"/>
              <a:t>History States</a:t>
            </a:r>
          </a:p>
        </p:txBody>
      </p:sp>
      <p:sp>
        <p:nvSpPr>
          <p:cNvPr id="40963"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b="1" u="sng" smtClean="0">
              <a:latin typeface="Arial" charset="0"/>
            </a:endParaRPr>
          </a:p>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u="sng"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i="1" smtClean="0"/>
              <a:t>History state</a:t>
            </a:r>
            <a:r>
              <a:rPr lang="en-US" sz="2000" smtClean="0"/>
              <a:t> is the state that remembers the last substate that was active prior to leaving the composite state.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History states are used, if we want a transition to activate the last substate.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Show a transition from outside the composite state directly to the history state. The first time we enter a composite state, it has no history.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987425"/>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t>History States</a:t>
            </a:r>
          </a:p>
        </p:txBody>
      </p:sp>
      <p:sp>
        <p:nvSpPr>
          <p:cNvPr id="41987" name="Rectangle 2"/>
          <p:cNvSpPr>
            <a:spLocks noChangeArrowheads="1"/>
          </p:cNvSpPr>
          <p:nvPr/>
        </p:nvSpPr>
        <p:spPr bwMode="auto">
          <a:xfrm>
            <a:off x="0" y="0"/>
            <a:ext cx="9144000" cy="1588"/>
          </a:xfrm>
          <a:prstGeom prst="rect">
            <a:avLst/>
          </a:prstGeom>
          <a:noFill/>
          <a:ln w="9525">
            <a:noFill/>
            <a:round/>
            <a:headEnd/>
            <a:tailEnd/>
          </a:ln>
        </p:spPr>
        <p:txBody>
          <a:bodyPr wrap="none" anchor="ctr"/>
          <a:lstStyle/>
          <a:p>
            <a:endParaRPr lang="en-US"/>
          </a:p>
        </p:txBody>
      </p:sp>
      <p:pic>
        <p:nvPicPr>
          <p:cNvPr id="41988" name="Picture 3"/>
          <p:cNvPicPr>
            <a:picLocks noChangeAspect="1" noChangeArrowheads="1"/>
          </p:cNvPicPr>
          <p:nvPr/>
        </p:nvPicPr>
        <p:blipFill>
          <a:blip r:embed="rId3"/>
          <a:srcRect/>
          <a:stretch>
            <a:fillRect/>
          </a:stretch>
        </p:blipFill>
        <p:spPr bwMode="auto">
          <a:xfrm>
            <a:off x="990600" y="2209800"/>
            <a:ext cx="7185025" cy="3771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676275"/>
            <a:ext cx="8229600" cy="1139825"/>
          </a:xfrm>
        </p:spPr>
        <p:txBody>
          <a:bodyPr tIns="29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solidFill>
                  <a:srgbClr val="000000"/>
                </a:solidFill>
              </a:rPr>
              <a:t>History states are of 2 types:</a:t>
            </a:r>
          </a:p>
        </p:txBody>
      </p:sp>
      <p:sp>
        <p:nvSpPr>
          <p:cNvPr id="43011" name="Rectangle 2"/>
          <p:cNvSpPr>
            <a:spLocks noGrp="1" noChangeArrowheads="1"/>
          </p:cNvSpPr>
          <p:nvPr>
            <p:ph type="body" idx="1"/>
          </p:nvPr>
        </p:nvSpPr>
        <p:spPr>
          <a:xfrm>
            <a:off x="457200" y="1600200"/>
            <a:ext cx="8229600" cy="5006975"/>
          </a:xfrm>
        </p:spPr>
        <p:txBody>
          <a:bodyPr lIns="90000" tIns="46800" rIns="90000" bIns="46800"/>
          <a:lstStyle/>
          <a:p>
            <a:pPr marL="419100" indent="-298450" eaLnBrk="1">
              <a:buClrTx/>
              <a:buSzPct val="45000"/>
              <a:buFontTx/>
              <a:buNone/>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endParaRPr lang="en-US" smtClean="0"/>
          </a:p>
          <a:p>
            <a:pPr marL="835025" lvl="1" indent="-273050" eaLnBrk="1">
              <a:spcBef>
                <a:spcPts val="500"/>
              </a:spcBef>
              <a:buClr>
                <a:srgbClr val="000080"/>
              </a:buClr>
              <a:buSzPct val="75000"/>
              <a:buFont typeface="Symbol"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smtClean="0"/>
              <a:t>Shallow History state (H)</a:t>
            </a:r>
          </a:p>
          <a:p>
            <a:pPr marL="835025" lvl="1" indent="-273050" eaLnBrk="1">
              <a:spcBef>
                <a:spcPts val="500"/>
              </a:spcBef>
              <a:buClr>
                <a:srgbClr val="000080"/>
              </a:buClr>
              <a:buSzPct val="75000"/>
              <a:buFont typeface="Symbol"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smtClean="0"/>
              <a:t>Deep History state (H*)</a:t>
            </a:r>
          </a:p>
          <a:p>
            <a:pPr marL="835025" lvl="1" indent="-273050" eaLnBrk="1">
              <a:spcBef>
                <a:spcPts val="500"/>
              </a:spcBef>
              <a:buClrTx/>
              <a:buSzPct val="75000"/>
              <a:buFontTx/>
              <a:buNone/>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endParaRPr lang="en-US" sz="2000" smtClean="0"/>
          </a:p>
          <a:p>
            <a:pPr marL="419100" indent="-298450" eaLnBrk="1">
              <a:spcBef>
                <a:spcPts val="500"/>
              </a:spcBef>
              <a:buClr>
                <a:srgbClr val="000080"/>
              </a:buClr>
              <a:buSzPct val="45000"/>
              <a:buFont typeface="Wingdings"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i="1" smtClean="0"/>
              <a:t>Shallow history state</a:t>
            </a:r>
            <a:r>
              <a:rPr lang="en-US" sz="2000" smtClean="0"/>
              <a:t> is denoted by H, which remembers only the history of the immediate nested state machine. </a:t>
            </a:r>
          </a:p>
          <a:p>
            <a:pPr marL="419100" indent="-298450" eaLnBrk="1">
              <a:spcBef>
                <a:spcPts val="500"/>
              </a:spcBef>
              <a:buClr>
                <a:srgbClr val="000080"/>
              </a:buClr>
              <a:buSzPct val="45000"/>
              <a:buFont typeface="Wingdings"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i="1" smtClean="0"/>
              <a:t>Deep history state</a:t>
            </a:r>
            <a:r>
              <a:rPr lang="en-US" sz="2000" smtClean="0"/>
              <a:t> is denoted by H*, which remembers down to the innermost nested state at any depth. </a:t>
            </a:r>
          </a:p>
          <a:p>
            <a:pPr marL="419100" indent="-298450" eaLnBrk="1">
              <a:spcBef>
                <a:spcPts val="500"/>
              </a:spcBef>
              <a:buClr>
                <a:srgbClr val="000080"/>
              </a:buClr>
              <a:buSzPct val="45000"/>
              <a:buFont typeface="Wingdings"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smtClean="0"/>
              <a:t>If we have only one level of nesting, shallow and deep history states are semantically similar.</a:t>
            </a:r>
          </a:p>
          <a:p>
            <a:pPr marL="419100" indent="-298450" eaLnBrk="1">
              <a:spcBef>
                <a:spcPts val="500"/>
              </a:spcBef>
              <a:buClr>
                <a:srgbClr val="000080"/>
              </a:buClr>
              <a:buSzPct val="45000"/>
              <a:buFont typeface="Wingdings" charset="2"/>
              <a:buChar char=""/>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r>
              <a:rPr lang="en-US" sz="2000" smtClean="0"/>
              <a:t> If we have more than one level of nesting, shallow history remembers only the outermost nested state; deep history remembers the innermost nested state at any depth.</a:t>
            </a:r>
          </a:p>
          <a:p>
            <a:pPr marL="419100" indent="-298450" eaLnBrk="1">
              <a:spcBef>
                <a:spcPts val="500"/>
              </a:spcBef>
              <a:buClrTx/>
              <a:buSzPct val="45000"/>
              <a:buFontTx/>
              <a:buNone/>
              <a:tabLst>
                <a:tab pos="419100" algn="l"/>
                <a:tab pos="531813" algn="l"/>
                <a:tab pos="989013" algn="l"/>
                <a:tab pos="1446213" algn="l"/>
                <a:tab pos="1903413" algn="l"/>
                <a:tab pos="2360613" algn="l"/>
                <a:tab pos="2817813" algn="l"/>
                <a:tab pos="3275013" algn="l"/>
                <a:tab pos="3732213" algn="l"/>
                <a:tab pos="4189413" algn="l"/>
                <a:tab pos="4646613" algn="l"/>
                <a:tab pos="5103813" algn="l"/>
                <a:tab pos="5561013" algn="l"/>
                <a:tab pos="6018213" algn="l"/>
                <a:tab pos="6475413" algn="l"/>
                <a:tab pos="6932613" algn="l"/>
                <a:tab pos="7389813" algn="l"/>
                <a:tab pos="7847013" algn="l"/>
                <a:tab pos="8304213" algn="l"/>
                <a:tab pos="8761413" algn="l"/>
                <a:tab pos="9218613" algn="l"/>
              </a:tabLst>
            </a:pPr>
            <a:endParaRPr lang="en-US" sz="20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7200" y="676275"/>
            <a:ext cx="8229600" cy="1139825"/>
          </a:xfrm>
        </p:spPr>
        <p:txBody>
          <a:bodyPr tIns="2124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smtClean="0"/>
              <a:t>Concurrent Substates (similar to Fork &amp; join):</a:t>
            </a:r>
          </a:p>
        </p:txBody>
      </p:sp>
      <p:sp>
        <p:nvSpPr>
          <p:cNvPr id="44035"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6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u="sng"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Sequential substates are the most common kind of nested state machine. In certain modeling situations, however, you'll want to specify concurrent substates. </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These substates let you specify two or more state machines that execute in parallel in the context of the enclosing object.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676275"/>
            <a:ext cx="8229600" cy="1139825"/>
          </a:xfrm>
        </p:spPr>
        <p:txBody>
          <a:bodyPr tIns="6840"/>
          <a:lstStyle/>
          <a:p>
            <a:pPr eaLnBrk="1">
              <a:lnSpc>
                <a:spcPct val="98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u="sng" smtClean="0">
                <a:latin typeface="Verdana" pitchFamily="32" charset="0"/>
              </a:rPr>
              <a:t>Concurrent Substates</a:t>
            </a:r>
          </a:p>
        </p:txBody>
      </p:sp>
      <p:pic>
        <p:nvPicPr>
          <p:cNvPr id="45059" name="Picture 2"/>
          <p:cNvPicPr>
            <a:picLocks noChangeAspect="1" noChangeArrowheads="1"/>
          </p:cNvPicPr>
          <p:nvPr/>
        </p:nvPicPr>
        <p:blipFill>
          <a:blip r:embed="rId3"/>
          <a:srcRect/>
          <a:stretch>
            <a:fillRect/>
          </a:stretch>
        </p:blipFill>
        <p:spPr bwMode="auto">
          <a:xfrm>
            <a:off x="1006475" y="1658938"/>
            <a:ext cx="7497763" cy="46640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a:r>
              <a:rPr lang="en-US" smtClean="0"/>
              <a:t>Synchronous vs Asynchronous</a:t>
            </a:r>
          </a:p>
        </p:txBody>
      </p:sp>
      <p:sp>
        <p:nvSpPr>
          <p:cNvPr id="9219" name="Rectangle 3"/>
          <p:cNvSpPr>
            <a:spLocks noGrp="1" noChangeArrowheads="1"/>
          </p:cNvSpPr>
          <p:nvPr>
            <p:ph type="body" idx="1"/>
          </p:nvPr>
        </p:nvSpPr>
        <p:spPr/>
        <p:txBody>
          <a:bodyPr/>
          <a:lstStyle/>
          <a:p>
            <a:pPr eaLnBrk="1">
              <a:buFont typeface="Times New Roman" pitchFamily="16" charset="0"/>
              <a:buNone/>
            </a:pPr>
            <a:endParaRPr lang="en-US" smtClean="0"/>
          </a:p>
        </p:txBody>
      </p:sp>
      <p:pic>
        <p:nvPicPr>
          <p:cNvPr id="9220" name="Picture 4" descr="download"/>
          <p:cNvPicPr>
            <a:picLocks noChangeAspect="1" noChangeArrowheads="1"/>
          </p:cNvPicPr>
          <p:nvPr/>
        </p:nvPicPr>
        <p:blipFill>
          <a:blip r:embed="rId2"/>
          <a:srcRect/>
          <a:stretch>
            <a:fillRect/>
          </a:stretch>
        </p:blipFill>
        <p:spPr bwMode="auto">
          <a:xfrm>
            <a:off x="2209800" y="2133600"/>
            <a:ext cx="5105400" cy="3581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82563" y="1006475"/>
            <a:ext cx="8961437" cy="4937125"/>
          </a:xfrm>
          <a:prstGeom prst="rect">
            <a:avLst/>
          </a:prstGeom>
          <a:noFill/>
          <a:ln w="9525">
            <a:noFill/>
            <a:round/>
            <a:headEnd/>
            <a:tailEnd/>
          </a:ln>
        </p:spPr>
        <p:txBody>
          <a:bodyPr lIns="90000" tIns="4500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solidFill>
                  <a:srgbClr val="000000"/>
                </a:solidFill>
              </a:rPr>
              <a:t>•</a:t>
            </a:r>
            <a:r>
              <a:rPr lang="en-US" sz="2000">
                <a:solidFill>
                  <a:srgbClr val="000000"/>
                </a:solidFill>
              </a:rPr>
              <a:t>Set the context for the state machine, whether it is a class, a use case, or the system 		as a whole.</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	1. If the </a:t>
            </a:r>
            <a:r>
              <a:rPr lang="en-US" sz="2000">
                <a:solidFill>
                  <a:srgbClr val="000080"/>
                </a:solidFill>
              </a:rPr>
              <a:t>context is a class or a use case</a:t>
            </a:r>
            <a:r>
              <a:rPr lang="en-US" sz="2000">
                <a:solidFill>
                  <a:srgbClr val="000000"/>
                </a:solidFill>
              </a:rPr>
              <a:t>, collect the neighboring classes,including</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any parents of the class and any classes reachable by </a:t>
            </a:r>
            <a:r>
              <a:rPr lang="en-US" sz="2000">
                <a:solidFill>
                  <a:srgbClr val="000080"/>
                </a:solidFill>
              </a:rPr>
              <a:t>associations or dependences.</a:t>
            </a:r>
            <a:r>
              <a:rPr lang="en-US" sz="2000">
                <a:solidFill>
                  <a:srgbClr val="000000"/>
                </a:solidFill>
              </a:rPr>
              <a:t> These neighbors are candidate </a:t>
            </a:r>
            <a:r>
              <a:rPr lang="en-US" sz="2000">
                <a:solidFill>
                  <a:srgbClr val="000080"/>
                </a:solidFill>
              </a:rPr>
              <a:t>targets for actions </a:t>
            </a:r>
            <a:r>
              <a:rPr lang="en-US" sz="2000">
                <a:solidFill>
                  <a:srgbClr val="000000"/>
                </a:solidFill>
              </a:rPr>
              <a:t>and are candidates for including in guard conditions.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	2. If the </a:t>
            </a:r>
            <a:r>
              <a:rPr lang="en-US" sz="2000">
                <a:solidFill>
                  <a:srgbClr val="000080"/>
                </a:solidFill>
              </a:rPr>
              <a:t>context is the system</a:t>
            </a:r>
            <a:r>
              <a:rPr lang="en-US" sz="2000">
                <a:solidFill>
                  <a:srgbClr val="000000"/>
                </a:solidFill>
              </a:rPr>
              <a:t> as a whole, narrow your focus to one behavior of the system. Theoretically, every object in the system may be a participant in a model</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of the system's lifetime, and except for the most trivial systems, a complete model would be intractable.</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 Establish the </a:t>
            </a:r>
            <a:r>
              <a:rPr lang="en-US" sz="2000">
                <a:solidFill>
                  <a:srgbClr val="000080"/>
                </a:solidFill>
              </a:rPr>
              <a:t>initial and final states</a:t>
            </a:r>
            <a:r>
              <a:rPr lang="en-US" sz="2000">
                <a:solidFill>
                  <a:srgbClr val="000000"/>
                </a:solidFill>
              </a:rPr>
              <a:t> for the object.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a:solidFill>
                  <a:srgbClr val="000000"/>
                </a:solidFill>
              </a:rPr>
              <a:t>• Decide on the events to which this object may respond. If already specified, you'll find these in the object's interfaces; if not already specified, you'll have to consider which objects may interact with the </a:t>
            </a:r>
            <a:r>
              <a:rPr lang="en-US" sz="2000">
                <a:solidFill>
                  <a:srgbClr val="000080"/>
                </a:solidFill>
              </a:rPr>
              <a:t>object</a:t>
            </a:r>
            <a:r>
              <a:rPr lang="en-US" sz="2000">
                <a:solidFill>
                  <a:srgbClr val="000000"/>
                </a:solidFill>
              </a:rPr>
              <a:t> in your context, and then </a:t>
            </a:r>
            <a:r>
              <a:rPr lang="en-US" sz="2000">
                <a:solidFill>
                  <a:srgbClr val="000080"/>
                </a:solidFill>
              </a:rPr>
              <a:t>which events</a:t>
            </a:r>
            <a:r>
              <a:rPr lang="en-US" sz="2000">
                <a:solidFill>
                  <a:srgbClr val="000000"/>
                </a:solidFill>
              </a:rPr>
              <a:t> they may possibly dispatch.</a:t>
            </a:r>
          </a:p>
        </p:txBody>
      </p:sp>
      <p:sp>
        <p:nvSpPr>
          <p:cNvPr id="46083" name="Rectangle 2"/>
          <p:cNvSpPr>
            <a:spLocks noGrp="1" noChangeArrowheads="1"/>
          </p:cNvSpPr>
          <p:nvPr>
            <p:ph type="title"/>
          </p:nvPr>
        </p:nvSpPr>
        <p:spPr>
          <a:xfrm>
            <a:off x="457200" y="306388"/>
            <a:ext cx="8229600" cy="1144587"/>
          </a:xfrm>
        </p:spPr>
        <p:txBody>
          <a:bodyPr tIns="2484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smtClean="0"/>
              <a:t>Modeling the Lifetime of an Object</a:t>
            </a:r>
            <a:br>
              <a:rPr lang="en-US" sz="2800" smtClean="0"/>
            </a:br>
            <a:endParaRPr lang="en-US" sz="28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574675" y="236538"/>
            <a:ext cx="8402638" cy="5524500"/>
          </a:xfrm>
          <a:prstGeom prst="rect">
            <a:avLst/>
          </a:prstGeom>
          <a:noFill/>
          <a:ln w="9525">
            <a:noFill/>
            <a:round/>
            <a:headEnd/>
            <a:tailEnd/>
          </a:ln>
        </p:spPr>
        <p:txBody>
          <a:bodyPr lIns="90000" tIns="4500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Starting from the initial state to the final state, lay out the top-level states the</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Object may be in.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Identify any entry or exit actions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Expand these states as necessary by using substates.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Check that all events mentioned in the state machine match events expected by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the interface of the object.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Check that all actions mentioned in the state machine are sustained by the</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relationships, methods, and operations of the enclosing object.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Trace through the state machine, either manually or by using tools, to check it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against expected sequences of events and their responses. Be especially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diligent in looking for </a:t>
            </a:r>
            <a:r>
              <a:rPr lang="en-US" sz="2000">
                <a:solidFill>
                  <a:srgbClr val="000080"/>
                </a:solidFill>
              </a:rPr>
              <a:t>unreachable states</a:t>
            </a:r>
            <a:r>
              <a:rPr lang="en-US" sz="2000">
                <a:solidFill>
                  <a:srgbClr val="000000"/>
                </a:solidFill>
              </a:rPr>
              <a:t> and states in which the machine may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t>
            </a:r>
            <a:r>
              <a:rPr lang="en-US" sz="2000">
                <a:solidFill>
                  <a:srgbClr val="000080"/>
                </a:solidFill>
              </a:rPr>
              <a:t> get stuck</a:t>
            </a:r>
            <a:r>
              <a:rPr lang="en-US" sz="2000">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After rearranging your state machine, check it against expected sequences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again to ensure that you have not changed the object's semantics.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457200" y="750888"/>
            <a:ext cx="8229600" cy="1146175"/>
          </a:xfrm>
        </p:spPr>
        <p:txBody>
          <a:bodyPr/>
          <a:lstStyle/>
          <a:p>
            <a:pPr eaLnBrk="1"/>
            <a:endParaRPr lang="en-US" smtClean="0"/>
          </a:p>
        </p:txBody>
      </p:sp>
      <p:pic>
        <p:nvPicPr>
          <p:cNvPr id="48131" name="Picture 2"/>
          <p:cNvPicPr>
            <a:picLocks noChangeAspect="1" noChangeArrowheads="1"/>
          </p:cNvPicPr>
          <p:nvPr/>
        </p:nvPicPr>
        <p:blipFill>
          <a:blip r:embed="rId3"/>
          <a:srcRect/>
          <a:stretch>
            <a:fillRect/>
          </a:stretch>
        </p:blipFill>
        <p:spPr bwMode="auto">
          <a:xfrm>
            <a:off x="457200" y="306388"/>
            <a:ext cx="8229600" cy="618648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457200" y="277813"/>
            <a:ext cx="8229600" cy="1139825"/>
          </a:xfrm>
        </p:spPr>
        <p:txBody>
          <a:bodyPr lIns="90000" tIns="46800" rIns="90000" bIns="46800" anchor="b"/>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smtClean="0"/>
              <a:t>Ch-24   Statechart Diagrams</a:t>
            </a:r>
          </a:p>
        </p:txBody>
      </p:sp>
      <p:sp>
        <p:nvSpPr>
          <p:cNvPr id="70659" name="Rectangle 2"/>
          <p:cNvSpPr>
            <a:spLocks noGrp="1" noChangeArrowheads="1"/>
          </p:cNvSpPr>
          <p:nvPr>
            <p:ph idx="1"/>
          </p:nvPr>
        </p:nvSpPr>
        <p:spPr>
          <a:xfrm>
            <a:off x="457200" y="1600200"/>
            <a:ext cx="8229600" cy="4876800"/>
          </a:xfrm>
        </p:spPr>
        <p:txBody>
          <a:bodyPr lIns="90000" tIns="46800" rIns="90000" bIns="46800"/>
          <a:lstStyle/>
          <a:p>
            <a:pPr marL="403225" indent="-298450" eaLnBrk="1">
              <a:lnSpc>
                <a:spcPct val="9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Statechart diagrams are one of the five diagrams in the UML for modeling the dynamic aspects of systems.</a:t>
            </a:r>
          </a:p>
          <a:p>
            <a:pPr marL="403225" indent="-298450" eaLnBrk="1">
              <a:lnSpc>
                <a:spcPct val="90000"/>
              </a:lnSpc>
              <a:spcBef>
                <a:spcPts val="500"/>
              </a:spcBef>
              <a:buClrTx/>
              <a:buSzPct val="7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9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statechart diagram shows a state machine. </a:t>
            </a:r>
          </a:p>
          <a:p>
            <a:pPr marL="403225" indent="-298450" eaLnBrk="1">
              <a:lnSpc>
                <a:spcPct val="9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9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An activity diagram is a special case of a statechart diagram in which all or most of the states are activity states and all or most of the transitions are triggered by completion of activities in the source state. </a:t>
            </a:r>
          </a:p>
          <a:p>
            <a:pPr marL="403225" indent="-298450" eaLnBrk="1">
              <a:lnSpc>
                <a:spcPct val="9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9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Thus, both activity and statechart diagrams are useful in modeling the lifetime of an object. </a:t>
            </a:r>
          </a:p>
          <a:p>
            <a:pPr marL="403225" indent="-298450" eaLnBrk="1">
              <a:lnSpc>
                <a:spcPct val="9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9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An activity diagram shows flow of control from activity to activity, a statechart diagram shows flow of control from state to state.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idx="1"/>
          </p:nvPr>
        </p:nvSpPr>
        <p:spPr>
          <a:xfrm>
            <a:off x="457200" y="1168400"/>
            <a:ext cx="8229600" cy="4743450"/>
          </a:xfrm>
        </p:spPr>
        <p:txBody>
          <a:bodyPr lIns="90000" tIns="46800" rIns="90000" bIns="46800">
            <a:normAutofit lnSpcReduction="10000"/>
          </a:bodyPr>
          <a:lstStyle/>
          <a:p>
            <a:pPr marL="403225" indent="-298450" eaLnBrk="1">
              <a:lnSpc>
                <a:spcPct val="8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Statechart diagrams are not only important for modeling the dynamic aspects of a system, but also for constructing executable systems through forward and reverse engineering.</a:t>
            </a:r>
          </a:p>
          <a:p>
            <a:pPr marL="403225" indent="-298450" eaLnBrk="1">
              <a:lnSpc>
                <a:spcPct val="8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8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a:t>
            </a:r>
            <a:r>
              <a:rPr lang="en-US" sz="2000" i="1" smtClean="0"/>
              <a:t>statechart diagram </a:t>
            </a:r>
            <a:r>
              <a:rPr lang="en-US" sz="2000" smtClean="0"/>
              <a:t>shows a state machine, emphasizing the flow of control from state to state.</a:t>
            </a:r>
          </a:p>
          <a:p>
            <a:pPr marL="403225" indent="-298450" eaLnBrk="1">
              <a:lnSpc>
                <a:spcPct val="8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8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a:t>
            </a:r>
            <a:r>
              <a:rPr lang="en-US" sz="2000" i="1" smtClean="0"/>
              <a:t>state machine </a:t>
            </a:r>
            <a:r>
              <a:rPr lang="en-US" sz="2000" smtClean="0"/>
              <a:t>is a behavior that specifies the sequences of states an object goes through during its lifetime in response to events, together with its responses to those events.</a:t>
            </a:r>
          </a:p>
          <a:p>
            <a:pPr marL="403225" indent="-298450" eaLnBrk="1">
              <a:lnSpc>
                <a:spcPct val="8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8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a:t>
            </a:r>
            <a:r>
              <a:rPr lang="en-US" sz="2000" i="1" smtClean="0"/>
              <a:t>state </a:t>
            </a:r>
            <a:r>
              <a:rPr lang="en-US" sz="2000" smtClean="0"/>
              <a:t>is a condition or situation in the life of an object during which it satisfies some condition, performs some activity, or waits for some event.</a:t>
            </a:r>
          </a:p>
          <a:p>
            <a:pPr marL="403225" indent="-298450" eaLnBrk="1">
              <a:lnSpc>
                <a:spcPct val="80000"/>
              </a:lnSpc>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lnSpc>
                <a:spcPct val="80000"/>
              </a:lnSpc>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 An </a:t>
            </a:r>
            <a:r>
              <a:rPr lang="en-US" sz="2000" i="1" smtClean="0"/>
              <a:t>event </a:t>
            </a:r>
            <a:r>
              <a:rPr lang="en-US" sz="2000" smtClean="0"/>
              <a:t>is the specification of a significant occurrence that has a location in time and space. In the context of state machines, an event is an occurrence of a stimulus that can trigger a state transition</a:t>
            </a:r>
            <a:r>
              <a:rPr lang="en-US" sz="2000" smtClean="0">
                <a:latin typeface="Arial" charset="0"/>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idx="1"/>
          </p:nvPr>
        </p:nvSpPr>
        <p:spPr>
          <a:xfrm>
            <a:off x="457200" y="1600200"/>
            <a:ext cx="8229600" cy="4530725"/>
          </a:xfrm>
        </p:spPr>
        <p:txBody>
          <a:bodyPr lIns="90000" tIns="46800" rIns="90000" bIns="46800"/>
          <a:lstStyle/>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a:t>
            </a:r>
            <a:r>
              <a:rPr lang="en-US" sz="2000" i="1" smtClean="0"/>
              <a:t>transition </a:t>
            </a:r>
            <a:r>
              <a:rPr lang="en-US" sz="2000" smtClean="0"/>
              <a:t>is a relationship between two states indicating that an object in the first state will perform certain actions and enter the second state when a specified event occurs and specified conditions are satisfied. </a:t>
            </a: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An </a:t>
            </a:r>
            <a:r>
              <a:rPr lang="en-US" sz="2000" i="1" smtClean="0"/>
              <a:t>activity </a:t>
            </a:r>
            <a:r>
              <a:rPr lang="en-US" sz="2000" smtClean="0"/>
              <a:t>is ongoing nonatomic execution within a state machine. </a:t>
            </a: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An </a:t>
            </a:r>
            <a:r>
              <a:rPr lang="en-US" sz="2000" i="1" smtClean="0"/>
              <a:t>action </a:t>
            </a:r>
            <a:r>
              <a:rPr lang="en-US" sz="2000" smtClean="0"/>
              <a:t>is an executable atomic computation that results in a change in state of the model or the return of a value.</a:t>
            </a: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Graphically, a statechart diagram is a collection of vertices and arcs.</a:t>
            </a: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latin typeface="Arial" charset="0"/>
            </a:endParaRP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latin typeface="Arial"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a:xfrm>
            <a:off x="457200" y="987425"/>
            <a:ext cx="8412163"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smtClean="0">
                <a:latin typeface="Verdana" pitchFamily="32" charset="0"/>
              </a:rPr>
              <a:t>Statechart Diagram</a:t>
            </a:r>
          </a:p>
        </p:txBody>
      </p:sp>
      <p:pic>
        <p:nvPicPr>
          <p:cNvPr id="73731" name="Picture 2"/>
          <p:cNvPicPr>
            <a:picLocks noChangeAspect="1" noChangeArrowheads="1"/>
          </p:cNvPicPr>
          <p:nvPr/>
        </p:nvPicPr>
        <p:blipFill>
          <a:blip r:embed="rId3"/>
          <a:srcRect/>
          <a:stretch>
            <a:fillRect/>
          </a:stretch>
        </p:blipFill>
        <p:spPr bwMode="auto">
          <a:xfrm>
            <a:off x="1676400" y="2514600"/>
            <a:ext cx="5257800" cy="28194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idx="1"/>
          </p:nvPr>
        </p:nvSpPr>
        <p:spPr>
          <a:xfrm>
            <a:off x="457200" y="1060450"/>
            <a:ext cx="8229600" cy="5494338"/>
          </a:xfrm>
        </p:spPr>
        <p:txBody>
          <a:bodyPr lIns="90000" tIns="46800" rIns="90000" bIns="46800"/>
          <a:lstStyle/>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Statechart diagrams commonly contain</a:t>
            </a:r>
          </a:p>
          <a:p>
            <a:pPr marL="835025" lvl="1" indent="-273050" eaLnBrk="1">
              <a:spcBef>
                <a:spcPts val="450"/>
              </a:spcBef>
              <a:buClr>
                <a:srgbClr val="000080"/>
              </a:buClr>
              <a:buSzPct val="75000"/>
              <a:buFont typeface="Symbol"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Simple states and composite states</a:t>
            </a:r>
          </a:p>
          <a:p>
            <a:pPr marL="835025" lvl="1" indent="-273050" eaLnBrk="1">
              <a:spcBef>
                <a:spcPts val="450"/>
              </a:spcBef>
              <a:buClr>
                <a:srgbClr val="000080"/>
              </a:buClr>
              <a:buSzPct val="75000"/>
              <a:buFont typeface="Symbol"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Transitions, including events and actions</a:t>
            </a:r>
          </a:p>
          <a:p>
            <a:pPr marL="835025" lvl="1" indent="-273050" eaLnBrk="1">
              <a:spcBef>
                <a:spcPts val="450"/>
              </a:spcBef>
              <a:buClrTx/>
              <a:buSzPct val="7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A statechart diagram may contain conditions (branches), concurrent substates (forks &amp; joins), action states, activity states, objects, initial states, final states, history states, and so on.</a:t>
            </a:r>
          </a:p>
          <a:p>
            <a:pPr marL="403225" indent="-298450" eaLnBrk="1">
              <a:spcBef>
                <a:spcPts val="500"/>
              </a:spcBef>
              <a:buClrTx/>
              <a:buSzPct val="4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endParaRPr lang="en-US" sz="2000" smtClean="0"/>
          </a:p>
          <a:p>
            <a:pPr marL="403225" indent="-298450" eaLnBrk="1">
              <a:spcBef>
                <a:spcPts val="500"/>
              </a:spcBef>
              <a:buClr>
                <a:srgbClr val="000080"/>
              </a:buClr>
              <a:buSzPct val="45000"/>
              <a:buFont typeface="Wingdings" charset="2"/>
              <a:buChar char=""/>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400" b="1" smtClean="0"/>
              <a:t>Common Uses</a:t>
            </a:r>
          </a:p>
          <a:p>
            <a:pPr marL="403225" indent="-298450" eaLnBrk="1">
              <a:spcBef>
                <a:spcPts val="500"/>
              </a:spcBef>
              <a:buClrTx/>
              <a:buSzPct val="7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	We use statechart diagrams to model the dynamic aspects of a system. These dynamic aspects may involve the event-ordered behavior an object.</a:t>
            </a:r>
          </a:p>
          <a:p>
            <a:pPr marL="403225" indent="-298450" eaLnBrk="1">
              <a:spcBef>
                <a:spcPts val="500"/>
              </a:spcBef>
              <a:buClrTx/>
              <a:buSzPct val="75000"/>
              <a:buFontTx/>
              <a:buNone/>
              <a:tabLst>
                <a:tab pos="403225" algn="l"/>
                <a:tab pos="515938" algn="l"/>
                <a:tab pos="973138" algn="l"/>
                <a:tab pos="1430338" algn="l"/>
                <a:tab pos="1887538" algn="l"/>
                <a:tab pos="2344738" algn="l"/>
                <a:tab pos="2801938" algn="l"/>
                <a:tab pos="3259138" algn="l"/>
                <a:tab pos="3716338" algn="l"/>
                <a:tab pos="4173538" algn="l"/>
                <a:tab pos="4630738" algn="l"/>
                <a:tab pos="5087938" algn="l"/>
                <a:tab pos="5545138" algn="l"/>
                <a:tab pos="6002338" algn="l"/>
                <a:tab pos="6459538" algn="l"/>
                <a:tab pos="6916738" algn="l"/>
                <a:tab pos="7373938" algn="l"/>
                <a:tab pos="7831138" algn="l"/>
                <a:tab pos="8288338" algn="l"/>
                <a:tab pos="8745538" algn="l"/>
                <a:tab pos="9202738" algn="l"/>
              </a:tabLst>
            </a:pPr>
            <a:r>
              <a:rPr lang="en-US" sz="2000" smtClean="0"/>
              <a:t>	When we model the dynamic aspects of a system, a class, or a use case, we'll typically use statechart diagrams in one way.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274638" y="182563"/>
            <a:ext cx="8229600" cy="639762"/>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t>Modeling Reactive Objects</a:t>
            </a:r>
          </a:p>
        </p:txBody>
      </p:sp>
      <p:sp>
        <p:nvSpPr>
          <p:cNvPr id="75779" name="Rectangle 2"/>
          <p:cNvSpPr>
            <a:spLocks noGrp="1" noChangeArrowheads="1"/>
          </p:cNvSpPr>
          <p:nvPr>
            <p:ph idx="1"/>
          </p:nvPr>
        </p:nvSpPr>
        <p:spPr>
          <a:xfrm>
            <a:off x="365125" y="982663"/>
            <a:ext cx="8504238" cy="5600700"/>
          </a:xfrm>
        </p:spPr>
        <p:txBody>
          <a:bodyPr lIns="90000" tIns="46800" rIns="90000" bIns="46800">
            <a:normAutofit lnSpcReduction="10000"/>
          </a:bodyPr>
          <a:lstStyle/>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solidFill>
                  <a:srgbClr val="800000"/>
                </a:solidFill>
              </a:rPr>
              <a:t>To model a reactive object,</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Choose the context for the state machine, whether it is a class, a use case, or the system as a whole.</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Choose the initial and final states for the object. To guide the rest of your model, possibly state the pre- and postconditions of the initial and final states, respectively.</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Decide on the stable states of the object by considering the conditions in which the object may exist for some identifiable period of time. Start with the high-level states of the object and only then consider its possible substates.</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Decide on the meaningful partial ordering of stable states over the lifetime of the object.</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Decide on the events that may trigger a transition from state to state. Model these events as triggers to transitions that move from one legal ordering of states to another.</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Attach actions to these transitions (as in a Mealy machine) and/or to these states (as in a  Moore machine).</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Consider ways to simplify your machine by using substates, branches, forks, joins, and history states.</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Check that all states are reachable under some combination of events.</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b="1" i="1" u="sng" smtClean="0"/>
              <a:t>•</a:t>
            </a:r>
            <a:r>
              <a:rPr lang="en-US" sz="1600" smtClean="0"/>
              <a:t> Check that no state is a dead end from which no combination of events will transition the object out of that state.</a:t>
            </a:r>
          </a:p>
          <a:p>
            <a:pPr indent="-334963" eaLnBrk="1">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smtClean="0"/>
              <a:t>• Trace through the state machine, either manually or by using tools, to check it against expected sequences of events and their responses</a:t>
            </a:r>
            <a:r>
              <a:rPr lang="en-US" sz="1800" smtClean="0">
                <a:latin typeface="Arial" charset="0"/>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457200" y="306388"/>
            <a:ext cx="8221663" cy="1136650"/>
          </a:xfrm>
          <a:prstGeom prst="rect">
            <a:avLst/>
          </a:prstGeom>
          <a:noFill/>
          <a:ln w="9525">
            <a:noFill/>
            <a:round/>
            <a:headEnd/>
            <a:tailEnd/>
          </a:ln>
        </p:spPr>
        <p:txBody>
          <a:bodyPr lIns="0" tIns="0" rIns="0" bIns="0" anchor="ctr"/>
          <a:lstStyle/>
          <a:p>
            <a:pPr algn="ctr" eaLnBrk="1">
              <a:lnSpc>
                <a:spcPct val="93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400">
                <a:solidFill>
                  <a:srgbClr val="000080"/>
                </a:solidFill>
              </a:rPr>
              <a:t>Modeling Reactive Objects</a:t>
            </a:r>
            <a:br>
              <a:rPr lang="en-US" sz="3400">
                <a:solidFill>
                  <a:srgbClr val="000080"/>
                </a:solidFill>
              </a:rPr>
            </a:br>
            <a:endParaRPr lang="en-US" sz="3400">
              <a:solidFill>
                <a:srgbClr val="000080"/>
              </a:solidFill>
            </a:endParaRPr>
          </a:p>
        </p:txBody>
      </p:sp>
      <p:pic>
        <p:nvPicPr>
          <p:cNvPr id="76803" name="Picture 2"/>
          <p:cNvPicPr>
            <a:picLocks noChangeAspect="1" noChangeArrowheads="1"/>
          </p:cNvPicPr>
          <p:nvPr/>
        </p:nvPicPr>
        <p:blipFill>
          <a:blip r:embed="rId3"/>
          <a:srcRect/>
          <a:stretch>
            <a:fillRect/>
          </a:stretch>
        </p:blipFill>
        <p:spPr bwMode="auto">
          <a:xfrm>
            <a:off x="457200" y="1646238"/>
            <a:ext cx="6675438" cy="4989512"/>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609600"/>
            <a:ext cx="8229600" cy="9144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smtClean="0">
                <a:latin typeface="Verdana" pitchFamily="32" charset="0"/>
              </a:rPr>
              <a:t>Figure : Events</a:t>
            </a:r>
          </a:p>
        </p:txBody>
      </p:sp>
      <p:pic>
        <p:nvPicPr>
          <p:cNvPr id="10243" name="Picture 2"/>
          <p:cNvPicPr>
            <a:picLocks noChangeAspect="1" noChangeArrowheads="1"/>
          </p:cNvPicPr>
          <p:nvPr/>
        </p:nvPicPr>
        <p:blipFill>
          <a:blip r:embed="rId3"/>
          <a:srcRect/>
          <a:stretch>
            <a:fillRect/>
          </a:stretch>
        </p:blipFill>
        <p:spPr bwMode="auto">
          <a:xfrm>
            <a:off x="979488" y="1447800"/>
            <a:ext cx="7250112" cy="4800600"/>
          </a:xfrm>
          <a:prstGeom prst="rect">
            <a:avLst/>
          </a:prstGeom>
          <a:noFill/>
          <a:ln w="9525">
            <a:noFill/>
            <a:round/>
            <a:headEnd/>
            <a:tailEnd/>
          </a:ln>
        </p:spPr>
      </p:pic>
      <p:sp>
        <p:nvSpPr>
          <p:cNvPr id="10244" name="Rectangle 3"/>
          <p:cNvSpPr>
            <a:spLocks noChangeArrowheads="1"/>
          </p:cNvSpPr>
          <p:nvPr/>
        </p:nvSpPr>
        <p:spPr bwMode="auto">
          <a:xfrm>
            <a:off x="4244975" y="5637213"/>
            <a:ext cx="254000" cy="368300"/>
          </a:xfrm>
          <a:prstGeom prst="rect">
            <a:avLst/>
          </a:prstGeom>
          <a:noFill/>
          <a:ln w="9525">
            <a:noFill/>
            <a:round/>
            <a:headEnd/>
            <a:tailEnd/>
          </a:ln>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Verdana" pitchFamily="32" charset="0"/>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685800" y="638175"/>
            <a:ext cx="7772400" cy="703263"/>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smtClean="0">
                <a:solidFill>
                  <a:srgbClr val="800000"/>
                </a:solidFill>
              </a:rPr>
              <a:t> </a:t>
            </a:r>
            <a:r>
              <a:rPr lang="en-US" sz="3600" b="1" smtClean="0">
                <a:solidFill>
                  <a:srgbClr val="800000"/>
                </a:solidFill>
              </a:rPr>
              <a:t>Components</a:t>
            </a:r>
          </a:p>
        </p:txBody>
      </p:sp>
      <p:sp>
        <p:nvSpPr>
          <p:cNvPr id="3075" name="Rectangle 2"/>
          <p:cNvSpPr>
            <a:spLocks noGrp="1" noChangeArrowheads="1"/>
          </p:cNvSpPr>
          <p:nvPr>
            <p:ph type="subTitle" idx="4294967295"/>
          </p:nvPr>
        </p:nvSpPr>
        <p:spPr>
          <a:xfrm>
            <a:off x="838200" y="1600200"/>
            <a:ext cx="8123238" cy="2227263"/>
          </a:xfrm>
        </p:spPr>
        <p:txBody>
          <a:bodyPr lIns="90000" tIns="46800" rIns="90000" bIns="46800"/>
          <a:lstStyle/>
          <a:p>
            <a:pPr marL="0" indent="0" algn="just" eaLnBrk="1">
              <a:lnSpc>
                <a:spcPct val="100000"/>
              </a:lnSpc>
              <a:spcBef>
                <a:spcPts val="800"/>
              </a:spcBef>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sz="2000" smtClean="0"/>
          </a:p>
          <a:p>
            <a:pPr marL="0" indent="0" algn="just" eaLnBrk="1">
              <a:lnSpc>
                <a:spcPct val="100000"/>
              </a:lnSpc>
              <a:spcBef>
                <a:spcPts val="800"/>
              </a:spcBef>
              <a:spcAft>
                <a:spcPct val="0"/>
              </a:spcAft>
              <a:buFont typeface="Symbol" charset="2"/>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000" smtClean="0"/>
              <a:t>A component is a physical and replaceable part of a system that conforms to 	and provides the realization of a set of interfaces.</a:t>
            </a:r>
          </a:p>
          <a:p>
            <a:pPr marL="0" indent="0" algn="just" eaLnBrk="1">
              <a:lnSpc>
                <a:spcPct val="100000"/>
              </a:lnSpc>
              <a:spcBef>
                <a:spcPts val="800"/>
              </a:spcBef>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sz="2000" smtClean="0"/>
          </a:p>
          <a:p>
            <a:pPr marL="0" indent="0" algn="just" eaLnBrk="1">
              <a:lnSpc>
                <a:spcPct val="100000"/>
              </a:lnSpc>
              <a:spcBef>
                <a:spcPts val="800"/>
              </a:spcBef>
              <a:spcAft>
                <a:spcPct val="0"/>
              </a:spcAft>
              <a:buFont typeface="Symbol" charset="2"/>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000" smtClean="0"/>
              <a:t>Components are used  to model the physical things that may reside on a 		node, such as executables, libraries, tables, files, and documents.</a:t>
            </a:r>
          </a:p>
        </p:txBody>
      </p:sp>
      <p:pic>
        <p:nvPicPr>
          <p:cNvPr id="3076" name="Picture 3"/>
          <p:cNvPicPr>
            <a:picLocks noChangeAspect="1" noChangeArrowheads="1"/>
          </p:cNvPicPr>
          <p:nvPr/>
        </p:nvPicPr>
        <p:blipFill>
          <a:blip r:embed="rId3"/>
          <a:srcRect/>
          <a:stretch>
            <a:fillRect/>
          </a:stretch>
        </p:blipFill>
        <p:spPr bwMode="auto">
          <a:xfrm>
            <a:off x="2011363" y="4389438"/>
            <a:ext cx="4206875" cy="18288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42888"/>
            <a:ext cx="8229600" cy="7032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Typical Components</a:t>
            </a:r>
          </a:p>
        </p:txBody>
      </p:sp>
      <p:pic>
        <p:nvPicPr>
          <p:cNvPr id="4099" name="Picture 2"/>
          <p:cNvPicPr>
            <a:picLocks noChangeAspect="1" noChangeArrowheads="1"/>
          </p:cNvPicPr>
          <p:nvPr/>
        </p:nvPicPr>
        <p:blipFill>
          <a:blip r:embed="rId3"/>
          <a:srcRect/>
          <a:stretch>
            <a:fillRect/>
          </a:stretch>
        </p:blipFill>
        <p:spPr bwMode="auto">
          <a:xfrm>
            <a:off x="906463" y="1549400"/>
            <a:ext cx="7231062" cy="44862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9600" cy="11430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smtClean="0"/>
              <a:t>Components and Classes</a:t>
            </a:r>
          </a:p>
        </p:txBody>
      </p:sp>
      <p:sp>
        <p:nvSpPr>
          <p:cNvPr id="5123" name="Rectangle 2"/>
          <p:cNvSpPr>
            <a:spLocks noGrp="1" noChangeArrowheads="1"/>
          </p:cNvSpPr>
          <p:nvPr>
            <p:ph type="body" idx="1"/>
          </p:nvPr>
        </p:nvSpPr>
        <p:spPr>
          <a:xfrm>
            <a:off x="457200" y="1600200"/>
            <a:ext cx="8229600" cy="4525963"/>
          </a:xfrm>
        </p:spPr>
        <p:txBody>
          <a:bodyPr lIns="90000" tIns="46800" rIns="90000" bIns="46800"/>
          <a:lstStyle/>
          <a:p>
            <a:pPr indent="-330200" eaLnBrk="1">
              <a:lnSpc>
                <a:spcPct val="10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Classes represent logical abstractions; components represent physical things that live in the world of bits. In short, components may live on nodes, classes may not.</a:t>
            </a:r>
          </a:p>
          <a:p>
            <a:pPr indent="-330200" eaLnBrk="1">
              <a:lnSpc>
                <a:spcPct val="10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Components represent the physical packaging of otherwise logical 	components and are at a different level of abstraction.</a:t>
            </a:r>
          </a:p>
          <a:p>
            <a:pPr indent="-330200" eaLnBrk="1">
              <a:lnSpc>
                <a:spcPct val="10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Classes may have attributes and operations directly. In general, components only have operations that are reachable only through their interfaces.</a:t>
            </a:r>
          </a:p>
          <a:p>
            <a:pPr indent="-330200" eaLnBrk="1">
              <a:lnSpc>
                <a:spcPct val="10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306388"/>
            <a:ext cx="8226425" cy="1141412"/>
          </a:xfrm>
        </p:spPr>
        <p:txBody>
          <a:bodyPr>
            <a:normAutofit fontScale="90000"/>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Components and Classes</a:t>
            </a:r>
            <a:br>
              <a:rPr lang="en-US" smtClean="0"/>
            </a:br>
            <a:endParaRPr lang="en-US" smtClean="0"/>
          </a:p>
        </p:txBody>
      </p:sp>
      <p:pic>
        <p:nvPicPr>
          <p:cNvPr id="6147" name="Picture 2"/>
          <p:cNvPicPr>
            <a:picLocks noChangeAspect="1" noChangeArrowheads="1"/>
          </p:cNvPicPr>
          <p:nvPr/>
        </p:nvPicPr>
        <p:blipFill>
          <a:blip r:embed="rId3"/>
          <a:srcRect/>
          <a:stretch>
            <a:fillRect/>
          </a:stretch>
        </p:blipFill>
        <p:spPr bwMode="auto">
          <a:xfrm>
            <a:off x="731838" y="1736725"/>
            <a:ext cx="7315200" cy="4846638"/>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04788"/>
            <a:ext cx="8229600" cy="7032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Components Characteristics</a:t>
            </a:r>
          </a:p>
        </p:txBody>
      </p:sp>
      <p:sp>
        <p:nvSpPr>
          <p:cNvPr id="7171" name="Rectangle 2"/>
          <p:cNvSpPr>
            <a:spLocks noGrp="1" noChangeArrowheads="1"/>
          </p:cNvSpPr>
          <p:nvPr>
            <p:ph type="body" idx="1"/>
          </p:nvPr>
        </p:nvSpPr>
        <p:spPr>
          <a:xfrm>
            <a:off x="549275" y="1235075"/>
            <a:ext cx="8229600" cy="4525963"/>
          </a:xfrm>
        </p:spPr>
        <p:txBody>
          <a:bodyPr lIns="90000" tIns="46800" rIns="90000" bIns="46800"/>
          <a:lstStyle/>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smtClean="0"/>
              <a:t>        </a:t>
            </a:r>
            <a:r>
              <a:rPr lang="en-US" sz="2000" smtClean="0"/>
              <a:t>First, a component is </a:t>
            </a:r>
            <a:r>
              <a:rPr lang="en-US" sz="2000" i="1" smtClean="0">
                <a:solidFill>
                  <a:srgbClr val="000080"/>
                </a:solidFill>
              </a:rPr>
              <a:t>physical</a:t>
            </a:r>
            <a:r>
              <a:rPr lang="en-US" sz="2000" i="1" smtClean="0"/>
              <a:t>. </a:t>
            </a:r>
            <a:r>
              <a:rPr lang="en-US" sz="2000" smtClean="0"/>
              <a:t>It lives in the world of bits, not concepts. </a:t>
            </a:r>
          </a:p>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t>
            </a:r>
          </a:p>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Second, a component is </a:t>
            </a:r>
            <a:r>
              <a:rPr lang="en-US" sz="2000" i="1" smtClean="0">
                <a:solidFill>
                  <a:srgbClr val="000080"/>
                </a:solidFill>
              </a:rPr>
              <a:t>replaceable</a:t>
            </a:r>
            <a:r>
              <a:rPr lang="en-US" sz="2000" i="1" smtClean="0"/>
              <a:t>.</a:t>
            </a:r>
            <a:r>
              <a:rPr lang="en-US" sz="2000" smtClean="0"/>
              <a:t> </a:t>
            </a:r>
          </a:p>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 component is substitutable- it is possible to replace a component with another that  conforms to the same interfaces.</a:t>
            </a:r>
          </a:p>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t>
            </a:r>
          </a:p>
          <a:p>
            <a:pPr indent="-325438"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Third, a component is </a:t>
            </a:r>
            <a:r>
              <a:rPr lang="en-US" sz="2000" i="1" smtClean="0">
                <a:solidFill>
                  <a:srgbClr val="000080"/>
                </a:solidFill>
              </a:rPr>
              <a:t>part of a system</a:t>
            </a:r>
            <a:r>
              <a:rPr lang="en-US" sz="2000" i="1" smtClean="0"/>
              <a:t>.</a:t>
            </a:r>
          </a:p>
          <a:p>
            <a:pPr indent="-325438" eaLnBrk="1">
              <a:lnSpc>
                <a:spcPct val="80000"/>
              </a:lnSpc>
              <a:spcBef>
                <a:spcPts val="5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component rarely stands alone. Rather, a given component collaborates with other  components and in so doing exists in the architectural or technology context in which it is intended to be used. </a:t>
            </a:r>
          </a:p>
          <a:p>
            <a:pPr indent="-325438" eaLnBrk="1">
              <a:lnSpc>
                <a:spcPct val="80000"/>
              </a:lnSpc>
              <a:spcBef>
                <a:spcPts val="5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component is logically and physically cohesive and thus denotes a meaningful  structural and/or behavioral chunk of a larger system. </a:t>
            </a:r>
          </a:p>
          <a:p>
            <a:pPr indent="-325438" eaLnBrk="1">
              <a:lnSpc>
                <a:spcPct val="80000"/>
              </a:lnSpc>
              <a:spcBef>
                <a:spcPts val="5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A component may be reused across many systems. Therefore, a component represents a fundamental building block on which systems can be designed and composed.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204788"/>
            <a:ext cx="8229600" cy="7032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Kind of Components</a:t>
            </a:r>
          </a:p>
        </p:txBody>
      </p:sp>
      <p:sp>
        <p:nvSpPr>
          <p:cNvPr id="8195" name="Rectangle 2"/>
          <p:cNvSpPr>
            <a:spLocks noGrp="1" noChangeArrowheads="1"/>
          </p:cNvSpPr>
          <p:nvPr>
            <p:ph type="body" idx="1"/>
          </p:nvPr>
        </p:nvSpPr>
        <p:spPr>
          <a:xfrm>
            <a:off x="457200" y="1371600"/>
            <a:ext cx="8229600" cy="4754563"/>
          </a:xfrm>
        </p:spPr>
        <p:txBody>
          <a:bodyPr lIns="90000" tIns="46800" rIns="90000" bIns="46800"/>
          <a:lstStyle/>
          <a:p>
            <a:pPr marL="415925" indent="-311150" eaLnBrk="1">
              <a:lnSpc>
                <a:spcPct val="90000"/>
              </a:lnSpc>
              <a:spcBef>
                <a:spcPts val="600"/>
              </a:spcBef>
              <a:spcAft>
                <a:spcPct val="0"/>
              </a:spcAft>
              <a:buClr>
                <a:srgbClr val="000080"/>
              </a:buClr>
              <a:buSzPct val="45000"/>
              <a:buFont typeface="Wingdings" charset="2"/>
              <a:buChar char=""/>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400" b="1" i="1" smtClean="0"/>
              <a:t>Deployment components: </a:t>
            </a:r>
          </a:p>
          <a:p>
            <a:pPr marL="415925" indent="-311150" eaLnBrk="1">
              <a:lnSpc>
                <a:spcPct val="90000"/>
              </a:lnSpc>
              <a:spcBef>
                <a:spcPts val="600"/>
              </a:spcBef>
              <a:spcAft>
                <a:spcPct val="0"/>
              </a:spcAft>
              <a:buClrTx/>
              <a:buFontTx/>
              <a:buNone/>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400" smtClean="0"/>
              <a:t>    </a:t>
            </a:r>
          </a:p>
          <a:p>
            <a:pPr marL="415925" indent="-311150" algn="just" eaLnBrk="1">
              <a:lnSpc>
                <a:spcPct val="90000"/>
              </a:lnSpc>
              <a:spcBef>
                <a:spcPts val="600"/>
              </a:spcBef>
              <a:spcAft>
                <a:spcPct val="0"/>
              </a:spcAft>
              <a:buClrTx/>
              <a:buFontTx/>
              <a:buNone/>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400" smtClean="0"/>
              <a:t>   			</a:t>
            </a:r>
            <a:r>
              <a:rPr lang="en-US" sz="2000" smtClean="0"/>
              <a:t>These are the components necessary and sufficient to form an executable system, such as dynamic libraries (DLLs) and executables (EXEs).</a:t>
            </a:r>
          </a:p>
          <a:p>
            <a:pPr marL="415925" indent="-311150" algn="just" eaLnBrk="1">
              <a:lnSpc>
                <a:spcPct val="90000"/>
              </a:lnSpc>
              <a:spcBef>
                <a:spcPts val="600"/>
              </a:spcBef>
              <a:spcAft>
                <a:spcPct val="0"/>
              </a:spcAft>
              <a:buClrTx/>
              <a:buFontTx/>
              <a:buNone/>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000" smtClean="0"/>
              <a:t>               The UML's definition of component is broad enough to address classic object models,  such as COM+, CORBA, and Enterprise Java Beans, as well as alternative object models, perhaps involving dynamic Web pages, database tables, and executables using  proprietary communication mechanisms.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body"/>
          </p:nvPr>
        </p:nvSpPr>
        <p:spPr>
          <a:xfrm>
            <a:off x="457200" y="1600200"/>
            <a:ext cx="8229600" cy="4525963"/>
          </a:xfrm>
        </p:spPr>
        <p:txBody>
          <a:bodyPr lIns="90000" tIns="46800" rIns="90000" bIns="46800" anchor="t"/>
          <a:lstStyle/>
          <a:p>
            <a:pPr marL="342900" indent="-325438" algn="l" eaLnBrk="1">
              <a:lnSpc>
                <a:spcPct val="10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b="1" i="1" smtClean="0">
                <a:solidFill>
                  <a:srgbClr val="000000"/>
                </a:solidFill>
              </a:rPr>
              <a:t>  </a:t>
            </a:r>
            <a:r>
              <a:rPr lang="en-US" sz="2000" b="1" i="1" smtClean="0">
                <a:solidFill>
                  <a:srgbClr val="000000"/>
                </a:solidFill>
              </a:rPr>
              <a:t>Work product components</a:t>
            </a:r>
            <a:r>
              <a:rPr lang="en-US" sz="2000" i="1" smtClean="0">
                <a:solidFill>
                  <a:srgbClr val="000000"/>
                </a:solidFill>
              </a:rPr>
              <a:t>: </a:t>
            </a:r>
            <a:r>
              <a:rPr lang="en-US" sz="2000" smtClean="0">
                <a:solidFill>
                  <a:srgbClr val="000000"/>
                </a:solidFill>
              </a:rPr>
              <a:t>These components are essentially the residue of the development process, consisting of things such as source code files and data files from which deployment components are created. </a:t>
            </a:r>
          </a:p>
          <a:p>
            <a:pPr marL="342900" indent="-325438" algn="l" eaLnBrk="1">
              <a:lnSpc>
                <a:spcPct val="10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000" smtClean="0">
              <a:solidFill>
                <a:srgbClr val="000000"/>
              </a:solidFill>
            </a:endParaRPr>
          </a:p>
          <a:p>
            <a:pPr marL="342900" indent="-325438" algn="l" eaLnBrk="1">
              <a:lnSpc>
                <a:spcPct val="100000"/>
              </a:lnSpc>
              <a:spcBef>
                <a:spcPts val="7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smtClean="0">
                <a:solidFill>
                  <a:srgbClr val="000000"/>
                </a:solidFill>
              </a:rPr>
              <a:t>These components do not directly participate in an executable system but are the  work products of development that are used to create the executable system.</a:t>
            </a:r>
          </a:p>
        </p:txBody>
      </p:sp>
      <p:sp>
        <p:nvSpPr>
          <p:cNvPr id="9219" name="Text Box 2"/>
          <p:cNvSpPr txBox="1">
            <a:spLocks noChangeArrowheads="1"/>
          </p:cNvSpPr>
          <p:nvPr/>
        </p:nvSpPr>
        <p:spPr bwMode="auto">
          <a:xfrm>
            <a:off x="703263" y="4479925"/>
            <a:ext cx="7708900" cy="1463675"/>
          </a:xfrm>
          <a:prstGeom prst="rect">
            <a:avLst/>
          </a:prstGeom>
          <a:noFill/>
          <a:ln w="9525">
            <a:noFill/>
            <a:round/>
            <a:headEnd/>
            <a:tailEnd/>
          </a:ln>
        </p:spPr>
        <p:txBody>
          <a:bodyPr lIns="0" tIns="25560" rIns="0" bIns="0"/>
          <a:lstStyle/>
          <a:p>
            <a:pPr algn="just">
              <a:spcBef>
                <a:spcPts val="8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solidFill>
                  <a:srgbClr val="000000"/>
                </a:solidFill>
                <a:latin typeface="Times New Roman" pitchFamily="16" charset="0"/>
              </a:rPr>
              <a:t>Execution components</a:t>
            </a:r>
            <a:r>
              <a:rPr lang="en-US" sz="2000" i="1">
                <a:solidFill>
                  <a:srgbClr val="000000"/>
                </a:solidFill>
                <a:latin typeface="Times New Roman" pitchFamily="16" charset="0"/>
              </a:rPr>
              <a:t>:</a:t>
            </a:r>
            <a:r>
              <a:rPr lang="en-US" sz="2000">
                <a:solidFill>
                  <a:srgbClr val="000000"/>
                </a:solidFill>
                <a:latin typeface="Times New Roman" pitchFamily="16" charset="0"/>
              </a:rPr>
              <a:t>These components are created as a consequence of an executing system, such as a COM+ object, which is instantiated from a DLL.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Stereo Types</a:t>
            </a:r>
          </a:p>
        </p:txBody>
      </p:sp>
      <p:sp>
        <p:nvSpPr>
          <p:cNvPr id="10243" name="Rectangle 2"/>
          <p:cNvSpPr>
            <a:spLocks noGrp="1" noChangeArrowheads="1"/>
          </p:cNvSpPr>
          <p:nvPr>
            <p:ph type="body" idx="1"/>
          </p:nvPr>
        </p:nvSpPr>
        <p:spPr>
          <a:xfrm>
            <a:off x="457200" y="1600200"/>
            <a:ext cx="8229600" cy="4525963"/>
          </a:xfrm>
        </p:spPr>
        <p:txBody>
          <a:bodyPr lIns="90000" tIns="46800" rIns="90000" bIns="46800"/>
          <a:lstStyle/>
          <a:p>
            <a:pPr indent="-325438" eaLnBrk="1">
              <a:lnSpc>
                <a:spcPct val="9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   </a:t>
            </a:r>
            <a:r>
              <a:rPr lang="en-US" sz="2000" smtClean="0"/>
              <a:t>1. </a:t>
            </a:r>
            <a:r>
              <a:rPr lang="en-US" sz="2000" b="1" smtClean="0"/>
              <a:t>executable:</a:t>
            </a:r>
            <a:r>
              <a:rPr lang="en-US" sz="2000" smtClean="0"/>
              <a:t> Specifies a component that may be executed on a node</a:t>
            </a:r>
          </a:p>
          <a:p>
            <a:pPr indent="-325438" eaLnBrk="1">
              <a:lnSpc>
                <a:spcPct val="9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2. </a:t>
            </a:r>
            <a:r>
              <a:rPr lang="en-US" sz="2000" b="1" smtClean="0"/>
              <a:t>library:</a:t>
            </a:r>
            <a:r>
              <a:rPr lang="en-US" sz="2000" smtClean="0"/>
              <a:t> Specifies a static or dynamic object  library</a:t>
            </a:r>
          </a:p>
          <a:p>
            <a:pPr indent="-325438" eaLnBrk="1">
              <a:lnSpc>
                <a:spcPct val="9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3. </a:t>
            </a:r>
            <a:r>
              <a:rPr lang="en-US" sz="2000" b="1" smtClean="0"/>
              <a:t>table:</a:t>
            </a:r>
            <a:r>
              <a:rPr lang="en-US" sz="2000" smtClean="0"/>
              <a:t> Specifies a component that represents a database table </a:t>
            </a:r>
          </a:p>
          <a:p>
            <a:pPr indent="-325438" eaLnBrk="1">
              <a:lnSpc>
                <a:spcPct val="9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4. </a:t>
            </a:r>
            <a:r>
              <a:rPr lang="en-US" sz="2000" b="1" smtClean="0"/>
              <a:t>file:</a:t>
            </a:r>
            <a:r>
              <a:rPr lang="en-US" sz="2000" smtClean="0"/>
              <a:t> Specifies a component that represents a document containing source code or  data</a:t>
            </a:r>
          </a:p>
          <a:p>
            <a:pPr indent="-325438" eaLnBrk="1">
              <a:lnSpc>
                <a:spcPct val="90000"/>
              </a:lnSpc>
              <a:spcBef>
                <a:spcPts val="7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5. </a:t>
            </a:r>
            <a:r>
              <a:rPr lang="en-US" sz="2000" b="1" smtClean="0"/>
              <a:t>document:</a:t>
            </a:r>
            <a:r>
              <a:rPr lang="en-US" sz="2000" smtClean="0"/>
              <a:t> Specifies a component that represents a document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33400" y="228600"/>
            <a:ext cx="8153400" cy="9906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smtClean="0"/>
              <a:t>Modeling Executables and Libraries</a:t>
            </a:r>
          </a:p>
        </p:txBody>
      </p:sp>
      <p:sp>
        <p:nvSpPr>
          <p:cNvPr id="11267" name="Rectangle 2"/>
          <p:cNvSpPr>
            <a:spLocks noGrp="1" noChangeArrowheads="1"/>
          </p:cNvSpPr>
          <p:nvPr>
            <p:ph type="body" idx="1"/>
          </p:nvPr>
        </p:nvSpPr>
        <p:spPr>
          <a:xfrm>
            <a:off x="274638" y="1463675"/>
            <a:ext cx="8686800" cy="3914775"/>
          </a:xfrm>
        </p:spPr>
        <p:txBody>
          <a:bodyPr lIns="90000" tIns="46800" rIns="90000" bIns="46800">
            <a:normAutofit lnSpcReduction="10000"/>
          </a:bodyPr>
          <a:lstStyle/>
          <a:p>
            <a:pPr indent="-330200"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executables and libraries,</a:t>
            </a:r>
          </a:p>
          <a:p>
            <a:pPr indent="-330200" algn="just"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Identify the partitioning of your </a:t>
            </a:r>
            <a:r>
              <a:rPr lang="en-US" sz="2000" smtClean="0">
                <a:solidFill>
                  <a:srgbClr val="000080"/>
                </a:solidFill>
              </a:rPr>
              <a:t>physical system</a:t>
            </a:r>
            <a:r>
              <a:rPr lang="en-US" sz="2000" smtClean="0"/>
              <a:t>. Consider the </a:t>
            </a:r>
            <a:r>
              <a:rPr lang="en-US" sz="2000" smtClean="0">
                <a:solidFill>
                  <a:srgbClr val="000080"/>
                </a:solidFill>
              </a:rPr>
              <a:t>impact of</a:t>
            </a:r>
            <a:r>
              <a:rPr lang="en-US" sz="2000" smtClean="0"/>
              <a:t> technical,  configuration management, and reuse issues.</a:t>
            </a:r>
          </a:p>
          <a:p>
            <a:pPr indent="-330200" algn="just"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any </a:t>
            </a:r>
            <a:r>
              <a:rPr lang="en-US" sz="2000" smtClean="0">
                <a:solidFill>
                  <a:srgbClr val="000080"/>
                </a:solidFill>
              </a:rPr>
              <a:t>executables and libraries as components</a:t>
            </a:r>
            <a:r>
              <a:rPr lang="en-US" sz="2000" smtClean="0"/>
              <a:t>, using the appropriate standard elements. If your implementation introduces new kinds of 			components, introduce a new appropriate stereotype.</a:t>
            </a:r>
          </a:p>
          <a:p>
            <a:pPr indent="-330200" algn="just"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If it's important for you to </a:t>
            </a:r>
            <a:r>
              <a:rPr lang="en-US" sz="2000" smtClean="0">
                <a:solidFill>
                  <a:srgbClr val="000080"/>
                </a:solidFill>
              </a:rPr>
              <a:t>manage the seams</a:t>
            </a:r>
            <a:r>
              <a:rPr lang="en-US" sz="2000" smtClean="0"/>
              <a:t> in your system, model the		significant interfaces that some components use and others realize.</a:t>
            </a:r>
          </a:p>
          <a:p>
            <a:pPr indent="-330200" algn="just"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As necessary to communicate your intent,</a:t>
            </a:r>
            <a:r>
              <a:rPr lang="en-US" sz="2000" smtClean="0">
                <a:solidFill>
                  <a:srgbClr val="000080"/>
                </a:solidFill>
              </a:rPr>
              <a:t> model the relationships among these  executables, libraries, and interfaces</a:t>
            </a:r>
            <a:r>
              <a:rPr lang="en-US" sz="2000" smtClean="0"/>
              <a:t>. Most often, you'll want to model the 		dependencies among these parts in order to visualize the impact of change.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0"/>
            <a:ext cx="636588" cy="246063"/>
          </a:xfrm>
          <a:prstGeom prst="rect">
            <a:avLst/>
          </a:prstGeom>
          <a:noFill/>
          <a:ln w="9525">
            <a:noFill/>
            <a:round/>
            <a:headEnd/>
            <a:tailEnd/>
          </a:ln>
        </p:spPr>
        <p:txBody>
          <a:bodyPr wrap="none" lIns="90000" tIns="46800" rIns="90000" bIns="46800" anchor="ctr">
            <a:spAutoFit/>
          </a:bodyPr>
          <a:lstStyle/>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Times New Roman" pitchFamily="16" charset="0"/>
              </a:rPr>
              <a:t>             </a:t>
            </a:r>
          </a:p>
        </p:txBody>
      </p:sp>
      <p:pic>
        <p:nvPicPr>
          <p:cNvPr id="12291" name="Picture 2"/>
          <p:cNvPicPr>
            <a:picLocks noChangeAspect="1" noChangeArrowheads="1"/>
          </p:cNvPicPr>
          <p:nvPr/>
        </p:nvPicPr>
        <p:blipFill>
          <a:blip r:embed="rId3"/>
          <a:srcRect/>
          <a:stretch>
            <a:fillRect/>
          </a:stretch>
        </p:blipFill>
        <p:spPr bwMode="auto">
          <a:xfrm>
            <a:off x="731838" y="1187450"/>
            <a:ext cx="7497762" cy="4664075"/>
          </a:xfrm>
          <a:prstGeom prst="rect">
            <a:avLst/>
          </a:prstGeom>
          <a:noFill/>
          <a:ln w="9525">
            <a:noFill/>
            <a:round/>
            <a:headEnd/>
            <a:tailEnd/>
          </a:ln>
        </p:spPr>
      </p:pic>
      <p:sp>
        <p:nvSpPr>
          <p:cNvPr id="12292" name="Text Box 3"/>
          <p:cNvSpPr txBox="1">
            <a:spLocks noChangeArrowheads="1"/>
          </p:cNvSpPr>
          <p:nvPr/>
        </p:nvSpPr>
        <p:spPr bwMode="auto">
          <a:xfrm>
            <a:off x="752475" y="182563"/>
            <a:ext cx="8026400" cy="700087"/>
          </a:xfrm>
          <a:prstGeom prst="rect">
            <a:avLst/>
          </a:prstGeom>
          <a:noFill/>
          <a:ln w="9525">
            <a:noFill/>
            <a:round/>
            <a:headEnd/>
            <a:tailEnd/>
          </a:ln>
        </p:spPr>
        <p:txBody>
          <a:bodyPr lIns="90000" tIns="4500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solidFill>
                  <a:srgbClr val="000000"/>
                </a:solidFill>
                <a:ea typeface="WenQuanYi Micro Hei" charset="0"/>
                <a:cs typeface="WenQuanYi Micro Hei" charset="0"/>
              </a:rPr>
              <a:t>		</a:t>
            </a:r>
            <a:r>
              <a:rPr lang="en-US" sz="2000">
                <a:solidFill>
                  <a:srgbClr val="000080"/>
                </a:solidFill>
                <a:latin typeface="Times New Roman" pitchFamily="16" charset="0"/>
                <a:ea typeface="WenQuanYi Micro Hei" charset="0"/>
                <a:cs typeface="WenQuanYi Micro Hei" charset="0"/>
              </a:rPr>
              <a:t>Figure shows a set of components drawn from a personal productivity tool that runs on a single personal compute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40957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solidFill>
                  <a:srgbClr val="000000"/>
                </a:solidFill>
              </a:rPr>
              <a:t>Signals</a:t>
            </a:r>
          </a:p>
        </p:txBody>
      </p:sp>
      <p:sp>
        <p:nvSpPr>
          <p:cNvPr id="11267" name="Rectangle 2"/>
          <p:cNvSpPr>
            <a:spLocks noGrp="1" noChangeArrowheads="1"/>
          </p:cNvSpPr>
          <p:nvPr>
            <p:ph type="body" idx="1"/>
          </p:nvPr>
        </p:nvSpPr>
        <p:spPr>
          <a:xfrm>
            <a:off x="457200" y="1600200"/>
            <a:ext cx="8229600" cy="4530725"/>
          </a:xfrm>
        </p:spPr>
        <p:txBody>
          <a:bodyPr lIns="90000" tIns="46800" rIns="90000" bIns="46800"/>
          <a:lstStyle/>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A </a:t>
            </a:r>
            <a:r>
              <a:rPr lang="en-US" sz="2400" i="1" smtClean="0"/>
              <a:t>signal </a:t>
            </a:r>
            <a:r>
              <a:rPr lang="en-US" sz="2400" smtClean="0"/>
              <a:t>is a kind of event that represents the specification of an asynchronous stimulus communicated between instances.</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A signal represents a </a:t>
            </a:r>
            <a:r>
              <a:rPr lang="en-US" sz="2400" smtClean="0">
                <a:solidFill>
                  <a:srgbClr val="FF0000"/>
                </a:solidFill>
              </a:rPr>
              <a:t>named objec</a:t>
            </a:r>
            <a:r>
              <a:rPr lang="en-US" sz="2400" smtClean="0">
                <a:solidFill>
                  <a:srgbClr val="000080"/>
                </a:solidFill>
              </a:rPr>
              <a:t>t</a:t>
            </a:r>
            <a:r>
              <a:rPr lang="en-US" sz="2400" smtClean="0"/>
              <a:t> that is dispatched (thrown) asynchronously by one object and then received (caught) by another.</a:t>
            </a:r>
          </a:p>
          <a:p>
            <a:pPr indent="-312738" eaLnBrk="1">
              <a:spcBef>
                <a:spcPts val="500"/>
              </a:spcBef>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12738" eaLnBrk="1">
              <a:spcBef>
                <a:spcPts val="500"/>
              </a:spcBef>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Exceptions are the most common kind of internal signals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7200" y="166688"/>
            <a:ext cx="8229600" cy="13128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smtClean="0"/>
              <a:t>Modeling Tables, Files, and Documents</a:t>
            </a:r>
            <a:r>
              <a:rPr lang="en-US" sz="3600" smtClean="0"/>
              <a:t> </a:t>
            </a:r>
          </a:p>
        </p:txBody>
      </p:sp>
      <p:sp>
        <p:nvSpPr>
          <p:cNvPr id="13315" name="Rectangle 2"/>
          <p:cNvSpPr>
            <a:spLocks noGrp="1" noChangeArrowheads="1"/>
          </p:cNvSpPr>
          <p:nvPr>
            <p:ph type="body" idx="1"/>
          </p:nvPr>
        </p:nvSpPr>
        <p:spPr>
          <a:xfrm>
            <a:off x="457200" y="1600200"/>
            <a:ext cx="8229600" cy="4525963"/>
          </a:xfrm>
        </p:spPr>
        <p:txBody>
          <a:bodyPr lIns="90000" tIns="46800" rIns="90000" bIns="46800"/>
          <a:lstStyle/>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tables, files, and documents,</a:t>
            </a:r>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solidFill>
                <a:srgbClr val="800000"/>
              </a:solidFill>
            </a:endParaRPr>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Identify the </a:t>
            </a:r>
            <a:r>
              <a:rPr lang="en-US" sz="2000" smtClean="0">
                <a:solidFill>
                  <a:srgbClr val="000080"/>
                </a:solidFill>
              </a:rPr>
              <a:t>ancillary components </a:t>
            </a:r>
            <a:r>
              <a:rPr lang="en-US" sz="2000" smtClean="0"/>
              <a:t>that are part of the physical implementation of your system.</a:t>
            </a:r>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these things as components. If your implementation introduces new kinds of</a:t>
            </a:r>
            <a:r>
              <a:rPr lang="en-US" sz="2000" smtClean="0">
                <a:solidFill>
                  <a:srgbClr val="000080"/>
                </a:solidFill>
              </a:rPr>
              <a:t> artifacts</a:t>
            </a:r>
            <a:r>
              <a:rPr lang="en-US" sz="2000" smtClean="0"/>
              <a:t>, introduce a new appropriate stereotype.</a:t>
            </a:r>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As necessary to </a:t>
            </a:r>
            <a:r>
              <a:rPr lang="en-US" sz="2000" smtClean="0">
                <a:solidFill>
                  <a:srgbClr val="000080"/>
                </a:solidFill>
              </a:rPr>
              <a:t>communicate</a:t>
            </a:r>
            <a:r>
              <a:rPr lang="en-US" sz="2000" smtClean="0"/>
              <a:t> your intent, </a:t>
            </a:r>
            <a:r>
              <a:rPr lang="en-US" sz="2000" smtClean="0">
                <a:solidFill>
                  <a:srgbClr val="000080"/>
                </a:solidFill>
              </a:rPr>
              <a:t>model the relationships</a:t>
            </a:r>
            <a:r>
              <a:rPr lang="en-US" sz="2000" smtClean="0"/>
              <a:t> among these ancillary components and the other executables, libraries, and interfaces in your system. </a:t>
            </a:r>
          </a:p>
          <a:p>
            <a:pPr indent="-330200" eaLnBrk="1">
              <a:lnSpc>
                <a:spcPct val="9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a:srcRect/>
          <a:stretch>
            <a:fillRect/>
          </a:stretch>
        </p:blipFill>
        <p:spPr bwMode="auto">
          <a:xfrm>
            <a:off x="906463" y="544513"/>
            <a:ext cx="7596187" cy="59467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6397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smtClean="0"/>
              <a:t>Modeling an API</a:t>
            </a:r>
          </a:p>
        </p:txBody>
      </p:sp>
      <p:sp>
        <p:nvSpPr>
          <p:cNvPr id="15363" name="Rectangle 2"/>
          <p:cNvSpPr>
            <a:spLocks noGrp="1" noChangeArrowheads="1"/>
          </p:cNvSpPr>
          <p:nvPr>
            <p:ph type="body" idx="1"/>
          </p:nvPr>
        </p:nvSpPr>
        <p:spPr>
          <a:xfrm>
            <a:off x="457200" y="1600200"/>
            <a:ext cx="8229600" cy="4525963"/>
          </a:xfrm>
        </p:spPr>
        <p:txBody>
          <a:bodyPr lIns="90000" tIns="46800" rIns="90000" bIns="46800"/>
          <a:lstStyle/>
          <a:p>
            <a:pPr indent="-325438" eaLnBrk="1">
              <a:lnSpc>
                <a:spcPct val="8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an API,</a:t>
            </a:r>
          </a:p>
          <a:p>
            <a:pPr indent="-325438" eaLnBrk="1">
              <a:lnSpc>
                <a:spcPct val="80000"/>
              </a:lnSpc>
              <a:spcBef>
                <a:spcPts val="6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solidFill>
                <a:srgbClr val="800000"/>
              </a:solidFill>
            </a:endParaRPr>
          </a:p>
          <a:p>
            <a:pPr indent="-325438" eaLnBrk="1">
              <a:lnSpc>
                <a:spcPct val="80000"/>
              </a:lnSpc>
              <a:spcBef>
                <a:spcPts val="6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Identify the</a:t>
            </a:r>
            <a:r>
              <a:rPr lang="en-US" sz="2000" smtClean="0">
                <a:solidFill>
                  <a:srgbClr val="000080"/>
                </a:solidFill>
              </a:rPr>
              <a:t> programmatic seams</a:t>
            </a:r>
            <a:r>
              <a:rPr lang="en-US" sz="2000" smtClean="0"/>
              <a:t> in your system and model each seam as an interface, collecting the attributes and operations that form this edge.</a:t>
            </a:r>
          </a:p>
          <a:p>
            <a:pPr indent="-325438" eaLnBrk="1">
              <a:lnSpc>
                <a:spcPct val="80000"/>
              </a:lnSpc>
              <a:spcBef>
                <a:spcPts val="600"/>
              </a:spcBef>
              <a:spcAft>
                <a:spcPct val="0"/>
              </a:spcAft>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25438" eaLnBrk="1">
              <a:lnSpc>
                <a:spcPct val="80000"/>
              </a:lnSpc>
              <a:spcBef>
                <a:spcPts val="6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Expose only those </a:t>
            </a:r>
            <a:r>
              <a:rPr lang="en-US" sz="2000" smtClean="0">
                <a:solidFill>
                  <a:srgbClr val="000080"/>
                </a:solidFill>
              </a:rPr>
              <a:t>properties of the interface</a:t>
            </a:r>
            <a:r>
              <a:rPr lang="en-US" sz="2000" smtClean="0"/>
              <a:t> that are important to visualize in the given context; otherwise, hide these properties, keeping them in the interface's specification for reference, as necessary.</a:t>
            </a:r>
          </a:p>
          <a:p>
            <a:pPr indent="-325438" eaLnBrk="1">
              <a:lnSpc>
                <a:spcPct val="80000"/>
              </a:lnSpc>
              <a:spcBef>
                <a:spcPts val="600"/>
              </a:spcBef>
              <a:spcAft>
                <a:spcPct val="0"/>
              </a:spcAft>
              <a:buClrTx/>
              <a:buSzPct val="4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25438" eaLnBrk="1">
              <a:lnSpc>
                <a:spcPct val="80000"/>
              </a:lnSpc>
              <a:spcBef>
                <a:spcPts val="600"/>
              </a:spcBef>
              <a:spcAft>
                <a:spcPct val="0"/>
              </a:spcAft>
              <a:buClr>
                <a:srgbClr val="000080"/>
              </a:buClr>
              <a:buSzPct val="45000"/>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Model the </a:t>
            </a:r>
            <a:r>
              <a:rPr lang="en-US" sz="2000" smtClean="0">
                <a:solidFill>
                  <a:srgbClr val="000080"/>
                </a:solidFill>
              </a:rPr>
              <a:t>realization of each API</a:t>
            </a:r>
            <a:r>
              <a:rPr lang="en-US" sz="2000" smtClean="0"/>
              <a:t> only insofar as it is important to show the configuration of a specific implementation.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a:srcRect/>
          <a:stretch>
            <a:fillRect/>
          </a:stretch>
        </p:blipFill>
        <p:spPr bwMode="auto">
          <a:xfrm>
            <a:off x="1006475" y="731838"/>
            <a:ext cx="7315200" cy="484663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58763"/>
            <a:ext cx="8229600" cy="5207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smtClean="0"/>
              <a:t>Modeling Source Code</a:t>
            </a:r>
          </a:p>
        </p:txBody>
      </p:sp>
      <p:sp>
        <p:nvSpPr>
          <p:cNvPr id="17411" name="Rectangle 2"/>
          <p:cNvSpPr>
            <a:spLocks noGrp="1" noChangeArrowheads="1"/>
          </p:cNvSpPr>
          <p:nvPr>
            <p:ph type="body" idx="1"/>
          </p:nvPr>
        </p:nvSpPr>
        <p:spPr>
          <a:xfrm>
            <a:off x="457200" y="1600200"/>
            <a:ext cx="8229600" cy="4525963"/>
          </a:xfrm>
        </p:spPr>
        <p:txBody>
          <a:bodyPr lIns="90000" tIns="46800" rIns="90000" bIns="46800"/>
          <a:lstStyle/>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source code,</a:t>
            </a:r>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solidFill>
                <a:srgbClr val="800000"/>
              </a:solidFill>
            </a:endParaRPr>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Depending on the constraints imposed by your development tools, </a:t>
            </a:r>
            <a:r>
              <a:rPr lang="en-US" sz="2000" smtClean="0">
                <a:solidFill>
                  <a:srgbClr val="000080"/>
                </a:solidFill>
              </a:rPr>
              <a:t>model the files used to store the details of all your logical elements</a:t>
            </a:r>
            <a:r>
              <a:rPr lang="en-US" sz="2000" smtClean="0"/>
              <a:t>, along with their compilation dependencies.</a:t>
            </a:r>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If it's important for you to bolt these models to your configuration management and version control tools, you'll want to </a:t>
            </a:r>
            <a:r>
              <a:rPr lang="en-US" sz="2000" smtClean="0">
                <a:solidFill>
                  <a:srgbClr val="000080"/>
                </a:solidFill>
              </a:rPr>
              <a:t>include tagged values</a:t>
            </a:r>
            <a:r>
              <a:rPr lang="en-US" sz="2000" smtClean="0"/>
              <a:t>, such as version, author, and check in/check out information, for each file that's under configuration management.</a:t>
            </a:r>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As far as possible, let your development tools </a:t>
            </a:r>
            <a:r>
              <a:rPr lang="en-US" sz="2000" smtClean="0">
                <a:solidFill>
                  <a:srgbClr val="000080"/>
                </a:solidFill>
              </a:rPr>
              <a:t>manage the relationships among these files</a:t>
            </a:r>
            <a:r>
              <a:rPr lang="en-US" sz="2000" smtClean="0"/>
              <a:t>, and use the UML only to visualize and document these relationships.</a:t>
            </a:r>
          </a:p>
          <a:p>
            <a:pPr indent="-330200" eaLnBrk="1">
              <a:lnSpc>
                <a:spcPct val="80000"/>
              </a:lnSpc>
              <a:spcBef>
                <a:spcPts val="5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a:srcRect/>
          <a:stretch>
            <a:fillRect/>
          </a:stretch>
        </p:blipFill>
        <p:spPr bwMode="auto">
          <a:xfrm>
            <a:off x="914400" y="914400"/>
            <a:ext cx="7497763" cy="51212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204788"/>
            <a:ext cx="8229600" cy="7032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smtClean="0"/>
              <a:t>Component Diagram</a:t>
            </a:r>
          </a:p>
        </p:txBody>
      </p:sp>
      <p:sp>
        <p:nvSpPr>
          <p:cNvPr id="19459" name="Rectangle 2"/>
          <p:cNvSpPr>
            <a:spLocks noGrp="1" noChangeArrowheads="1"/>
          </p:cNvSpPr>
          <p:nvPr>
            <p:ph type="body" idx="1"/>
          </p:nvPr>
        </p:nvSpPr>
        <p:spPr>
          <a:xfrm>
            <a:off x="457200" y="762000"/>
            <a:ext cx="8229600" cy="4860925"/>
          </a:xfrm>
        </p:spPr>
        <p:txBody>
          <a:bodyPr lIns="90000" tIns="46800" rIns="90000" bIns="46800">
            <a:normAutofit lnSpcReduction="10000"/>
          </a:bodyPr>
          <a:lstStyle/>
          <a:p>
            <a:pPr marL="423863" indent="-311150" algn="just" eaLnBrk="1">
              <a:lnSpc>
                <a:spcPct val="90000"/>
              </a:lnSpc>
              <a:spcBef>
                <a:spcPts val="6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algn="just" eaLnBrk="1">
              <a:lnSpc>
                <a:spcPct val="90000"/>
              </a:lnSpc>
              <a:spcBef>
                <a:spcPts val="600"/>
              </a:spcBef>
              <a:spcAft>
                <a:spcPct val="0"/>
              </a:spcAft>
              <a:buClrTx/>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800" smtClean="0"/>
              <a:t>A component diagram shows a set of components and their relationships. Graphically, a component diagram is a collection of vertices and arcs.</a:t>
            </a:r>
            <a:endParaRPr lang="en-US" sz="2000" smtClean="0"/>
          </a:p>
          <a:p>
            <a:pPr marL="423863" indent="-311150" algn="just" eaLnBrk="1">
              <a:lnSpc>
                <a:spcPct val="90000"/>
              </a:lnSpc>
              <a:spcBef>
                <a:spcPts val="6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algn="just" eaLnBrk="1">
              <a:lnSpc>
                <a:spcPct val="90000"/>
              </a:lnSpc>
              <a:spcBef>
                <a:spcPts val="600"/>
              </a:spcBef>
              <a:spcAft>
                <a:spcPct val="0"/>
              </a:spcAft>
              <a:buClr>
                <a:srgbClr val="000080"/>
              </a:buClr>
              <a:buSzPct val="45000"/>
              <a:buFont typeface="Wingdings" charset="2"/>
              <a:buChar char=""/>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t>A component diagram </a:t>
            </a:r>
            <a:r>
              <a:rPr lang="en-US" sz="2400" smtClean="0">
                <a:solidFill>
                  <a:srgbClr val="000080"/>
                </a:solidFill>
              </a:rPr>
              <a:t>shows the organizations and dependencies among software components</a:t>
            </a:r>
            <a:r>
              <a:rPr lang="en-US" sz="2400" smtClean="0"/>
              <a:t>, including source code components, binary code components, and executable components. </a:t>
            </a:r>
          </a:p>
          <a:p>
            <a:pPr marL="423863" indent="-311150" algn="just" eaLnBrk="1">
              <a:lnSpc>
                <a:spcPct val="90000"/>
              </a:lnSpc>
              <a:spcBef>
                <a:spcPts val="600"/>
              </a:spcBef>
              <a:spcAft>
                <a:spcPct val="0"/>
              </a:spcAft>
              <a:buClr>
                <a:srgbClr val="000080"/>
              </a:buClr>
              <a:buSzPct val="45000"/>
              <a:buFont typeface="Wingdings" charset="2"/>
              <a:buChar char=""/>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t>Calling dependencies among components are shown as </a:t>
            </a:r>
            <a:r>
              <a:rPr lang="en-US" sz="2400" smtClean="0">
                <a:solidFill>
                  <a:srgbClr val="000080"/>
                </a:solidFill>
              </a:rPr>
              <a:t>dependency relationships</a:t>
            </a:r>
            <a:r>
              <a:rPr lang="en-US" sz="2400" smtClean="0"/>
              <a:t> between components and interfaces on other components. Note that the interfaces actually belong to the logical view, but they can occur both in class diagrams and in component diagrams.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7159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Contents of Component Diagram</a:t>
            </a:r>
          </a:p>
        </p:txBody>
      </p:sp>
      <p:sp>
        <p:nvSpPr>
          <p:cNvPr id="20483" name="Rectangle 2"/>
          <p:cNvSpPr>
            <a:spLocks noGrp="1" noChangeArrowheads="1"/>
          </p:cNvSpPr>
          <p:nvPr>
            <p:ph type="body" idx="1"/>
          </p:nvPr>
        </p:nvSpPr>
        <p:spPr>
          <a:xfrm>
            <a:off x="457200" y="990600"/>
            <a:ext cx="8229600" cy="5718175"/>
          </a:xfrm>
        </p:spPr>
        <p:txBody>
          <a:bodyPr lIns="90000" tIns="46800" rIns="90000" bIns="46800"/>
          <a:lstStyle/>
          <a:p>
            <a:pPr marL="423863" indent="-311150" eaLnBrk="1">
              <a:lnSpc>
                <a:spcPct val="100000"/>
              </a:lnSpc>
              <a:spcBef>
                <a:spcPts val="800"/>
              </a:spcBef>
              <a:spcAft>
                <a:spcPct val="0"/>
              </a:spcAft>
              <a:buClrTx/>
              <a:buSzPct val="45000"/>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solidFill>
                  <a:srgbClr val="800000"/>
                </a:solidFill>
              </a:rPr>
              <a:t>Component diagrams commonly contain</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solidFill>
                  <a:srgbClr val="000080"/>
                </a:solidFill>
              </a:rPr>
              <a:t>• Components</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     A component represents a software module (source code, binary code, executable, DLL, etc.) with a well-defined interface. The interface of a component is represented by one or several interface elements that the component provides.</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solidFill>
                  <a:srgbClr val="000080"/>
                </a:solidFill>
              </a:rPr>
              <a:t>• Interfaces</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	An interface specifies the externally-visible operations of a class and/or component, and has no implementation of its own. An interface typically specifies only a limited part of the behavior of a class or component.</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400" smtClean="0">
                <a:solidFill>
                  <a:srgbClr val="000080"/>
                </a:solidFill>
              </a:rPr>
              <a:t>• Dependency, generalization, association, and realization relationships</a:t>
            </a:r>
          </a:p>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400" smtClean="0">
              <a:solidFill>
                <a:srgbClr val="00008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Source Code</a:t>
            </a:r>
            <a:br>
              <a:rPr lang="en-US" smtClean="0"/>
            </a:br>
            <a:endParaRPr lang="en-US" smtClean="0"/>
          </a:p>
        </p:txBody>
      </p:sp>
      <p:sp>
        <p:nvSpPr>
          <p:cNvPr id="21507" name="Rectangle 2"/>
          <p:cNvSpPr>
            <a:spLocks noGrp="1" noChangeArrowheads="1"/>
          </p:cNvSpPr>
          <p:nvPr>
            <p:ph type="subTitle" idx="4294967295"/>
          </p:nvPr>
        </p:nvSpPr>
        <p:spPr>
          <a:xfrm>
            <a:off x="457200" y="1514475"/>
            <a:ext cx="8221663" cy="5213350"/>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a system's source code,</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solidFill>
                <a:srgbClr val="800000"/>
              </a:solidFill>
            </a:endParaRP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Either by forward or reverse engineering, identify the set o</a:t>
            </a:r>
            <a:r>
              <a:rPr lang="en-US" sz="2000" smtClean="0">
                <a:solidFill>
                  <a:srgbClr val="000080"/>
                </a:solidFill>
              </a:rPr>
              <a:t>f source code files of interest and model them as </a:t>
            </a:r>
            <a:r>
              <a:rPr lang="en-US" sz="2000" smtClean="0">
                <a:solidFill>
                  <a:srgbClr val="280099"/>
                </a:solidFill>
              </a:rPr>
              <a:t>components </a:t>
            </a:r>
            <a:r>
              <a:rPr lang="en-US" sz="2000" smtClean="0">
                <a:solidFill>
                  <a:srgbClr val="7E0021"/>
                </a:solidFill>
              </a:rPr>
              <a:t>stereotyped as files</a:t>
            </a:r>
            <a:r>
              <a:rPr lang="en-US" sz="2000" smtClean="0"/>
              <a:t>.</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For larger systems, use</a:t>
            </a:r>
            <a:r>
              <a:rPr lang="en-US" sz="2000" smtClean="0">
                <a:solidFill>
                  <a:srgbClr val="000080"/>
                </a:solidFill>
              </a:rPr>
              <a:t> packages to show groups of source code files</a:t>
            </a:r>
            <a:r>
              <a:rPr lang="en-US" sz="2000" smtClean="0"/>
              <a:t>.</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Consider exposing a tagged value indicating such information as the version number of the source code file, its author, and the date it was last changed. Use tools to manage the value of this tag.</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the </a:t>
            </a:r>
            <a:r>
              <a:rPr lang="en-US" sz="2000" smtClean="0">
                <a:solidFill>
                  <a:srgbClr val="000080"/>
                </a:solidFill>
              </a:rPr>
              <a:t>compilation dependencies </a:t>
            </a:r>
            <a:r>
              <a:rPr lang="en-US" sz="2000" smtClean="0"/>
              <a:t>among these files using dependencies. Again, use tools to help generate and manage these dependencies.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549275"/>
            <a:ext cx="8221663" cy="635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Source Code</a:t>
            </a:r>
          </a:p>
        </p:txBody>
      </p:sp>
      <p:pic>
        <p:nvPicPr>
          <p:cNvPr id="22531" name="Picture 2"/>
          <p:cNvPicPr>
            <a:picLocks noChangeAspect="1" noChangeArrowheads="1"/>
          </p:cNvPicPr>
          <p:nvPr/>
        </p:nvPicPr>
        <p:blipFill>
          <a:blip r:embed="rId3"/>
          <a:srcRect/>
          <a:stretch>
            <a:fillRect/>
          </a:stretch>
        </p:blipFill>
        <p:spPr bwMode="auto">
          <a:xfrm>
            <a:off x="457200" y="1463675"/>
            <a:ext cx="8221663" cy="51720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49275" y="639763"/>
            <a:ext cx="8229600" cy="11430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solidFill>
                  <a:srgbClr val="000000"/>
                </a:solidFill>
              </a:rPr>
              <a:t>Signals have a lot in common with classes.</a:t>
            </a:r>
          </a:p>
        </p:txBody>
      </p:sp>
      <p:sp>
        <p:nvSpPr>
          <p:cNvPr id="12291" name="Rectangle 2"/>
          <p:cNvSpPr>
            <a:spLocks noGrp="1" noChangeArrowheads="1"/>
          </p:cNvSpPr>
          <p:nvPr>
            <p:ph type="body" idx="1"/>
          </p:nvPr>
        </p:nvSpPr>
        <p:spPr>
          <a:xfrm>
            <a:off x="762000" y="1503363"/>
            <a:ext cx="8001000" cy="4530725"/>
          </a:xfrm>
        </p:spPr>
        <p:txBody>
          <a:bodyPr lIns="90000" tIns="46800" rIns="90000" bIns="46800"/>
          <a:lstStyle/>
          <a:p>
            <a:pPr marL="409575" indent="-298450" eaLnBrk="1">
              <a:spcBef>
                <a:spcPts val="500"/>
              </a:spcBef>
              <a:buClrTx/>
              <a:buSzPct val="45000"/>
              <a:buFontTx/>
              <a:buNone/>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endParaRPr lang="en-US" sz="2000" smtClean="0"/>
          </a:p>
          <a:p>
            <a:pPr marL="835025" lvl="1" indent="-273050" eaLnBrk="1">
              <a:spcBef>
                <a:spcPts val="450"/>
              </a:spcBef>
              <a:buClr>
                <a:srgbClr val="000080"/>
              </a:buClr>
              <a:buSzPct val="75000"/>
              <a:buFont typeface="Symbol" charset="2"/>
              <a:buChar char=""/>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r>
              <a:rPr lang="en-US" sz="2800" smtClean="0"/>
              <a:t>They may have instances. They may enter into generalization relationships.</a:t>
            </a:r>
          </a:p>
          <a:p>
            <a:pPr marL="835025" lvl="1" indent="-273050" eaLnBrk="1">
              <a:spcBef>
                <a:spcPts val="450"/>
              </a:spcBef>
              <a:buClr>
                <a:srgbClr val="000080"/>
              </a:buClr>
              <a:buSzPct val="75000"/>
              <a:buFont typeface="Symbol" charset="2"/>
              <a:buChar char=""/>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r>
              <a:rPr lang="en-US" sz="2800" smtClean="0"/>
              <a:t>May have attributes and operations.</a:t>
            </a:r>
          </a:p>
          <a:p>
            <a:pPr marL="835025" lvl="1" indent="-273050" eaLnBrk="1">
              <a:spcBef>
                <a:spcPts val="450"/>
              </a:spcBef>
              <a:buClr>
                <a:srgbClr val="000080"/>
              </a:buClr>
              <a:buSzPct val="75000"/>
              <a:buFont typeface="Symbol" charset="2"/>
              <a:buChar char=""/>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r>
              <a:rPr lang="en-US" sz="2800" smtClean="0"/>
              <a:t>May be sent as an action of a state transition in a state machine or the sending of a message in as interaction.</a:t>
            </a:r>
          </a:p>
          <a:p>
            <a:pPr marL="835025" lvl="1" indent="-273050" eaLnBrk="1">
              <a:spcBef>
                <a:spcPts val="450"/>
              </a:spcBef>
              <a:buClr>
                <a:srgbClr val="000080"/>
              </a:buClr>
              <a:buSzPct val="75000"/>
              <a:buFont typeface="Symbol" charset="2"/>
              <a:buChar char=""/>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r>
              <a:rPr lang="en-US" sz="2800" smtClean="0"/>
              <a:t>Operations can send signals ( e.g., exceptions)</a:t>
            </a:r>
          </a:p>
          <a:p>
            <a:pPr marL="409575" indent="-298450" eaLnBrk="1">
              <a:spcBef>
                <a:spcPts val="450"/>
              </a:spcBef>
              <a:buClrTx/>
              <a:buSzPct val="45000"/>
              <a:buFontTx/>
              <a:buNone/>
              <a:tabLst>
                <a:tab pos="409575" algn="l"/>
                <a:tab pos="522288" algn="l"/>
                <a:tab pos="979488" algn="l"/>
                <a:tab pos="1436688" algn="l"/>
                <a:tab pos="1893888" algn="l"/>
                <a:tab pos="2351088" algn="l"/>
                <a:tab pos="2808288" algn="l"/>
                <a:tab pos="3265488" algn="l"/>
                <a:tab pos="3722688" algn="l"/>
                <a:tab pos="4179888" algn="l"/>
                <a:tab pos="4637088" algn="l"/>
                <a:tab pos="5094288" algn="l"/>
                <a:tab pos="5551488" algn="l"/>
                <a:tab pos="6008688" algn="l"/>
                <a:tab pos="6465888" algn="l"/>
                <a:tab pos="6923088" algn="l"/>
                <a:tab pos="7380288" algn="l"/>
                <a:tab pos="7837488" algn="l"/>
                <a:tab pos="8294688" algn="l"/>
                <a:tab pos="8751888" algn="l"/>
                <a:tab pos="9209088" algn="l"/>
              </a:tabLst>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an Executable Release</a:t>
            </a:r>
            <a:br>
              <a:rPr lang="en-US" smtClean="0"/>
            </a:br>
            <a:endParaRPr lang="en-US" smtClean="0"/>
          </a:p>
        </p:txBody>
      </p:sp>
      <p:sp>
        <p:nvSpPr>
          <p:cNvPr id="23555" name="Rectangle 2"/>
          <p:cNvSpPr>
            <a:spLocks noGrp="1" noChangeArrowheads="1"/>
          </p:cNvSpPr>
          <p:nvPr>
            <p:ph type="subTitle" idx="4294967295"/>
          </p:nvPr>
        </p:nvSpPr>
        <p:spPr>
          <a:xfrm>
            <a:off x="457200" y="990600"/>
            <a:ext cx="8221663" cy="5643563"/>
          </a:xfrm>
        </p:spPr>
        <p:txBody>
          <a:bodyPr tIns="0" anchor="ctr"/>
          <a:lstStyle/>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solidFill>
                  <a:srgbClr val="800000"/>
                </a:solidFill>
              </a:rPr>
              <a:t>To model an executable release,</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Identify the </a:t>
            </a:r>
            <a:r>
              <a:rPr lang="en-US" sz="2400" smtClean="0">
                <a:solidFill>
                  <a:srgbClr val="000080"/>
                </a:solidFill>
              </a:rPr>
              <a:t>set of components</a:t>
            </a:r>
            <a:r>
              <a:rPr lang="en-US" sz="2400" smtClean="0"/>
              <a:t> you'd like to model. Typically, this will involve some or all the components that live on one node, or the distribution of these sets of components across all the nodes in the system.</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Consider the </a:t>
            </a:r>
            <a:r>
              <a:rPr lang="en-US" sz="2400" smtClean="0">
                <a:solidFill>
                  <a:srgbClr val="000080"/>
                </a:solidFill>
              </a:rPr>
              <a:t>stereotype of each component in this set</a:t>
            </a:r>
            <a:r>
              <a:rPr lang="en-US" sz="2400" smtClean="0"/>
              <a:t>. For most systems, you'll find a small number of different kinds of components.</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a:t>
            </a:r>
            <a:r>
              <a:rPr lang="en-US" sz="2400" smtClean="0">
                <a:solidFill>
                  <a:srgbClr val="000080"/>
                </a:solidFill>
              </a:rPr>
              <a:t>For each component in this set, consider its relationship to its neighbors.</a:t>
            </a:r>
            <a:r>
              <a:rPr lang="en-US" sz="2400" smtClean="0"/>
              <a:t> This will involve interfaces that are exported (realized) by certain components and then imported (used) by others.</a:t>
            </a: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306388"/>
            <a:ext cx="8221663" cy="608012"/>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an Executable Release</a:t>
            </a:r>
          </a:p>
        </p:txBody>
      </p:sp>
      <p:pic>
        <p:nvPicPr>
          <p:cNvPr id="24579" name="Picture 2"/>
          <p:cNvPicPr>
            <a:picLocks noChangeAspect="1" noChangeArrowheads="1"/>
          </p:cNvPicPr>
          <p:nvPr/>
        </p:nvPicPr>
        <p:blipFill>
          <a:blip r:embed="rId3"/>
          <a:srcRect/>
          <a:stretch>
            <a:fillRect/>
          </a:stretch>
        </p:blipFill>
        <p:spPr bwMode="auto">
          <a:xfrm>
            <a:off x="1279525" y="1189038"/>
            <a:ext cx="6308725" cy="53943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Physical Database</a:t>
            </a:r>
            <a:br>
              <a:rPr lang="en-US" sz="3200" smtClean="0"/>
            </a:br>
            <a:endParaRPr lang="en-US" sz="3200" smtClean="0"/>
          </a:p>
        </p:txBody>
      </p:sp>
      <p:sp>
        <p:nvSpPr>
          <p:cNvPr id="25603" name="Rectangle 2"/>
          <p:cNvSpPr>
            <a:spLocks noGrp="1" noChangeArrowheads="1"/>
          </p:cNvSpPr>
          <p:nvPr>
            <p:ph type="subTitle" idx="4294967295"/>
          </p:nvPr>
        </p:nvSpPr>
        <p:spPr>
          <a:xfrm>
            <a:off x="457200" y="1219200"/>
            <a:ext cx="8221663" cy="5416550"/>
          </a:xfrm>
        </p:spPr>
        <p:txBody>
          <a:bodyPr tIns="0" anchor="ctr"/>
          <a:lstStyle/>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a physical database,</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solidFill>
                <a:srgbClr val="800000"/>
              </a:solidFill>
            </a:endParaRP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a:t>
            </a:r>
            <a:r>
              <a:rPr lang="en-US" sz="2400" smtClean="0">
                <a:solidFill>
                  <a:srgbClr val="000080"/>
                </a:solidFill>
              </a:rPr>
              <a:t>Identify the classe</a:t>
            </a:r>
            <a:r>
              <a:rPr lang="en-US" sz="2400" smtClean="0"/>
              <a:t>s in your model that represent your logical database schema.</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a:t>
            </a:r>
            <a:r>
              <a:rPr lang="en-US" sz="2400" smtClean="0">
                <a:solidFill>
                  <a:srgbClr val="000080"/>
                </a:solidFill>
              </a:rPr>
              <a:t>Select a strategy for mapping</a:t>
            </a:r>
            <a:r>
              <a:rPr lang="en-US" sz="2400" smtClean="0"/>
              <a:t> these classes to tables. You will also want to consider the physical distribution of your databases. </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To visualize, specify, construct, and document your mapping,</a:t>
            </a:r>
            <a:r>
              <a:rPr lang="en-US" sz="2400" smtClean="0">
                <a:solidFill>
                  <a:srgbClr val="000080"/>
                </a:solidFill>
              </a:rPr>
              <a:t> create a component diagram that contains components</a:t>
            </a:r>
            <a:r>
              <a:rPr lang="en-US" sz="2400" smtClean="0"/>
              <a:t> stereotyped as tables.</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Where possible, use tools to help you transform your logical design into a physical design.</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Physical Database</a:t>
            </a:r>
          </a:p>
        </p:txBody>
      </p:sp>
      <p:pic>
        <p:nvPicPr>
          <p:cNvPr id="26627" name="Picture 2"/>
          <p:cNvPicPr>
            <a:picLocks noChangeAspect="1" noChangeArrowheads="1"/>
          </p:cNvPicPr>
          <p:nvPr/>
        </p:nvPicPr>
        <p:blipFill>
          <a:blip r:embed="rId3"/>
          <a:srcRect/>
          <a:stretch>
            <a:fillRect/>
          </a:stretch>
        </p:blipFill>
        <p:spPr bwMode="auto">
          <a:xfrm>
            <a:off x="639763" y="1443038"/>
            <a:ext cx="7589837" cy="504983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Adaptable Systems</a:t>
            </a:r>
            <a:br>
              <a:rPr lang="en-US" smtClean="0"/>
            </a:br>
            <a:endParaRPr lang="en-US" smtClean="0"/>
          </a:p>
        </p:txBody>
      </p:sp>
      <p:sp>
        <p:nvSpPr>
          <p:cNvPr id="27651" name="Rectangle 2"/>
          <p:cNvSpPr>
            <a:spLocks noGrp="1" noChangeArrowheads="1"/>
          </p:cNvSpPr>
          <p:nvPr>
            <p:ph type="subTitle" idx="4294967295"/>
          </p:nvPr>
        </p:nvSpPr>
        <p:spPr>
          <a:xfrm>
            <a:off x="457200" y="1604963"/>
            <a:ext cx="8221663" cy="5030787"/>
          </a:xfrm>
        </p:spPr>
        <p:txBody>
          <a:bodyPr tIns="0" anchor="ctr"/>
          <a:lstStyle/>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solidFill>
                  <a:srgbClr val="800000"/>
                </a:solidFill>
              </a:rPr>
              <a:t>To model an adaptable system,</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Consider the </a:t>
            </a:r>
            <a:r>
              <a:rPr lang="en-US" sz="2400" smtClean="0">
                <a:solidFill>
                  <a:srgbClr val="000080"/>
                </a:solidFill>
              </a:rPr>
              <a:t>physical distribution of the components</a:t>
            </a:r>
            <a:r>
              <a:rPr lang="en-US" sz="2400" smtClean="0"/>
              <a:t> that may migrate from 	node to node. You can specify the location of a component instance by 		marking it with a </a:t>
            </a:r>
            <a:r>
              <a:rPr lang="en-US" sz="2400" smtClean="0">
                <a:solidFill>
                  <a:srgbClr val="000080"/>
                </a:solidFill>
              </a:rPr>
              <a:t>location tagged value</a:t>
            </a:r>
            <a:r>
              <a:rPr lang="en-US" sz="2400" smtClean="0"/>
              <a:t>, which you can then render in a 	component diagram.</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smtClean="0"/>
              <a:t>• If you want to model the actions that </a:t>
            </a:r>
            <a:r>
              <a:rPr lang="en-US" sz="2400" smtClean="0">
                <a:solidFill>
                  <a:srgbClr val="000080"/>
                </a:solidFill>
              </a:rPr>
              <a:t>cause a component to migrate</a:t>
            </a:r>
            <a:r>
              <a:rPr lang="en-US" sz="2400" smtClean="0"/>
              <a:t>, create a    	corresponding interaction diagram that contains component instances. </a:t>
            </a:r>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a:p>
            <a:pPr indent="-334963" algn="just"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Adaptable Systems</a:t>
            </a:r>
            <a:br>
              <a:rPr lang="en-US" smtClean="0"/>
            </a:br>
            <a:endParaRPr lang="en-US" smtClean="0"/>
          </a:p>
        </p:txBody>
      </p:sp>
      <p:pic>
        <p:nvPicPr>
          <p:cNvPr id="28675" name="Picture 2"/>
          <p:cNvPicPr>
            <a:picLocks noChangeAspect="1" noChangeArrowheads="1"/>
          </p:cNvPicPr>
          <p:nvPr/>
        </p:nvPicPr>
        <p:blipFill>
          <a:blip r:embed="rId3"/>
          <a:srcRect/>
          <a:stretch>
            <a:fillRect/>
          </a:stretch>
        </p:blipFill>
        <p:spPr bwMode="auto">
          <a:xfrm>
            <a:off x="822325" y="1443038"/>
            <a:ext cx="7315200" cy="4957762"/>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204788"/>
            <a:ext cx="8229600" cy="7032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Deployment</a:t>
            </a:r>
          </a:p>
        </p:txBody>
      </p:sp>
      <p:sp>
        <p:nvSpPr>
          <p:cNvPr id="29699" name="Rectangle 2"/>
          <p:cNvSpPr>
            <a:spLocks noGrp="1" noChangeArrowheads="1"/>
          </p:cNvSpPr>
          <p:nvPr>
            <p:ph type="body" idx="1"/>
          </p:nvPr>
        </p:nvSpPr>
        <p:spPr>
          <a:xfrm>
            <a:off x="457200" y="1600200"/>
            <a:ext cx="8229600" cy="4525963"/>
          </a:xfrm>
        </p:spPr>
        <p:txBody>
          <a:bodyPr lIns="90000" tIns="46800" rIns="90000" bIns="46800"/>
          <a:lstStyle/>
          <a:p>
            <a:pPr marL="325438" indent="-325438" algn="just" eaLnBrk="1">
              <a:lnSpc>
                <a:spcPct val="100000"/>
              </a:lnSpc>
              <a:spcBef>
                <a:spcPts val="700"/>
              </a:spcBef>
              <a:spcAft>
                <a:spcPct val="0"/>
              </a:spcAft>
              <a:buFont typeface="Symbol" charset="2"/>
              <a:buChar char=""/>
              <a:tabLst>
                <a:tab pos="325438"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US" sz="2000" smtClean="0"/>
              <a:t>   The components you develop or reuse as part of a software-intensive system must be deployed on some set of hardware in order to execute.</a:t>
            </a:r>
          </a:p>
          <a:p>
            <a:pPr marL="325438" indent="-325438" algn="just" eaLnBrk="1">
              <a:lnSpc>
                <a:spcPct val="100000"/>
              </a:lnSpc>
              <a:spcBef>
                <a:spcPts val="700"/>
              </a:spcBef>
              <a:spcAft>
                <a:spcPct val="0"/>
              </a:spcAft>
              <a:buFont typeface="Symbol" charset="2"/>
              <a:buChar char=""/>
              <a:tabLst>
                <a:tab pos="325438"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US" sz="2000" smtClean="0"/>
              <a:t>   Node represents the hardware on which these components are deployed and execute.</a:t>
            </a:r>
          </a:p>
          <a:p>
            <a:pPr marL="325438" indent="-325438" algn="just" eaLnBrk="1">
              <a:lnSpc>
                <a:spcPct val="100000"/>
              </a:lnSpc>
              <a:spcBef>
                <a:spcPts val="700"/>
              </a:spcBef>
              <a:spcAft>
                <a:spcPct val="0"/>
              </a:spcAft>
              <a:buFont typeface="Symbol" charset="2"/>
              <a:buChar char=""/>
              <a:tabLst>
                <a:tab pos="325438"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US" sz="2000" smtClean="0"/>
              <a:t>   A </a:t>
            </a:r>
            <a:r>
              <a:rPr lang="en-US" sz="2000" i="1" smtClean="0"/>
              <a:t>node </a:t>
            </a:r>
            <a:r>
              <a:rPr lang="en-US" sz="2000" smtClean="0"/>
              <a:t>is a physical element that exists at run time and represents a computational resource.</a:t>
            </a:r>
          </a:p>
          <a:p>
            <a:pPr marL="325438" indent="-325438" algn="just" eaLnBrk="1">
              <a:lnSpc>
                <a:spcPct val="100000"/>
              </a:lnSpc>
              <a:spcBef>
                <a:spcPts val="700"/>
              </a:spcBef>
              <a:spcAft>
                <a:spcPct val="0"/>
              </a:spcAft>
              <a:buClrTx/>
              <a:buFontTx/>
              <a:buNone/>
              <a:tabLst>
                <a:tab pos="325438"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endParaRPr lang="en-US" sz="2000" smtClean="0"/>
          </a:p>
        </p:txBody>
      </p:sp>
      <p:pic>
        <p:nvPicPr>
          <p:cNvPr id="29700" name="Picture 3"/>
          <p:cNvPicPr>
            <a:picLocks noChangeAspect="1" noChangeArrowheads="1"/>
          </p:cNvPicPr>
          <p:nvPr/>
        </p:nvPicPr>
        <p:blipFill>
          <a:blip r:embed="rId3"/>
          <a:srcRect/>
          <a:stretch>
            <a:fillRect/>
          </a:stretch>
        </p:blipFill>
        <p:spPr bwMode="auto">
          <a:xfrm>
            <a:off x="2209800" y="3843338"/>
            <a:ext cx="4752975" cy="2925762"/>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274638"/>
            <a:ext cx="8229600" cy="1143000"/>
          </a:xfrm>
        </p:spPr>
        <p:txBody>
          <a:bodyPr lIns="90000" tIns="46800" rIns="90000" bIns="46800"/>
          <a:lstStyle/>
          <a:p>
            <a:pP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Nodes and Components</a:t>
            </a:r>
          </a:p>
        </p:txBody>
      </p:sp>
      <p:sp>
        <p:nvSpPr>
          <p:cNvPr id="30723" name="Rectangle 2"/>
          <p:cNvSpPr>
            <a:spLocks noGrp="1" noChangeArrowheads="1"/>
          </p:cNvSpPr>
          <p:nvPr>
            <p:ph type="body" idx="1"/>
          </p:nvPr>
        </p:nvSpPr>
        <p:spPr>
          <a:xfrm>
            <a:off x="457200" y="1600200"/>
            <a:ext cx="8229600" cy="4525963"/>
          </a:xfrm>
        </p:spPr>
        <p:txBody>
          <a:bodyPr lIns="90000" tIns="46800" rIns="90000" bIns="46800"/>
          <a:lstStyle/>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Between nodes and components.</a:t>
            </a:r>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Components are things that participate in the execution of a system; nodes are things that execute components.</a:t>
            </a:r>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Components represent the physical packaging of otherwise logical elements; nodes represent the physical deployment of components.</a:t>
            </a:r>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pic>
        <p:nvPicPr>
          <p:cNvPr id="30724" name="Picture 3"/>
          <p:cNvPicPr>
            <a:picLocks noChangeAspect="1" noChangeArrowheads="1"/>
          </p:cNvPicPr>
          <p:nvPr/>
        </p:nvPicPr>
        <p:blipFill>
          <a:blip r:embed="rId3"/>
          <a:srcRect/>
          <a:stretch>
            <a:fillRect/>
          </a:stretch>
        </p:blipFill>
        <p:spPr bwMode="auto">
          <a:xfrm>
            <a:off x="1736725" y="3475038"/>
            <a:ext cx="5394325" cy="31083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Organizing Nodes</a:t>
            </a:r>
            <a:br>
              <a:rPr lang="en-US" smtClean="0"/>
            </a:br>
            <a:endParaRPr lang="en-US" smtClean="0"/>
          </a:p>
        </p:txBody>
      </p:sp>
      <p:sp>
        <p:nvSpPr>
          <p:cNvPr id="31747" name="Rectangle 2"/>
          <p:cNvSpPr>
            <a:spLocks noGrp="1" noChangeArrowheads="1"/>
          </p:cNvSpPr>
          <p:nvPr>
            <p:ph type="subTitle" idx="4294967295"/>
          </p:nvPr>
        </p:nvSpPr>
        <p:spPr>
          <a:xfrm>
            <a:off x="457200" y="1604963"/>
            <a:ext cx="8221663" cy="5030787"/>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We can organize nodes by grouping them in packages in the same manner in which you can organize classes and components.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We can also organize nodes by specifying dependency, generalization, and association (including aggregation) relationships among them.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274638"/>
            <a:ext cx="8229600" cy="7159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Connections</a:t>
            </a:r>
          </a:p>
        </p:txBody>
      </p:sp>
      <p:sp>
        <p:nvSpPr>
          <p:cNvPr id="32771" name="Rectangle 2"/>
          <p:cNvSpPr>
            <a:spLocks noGrp="1" noChangeArrowheads="1"/>
          </p:cNvSpPr>
          <p:nvPr>
            <p:ph type="body" idx="1"/>
          </p:nvPr>
        </p:nvSpPr>
        <p:spPr>
          <a:xfrm>
            <a:off x="457200" y="1096963"/>
            <a:ext cx="8229600" cy="4525962"/>
          </a:xfrm>
        </p:spPr>
        <p:txBody>
          <a:bodyPr lIns="90000" tIns="46800" rIns="90000" bIns="46800"/>
          <a:lstStyle/>
          <a:p>
            <a:pPr marL="415925" indent="-311150" eaLnBrk="1">
              <a:lnSpc>
                <a:spcPct val="100000"/>
              </a:lnSpc>
              <a:spcBef>
                <a:spcPts val="800"/>
              </a:spcBef>
              <a:spcAft>
                <a:spcPct val="0"/>
              </a:spcAft>
              <a:buClr>
                <a:srgbClr val="000080"/>
              </a:buClr>
              <a:buSzPct val="45000"/>
              <a:buFont typeface="Wingdings" charset="2"/>
              <a:buChar char=""/>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000" smtClean="0"/>
              <a:t>Nodes can be organized by specifying dependency and association relationship.</a:t>
            </a:r>
          </a:p>
          <a:p>
            <a:pPr marL="415925" indent="-311150" eaLnBrk="1">
              <a:lnSpc>
                <a:spcPct val="100000"/>
              </a:lnSpc>
              <a:spcBef>
                <a:spcPts val="800"/>
              </a:spcBef>
              <a:spcAft>
                <a:spcPct val="0"/>
              </a:spcAft>
              <a:buClr>
                <a:srgbClr val="000080"/>
              </a:buClr>
              <a:buSzPct val="45000"/>
              <a:buFont typeface="Wingdings" charset="2"/>
              <a:buChar char=""/>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US" sz="2000" smtClean="0"/>
              <a:t>An association generally represents a physical connection among nodes, such as an Ethernet connection, a serial line, a satellite connection etc.</a:t>
            </a:r>
          </a:p>
        </p:txBody>
      </p:sp>
      <p:pic>
        <p:nvPicPr>
          <p:cNvPr id="32772" name="Picture 3"/>
          <p:cNvPicPr>
            <a:picLocks noChangeAspect="1" noChangeArrowheads="1"/>
          </p:cNvPicPr>
          <p:nvPr/>
        </p:nvPicPr>
        <p:blipFill>
          <a:blip r:embed="rId3"/>
          <a:srcRect/>
          <a:stretch>
            <a:fillRect/>
          </a:stretch>
        </p:blipFill>
        <p:spPr bwMode="auto">
          <a:xfrm>
            <a:off x="822325" y="2743200"/>
            <a:ext cx="7497763" cy="3932238"/>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a:srcRect/>
          <a:stretch>
            <a:fillRect/>
          </a:stretch>
        </p:blipFill>
        <p:spPr bwMode="auto">
          <a:xfrm>
            <a:off x="1376363" y="2057400"/>
            <a:ext cx="6584950" cy="3962400"/>
          </a:xfrm>
          <a:prstGeom prst="rect">
            <a:avLst/>
          </a:prstGeom>
          <a:noFill/>
          <a:ln w="9525">
            <a:noFill/>
            <a:round/>
            <a:headEnd/>
            <a:tailEnd/>
          </a:ln>
        </p:spPr>
      </p:pic>
      <p:sp>
        <p:nvSpPr>
          <p:cNvPr id="13315" name="Rectangle 2"/>
          <p:cNvSpPr>
            <a:spLocks noChangeArrowheads="1"/>
          </p:cNvSpPr>
          <p:nvPr/>
        </p:nvSpPr>
        <p:spPr bwMode="auto">
          <a:xfrm>
            <a:off x="3200400" y="1371600"/>
            <a:ext cx="2266950" cy="368300"/>
          </a:xfrm>
          <a:prstGeom prst="rect">
            <a:avLst/>
          </a:prstGeom>
          <a:noFill/>
          <a:ln w="9525">
            <a:noFill/>
            <a:round/>
            <a:headEnd/>
            <a:tailEnd/>
          </a:ln>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Verdana" pitchFamily="32" charset="0"/>
              </a:rPr>
              <a:t>Figure : Signals</a:t>
            </a:r>
            <a:r>
              <a:rPr lang="en-US" sz="1800">
                <a:solidFill>
                  <a:srgbClr val="000000"/>
                </a:solidFill>
                <a:latin typeface="Verdana" pitchFamily="32" charset="0"/>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274638"/>
            <a:ext cx="8229600" cy="944562"/>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smtClean="0"/>
              <a:t>Modeling Processors and Devices</a:t>
            </a:r>
          </a:p>
        </p:txBody>
      </p:sp>
      <p:sp>
        <p:nvSpPr>
          <p:cNvPr id="33795" name="Rectangle 2"/>
          <p:cNvSpPr>
            <a:spLocks noGrp="1" noChangeArrowheads="1"/>
          </p:cNvSpPr>
          <p:nvPr>
            <p:ph type="body" idx="1"/>
          </p:nvPr>
        </p:nvSpPr>
        <p:spPr>
          <a:xfrm>
            <a:off x="457200" y="1600200"/>
            <a:ext cx="8229600" cy="4525963"/>
          </a:xfrm>
        </p:spPr>
        <p:txBody>
          <a:bodyPr lIns="90000" tIns="46800" rIns="90000" bIns="46800"/>
          <a:lstStyle/>
          <a:p>
            <a:pPr marL="423863" indent="-311150" eaLnBrk="1">
              <a:lnSpc>
                <a:spcPct val="90000"/>
              </a:lnSpc>
              <a:spcBef>
                <a:spcPts val="7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200" smtClean="0">
                <a:solidFill>
                  <a:srgbClr val="800000"/>
                </a:solidFill>
              </a:rPr>
              <a:t>To model processors and devices,</a:t>
            </a:r>
          </a:p>
          <a:p>
            <a:pPr marL="423863" indent="-311150" eaLnBrk="1">
              <a:lnSpc>
                <a:spcPct val="90000"/>
              </a:lnSpc>
              <a:spcBef>
                <a:spcPts val="7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90000"/>
              </a:lnSpc>
              <a:spcBef>
                <a:spcPts val="700"/>
              </a:spcBef>
              <a:spcAft>
                <a:spcPct val="0"/>
              </a:spcAft>
              <a:buClr>
                <a:srgbClr val="000080"/>
              </a:buClr>
              <a:buSzPct val="45000"/>
              <a:buFont typeface="Wingdings" charset="2"/>
              <a:buChar char=""/>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Identify the </a:t>
            </a:r>
            <a:r>
              <a:rPr lang="en-US" sz="2000" smtClean="0">
                <a:solidFill>
                  <a:srgbClr val="000080"/>
                </a:solidFill>
              </a:rPr>
              <a:t>computational elements</a:t>
            </a:r>
            <a:r>
              <a:rPr lang="en-US" sz="2000" smtClean="0"/>
              <a:t> of your system's deployment view and model each as a node.</a:t>
            </a:r>
          </a:p>
          <a:p>
            <a:pPr marL="423863" indent="-311150" eaLnBrk="1">
              <a:lnSpc>
                <a:spcPct val="90000"/>
              </a:lnSpc>
              <a:spcBef>
                <a:spcPts val="700"/>
              </a:spcBef>
              <a:spcAft>
                <a:spcPct val="0"/>
              </a:spcAft>
              <a:buClrTx/>
              <a:buSzPct val="45000"/>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90000"/>
              </a:lnSpc>
              <a:spcBef>
                <a:spcPts val="700"/>
              </a:spcBef>
              <a:spcAft>
                <a:spcPct val="0"/>
              </a:spcAft>
              <a:buClr>
                <a:srgbClr val="000080"/>
              </a:buClr>
              <a:buSzPct val="45000"/>
              <a:buFont typeface="Wingdings" charset="2"/>
              <a:buChar char=""/>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If these elements represent </a:t>
            </a:r>
            <a:r>
              <a:rPr lang="en-US" sz="2000" smtClean="0">
                <a:solidFill>
                  <a:srgbClr val="000080"/>
                </a:solidFill>
              </a:rPr>
              <a:t>generic processors and devices</a:t>
            </a:r>
            <a:r>
              <a:rPr lang="en-US" sz="2000" smtClean="0"/>
              <a:t>, then stereotype them as such .</a:t>
            </a:r>
          </a:p>
          <a:p>
            <a:pPr marL="423863" indent="-311150" eaLnBrk="1">
              <a:lnSpc>
                <a:spcPct val="90000"/>
              </a:lnSpc>
              <a:spcBef>
                <a:spcPts val="700"/>
              </a:spcBef>
              <a:spcAft>
                <a:spcPct val="0"/>
              </a:spcAft>
              <a:buClrTx/>
              <a:buSzPct val="45000"/>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90000"/>
              </a:lnSpc>
              <a:spcBef>
                <a:spcPts val="700"/>
              </a:spcBef>
              <a:spcAft>
                <a:spcPct val="0"/>
              </a:spcAft>
              <a:buClr>
                <a:srgbClr val="000080"/>
              </a:buClr>
              <a:buSzPct val="45000"/>
              <a:buFont typeface="Wingdings" charset="2"/>
              <a:buChar char=""/>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Consider the </a:t>
            </a:r>
            <a:r>
              <a:rPr lang="en-US" sz="2000" smtClean="0">
                <a:solidFill>
                  <a:srgbClr val="000080"/>
                </a:solidFill>
              </a:rPr>
              <a:t>attributes and operations</a:t>
            </a:r>
            <a:r>
              <a:rPr lang="en-US" sz="2000" smtClean="0"/>
              <a:t> that might apply to each node.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3"/>
          <a:srcRect/>
          <a:stretch>
            <a:fillRect/>
          </a:stretch>
        </p:blipFill>
        <p:spPr bwMode="auto">
          <a:xfrm>
            <a:off x="515938" y="731838"/>
            <a:ext cx="8229600" cy="4754562"/>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the Distribution of Components</a:t>
            </a:r>
            <a:br>
              <a:rPr lang="en-US" smtClean="0"/>
            </a:br>
            <a:endParaRPr lang="en-US" smtClean="0"/>
          </a:p>
        </p:txBody>
      </p:sp>
      <p:sp>
        <p:nvSpPr>
          <p:cNvPr id="35843" name="Rectangle 2"/>
          <p:cNvSpPr>
            <a:spLocks noGrp="1" noChangeArrowheads="1"/>
          </p:cNvSpPr>
          <p:nvPr>
            <p:ph type="subTitle" idx="4294967295"/>
          </p:nvPr>
        </p:nvSpPr>
        <p:spPr>
          <a:xfrm>
            <a:off x="457200" y="1604963"/>
            <a:ext cx="8221663" cy="5030787"/>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To model the distribution of components,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smtClean="0">
              <a:solidFill>
                <a:srgbClr val="800000"/>
              </a:solidFill>
            </a:endParaRP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For each significant </a:t>
            </a:r>
            <a:r>
              <a:rPr lang="en-US" sz="2000" smtClean="0">
                <a:solidFill>
                  <a:srgbClr val="000080"/>
                </a:solidFill>
              </a:rPr>
              <a:t>component</a:t>
            </a:r>
            <a:r>
              <a:rPr lang="en-US" sz="2000" smtClean="0"/>
              <a:t> in your system, allocate it to a given node.</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Consider </a:t>
            </a:r>
            <a:r>
              <a:rPr lang="en-US" sz="2000" smtClean="0">
                <a:solidFill>
                  <a:srgbClr val="000080"/>
                </a:solidFill>
              </a:rPr>
              <a:t>duplicate locations for components</a:t>
            </a:r>
            <a:r>
              <a:rPr lang="en-US" sz="2000" smtClean="0"/>
              <a:t>. It's common for the same kind of component (such as specific executables and libraries) to reside on multiple nodes simultaneously.</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Render this allocation in one of three ways.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1. Don't make the allocation visible, but leave it as part of the backplane of 	  your model.</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2. Using dependency relationships, connect each node with the components 	   it deploys.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3. List the components deployed on a node in an additional compartment.</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Modeling the Distribution of Components</a:t>
            </a:r>
            <a:br>
              <a:rPr lang="en-US" smtClean="0"/>
            </a:br>
            <a:endParaRPr lang="en-US" smtClean="0"/>
          </a:p>
        </p:txBody>
      </p:sp>
      <p:pic>
        <p:nvPicPr>
          <p:cNvPr id="36867" name="Picture 2"/>
          <p:cNvPicPr>
            <a:picLocks noChangeAspect="1" noChangeArrowheads="1"/>
          </p:cNvPicPr>
          <p:nvPr/>
        </p:nvPicPr>
        <p:blipFill>
          <a:blip r:embed="rId3"/>
          <a:srcRect/>
          <a:stretch>
            <a:fillRect/>
          </a:stretch>
        </p:blipFill>
        <p:spPr bwMode="auto">
          <a:xfrm>
            <a:off x="457200" y="1443038"/>
            <a:ext cx="8137525" cy="395128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274638"/>
            <a:ext cx="8229600" cy="11430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Deployment diagram:</a:t>
            </a:r>
          </a:p>
        </p:txBody>
      </p:sp>
      <p:sp>
        <p:nvSpPr>
          <p:cNvPr id="37891" name="Rectangle 2"/>
          <p:cNvSpPr>
            <a:spLocks noGrp="1" noChangeArrowheads="1"/>
          </p:cNvSpPr>
          <p:nvPr>
            <p:ph type="body" idx="1"/>
          </p:nvPr>
        </p:nvSpPr>
        <p:spPr>
          <a:xfrm>
            <a:off x="457200" y="1600200"/>
            <a:ext cx="8229600" cy="4525963"/>
          </a:xfrm>
        </p:spPr>
        <p:txBody>
          <a:bodyPr lIns="90000" tIns="46800" rIns="90000" bIns="46800"/>
          <a:lstStyle/>
          <a:p>
            <a:pPr marL="423863" indent="-311150" eaLnBrk="1">
              <a:lnSpc>
                <a:spcPct val="100000"/>
              </a:lnSpc>
              <a:spcBef>
                <a:spcPts val="800"/>
              </a:spcBef>
              <a:spcAft>
                <a:spcPct val="0"/>
              </a:spcAft>
              <a:buClrTx/>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100000"/>
              </a:lnSpc>
              <a:spcBef>
                <a:spcPts val="800"/>
              </a:spcBef>
              <a:spcAft>
                <a:spcPct val="0"/>
              </a:spcAft>
              <a:buClr>
                <a:srgbClr val="000080"/>
              </a:buClr>
              <a:buSzPct val="63000"/>
              <a:buFont typeface="Times New Roman" pitchFamily="16" charset="0"/>
              <a:buBlip>
                <a:blip r:embed="rId3"/>
              </a:buBlip>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Deployment diagrams are one of the two kinds of diagrams used in modeling the </a:t>
            </a:r>
            <a:r>
              <a:rPr lang="en-US" sz="2000" smtClean="0">
                <a:solidFill>
                  <a:srgbClr val="000080"/>
                </a:solidFill>
              </a:rPr>
              <a:t>physical aspects</a:t>
            </a:r>
            <a:r>
              <a:rPr lang="en-US" sz="2000" smtClean="0"/>
              <a:t> of an object-oriented system. </a:t>
            </a:r>
          </a:p>
          <a:p>
            <a:pPr marL="423863" indent="-311150" eaLnBrk="1">
              <a:lnSpc>
                <a:spcPct val="100000"/>
              </a:lnSpc>
              <a:spcBef>
                <a:spcPts val="800"/>
              </a:spcBef>
              <a:spcAft>
                <a:spcPct val="0"/>
              </a:spcAft>
              <a:buClrTx/>
              <a:buSzPct val="63000"/>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100000"/>
              </a:lnSpc>
              <a:spcBef>
                <a:spcPts val="800"/>
              </a:spcBef>
              <a:spcAft>
                <a:spcPct val="0"/>
              </a:spcAft>
              <a:buClr>
                <a:srgbClr val="000080"/>
              </a:buClr>
              <a:buSzPct val="63000"/>
              <a:buFont typeface="Times New Roman" pitchFamily="16" charset="0"/>
              <a:buBlip>
                <a:blip r:embed="rId3"/>
              </a:buBlip>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A deployment diagram shows the </a:t>
            </a:r>
            <a:r>
              <a:rPr lang="en-US" sz="2000" smtClean="0">
                <a:solidFill>
                  <a:srgbClr val="000080"/>
                </a:solidFill>
              </a:rPr>
              <a:t>configuration of run time processing nodes </a:t>
            </a:r>
            <a:r>
              <a:rPr lang="en-US" sz="2000" smtClean="0"/>
              <a:t>and the</a:t>
            </a:r>
            <a:r>
              <a:rPr lang="en-US" sz="2000" smtClean="0">
                <a:solidFill>
                  <a:srgbClr val="000080"/>
                </a:solidFill>
              </a:rPr>
              <a:t> components that live on them</a:t>
            </a:r>
            <a:r>
              <a:rPr lang="en-US" sz="2000" smtClean="0"/>
              <a:t>.</a:t>
            </a:r>
          </a:p>
          <a:p>
            <a:pPr marL="423863" indent="-311150" eaLnBrk="1">
              <a:lnSpc>
                <a:spcPct val="100000"/>
              </a:lnSpc>
              <a:spcBef>
                <a:spcPts val="800"/>
              </a:spcBef>
              <a:spcAft>
                <a:spcPct val="0"/>
              </a:spcAft>
              <a:buClrTx/>
              <a:buSzPct val="63000"/>
              <a:buFontTx/>
              <a:buNone/>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endParaRPr lang="en-US" sz="2000" smtClean="0"/>
          </a:p>
          <a:p>
            <a:pPr marL="423863" indent="-311150" eaLnBrk="1">
              <a:lnSpc>
                <a:spcPct val="100000"/>
              </a:lnSpc>
              <a:spcBef>
                <a:spcPts val="800"/>
              </a:spcBef>
              <a:spcAft>
                <a:spcPct val="0"/>
              </a:spcAft>
              <a:buClr>
                <a:srgbClr val="000080"/>
              </a:buClr>
              <a:buSzPct val="63000"/>
              <a:buFont typeface="Times New Roman" pitchFamily="16" charset="0"/>
              <a:buBlip>
                <a:blip r:embed="rId3"/>
              </a:buBlip>
              <a:tabLst>
                <a:tab pos="423863" algn="l"/>
                <a:tab pos="536575" algn="l"/>
                <a:tab pos="993775" algn="l"/>
                <a:tab pos="1450975" algn="l"/>
                <a:tab pos="1908175" algn="l"/>
                <a:tab pos="2365375" algn="l"/>
                <a:tab pos="2822575" algn="l"/>
                <a:tab pos="3279775" algn="l"/>
                <a:tab pos="3736975" algn="l"/>
                <a:tab pos="4194175" algn="l"/>
                <a:tab pos="4651375" algn="l"/>
                <a:tab pos="5108575" algn="l"/>
                <a:tab pos="5565775" algn="l"/>
                <a:tab pos="6022975" algn="l"/>
                <a:tab pos="6480175" algn="l"/>
                <a:tab pos="6937375" algn="l"/>
                <a:tab pos="7394575" algn="l"/>
                <a:tab pos="7851775" algn="l"/>
                <a:tab pos="8308975" algn="l"/>
                <a:tab pos="8766175" algn="l"/>
                <a:tab pos="9223375" algn="l"/>
              </a:tabLst>
            </a:pPr>
            <a:r>
              <a:rPr lang="en-US" sz="2000" smtClean="0"/>
              <a:t>A deployment diagram </a:t>
            </a:r>
            <a:r>
              <a:rPr lang="en-US" sz="2000" smtClean="0">
                <a:solidFill>
                  <a:srgbClr val="000080"/>
                </a:solidFill>
              </a:rPr>
              <a:t>shows processors, devices, and connections</a:t>
            </a:r>
            <a:r>
              <a:rPr lang="en-US" sz="2000" smtClean="0"/>
              <a:t>. Each model contains a single deployment diagram which shows the connections between its processors and devices, and the allocation of its processes to processors.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274638"/>
            <a:ext cx="8229600" cy="1143000"/>
          </a:xfrm>
        </p:spPr>
        <p:txBody>
          <a:bodyPr lIns="90000" tIns="46800" rIns="90000" bIns="46800"/>
          <a:lstStyle/>
          <a:p>
            <a:pPr eaLnBrk="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Contents of Deployment Diagram</a:t>
            </a:r>
          </a:p>
        </p:txBody>
      </p:sp>
      <p:sp>
        <p:nvSpPr>
          <p:cNvPr id="38915" name="Rectangle 2"/>
          <p:cNvSpPr>
            <a:spLocks noGrp="1" noChangeArrowheads="1"/>
          </p:cNvSpPr>
          <p:nvPr>
            <p:ph type="body" idx="1"/>
          </p:nvPr>
        </p:nvSpPr>
        <p:spPr>
          <a:xfrm>
            <a:off x="457200" y="1600200"/>
            <a:ext cx="8229600" cy="5075238"/>
          </a:xfrm>
        </p:spPr>
        <p:txBody>
          <a:bodyPr lIns="90000" tIns="46800" rIns="90000" bIns="46800"/>
          <a:lstStyle/>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smtClean="0">
                <a:solidFill>
                  <a:srgbClr val="000080"/>
                </a:solidFill>
              </a:rPr>
              <a:t>Processor:-</a:t>
            </a:r>
            <a:r>
              <a:rPr lang="en-US" sz="2000" smtClean="0"/>
              <a:t>A processor is a hardware component capable of executing programs.</a:t>
            </a:r>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smtClean="0"/>
          </a:p>
          <a:p>
            <a:pPr indent="-334963" eaLnBrk="1">
              <a:lnSpc>
                <a:spcPct val="100000"/>
              </a:lnSpc>
              <a:spcBef>
                <a:spcPts val="800"/>
              </a:spcBef>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smtClean="0">
                <a:solidFill>
                  <a:srgbClr val="000080"/>
                </a:solidFill>
              </a:rPr>
              <a:t>Devices:-</a:t>
            </a:r>
            <a:r>
              <a:rPr lang="en-US" sz="2000" smtClean="0"/>
              <a:t>A device is a hardware component with no computing power. Each device must have a name. Device names can be generic, such as "modem" or "terminal."</a:t>
            </a:r>
          </a:p>
        </p:txBody>
      </p:sp>
      <p:pic>
        <p:nvPicPr>
          <p:cNvPr id="38916" name="Picture 3"/>
          <p:cNvPicPr>
            <a:picLocks noChangeAspect="1" noChangeArrowheads="1"/>
          </p:cNvPicPr>
          <p:nvPr/>
        </p:nvPicPr>
        <p:blipFill>
          <a:blip r:embed="rId3"/>
          <a:srcRect/>
          <a:stretch>
            <a:fillRect/>
          </a:stretch>
        </p:blipFill>
        <p:spPr bwMode="auto">
          <a:xfrm>
            <a:off x="2560638" y="2193925"/>
            <a:ext cx="3186112" cy="1646238"/>
          </a:xfrm>
          <a:prstGeom prst="rect">
            <a:avLst/>
          </a:prstGeom>
          <a:noFill/>
          <a:ln w="9525">
            <a:noFill/>
            <a:round/>
            <a:headEnd/>
            <a:tailEnd/>
          </a:ln>
        </p:spPr>
      </p:pic>
      <p:pic>
        <p:nvPicPr>
          <p:cNvPr id="38917" name="Picture 4"/>
          <p:cNvPicPr>
            <a:picLocks noChangeAspect="1" noChangeArrowheads="1"/>
          </p:cNvPicPr>
          <p:nvPr/>
        </p:nvPicPr>
        <p:blipFill>
          <a:blip r:embed="rId4"/>
          <a:srcRect/>
          <a:stretch>
            <a:fillRect/>
          </a:stretch>
        </p:blipFill>
        <p:spPr bwMode="auto">
          <a:xfrm>
            <a:off x="2193925" y="4873625"/>
            <a:ext cx="3475038" cy="161925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body"/>
          </p:nvPr>
        </p:nvSpPr>
        <p:spPr>
          <a:xfrm>
            <a:off x="457200" y="1600200"/>
            <a:ext cx="8229600" cy="4525963"/>
          </a:xfrm>
        </p:spPr>
        <p:txBody>
          <a:bodyPr lIns="90000" tIns="46800" rIns="90000" bIns="46800" anchor="t"/>
          <a:lstStyle/>
          <a:p>
            <a:pPr marL="415925" indent="-311150" algn="l" eaLnBrk="1">
              <a:lnSpc>
                <a:spcPct val="100000"/>
              </a:lnSpc>
              <a:spcBef>
                <a:spcPts val="800"/>
              </a:spcBef>
              <a:buClr>
                <a:srgbClr val="000080"/>
              </a:buClr>
              <a:buSzPct val="45000"/>
              <a:buFont typeface="Wingdings" charset="2"/>
              <a:buChar char=""/>
              <a:tabLst>
                <a:tab pos="415925" algn="l"/>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defRPr/>
            </a:pPr>
            <a:r>
              <a:rPr lang="en-US" sz="2000" b="1" smtClean="0"/>
              <a:t>Connections:-</a:t>
            </a:r>
            <a:r>
              <a:rPr lang="en-US" sz="2000" smtClean="0">
                <a:solidFill>
                  <a:srgbClr val="000000"/>
                </a:solidFill>
              </a:rPr>
              <a:t>A connection represents some type of hardware coupling between two entities. An entity is either a processor or a device. The hardware coupling can be direct, such as an RS232 cable, or indirect, such as satellite-to-ground communication. Connections are usually bi-directional.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an Embedded System</a:t>
            </a:r>
          </a:p>
        </p:txBody>
      </p:sp>
      <p:sp>
        <p:nvSpPr>
          <p:cNvPr id="40963" name="Rectangle 2"/>
          <p:cNvSpPr>
            <a:spLocks noGrp="1" noChangeArrowheads="1"/>
          </p:cNvSpPr>
          <p:nvPr>
            <p:ph type="subTitle" idx="4294967295"/>
          </p:nvPr>
        </p:nvSpPr>
        <p:spPr>
          <a:xfrm>
            <a:off x="457200" y="1603375"/>
            <a:ext cx="8221663" cy="5030788"/>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To model an embedded system,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smtClean="0">
              <a:solidFill>
                <a:srgbClr val="800000"/>
              </a:solidFill>
            </a:endParaRP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Identify the devices and nodes that are unique to your system.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Provide visual cues, especially for unusual devices, by using the UML's extensibility mechanisms to define system-specific stereotypes with appropriate icons. At the very least, you'll want to distinguish processors (which contain software components) and devices (which, at that level of abstraction, don't directly contain software).</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the relationships among these processors and devices in a deployment diagram. Similarly, specify the relationship between the components in your system's implementation view and the nodes in your system's deployment view.</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As necessary, expand on any intelligent devices by modeling their structure with a more detailed deployment diagram.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306388"/>
            <a:ext cx="8221663" cy="5175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an Embedded System</a:t>
            </a:r>
          </a:p>
        </p:txBody>
      </p:sp>
      <p:pic>
        <p:nvPicPr>
          <p:cNvPr id="41987" name="Picture 2"/>
          <p:cNvPicPr>
            <a:picLocks noChangeAspect="1" noChangeArrowheads="1"/>
          </p:cNvPicPr>
          <p:nvPr/>
        </p:nvPicPr>
        <p:blipFill>
          <a:blip r:embed="rId3"/>
          <a:srcRect/>
          <a:stretch>
            <a:fillRect/>
          </a:stretch>
        </p:blipFill>
        <p:spPr bwMode="auto">
          <a:xfrm>
            <a:off x="1463675" y="1443038"/>
            <a:ext cx="6591300" cy="532288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Client/Server System</a:t>
            </a:r>
          </a:p>
        </p:txBody>
      </p:sp>
      <p:sp>
        <p:nvSpPr>
          <p:cNvPr id="43011" name="Rectangle 2"/>
          <p:cNvSpPr>
            <a:spLocks noGrp="1" noChangeArrowheads="1"/>
          </p:cNvSpPr>
          <p:nvPr>
            <p:ph type="subTitle" idx="4294967295"/>
          </p:nvPr>
        </p:nvSpPr>
        <p:spPr>
          <a:xfrm>
            <a:off x="457200" y="1604963"/>
            <a:ext cx="8221663" cy="5030787"/>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To model a client/server system,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smtClean="0">
              <a:solidFill>
                <a:srgbClr val="800000"/>
              </a:solidFill>
            </a:endParaRP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Identify the nodes that represent your system's client and server processors.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Highlight those devices that are germane to the behavior of your system. For example, you'll want to model special devices, such as credit card readers, badge readers, and display devices other than monitors, because their placement in the system's hardware topology are likely to be architecturally significant.</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Provide visual cues for these processors and devices via stereotyping.</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the topology of these nodes in a deployment diagram. Similarly, specify the relationship between the components in your system's implementation view and the nodes in your system's deployment view.</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365125"/>
            <a:ext cx="8229600" cy="113982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solidFill>
                  <a:srgbClr val="000000"/>
                </a:solidFill>
              </a:rPr>
              <a:t>Call Events</a:t>
            </a:r>
          </a:p>
        </p:txBody>
      </p:sp>
      <p:sp>
        <p:nvSpPr>
          <p:cNvPr id="14339" name="Rectangle 2"/>
          <p:cNvSpPr>
            <a:spLocks noGrp="1" noChangeArrowheads="1"/>
          </p:cNvSpPr>
          <p:nvPr>
            <p:ph type="body" idx="1"/>
          </p:nvPr>
        </p:nvSpPr>
        <p:spPr>
          <a:xfrm>
            <a:off x="457200" y="1371600"/>
            <a:ext cx="8229600" cy="4759325"/>
          </a:xfrm>
        </p:spPr>
        <p:txBody>
          <a:bodyPr lIns="90000" tIns="46800" rIns="90000" bIns="46800">
            <a:normAutofit lnSpcReduction="10000"/>
          </a:bodyPr>
          <a:lstStyle/>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 call event represents the </a:t>
            </a:r>
            <a:r>
              <a:rPr lang="en-US" sz="2800" smtClean="0">
                <a:solidFill>
                  <a:srgbClr val="FF0000"/>
                </a:solidFill>
              </a:rPr>
              <a:t>dispatch of an operation</a:t>
            </a:r>
            <a:r>
              <a:rPr lang="en-US" sz="2800" smtClean="0"/>
              <a:t>.</a:t>
            </a:r>
          </a:p>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 call event is synchronous. This means that the control is transferred from the sender to the receiver.</a:t>
            </a:r>
          </a:p>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The operation is completed.</a:t>
            </a:r>
          </a:p>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The receiver moves to a new state, and control returns to the sender.</a:t>
            </a:r>
          </a:p>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In UML, the notation of a call event is not distinguished from a signal event.</a:t>
            </a:r>
          </a:p>
          <a:p>
            <a:pPr indent="-312738" algn="just" eaLnBrk="1">
              <a:buSzPct val="83000"/>
              <a:buFont typeface="Times New Roman" pitchFamily="16" charset="0"/>
              <a:buBlip>
                <a:blip r:embed="rId3"/>
              </a:buBlip>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smtClean="0"/>
              <a:t>A signal will be handled by </a:t>
            </a:r>
            <a:r>
              <a:rPr lang="en-US" sz="2800" smtClean="0">
                <a:solidFill>
                  <a:srgbClr val="FF0000"/>
                </a:solidFill>
              </a:rPr>
              <a:t>its state machine</a:t>
            </a:r>
            <a:r>
              <a:rPr lang="en-US" sz="2800" smtClean="0"/>
              <a:t>, and a call event will be handled by </a:t>
            </a:r>
            <a:r>
              <a:rPr lang="en-US" sz="2800" smtClean="0">
                <a:solidFill>
                  <a:srgbClr val="FF0000"/>
                </a:solidFill>
              </a:rPr>
              <a:t>a method</a:t>
            </a:r>
            <a:r>
              <a:rPr lang="en-US" sz="2800" smtClean="0"/>
              <a:t>.</a:t>
            </a:r>
          </a:p>
          <a:p>
            <a:pPr indent="-3127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smtClean="0">
              <a:latin typeface="Arial" charset="0"/>
            </a:endParaRPr>
          </a:p>
          <a:p>
            <a:pPr indent="-3127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latin typeface="Arial"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Client/Server System</a:t>
            </a:r>
          </a:p>
        </p:txBody>
      </p:sp>
      <p:pic>
        <p:nvPicPr>
          <p:cNvPr id="44035" name="Picture 2"/>
          <p:cNvPicPr>
            <a:picLocks noChangeAspect="1" noChangeArrowheads="1"/>
          </p:cNvPicPr>
          <p:nvPr/>
        </p:nvPicPr>
        <p:blipFill>
          <a:blip r:embed="rId3"/>
          <a:srcRect/>
          <a:stretch>
            <a:fillRect/>
          </a:stretch>
        </p:blipFill>
        <p:spPr bwMode="auto">
          <a:xfrm>
            <a:off x="371475" y="1828800"/>
            <a:ext cx="8589963" cy="32924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Fully Distributed System</a:t>
            </a:r>
          </a:p>
        </p:txBody>
      </p:sp>
      <p:sp>
        <p:nvSpPr>
          <p:cNvPr id="45059" name="Rectangle 2"/>
          <p:cNvSpPr>
            <a:spLocks noGrp="1" noChangeArrowheads="1"/>
          </p:cNvSpPr>
          <p:nvPr>
            <p:ph type="subTitle" idx="4294967295"/>
          </p:nvPr>
        </p:nvSpPr>
        <p:spPr>
          <a:xfrm>
            <a:off x="457200" y="1603375"/>
            <a:ext cx="8221663" cy="5030788"/>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To model a fully distributed system,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smtClean="0">
              <a:solidFill>
                <a:srgbClr val="800000"/>
              </a:solidFill>
            </a:endParaRP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Identify the system's devices and processors as for simpler client/server systems.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If you need to reason about the performance of the system's network or the impact of changes to the network, be sure to model these communication devices to the level of detail sufficient to make these assessments.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Pay close attention to logical groupings of nodes, which you can specify by using packages.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Model these devices and processors using deployment diagrams. Where possible, use tools that discover the topology of your system by walking your system's network.</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If you need to focus on the dynamics of your system, introduce use case diagrams to specify the kinds of behavior you are interested in, and expand on these use cases with interaction diagrams.</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smtClean="0"/>
              <a:t>Modeling a Fully Distributed System</a:t>
            </a:r>
          </a:p>
        </p:txBody>
      </p:sp>
      <p:pic>
        <p:nvPicPr>
          <p:cNvPr id="46083" name="Picture 2"/>
          <p:cNvPicPr>
            <a:picLocks noChangeAspect="1" noChangeArrowheads="1"/>
          </p:cNvPicPr>
          <p:nvPr/>
        </p:nvPicPr>
        <p:blipFill>
          <a:blip r:embed="rId3"/>
          <a:srcRect/>
          <a:stretch>
            <a:fillRect/>
          </a:stretch>
        </p:blipFill>
        <p:spPr bwMode="auto">
          <a:xfrm>
            <a:off x="639763" y="1717675"/>
            <a:ext cx="7954962" cy="46831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306388"/>
            <a:ext cx="8221663" cy="113665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Forward and Reverse Engineering</a:t>
            </a:r>
          </a:p>
        </p:txBody>
      </p:sp>
      <p:sp>
        <p:nvSpPr>
          <p:cNvPr id="47107" name="Rectangle 2"/>
          <p:cNvSpPr>
            <a:spLocks noGrp="1" noChangeArrowheads="1"/>
          </p:cNvSpPr>
          <p:nvPr>
            <p:ph type="subTitle" idx="4294967295"/>
          </p:nvPr>
        </p:nvSpPr>
        <p:spPr>
          <a:xfrm>
            <a:off x="457200" y="1603375"/>
            <a:ext cx="8221663" cy="5030788"/>
          </a:xfrm>
        </p:spPr>
        <p:txBody>
          <a:bodyPr tIns="0" anchor="ctr"/>
          <a:lstStyle/>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smtClean="0">
                <a:solidFill>
                  <a:srgbClr val="800000"/>
                </a:solidFill>
              </a:rPr>
              <a:t>To reverse engineer a deployment diagram,</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Choose the target that you want to reverse engineer. In some cases, you'll want to sweep across your entire network; in others, you can limit your search.</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Choose also the fidelity of your reverse engineering. In some cases, it's sufficient to reverse engineer just to the level of all the system's processors; in others, you'll want to reverse engineer the system's networking peripherals, as well.</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Use a tool that walks across your system, discovering its hardware topology. Record that topology in a deployment model.</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Along the way, you can use similar tools to discover the components that live on each node, which you can also record in a deployment model. </a:t>
            </a:r>
          </a:p>
          <a:p>
            <a:pPr indent="-334963"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smtClean="0"/>
              <a:t>• Using your modeling tools, create a deployment diagram by querying the model.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5075</Words>
  <Application>Microsoft Office PowerPoint</Application>
  <PresentationFormat>On-screen Show (4:3)</PresentationFormat>
  <Paragraphs>569</Paragraphs>
  <Slides>93</Slides>
  <Notes>91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93</vt:i4>
      </vt:variant>
    </vt:vector>
  </HeadingPairs>
  <TitlesOfParts>
    <vt:vector size="94" baseType="lpstr">
      <vt:lpstr>Office Theme</vt:lpstr>
      <vt:lpstr>UNIT-VI </vt:lpstr>
      <vt:lpstr>Events and Signals</vt:lpstr>
      <vt:lpstr>Slide 3</vt:lpstr>
      <vt:lpstr>Synchronous vs Asynchronous</vt:lpstr>
      <vt:lpstr>Figure : Events</vt:lpstr>
      <vt:lpstr>Signals</vt:lpstr>
      <vt:lpstr>Signals have a lot in common with classes.</vt:lpstr>
      <vt:lpstr>Slide 8</vt:lpstr>
      <vt:lpstr>Call Events</vt:lpstr>
      <vt:lpstr>Slide 10</vt:lpstr>
      <vt:lpstr>Time and Change Events</vt:lpstr>
      <vt:lpstr>Slide 12</vt:lpstr>
      <vt:lpstr>Slide 13</vt:lpstr>
      <vt:lpstr>Slide 14</vt:lpstr>
      <vt:lpstr>Modeling Exceptions</vt:lpstr>
      <vt:lpstr>Slide 16</vt:lpstr>
      <vt:lpstr>Ch- 21     State Machines</vt:lpstr>
      <vt:lpstr>Slide 18</vt:lpstr>
      <vt:lpstr>Slide 19</vt:lpstr>
      <vt:lpstr>States:</vt:lpstr>
      <vt:lpstr>Slide 21</vt:lpstr>
      <vt:lpstr>Initial and Final States</vt:lpstr>
      <vt:lpstr>Transitions:</vt:lpstr>
      <vt:lpstr>Slide 24</vt:lpstr>
      <vt:lpstr>A transition has five parts.</vt:lpstr>
      <vt:lpstr>Slide 26</vt:lpstr>
      <vt:lpstr>Advanced States and Transitions:</vt:lpstr>
      <vt:lpstr>Slide 28</vt:lpstr>
      <vt:lpstr>Entry and Exit Actions</vt:lpstr>
      <vt:lpstr>Internal Transitions</vt:lpstr>
      <vt:lpstr>Activities</vt:lpstr>
      <vt:lpstr>Deferred Events</vt:lpstr>
      <vt:lpstr>Sequential Substates</vt:lpstr>
      <vt:lpstr>Slide 34</vt:lpstr>
      <vt:lpstr>History States</vt:lpstr>
      <vt:lpstr>History States</vt:lpstr>
      <vt:lpstr>History states are of 2 types:</vt:lpstr>
      <vt:lpstr>Concurrent Substates (similar to Fork &amp; join):</vt:lpstr>
      <vt:lpstr>Concurrent Substates</vt:lpstr>
      <vt:lpstr>Modeling the Lifetime of an Object </vt:lpstr>
      <vt:lpstr>Slide 41</vt:lpstr>
      <vt:lpstr>Slide 42</vt:lpstr>
      <vt:lpstr>Ch-24   Statechart Diagrams</vt:lpstr>
      <vt:lpstr>Slide 44</vt:lpstr>
      <vt:lpstr>Slide 45</vt:lpstr>
      <vt:lpstr>Statechart Diagram</vt:lpstr>
      <vt:lpstr>Slide 47</vt:lpstr>
      <vt:lpstr>Modeling Reactive Objects</vt:lpstr>
      <vt:lpstr>Slide 49</vt:lpstr>
      <vt:lpstr> Components</vt:lpstr>
      <vt:lpstr>Typical Components</vt:lpstr>
      <vt:lpstr>Components and Classes</vt:lpstr>
      <vt:lpstr>Components and Classes </vt:lpstr>
      <vt:lpstr>Components Characteristics</vt:lpstr>
      <vt:lpstr>Kind of Components</vt:lpstr>
      <vt:lpstr>Slide 56</vt:lpstr>
      <vt:lpstr>Stereo Types</vt:lpstr>
      <vt:lpstr>Modeling Executables and Libraries</vt:lpstr>
      <vt:lpstr>Slide 59</vt:lpstr>
      <vt:lpstr>Modeling Tables, Files, and Documents </vt:lpstr>
      <vt:lpstr>Slide 61</vt:lpstr>
      <vt:lpstr>Modeling an API</vt:lpstr>
      <vt:lpstr>Slide 63</vt:lpstr>
      <vt:lpstr>Modeling Source Code</vt:lpstr>
      <vt:lpstr>Slide 65</vt:lpstr>
      <vt:lpstr>Component Diagram</vt:lpstr>
      <vt:lpstr>Contents of Component Diagram</vt:lpstr>
      <vt:lpstr>Modeling Source Code </vt:lpstr>
      <vt:lpstr>Modeling Source Code</vt:lpstr>
      <vt:lpstr>Modeling an Executable Release </vt:lpstr>
      <vt:lpstr>Modeling an Executable Release</vt:lpstr>
      <vt:lpstr>Modeling a Physical Database </vt:lpstr>
      <vt:lpstr>Modeling a Physical Database</vt:lpstr>
      <vt:lpstr>Modeling Adaptable Systems </vt:lpstr>
      <vt:lpstr>Modeling Adaptable Systems </vt:lpstr>
      <vt:lpstr>Deployment</vt:lpstr>
      <vt:lpstr>Nodes and Components</vt:lpstr>
      <vt:lpstr>Organizing Nodes </vt:lpstr>
      <vt:lpstr>Connections</vt:lpstr>
      <vt:lpstr>Modeling Processors and Devices</vt:lpstr>
      <vt:lpstr>Slide 81</vt:lpstr>
      <vt:lpstr>Modeling the Distribution of Components </vt:lpstr>
      <vt:lpstr>Modeling the Distribution of Components </vt:lpstr>
      <vt:lpstr>Deployment diagram:</vt:lpstr>
      <vt:lpstr>Contents of Deployment Diagram</vt:lpstr>
      <vt:lpstr>Slide 86</vt:lpstr>
      <vt:lpstr>Modeling an Embedded System</vt:lpstr>
      <vt:lpstr>Modeling an Embedded System</vt:lpstr>
      <vt:lpstr>Modeling a Client/Server System</vt:lpstr>
      <vt:lpstr>Modeling a Client/Server System</vt:lpstr>
      <vt:lpstr>Modeling a Fully Distributed System</vt:lpstr>
      <vt:lpstr>Modeling a Fully Distributed System</vt:lpstr>
      <vt:lpstr>Forward and Reverse Engineering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UNIT-VI </dc:title>
  <dc:creator>Admin</dc:creator>
  <cp:lastModifiedBy>Admin</cp:lastModifiedBy>
  <cp:revision>2</cp:revision>
  <dcterms:created xsi:type="dcterms:W3CDTF">2006-08-16T00:00:00Z</dcterms:created>
  <dcterms:modified xsi:type="dcterms:W3CDTF">2018-10-30T10:49:51Z</dcterms:modified>
</cp:coreProperties>
</file>