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264" r:id="rId121"/>
    <p:sldId id="265" r:id="rId122"/>
    <p:sldId id="266" r:id="rId123"/>
    <p:sldId id="267" r:id="rId124"/>
    <p:sldId id="268" r:id="rId125"/>
    <p:sldId id="269" r:id="rId126"/>
    <p:sldId id="270" r:id="rId127"/>
    <p:sldId id="271" r:id="rId128"/>
    <p:sldId id="272" r:id="rId129"/>
    <p:sldId id="273" r:id="rId130"/>
    <p:sldId id="274" r:id="rId131"/>
    <p:sldId id="275" r:id="rId132"/>
    <p:sldId id="276"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9C8AEE-BCCD-4135-A6BB-48C79BD2A067}" type="datetimeFigureOut">
              <a:rPr lang="en-US" smtClean="0"/>
              <a:t>10/30/2018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DC308B-2F6E-4B00-8FB9-BCB9D54D63E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3555" name="Rectangle 2"/>
          <p:cNvSpPr>
            <a:spLocks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4579" name="Rectangle 2"/>
          <p:cNvSpPr>
            <a:spLocks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5603" name="Rectangle 2"/>
          <p:cNvSpPr>
            <a:spLocks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6627" name="Rectangle 2"/>
          <p:cNvSpPr>
            <a:spLocks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7651" name="Rectangle 2"/>
          <p:cNvSpPr>
            <a:spLocks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8675" name="Rectangle 2"/>
          <p:cNvSpPr>
            <a:spLocks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9699" name="Rectangle 2"/>
          <p:cNvSpPr>
            <a:spLocks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968C37-7E90-4361-9A06-F541145C3C47}" type="slidenum">
              <a:rPr lang="en-US" smtClean="0"/>
              <a:pPr/>
              <a:t>46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6CF1754B-877C-4B10-9161-05CFAB61903C}"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ph type="title"/>
          </p:nvPr>
        </p:nvSpPr>
        <p:spPr>
          <a:xfrm>
            <a:off x="442913" y="103188"/>
            <a:ext cx="8243887" cy="1314450"/>
          </a:xfrm>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mtClean="0">
                <a:solidFill>
                  <a:srgbClr val="0000CC"/>
                </a:solidFill>
                <a:effectLst/>
                <a:latin typeface="Arial" charset="0"/>
              </a:rPr>
              <a:t>Ch- 8. </a:t>
            </a:r>
            <a:r>
              <a:rPr lang="en-US" sz="3600" b="1" u="sng" smtClean="0">
                <a:solidFill>
                  <a:srgbClr val="0000CC"/>
                </a:solidFill>
                <a:effectLst/>
                <a:latin typeface="Arial" charset="0"/>
              </a:rPr>
              <a:t>Class Diagrams</a:t>
            </a:r>
          </a:p>
        </p:txBody>
      </p:sp>
      <p:sp>
        <p:nvSpPr>
          <p:cNvPr id="3075" name="Rectangle 2"/>
          <p:cNvSpPr>
            <a:spLocks noGrp="1" noChangeArrowheads="1"/>
          </p:cNvSpPr>
          <p:nvPr>
            <p:ph type="body" idx="1"/>
          </p:nvPr>
        </p:nvSpPr>
        <p:spPr>
          <a:xfrm>
            <a:off x="457200" y="1600200"/>
            <a:ext cx="8229600" cy="4456113"/>
          </a:xfrm>
        </p:spPr>
        <p:txBody>
          <a:bodyPr/>
          <a:lstStyle/>
          <a:p>
            <a:pPr marL="341313" indent="-341313" eaLnBrk="1" hangingPunct="1">
              <a:spcBef>
                <a:spcPts val="600"/>
              </a:spcBef>
              <a:buClr>
                <a:srgbClr val="CC3300"/>
              </a:buClr>
              <a:buSzPct val="125000"/>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smtClean="0">
              <a:solidFill>
                <a:srgbClr val="000000"/>
              </a:solidFill>
              <a:latin typeface="Arial" charset="0"/>
            </a:endParaRPr>
          </a:p>
          <a:p>
            <a:pPr marL="341313" indent="-341313" eaLnBrk="1" hangingPunct="1">
              <a:spcBef>
                <a:spcPts val="600"/>
              </a:spcBef>
              <a:buClr>
                <a:srgbClr val="CC3300"/>
              </a:buClr>
              <a:buSzPct val="125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Class diagrams are the most common diagram found in modeling object- oriented systems.</a:t>
            </a:r>
          </a:p>
          <a:p>
            <a:pPr marL="341313" indent="-341313" eaLnBrk="1" hangingPunct="1">
              <a:spcBef>
                <a:spcPts val="600"/>
              </a:spcBef>
              <a:buClr>
                <a:srgbClr val="CC3300"/>
              </a:buClr>
              <a:buSzPct val="125000"/>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smtClean="0">
              <a:solidFill>
                <a:srgbClr val="000000"/>
              </a:solidFill>
              <a:latin typeface="Arial" charset="0"/>
            </a:endParaRPr>
          </a:p>
          <a:p>
            <a:pPr marL="341313" indent="-341313" eaLnBrk="1" hangingPunct="1">
              <a:spcBef>
                <a:spcPts val="600"/>
              </a:spcBef>
              <a:buClr>
                <a:srgbClr val="CC3300"/>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Class diagrams are important not only for visualizing, specifying, and documenting structural models, but also for constructing executable systems through forward and reverse engineering.</a:t>
            </a:r>
          </a:p>
          <a:p>
            <a:pPr marL="341313" indent="-341313" eaLnBrk="1" hangingPunct="1">
              <a:spcBef>
                <a:spcPts val="600"/>
              </a:spcBef>
              <a:buClr>
                <a:srgbClr val="CC3300"/>
              </a:buClr>
              <a:buSzPct val="125000"/>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smtClean="0">
              <a:solidFill>
                <a:srgbClr val="000000"/>
              </a:solidFill>
              <a:latin typeface="Arial" charset="0"/>
            </a:endParaRPr>
          </a:p>
          <a:p>
            <a:pPr marL="341313" indent="-341313" eaLnBrk="1" hangingPunct="1">
              <a:spcBef>
                <a:spcPts val="60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smtClean="0">
              <a:solidFill>
                <a:srgbClr val="000000"/>
              </a:solidFill>
              <a:latin typeface="Arial"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304800"/>
            <a:ext cx="8242300" cy="838200"/>
          </a:xfrm>
        </p:spPr>
        <p:txBody>
          <a:bodyPr>
            <a:normAutofit fontScale="90000"/>
          </a:bodyPr>
          <a:lstStyle/>
          <a:p>
            <a:pPr eaLnBrk="1" hangingPunct="1">
              <a:buFont typeface="Times New Roman" pitchFamily="16" charset="0"/>
              <a:buNone/>
              <a:defRPr/>
            </a:pPr>
            <a:r>
              <a:rPr lang="en-US" sz="4000" dirty="0" smtClean="0"/>
              <a:t>Modeling Simple Collaborations</a:t>
            </a:r>
            <a:br>
              <a:rPr lang="en-US" sz="4000" dirty="0" smtClean="0"/>
            </a:br>
            <a:endParaRPr lang="en-US" sz="4000" dirty="0" smtClean="0"/>
          </a:p>
        </p:txBody>
      </p:sp>
      <p:sp>
        <p:nvSpPr>
          <p:cNvPr id="12291" name="Content Placeholder 2"/>
          <p:cNvSpPr>
            <a:spLocks noGrp="1"/>
          </p:cNvSpPr>
          <p:nvPr>
            <p:ph idx="1"/>
          </p:nvPr>
        </p:nvSpPr>
        <p:spPr>
          <a:xfrm>
            <a:off x="457200" y="533400"/>
            <a:ext cx="8228013" cy="5867400"/>
          </a:xfrm>
        </p:spPr>
        <p:txBody>
          <a:bodyPr/>
          <a:lstStyle/>
          <a:p>
            <a:pPr algn="just" eaLnBrk="1" hangingPunct="1">
              <a:buFont typeface="Arial" charset="0"/>
              <a:buChar char="•"/>
              <a:tabLst>
                <a:tab pos="3376613" algn="l"/>
              </a:tabLst>
            </a:pPr>
            <a:r>
              <a:rPr lang="en-US" smtClean="0">
                <a:latin typeface="Times New Roman" pitchFamily="18" charset="0"/>
                <a:cs typeface="Times New Roman" pitchFamily="18" charset="0"/>
              </a:rPr>
              <a:t>Identify the mechanism you'd like to model. A mechanism represents some function or behavior of the part of the system you are modeling that results from the interaction of a society of classes, interfaces, and other things.</a:t>
            </a:r>
          </a:p>
          <a:p>
            <a:pPr algn="just" eaLnBrk="1" hangingPunct="1">
              <a:buFont typeface="Arial" charset="0"/>
              <a:buChar char="•"/>
              <a:tabLst>
                <a:tab pos="3376613" algn="l"/>
              </a:tabLst>
            </a:pPr>
            <a:r>
              <a:rPr lang="en-US" smtClean="0">
                <a:latin typeface="Times New Roman" pitchFamily="18" charset="0"/>
                <a:cs typeface="Times New Roman" pitchFamily="18" charset="0"/>
              </a:rPr>
              <a:t>For each mechanism, identify the classes, interfaces, and other collaborations that participate in this collaboration. Identify the relationships among these things, as well.</a:t>
            </a:r>
          </a:p>
          <a:p>
            <a:pPr algn="just" eaLnBrk="1" hangingPunct="1">
              <a:buFont typeface="Times New Roman" pitchFamily="18" charset="0"/>
              <a:buNone/>
              <a:tabLst>
                <a:tab pos="3376613" algn="l"/>
              </a:tabLst>
            </a:pPr>
            <a:endParaRPr lang="en-US" smtClean="0">
              <a:latin typeface="Times New Roman" pitchFamily="18" charset="0"/>
              <a:cs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endParaRPr lang="en-US" smtClean="0"/>
          </a:p>
        </p:txBody>
      </p:sp>
      <p:sp>
        <p:nvSpPr>
          <p:cNvPr id="9219" name="Rectangle 3"/>
          <p:cNvSpPr>
            <a:spLocks noGrp="1" noChangeArrowheads="1"/>
          </p:cNvSpPr>
          <p:nvPr>
            <p:ph type="body" idx="1"/>
          </p:nvPr>
        </p:nvSpPr>
        <p:spPr>
          <a:xfrm>
            <a:off x="457200" y="2017713"/>
            <a:ext cx="8153400" cy="4114800"/>
          </a:xfrm>
        </p:spPr>
        <p:txBody>
          <a:bodyPr/>
          <a:lstStyle/>
          <a:p>
            <a:pPr eaLnBrk="1" hangingPunct="1"/>
            <a:r>
              <a:rPr lang="en-US" sz="2400" smtClean="0">
                <a:latin typeface="Arial" charset="0"/>
              </a:rPr>
              <a:t>Packages may own other packages. This means that it's possible to decompose your models hierarchically.</a:t>
            </a:r>
          </a:p>
          <a:p>
            <a:pPr eaLnBrk="1" hangingPunct="1"/>
            <a:endParaRPr lang="en-US" sz="2400" smtClean="0">
              <a:latin typeface="Arial" charset="0"/>
            </a:endParaRPr>
          </a:p>
          <a:p>
            <a:pPr eaLnBrk="1" hangingPunct="1"/>
            <a:r>
              <a:rPr lang="en-US" sz="2400" smtClean="0">
                <a:latin typeface="Arial" charset="0"/>
              </a:rPr>
              <a:t>For example, you might have </a:t>
            </a:r>
            <a:r>
              <a:rPr lang="en-US" sz="2400" b="1" smtClean="0">
                <a:solidFill>
                  <a:schemeClr val="folHlink"/>
                </a:solidFill>
                <a:latin typeface="Arial" charset="0"/>
              </a:rPr>
              <a:t>a class</a:t>
            </a:r>
            <a:r>
              <a:rPr lang="en-US" sz="2400" smtClean="0">
                <a:latin typeface="Arial" charset="0"/>
              </a:rPr>
              <a:t> named </a:t>
            </a:r>
            <a:r>
              <a:rPr lang="en-US" sz="2400" b="1" smtClean="0">
                <a:solidFill>
                  <a:schemeClr val="hlink"/>
                </a:solidFill>
                <a:latin typeface="Arial" charset="0"/>
              </a:rPr>
              <a:t>Camera</a:t>
            </a:r>
            <a:r>
              <a:rPr lang="en-US" sz="2400" smtClean="0">
                <a:latin typeface="Arial" charset="0"/>
              </a:rPr>
              <a:t> that lives in the </a:t>
            </a:r>
            <a:r>
              <a:rPr lang="en-US" sz="2400" b="1" smtClean="0">
                <a:solidFill>
                  <a:schemeClr val="folHlink"/>
                </a:solidFill>
                <a:latin typeface="Arial" charset="0"/>
              </a:rPr>
              <a:t>package</a:t>
            </a:r>
            <a:r>
              <a:rPr lang="en-US" sz="2400" smtClean="0">
                <a:latin typeface="Arial" charset="0"/>
              </a:rPr>
              <a:t> </a:t>
            </a:r>
            <a:r>
              <a:rPr lang="en-US" sz="2400" b="1" smtClean="0">
                <a:solidFill>
                  <a:schemeClr val="hlink"/>
                </a:solidFill>
                <a:latin typeface="Arial" charset="0"/>
              </a:rPr>
              <a:t>Vision</a:t>
            </a:r>
            <a:r>
              <a:rPr lang="en-US" sz="2400" smtClean="0">
                <a:latin typeface="Arial" charset="0"/>
              </a:rPr>
              <a:t> that in turn lives in the </a:t>
            </a:r>
            <a:r>
              <a:rPr lang="en-US" sz="2400" b="1" smtClean="0">
                <a:solidFill>
                  <a:schemeClr val="folHlink"/>
                </a:solidFill>
                <a:latin typeface="Arial" charset="0"/>
              </a:rPr>
              <a:t>package</a:t>
            </a:r>
            <a:r>
              <a:rPr lang="en-US" sz="2400" smtClean="0">
                <a:latin typeface="Arial" charset="0"/>
              </a:rPr>
              <a:t> </a:t>
            </a:r>
            <a:r>
              <a:rPr lang="en-US" sz="2400" b="1" smtClean="0">
                <a:solidFill>
                  <a:schemeClr val="hlink"/>
                </a:solidFill>
                <a:latin typeface="Arial" charset="0"/>
              </a:rPr>
              <a:t>Sensors</a:t>
            </a:r>
            <a:r>
              <a:rPr lang="en-US" sz="2400" smtClean="0">
                <a:latin typeface="Arial" charset="0"/>
              </a:rPr>
              <a:t>. The </a:t>
            </a:r>
            <a:r>
              <a:rPr lang="en-US" sz="2400" b="1" smtClean="0">
                <a:solidFill>
                  <a:schemeClr val="folHlink"/>
                </a:solidFill>
                <a:latin typeface="Arial" charset="0"/>
              </a:rPr>
              <a:t>full name of this class</a:t>
            </a:r>
            <a:r>
              <a:rPr lang="en-US" sz="2400" smtClean="0">
                <a:latin typeface="Arial" charset="0"/>
              </a:rPr>
              <a:t> is </a:t>
            </a:r>
            <a:r>
              <a:rPr lang="en-US" sz="2400" b="1" smtClean="0">
                <a:solidFill>
                  <a:srgbClr val="339933"/>
                </a:solidFill>
                <a:latin typeface="Arial" charset="0"/>
              </a:rPr>
              <a:t>Sensors :: Vision :: Camera</a:t>
            </a:r>
            <a:r>
              <a:rPr lang="en-US" sz="2400" smtClean="0">
                <a:latin typeface="Arial" charset="0"/>
              </a:rPr>
              <a:t>.</a:t>
            </a:r>
          </a:p>
          <a:p>
            <a:pPr eaLnBrk="1" hangingPunct="1"/>
            <a:endParaRPr lang="en-US" sz="2400" smtClean="0">
              <a:latin typeface="Arial" charset="0"/>
            </a:endParaRPr>
          </a:p>
          <a:p>
            <a:pPr eaLnBrk="1" hangingPunct="1"/>
            <a:endParaRPr lang="en-US" sz="2400" smtClean="0">
              <a:latin typeface="Arial" charset="0"/>
            </a:endParaRPr>
          </a:p>
          <a:p>
            <a:pPr eaLnBrk="1" hangingPunct="1"/>
            <a:endParaRPr lang="en-US"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p:txBody>
          <a:bodyPr/>
          <a:lstStyle/>
          <a:p>
            <a:pPr eaLnBrk="1" hangingPunct="1"/>
            <a:endParaRPr lang="en-US" smtClean="0"/>
          </a:p>
        </p:txBody>
      </p:sp>
      <p:sp>
        <p:nvSpPr>
          <p:cNvPr id="10243" name="Rectangle 3"/>
          <p:cNvSpPr>
            <a:spLocks noGrp="1" noChangeArrowheads="1"/>
          </p:cNvSpPr>
          <p:nvPr>
            <p:ph type="body" sz="half" idx="1"/>
          </p:nvPr>
        </p:nvSpPr>
        <p:spPr>
          <a:xfrm>
            <a:off x="1182688" y="2017713"/>
            <a:ext cx="7656512" cy="4114800"/>
          </a:xfrm>
        </p:spPr>
        <p:txBody>
          <a:bodyPr/>
          <a:lstStyle/>
          <a:p>
            <a:pPr eaLnBrk="1" hangingPunct="1"/>
            <a:r>
              <a:rPr lang="en-US" sz="2400" b="1" u="sng" smtClean="0">
                <a:solidFill>
                  <a:schemeClr val="folHlink"/>
                </a:solidFill>
                <a:latin typeface="Arial" charset="0"/>
              </a:rPr>
              <a:t>Visibility:-</a:t>
            </a:r>
            <a:endParaRPr lang="en-US" sz="2400" u="sng" smtClean="0">
              <a:solidFill>
                <a:schemeClr val="folHlink"/>
              </a:solidFill>
              <a:latin typeface="Arial" charset="0"/>
            </a:endParaRPr>
          </a:p>
          <a:p>
            <a:pPr eaLnBrk="1" hangingPunct="1"/>
            <a:r>
              <a:rPr lang="en-US" sz="2000" smtClean="0">
                <a:latin typeface="Arial" charset="0"/>
              </a:rPr>
              <a:t>The visibility of the elements owned by a package is just as you can control the visibility of the attributes and operations owned by a class.</a:t>
            </a:r>
          </a:p>
          <a:p>
            <a:pPr eaLnBrk="1" hangingPunct="1"/>
            <a:endParaRPr lang="en-US" sz="2000" smtClean="0">
              <a:latin typeface="Arial" charset="0"/>
            </a:endParaRPr>
          </a:p>
          <a:p>
            <a:pPr eaLnBrk="1" hangingPunct="1"/>
            <a:endParaRPr lang="en-US" sz="2000" smtClean="0">
              <a:latin typeface="Arial" charset="0"/>
            </a:endParaRPr>
          </a:p>
        </p:txBody>
      </p:sp>
      <p:pic>
        <p:nvPicPr>
          <p:cNvPr id="10244" name="Picture 4"/>
          <p:cNvPicPr>
            <a:picLocks noChangeAspect="1" noChangeArrowheads="1"/>
          </p:cNvPicPr>
          <p:nvPr>
            <p:ph sz="half" idx="2"/>
          </p:nvPr>
        </p:nvPicPr>
        <p:blipFill>
          <a:blip r:embed="rId2"/>
          <a:srcRect/>
          <a:stretch>
            <a:fillRect/>
          </a:stretch>
        </p:blipFill>
        <p:spPr>
          <a:xfrm>
            <a:off x="1752600" y="3657600"/>
            <a:ext cx="5791200" cy="2362200"/>
          </a:xfrm>
          <a:noFill/>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en-US" smtClean="0"/>
          </a:p>
        </p:txBody>
      </p:sp>
      <p:sp>
        <p:nvSpPr>
          <p:cNvPr id="11267" name="Rectangle 3"/>
          <p:cNvSpPr>
            <a:spLocks noGrp="1" noChangeArrowheads="1"/>
          </p:cNvSpPr>
          <p:nvPr>
            <p:ph type="body" idx="1"/>
          </p:nvPr>
        </p:nvSpPr>
        <p:spPr/>
        <p:txBody>
          <a:bodyPr/>
          <a:lstStyle/>
          <a:p>
            <a:pPr eaLnBrk="1" hangingPunct="1"/>
            <a:r>
              <a:rPr lang="en-US" sz="2400" smtClean="0">
                <a:latin typeface="Arial" charset="0"/>
              </a:rPr>
              <a:t>In the Figure, </a:t>
            </a:r>
            <a:r>
              <a:rPr lang="en-US" sz="2400" b="1" smtClean="0">
                <a:solidFill>
                  <a:schemeClr val="folHlink"/>
                </a:solidFill>
                <a:latin typeface="Arial" charset="0"/>
              </a:rPr>
              <a:t>OrderForm</a:t>
            </a:r>
            <a:r>
              <a:rPr lang="en-US" sz="2400" smtClean="0">
                <a:latin typeface="Arial" charset="0"/>
              </a:rPr>
              <a:t> is a </a:t>
            </a:r>
            <a:r>
              <a:rPr lang="en-US" sz="2400" b="1" smtClean="0">
                <a:solidFill>
                  <a:srgbClr val="FF9900"/>
                </a:solidFill>
                <a:latin typeface="Arial" charset="0"/>
              </a:rPr>
              <a:t>public</a:t>
            </a:r>
            <a:r>
              <a:rPr lang="en-US" sz="2400" smtClean="0">
                <a:latin typeface="Arial" charset="0"/>
              </a:rPr>
              <a:t> part of the package </a:t>
            </a:r>
            <a:r>
              <a:rPr lang="en-US" sz="2400" b="1" smtClean="0">
                <a:solidFill>
                  <a:schemeClr val="hlink"/>
                </a:solidFill>
                <a:latin typeface="Arial" charset="0"/>
              </a:rPr>
              <a:t>Client</a:t>
            </a:r>
            <a:r>
              <a:rPr lang="en-US" sz="2400" smtClean="0">
                <a:latin typeface="Arial" charset="0"/>
              </a:rPr>
              <a:t>, and </a:t>
            </a:r>
            <a:r>
              <a:rPr lang="en-US" sz="2400" b="1" smtClean="0">
                <a:solidFill>
                  <a:srgbClr val="339933"/>
                </a:solidFill>
                <a:latin typeface="Arial" charset="0"/>
              </a:rPr>
              <a:t>Order </a:t>
            </a:r>
            <a:r>
              <a:rPr lang="en-US" sz="2400" smtClean="0">
                <a:latin typeface="Arial" charset="0"/>
              </a:rPr>
              <a:t>is a</a:t>
            </a:r>
            <a:r>
              <a:rPr lang="en-US" sz="2400" b="1" smtClean="0">
                <a:solidFill>
                  <a:srgbClr val="339933"/>
                </a:solidFill>
                <a:latin typeface="Arial" charset="0"/>
              </a:rPr>
              <a:t> </a:t>
            </a:r>
            <a:r>
              <a:rPr lang="en-US" sz="2400" b="1" smtClean="0">
                <a:solidFill>
                  <a:srgbClr val="FF9900"/>
                </a:solidFill>
                <a:latin typeface="Arial" charset="0"/>
              </a:rPr>
              <a:t>private</a:t>
            </a:r>
            <a:r>
              <a:rPr lang="en-US" sz="2400" b="1" smtClean="0">
                <a:solidFill>
                  <a:srgbClr val="339933"/>
                </a:solidFill>
                <a:latin typeface="Arial" charset="0"/>
              </a:rPr>
              <a:t> </a:t>
            </a:r>
            <a:r>
              <a:rPr lang="en-US" sz="2400" smtClean="0">
                <a:latin typeface="Arial" charset="0"/>
              </a:rPr>
              <a:t>part. </a:t>
            </a:r>
          </a:p>
          <a:p>
            <a:pPr eaLnBrk="1" hangingPunct="1">
              <a:buFont typeface="Wingdings" pitchFamily="2" charset="2"/>
              <a:buNone/>
            </a:pPr>
            <a:r>
              <a:rPr lang="en-US" sz="2400" smtClean="0">
                <a:latin typeface="Arial" charset="0"/>
              </a:rPr>
              <a:t>    </a:t>
            </a:r>
          </a:p>
          <a:p>
            <a:pPr eaLnBrk="1" hangingPunct="1">
              <a:buFont typeface="Wingdings" pitchFamily="2" charset="2"/>
              <a:buNone/>
            </a:pPr>
            <a:r>
              <a:rPr lang="en-US" sz="2400" smtClean="0">
                <a:latin typeface="Arial" charset="0"/>
              </a:rPr>
              <a:t>   A package that </a:t>
            </a:r>
            <a:r>
              <a:rPr lang="en-US" sz="2400" b="1" smtClean="0">
                <a:solidFill>
                  <a:srgbClr val="339933"/>
                </a:solidFill>
                <a:latin typeface="Arial" charset="0"/>
              </a:rPr>
              <a:t>imports</a:t>
            </a:r>
            <a:r>
              <a:rPr lang="en-US" sz="2400" smtClean="0">
                <a:latin typeface="Arial" charset="0"/>
              </a:rPr>
              <a:t> </a:t>
            </a:r>
            <a:r>
              <a:rPr lang="en-US" sz="2400" b="1" smtClean="0">
                <a:solidFill>
                  <a:schemeClr val="hlink"/>
                </a:solidFill>
                <a:latin typeface="Arial" charset="0"/>
              </a:rPr>
              <a:t>Client</a:t>
            </a:r>
            <a:r>
              <a:rPr lang="en-US" sz="2400" smtClean="0">
                <a:latin typeface="Arial" charset="0"/>
              </a:rPr>
              <a:t> can see </a:t>
            </a:r>
            <a:r>
              <a:rPr lang="en-US" sz="2400" b="1" smtClean="0">
                <a:solidFill>
                  <a:schemeClr val="folHlink"/>
                </a:solidFill>
                <a:latin typeface="Arial" charset="0"/>
              </a:rPr>
              <a:t>OrderForm</a:t>
            </a:r>
            <a:r>
              <a:rPr lang="en-US" sz="2400" smtClean="0">
                <a:latin typeface="Arial" charset="0"/>
              </a:rPr>
              <a:t>, but it cannot see </a:t>
            </a:r>
            <a:r>
              <a:rPr lang="en-US" sz="2400" b="1" smtClean="0">
                <a:solidFill>
                  <a:srgbClr val="339933"/>
                </a:solidFill>
                <a:latin typeface="Arial" charset="0"/>
              </a:rPr>
              <a:t>Order</a:t>
            </a:r>
            <a:r>
              <a:rPr lang="en-US" sz="2400" smtClean="0">
                <a:latin typeface="Arial" charset="0"/>
              </a:rPr>
              <a:t>. </a:t>
            </a:r>
          </a:p>
          <a:p>
            <a:pPr eaLnBrk="1" hangingPunct="1">
              <a:buFont typeface="Wingdings" pitchFamily="2" charset="2"/>
              <a:buNone/>
            </a:pPr>
            <a:endParaRPr lang="en-US" sz="2400" smtClean="0">
              <a:latin typeface="Arial" charset="0"/>
            </a:endParaRPr>
          </a:p>
          <a:p>
            <a:pPr eaLnBrk="1" hangingPunct="1">
              <a:buFont typeface="Wingdings" pitchFamily="2" charset="2"/>
              <a:buNone/>
            </a:pPr>
            <a:r>
              <a:rPr lang="en-US" sz="2400" smtClean="0">
                <a:latin typeface="Arial" charset="0"/>
              </a:rPr>
              <a:t>   As viewed from the outside, the fully qualified name of </a:t>
            </a:r>
            <a:r>
              <a:rPr lang="en-US" sz="2400" b="1" smtClean="0">
                <a:solidFill>
                  <a:schemeClr val="folHlink"/>
                </a:solidFill>
                <a:latin typeface="Arial" charset="0"/>
              </a:rPr>
              <a:t>OrderForm</a:t>
            </a:r>
            <a:r>
              <a:rPr lang="en-US" sz="2400" smtClean="0">
                <a:latin typeface="Arial" charset="0"/>
              </a:rPr>
              <a:t> would be </a:t>
            </a:r>
            <a:r>
              <a:rPr lang="en-US" sz="2400" b="1" smtClean="0">
                <a:solidFill>
                  <a:schemeClr val="hlink"/>
                </a:solidFill>
                <a:latin typeface="Arial" charset="0"/>
              </a:rPr>
              <a:t>Client::OrderForm</a:t>
            </a:r>
            <a:r>
              <a:rPr lang="en-US" sz="2400" smtClean="0">
                <a:latin typeface="Arial" charset="0"/>
              </a:rPr>
              <a:t>.</a:t>
            </a:r>
          </a:p>
          <a:p>
            <a:pPr eaLnBrk="1" hangingPunct="1"/>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en-US" smtClean="0"/>
          </a:p>
        </p:txBody>
      </p:sp>
      <p:sp>
        <p:nvSpPr>
          <p:cNvPr id="12291" name="Rectangle 3"/>
          <p:cNvSpPr>
            <a:spLocks noGrp="1" noChangeArrowheads="1"/>
          </p:cNvSpPr>
          <p:nvPr>
            <p:ph type="body" idx="1"/>
          </p:nvPr>
        </p:nvSpPr>
        <p:spPr/>
        <p:txBody>
          <a:bodyPr/>
          <a:lstStyle/>
          <a:p>
            <a:pPr eaLnBrk="1" hangingPunct="1"/>
            <a:r>
              <a:rPr lang="en-US" sz="2400" smtClean="0">
                <a:latin typeface="Arial" charset="0"/>
              </a:rPr>
              <a:t>Protected elements are visible only to packages that inherit from another package; </a:t>
            </a:r>
          </a:p>
          <a:p>
            <a:pPr eaLnBrk="1" hangingPunct="1">
              <a:buFont typeface="Wingdings" pitchFamily="2" charset="2"/>
              <a:buNone/>
            </a:pPr>
            <a:r>
              <a:rPr lang="en-US" sz="2400" smtClean="0">
                <a:latin typeface="Arial" charset="0"/>
              </a:rPr>
              <a:t>    </a:t>
            </a:r>
          </a:p>
          <a:p>
            <a:pPr eaLnBrk="1" hangingPunct="1">
              <a:buFont typeface="Wingdings" pitchFamily="2" charset="2"/>
              <a:buNone/>
            </a:pPr>
            <a:r>
              <a:rPr lang="en-US" sz="2400" smtClean="0">
                <a:latin typeface="Arial" charset="0"/>
              </a:rPr>
              <a:t>    Private elements are not visible outside the package at all.</a:t>
            </a:r>
          </a:p>
          <a:p>
            <a:pPr eaLnBrk="1" hangingPunct="1"/>
            <a:endParaRPr lang="en-US" sz="2400" smtClean="0">
              <a:latin typeface="Arial"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1182688" y="2017713"/>
            <a:ext cx="7772400" cy="4383087"/>
          </a:xfrm>
        </p:spPr>
        <p:txBody>
          <a:bodyPr/>
          <a:lstStyle/>
          <a:p>
            <a:pPr eaLnBrk="1" hangingPunct="1">
              <a:lnSpc>
                <a:spcPct val="80000"/>
              </a:lnSpc>
            </a:pPr>
            <a:r>
              <a:rPr lang="en-US" sz="2400" smtClean="0">
                <a:latin typeface="Arial" charset="0"/>
              </a:rPr>
              <a:t>Suppose you have two classes named A and B sitting side by side. Because they are peers, A can see B and B can see A, so both can depend on the other. Just two classes makes for a trivial system, so you really don't need any kind of packaging.</a:t>
            </a:r>
          </a:p>
          <a:p>
            <a:pPr eaLnBrk="1" hangingPunct="1">
              <a:lnSpc>
                <a:spcPct val="80000"/>
              </a:lnSpc>
            </a:pPr>
            <a:endParaRPr lang="en-US" sz="2400" smtClean="0">
              <a:latin typeface="Arial" charset="0"/>
            </a:endParaRPr>
          </a:p>
          <a:p>
            <a:pPr eaLnBrk="1" hangingPunct="1">
              <a:lnSpc>
                <a:spcPct val="80000"/>
              </a:lnSpc>
            </a:pPr>
            <a:endParaRPr lang="en-US" sz="2400" smtClean="0">
              <a:latin typeface="Arial" charset="0"/>
            </a:endParaRPr>
          </a:p>
          <a:p>
            <a:pPr eaLnBrk="1" hangingPunct="1">
              <a:lnSpc>
                <a:spcPct val="80000"/>
              </a:lnSpc>
            </a:pPr>
            <a:endParaRPr lang="en-US" sz="2400" smtClean="0">
              <a:latin typeface="Arial" charset="0"/>
            </a:endParaRPr>
          </a:p>
          <a:p>
            <a:pPr eaLnBrk="1" hangingPunct="1">
              <a:lnSpc>
                <a:spcPct val="80000"/>
              </a:lnSpc>
            </a:pPr>
            <a:endParaRPr lang="en-US" sz="2400" smtClean="0">
              <a:latin typeface="Arial" charset="0"/>
            </a:endParaRPr>
          </a:p>
        </p:txBody>
      </p:sp>
      <p:sp>
        <p:nvSpPr>
          <p:cNvPr id="13315" name="Rectangle 4"/>
          <p:cNvSpPr>
            <a:spLocks noGrp="1" noChangeArrowheads="1"/>
          </p:cNvSpPr>
          <p:nvPr>
            <p:ph type="title"/>
          </p:nvPr>
        </p:nvSpPr>
        <p:spPr>
          <a:noFill/>
        </p:spPr>
        <p:txBody>
          <a:bodyPr/>
          <a:lstStyle/>
          <a:p>
            <a:pPr eaLnBrk="1" hangingPunct="1"/>
            <a:r>
              <a:rPr lang="en-US" sz="2800" b="1" u="sng" smtClean="0">
                <a:latin typeface="Arial" charset="0"/>
              </a:rPr>
              <a:t>Importing and Exporting:-</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en-US" smtClean="0"/>
          </a:p>
        </p:txBody>
      </p:sp>
      <p:sp>
        <p:nvSpPr>
          <p:cNvPr id="14339" name="Rectangle 3"/>
          <p:cNvSpPr>
            <a:spLocks noGrp="1" noChangeArrowheads="1"/>
          </p:cNvSpPr>
          <p:nvPr>
            <p:ph type="body" idx="1"/>
          </p:nvPr>
        </p:nvSpPr>
        <p:spPr>
          <a:xfrm>
            <a:off x="914400" y="2017713"/>
            <a:ext cx="8040688" cy="4114800"/>
          </a:xfrm>
        </p:spPr>
        <p:txBody>
          <a:bodyPr/>
          <a:lstStyle/>
          <a:p>
            <a:pPr eaLnBrk="1" hangingPunct="1"/>
            <a:r>
              <a:rPr lang="en-US" sz="2400" smtClean="0">
                <a:latin typeface="Arial" charset="0"/>
              </a:rPr>
              <a:t>Now, imagine having a few hundred such classes sitting side by side. </a:t>
            </a:r>
          </a:p>
          <a:p>
            <a:pPr eaLnBrk="1" hangingPunct="1"/>
            <a:r>
              <a:rPr lang="en-US" sz="2400" smtClean="0">
                <a:latin typeface="Arial" charset="0"/>
              </a:rPr>
              <a:t>Furthermore, there's no way that you can understand such a large, unorganized group of classes. That's a very real problem for large systems--simple, unrestrained access does not scale up. For these situations, you need some kind of controlled packaging to organize your abstractions.</a:t>
            </a:r>
          </a:p>
          <a:p>
            <a:pPr eaLnBrk="1" hangingPunct="1"/>
            <a:endParaRPr lang="en-US" smtClean="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en-US" smtClean="0"/>
          </a:p>
        </p:txBody>
      </p:sp>
      <p:sp>
        <p:nvSpPr>
          <p:cNvPr id="15363" name="Rectangle 3"/>
          <p:cNvSpPr>
            <a:spLocks noGrp="1" noChangeArrowheads="1"/>
          </p:cNvSpPr>
          <p:nvPr>
            <p:ph type="body" idx="1"/>
          </p:nvPr>
        </p:nvSpPr>
        <p:spPr/>
        <p:txBody>
          <a:bodyPr/>
          <a:lstStyle/>
          <a:p>
            <a:pPr eaLnBrk="1" hangingPunct="1">
              <a:lnSpc>
                <a:spcPct val="90000"/>
              </a:lnSpc>
            </a:pPr>
            <a:r>
              <a:rPr lang="en-US" sz="2400" smtClean="0">
                <a:latin typeface="Arial" charset="0"/>
              </a:rPr>
              <a:t>Importing grants a one-way permission for the elements in one package to access the elements in another package.</a:t>
            </a:r>
          </a:p>
          <a:p>
            <a:pPr eaLnBrk="1" hangingPunct="1">
              <a:lnSpc>
                <a:spcPct val="90000"/>
              </a:lnSpc>
            </a:pPr>
            <a:endParaRPr lang="en-US" sz="2400" smtClean="0">
              <a:latin typeface="Arial" charset="0"/>
            </a:endParaRPr>
          </a:p>
          <a:p>
            <a:pPr eaLnBrk="1" hangingPunct="1">
              <a:lnSpc>
                <a:spcPct val="90000"/>
              </a:lnSpc>
            </a:pPr>
            <a:r>
              <a:rPr lang="en-US" sz="2400" smtClean="0">
                <a:latin typeface="Arial" charset="0"/>
              </a:rPr>
              <a:t>In the UML, you model an import relationship as a dependency adorned with the stereotype </a:t>
            </a:r>
            <a:r>
              <a:rPr lang="en-US" sz="2400" b="1" smtClean="0">
                <a:solidFill>
                  <a:schemeClr val="folHlink"/>
                </a:solidFill>
                <a:latin typeface="Arial" charset="0"/>
              </a:rPr>
              <a:t>import</a:t>
            </a:r>
            <a:r>
              <a:rPr lang="en-US" sz="2400" smtClean="0">
                <a:latin typeface="Arial" charset="0"/>
              </a:rPr>
              <a:t>.</a:t>
            </a:r>
          </a:p>
          <a:p>
            <a:pPr eaLnBrk="1" hangingPunct="1">
              <a:lnSpc>
                <a:spcPct val="90000"/>
              </a:lnSpc>
            </a:pPr>
            <a:endParaRPr lang="en-US" smtClean="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en-US" smtClean="0"/>
          </a:p>
        </p:txBody>
      </p:sp>
      <p:sp>
        <p:nvSpPr>
          <p:cNvPr id="16387" name="Rectangle 3"/>
          <p:cNvSpPr>
            <a:spLocks noGrp="1" noChangeArrowheads="1"/>
          </p:cNvSpPr>
          <p:nvPr>
            <p:ph type="body" idx="1"/>
          </p:nvPr>
        </p:nvSpPr>
        <p:spPr>
          <a:xfrm>
            <a:off x="1066800" y="1981200"/>
            <a:ext cx="7772400" cy="4114800"/>
          </a:xfrm>
        </p:spPr>
        <p:txBody>
          <a:bodyPr/>
          <a:lstStyle/>
          <a:p>
            <a:pPr eaLnBrk="1" hangingPunct="1"/>
            <a:r>
              <a:rPr lang="en-US" sz="2400" smtClean="0">
                <a:latin typeface="Arial" charset="0"/>
              </a:rPr>
              <a:t>The public parts of a package are called its exports. </a:t>
            </a:r>
          </a:p>
          <a:p>
            <a:pPr eaLnBrk="1" hangingPunct="1"/>
            <a:endParaRPr lang="en-US" sz="2400" smtClean="0">
              <a:latin typeface="Arial" charset="0"/>
            </a:endParaRPr>
          </a:p>
          <a:p>
            <a:pPr eaLnBrk="1" hangingPunct="1"/>
            <a:r>
              <a:rPr lang="en-US" sz="2400" smtClean="0">
                <a:latin typeface="Arial" charset="0"/>
              </a:rPr>
              <a:t>For example, in Figure, the package GUI exports two classes, Window and Form. EventHandler is not exported by GUI; EventHandler is a protected part of the package.</a:t>
            </a:r>
          </a:p>
          <a:p>
            <a:pPr eaLnBrk="1" hangingPunct="1"/>
            <a:endParaRPr lang="en-US" sz="2400" smtClean="0">
              <a:latin typeface="Arial"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pPr eaLnBrk="1" hangingPunct="1"/>
            <a:endParaRPr lang="en-US" smtClean="0"/>
          </a:p>
        </p:txBody>
      </p:sp>
      <p:pic>
        <p:nvPicPr>
          <p:cNvPr id="17411" name="Picture 4"/>
          <p:cNvPicPr>
            <a:picLocks noChangeAspect="1" noChangeArrowheads="1"/>
          </p:cNvPicPr>
          <p:nvPr>
            <p:ph idx="1"/>
          </p:nvPr>
        </p:nvPicPr>
        <p:blipFill>
          <a:blip r:embed="rId2"/>
          <a:srcRect/>
          <a:stretch>
            <a:fillRect/>
          </a:stretch>
        </p:blipFill>
        <p:spPr>
          <a:xfrm>
            <a:off x="1676400" y="2017713"/>
            <a:ext cx="6248400" cy="4114800"/>
          </a:xfrm>
          <a:no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smtClean="0"/>
              <a:t/>
            </a:r>
            <a:br>
              <a:rPr lang="en-US" smtClean="0"/>
            </a:br>
            <a:r>
              <a:rPr lang="en-US" smtClean="0"/>
              <a:t> </a:t>
            </a:r>
            <a:r>
              <a:rPr lang="en-US" sz="3200" b="1" u="sng" smtClean="0">
                <a:latin typeface="Arial" charset="0"/>
              </a:rPr>
              <a:t>Generalization</a:t>
            </a:r>
          </a:p>
        </p:txBody>
      </p:sp>
      <p:sp>
        <p:nvSpPr>
          <p:cNvPr id="18435" name="Rectangle 3"/>
          <p:cNvSpPr>
            <a:spLocks noGrp="1" noChangeArrowheads="1"/>
          </p:cNvSpPr>
          <p:nvPr>
            <p:ph type="body" idx="1"/>
          </p:nvPr>
        </p:nvSpPr>
        <p:spPr/>
        <p:txBody>
          <a:bodyPr/>
          <a:lstStyle/>
          <a:p>
            <a:pPr eaLnBrk="1" hangingPunct="1">
              <a:lnSpc>
                <a:spcPct val="90000"/>
              </a:lnSpc>
            </a:pPr>
            <a:r>
              <a:rPr lang="en-US" sz="2400" smtClean="0">
                <a:latin typeface="Arial" charset="0"/>
              </a:rPr>
              <a:t>There are two kinds of relationships you can have between packages: import and access dependencies, used to import into one package elements exported from another, and generalizations, used to specify families of packages.</a:t>
            </a:r>
          </a:p>
          <a:p>
            <a:pPr eaLnBrk="1" hangingPunct="1">
              <a:lnSpc>
                <a:spcPct val="90000"/>
              </a:lnSpc>
            </a:pPr>
            <a:endParaRPr lang="en-US" sz="2400" smtClean="0">
              <a:latin typeface="Arial" charset="0"/>
            </a:endParaRPr>
          </a:p>
          <a:p>
            <a:pPr eaLnBrk="1" hangingPunct="1">
              <a:lnSpc>
                <a:spcPct val="90000"/>
              </a:lnSpc>
            </a:pPr>
            <a:endParaRPr lang="en-US" sz="2400" smtClean="0">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2300" cy="658812"/>
          </a:xfrm>
        </p:spPr>
        <p:txBody>
          <a:bodyPr>
            <a:normAutofit fontScale="90000"/>
          </a:bodyPr>
          <a:lstStyle/>
          <a:p>
            <a:pPr>
              <a:buFont typeface="Times New Roman" pitchFamily="16" charset="0"/>
              <a:buNone/>
              <a:defRPr/>
            </a:pPr>
            <a:endParaRPr lang="en-US" dirty="0"/>
          </a:p>
        </p:txBody>
      </p:sp>
      <p:sp>
        <p:nvSpPr>
          <p:cNvPr id="13315" name="Content Placeholder 2"/>
          <p:cNvSpPr>
            <a:spLocks noGrp="1"/>
          </p:cNvSpPr>
          <p:nvPr>
            <p:ph idx="1"/>
          </p:nvPr>
        </p:nvSpPr>
        <p:spPr>
          <a:xfrm>
            <a:off x="457200" y="990600"/>
            <a:ext cx="8228013" cy="5064125"/>
          </a:xfrm>
        </p:spPr>
        <p:txBody>
          <a:bodyPr/>
          <a:lstStyle/>
          <a:p>
            <a:pPr algn="just" eaLnBrk="1" hangingPunct="1">
              <a:buFont typeface="Arial" charset="0"/>
              <a:buChar char="•"/>
            </a:pPr>
            <a:r>
              <a:rPr lang="en-US" smtClean="0"/>
              <a:t>Use scenarios to walk through these things. Along the way, you'll discover parts of your model that were missing and parts that were just plain semantically wrong.</a:t>
            </a:r>
          </a:p>
          <a:p>
            <a:pPr algn="just" eaLnBrk="1" hangingPunct="1">
              <a:buFont typeface="Arial" charset="0"/>
              <a:buChar char="•"/>
            </a:pPr>
            <a:r>
              <a:rPr lang="en-US" smtClean="0"/>
              <a:t>Be sure to populate these elements with their contents. For classes, start with getting a good balance of responsibilities. Then, over time, turn these into concrete attributes and operations.</a:t>
            </a:r>
          </a:p>
          <a:p>
            <a:endParaRPr lang="en-US" smtClean="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en-US" smtClean="0"/>
          </a:p>
        </p:txBody>
      </p:sp>
      <p:sp>
        <p:nvSpPr>
          <p:cNvPr id="19459" name="Rectangle 3"/>
          <p:cNvSpPr>
            <a:spLocks noGrp="1" noChangeArrowheads="1"/>
          </p:cNvSpPr>
          <p:nvPr>
            <p:ph type="body" idx="1"/>
          </p:nvPr>
        </p:nvSpPr>
        <p:spPr/>
        <p:txBody>
          <a:bodyPr/>
          <a:lstStyle/>
          <a:p>
            <a:pPr eaLnBrk="1" hangingPunct="1">
              <a:lnSpc>
                <a:spcPct val="80000"/>
              </a:lnSpc>
            </a:pPr>
            <a:r>
              <a:rPr lang="en-US" sz="2400" smtClean="0">
                <a:latin typeface="Arial" charset="0"/>
              </a:rPr>
              <a:t>Generalization among packages is very much like generalization among classes. </a:t>
            </a:r>
          </a:p>
          <a:p>
            <a:pPr eaLnBrk="1" hangingPunct="1">
              <a:lnSpc>
                <a:spcPct val="80000"/>
              </a:lnSpc>
            </a:pPr>
            <a:endParaRPr lang="en-US" sz="2400" smtClean="0">
              <a:latin typeface="Arial" charset="0"/>
            </a:endParaRPr>
          </a:p>
          <a:p>
            <a:pPr eaLnBrk="1" hangingPunct="1">
              <a:lnSpc>
                <a:spcPct val="80000"/>
              </a:lnSpc>
            </a:pPr>
            <a:r>
              <a:rPr lang="en-US" sz="2400" smtClean="0">
                <a:latin typeface="Arial" charset="0"/>
              </a:rPr>
              <a:t>For example, in Figure, the package GUI is shown to export two classes (Window and Form) and one protected class (EventHandler). </a:t>
            </a:r>
          </a:p>
          <a:p>
            <a:pPr eaLnBrk="1" hangingPunct="1">
              <a:lnSpc>
                <a:spcPct val="80000"/>
              </a:lnSpc>
            </a:pPr>
            <a:endParaRPr lang="en-US" sz="2400" smtClean="0">
              <a:latin typeface="Arial" charset="0"/>
            </a:endParaRPr>
          </a:p>
          <a:p>
            <a:pPr eaLnBrk="1" hangingPunct="1">
              <a:lnSpc>
                <a:spcPct val="80000"/>
              </a:lnSpc>
            </a:pPr>
            <a:r>
              <a:rPr lang="en-US" sz="2400" smtClean="0">
                <a:latin typeface="Arial" charset="0"/>
              </a:rPr>
              <a:t>Two packages specialize the more general package GUI: WindowsGUI and MacGUI. These specialized packages inherit the public and protected elements of the more general package.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lstStyle/>
          <a:p>
            <a:pPr eaLnBrk="1" hangingPunct="1"/>
            <a:endParaRPr lang="en-US" smtClean="0"/>
          </a:p>
        </p:txBody>
      </p:sp>
      <p:pic>
        <p:nvPicPr>
          <p:cNvPr id="20483" name="Picture 11"/>
          <p:cNvPicPr>
            <a:picLocks noChangeAspect="1" noChangeArrowheads="1"/>
          </p:cNvPicPr>
          <p:nvPr>
            <p:ph idx="1"/>
          </p:nvPr>
        </p:nvPicPr>
        <p:blipFill>
          <a:blip r:embed="rId2"/>
          <a:srcRect/>
          <a:stretch>
            <a:fillRect/>
          </a:stretch>
        </p:blipFill>
        <p:spPr>
          <a:xfrm>
            <a:off x="1524000" y="1981200"/>
            <a:ext cx="6351588" cy="4191000"/>
          </a:xfr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2800" u="sng" smtClean="0">
                <a:latin typeface="Arial" charset="0"/>
              </a:rPr>
              <a:t/>
            </a:r>
            <a:br>
              <a:rPr lang="en-US" sz="2800" u="sng" smtClean="0">
                <a:latin typeface="Arial" charset="0"/>
              </a:rPr>
            </a:br>
            <a:r>
              <a:rPr lang="en-US" sz="2800" smtClean="0">
                <a:latin typeface="Arial" charset="0"/>
              </a:rPr>
              <a:t> </a:t>
            </a:r>
            <a:r>
              <a:rPr lang="en-US" sz="3200" b="1" u="sng" smtClean="0">
                <a:latin typeface="Arial" charset="0"/>
              </a:rPr>
              <a:t>Standard Elements</a:t>
            </a:r>
          </a:p>
        </p:txBody>
      </p:sp>
      <p:sp>
        <p:nvSpPr>
          <p:cNvPr id="21507" name="Rectangle 3"/>
          <p:cNvSpPr>
            <a:spLocks noGrp="1" noChangeArrowheads="1"/>
          </p:cNvSpPr>
          <p:nvPr>
            <p:ph type="body" idx="1"/>
          </p:nvPr>
        </p:nvSpPr>
        <p:spPr/>
        <p:txBody>
          <a:bodyPr/>
          <a:lstStyle/>
          <a:p>
            <a:pPr marL="609600" indent="-609600" eaLnBrk="1" hangingPunct="1"/>
            <a:r>
              <a:rPr lang="en-US" sz="2400" smtClean="0">
                <a:latin typeface="Arial" charset="0"/>
              </a:rPr>
              <a:t>All of the UML's extensibility mechanisms apply to packages.</a:t>
            </a:r>
          </a:p>
          <a:p>
            <a:pPr marL="609600" indent="-609600" eaLnBrk="1" hangingPunct="1"/>
            <a:r>
              <a:rPr lang="en-US" sz="2400" smtClean="0">
                <a:latin typeface="Arial" charset="0"/>
              </a:rPr>
              <a:t>The UML defines five standard stereotypes that apply to packages.</a:t>
            </a:r>
          </a:p>
          <a:p>
            <a:pPr marL="609600" indent="-609600" eaLnBrk="1" hangingPunct="1"/>
            <a:endParaRPr lang="en-US" sz="2400" smtClean="0">
              <a:latin typeface="Arial" charset="0"/>
            </a:endParaRPr>
          </a:p>
          <a:p>
            <a:pPr marL="609600" indent="-609600" eaLnBrk="1" hangingPunct="1">
              <a:buFont typeface="Wingdings" pitchFamily="2" charset="2"/>
              <a:buAutoNum type="arabicPeriod"/>
            </a:pPr>
            <a:r>
              <a:rPr lang="en-US" sz="2400" u="sng" smtClean="0">
                <a:solidFill>
                  <a:schemeClr val="folHlink"/>
                </a:solidFill>
                <a:latin typeface="Arial" charset="0"/>
              </a:rPr>
              <a:t>facade</a:t>
            </a:r>
            <a:r>
              <a:rPr lang="en-US" sz="2400" smtClean="0">
                <a:latin typeface="Arial" charset="0"/>
              </a:rPr>
              <a:t>: Specifies a package that is only a view on some other package.</a:t>
            </a:r>
          </a:p>
          <a:p>
            <a:pPr marL="609600" indent="-609600" eaLnBrk="1" hangingPunct="1">
              <a:buFont typeface="Wingdings" pitchFamily="2" charset="2"/>
              <a:buAutoNum type="arabicPeriod"/>
            </a:pPr>
            <a:r>
              <a:rPr lang="en-US" sz="2400" u="sng" smtClean="0">
                <a:solidFill>
                  <a:schemeClr val="folHlink"/>
                </a:solidFill>
                <a:latin typeface="Arial" charset="0"/>
              </a:rPr>
              <a:t>framework</a:t>
            </a:r>
            <a:r>
              <a:rPr lang="en-US" sz="2400" smtClean="0">
                <a:latin typeface="Arial" charset="0"/>
              </a:rPr>
              <a:t>: Specifies a package consisting mainly of patterns</a:t>
            </a:r>
          </a:p>
          <a:p>
            <a:pPr marL="609600" indent="-609600" eaLnBrk="1" hangingPunct="1">
              <a:buFont typeface="Wingdings" pitchFamily="2" charset="2"/>
              <a:buAutoNum type="arabicPeriod"/>
            </a:pPr>
            <a:endParaRPr lang="en-US" sz="2400" smtClean="0">
              <a:latin typeface="Arial" charset="0"/>
            </a:endParaRPr>
          </a:p>
          <a:p>
            <a:pPr marL="609600" indent="-609600" eaLnBrk="1" hangingPunct="1"/>
            <a:endParaRPr lang="en-US" sz="2400" smtClean="0">
              <a:latin typeface="Arial"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endParaRPr lang="en-US" smtClean="0"/>
          </a:p>
        </p:txBody>
      </p:sp>
      <p:sp>
        <p:nvSpPr>
          <p:cNvPr id="22531" name="Rectangle 3"/>
          <p:cNvSpPr>
            <a:spLocks noGrp="1" noChangeArrowheads="1"/>
          </p:cNvSpPr>
          <p:nvPr>
            <p:ph type="body" idx="1"/>
          </p:nvPr>
        </p:nvSpPr>
        <p:spPr/>
        <p:txBody>
          <a:bodyPr/>
          <a:lstStyle/>
          <a:p>
            <a:pPr marL="609600" indent="-609600" eaLnBrk="1" hangingPunct="1">
              <a:buFont typeface="Wingdings" pitchFamily="2" charset="2"/>
              <a:buAutoNum type="arabicPeriod" startAt="3"/>
            </a:pPr>
            <a:r>
              <a:rPr lang="en-US" sz="2400" u="sng" smtClean="0">
                <a:solidFill>
                  <a:schemeClr val="folHlink"/>
                </a:solidFill>
                <a:latin typeface="Arial" charset="0"/>
              </a:rPr>
              <a:t>stub</a:t>
            </a:r>
            <a:r>
              <a:rPr lang="en-US" sz="2400" smtClean="0">
                <a:latin typeface="Arial" charset="0"/>
              </a:rPr>
              <a:t>: Specifies a package that serves as a proxy for the public contents of another package.</a:t>
            </a:r>
          </a:p>
          <a:p>
            <a:pPr marL="609600" indent="-609600" eaLnBrk="1" hangingPunct="1">
              <a:buFont typeface="Wingdings" pitchFamily="2" charset="2"/>
              <a:buNone/>
            </a:pPr>
            <a:endParaRPr lang="en-US" sz="2400" smtClean="0">
              <a:latin typeface="Arial" charset="0"/>
            </a:endParaRPr>
          </a:p>
          <a:p>
            <a:pPr marL="609600" indent="-609600" eaLnBrk="1" hangingPunct="1">
              <a:buFont typeface="Wingdings" pitchFamily="2" charset="2"/>
              <a:buAutoNum type="arabicPeriod" startAt="4"/>
            </a:pPr>
            <a:r>
              <a:rPr lang="en-US" sz="2400" u="sng" smtClean="0">
                <a:solidFill>
                  <a:schemeClr val="folHlink"/>
                </a:solidFill>
                <a:latin typeface="Arial" charset="0"/>
              </a:rPr>
              <a:t>subsystem</a:t>
            </a:r>
            <a:r>
              <a:rPr lang="en-US" sz="2400" smtClean="0">
                <a:latin typeface="Arial" charset="0"/>
              </a:rPr>
              <a:t>: Specifies a package representing an independent part of the entire system being modeled.</a:t>
            </a:r>
          </a:p>
          <a:p>
            <a:pPr marL="609600" indent="-609600" eaLnBrk="1" hangingPunct="1">
              <a:buFont typeface="Wingdings" pitchFamily="2" charset="2"/>
              <a:buAutoNum type="arabicPeriod" startAt="4"/>
            </a:pPr>
            <a:endParaRPr lang="en-US" sz="2400" smtClean="0">
              <a:latin typeface="Arial" charset="0"/>
            </a:endParaRPr>
          </a:p>
          <a:p>
            <a:pPr marL="609600" indent="-609600" eaLnBrk="1" hangingPunct="1">
              <a:buFont typeface="Wingdings" pitchFamily="2" charset="2"/>
              <a:buAutoNum type="arabicPeriod" startAt="4"/>
            </a:pPr>
            <a:r>
              <a:rPr lang="en-US" sz="2400" u="sng" smtClean="0">
                <a:solidFill>
                  <a:schemeClr val="folHlink"/>
                </a:solidFill>
                <a:latin typeface="Arial" charset="0"/>
              </a:rPr>
              <a:t>system</a:t>
            </a:r>
            <a:r>
              <a:rPr lang="en-US" sz="2400" smtClean="0">
                <a:latin typeface="Arial" charset="0"/>
              </a:rPr>
              <a:t>: Specifies a package representing the entire system being modeled.</a:t>
            </a:r>
          </a:p>
          <a:p>
            <a:pPr marL="609600" indent="-609600" eaLnBrk="1" hangingPunct="1">
              <a:buFont typeface="Wingdings" pitchFamily="2" charset="2"/>
              <a:buAutoNum type="arabicPeriod" startAt="4"/>
            </a:pPr>
            <a:endParaRPr lang="en-US" sz="2400" smtClean="0">
              <a:latin typeface="Arial" charset="0"/>
            </a:endParaRPr>
          </a:p>
          <a:p>
            <a:pPr marL="609600" indent="-609600" eaLnBrk="1" hangingPunct="1"/>
            <a:endParaRPr lang="en-US" sz="2400" smtClean="0">
              <a:latin typeface="Arial" charset="0"/>
            </a:endParaRPr>
          </a:p>
          <a:p>
            <a:pPr marL="609600" indent="-609600" eaLnBrk="1" hangingPunct="1"/>
            <a:endParaRPr lang="en-US" sz="2400" smtClean="0">
              <a:latin typeface="Arial" charset="0"/>
            </a:endParaRPr>
          </a:p>
          <a:p>
            <a:pPr marL="609600" indent="-609600" eaLnBrk="1" hangingPunct="1"/>
            <a:endParaRPr lang="en-US" sz="2400" smtClean="0">
              <a:latin typeface="Arial"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r>
              <a:rPr lang="en-US" sz="3600" b="1" u="sng" smtClean="0">
                <a:latin typeface="Arial" charset="0"/>
              </a:rPr>
              <a:t>Common Modeling Techniques</a:t>
            </a:r>
            <a:r>
              <a:rPr lang="en-US" sz="3600" u="sng" smtClean="0">
                <a:latin typeface="Arial" charset="0"/>
              </a:rPr>
              <a:t/>
            </a:r>
            <a:br>
              <a:rPr lang="en-US" sz="3600" u="sng" smtClean="0">
                <a:latin typeface="Arial" charset="0"/>
              </a:rPr>
            </a:br>
            <a:endParaRPr lang="en-US" sz="3600" u="sng" smtClean="0">
              <a:latin typeface="Arial" charset="0"/>
            </a:endParaRPr>
          </a:p>
        </p:txBody>
      </p:sp>
      <p:sp>
        <p:nvSpPr>
          <p:cNvPr id="23555" name="Rectangle 3"/>
          <p:cNvSpPr>
            <a:spLocks noGrp="1" noChangeArrowheads="1"/>
          </p:cNvSpPr>
          <p:nvPr>
            <p:ph type="body" idx="1"/>
          </p:nvPr>
        </p:nvSpPr>
        <p:spPr>
          <a:xfrm>
            <a:off x="1182688" y="2017713"/>
            <a:ext cx="7772400" cy="4383087"/>
          </a:xfrm>
        </p:spPr>
        <p:txBody>
          <a:bodyPr/>
          <a:lstStyle/>
          <a:p>
            <a:pPr eaLnBrk="1" hangingPunct="1"/>
            <a:r>
              <a:rPr lang="en-US" sz="2800" b="1" u="sng" smtClean="0"/>
              <a:t>Modeling Groups of Elements</a:t>
            </a:r>
          </a:p>
          <a:p>
            <a:pPr eaLnBrk="1" hangingPunct="1">
              <a:buFont typeface="Wingdings" pitchFamily="2" charset="2"/>
              <a:buNone/>
            </a:pPr>
            <a:endParaRPr lang="en-US" sz="2800" smtClean="0"/>
          </a:p>
          <a:p>
            <a:pPr eaLnBrk="1" hangingPunct="1">
              <a:buClr>
                <a:schemeClr val="hlink"/>
              </a:buClr>
              <a:buSzTx/>
              <a:buFontTx/>
              <a:buChar char="•"/>
            </a:pPr>
            <a:r>
              <a:rPr lang="en-US" sz="2400" smtClean="0">
                <a:latin typeface="Arial" charset="0"/>
              </a:rPr>
              <a:t> Scan the modeling elements in a particular architectural view and look for clumps defined by elements that are conceptually or semantically close to one another.</a:t>
            </a:r>
          </a:p>
          <a:p>
            <a:pPr eaLnBrk="1" hangingPunct="1">
              <a:buClr>
                <a:schemeClr val="hlink"/>
              </a:buClr>
              <a:buSzTx/>
              <a:buFontTx/>
              <a:buChar char="•"/>
            </a:pPr>
            <a:endParaRPr lang="en-US" sz="2400" smtClean="0">
              <a:latin typeface="Arial" charset="0"/>
            </a:endParaRPr>
          </a:p>
          <a:p>
            <a:pPr eaLnBrk="1" hangingPunct="1">
              <a:buClr>
                <a:schemeClr val="hlink"/>
              </a:buClr>
              <a:buSzTx/>
              <a:buFontTx/>
              <a:buChar char="•"/>
            </a:pPr>
            <a:r>
              <a:rPr lang="en-US" sz="2400" smtClean="0">
                <a:latin typeface="Arial" charset="0"/>
              </a:rPr>
              <a:t> Surround each of these clumps in a package.</a:t>
            </a:r>
          </a:p>
          <a:p>
            <a:pPr eaLnBrk="1" hangingPunct="1">
              <a:buClr>
                <a:schemeClr val="hlink"/>
              </a:buClr>
              <a:buSzTx/>
              <a:buFontTx/>
              <a:buNone/>
            </a:pPr>
            <a:r>
              <a:rPr lang="en-US" sz="2800" smtClean="0"/>
              <a:t> </a:t>
            </a:r>
            <a:endParaRPr lang="en-US" sz="2800" u="sng" smtClean="0"/>
          </a:p>
          <a:p>
            <a:pPr eaLnBrk="1" hangingPunct="1">
              <a:buFont typeface="Wingdings" pitchFamily="2" charset="2"/>
              <a:buNone/>
            </a:pPr>
            <a:endParaRPr lang="en-US" sz="2800"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en-US" smtClean="0"/>
          </a:p>
        </p:txBody>
      </p:sp>
      <p:sp>
        <p:nvSpPr>
          <p:cNvPr id="24579" name="Rectangle 3"/>
          <p:cNvSpPr>
            <a:spLocks noGrp="1" noChangeArrowheads="1"/>
          </p:cNvSpPr>
          <p:nvPr>
            <p:ph type="body" idx="1"/>
          </p:nvPr>
        </p:nvSpPr>
        <p:spPr/>
        <p:txBody>
          <a:bodyPr/>
          <a:lstStyle/>
          <a:p>
            <a:pPr eaLnBrk="1" hangingPunct="1">
              <a:lnSpc>
                <a:spcPct val="90000"/>
              </a:lnSpc>
              <a:buClr>
                <a:schemeClr val="hlink"/>
              </a:buClr>
              <a:buSzTx/>
              <a:buFontTx/>
              <a:buChar char="•"/>
            </a:pPr>
            <a:r>
              <a:rPr lang="en-US" sz="2400" smtClean="0">
                <a:latin typeface="Arial" charset="0"/>
              </a:rPr>
              <a:t>For each package, distinguish which elements should be accessible outside the package. Mark them public, and all others protected or private. When in doubt, hide the element.</a:t>
            </a:r>
          </a:p>
          <a:p>
            <a:pPr eaLnBrk="1" hangingPunct="1">
              <a:lnSpc>
                <a:spcPct val="90000"/>
              </a:lnSpc>
              <a:buClr>
                <a:schemeClr val="hlink"/>
              </a:buClr>
              <a:buSzTx/>
              <a:buFontTx/>
              <a:buChar char="•"/>
            </a:pPr>
            <a:endParaRPr lang="en-US" sz="2400" smtClean="0">
              <a:latin typeface="Arial" charset="0"/>
            </a:endParaRPr>
          </a:p>
          <a:p>
            <a:pPr eaLnBrk="1" hangingPunct="1">
              <a:lnSpc>
                <a:spcPct val="90000"/>
              </a:lnSpc>
              <a:buClr>
                <a:schemeClr val="hlink"/>
              </a:buClr>
              <a:buSzTx/>
              <a:buFontTx/>
              <a:buChar char="•"/>
            </a:pPr>
            <a:r>
              <a:rPr lang="en-US" sz="2400" smtClean="0">
                <a:latin typeface="Arial" charset="0"/>
              </a:rPr>
              <a:t>Explicitly connect packages that build on others via import dependencies.</a:t>
            </a:r>
          </a:p>
          <a:p>
            <a:pPr eaLnBrk="1" hangingPunct="1">
              <a:lnSpc>
                <a:spcPct val="90000"/>
              </a:lnSpc>
              <a:buClr>
                <a:schemeClr val="hlink"/>
              </a:buClr>
              <a:buSzTx/>
              <a:buFontTx/>
              <a:buChar char="•"/>
            </a:pPr>
            <a:endParaRPr lang="en-US" sz="2400" smtClean="0">
              <a:latin typeface="Arial" charset="0"/>
            </a:endParaRPr>
          </a:p>
          <a:p>
            <a:pPr eaLnBrk="1" hangingPunct="1">
              <a:lnSpc>
                <a:spcPct val="90000"/>
              </a:lnSpc>
              <a:buClr>
                <a:schemeClr val="hlink"/>
              </a:buClr>
              <a:buSzTx/>
              <a:buFontTx/>
              <a:buChar char="•"/>
            </a:pPr>
            <a:r>
              <a:rPr lang="en-US" sz="2400" smtClean="0">
                <a:latin typeface="Arial" charset="0"/>
              </a:rPr>
              <a:t>In the case of families of packages, connect specialized packages to their more general part via generalizations.</a:t>
            </a:r>
          </a:p>
          <a:p>
            <a:pPr eaLnBrk="1" hangingPunct="1">
              <a:lnSpc>
                <a:spcPct val="90000"/>
              </a:lnSpc>
            </a:pPr>
            <a:endParaRPr lang="en-US" sz="2400" smtClean="0">
              <a:latin typeface="Arial"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p:txBody>
          <a:bodyPr/>
          <a:lstStyle/>
          <a:p>
            <a:pPr eaLnBrk="1" hangingPunct="1"/>
            <a:endParaRPr lang="en-US" smtClean="0"/>
          </a:p>
        </p:txBody>
      </p:sp>
      <p:pic>
        <p:nvPicPr>
          <p:cNvPr id="25603" name="Picture 4"/>
          <p:cNvPicPr>
            <a:picLocks noChangeAspect="1" noChangeArrowheads="1"/>
          </p:cNvPicPr>
          <p:nvPr>
            <p:ph idx="1"/>
          </p:nvPr>
        </p:nvPicPr>
        <p:blipFill>
          <a:blip r:embed="rId2"/>
          <a:srcRect/>
          <a:stretch>
            <a:fillRect/>
          </a:stretch>
        </p:blipFill>
        <p:spPr>
          <a:xfrm>
            <a:off x="3505200" y="2590800"/>
            <a:ext cx="2819400" cy="3541713"/>
          </a:xfrm>
          <a:noFill/>
        </p:spPr>
      </p:pic>
      <p:sp>
        <p:nvSpPr>
          <p:cNvPr id="25604" name="Rectangle 7"/>
          <p:cNvSpPr>
            <a:spLocks noChangeArrowheads="1"/>
          </p:cNvSpPr>
          <p:nvPr/>
        </p:nvSpPr>
        <p:spPr bwMode="auto">
          <a:xfrm>
            <a:off x="1143000" y="1981200"/>
            <a:ext cx="3543300" cy="366713"/>
          </a:xfrm>
          <a:prstGeom prst="rect">
            <a:avLst/>
          </a:prstGeom>
          <a:noFill/>
          <a:ln w="9525">
            <a:noFill/>
            <a:miter lim="800000"/>
            <a:headEnd/>
            <a:tailEnd/>
          </a:ln>
        </p:spPr>
        <p:txBody>
          <a:bodyPr wrap="none">
            <a:spAutoFit/>
          </a:bodyPr>
          <a:lstStyle/>
          <a:p>
            <a:r>
              <a:rPr lang="en-US" b="1" u="sng"/>
              <a:t>Modeling Groups of Elements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endParaRPr lang="en-US" smtClean="0"/>
          </a:p>
        </p:txBody>
      </p:sp>
      <p:sp>
        <p:nvSpPr>
          <p:cNvPr id="26627" name="Rectangle 3"/>
          <p:cNvSpPr>
            <a:spLocks noGrp="1" noChangeArrowheads="1"/>
          </p:cNvSpPr>
          <p:nvPr>
            <p:ph type="body" idx="1"/>
          </p:nvPr>
        </p:nvSpPr>
        <p:spPr/>
        <p:txBody>
          <a:bodyPr/>
          <a:lstStyle/>
          <a:p>
            <a:pPr eaLnBrk="1" hangingPunct="1">
              <a:lnSpc>
                <a:spcPct val="80000"/>
              </a:lnSpc>
            </a:pPr>
            <a:r>
              <a:rPr lang="en-US" sz="2400" b="1" u="sng" smtClean="0">
                <a:latin typeface="Arial" charset="0"/>
              </a:rPr>
              <a:t>Modeling Architectural Views:-</a:t>
            </a:r>
          </a:p>
          <a:p>
            <a:pPr eaLnBrk="1" hangingPunct="1">
              <a:lnSpc>
                <a:spcPct val="80000"/>
              </a:lnSpc>
            </a:pPr>
            <a:endParaRPr lang="en-US" sz="2400" b="1" u="sng" smtClean="0">
              <a:latin typeface="Arial" charset="0"/>
            </a:endParaRPr>
          </a:p>
          <a:p>
            <a:pPr eaLnBrk="1" hangingPunct="1">
              <a:lnSpc>
                <a:spcPct val="80000"/>
              </a:lnSpc>
              <a:buClr>
                <a:schemeClr val="hlink"/>
              </a:buClr>
              <a:buSzTx/>
              <a:buFontTx/>
              <a:buChar char="•"/>
            </a:pPr>
            <a:r>
              <a:rPr lang="en-US" sz="2400" smtClean="0">
                <a:latin typeface="Arial" charset="0"/>
              </a:rPr>
              <a:t> Identify the set of architectural views that are significant in the context of your problem. In practice, this typically includes a design view, a process view, an implementation view, a deployment view, and a use case view.</a:t>
            </a:r>
          </a:p>
          <a:p>
            <a:pPr eaLnBrk="1" hangingPunct="1">
              <a:lnSpc>
                <a:spcPct val="80000"/>
              </a:lnSpc>
              <a:buClr>
                <a:schemeClr val="hlink"/>
              </a:buClr>
              <a:buSzPct val="80000"/>
              <a:buFontTx/>
              <a:buChar char="•"/>
            </a:pPr>
            <a:endParaRPr lang="en-US" sz="2400" smtClean="0">
              <a:latin typeface="Arial" charset="0"/>
            </a:endParaRPr>
          </a:p>
          <a:p>
            <a:pPr eaLnBrk="1" hangingPunct="1">
              <a:lnSpc>
                <a:spcPct val="80000"/>
              </a:lnSpc>
              <a:buClr>
                <a:schemeClr val="hlink"/>
              </a:buClr>
              <a:buSzTx/>
              <a:buFontTx/>
              <a:buChar char="•"/>
            </a:pPr>
            <a:r>
              <a:rPr lang="en-US" sz="2400" smtClean="0">
                <a:latin typeface="Arial" charset="0"/>
              </a:rPr>
              <a:t>Place the elements (and diagrams) that are necessary and sufficient to visualize, specify, construct, and document the semantics of each view into the appropriate package.</a:t>
            </a:r>
          </a:p>
          <a:p>
            <a:pPr eaLnBrk="1" hangingPunct="1">
              <a:lnSpc>
                <a:spcPct val="80000"/>
              </a:lnSpc>
              <a:buClr>
                <a:schemeClr val="hlink"/>
              </a:buClr>
              <a:buSzTx/>
              <a:buFontTx/>
              <a:buChar char="•"/>
            </a:pPr>
            <a:endParaRPr lang="en-US" sz="2400" u="sng" smtClean="0">
              <a:latin typeface="Arial" charset="0"/>
            </a:endParaRPr>
          </a:p>
          <a:p>
            <a:pPr eaLnBrk="1" hangingPunct="1">
              <a:lnSpc>
                <a:spcPct val="80000"/>
              </a:lnSpc>
            </a:pPr>
            <a:endParaRPr lang="en-US" sz="2800" smtClean="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en-US" smtClean="0"/>
          </a:p>
        </p:txBody>
      </p:sp>
      <p:sp>
        <p:nvSpPr>
          <p:cNvPr id="27651" name="Rectangle 3"/>
          <p:cNvSpPr>
            <a:spLocks noGrp="1" noChangeArrowheads="1"/>
          </p:cNvSpPr>
          <p:nvPr>
            <p:ph type="body" idx="1"/>
          </p:nvPr>
        </p:nvSpPr>
        <p:spPr/>
        <p:txBody>
          <a:bodyPr/>
          <a:lstStyle/>
          <a:p>
            <a:pPr eaLnBrk="1" hangingPunct="1">
              <a:buClr>
                <a:schemeClr val="hlink"/>
              </a:buClr>
              <a:buSzTx/>
              <a:buFontTx/>
              <a:buChar char="•"/>
            </a:pPr>
            <a:r>
              <a:rPr lang="en-US" sz="2400" smtClean="0">
                <a:latin typeface="Arial" charset="0"/>
              </a:rPr>
              <a:t>As necessary, further group these elements into their own packages.</a:t>
            </a:r>
          </a:p>
          <a:p>
            <a:pPr eaLnBrk="1" hangingPunct="1">
              <a:buClr>
                <a:schemeClr val="hlink"/>
              </a:buClr>
              <a:buSzTx/>
              <a:buFontTx/>
              <a:buChar char="•"/>
            </a:pPr>
            <a:endParaRPr lang="en-US" sz="2400" smtClean="0">
              <a:latin typeface="Arial" charset="0"/>
            </a:endParaRPr>
          </a:p>
          <a:p>
            <a:pPr eaLnBrk="1" hangingPunct="1">
              <a:buClr>
                <a:schemeClr val="hlink"/>
              </a:buClr>
              <a:buSzTx/>
              <a:buFontTx/>
              <a:buChar char="•"/>
            </a:pPr>
            <a:r>
              <a:rPr lang="en-US" sz="2400" smtClean="0">
                <a:latin typeface="Arial" charset="0"/>
              </a:rPr>
              <a:t>There will typically be dependencies across the elements in different views. So, in general, let each view at the top of a system be open to all others at that level.</a:t>
            </a:r>
          </a:p>
          <a:p>
            <a:pPr eaLnBrk="1" hangingPunct="1"/>
            <a:endParaRPr lang="en-US" sz="2400" smtClean="0">
              <a:latin typeface="Arial"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pPr eaLnBrk="1" hangingPunct="1"/>
            <a:endParaRPr lang="en-US" smtClean="0"/>
          </a:p>
        </p:txBody>
      </p:sp>
      <p:pic>
        <p:nvPicPr>
          <p:cNvPr id="28675" name="Picture 4"/>
          <p:cNvPicPr>
            <a:picLocks noChangeAspect="1" noChangeArrowheads="1"/>
          </p:cNvPicPr>
          <p:nvPr>
            <p:ph idx="1"/>
          </p:nvPr>
        </p:nvPicPr>
        <p:blipFill>
          <a:blip r:embed="rId2"/>
          <a:srcRect/>
          <a:stretch>
            <a:fillRect/>
          </a:stretch>
        </p:blipFill>
        <p:spPr>
          <a:xfrm>
            <a:off x="2057400" y="2895600"/>
            <a:ext cx="5614988" cy="3162300"/>
          </a:xfrm>
          <a:noFill/>
        </p:spPr>
      </p:pic>
      <p:sp>
        <p:nvSpPr>
          <p:cNvPr id="28676" name="Rectangle 7"/>
          <p:cNvSpPr>
            <a:spLocks noChangeArrowheads="1"/>
          </p:cNvSpPr>
          <p:nvPr/>
        </p:nvSpPr>
        <p:spPr bwMode="auto">
          <a:xfrm>
            <a:off x="2057400" y="2057400"/>
            <a:ext cx="3538538" cy="366713"/>
          </a:xfrm>
          <a:prstGeom prst="rect">
            <a:avLst/>
          </a:prstGeom>
          <a:noFill/>
          <a:ln w="9525">
            <a:noFill/>
            <a:miter lim="800000"/>
            <a:headEnd/>
            <a:tailEnd/>
          </a:ln>
        </p:spPr>
        <p:txBody>
          <a:bodyPr wrap="none">
            <a:spAutoFit/>
          </a:bodyPr>
          <a:lstStyle/>
          <a:p>
            <a:r>
              <a:rPr lang="en-US" b="1" u="sng"/>
              <a:t>Modeling Architectural Views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2300" cy="582612"/>
          </a:xfrm>
        </p:spPr>
        <p:txBody>
          <a:bodyPr>
            <a:normAutofit fontScale="90000"/>
          </a:bodyPr>
          <a:lstStyle/>
          <a:p>
            <a:pPr eaLnBrk="1" hangingPunct="1">
              <a:buFont typeface="Times New Roman" pitchFamily="16" charset="0"/>
              <a:buNone/>
              <a:defRPr/>
            </a:pPr>
            <a:endParaRPr lang="en-US" dirty="0" smtClean="0"/>
          </a:p>
        </p:txBody>
      </p:sp>
      <p:pic>
        <p:nvPicPr>
          <p:cNvPr id="14339" name="Picture 2"/>
          <p:cNvPicPr>
            <a:picLocks noGrp="1" noChangeAspect="1" noChangeArrowheads="1"/>
          </p:cNvPicPr>
          <p:nvPr>
            <p:ph idx="1"/>
          </p:nvPr>
        </p:nvPicPr>
        <p:blipFill>
          <a:blip r:embed="rId2"/>
          <a:srcRect/>
          <a:stretch>
            <a:fillRect/>
          </a:stretch>
        </p:blipFill>
        <p:spPr>
          <a:xfrm>
            <a:off x="685800" y="762000"/>
            <a:ext cx="7467600" cy="5791200"/>
          </a:xfr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92162"/>
          </a:xfrm>
        </p:spPr>
        <p:txBody>
          <a:bodyPr>
            <a:normAutofit fontScale="90000"/>
          </a:bodyPr>
          <a:lstStyle/>
          <a:p>
            <a:r>
              <a:rPr lang="en-US" sz="4000" b="1" dirty="0" smtClean="0">
                <a:effectLst/>
              </a:rPr>
              <a:t/>
            </a:r>
            <a:br>
              <a:rPr lang="en-US" sz="4000" b="1" dirty="0" smtClean="0">
                <a:effectLst/>
              </a:rPr>
            </a:br>
            <a:r>
              <a:rPr lang="en-US" sz="4000" b="1" u="sng" dirty="0" smtClean="0">
                <a:solidFill>
                  <a:srgbClr val="0000CC"/>
                </a:solidFill>
                <a:latin typeface="Arial" charset="0"/>
              </a:rPr>
              <a:t> Object Diagrams </a:t>
            </a:r>
            <a:r>
              <a:rPr lang="en-US" sz="4000" dirty="0" smtClean="0">
                <a:effectLst/>
                <a:latin typeface="Arial" charset="0"/>
              </a:rPr>
              <a:t/>
            </a:r>
            <a:br>
              <a:rPr lang="en-US" sz="4000" dirty="0" smtClean="0">
                <a:effectLst/>
                <a:latin typeface="Arial" charset="0"/>
              </a:rPr>
            </a:br>
            <a:endParaRPr lang="en-US" sz="4000" b="1" u="sng" dirty="0" smtClean="0">
              <a:solidFill>
                <a:srgbClr val="0000CC"/>
              </a:solidFill>
              <a:effectLst/>
              <a:latin typeface="Arial" charset="0"/>
            </a:endParaRPr>
          </a:p>
        </p:txBody>
      </p:sp>
      <p:sp>
        <p:nvSpPr>
          <p:cNvPr id="3075" name="Rectangle 3"/>
          <p:cNvSpPr>
            <a:spLocks noGrp="1" noChangeArrowheads="1"/>
          </p:cNvSpPr>
          <p:nvPr>
            <p:ph type="body" idx="1"/>
          </p:nvPr>
        </p:nvSpPr>
        <p:spPr>
          <a:xfrm>
            <a:off x="228600" y="1600200"/>
            <a:ext cx="8458200" cy="4456113"/>
          </a:xfrm>
        </p:spPr>
        <p:txBody>
          <a:bodyPr/>
          <a:lstStyle/>
          <a:p>
            <a:pPr eaLnBrk="1" hangingPunct="1">
              <a:buClr>
                <a:srgbClr val="FF0000"/>
              </a:buClr>
            </a:pPr>
            <a:r>
              <a:rPr lang="en-US" sz="2400" dirty="0" smtClean="0">
                <a:solidFill>
                  <a:srgbClr val="000000"/>
                </a:solidFill>
                <a:latin typeface="Arial" charset="0"/>
              </a:rPr>
              <a:t>Object diagrams model the instances of things contained in class diagrams. An object diagram shows a set of objects and their relationships.</a:t>
            </a:r>
          </a:p>
          <a:p>
            <a:pPr eaLnBrk="1" hangingPunct="1">
              <a:buClr>
                <a:srgbClr val="FF0000"/>
              </a:buClr>
            </a:pPr>
            <a:endParaRPr lang="en-US" sz="2400" dirty="0" smtClean="0">
              <a:solidFill>
                <a:srgbClr val="000000"/>
              </a:solidFill>
              <a:latin typeface="Arial" charset="0"/>
            </a:endParaRPr>
          </a:p>
          <a:p>
            <a:pPr eaLnBrk="1" hangingPunct="1">
              <a:buClr>
                <a:srgbClr val="FF0000"/>
              </a:buClr>
            </a:pPr>
            <a:r>
              <a:rPr lang="en-US" sz="2400" dirty="0" smtClean="0">
                <a:solidFill>
                  <a:srgbClr val="000000"/>
                </a:solidFill>
                <a:latin typeface="Arial" charset="0"/>
              </a:rPr>
              <a:t>We use object diagrams to model the static design view or static process view of a system.</a:t>
            </a:r>
          </a:p>
          <a:p>
            <a:pPr eaLnBrk="1" hangingPunct="1">
              <a:buClr>
                <a:srgbClr val="FF0000"/>
              </a:buClr>
            </a:pPr>
            <a:endParaRPr lang="en-US" sz="2400" dirty="0" smtClean="0">
              <a:solidFill>
                <a:srgbClr val="000000"/>
              </a:solidFill>
              <a:latin typeface="Arial" charset="0"/>
            </a:endParaRPr>
          </a:p>
          <a:p>
            <a:pPr eaLnBrk="1" hangingPunct="1">
              <a:buClr>
                <a:srgbClr val="FF0000"/>
              </a:buClr>
            </a:pPr>
            <a:r>
              <a:rPr lang="en-US" sz="2400" dirty="0" smtClean="0">
                <a:solidFill>
                  <a:srgbClr val="000000"/>
                </a:solidFill>
                <a:latin typeface="Arial" charset="0"/>
              </a:rPr>
              <a:t>Object diagrams are not only important for visualizing, specifying, and documenting structural models, but also for constructing the static aspects of systems through forward and reverse engineering.</a:t>
            </a:r>
          </a:p>
          <a:p>
            <a:pPr eaLnBrk="1" hangingPunct="1">
              <a:buClr>
                <a:srgbClr val="FF0000"/>
              </a:buClr>
            </a:pPr>
            <a:endParaRPr lang="en-US" sz="2400" dirty="0" smtClean="0">
              <a:solidFill>
                <a:srgbClr val="000000"/>
              </a:solidFill>
              <a:latin typeface="Arial" charset="0"/>
            </a:endParaRPr>
          </a:p>
          <a:p>
            <a:pPr eaLnBrk="1" hangingPunct="1"/>
            <a:endParaRPr lang="en-US" sz="2000" dirty="0" smtClean="0">
              <a:solidFill>
                <a:srgbClr val="000000"/>
              </a:solidFill>
              <a:latin typeface="Arial"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p:txBody>
          <a:bodyPr>
            <a:normAutofit fontScale="90000"/>
          </a:bodyPr>
          <a:lstStyle/>
          <a:p>
            <a:pPr eaLnBrk="1" hangingPunct="1"/>
            <a:r>
              <a:rPr lang="en-US" sz="4000" smtClean="0">
                <a:solidFill>
                  <a:srgbClr val="0000CC"/>
                </a:solidFill>
                <a:effectLst/>
                <a:latin typeface="Arial" charset="0"/>
              </a:rPr>
              <a:t/>
            </a:r>
            <a:br>
              <a:rPr lang="en-US" sz="4000" smtClean="0">
                <a:solidFill>
                  <a:srgbClr val="0000CC"/>
                </a:solidFill>
                <a:effectLst/>
                <a:latin typeface="Arial" charset="0"/>
              </a:rPr>
            </a:br>
            <a:r>
              <a:rPr lang="en-US" sz="4000" smtClean="0">
                <a:solidFill>
                  <a:srgbClr val="0000CC"/>
                </a:solidFill>
                <a:effectLst/>
                <a:latin typeface="Arial" charset="0"/>
              </a:rPr>
              <a:t> </a:t>
            </a:r>
            <a:r>
              <a:rPr lang="en-US" sz="2800" b="1" u="sng" smtClean="0">
                <a:solidFill>
                  <a:srgbClr val="0000CC"/>
                </a:solidFill>
                <a:effectLst/>
                <a:latin typeface="Arial" charset="0"/>
              </a:rPr>
              <a:t>Object Diagram</a:t>
            </a:r>
          </a:p>
        </p:txBody>
      </p:sp>
      <p:pic>
        <p:nvPicPr>
          <p:cNvPr id="4099" name="Picture 4"/>
          <p:cNvPicPr>
            <a:picLocks noChangeAspect="1" noChangeArrowheads="1"/>
          </p:cNvPicPr>
          <p:nvPr>
            <p:ph idx="1"/>
          </p:nvPr>
        </p:nvPicPr>
        <p:blipFill>
          <a:blip r:embed="rId2"/>
          <a:srcRect/>
          <a:stretch>
            <a:fillRect/>
          </a:stretch>
        </p:blipFill>
        <p:spPr>
          <a:xfrm>
            <a:off x="685800" y="1447800"/>
            <a:ext cx="7772400" cy="5105400"/>
          </a:xfr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5123" name="Content Placeholder 3" descr="uml_object_diagram.jpg"/>
          <p:cNvPicPr>
            <a:picLocks noGrp="1" noChangeAspect="1"/>
          </p:cNvPicPr>
          <p:nvPr>
            <p:ph idx="1"/>
          </p:nvPr>
        </p:nvPicPr>
        <p:blipFill>
          <a:blip r:embed="rId2"/>
          <a:srcRect/>
          <a:stretch>
            <a:fillRect/>
          </a:stretch>
        </p:blipFill>
        <p:spPr>
          <a:xfrm>
            <a:off x="685800" y="1600200"/>
            <a:ext cx="7620000" cy="4572000"/>
          </a:xfr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6147" name="Content Placeholder 3" descr="Objectdiagrams.JPG"/>
          <p:cNvPicPr>
            <a:picLocks noGrp="1" noChangeAspect="1"/>
          </p:cNvPicPr>
          <p:nvPr>
            <p:ph idx="1"/>
          </p:nvPr>
        </p:nvPicPr>
        <p:blipFill>
          <a:blip r:embed="rId2"/>
          <a:srcRect r="9573" b="10448"/>
          <a:stretch>
            <a:fillRect/>
          </a:stretch>
        </p:blipFill>
        <p:spPr>
          <a:xfrm>
            <a:off x="914400" y="1600200"/>
            <a:ext cx="6477000" cy="4572000"/>
          </a:xfr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endParaRPr lang="en-US" smtClean="0"/>
          </a:p>
        </p:txBody>
      </p:sp>
      <p:sp>
        <p:nvSpPr>
          <p:cNvPr id="7171" name="Rectangle 3"/>
          <p:cNvSpPr>
            <a:spLocks noGrp="1" noChangeArrowheads="1"/>
          </p:cNvSpPr>
          <p:nvPr>
            <p:ph type="body" idx="1"/>
          </p:nvPr>
        </p:nvSpPr>
        <p:spPr/>
        <p:txBody>
          <a:bodyPr/>
          <a:lstStyle/>
          <a:p>
            <a:pPr eaLnBrk="1" hangingPunct="1"/>
            <a:r>
              <a:rPr lang="en-US" sz="2400" smtClean="0">
                <a:solidFill>
                  <a:srgbClr val="000000"/>
                </a:solidFill>
                <a:latin typeface="Arial" charset="0"/>
              </a:rPr>
              <a:t>An </a:t>
            </a:r>
            <a:r>
              <a:rPr lang="en-US" sz="2400" i="1" smtClean="0">
                <a:solidFill>
                  <a:srgbClr val="000000"/>
                </a:solidFill>
                <a:latin typeface="Arial" charset="0"/>
              </a:rPr>
              <a:t>object diagram </a:t>
            </a:r>
            <a:r>
              <a:rPr lang="en-US" sz="2400" smtClean="0">
                <a:solidFill>
                  <a:srgbClr val="000000"/>
                </a:solidFill>
                <a:latin typeface="Arial" charset="0"/>
              </a:rPr>
              <a:t>is a diagram that shows a set of objects and their relationships at a point in time. </a:t>
            </a:r>
          </a:p>
          <a:p>
            <a:pPr eaLnBrk="1" hangingPunct="1"/>
            <a:r>
              <a:rPr lang="en-US" sz="2400" smtClean="0">
                <a:solidFill>
                  <a:srgbClr val="000000"/>
                </a:solidFill>
                <a:latin typeface="Arial" charset="0"/>
              </a:rPr>
              <a:t>Graphically, an object diagram is a collection of vertices and arcs.</a:t>
            </a:r>
          </a:p>
          <a:p>
            <a:pPr eaLnBrk="1" hangingPunct="1"/>
            <a:endParaRPr lang="en-US" sz="2400" smtClean="0">
              <a:solidFill>
                <a:srgbClr val="000000"/>
              </a:solidFill>
              <a:latin typeface="Arial" charset="0"/>
            </a:endParaRPr>
          </a:p>
          <a:p>
            <a:pPr eaLnBrk="1" hangingPunct="1"/>
            <a:r>
              <a:rPr lang="en-US" sz="2400" smtClean="0">
                <a:solidFill>
                  <a:srgbClr val="000000"/>
                </a:solidFill>
                <a:latin typeface="Arial" charset="0"/>
              </a:rPr>
              <a:t>An object diagram is a special kind of diagram and shares the same common properties as all other diagrams that is, a name and graphical contents that are a projection into a model.</a:t>
            </a:r>
          </a:p>
          <a:p>
            <a:pPr eaLnBrk="1" hangingPunct="1"/>
            <a:endParaRPr lang="en-US" sz="2400" smtClean="0">
              <a:solidFill>
                <a:srgbClr val="000000"/>
              </a:solidFill>
              <a:latin typeface="Arial" charset="0"/>
            </a:endParaRPr>
          </a:p>
          <a:p>
            <a:pPr eaLnBrk="1" hangingPunct="1"/>
            <a:endParaRPr lang="en-US" smtClean="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endParaRPr lang="en-US" smtClean="0"/>
          </a:p>
        </p:txBody>
      </p:sp>
      <p:sp>
        <p:nvSpPr>
          <p:cNvPr id="8195" name="Rectangle 3"/>
          <p:cNvSpPr>
            <a:spLocks noGrp="1" noChangeArrowheads="1"/>
          </p:cNvSpPr>
          <p:nvPr>
            <p:ph type="body" idx="1"/>
          </p:nvPr>
        </p:nvSpPr>
        <p:spPr/>
        <p:txBody>
          <a:bodyPr/>
          <a:lstStyle/>
          <a:p>
            <a:pPr eaLnBrk="1" hangingPunct="1"/>
            <a:r>
              <a:rPr lang="en-US" sz="2400" smtClean="0">
                <a:solidFill>
                  <a:srgbClr val="000000"/>
                </a:solidFill>
                <a:latin typeface="Arial" charset="0"/>
              </a:rPr>
              <a:t>Object diagrams commonly contain</a:t>
            </a:r>
          </a:p>
          <a:p>
            <a:pPr eaLnBrk="1" hangingPunct="1">
              <a:buClr>
                <a:srgbClr val="FF0000"/>
              </a:buClr>
              <a:buFont typeface="Wingdings" pitchFamily="2" charset="2"/>
              <a:buChar char="ü"/>
            </a:pPr>
            <a:r>
              <a:rPr lang="en-US" sz="2400" smtClean="0">
                <a:solidFill>
                  <a:srgbClr val="000000"/>
                </a:solidFill>
                <a:latin typeface="Arial" charset="0"/>
              </a:rPr>
              <a:t>  Objects</a:t>
            </a:r>
          </a:p>
          <a:p>
            <a:pPr eaLnBrk="1" hangingPunct="1">
              <a:buClr>
                <a:srgbClr val="FF0000"/>
              </a:buClr>
              <a:buFont typeface="Wingdings" pitchFamily="2" charset="2"/>
              <a:buChar char="ü"/>
            </a:pPr>
            <a:r>
              <a:rPr lang="en-US" sz="2400" smtClean="0">
                <a:solidFill>
                  <a:srgbClr val="000000"/>
                </a:solidFill>
                <a:latin typeface="Arial" charset="0"/>
              </a:rPr>
              <a:t>  Links</a:t>
            </a:r>
          </a:p>
          <a:p>
            <a:pPr eaLnBrk="1" hangingPunct="1">
              <a:buClr>
                <a:srgbClr val="FF0000"/>
              </a:buClr>
              <a:buFont typeface="Wingdings" pitchFamily="2" charset="2"/>
              <a:buNone/>
            </a:pPr>
            <a:endParaRPr lang="en-US" sz="2400" smtClean="0">
              <a:solidFill>
                <a:srgbClr val="000000"/>
              </a:solidFill>
              <a:latin typeface="Arial" charset="0"/>
            </a:endParaRPr>
          </a:p>
          <a:p>
            <a:pPr eaLnBrk="1" hangingPunct="1"/>
            <a:r>
              <a:rPr lang="en-US" sz="2400" smtClean="0">
                <a:solidFill>
                  <a:srgbClr val="000000"/>
                </a:solidFill>
                <a:latin typeface="Arial" charset="0"/>
              </a:rPr>
              <a:t>Like all other diagrams, object diagrams may contain notes and constraints.</a:t>
            </a:r>
          </a:p>
          <a:p>
            <a:pPr eaLnBrk="1" hangingPunct="1"/>
            <a:endParaRPr lang="en-US" sz="2400" smtClean="0">
              <a:solidFill>
                <a:srgbClr val="000000"/>
              </a:solidFill>
              <a:latin typeface="Arial" charset="0"/>
            </a:endParaRPr>
          </a:p>
          <a:p>
            <a:pPr eaLnBrk="1" hangingPunct="1"/>
            <a:r>
              <a:rPr lang="en-US" sz="2400" smtClean="0">
                <a:solidFill>
                  <a:srgbClr val="000000"/>
                </a:solidFill>
                <a:latin typeface="Arial" charset="0"/>
              </a:rPr>
              <a:t>Object diagrams may also contain packages or subsystems, both of which are used to group elements of your model into larger chunks.</a:t>
            </a:r>
          </a:p>
          <a:p>
            <a:pPr eaLnBrk="1" hangingPunct="1"/>
            <a:endParaRPr lang="en-US" sz="2400" smtClean="0">
              <a:solidFill>
                <a:srgbClr val="000000"/>
              </a:solidFill>
              <a:latin typeface="Arial"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endParaRPr lang="en-US" smtClean="0"/>
          </a:p>
        </p:txBody>
      </p:sp>
      <p:sp>
        <p:nvSpPr>
          <p:cNvPr id="9219" name="Rectangle 3"/>
          <p:cNvSpPr>
            <a:spLocks noGrp="1" noChangeArrowheads="1"/>
          </p:cNvSpPr>
          <p:nvPr>
            <p:ph type="body" idx="1"/>
          </p:nvPr>
        </p:nvSpPr>
        <p:spPr/>
        <p:txBody>
          <a:bodyPr/>
          <a:lstStyle/>
          <a:p>
            <a:pPr eaLnBrk="1" hangingPunct="1"/>
            <a:r>
              <a:rPr lang="en-US" sz="2400" smtClean="0">
                <a:solidFill>
                  <a:srgbClr val="000000"/>
                </a:solidFill>
                <a:latin typeface="Arial" charset="0"/>
              </a:rPr>
              <a:t>Object diagrams to model the static design view or static process view of a system just as you do with class diagrams.</a:t>
            </a:r>
          </a:p>
          <a:p>
            <a:pPr eaLnBrk="1" hangingPunct="1"/>
            <a:endParaRPr lang="en-US" sz="2400" smtClean="0">
              <a:solidFill>
                <a:srgbClr val="000000"/>
              </a:solidFill>
              <a:latin typeface="Arial" charset="0"/>
            </a:endParaRPr>
          </a:p>
          <a:p>
            <a:pPr eaLnBrk="1" hangingPunct="1"/>
            <a:endParaRPr lang="en-US" sz="2400" smtClean="0">
              <a:solidFill>
                <a:srgbClr val="000000"/>
              </a:solidFill>
              <a:latin typeface="Arial"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endParaRPr lang="en-US" smtClean="0"/>
          </a:p>
        </p:txBody>
      </p:sp>
      <p:sp>
        <p:nvSpPr>
          <p:cNvPr id="10243" name="Rectangle 3"/>
          <p:cNvSpPr>
            <a:spLocks noGrp="1" noChangeArrowheads="1"/>
          </p:cNvSpPr>
          <p:nvPr>
            <p:ph type="body" idx="1"/>
          </p:nvPr>
        </p:nvSpPr>
        <p:spPr/>
        <p:txBody>
          <a:bodyPr/>
          <a:lstStyle/>
          <a:p>
            <a:pPr eaLnBrk="1" hangingPunct="1"/>
            <a:r>
              <a:rPr lang="en-US" sz="2400" smtClean="0">
                <a:solidFill>
                  <a:srgbClr val="000000"/>
                </a:solidFill>
                <a:latin typeface="Arial" charset="0"/>
              </a:rPr>
              <a:t>When you model the static design view or static process view of a system, you typically use object diagrams in one way:</a:t>
            </a:r>
          </a:p>
          <a:p>
            <a:pPr eaLnBrk="1" hangingPunct="1">
              <a:buClr>
                <a:srgbClr val="FF0000"/>
              </a:buClr>
              <a:buFont typeface="Wingdings" pitchFamily="2" charset="2"/>
              <a:buChar char="Ø"/>
            </a:pPr>
            <a:r>
              <a:rPr lang="en-US" sz="2400" smtClean="0">
                <a:solidFill>
                  <a:srgbClr val="000000"/>
                </a:solidFill>
                <a:latin typeface="Arial" charset="0"/>
              </a:rPr>
              <a:t>  </a:t>
            </a:r>
            <a:r>
              <a:rPr lang="en-US" sz="2400" u="sng" smtClean="0">
                <a:solidFill>
                  <a:srgbClr val="0000CC"/>
                </a:solidFill>
                <a:latin typeface="Arial" charset="0"/>
              </a:rPr>
              <a:t>To model object structures:-</a:t>
            </a:r>
          </a:p>
          <a:p>
            <a:pPr eaLnBrk="1" hangingPunct="1"/>
            <a:r>
              <a:rPr lang="en-US" sz="2400" smtClean="0">
                <a:solidFill>
                  <a:srgbClr val="000000"/>
                </a:solidFill>
                <a:latin typeface="Arial" charset="0"/>
              </a:rPr>
              <a:t>Modeling object structures involves taking a snapshot of the objects in a system at a given moment in time.</a:t>
            </a:r>
          </a:p>
          <a:p>
            <a:pPr eaLnBrk="1" hangingPunct="1">
              <a:buFontTx/>
              <a:buNone/>
            </a:pPr>
            <a:endParaRPr lang="en-US" sz="2400" smtClean="0">
              <a:solidFill>
                <a:srgbClr val="000000"/>
              </a:solidFill>
              <a:latin typeface="Arial" charset="0"/>
            </a:endParaRPr>
          </a:p>
          <a:p>
            <a:pPr eaLnBrk="1" hangingPunct="1"/>
            <a:r>
              <a:rPr lang="en-US" sz="2400" smtClean="0">
                <a:solidFill>
                  <a:srgbClr val="000000"/>
                </a:solidFill>
                <a:latin typeface="Arial" charset="0"/>
              </a:rPr>
              <a:t>object diagrams are used to visualize, specify, construct, and document the existence of certain instances in your system, together with their relationships to one another.</a:t>
            </a:r>
          </a:p>
          <a:p>
            <a:pPr eaLnBrk="1" hangingPunct="1"/>
            <a:endParaRPr lang="en-US" sz="2400" smtClean="0">
              <a:solidFill>
                <a:srgbClr val="000000"/>
              </a:solidFill>
              <a:latin typeface="Arial" charset="0"/>
            </a:endParaRPr>
          </a:p>
          <a:p>
            <a:pPr eaLnBrk="1" hangingPunct="1"/>
            <a:endParaRPr lang="en-US"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735012"/>
          </a:xfrm>
        </p:spPr>
        <p:txBody>
          <a:bodyPr>
            <a:normAutofit fontScale="90000"/>
          </a:bodyPr>
          <a:lstStyle/>
          <a:p>
            <a:pPr eaLnBrk="1" hangingPunct="1">
              <a:defRPr/>
            </a:pPr>
            <a:r>
              <a:rPr lang="en-US" sz="2800" b="1" dirty="0" smtClean="0">
                <a:latin typeface="Times New Roman" pitchFamily="18" charset="0"/>
                <a:cs typeface="Times New Roman" pitchFamily="18" charset="0"/>
              </a:rPr>
              <a:t>Common Modeling Techniques</a:t>
            </a:r>
            <a:br>
              <a:rPr lang="en-US" sz="2800" b="1" dirty="0" smtClean="0">
                <a:latin typeface="Times New Roman" pitchFamily="18" charset="0"/>
                <a:cs typeface="Times New Roman" pitchFamily="18" charset="0"/>
              </a:rPr>
            </a:br>
            <a:endParaRPr lang="en-US" sz="2800" b="1"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228600" y="685800"/>
            <a:ext cx="8534400" cy="5370513"/>
          </a:xfrm>
        </p:spPr>
        <p:txBody>
          <a:bodyPr/>
          <a:lstStyle/>
          <a:p>
            <a:pPr eaLnBrk="1" hangingPunct="1">
              <a:buFontTx/>
              <a:buNone/>
              <a:defRPr/>
            </a:pPr>
            <a:r>
              <a:rPr lang="en-US" sz="2400" b="1" dirty="0" smtClean="0"/>
              <a:t>	</a:t>
            </a:r>
            <a:r>
              <a:rPr lang="en-US" sz="2400" u="sng" dirty="0" smtClean="0"/>
              <a:t>Modeling Object Structures</a:t>
            </a:r>
          </a:p>
          <a:p>
            <a:pPr eaLnBrk="1" hangingPunct="1">
              <a:defRPr/>
            </a:pPr>
            <a:r>
              <a:rPr lang="en-US" sz="2800" dirty="0" smtClean="0">
                <a:solidFill>
                  <a:schemeClr val="accent6">
                    <a:lumMod val="25000"/>
                  </a:schemeClr>
                </a:solidFill>
                <a:latin typeface="Times New Roman" pitchFamily="18" charset="0"/>
                <a:cs typeface="Times New Roman" pitchFamily="18" charset="0"/>
              </a:rPr>
              <a:t>Identify the mechanism you'd like to model. A mechanism represents some function or behavior of the part of the system you are modeling that results from the interaction of a society of classes, interfaces, and other things.</a:t>
            </a:r>
          </a:p>
          <a:p>
            <a:pPr eaLnBrk="1" hangingPunct="1">
              <a:defRPr/>
            </a:pPr>
            <a:r>
              <a:rPr lang="en-US" sz="2800" dirty="0" smtClean="0">
                <a:solidFill>
                  <a:schemeClr val="accent6">
                    <a:lumMod val="25000"/>
                  </a:schemeClr>
                </a:solidFill>
                <a:latin typeface="Times New Roman" pitchFamily="18" charset="0"/>
                <a:cs typeface="Times New Roman" pitchFamily="18" charset="0"/>
              </a:rPr>
              <a:t>For each mechanism, identify the classes, interfaces, and other elements that participate in this collaboration; identify the relationships among these things, as well</a:t>
            </a:r>
            <a:r>
              <a:rPr lang="en-US" sz="2800" dirty="0" smtClean="0">
                <a:solidFill>
                  <a:schemeClr val="accent6">
                    <a:lumMod val="25000"/>
                  </a:schemeClr>
                </a:solidFill>
              </a:rPr>
              <a: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smtClean="0"/>
          </a:p>
        </p:txBody>
      </p:sp>
      <p:sp>
        <p:nvSpPr>
          <p:cNvPr id="3" name="Content Placeholder 2"/>
          <p:cNvSpPr>
            <a:spLocks noGrp="1"/>
          </p:cNvSpPr>
          <p:nvPr>
            <p:ph idx="1"/>
          </p:nvPr>
        </p:nvSpPr>
        <p:spPr/>
        <p:txBody>
          <a:bodyPr/>
          <a:lstStyle/>
          <a:p>
            <a:pPr eaLnBrk="1" hangingPunct="1">
              <a:defRPr/>
            </a:pPr>
            <a:r>
              <a:rPr lang="en-US" sz="2400" dirty="0" smtClean="0">
                <a:solidFill>
                  <a:schemeClr val="accent5">
                    <a:lumMod val="10000"/>
                  </a:schemeClr>
                </a:solidFill>
              </a:rPr>
              <a:t>Consider one scenario that walks through this mechanism. Freeze that scenario at a moment in time, and render each object that participates in the mechanism.</a:t>
            </a:r>
          </a:p>
          <a:p>
            <a:pPr eaLnBrk="1" hangingPunct="1">
              <a:defRPr/>
            </a:pPr>
            <a:r>
              <a:rPr lang="en-US" sz="2400" dirty="0" smtClean="0">
                <a:solidFill>
                  <a:schemeClr val="accent5">
                    <a:lumMod val="10000"/>
                  </a:schemeClr>
                </a:solidFill>
              </a:rPr>
              <a:t>Expose the state and attribute values of each such object, as necessary, to understand the scenario.</a:t>
            </a:r>
          </a:p>
          <a:p>
            <a:pPr eaLnBrk="1" hangingPunct="1">
              <a:defRPr/>
            </a:pPr>
            <a:r>
              <a:rPr lang="en-US" sz="2400" dirty="0" smtClean="0">
                <a:solidFill>
                  <a:schemeClr val="accent5">
                    <a:lumMod val="10000"/>
                  </a:schemeClr>
                </a:solidFill>
              </a:rPr>
              <a:t>Similarly, expose the links among these objects, representing instances of associations among them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0"/>
            <a:ext cx="8242300" cy="381000"/>
          </a:xfrm>
        </p:spPr>
        <p:txBody>
          <a:bodyPr>
            <a:normAutofit fontScale="90000"/>
          </a:bodyPr>
          <a:lstStyle/>
          <a:p>
            <a:pPr eaLnBrk="1" hangingPunct="1">
              <a:buFont typeface="Times New Roman" pitchFamily="16" charset="0"/>
              <a:buNone/>
              <a:defRPr/>
            </a:pPr>
            <a:r>
              <a:rPr lang="en-US" sz="3200" dirty="0" smtClean="0"/>
              <a:t>Modeling  a Logical Database Schema</a:t>
            </a:r>
          </a:p>
        </p:txBody>
      </p:sp>
      <p:sp>
        <p:nvSpPr>
          <p:cNvPr id="15363" name="Content Placeholder 2"/>
          <p:cNvSpPr>
            <a:spLocks noGrp="1"/>
          </p:cNvSpPr>
          <p:nvPr>
            <p:ph idx="1"/>
          </p:nvPr>
        </p:nvSpPr>
        <p:spPr>
          <a:xfrm>
            <a:off x="457200" y="228600"/>
            <a:ext cx="8458200" cy="6400800"/>
          </a:xfrm>
        </p:spPr>
        <p:txBody>
          <a:bodyPr>
            <a:normAutofit lnSpcReduction="10000"/>
          </a:bodyPr>
          <a:lstStyle/>
          <a:p>
            <a:pPr eaLnBrk="1" hangingPunct="1">
              <a:buFont typeface="Arial" charset="0"/>
              <a:buChar char="•"/>
            </a:pPr>
            <a:r>
              <a:rPr lang="en-US" smtClean="0">
                <a:latin typeface="Times New Roman" pitchFamily="18" charset="0"/>
                <a:cs typeface="Times New Roman" pitchFamily="18" charset="0"/>
              </a:rPr>
              <a:t>Identify those classes in your model whose state must transcend the lifetime of their applications.</a:t>
            </a:r>
          </a:p>
          <a:p>
            <a:pPr eaLnBrk="1" hangingPunct="1">
              <a:buFont typeface="Arial" charset="0"/>
              <a:buChar char="•"/>
            </a:pPr>
            <a:r>
              <a:rPr lang="en-US" smtClean="0">
                <a:latin typeface="Times New Roman" pitchFamily="18" charset="0"/>
                <a:cs typeface="Times New Roman" pitchFamily="18" charset="0"/>
              </a:rPr>
              <a:t>Create a class diagram that contains these classes and mark them as persistent (a standard tagged value). You can define your own set of tagged values to address database-specific details.</a:t>
            </a:r>
          </a:p>
          <a:p>
            <a:pPr eaLnBrk="1" hangingPunct="1">
              <a:buFont typeface="Times New Roman" pitchFamily="18" charset="0"/>
              <a:buNone/>
            </a:pPr>
            <a:r>
              <a:rPr lang="en-US" smtClean="0">
                <a:latin typeface="Times New Roman" pitchFamily="18" charset="0"/>
                <a:cs typeface="Times New Roman" pitchFamily="18" charset="0"/>
              </a:rPr>
              <a:t>·  Expand the structural details of these classes. In general, this means specifying the details of their attributes and focusing on the associations and their cardinalities that structure these classes.</a:t>
            </a:r>
          </a:p>
          <a:p>
            <a:pPr eaLnBrk="1" hangingPunct="1">
              <a:buFont typeface="Times New Roman" pitchFamily="18" charset="0"/>
              <a:buNone/>
            </a:pPr>
            <a:r>
              <a:rPr lang="en-US" smtClean="0">
                <a:latin typeface="Times New Roman" pitchFamily="18" charset="0"/>
                <a:cs typeface="Times New Roman" pitchFamily="18" charset="0"/>
              </a:rPr>
              <a: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582612"/>
          </a:xfrm>
        </p:spPr>
        <p:txBody>
          <a:bodyPr>
            <a:normAutofit fontScale="90000"/>
          </a:bodyPr>
          <a:lstStyle/>
          <a:p>
            <a:pPr eaLnBrk="1" hangingPunct="1">
              <a:defRPr/>
            </a:pPr>
            <a:endParaRPr lang="en-US" dirty="0" smtClean="0"/>
          </a:p>
        </p:txBody>
      </p:sp>
      <p:pic>
        <p:nvPicPr>
          <p:cNvPr id="13315" name="Picture 2"/>
          <p:cNvPicPr>
            <a:picLocks noGrp="1" noChangeAspect="1" noChangeArrowheads="1"/>
          </p:cNvPicPr>
          <p:nvPr>
            <p:ph idx="1"/>
          </p:nvPr>
        </p:nvPicPr>
        <p:blipFill>
          <a:blip r:embed="rId2"/>
          <a:srcRect/>
          <a:stretch>
            <a:fillRect/>
          </a:stretch>
        </p:blipFill>
        <p:spPr>
          <a:xfrm>
            <a:off x="609600" y="990600"/>
            <a:ext cx="7848600" cy="5486400"/>
          </a:xfrm>
          <a:noFill/>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smtClean="0"/>
          </a:p>
        </p:txBody>
      </p:sp>
      <p:sp>
        <p:nvSpPr>
          <p:cNvPr id="3" name="Content Placeholder 2"/>
          <p:cNvSpPr>
            <a:spLocks noGrp="1"/>
          </p:cNvSpPr>
          <p:nvPr>
            <p:ph idx="1"/>
          </p:nvPr>
        </p:nvSpPr>
        <p:spPr/>
        <p:txBody>
          <a:bodyPr/>
          <a:lstStyle/>
          <a:p>
            <a:pPr eaLnBrk="1" hangingPunct="1">
              <a:buFontTx/>
              <a:buNone/>
              <a:defRPr/>
            </a:pPr>
            <a:r>
              <a:rPr lang="en-US" sz="2400" b="1" dirty="0" smtClean="0"/>
              <a:t>	Forward and Reverse Engineering</a:t>
            </a:r>
          </a:p>
          <a:p>
            <a:pPr eaLnBrk="1" hangingPunct="1">
              <a:defRPr/>
            </a:pPr>
            <a:r>
              <a:rPr lang="en-US" sz="2400" dirty="0" smtClean="0">
                <a:solidFill>
                  <a:schemeClr val="accent5">
                    <a:lumMod val="10000"/>
                  </a:schemeClr>
                </a:solidFill>
              </a:rPr>
              <a:t>Forward engineering (the creation of code from a model) an object diagram is theoretically possible but pragmatically of limited value. In an object-oriented system, instances are things that are created and destroyed by the application during run time. Therefore, you can't exactly instantiate these objects from the outside.</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smtClean="0"/>
          </a:p>
        </p:txBody>
      </p:sp>
      <p:sp>
        <p:nvSpPr>
          <p:cNvPr id="3" name="Content Placeholder 2"/>
          <p:cNvSpPr>
            <a:spLocks noGrp="1"/>
          </p:cNvSpPr>
          <p:nvPr>
            <p:ph idx="1"/>
          </p:nvPr>
        </p:nvSpPr>
        <p:spPr>
          <a:xfrm>
            <a:off x="457200" y="1600200"/>
            <a:ext cx="8382000" cy="4456113"/>
          </a:xfrm>
        </p:spPr>
        <p:txBody>
          <a:bodyPr/>
          <a:lstStyle/>
          <a:p>
            <a:pPr eaLnBrk="1" hangingPunct="1">
              <a:defRPr/>
            </a:pPr>
            <a:r>
              <a:rPr lang="en-US" dirty="0" smtClean="0">
                <a:solidFill>
                  <a:schemeClr val="accent5">
                    <a:lumMod val="10000"/>
                  </a:schemeClr>
                </a:solidFill>
                <a:latin typeface="Times New Roman" pitchFamily="18" charset="0"/>
                <a:cs typeface="Times New Roman" pitchFamily="18" charset="0"/>
              </a:rPr>
              <a:t>Reverse engineering (the creation of a model from code) an object  diagram is a very  different thing</a:t>
            </a:r>
            <a:r>
              <a:rPr lang="en-US" dirty="0" smtClean="0">
                <a:solidFill>
                  <a:schemeClr val="accent5">
                    <a:lumMod val="10000"/>
                  </a:schemeClr>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2300" cy="582612"/>
          </a:xfrm>
        </p:spPr>
        <p:txBody>
          <a:bodyPr>
            <a:normAutofit fontScale="90000"/>
          </a:bodyPr>
          <a:lstStyle/>
          <a:p>
            <a:pPr>
              <a:buFont typeface="Times New Roman" pitchFamily="16" charset="0"/>
              <a:buNone/>
              <a:defRPr/>
            </a:pPr>
            <a:endParaRPr lang="en-US" dirty="0"/>
          </a:p>
        </p:txBody>
      </p:sp>
      <p:sp>
        <p:nvSpPr>
          <p:cNvPr id="16387" name="Content Placeholder 2"/>
          <p:cNvSpPr>
            <a:spLocks noGrp="1"/>
          </p:cNvSpPr>
          <p:nvPr>
            <p:ph idx="1"/>
          </p:nvPr>
        </p:nvSpPr>
        <p:spPr>
          <a:xfrm>
            <a:off x="457200" y="533400"/>
            <a:ext cx="8228013" cy="5521325"/>
          </a:xfrm>
        </p:spPr>
        <p:txBody>
          <a:bodyPr>
            <a:normAutofit fontScale="92500" lnSpcReduction="10000"/>
          </a:bodyPr>
          <a:lstStyle/>
          <a:p>
            <a:pPr eaLnBrk="1" hangingPunct="1">
              <a:buFont typeface="Times New Roman" pitchFamily="18" charset="0"/>
              <a:buNone/>
            </a:pPr>
            <a:r>
              <a:rPr lang="en-US" smtClean="0">
                <a:latin typeface="Times New Roman" pitchFamily="18" charset="0"/>
                <a:cs typeface="Times New Roman" pitchFamily="18" charset="0"/>
              </a:rPr>
              <a:t>·  </a:t>
            </a:r>
            <a:r>
              <a:rPr lang="en-US" sz="2800" smtClean="0">
                <a:latin typeface="Times New Roman" pitchFamily="18" charset="0"/>
                <a:cs typeface="Times New Roman" pitchFamily="18" charset="0"/>
              </a:rPr>
              <a:t>Watch for common patterns that complicate physical database design, such as cyclic associations, one-to-one associations, and n-ary associations. Where necessary, create intermediate abstractions to simplify your logical structure.</a:t>
            </a:r>
          </a:p>
          <a:p>
            <a:pPr eaLnBrk="1" hangingPunct="1">
              <a:buFont typeface="Times New Roman" pitchFamily="18" charset="0"/>
              <a:buNone/>
            </a:pPr>
            <a:r>
              <a:rPr lang="en-US" sz="2800" smtClean="0">
                <a:latin typeface="Times New Roman" pitchFamily="18" charset="0"/>
                <a:cs typeface="Times New Roman" pitchFamily="18" charset="0"/>
              </a:rPr>
              <a:t>·    Consider also the behavior of these classes by expanding operations that are important for data access and data integrity. In general, to provide a better separation of concerns, business rules concerned with the manipulation of sets of these objects should be encapsulated in a layer above these persistent classes.</a:t>
            </a:r>
          </a:p>
          <a:p>
            <a:pPr eaLnBrk="1" hangingPunct="1">
              <a:buFont typeface="Times New Roman" pitchFamily="18" charset="0"/>
              <a:buNone/>
            </a:pPr>
            <a:r>
              <a:rPr lang="en-US" smtClean="0">
                <a:latin typeface="Times New Roman" pitchFamily="18" charset="0"/>
                <a:cs typeface="Times New Roman" pitchFamily="18" charset="0"/>
              </a:rPr>
              <a:t>·    </a:t>
            </a:r>
            <a:r>
              <a:rPr lang="en-US" sz="2800" smtClean="0">
                <a:latin typeface="Times New Roman" pitchFamily="18" charset="0"/>
                <a:cs typeface="Times New Roman" pitchFamily="18" charset="0"/>
              </a:rPr>
              <a:t>Where possible, use tools to help you transform your logical design into a physical Design</a:t>
            </a:r>
            <a:endParaRPr lang="en-US"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2300" cy="506412"/>
          </a:xfrm>
        </p:spPr>
        <p:txBody>
          <a:bodyPr>
            <a:normAutofit fontScale="90000"/>
          </a:bodyPr>
          <a:lstStyle/>
          <a:p>
            <a:pPr eaLnBrk="1" hangingPunct="1">
              <a:buFont typeface="Times New Roman" pitchFamily="16" charset="0"/>
              <a:buNone/>
              <a:defRPr/>
            </a:pPr>
            <a:endParaRPr lang="en-US" dirty="0" smtClean="0"/>
          </a:p>
        </p:txBody>
      </p:sp>
      <p:pic>
        <p:nvPicPr>
          <p:cNvPr id="17411" name="Picture 2"/>
          <p:cNvPicPr>
            <a:picLocks noGrp="1" noChangeAspect="1" noChangeArrowheads="1"/>
          </p:cNvPicPr>
          <p:nvPr>
            <p:ph idx="1"/>
          </p:nvPr>
        </p:nvPicPr>
        <p:blipFill>
          <a:blip r:embed="rId2"/>
          <a:srcRect/>
          <a:stretch>
            <a:fillRect/>
          </a:stretch>
        </p:blipFill>
        <p:spPr>
          <a:xfrm>
            <a:off x="685800" y="1066800"/>
            <a:ext cx="8001000" cy="4953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42300" cy="685800"/>
          </a:xfrm>
        </p:spPr>
        <p:txBody>
          <a:bodyPr>
            <a:normAutofit fontScale="90000"/>
          </a:bodyPr>
          <a:lstStyle/>
          <a:p>
            <a:pPr eaLnBrk="1" hangingPunct="1">
              <a:buFont typeface="Times New Roman" pitchFamily="16" charset="0"/>
              <a:buNone/>
              <a:defRPr/>
            </a:pP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Forward and Reverse Engineering</a:t>
            </a:r>
            <a:br>
              <a:rPr lang="en-US" sz="3200" dirty="0" smtClean="0"/>
            </a:br>
            <a:endParaRPr lang="en-US" sz="3200" dirty="0" smtClean="0"/>
          </a:p>
        </p:txBody>
      </p:sp>
      <p:sp>
        <p:nvSpPr>
          <p:cNvPr id="18435" name="Content Placeholder 2"/>
          <p:cNvSpPr>
            <a:spLocks noGrp="1"/>
          </p:cNvSpPr>
          <p:nvPr>
            <p:ph idx="1"/>
          </p:nvPr>
        </p:nvSpPr>
        <p:spPr>
          <a:xfrm>
            <a:off x="228600" y="457200"/>
            <a:ext cx="8686800" cy="5597525"/>
          </a:xfrm>
        </p:spPr>
        <p:txBody>
          <a:bodyPr/>
          <a:lstStyle/>
          <a:p>
            <a:pPr algn="just" eaLnBrk="1" hangingPunct="1">
              <a:buFont typeface="Times New Roman" pitchFamily="18" charset="0"/>
              <a:buNone/>
            </a:pPr>
            <a:r>
              <a:rPr lang="en-US" sz="2400" i="1" smtClean="0">
                <a:latin typeface="Times New Roman" pitchFamily="18" charset="0"/>
                <a:cs typeface="Times New Roman" pitchFamily="18" charset="0"/>
              </a:rPr>
              <a:t>	</a:t>
            </a:r>
            <a:r>
              <a:rPr lang="en-US" sz="2800" i="1" smtClean="0">
                <a:solidFill>
                  <a:srgbClr val="FF0000"/>
                </a:solidFill>
                <a:latin typeface="Times New Roman" pitchFamily="18" charset="0"/>
                <a:cs typeface="Times New Roman" pitchFamily="18" charset="0"/>
              </a:rPr>
              <a:t>Forward engineering </a:t>
            </a:r>
            <a:r>
              <a:rPr lang="en-US" sz="2800" smtClean="0">
                <a:latin typeface="Times New Roman" pitchFamily="18" charset="0"/>
                <a:cs typeface="Times New Roman" pitchFamily="18" charset="0"/>
              </a:rPr>
              <a:t>is the process of transforming a model into code through a mapping to an implementation language. Forward engineering results in a loss of information, because models written in the UML are semantically richer than any current object-oriented programming language.</a:t>
            </a:r>
          </a:p>
          <a:p>
            <a:pPr algn="just" eaLnBrk="1" hangingPunct="1">
              <a:buFont typeface="Times New Roman" pitchFamily="18" charset="0"/>
              <a:buNone/>
            </a:pPr>
            <a:r>
              <a:rPr lang="en-US" sz="2800" i="1" smtClean="0">
                <a:solidFill>
                  <a:srgbClr val="FF0000"/>
                </a:solidFill>
                <a:latin typeface="Times New Roman" pitchFamily="18" charset="0"/>
                <a:cs typeface="Times New Roman" pitchFamily="18" charset="0"/>
              </a:rPr>
              <a:t>	</a:t>
            </a:r>
            <a:endParaRPr lang="en-US" sz="280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42913" y="103188"/>
            <a:ext cx="8242300" cy="506412"/>
          </a:xfrm>
          <a:noFill/>
          <a:ln/>
        </p:spPr>
        <p:txBody>
          <a:bodyPr>
            <a:normAutofit fontScale="90000"/>
          </a:bodyPr>
          <a:lstStyle/>
          <a:p>
            <a:endParaRPr lang="en-US" sz="4000" smtClean="0">
              <a:effectLst/>
            </a:endParaRPr>
          </a:p>
        </p:txBody>
      </p:sp>
      <p:sp>
        <p:nvSpPr>
          <p:cNvPr id="55299" name="Rectangle 3"/>
          <p:cNvSpPr>
            <a:spLocks noGrp="1" noChangeArrowheads="1"/>
          </p:cNvSpPr>
          <p:nvPr>
            <p:ph type="body" idx="1"/>
          </p:nvPr>
        </p:nvSpPr>
        <p:spPr>
          <a:xfrm>
            <a:off x="457200" y="762000"/>
            <a:ext cx="8228013" cy="5715000"/>
          </a:xfrm>
        </p:spPr>
        <p:txBody>
          <a:bodyPr/>
          <a:lstStyle/>
          <a:p>
            <a:pPr algn="just">
              <a:buFont typeface="Times New Roman" pitchFamily="18" charset="0"/>
              <a:buNone/>
            </a:pPr>
            <a:r>
              <a:rPr lang="en-US" smtClean="0"/>
              <a:t>	</a:t>
            </a:r>
            <a:r>
              <a:rPr lang="en-US" sz="2800" smtClean="0">
                <a:latin typeface="Times New Roman" pitchFamily="18" charset="0"/>
              </a:rPr>
              <a:t>To forward engineer a class diagram,</a:t>
            </a:r>
          </a:p>
          <a:p>
            <a:pPr algn="just"/>
            <a:r>
              <a:rPr lang="en-US" sz="2800" smtClean="0">
                <a:latin typeface="Times New Roman" pitchFamily="18" charset="0"/>
              </a:rPr>
              <a:t>Identify the rules for mapping to your implementation language or languages of choice.</a:t>
            </a:r>
          </a:p>
          <a:p>
            <a:pPr algn="just"/>
            <a:r>
              <a:rPr lang="en-US" sz="2800" smtClean="0">
                <a:latin typeface="Times New Roman" pitchFamily="18" charset="0"/>
              </a:rPr>
              <a:t>Depending on the semantics of the languages you choose, you may want to constrain your use of certain UML features. </a:t>
            </a:r>
          </a:p>
          <a:p>
            <a:r>
              <a:rPr lang="en-US" sz="2800" smtClean="0">
                <a:latin typeface="Times New Roman" pitchFamily="18" charset="0"/>
              </a:rPr>
              <a:t>Use tagged values to guide implementation choices in your target language. </a:t>
            </a:r>
          </a:p>
          <a:p>
            <a:r>
              <a:rPr lang="en-US" sz="2800" smtClean="0">
                <a:latin typeface="Times New Roman" pitchFamily="18" charset="0"/>
              </a:rPr>
              <a:t>Use tools to generate code.</a:t>
            </a:r>
          </a:p>
          <a:p>
            <a:pPr algn="just"/>
            <a:endParaRPr lang="en-US" sz="2800" smtClean="0">
              <a:latin typeface="Times New Roman" pitchFamily="18" charset="0"/>
            </a:endParaRPr>
          </a:p>
          <a:p>
            <a:pPr algn="just">
              <a:buFont typeface="Times New Roman" pitchFamily="18" charset="0"/>
              <a:buNone/>
            </a:pPr>
            <a:endParaRPr lang="en-US" sz="2800" smtClean="0">
              <a:latin typeface="Times New Roman" pitchFamily="18" charset="0"/>
            </a:endParaRPr>
          </a:p>
          <a:p>
            <a:pPr algn="just">
              <a:buFont typeface="Times New Roman" pitchFamily="18" charset="0"/>
              <a:buNone/>
            </a:pPr>
            <a:endParaRPr lang="en-US" sz="2400" smtClean="0">
              <a:latin typeface="Times New Roman" pitchFamily="18" charset="0"/>
            </a:endParaRPr>
          </a:p>
          <a:p>
            <a:pPr algn="just">
              <a:buFont typeface="Times New Roman" pitchFamily="18" charset="0"/>
              <a:buNone/>
            </a:pPr>
            <a:endParaRPr lang="en-US" sz="2400" smtClean="0">
              <a:latin typeface="Times New Roman" pitchFamily="18" charset="0"/>
            </a:endParaRPr>
          </a:p>
          <a:p>
            <a:pPr algn="just">
              <a:buFont typeface="Times New Roman" pitchFamily="18" charset="0"/>
              <a:buNone/>
            </a:pPr>
            <a:endParaRPr lang="en-US" sz="2400" smtClean="0">
              <a:latin typeface="Times New Roman" pitchFamily="18" charset="0"/>
            </a:endParaRPr>
          </a:p>
          <a:p>
            <a:pPr algn="just">
              <a:buFont typeface="Times New Roman" pitchFamily="18" charset="0"/>
              <a:buNone/>
            </a:pPr>
            <a:endParaRPr lang="en-US" sz="2400" smtClean="0">
              <a:latin typeface="Times New Roman" pitchFamily="18" charset="0"/>
            </a:endParaRPr>
          </a:p>
          <a:p>
            <a:pPr algn="just">
              <a:buFont typeface="Times New Roman" pitchFamily="18" charset="0"/>
              <a:buNone/>
            </a:pPr>
            <a:endParaRPr lang="en-US" sz="2400" smtClean="0">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42913" y="103188"/>
            <a:ext cx="8242300" cy="735012"/>
          </a:xfrm>
          <a:noFill/>
          <a:ln/>
        </p:spPr>
        <p:txBody>
          <a:bodyPr/>
          <a:lstStyle/>
          <a:p>
            <a:r>
              <a:rPr lang="en-US" sz="3200" smtClean="0">
                <a:effectLst/>
              </a:rPr>
              <a:t>Forward And Reverse Engineering</a:t>
            </a:r>
          </a:p>
        </p:txBody>
      </p:sp>
      <p:sp>
        <p:nvSpPr>
          <p:cNvPr id="54275" name="Rectangle 3"/>
          <p:cNvSpPr>
            <a:spLocks noGrp="1" noChangeArrowheads="1"/>
          </p:cNvSpPr>
          <p:nvPr>
            <p:ph type="body" sz="half" idx="2"/>
          </p:nvPr>
        </p:nvSpPr>
        <p:spPr>
          <a:xfrm>
            <a:off x="5105400" y="1143000"/>
            <a:ext cx="4038600" cy="5257800"/>
          </a:xfrm>
        </p:spPr>
        <p:txBody>
          <a:bodyPr/>
          <a:lstStyle/>
          <a:p>
            <a:pPr>
              <a:lnSpc>
                <a:spcPct val="80000"/>
              </a:lnSpc>
              <a:buFont typeface="Times New Roman" pitchFamily="18" charset="0"/>
              <a:buNone/>
            </a:pPr>
            <a:r>
              <a:rPr lang="en-US" sz="1600" b="1" smtClean="0"/>
              <a:t>JAVA Code</a:t>
            </a:r>
          </a:p>
          <a:p>
            <a:pPr>
              <a:lnSpc>
                <a:spcPct val="80000"/>
              </a:lnSpc>
              <a:buFont typeface="Times New Roman" pitchFamily="18" charset="0"/>
              <a:buNone/>
            </a:pPr>
            <a:endParaRPr lang="en-US" sz="1600" b="1" smtClean="0"/>
          </a:p>
          <a:p>
            <a:pPr>
              <a:lnSpc>
                <a:spcPct val="80000"/>
              </a:lnSpc>
              <a:buFont typeface="Times New Roman" pitchFamily="18" charset="0"/>
              <a:buNone/>
            </a:pPr>
            <a:r>
              <a:rPr lang="en-US" sz="1600" b="1" smtClean="0"/>
              <a:t>public</a:t>
            </a:r>
            <a:r>
              <a:rPr lang="en-US" sz="1600" smtClean="0"/>
              <a:t> </a:t>
            </a:r>
            <a:r>
              <a:rPr lang="en-US" sz="1600" b="1" smtClean="0"/>
              <a:t>abstract</a:t>
            </a:r>
            <a:r>
              <a:rPr lang="en-US" sz="1600" smtClean="0"/>
              <a:t> </a:t>
            </a:r>
            <a:r>
              <a:rPr lang="en-US" sz="1600" b="1" smtClean="0"/>
              <a:t>class</a:t>
            </a:r>
            <a:r>
              <a:rPr lang="en-US" sz="1600" smtClean="0"/>
              <a:t> EventHandler</a:t>
            </a:r>
          </a:p>
          <a:p>
            <a:pPr>
              <a:lnSpc>
                <a:spcPct val="80000"/>
              </a:lnSpc>
              <a:buFont typeface="Times New Roman" pitchFamily="18" charset="0"/>
              <a:buNone/>
            </a:pPr>
            <a:r>
              <a:rPr lang="en-US" sz="1600" smtClean="0"/>
              <a:t> {</a:t>
            </a:r>
          </a:p>
          <a:p>
            <a:pPr>
              <a:lnSpc>
                <a:spcPct val="80000"/>
              </a:lnSpc>
              <a:buFont typeface="Times New Roman" pitchFamily="18" charset="0"/>
              <a:buNone/>
            </a:pPr>
            <a:r>
              <a:rPr lang="en-US" sz="1600" b="1" smtClean="0"/>
              <a:t>	private</a:t>
            </a:r>
            <a:r>
              <a:rPr lang="en-US" sz="1600" smtClean="0"/>
              <a:t> Integer currentEventId;</a:t>
            </a:r>
          </a:p>
          <a:p>
            <a:pPr>
              <a:lnSpc>
                <a:spcPct val="80000"/>
              </a:lnSpc>
              <a:buFont typeface="Times New Roman" pitchFamily="18" charset="0"/>
              <a:buNone/>
            </a:pPr>
            <a:r>
              <a:rPr lang="en-US" sz="1600" b="1" smtClean="0"/>
              <a:t>	private</a:t>
            </a:r>
            <a:r>
              <a:rPr lang="en-US" sz="1600" smtClean="0"/>
              <a:t> String source;</a:t>
            </a:r>
          </a:p>
          <a:p>
            <a:pPr>
              <a:lnSpc>
                <a:spcPct val="80000"/>
              </a:lnSpc>
            </a:pPr>
            <a:endParaRPr lang="en-US" sz="1600" smtClean="0"/>
          </a:p>
          <a:p>
            <a:pPr>
              <a:lnSpc>
                <a:spcPct val="80000"/>
              </a:lnSpc>
              <a:buFont typeface="Times New Roman" pitchFamily="18" charset="0"/>
              <a:buNone/>
            </a:pPr>
            <a:r>
              <a:rPr lang="en-US" sz="1600" b="1" smtClean="0"/>
              <a:t>	public</a:t>
            </a:r>
            <a:r>
              <a:rPr lang="en-US" sz="1600" smtClean="0"/>
              <a:t> </a:t>
            </a:r>
            <a:r>
              <a:rPr lang="en-US" sz="1600" b="1" smtClean="0"/>
              <a:t>void</a:t>
            </a:r>
            <a:r>
              <a:rPr lang="en-US" sz="1600" smtClean="0"/>
              <a:t> handleRequest()</a:t>
            </a:r>
          </a:p>
          <a:p>
            <a:pPr>
              <a:lnSpc>
                <a:spcPct val="80000"/>
              </a:lnSpc>
              <a:buFont typeface="Times New Roman" pitchFamily="18" charset="0"/>
              <a:buNone/>
            </a:pPr>
            <a:r>
              <a:rPr lang="en-US" sz="1600" smtClean="0"/>
              <a:t>     {</a:t>
            </a:r>
          </a:p>
          <a:p>
            <a:pPr>
              <a:lnSpc>
                <a:spcPct val="80000"/>
              </a:lnSpc>
              <a:buFont typeface="Times New Roman" pitchFamily="18" charset="0"/>
              <a:buNone/>
            </a:pPr>
            <a:r>
              <a:rPr lang="en-US" sz="1600" smtClean="0"/>
              <a:t>	// begin-user-code</a:t>
            </a:r>
          </a:p>
          <a:p>
            <a:pPr>
              <a:lnSpc>
                <a:spcPct val="80000"/>
              </a:lnSpc>
              <a:buFont typeface="Times New Roman" pitchFamily="18" charset="0"/>
              <a:buNone/>
            </a:pPr>
            <a:r>
              <a:rPr lang="en-US" sz="1600" smtClean="0"/>
              <a:t>	// </a:t>
            </a:r>
            <a:r>
              <a:rPr lang="en-US" sz="1600" b="1" smtClean="0"/>
              <a:t>TODO</a:t>
            </a:r>
            <a:r>
              <a:rPr lang="en-US" sz="1600" smtClean="0"/>
              <a:t> Auto-generated method stub</a:t>
            </a:r>
          </a:p>
          <a:p>
            <a:pPr>
              <a:lnSpc>
                <a:spcPct val="80000"/>
              </a:lnSpc>
            </a:pPr>
            <a:endParaRPr lang="en-US" sz="1600" smtClean="0"/>
          </a:p>
          <a:p>
            <a:pPr>
              <a:lnSpc>
                <a:spcPct val="80000"/>
              </a:lnSpc>
              <a:buFont typeface="Times New Roman" pitchFamily="18" charset="0"/>
              <a:buNone/>
            </a:pPr>
            <a:r>
              <a:rPr lang="en-US" sz="1600" smtClean="0"/>
              <a:t>	// end-user-code</a:t>
            </a:r>
          </a:p>
          <a:p>
            <a:pPr>
              <a:lnSpc>
                <a:spcPct val="80000"/>
              </a:lnSpc>
              <a:buFont typeface="Times New Roman" pitchFamily="18" charset="0"/>
              <a:buNone/>
            </a:pPr>
            <a:r>
              <a:rPr lang="en-US" sz="1600" smtClean="0"/>
              <a:t>	}</a:t>
            </a:r>
          </a:p>
          <a:p>
            <a:pPr>
              <a:lnSpc>
                <a:spcPct val="80000"/>
              </a:lnSpc>
              <a:buFont typeface="Times New Roman" pitchFamily="18" charset="0"/>
              <a:buNone/>
            </a:pPr>
            <a:r>
              <a:rPr lang="en-US" sz="1600" smtClean="0"/>
              <a:t>}</a:t>
            </a:r>
          </a:p>
          <a:p>
            <a:pPr>
              <a:lnSpc>
                <a:spcPct val="80000"/>
              </a:lnSpc>
            </a:pPr>
            <a:endParaRPr lang="en-US" sz="500" smtClean="0"/>
          </a:p>
          <a:p>
            <a:pPr>
              <a:lnSpc>
                <a:spcPct val="80000"/>
              </a:lnSpc>
            </a:pPr>
            <a:endParaRPr lang="en-US" sz="900" smtClean="0"/>
          </a:p>
        </p:txBody>
      </p:sp>
      <p:pic>
        <p:nvPicPr>
          <p:cNvPr id="54276" name="Picture 4" descr="ClassDiagram"/>
          <p:cNvPicPr>
            <a:picLocks noChangeAspect="1" noChangeArrowheads="1"/>
          </p:cNvPicPr>
          <p:nvPr>
            <p:ph type="body" sz="half" idx="1"/>
          </p:nvPr>
        </p:nvPicPr>
        <p:blipFill>
          <a:blip r:embed="rId2"/>
          <a:srcRect/>
          <a:stretch>
            <a:fillRect/>
          </a:stretch>
        </p:blipFill>
        <p:spPr>
          <a:xfrm>
            <a:off x="381000" y="838200"/>
            <a:ext cx="4572000" cy="5181600"/>
          </a:xfrm>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2300" cy="658812"/>
          </a:xfrm>
        </p:spPr>
        <p:txBody>
          <a:bodyPr>
            <a:normAutofit fontScale="90000"/>
          </a:bodyPr>
          <a:lstStyle/>
          <a:p>
            <a:pPr>
              <a:buFont typeface="Times New Roman" pitchFamily="16" charset="0"/>
              <a:buNone/>
              <a:defRPr/>
            </a:pPr>
            <a:endParaRPr lang="en-US" dirty="0"/>
          </a:p>
        </p:txBody>
      </p:sp>
      <p:sp>
        <p:nvSpPr>
          <p:cNvPr id="19459" name="Content Placeholder 2"/>
          <p:cNvSpPr>
            <a:spLocks noGrp="1"/>
          </p:cNvSpPr>
          <p:nvPr>
            <p:ph idx="1"/>
          </p:nvPr>
        </p:nvSpPr>
        <p:spPr>
          <a:xfrm>
            <a:off x="457200" y="914400"/>
            <a:ext cx="8228013" cy="5140325"/>
          </a:xfrm>
        </p:spPr>
        <p:txBody>
          <a:bodyPr/>
          <a:lstStyle/>
          <a:p>
            <a:pPr algn="just"/>
            <a:r>
              <a:rPr lang="en-US" sz="2800" i="1" smtClean="0">
                <a:solidFill>
                  <a:srgbClr val="FF0000"/>
                </a:solidFill>
                <a:latin typeface="Times New Roman" pitchFamily="18" charset="0"/>
                <a:cs typeface="Times New Roman" pitchFamily="18" charset="0"/>
              </a:rPr>
              <a:t>Reverse engineering </a:t>
            </a:r>
            <a:r>
              <a:rPr lang="en-US" sz="2800" i="1" smtClean="0">
                <a:latin typeface="Times New Roman" pitchFamily="18" charset="0"/>
                <a:cs typeface="Times New Roman" pitchFamily="18" charset="0"/>
              </a:rPr>
              <a:t>is the process of transforming code into a model through a mapping from a </a:t>
            </a:r>
            <a:r>
              <a:rPr lang="en-US" sz="2800" smtClean="0">
                <a:latin typeface="Times New Roman" pitchFamily="18" charset="0"/>
                <a:cs typeface="Times New Roman" pitchFamily="18" charset="0"/>
              </a:rPr>
              <a:t>specific implementation language. Reverse engineering results in a flood of information, some of  which is at a lower level of detail than you'll need to build useful models. At the same time, reverse engineering is incomplete.</a:t>
            </a:r>
          </a:p>
          <a:p>
            <a:pPr algn="just"/>
            <a:endParaRPr lang="en-US" sz="2800" smtClean="0">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ph type="title"/>
          </p:nvPr>
        </p:nvSpPr>
        <p:spPr>
          <a:xfrm>
            <a:off x="442913" y="103188"/>
            <a:ext cx="8243887" cy="131445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u="sng" smtClean="0">
                <a:solidFill>
                  <a:srgbClr val="0000CC"/>
                </a:solidFill>
                <a:effectLst/>
                <a:latin typeface="Arial" charset="0"/>
              </a:rPr>
              <a:t>Class Diagram</a:t>
            </a:r>
            <a:br>
              <a:rPr lang="en-US" sz="2800" b="1" u="sng" smtClean="0">
                <a:solidFill>
                  <a:srgbClr val="0000CC"/>
                </a:solidFill>
                <a:effectLst/>
                <a:latin typeface="Arial" charset="0"/>
              </a:rPr>
            </a:br>
            <a:endParaRPr lang="en-US" sz="2800" b="1" u="sng" smtClean="0">
              <a:solidFill>
                <a:srgbClr val="0000CC"/>
              </a:solidFill>
              <a:effectLst/>
              <a:latin typeface="Arial" charset="0"/>
            </a:endParaRPr>
          </a:p>
        </p:txBody>
      </p:sp>
      <p:pic>
        <p:nvPicPr>
          <p:cNvPr id="4099" name="Picture 2"/>
          <p:cNvPicPr>
            <a:picLocks noChangeAspect="1" noChangeArrowheads="1"/>
          </p:cNvPicPr>
          <p:nvPr/>
        </p:nvPicPr>
        <p:blipFill>
          <a:blip r:embed="rId3"/>
          <a:srcRect/>
          <a:stretch>
            <a:fillRect/>
          </a:stretch>
        </p:blipFill>
        <p:spPr bwMode="auto">
          <a:xfrm>
            <a:off x="1219200" y="1600200"/>
            <a:ext cx="7086600" cy="48768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0"/>
            <a:ext cx="8623300" cy="762000"/>
          </a:xfrm>
          <a:noFill/>
          <a:ln/>
        </p:spPr>
        <p:txBody>
          <a:bodyPr>
            <a:normAutofit fontScale="90000"/>
          </a:bodyPr>
          <a:lstStyle/>
          <a:p>
            <a:pPr algn="l"/>
            <a:r>
              <a:rPr lang="en-US" sz="2400" smtClean="0">
                <a:effectLst/>
              </a:rPr>
              <a:t>To reverse engineer a class diagram,</a:t>
            </a:r>
            <a:br>
              <a:rPr lang="en-US" sz="2400" smtClean="0">
                <a:effectLst/>
              </a:rPr>
            </a:br>
            <a:endParaRPr lang="en-US" sz="2400" smtClean="0">
              <a:effectLst/>
            </a:endParaRPr>
          </a:p>
        </p:txBody>
      </p:sp>
      <p:sp>
        <p:nvSpPr>
          <p:cNvPr id="57347" name="Rectangle 3"/>
          <p:cNvSpPr>
            <a:spLocks noGrp="1" noChangeArrowheads="1"/>
          </p:cNvSpPr>
          <p:nvPr>
            <p:ph type="body" idx="1"/>
          </p:nvPr>
        </p:nvSpPr>
        <p:spPr>
          <a:xfrm>
            <a:off x="0" y="762000"/>
            <a:ext cx="9144000" cy="5715000"/>
          </a:xfrm>
        </p:spPr>
        <p:txBody>
          <a:bodyPr/>
          <a:lstStyle/>
          <a:p>
            <a:r>
              <a:rPr lang="en-US" sz="2800" smtClean="0">
                <a:latin typeface="Times New Roman" pitchFamily="18" charset="0"/>
              </a:rPr>
              <a:t>Identify the rules for mapping from your implementation language or languages of choice. </a:t>
            </a:r>
          </a:p>
          <a:p>
            <a:r>
              <a:rPr lang="en-US" sz="2800" smtClean="0">
                <a:latin typeface="Times New Roman" pitchFamily="18" charset="0"/>
              </a:rPr>
              <a:t>Using a tool, point to the code you'd like to reverse engineer. Use your tool to generate a new model or modify an existing one that was previously forward engineered. It is unreasonable to expect to reverse engineer a single concise model from a large body of code. You need to select portion of the code and build the model from the bottom.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a:lstStyle/>
          <a:p>
            <a:endParaRPr lang="en-US" smtClean="0">
              <a:effectLst/>
            </a:endParaRPr>
          </a:p>
        </p:txBody>
      </p:sp>
      <p:sp>
        <p:nvSpPr>
          <p:cNvPr id="58371" name="Rectangle 3"/>
          <p:cNvSpPr>
            <a:spLocks noGrp="1" noChangeArrowheads="1"/>
          </p:cNvSpPr>
          <p:nvPr>
            <p:ph type="body" idx="1"/>
          </p:nvPr>
        </p:nvSpPr>
        <p:spPr>
          <a:xfrm>
            <a:off x="457200" y="1600200"/>
            <a:ext cx="8228013" cy="4648200"/>
          </a:xfrm>
        </p:spPr>
        <p:txBody>
          <a:bodyPr/>
          <a:lstStyle/>
          <a:p>
            <a:pPr algn="just"/>
            <a:r>
              <a:rPr lang="en-US" sz="2800" smtClean="0">
                <a:latin typeface="Times New Roman" pitchFamily="18" charset="0"/>
              </a:rPr>
              <a:t>Using your tool, create a class diagram by querying the model. For example, you might start with one or more classes, then expand the diagram by following specific relationships or other neighboring classes. Expose or hide details of the contents of this class diagram as necessary to communicate your intent.</a:t>
            </a:r>
          </a:p>
          <a:p>
            <a:pPr algn="just"/>
            <a:r>
              <a:rPr lang="en-US" sz="2800" smtClean="0">
                <a:latin typeface="Times New Roman" pitchFamily="18" charset="0"/>
              </a:rPr>
              <a:t>Manually add design information to the model to express the intent of the design that is missing or hidden in the code.</a:t>
            </a:r>
          </a:p>
          <a:p>
            <a:pPr algn="just"/>
            <a:endParaRPr lang="en-US" sz="2800" smtClean="0">
              <a:latin typeface="Times New Roman" pitchFamily="18" charset="0"/>
            </a:endParaRPr>
          </a:p>
          <a:p>
            <a:pPr algn="just"/>
            <a:endParaRPr lang="en-US" sz="2800" smtClean="0">
              <a:latin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42913" y="103188"/>
            <a:ext cx="8242300" cy="506412"/>
          </a:xfrm>
          <a:noFill/>
          <a:ln/>
        </p:spPr>
        <p:txBody>
          <a:bodyPr>
            <a:normAutofit fontScale="90000"/>
          </a:bodyPr>
          <a:lstStyle/>
          <a:p>
            <a:r>
              <a:rPr lang="en-US" sz="4000" smtClean="0">
                <a:effectLst/>
              </a:rPr>
              <a:t>Class Diagram for ATM</a:t>
            </a:r>
          </a:p>
        </p:txBody>
      </p:sp>
      <p:pic>
        <p:nvPicPr>
          <p:cNvPr id="59395" name="Picture 3"/>
          <p:cNvPicPr>
            <a:picLocks noChangeAspect="1" noChangeArrowheads="1"/>
          </p:cNvPicPr>
          <p:nvPr>
            <p:ph type="body" idx="1"/>
          </p:nvPr>
        </p:nvPicPr>
        <p:blipFill>
          <a:blip r:embed="rId2"/>
          <a:srcRect l="14815" t="20520" r="21297" b="16209"/>
          <a:stretch>
            <a:fillRect/>
          </a:stretch>
        </p:blipFill>
        <p:spPr>
          <a:xfrm>
            <a:off x="0" y="762000"/>
            <a:ext cx="8915400" cy="57912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title"/>
          </p:nvPr>
        </p:nvSpPr>
        <p:spPr>
          <a:xfrm>
            <a:off x="719138" y="685800"/>
            <a:ext cx="7967662" cy="609600"/>
          </a:xfrm>
        </p:spPr>
        <p:txBody>
          <a:bodyPr>
            <a:normAutofit fontScale="90000"/>
          </a:bodyPr>
          <a:lstStyle/>
          <a:p>
            <a:pPr algn="ctr" eaLnBrk="1" hangingPunct="1"/>
            <a:r>
              <a:rPr lang="en-US" sz="4000" b="1" smtClean="0">
                <a:solidFill>
                  <a:srgbClr val="000066"/>
                </a:solidFill>
              </a:rPr>
              <a:t/>
            </a:r>
            <a:br>
              <a:rPr lang="en-US" sz="4000" b="1" smtClean="0">
                <a:solidFill>
                  <a:srgbClr val="000066"/>
                </a:solidFill>
              </a:rPr>
            </a:br>
            <a:r>
              <a:rPr lang="en-US" sz="3600" u="sng" smtClean="0">
                <a:solidFill>
                  <a:srgbClr val="000066"/>
                </a:solidFill>
              </a:rPr>
              <a:t>Advanced Classes</a:t>
            </a:r>
            <a:r>
              <a:rPr lang="en-US" sz="4000" u="sng" smtClean="0">
                <a:solidFill>
                  <a:srgbClr val="000066"/>
                </a:solidFill>
              </a:rPr>
              <a:t/>
            </a:r>
            <a:br>
              <a:rPr lang="en-US" sz="4000" u="sng" smtClean="0">
                <a:solidFill>
                  <a:srgbClr val="000066"/>
                </a:solidFill>
              </a:rPr>
            </a:br>
            <a:r>
              <a:rPr lang="en-US" sz="4000" smtClean="0">
                <a:solidFill>
                  <a:schemeClr val="bg1"/>
                </a:solidFill>
              </a:rPr>
              <a:t/>
            </a:r>
            <a:br>
              <a:rPr lang="en-US" sz="4000" smtClean="0">
                <a:solidFill>
                  <a:schemeClr val="bg1"/>
                </a:solidFill>
              </a:rPr>
            </a:br>
            <a:endParaRPr lang="en-US" sz="4000" smtClean="0">
              <a:solidFill>
                <a:schemeClr val="bg1"/>
              </a:solidFill>
            </a:endParaRPr>
          </a:p>
        </p:txBody>
      </p:sp>
      <p:sp>
        <p:nvSpPr>
          <p:cNvPr id="3075" name="Rectangle 12"/>
          <p:cNvSpPr>
            <a:spLocks noGrp="1" noChangeArrowheads="1"/>
          </p:cNvSpPr>
          <p:nvPr>
            <p:ph type="body" idx="1"/>
          </p:nvPr>
        </p:nvSpPr>
        <p:spPr>
          <a:xfrm>
            <a:off x="263525" y="1676400"/>
            <a:ext cx="8270875" cy="4648200"/>
          </a:xfrm>
        </p:spPr>
        <p:txBody>
          <a:bodyPr/>
          <a:lstStyle/>
          <a:p>
            <a:pPr eaLnBrk="1" hangingPunct="1">
              <a:buFont typeface="Wingdings" pitchFamily="2" charset="2"/>
              <a:buNone/>
            </a:pPr>
            <a:r>
              <a:rPr lang="en-US" sz="2400" b="1" smtClean="0">
                <a:solidFill>
                  <a:srgbClr val="336600"/>
                </a:solidFill>
              </a:rPr>
              <a:t>	</a:t>
            </a:r>
            <a:r>
              <a:rPr lang="en-US" sz="2400" b="1" u="sng" smtClean="0">
                <a:solidFill>
                  <a:srgbClr val="336600"/>
                </a:solidFill>
              </a:rPr>
              <a:t>CLASSIFIERS:-</a:t>
            </a:r>
          </a:p>
          <a:p>
            <a:pPr eaLnBrk="1" hangingPunct="1">
              <a:buFont typeface="Wingdings" pitchFamily="2" charset="2"/>
              <a:buNone/>
            </a:pPr>
            <a:endParaRPr lang="en-US" sz="2400" b="1" u="sng" smtClean="0"/>
          </a:p>
          <a:p>
            <a:pPr eaLnBrk="1" hangingPunct="1"/>
            <a:r>
              <a:rPr lang="en-US" sz="2400" smtClean="0"/>
              <a:t>A </a:t>
            </a:r>
            <a:r>
              <a:rPr lang="en-US" sz="2400" i="1" smtClean="0"/>
              <a:t>classifier </a:t>
            </a:r>
            <a:r>
              <a:rPr lang="en-US" sz="2400" smtClean="0"/>
              <a:t>is a mechanism (or an approach) that describes structural and behavioral features. </a:t>
            </a:r>
          </a:p>
          <a:p>
            <a:pPr eaLnBrk="1" hangingPunct="1"/>
            <a:r>
              <a:rPr lang="en-US" sz="2400" smtClean="0">
                <a:solidFill>
                  <a:srgbClr val="FF0000"/>
                </a:solidFill>
              </a:rPr>
              <a:t>EX:</a:t>
            </a:r>
            <a:r>
              <a:rPr lang="en-US" sz="2400" smtClean="0"/>
              <a:t>classes, interfaces, data types, signals, components, nodes, use cases, and subsystems.</a:t>
            </a:r>
          </a:p>
          <a:p>
            <a:pPr eaLnBrk="1" hangingPunct="1"/>
            <a:r>
              <a:rPr lang="en-US" sz="2400" smtClean="0"/>
              <a:t>The most important kind of classifier in the UML is the </a:t>
            </a:r>
            <a:r>
              <a:rPr lang="en-US" sz="2400" smtClean="0">
                <a:solidFill>
                  <a:srgbClr val="FF0000"/>
                </a:solidFill>
              </a:rPr>
              <a:t>class</a:t>
            </a:r>
            <a:r>
              <a:rPr lang="en-US" sz="2400" smtClean="0"/>
              <a:t>.</a:t>
            </a:r>
          </a:p>
          <a:p>
            <a:pPr eaLnBrk="1" hangingPunct="1"/>
            <a:endParaRPr lang="en-US" sz="2400" smtClean="0"/>
          </a:p>
          <a:p>
            <a:pPr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263525" y="457200"/>
            <a:ext cx="8347075" cy="5638800"/>
          </a:xfrm>
        </p:spPr>
        <p:txBody>
          <a:bodyPr/>
          <a:lstStyle/>
          <a:p>
            <a:pPr marL="609600" indent="-609600" eaLnBrk="1" hangingPunct="1">
              <a:buFont typeface="Wingdings" pitchFamily="2" charset="2"/>
              <a:buNone/>
            </a:pPr>
            <a:endParaRPr lang="en-US" sz="2400" smtClean="0"/>
          </a:p>
          <a:p>
            <a:pPr marL="609600" indent="-609600" algn="ctr" eaLnBrk="1" hangingPunct="1">
              <a:buFont typeface="Wingdings" pitchFamily="2" charset="2"/>
              <a:buNone/>
            </a:pPr>
            <a:r>
              <a:rPr lang="en-US" sz="2800" u="sng" smtClean="0">
                <a:solidFill>
                  <a:srgbClr val="FF0000"/>
                </a:solidFill>
              </a:rPr>
              <a:t>Description of Classifiers</a:t>
            </a:r>
          </a:p>
          <a:p>
            <a:pPr marL="609600" indent="-609600" eaLnBrk="1" hangingPunct="1">
              <a:buFontTx/>
              <a:buAutoNum type="arabicPeriod"/>
            </a:pPr>
            <a:r>
              <a:rPr lang="en-US" sz="2400" u="sng" smtClean="0"/>
              <a:t>Interface</a:t>
            </a:r>
            <a:r>
              <a:rPr lang="en-US" sz="2400" smtClean="0"/>
              <a:t> : A collection of operations that are used to specify a service of a class or a component.</a:t>
            </a:r>
          </a:p>
          <a:p>
            <a:pPr marL="609600" indent="-609600" eaLnBrk="1" hangingPunct="1">
              <a:buFontTx/>
              <a:buNone/>
            </a:pPr>
            <a:endParaRPr lang="en-US" sz="2400" smtClean="0"/>
          </a:p>
          <a:p>
            <a:pPr marL="609600" indent="-609600" eaLnBrk="1" hangingPunct="1">
              <a:buFont typeface="Wingdings" pitchFamily="2" charset="2"/>
              <a:buNone/>
            </a:pPr>
            <a:r>
              <a:rPr lang="en-US" sz="2400" smtClean="0"/>
              <a:t>2.    </a:t>
            </a:r>
            <a:r>
              <a:rPr lang="en-US" sz="2400" u="sng" smtClean="0"/>
              <a:t>Datatype</a:t>
            </a:r>
            <a:r>
              <a:rPr lang="en-US" sz="2400" smtClean="0"/>
              <a:t>: The classification of type of data an attribute can hold, including primitive built-in types (such as numbers and strings), as well as enumeration types (such as Boolean).</a:t>
            </a:r>
          </a:p>
          <a:p>
            <a:pPr marL="609600" indent="-609600" eaLnBrk="1" hangingPunct="1">
              <a:buFontTx/>
              <a:buAutoNum type="arabicPeriod"/>
            </a:pPr>
            <a:endParaRPr lang="en-US" sz="2400" smtClean="0"/>
          </a:p>
          <a:p>
            <a:pPr marL="609600" indent="-609600" eaLnBrk="1" hangingPunct="1">
              <a:buFontTx/>
              <a:buNone/>
            </a:pPr>
            <a:endParaRPr lang="en-US" sz="2400" smtClean="0"/>
          </a:p>
          <a:p>
            <a:pPr marL="609600" indent="-609600" eaLnBrk="1" hangingPunct="1"/>
            <a:endParaRPr lang="en-US" sz="2400" smtClean="0"/>
          </a:p>
          <a:p>
            <a:pPr marL="609600" indent="-609600" eaLnBrk="1" hangingPunct="1"/>
            <a:endParaRPr lang="en-US" sz="2400" smtClean="0"/>
          </a:p>
          <a:p>
            <a:pPr marL="609600" indent="-609600" eaLnBrk="1" hangingPunct="1"/>
            <a:endParaRPr lang="en-US" sz="2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263525" y="1066800"/>
            <a:ext cx="7889875" cy="5029200"/>
          </a:xfrm>
        </p:spPr>
        <p:txBody>
          <a:bodyPr/>
          <a:lstStyle/>
          <a:p>
            <a:pPr algn="just" eaLnBrk="1" hangingPunct="1">
              <a:lnSpc>
                <a:spcPct val="90000"/>
              </a:lnSpc>
              <a:buFont typeface="Wingdings" pitchFamily="2" charset="2"/>
              <a:buNone/>
            </a:pPr>
            <a:r>
              <a:rPr lang="en-US" sz="2400" smtClean="0"/>
              <a:t>3. </a:t>
            </a:r>
            <a:r>
              <a:rPr lang="en-US" sz="2400" u="sng" smtClean="0"/>
              <a:t>Signal</a:t>
            </a:r>
            <a:r>
              <a:rPr lang="en-US" sz="2400" smtClean="0"/>
              <a:t>: The specification of an asynchronous event. </a:t>
            </a:r>
          </a:p>
          <a:p>
            <a:pPr algn="just" eaLnBrk="1" hangingPunct="1">
              <a:lnSpc>
                <a:spcPct val="90000"/>
              </a:lnSpc>
              <a:buFont typeface="Wingdings" pitchFamily="2" charset="2"/>
              <a:buNone/>
            </a:pPr>
            <a:endParaRPr lang="en-US" sz="2400" smtClean="0"/>
          </a:p>
          <a:p>
            <a:pPr algn="just" eaLnBrk="1" hangingPunct="1">
              <a:lnSpc>
                <a:spcPct val="90000"/>
              </a:lnSpc>
              <a:buFont typeface="Wingdings" pitchFamily="2" charset="2"/>
              <a:buNone/>
            </a:pPr>
            <a:r>
              <a:rPr lang="en-US" sz="2400" smtClean="0"/>
              <a:t>4. </a:t>
            </a:r>
            <a:r>
              <a:rPr lang="en-US" sz="2400" u="sng" smtClean="0"/>
              <a:t>Component:</a:t>
            </a:r>
            <a:r>
              <a:rPr lang="en-US" sz="2400" smtClean="0"/>
              <a:t> A physical and replaceable part of a system that conforms to and provides the realization of a set of interfaces.</a:t>
            </a:r>
          </a:p>
          <a:p>
            <a:pPr algn="just" eaLnBrk="1" hangingPunct="1">
              <a:lnSpc>
                <a:spcPct val="90000"/>
              </a:lnSpc>
              <a:buFont typeface="Wingdings" pitchFamily="2" charset="2"/>
              <a:buNone/>
            </a:pPr>
            <a:endParaRPr lang="en-US" sz="2400" smtClean="0"/>
          </a:p>
          <a:p>
            <a:pPr algn="just" eaLnBrk="1" hangingPunct="1">
              <a:lnSpc>
                <a:spcPct val="90000"/>
              </a:lnSpc>
              <a:buFont typeface="Wingdings" pitchFamily="2" charset="2"/>
              <a:buNone/>
            </a:pPr>
            <a:r>
              <a:rPr lang="en-US" sz="2400" smtClean="0"/>
              <a:t>5. </a:t>
            </a:r>
            <a:r>
              <a:rPr lang="en-US" sz="2400" u="sng" smtClean="0"/>
              <a:t>Node</a:t>
            </a:r>
            <a:r>
              <a:rPr lang="en-US" sz="2400" smtClean="0"/>
              <a:t>: A physical element that exists at run time and that represents a computational resource, generally having at least some memory and often processing capability.</a:t>
            </a:r>
          </a:p>
          <a:p>
            <a:pPr algn="just" eaLnBrk="1" hangingPunct="1">
              <a:lnSpc>
                <a:spcPct val="90000"/>
              </a:lnSpc>
              <a:buFont typeface="Wingdings" pitchFamily="2" charset="2"/>
              <a:buNone/>
            </a:pPr>
            <a:endParaRPr lang="en-US" sz="2400" smtClean="0"/>
          </a:p>
          <a:p>
            <a:pPr algn="just" eaLnBrk="1" hangingPunct="1">
              <a:lnSpc>
                <a:spcPct val="90000"/>
              </a:lnSpc>
              <a:buFont typeface="Wingdings" pitchFamily="2" charset="2"/>
              <a:buNone/>
            </a:pPr>
            <a:endParaRPr lang="en-US" sz="2400" smtClean="0"/>
          </a:p>
          <a:p>
            <a:pPr algn="just" eaLnBrk="1" hangingPunct="1">
              <a:lnSpc>
                <a:spcPct val="90000"/>
              </a:lnSpc>
            </a:pPr>
            <a:endParaRPr lang="en-US" sz="28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263525" y="914400"/>
            <a:ext cx="7966075" cy="5181600"/>
          </a:xfrm>
        </p:spPr>
        <p:txBody>
          <a:bodyPr/>
          <a:lstStyle/>
          <a:p>
            <a:pPr algn="just" eaLnBrk="1" hangingPunct="1">
              <a:buFont typeface="Wingdings" pitchFamily="2" charset="2"/>
              <a:buNone/>
            </a:pPr>
            <a:r>
              <a:rPr lang="en-US" sz="2400" smtClean="0"/>
              <a:t>6. </a:t>
            </a:r>
            <a:r>
              <a:rPr lang="en-US" sz="2400" u="sng" smtClean="0"/>
              <a:t>Use case</a:t>
            </a:r>
            <a:r>
              <a:rPr lang="en-US" sz="2400" smtClean="0"/>
              <a:t>: A description of a set of a sequence of actions that a system performs that yields an observable result of value to a particular actor.</a:t>
            </a:r>
          </a:p>
          <a:p>
            <a:pPr algn="just" eaLnBrk="1" hangingPunct="1">
              <a:buFont typeface="Wingdings" pitchFamily="2" charset="2"/>
              <a:buNone/>
            </a:pPr>
            <a:endParaRPr lang="en-US" sz="2400" smtClean="0"/>
          </a:p>
          <a:p>
            <a:pPr algn="just" eaLnBrk="1" hangingPunct="1">
              <a:buFont typeface="Wingdings" pitchFamily="2" charset="2"/>
              <a:buNone/>
            </a:pPr>
            <a:r>
              <a:rPr lang="en-US" sz="2400" smtClean="0"/>
              <a:t>7. </a:t>
            </a:r>
            <a:r>
              <a:rPr lang="en-US" sz="2400" u="sng" smtClean="0"/>
              <a:t>Subsystem:</a:t>
            </a:r>
            <a:r>
              <a:rPr lang="en-US" sz="2400" smtClean="0"/>
              <a:t> A grouping of elements of which some constitute a specification of the behavior.</a:t>
            </a:r>
          </a:p>
          <a:p>
            <a:pPr algn="just" eaLnBrk="1" hangingPunct="1">
              <a:buFont typeface="Wingdings" pitchFamily="2" charset="2"/>
              <a:buNone/>
            </a:pPr>
            <a:endParaRPr lang="en-US" sz="2400" smtClean="0"/>
          </a:p>
          <a:p>
            <a:pPr algn="just" eaLnBrk="1" hangingPunct="1">
              <a:buFont typeface="Wingdings" pitchFamily="2" charset="2"/>
              <a:buNone/>
            </a:pPr>
            <a:endParaRPr lang="en-US" sz="2400" smtClean="0"/>
          </a:p>
          <a:p>
            <a:pPr algn="just" eaLnBrk="1" hangingPunct="1">
              <a:buFont typeface="Wingdings" pitchFamily="2" charset="2"/>
              <a:buNone/>
            </a:pPr>
            <a:endParaRPr lang="en-US" sz="2400" smtClean="0"/>
          </a:p>
          <a:p>
            <a:pPr algn="just" eaLnBrk="1" hangingPunct="1">
              <a:buFont typeface="Wingdings" pitchFamily="2" charset="2"/>
              <a:buNone/>
            </a:pPr>
            <a:endParaRPr lang="en-US" sz="2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z="2800" smtClean="0">
                <a:solidFill>
                  <a:schemeClr val="bg2"/>
                </a:solidFill>
              </a:rPr>
              <a:t>Graphically, the UML distinguishes among these different </a:t>
            </a:r>
            <a:r>
              <a:rPr lang="en-US" sz="2800" b="1" u="sng" smtClean="0">
                <a:solidFill>
                  <a:srgbClr val="9900CC"/>
                </a:solidFill>
              </a:rPr>
              <a:t>classifiers</a:t>
            </a:r>
            <a:r>
              <a:rPr lang="en-US" sz="2800" smtClean="0">
                <a:solidFill>
                  <a:schemeClr val="bg2"/>
                </a:solidFill>
              </a:rPr>
              <a:t>, as</a:t>
            </a:r>
            <a:br>
              <a:rPr lang="en-US" sz="2800" smtClean="0">
                <a:solidFill>
                  <a:schemeClr val="bg2"/>
                </a:solidFill>
              </a:rPr>
            </a:br>
            <a:endParaRPr lang="en-US" sz="2800" smtClean="0">
              <a:solidFill>
                <a:schemeClr val="bg2"/>
              </a:solidFill>
            </a:endParaRPr>
          </a:p>
        </p:txBody>
      </p:sp>
      <p:pic>
        <p:nvPicPr>
          <p:cNvPr id="7171" name="Picture 4"/>
          <p:cNvPicPr>
            <a:picLocks noChangeAspect="1" noChangeArrowheads="1"/>
          </p:cNvPicPr>
          <p:nvPr>
            <p:ph idx="1"/>
          </p:nvPr>
        </p:nvPicPr>
        <p:blipFill>
          <a:blip r:embed="rId2"/>
          <a:srcRect/>
          <a:stretch>
            <a:fillRect/>
          </a:stretch>
        </p:blipFill>
        <p:spPr>
          <a:xfrm>
            <a:off x="990600" y="1600200"/>
            <a:ext cx="7010400" cy="4800600"/>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body" idx="1"/>
          </p:nvPr>
        </p:nvSpPr>
        <p:spPr>
          <a:xfrm>
            <a:off x="263525" y="685800"/>
            <a:ext cx="8880475" cy="5410200"/>
          </a:xfrm>
          <a:noFill/>
        </p:spPr>
        <p:txBody>
          <a:bodyPr/>
          <a:lstStyle/>
          <a:p>
            <a:pPr eaLnBrk="1" hangingPunct="1"/>
            <a:r>
              <a:rPr lang="en-US" sz="2800" b="1" u="sng" smtClean="0">
                <a:solidFill>
                  <a:srgbClr val="336600"/>
                </a:solidFill>
              </a:rPr>
              <a:t>Visibility:-</a:t>
            </a:r>
          </a:p>
          <a:p>
            <a:pPr eaLnBrk="1" hangingPunct="1"/>
            <a:endParaRPr lang="en-US" sz="2800" smtClean="0"/>
          </a:p>
          <a:p>
            <a:pPr eaLnBrk="1" hangingPunct="1"/>
            <a:r>
              <a:rPr lang="en-US" sz="2800" smtClean="0"/>
              <a:t>The most important details you can specify for a classifier's attributes and operations is its </a:t>
            </a:r>
            <a:r>
              <a:rPr lang="en-US" sz="2800" smtClean="0">
                <a:solidFill>
                  <a:srgbClr val="FF0000"/>
                </a:solidFill>
              </a:rPr>
              <a:t>visibility</a:t>
            </a:r>
            <a:r>
              <a:rPr lang="en-US" sz="2800" smtClean="0"/>
              <a:t>.</a:t>
            </a:r>
          </a:p>
          <a:p>
            <a:pPr eaLnBrk="1" hangingPunct="1"/>
            <a:endParaRPr lang="en-US" sz="2800" smtClean="0"/>
          </a:p>
          <a:p>
            <a:pPr eaLnBrk="1" hangingPunct="1"/>
            <a:r>
              <a:rPr lang="en-US" sz="2800" smtClean="0"/>
              <a:t> The visibility of a feature specifies </a:t>
            </a:r>
            <a:r>
              <a:rPr lang="en-US" sz="2800" smtClean="0">
                <a:solidFill>
                  <a:srgbClr val="FF0000"/>
                </a:solidFill>
              </a:rPr>
              <a:t>whether it can be used by other classifiers. </a:t>
            </a:r>
          </a:p>
          <a:p>
            <a:pPr eaLnBrk="1" hangingPunct="1"/>
            <a:endParaRPr lang="en-US" sz="2800" smtClean="0"/>
          </a:p>
          <a:p>
            <a:pPr eaLnBrk="1" hangingPunct="1"/>
            <a:r>
              <a:rPr lang="en-US" sz="2800" smtClean="0"/>
              <a:t>In the UML, you can specify any of three levels of visibility</a:t>
            </a:r>
            <a:r>
              <a:rPr lang="en-US" sz="2400" smtClean="0"/>
              <a:t>.</a:t>
            </a:r>
          </a:p>
          <a:p>
            <a:pPr eaLnBrk="1" hangingPunct="1"/>
            <a:endParaRPr lang="en-US" sz="2400" u="sng" smtClean="0">
              <a:solidFill>
                <a:srgbClr val="336600"/>
              </a:solidFill>
            </a:endParaRPr>
          </a:p>
          <a:p>
            <a:pPr eaLnBrk="1" hangingPunct="1"/>
            <a:endParaRPr lang="en-US" sz="2400" u="sng" smtClean="0">
              <a:solidFill>
                <a:srgbClr val="3366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z="4000" smtClean="0"/>
              <a:t/>
            </a:r>
            <a:br>
              <a:rPr lang="en-US" sz="4000" smtClean="0"/>
            </a:br>
            <a:endParaRPr lang="en-US" sz="4000" smtClean="0"/>
          </a:p>
        </p:txBody>
      </p:sp>
      <p:sp>
        <p:nvSpPr>
          <p:cNvPr id="9219" name="Rectangle 3"/>
          <p:cNvSpPr>
            <a:spLocks noGrp="1" noChangeArrowheads="1"/>
          </p:cNvSpPr>
          <p:nvPr>
            <p:ph type="body" idx="1"/>
          </p:nvPr>
        </p:nvSpPr>
        <p:spPr>
          <a:xfrm>
            <a:off x="457200" y="1524000"/>
            <a:ext cx="8229600" cy="4343400"/>
          </a:xfrm>
        </p:spPr>
        <p:txBody>
          <a:bodyPr/>
          <a:lstStyle/>
          <a:p>
            <a:pPr marL="609600" indent="-609600" eaLnBrk="1" hangingPunct="1">
              <a:buFont typeface="Wingdings" pitchFamily="2" charset="2"/>
              <a:buAutoNum type="arabicPeriod"/>
            </a:pPr>
            <a:r>
              <a:rPr lang="en-US" sz="2400" b="1" smtClean="0">
                <a:solidFill>
                  <a:srgbClr val="CC3300"/>
                </a:solidFill>
              </a:rPr>
              <a:t>Public:</a:t>
            </a:r>
            <a:r>
              <a:rPr lang="en-US" sz="2400" smtClean="0"/>
              <a:t>  Any outside classifier with visibility to the given classifier can use the feature; specified by prepending the </a:t>
            </a:r>
            <a:r>
              <a:rPr lang="en-US" sz="2400" smtClean="0">
                <a:solidFill>
                  <a:schemeClr val="bg2"/>
                </a:solidFill>
              </a:rPr>
              <a:t>symbol</a:t>
            </a:r>
            <a:r>
              <a:rPr lang="en-US" sz="2400" smtClean="0">
                <a:solidFill>
                  <a:srgbClr val="336600"/>
                </a:solidFill>
              </a:rPr>
              <a:t> </a:t>
            </a:r>
            <a:r>
              <a:rPr lang="en-US" sz="2400" b="1" smtClean="0">
                <a:solidFill>
                  <a:srgbClr val="CC3300"/>
                </a:solidFill>
              </a:rPr>
              <a:t>+</a:t>
            </a:r>
          </a:p>
          <a:p>
            <a:pPr marL="609600" indent="-609600" eaLnBrk="1" hangingPunct="1">
              <a:buFont typeface="Wingdings" pitchFamily="2" charset="2"/>
              <a:buNone/>
            </a:pPr>
            <a:endParaRPr lang="en-US" sz="2400" b="1" smtClean="0">
              <a:solidFill>
                <a:srgbClr val="CC3300"/>
              </a:solidFill>
            </a:endParaRPr>
          </a:p>
          <a:p>
            <a:pPr marL="609600" indent="-609600" eaLnBrk="1" hangingPunct="1">
              <a:buFont typeface="Wingdings" pitchFamily="2" charset="2"/>
              <a:buNone/>
            </a:pPr>
            <a:r>
              <a:rPr lang="en-US" sz="2400" smtClean="0"/>
              <a:t>2.    </a:t>
            </a:r>
            <a:r>
              <a:rPr lang="en-US" sz="2400" b="1" smtClean="0">
                <a:solidFill>
                  <a:srgbClr val="CC3300"/>
                </a:solidFill>
              </a:rPr>
              <a:t>Protected:</a:t>
            </a:r>
            <a:r>
              <a:rPr lang="en-US" sz="2400" smtClean="0"/>
              <a:t>  Any descendant of the classifier can use the feature; specified by prepending the </a:t>
            </a:r>
            <a:r>
              <a:rPr lang="en-US" sz="2400" smtClean="0">
                <a:solidFill>
                  <a:schemeClr val="bg2"/>
                </a:solidFill>
              </a:rPr>
              <a:t>symbol</a:t>
            </a:r>
            <a:r>
              <a:rPr lang="en-US" sz="2400" smtClean="0">
                <a:solidFill>
                  <a:srgbClr val="336600"/>
                </a:solidFill>
              </a:rPr>
              <a:t> </a:t>
            </a:r>
            <a:r>
              <a:rPr lang="en-US" sz="2400" b="1" smtClean="0">
                <a:solidFill>
                  <a:srgbClr val="CC3300"/>
                </a:solidFill>
              </a:rPr>
              <a:t>#</a:t>
            </a:r>
          </a:p>
          <a:p>
            <a:pPr marL="609600" indent="-609600" eaLnBrk="1" hangingPunct="1">
              <a:buFont typeface="Wingdings" pitchFamily="2" charset="2"/>
              <a:buNone/>
            </a:pPr>
            <a:endParaRPr lang="en-US" sz="2400" b="1" smtClean="0">
              <a:solidFill>
                <a:srgbClr val="CC3300"/>
              </a:solidFill>
            </a:endParaRPr>
          </a:p>
          <a:p>
            <a:pPr marL="609600" indent="-609600" eaLnBrk="1" hangingPunct="1">
              <a:buFont typeface="Wingdings" pitchFamily="2" charset="2"/>
              <a:buNone/>
            </a:pPr>
            <a:r>
              <a:rPr lang="en-US" sz="2400" smtClean="0"/>
              <a:t>3.    </a:t>
            </a:r>
            <a:r>
              <a:rPr lang="en-US" sz="2400" b="1" smtClean="0">
                <a:solidFill>
                  <a:srgbClr val="CC3300"/>
                </a:solidFill>
              </a:rPr>
              <a:t>Private:</a:t>
            </a:r>
            <a:r>
              <a:rPr lang="en-US" sz="2400" smtClean="0"/>
              <a:t>  Only the classifier itself can use the feature; specified by prepending the symbol</a:t>
            </a:r>
            <a:r>
              <a:rPr lang="en-US" sz="2400" b="1" smtClean="0">
                <a:solidFill>
                  <a:srgbClr val="CC3300"/>
                </a:solidFill>
              </a:rPr>
              <a:t>  -</a:t>
            </a:r>
          </a:p>
          <a:p>
            <a:pPr marL="609600" indent="-609600" eaLnBrk="1" hangingPunct="1"/>
            <a:endParaRPr lang="en-US"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42913" y="98425"/>
            <a:ext cx="8243887" cy="1408113"/>
          </a:xfrm>
        </p:spPr>
        <p:txBody>
          <a:bodyPr/>
          <a:lstStyle/>
          <a:p>
            <a:pPr eaLnBrk="1" hangingPunct="1">
              <a:buFont typeface="Times New Roman" pitchFamily="16" charset="0"/>
              <a:buNone/>
              <a:defRPr/>
            </a:pPr>
            <a:endParaRPr lang="en-US" smtClean="0"/>
          </a:p>
        </p:txBody>
      </p:sp>
      <p:sp>
        <p:nvSpPr>
          <p:cNvPr id="5123" name="Rectangle 2"/>
          <p:cNvSpPr>
            <a:spLocks noGrp="1" noChangeArrowheads="1"/>
          </p:cNvSpPr>
          <p:nvPr>
            <p:ph type="body" idx="1"/>
          </p:nvPr>
        </p:nvSpPr>
        <p:spPr>
          <a:xfrm>
            <a:off x="457200" y="1600200"/>
            <a:ext cx="8229600" cy="4456113"/>
          </a:xfrm>
        </p:spPr>
        <p:txBody>
          <a:bodyPr/>
          <a:lstStyle/>
          <a:p>
            <a:pPr marL="341313" indent="-341313" eaLnBrk="1" hangingPunct="1">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A </a:t>
            </a:r>
            <a:r>
              <a:rPr lang="en-US" sz="2400" b="1" i="1" smtClean="0">
                <a:solidFill>
                  <a:srgbClr val="0000CC"/>
                </a:solidFill>
                <a:latin typeface="Arial" charset="0"/>
              </a:rPr>
              <a:t>class diagram</a:t>
            </a:r>
            <a:r>
              <a:rPr lang="en-US" sz="2400" i="1" smtClean="0">
                <a:solidFill>
                  <a:srgbClr val="000000"/>
                </a:solidFill>
                <a:latin typeface="Arial" charset="0"/>
              </a:rPr>
              <a:t> </a:t>
            </a:r>
            <a:r>
              <a:rPr lang="en-US" sz="2400" smtClean="0">
                <a:solidFill>
                  <a:srgbClr val="000000"/>
                </a:solidFill>
                <a:latin typeface="Arial" charset="0"/>
              </a:rPr>
              <a:t>is a diagram that shows a set of classes, interfaces, and collaborations and their relationships. </a:t>
            </a:r>
          </a:p>
          <a:p>
            <a:pPr marL="341313" indent="-341313" eaLnBrk="1" hangingPunct="1">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Graphically, a class diagram is a collection of vertices and arcs.</a:t>
            </a:r>
          </a:p>
          <a:p>
            <a:pPr marL="341313" indent="-341313" eaLnBrk="1" hangingPunct="1">
              <a:spcBef>
                <a:spcPts val="60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smtClean="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p:txBody>
          <a:bodyPr/>
          <a:lstStyle/>
          <a:p>
            <a:pPr eaLnBrk="1" hangingPunct="1"/>
            <a:r>
              <a:rPr lang="en-US" sz="3200" b="1" u="sng" smtClean="0">
                <a:solidFill>
                  <a:srgbClr val="CC3300"/>
                </a:solidFill>
              </a:rPr>
              <a:t>Visibility</a:t>
            </a:r>
          </a:p>
        </p:txBody>
      </p:sp>
      <p:pic>
        <p:nvPicPr>
          <p:cNvPr id="10243" name="Picture 4"/>
          <p:cNvPicPr>
            <a:picLocks noChangeAspect="1" noChangeArrowheads="1"/>
          </p:cNvPicPr>
          <p:nvPr>
            <p:ph idx="1"/>
          </p:nvPr>
        </p:nvPicPr>
        <p:blipFill>
          <a:blip r:embed="rId2"/>
          <a:srcRect/>
          <a:stretch>
            <a:fillRect/>
          </a:stretch>
        </p:blipFill>
        <p:spPr>
          <a:xfrm>
            <a:off x="1096963" y="2047875"/>
            <a:ext cx="6877050" cy="3621088"/>
          </a:xfr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z="4000" b="1" u="sng" smtClean="0">
                <a:solidFill>
                  <a:srgbClr val="336600"/>
                </a:solidFill>
              </a:rPr>
              <a:t>Scope:-</a:t>
            </a:r>
            <a:r>
              <a:rPr lang="en-US" sz="4000" smtClean="0">
                <a:solidFill>
                  <a:srgbClr val="336600"/>
                </a:solidFill>
              </a:rPr>
              <a:t/>
            </a:r>
            <a:br>
              <a:rPr lang="en-US" sz="4000" smtClean="0">
                <a:solidFill>
                  <a:srgbClr val="336600"/>
                </a:solidFill>
              </a:rPr>
            </a:br>
            <a:endParaRPr lang="en-US" sz="4000" smtClean="0">
              <a:solidFill>
                <a:srgbClr val="336600"/>
              </a:solidFill>
            </a:endParaRPr>
          </a:p>
        </p:txBody>
      </p:sp>
      <p:sp>
        <p:nvSpPr>
          <p:cNvPr id="11267" name="Rectangle 3"/>
          <p:cNvSpPr>
            <a:spLocks noGrp="1" noChangeArrowheads="1"/>
          </p:cNvSpPr>
          <p:nvPr>
            <p:ph type="body" idx="1"/>
          </p:nvPr>
        </p:nvSpPr>
        <p:spPr>
          <a:xfrm>
            <a:off x="263525" y="1447800"/>
            <a:ext cx="7966075" cy="4648200"/>
          </a:xfrm>
        </p:spPr>
        <p:txBody>
          <a:bodyPr/>
          <a:lstStyle/>
          <a:p>
            <a:pPr eaLnBrk="1" hangingPunct="1"/>
            <a:r>
              <a:rPr lang="en-US" sz="2400" smtClean="0"/>
              <a:t> Another important detail you can specify for a classifier's attributes and operations is its </a:t>
            </a:r>
            <a:r>
              <a:rPr lang="en-US" sz="2400" smtClean="0">
                <a:solidFill>
                  <a:srgbClr val="FF0000"/>
                </a:solidFill>
              </a:rPr>
              <a:t>owner scope</a:t>
            </a:r>
            <a:r>
              <a:rPr lang="en-US" sz="2400" smtClean="0"/>
              <a:t>.</a:t>
            </a:r>
          </a:p>
          <a:p>
            <a:pPr eaLnBrk="1" hangingPunct="1">
              <a:buFont typeface="Wingdings" pitchFamily="2" charset="2"/>
              <a:buNone/>
            </a:pPr>
            <a:endParaRPr lang="en-US" sz="2400" smtClean="0"/>
          </a:p>
          <a:p>
            <a:pPr eaLnBrk="1" hangingPunct="1"/>
            <a:r>
              <a:rPr lang="en-US" sz="2400" smtClean="0"/>
              <a:t>The owner scope of a feature specifies whether the feature appears in each instance of the classifier</a:t>
            </a:r>
            <a:r>
              <a:rPr lang="en-US" smtClean="0"/>
              <a:t>.</a:t>
            </a:r>
          </a:p>
          <a:p>
            <a:pPr eaLnBrk="1" hangingPunct="1">
              <a:buFont typeface="Wingdings" pitchFamily="2" charset="2"/>
              <a:buNone/>
            </a:pPr>
            <a:endParaRPr lang="en-US" smtClean="0"/>
          </a:p>
          <a:p>
            <a:pPr eaLnBrk="1" hangingPunct="1"/>
            <a:endParaRPr lang="en-US" sz="2400" smtClean="0"/>
          </a:p>
          <a:p>
            <a:pPr eaLnBrk="1" hangingPunct="1"/>
            <a:endParaRPr lang="en-US" sz="2400" smtClean="0"/>
          </a:p>
          <a:p>
            <a:pPr eaLnBrk="1" hangingPunct="1"/>
            <a:endParaRPr lang="en-US" smtClean="0"/>
          </a:p>
          <a:p>
            <a:pPr eaLnBrk="1" hangingPunct="1"/>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1"/>
          </p:nvPr>
        </p:nvSpPr>
        <p:spPr>
          <a:xfrm>
            <a:off x="263525" y="838200"/>
            <a:ext cx="8347075" cy="5257800"/>
          </a:xfrm>
        </p:spPr>
        <p:txBody>
          <a:bodyPr/>
          <a:lstStyle/>
          <a:p>
            <a:pPr marL="609600" indent="-609600" eaLnBrk="1" hangingPunct="1"/>
            <a:r>
              <a:rPr lang="en-US" sz="2000" smtClean="0"/>
              <a:t>In the UML, you can specify two kinds of owner scope.</a:t>
            </a:r>
          </a:p>
          <a:p>
            <a:pPr marL="609600" indent="-609600" eaLnBrk="1" hangingPunct="1"/>
            <a:endParaRPr lang="en-US" sz="2000" smtClean="0"/>
          </a:p>
          <a:p>
            <a:pPr marL="609600" indent="-609600" eaLnBrk="1" hangingPunct="1">
              <a:buFontTx/>
              <a:buAutoNum type="arabicPeriod"/>
            </a:pPr>
            <a:r>
              <a:rPr lang="en-US" sz="2000" b="1" u="sng" smtClean="0"/>
              <a:t>Instance:</a:t>
            </a:r>
            <a:r>
              <a:rPr lang="en-US" sz="2000" smtClean="0"/>
              <a:t>  Each instance of the classifier holds its own value for the feature.</a:t>
            </a:r>
          </a:p>
          <a:p>
            <a:pPr marL="609600" indent="-609600" eaLnBrk="1" hangingPunct="1">
              <a:buFontTx/>
              <a:buNone/>
            </a:pPr>
            <a:endParaRPr lang="en-US" sz="2000" smtClean="0"/>
          </a:p>
          <a:p>
            <a:pPr marL="609600" indent="-609600" eaLnBrk="1" hangingPunct="1">
              <a:buFont typeface="Wingdings" pitchFamily="2" charset="2"/>
              <a:buNone/>
            </a:pPr>
            <a:r>
              <a:rPr lang="en-US" sz="2000" smtClean="0"/>
              <a:t>2.      </a:t>
            </a:r>
            <a:r>
              <a:rPr lang="en-US" sz="2000" b="1" u="sng" smtClean="0"/>
              <a:t>Classifier:</a:t>
            </a:r>
            <a:r>
              <a:rPr lang="en-US" sz="2000" smtClean="0"/>
              <a:t>  There is just one value of the feature for all instances of the classifier.</a:t>
            </a:r>
          </a:p>
          <a:p>
            <a:pPr marL="609600" indent="-609600" eaLnBrk="1" hangingPunct="1">
              <a:buFont typeface="Wingdings" pitchFamily="2" charset="2"/>
              <a:buNone/>
            </a:pPr>
            <a:endParaRPr lang="en-US" sz="2000" smtClean="0"/>
          </a:p>
          <a:p>
            <a:pPr marL="609600" indent="-609600" eaLnBrk="1" hangingPunct="1">
              <a:buFont typeface="Wingdings" pitchFamily="2" charset="2"/>
              <a:buNone/>
            </a:pPr>
            <a:endParaRPr lang="en-US" sz="2000" smtClean="0"/>
          </a:p>
        </p:txBody>
      </p:sp>
      <p:pic>
        <p:nvPicPr>
          <p:cNvPr id="12291" name="Picture 4"/>
          <p:cNvPicPr>
            <a:picLocks noChangeAspect="1" noChangeArrowheads="1"/>
          </p:cNvPicPr>
          <p:nvPr>
            <p:ph sz="half" idx="2"/>
          </p:nvPr>
        </p:nvPicPr>
        <p:blipFill>
          <a:blip r:embed="rId2"/>
          <a:srcRect/>
          <a:stretch>
            <a:fillRect/>
          </a:stretch>
        </p:blipFill>
        <p:spPr>
          <a:xfrm>
            <a:off x="1012825" y="4419600"/>
            <a:ext cx="5772150" cy="1447800"/>
          </a:xfrm>
          <a:noFill/>
        </p:spPr>
      </p:pic>
      <p:sp>
        <p:nvSpPr>
          <p:cNvPr id="12292" name="Rectangle 7"/>
          <p:cNvSpPr>
            <a:spLocks noChangeArrowheads="1"/>
          </p:cNvSpPr>
          <p:nvPr/>
        </p:nvSpPr>
        <p:spPr bwMode="auto">
          <a:xfrm>
            <a:off x="2590800" y="3352800"/>
            <a:ext cx="1644650" cy="366713"/>
          </a:xfrm>
          <a:prstGeom prst="rect">
            <a:avLst/>
          </a:prstGeom>
          <a:noFill/>
          <a:ln w="9525">
            <a:noFill/>
            <a:miter lim="800000"/>
            <a:headEnd/>
            <a:tailEnd/>
          </a:ln>
        </p:spPr>
        <p:txBody>
          <a:bodyPr wrap="none">
            <a:spAutoFit/>
          </a:bodyPr>
          <a:lstStyle/>
          <a:p>
            <a:r>
              <a:rPr lang="en-US" b="1"/>
              <a:t>Owner Scope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2800" b="1" u="sng" smtClean="0">
                <a:solidFill>
                  <a:srgbClr val="336600"/>
                </a:solidFill>
              </a:rPr>
              <a:t>Abstract, Root, Leaf, and Polymorphic Elements</a:t>
            </a:r>
            <a:r>
              <a:rPr lang="en-US" sz="2800" u="sng" smtClean="0">
                <a:solidFill>
                  <a:srgbClr val="336600"/>
                </a:solidFill>
              </a:rPr>
              <a:t/>
            </a:r>
            <a:br>
              <a:rPr lang="en-US" sz="2800" u="sng" smtClean="0">
                <a:solidFill>
                  <a:srgbClr val="336600"/>
                </a:solidFill>
              </a:rPr>
            </a:br>
            <a:endParaRPr lang="en-US" sz="2800" u="sng" smtClean="0">
              <a:solidFill>
                <a:srgbClr val="336600"/>
              </a:solidFill>
            </a:endParaRPr>
          </a:p>
        </p:txBody>
      </p:sp>
      <p:sp>
        <p:nvSpPr>
          <p:cNvPr id="13315" name="Rectangle 3"/>
          <p:cNvSpPr>
            <a:spLocks noGrp="1" noChangeArrowheads="1"/>
          </p:cNvSpPr>
          <p:nvPr>
            <p:ph type="body" idx="1"/>
          </p:nvPr>
        </p:nvSpPr>
        <p:spPr/>
        <p:txBody>
          <a:bodyPr/>
          <a:lstStyle/>
          <a:p>
            <a:pPr eaLnBrk="1" hangingPunct="1"/>
            <a:r>
              <a:rPr lang="en-US" sz="2400" smtClean="0"/>
              <a:t>Use generalization relationships to model classes, with more-generalized abstractions at the top of the hierarchy and more-specific ones at the bottom.</a:t>
            </a:r>
          </a:p>
          <a:p>
            <a:pPr eaLnBrk="1" hangingPunct="1"/>
            <a:endParaRPr lang="en-US" sz="2400" smtClean="0"/>
          </a:p>
          <a:p>
            <a:pPr eaLnBrk="1" hangingPunct="1"/>
            <a:endParaRPr lang="en-US" sz="24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ph idx="1"/>
          </p:nvPr>
        </p:nvPicPr>
        <p:blipFill>
          <a:blip r:embed="rId2"/>
          <a:srcRect/>
          <a:stretch>
            <a:fillRect/>
          </a:stretch>
        </p:blipFill>
        <p:spPr>
          <a:xfrm>
            <a:off x="685800" y="990600"/>
            <a:ext cx="7848600" cy="5867400"/>
          </a:xfrm>
          <a:noFill/>
        </p:spPr>
      </p:pic>
      <p:sp>
        <p:nvSpPr>
          <p:cNvPr id="14339" name="Rectangle 7"/>
          <p:cNvSpPr>
            <a:spLocks noChangeArrowheads="1"/>
          </p:cNvSpPr>
          <p:nvPr/>
        </p:nvSpPr>
        <p:spPr bwMode="auto">
          <a:xfrm>
            <a:off x="1066800" y="609600"/>
            <a:ext cx="5302250" cy="366713"/>
          </a:xfrm>
          <a:prstGeom prst="rect">
            <a:avLst/>
          </a:prstGeom>
          <a:noFill/>
          <a:ln w="9525">
            <a:noFill/>
            <a:miter lim="800000"/>
            <a:headEnd/>
            <a:tailEnd/>
          </a:ln>
        </p:spPr>
        <p:txBody>
          <a:bodyPr wrap="none">
            <a:spAutoFit/>
          </a:bodyPr>
          <a:lstStyle/>
          <a:p>
            <a:r>
              <a:rPr lang="en-US" b="1"/>
              <a:t>Abstract and Concrete Classes and Operations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263525" y="685800"/>
            <a:ext cx="8118475" cy="5410200"/>
          </a:xfrm>
        </p:spPr>
        <p:txBody>
          <a:bodyPr/>
          <a:lstStyle/>
          <a:p>
            <a:pPr eaLnBrk="1" hangingPunct="1"/>
            <a:r>
              <a:rPr lang="en-US" sz="2400" smtClean="0"/>
              <a:t>A class may have no children. Such an element is called a </a:t>
            </a:r>
            <a:r>
              <a:rPr lang="en-US" sz="2400" b="1" smtClean="0">
                <a:solidFill>
                  <a:srgbClr val="CC3300"/>
                </a:solidFill>
              </a:rPr>
              <a:t>leaf class</a:t>
            </a:r>
            <a:r>
              <a:rPr lang="en-US" sz="2400" smtClean="0"/>
              <a:t> and is specified in the UML by writing the property leaf below the class's name. </a:t>
            </a:r>
          </a:p>
          <a:p>
            <a:pPr eaLnBrk="1" hangingPunct="1"/>
            <a:r>
              <a:rPr lang="en-US" sz="2400" smtClean="0"/>
              <a:t>For example, in the figure, OKButton is a leaf class, so it may have no children.</a:t>
            </a:r>
          </a:p>
          <a:p>
            <a:pPr eaLnBrk="1" hangingPunct="1">
              <a:buFont typeface="Wingdings" pitchFamily="2" charset="2"/>
              <a:buNone/>
            </a:pPr>
            <a:endParaRPr lang="en-US" sz="2400" smtClean="0"/>
          </a:p>
          <a:p>
            <a:pPr eaLnBrk="1" hangingPunct="1"/>
            <a:r>
              <a:rPr lang="en-US" sz="2400" smtClean="0"/>
              <a:t>Less common but still useful is the ability to specify that a class may have no parents. Such an element is called a </a:t>
            </a:r>
            <a:r>
              <a:rPr lang="en-US" sz="2400" b="1" smtClean="0">
                <a:solidFill>
                  <a:srgbClr val="CC3300"/>
                </a:solidFill>
              </a:rPr>
              <a:t>root class</a:t>
            </a:r>
            <a:r>
              <a:rPr lang="en-US" sz="2400" smtClean="0"/>
              <a:t>, and is specified in the UML by writing the property root below the class's name.</a:t>
            </a:r>
          </a:p>
          <a:p>
            <a:pPr eaLnBrk="1" hangingPunct="1"/>
            <a:r>
              <a:rPr lang="en-US" sz="2400" smtClean="0"/>
              <a:t>For example, in the figure, </a:t>
            </a:r>
            <a:r>
              <a:rPr lang="en-US" sz="2400" i="1" smtClean="0"/>
              <a:t>Icon </a:t>
            </a:r>
            <a:r>
              <a:rPr lang="en-US" sz="2400" smtClean="0"/>
              <a:t>is a root class.</a:t>
            </a:r>
          </a:p>
          <a:p>
            <a:pPr eaLnBrk="1" hangingPunct="1"/>
            <a:endParaRPr lang="en-US" sz="2400" smtClean="0"/>
          </a:p>
          <a:p>
            <a:pPr eaLnBrk="1" hangingPunct="1"/>
            <a:endParaRPr lang="en-US" sz="2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304800" y="1219200"/>
            <a:ext cx="8229600" cy="4876800"/>
          </a:xfrm>
        </p:spPr>
        <p:txBody>
          <a:bodyPr/>
          <a:lstStyle/>
          <a:p>
            <a:pPr eaLnBrk="1" hangingPunct="1">
              <a:lnSpc>
                <a:spcPct val="90000"/>
              </a:lnSpc>
            </a:pPr>
            <a:r>
              <a:rPr lang="en-US" sz="2400" smtClean="0"/>
              <a:t>The operation </a:t>
            </a:r>
            <a:r>
              <a:rPr lang="en-US" sz="2400" i="1" smtClean="0"/>
              <a:t>Icon::display() </a:t>
            </a:r>
            <a:r>
              <a:rPr lang="en-US" sz="2400" smtClean="0"/>
              <a:t>is </a:t>
            </a:r>
            <a:r>
              <a:rPr lang="en-US" sz="2400" b="1" smtClean="0">
                <a:solidFill>
                  <a:srgbClr val="CC3300"/>
                </a:solidFill>
              </a:rPr>
              <a:t>abstract</a:t>
            </a:r>
            <a:r>
              <a:rPr lang="en-US" sz="2400" smtClean="0"/>
              <a:t>, meaning that it is incomplete and requires a child to supply an  implementation of the operation.</a:t>
            </a:r>
          </a:p>
          <a:p>
            <a:pPr eaLnBrk="1" hangingPunct="1">
              <a:lnSpc>
                <a:spcPct val="90000"/>
              </a:lnSpc>
            </a:pPr>
            <a:endParaRPr lang="en-US" sz="2400" smtClean="0"/>
          </a:p>
          <a:p>
            <a:pPr eaLnBrk="1" hangingPunct="1">
              <a:lnSpc>
                <a:spcPct val="90000"/>
              </a:lnSpc>
              <a:buFont typeface="Wingdings" pitchFamily="2" charset="2"/>
              <a:buNone/>
            </a:pPr>
            <a:endParaRPr lang="en-US" sz="240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200" b="1" u="sng" smtClean="0">
                <a:solidFill>
                  <a:srgbClr val="336600"/>
                </a:solidFill>
              </a:rPr>
              <a:t>Multiplicity:-</a:t>
            </a:r>
            <a:r>
              <a:rPr lang="en-US" sz="3200" u="sng" smtClean="0">
                <a:solidFill>
                  <a:srgbClr val="336600"/>
                </a:solidFill>
              </a:rPr>
              <a:t/>
            </a:r>
            <a:br>
              <a:rPr lang="en-US" sz="3200" u="sng" smtClean="0">
                <a:solidFill>
                  <a:srgbClr val="336600"/>
                </a:solidFill>
              </a:rPr>
            </a:br>
            <a:endParaRPr lang="en-US" sz="3200" u="sng" smtClean="0">
              <a:solidFill>
                <a:srgbClr val="336600"/>
              </a:solidFill>
            </a:endParaRPr>
          </a:p>
        </p:txBody>
      </p:sp>
      <p:sp>
        <p:nvSpPr>
          <p:cNvPr id="17411" name="Rectangle 3"/>
          <p:cNvSpPr>
            <a:spLocks noGrp="1" noChangeArrowheads="1"/>
          </p:cNvSpPr>
          <p:nvPr>
            <p:ph type="body" idx="1"/>
          </p:nvPr>
        </p:nvSpPr>
        <p:spPr>
          <a:xfrm>
            <a:off x="263525" y="1371600"/>
            <a:ext cx="8118475" cy="4724400"/>
          </a:xfrm>
        </p:spPr>
        <p:txBody>
          <a:bodyPr/>
          <a:lstStyle/>
          <a:p>
            <a:pPr eaLnBrk="1" hangingPunct="1"/>
            <a:r>
              <a:rPr lang="en-US" sz="2400" smtClean="0"/>
              <a:t>The number of instances a class may have is called its </a:t>
            </a:r>
            <a:r>
              <a:rPr lang="en-US" sz="2400" b="1" smtClean="0">
                <a:solidFill>
                  <a:srgbClr val="CC3300"/>
                </a:solidFill>
              </a:rPr>
              <a:t>multiplicity</a:t>
            </a:r>
            <a:r>
              <a:rPr lang="en-US" sz="2400" smtClean="0"/>
              <a:t>. </a:t>
            </a:r>
          </a:p>
          <a:p>
            <a:pPr eaLnBrk="1" hangingPunct="1"/>
            <a:endParaRPr lang="en-US" sz="2400" smtClean="0"/>
          </a:p>
          <a:p>
            <a:pPr eaLnBrk="1" hangingPunct="1"/>
            <a:r>
              <a:rPr lang="en-US" sz="2400" smtClean="0"/>
              <a:t>In the UML, you can specify the multiplicity of a class by writing a multiplicity expression in the upper-right corner of the class icon.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pPr eaLnBrk="1" hangingPunct="1"/>
            <a:endParaRPr lang="en-US" smtClean="0"/>
          </a:p>
        </p:txBody>
      </p:sp>
      <p:sp>
        <p:nvSpPr>
          <p:cNvPr id="18435" name="Rectangle 3"/>
          <p:cNvSpPr>
            <a:spLocks noGrp="1" noChangeArrowheads="1"/>
          </p:cNvSpPr>
          <p:nvPr>
            <p:ph type="body" sz="half" idx="1"/>
          </p:nvPr>
        </p:nvSpPr>
        <p:spPr>
          <a:xfrm>
            <a:off x="457200" y="1981200"/>
            <a:ext cx="7770813" cy="3886200"/>
          </a:xfrm>
        </p:spPr>
        <p:txBody>
          <a:bodyPr/>
          <a:lstStyle/>
          <a:p>
            <a:pPr algn="just" eaLnBrk="1" hangingPunct="1"/>
            <a:r>
              <a:rPr lang="en-US" sz="2400" smtClean="0"/>
              <a:t>For example, in  </a:t>
            </a:r>
            <a:r>
              <a:rPr lang="en-US" sz="2400" smtClean="0">
                <a:solidFill>
                  <a:srgbClr val="9900CC"/>
                </a:solidFill>
              </a:rPr>
              <a:t>NetworkController</a:t>
            </a:r>
            <a:r>
              <a:rPr lang="en-US" sz="2400" smtClean="0"/>
              <a:t> is a singleton class. Similarly, there are exactly three instances of the class </a:t>
            </a:r>
            <a:r>
              <a:rPr lang="en-US" sz="2400" smtClean="0">
                <a:solidFill>
                  <a:srgbClr val="9900CC"/>
                </a:solidFill>
              </a:rPr>
              <a:t>ControlRod</a:t>
            </a:r>
            <a:r>
              <a:rPr lang="en-US" sz="2400" smtClean="0"/>
              <a:t> in the system.</a:t>
            </a:r>
          </a:p>
          <a:p>
            <a:pPr eaLnBrk="1" hangingPunct="1"/>
            <a:endParaRPr lang="en-US" sz="2000" smtClean="0"/>
          </a:p>
          <a:p>
            <a:pPr eaLnBrk="1" hangingPunct="1"/>
            <a:endParaRPr lang="en-US" sz="2000" smtClean="0"/>
          </a:p>
        </p:txBody>
      </p:sp>
      <p:pic>
        <p:nvPicPr>
          <p:cNvPr id="18436" name="Picture 5"/>
          <p:cNvPicPr>
            <a:picLocks noChangeAspect="1" noChangeArrowheads="1"/>
          </p:cNvPicPr>
          <p:nvPr>
            <p:ph sz="half" idx="2"/>
          </p:nvPr>
        </p:nvPicPr>
        <p:blipFill>
          <a:blip r:embed="rId2"/>
          <a:srcRect/>
          <a:stretch>
            <a:fillRect/>
          </a:stretch>
        </p:blipFill>
        <p:spPr>
          <a:xfrm>
            <a:off x="1352550" y="3101975"/>
            <a:ext cx="5857875" cy="2371725"/>
          </a:xfr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838200" y="914400"/>
            <a:ext cx="7386638" cy="5181600"/>
          </a:xfrm>
        </p:spPr>
        <p:txBody>
          <a:bodyPr/>
          <a:lstStyle/>
          <a:p>
            <a:pPr eaLnBrk="1" hangingPunct="1"/>
            <a:r>
              <a:rPr lang="en-US" sz="2400" smtClean="0"/>
              <a:t>Multiplicity applies to attributes, as well. You can specify the multiplicity of an attribute by writing a suitable expression in brackets just after the attribute name. </a:t>
            </a:r>
          </a:p>
          <a:p>
            <a:pPr eaLnBrk="1" hangingPunct="1"/>
            <a:endParaRPr lang="en-US" sz="2400" smtClean="0"/>
          </a:p>
          <a:p>
            <a:pPr eaLnBrk="1" hangingPunct="1"/>
            <a:r>
              <a:rPr lang="en-US" sz="2400" smtClean="0"/>
              <a:t>For example, in the figure, there are two or more </a:t>
            </a:r>
            <a:r>
              <a:rPr lang="en-US" sz="2400" smtClean="0">
                <a:solidFill>
                  <a:srgbClr val="9900CC"/>
                </a:solidFill>
              </a:rPr>
              <a:t>consolePort</a:t>
            </a:r>
            <a:r>
              <a:rPr lang="en-US" sz="2400" smtClean="0"/>
              <a:t> instances in the instance of </a:t>
            </a:r>
            <a:r>
              <a:rPr lang="en-US" sz="2400" smtClean="0">
                <a:solidFill>
                  <a:srgbClr val="9900CC"/>
                </a:solidFill>
              </a:rPr>
              <a:t>NetworkController</a:t>
            </a:r>
            <a:r>
              <a:rPr lang="en-US" sz="2400" smtClean="0"/>
              <a:t>.</a:t>
            </a:r>
          </a:p>
          <a:p>
            <a:pPr eaLnBrk="1" hangingPunct="1"/>
            <a:endParaRPr lang="en-US" sz="240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42913" y="98425"/>
            <a:ext cx="8243887" cy="1408113"/>
          </a:xfrm>
        </p:spPr>
        <p:txBody>
          <a:bodyPr/>
          <a:lstStyle/>
          <a:p>
            <a:pPr eaLnBrk="1" hangingPunct="1">
              <a:buFont typeface="Times New Roman" pitchFamily="16" charset="0"/>
              <a:buNone/>
              <a:defRPr/>
            </a:pPr>
            <a:endParaRPr lang="en-US" smtClean="0"/>
          </a:p>
        </p:txBody>
      </p:sp>
      <p:sp>
        <p:nvSpPr>
          <p:cNvPr id="6147" name="Rectangle 2"/>
          <p:cNvSpPr>
            <a:spLocks noGrp="1" noChangeArrowheads="1"/>
          </p:cNvSpPr>
          <p:nvPr>
            <p:ph type="body" idx="1"/>
          </p:nvPr>
        </p:nvSpPr>
        <p:spPr>
          <a:xfrm>
            <a:off x="457200" y="1600200"/>
            <a:ext cx="8229600" cy="4456113"/>
          </a:xfrm>
        </p:spPr>
        <p:txBody>
          <a:bodyPr/>
          <a:lstStyle/>
          <a:p>
            <a:pPr marL="341313" indent="-341313" eaLnBrk="1" hangingPunct="1">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Class diagrams commonly contain the following things:</a:t>
            </a:r>
          </a:p>
          <a:p>
            <a:pPr marL="341313" indent="-341313" eaLnBrk="1" hangingPunct="1">
              <a:spcBef>
                <a:spcPts val="600"/>
              </a:spcBef>
              <a:buClr>
                <a:srgbClr val="CC3300"/>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  Classes</a:t>
            </a:r>
          </a:p>
          <a:p>
            <a:pPr marL="341313" indent="-341313" eaLnBrk="1" hangingPunct="1">
              <a:spcBef>
                <a:spcPts val="600"/>
              </a:spcBef>
              <a:buClr>
                <a:srgbClr val="CC3300"/>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  Interfaces</a:t>
            </a:r>
          </a:p>
          <a:p>
            <a:pPr marL="341313" indent="-341313" eaLnBrk="1" hangingPunct="1">
              <a:spcBef>
                <a:spcPts val="600"/>
              </a:spcBef>
              <a:buClr>
                <a:srgbClr val="CC3300"/>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  Collaborations</a:t>
            </a:r>
          </a:p>
          <a:p>
            <a:pPr marL="341313" indent="-341313" eaLnBrk="1" hangingPunct="1">
              <a:spcBef>
                <a:spcPts val="600"/>
              </a:spcBef>
              <a:buClr>
                <a:srgbClr val="CC3300"/>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  Dependency, generalization, and association</a:t>
            </a:r>
          </a:p>
          <a:p>
            <a:pPr marL="341313" indent="-341313" eaLnBrk="1" hangingPunct="1">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      relationships.</a:t>
            </a:r>
          </a:p>
          <a:p>
            <a:pPr marL="341313" indent="-341313" eaLnBrk="1" hangingPunct="1">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smtClean="0">
              <a:solidFill>
                <a:srgbClr val="000000"/>
              </a:solidFill>
              <a:latin typeface="Arial" charset="0"/>
            </a:endParaRPr>
          </a:p>
          <a:p>
            <a:pPr marL="341313" indent="-341313" eaLnBrk="1" hangingPunct="1">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Like all other diagrams, class diagrams may contain notes and constraints.</a:t>
            </a:r>
          </a:p>
          <a:p>
            <a:pPr marL="341313" indent="-341313" eaLnBrk="1" hangingPunct="1">
              <a:spcBef>
                <a:spcPts val="60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smtClean="0">
              <a:solidFill>
                <a:srgbClr val="000000"/>
              </a:solidFill>
              <a:latin typeface="Arial"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263525" y="838200"/>
            <a:ext cx="8423275" cy="5257800"/>
          </a:xfrm>
        </p:spPr>
        <p:txBody>
          <a:bodyPr/>
          <a:lstStyle/>
          <a:p>
            <a:pPr eaLnBrk="1" hangingPunct="1"/>
            <a:r>
              <a:rPr lang="en-US" sz="4400" b="1" u="sng" smtClean="0">
                <a:solidFill>
                  <a:srgbClr val="336600"/>
                </a:solidFill>
              </a:rPr>
              <a:t>Attributes:-</a:t>
            </a:r>
          </a:p>
          <a:p>
            <a:pPr eaLnBrk="1" hangingPunct="1"/>
            <a:endParaRPr lang="en-US" sz="2400" smtClean="0"/>
          </a:p>
          <a:p>
            <a:pPr eaLnBrk="1" hangingPunct="1"/>
            <a:r>
              <a:rPr lang="en-US" sz="2400" smtClean="0"/>
              <a:t>At the most abstract level, when you model a class's structural features (that is, its attributes), you simply write each </a:t>
            </a:r>
            <a:r>
              <a:rPr lang="en-US" sz="2400" smtClean="0">
                <a:solidFill>
                  <a:srgbClr val="FF0000"/>
                </a:solidFill>
              </a:rPr>
              <a:t>attribute's name</a:t>
            </a:r>
            <a:r>
              <a:rPr lang="en-US" sz="2400" smtClean="0"/>
              <a:t>. </a:t>
            </a:r>
          </a:p>
          <a:p>
            <a:pPr eaLnBrk="1" hangingPunct="1">
              <a:buFont typeface="Wingdings" pitchFamily="2" charset="2"/>
              <a:buNone/>
            </a:pPr>
            <a:endParaRPr lang="en-US" sz="2400" smtClean="0"/>
          </a:p>
          <a:p>
            <a:pPr eaLnBrk="1" hangingPunct="1"/>
            <a:r>
              <a:rPr lang="en-US" sz="2400" smtClean="0"/>
              <a:t>The syntax of an attribute in the UML is</a:t>
            </a:r>
          </a:p>
          <a:p>
            <a:pPr eaLnBrk="1" hangingPunct="1">
              <a:buFont typeface="Wingdings" pitchFamily="2" charset="2"/>
              <a:buNone/>
            </a:pPr>
            <a:r>
              <a:rPr lang="en-US" sz="2400" smtClean="0"/>
              <a:t>	</a:t>
            </a:r>
            <a:r>
              <a:rPr lang="en-US" sz="2400" smtClean="0">
                <a:solidFill>
                  <a:srgbClr val="FF0000"/>
                </a:solidFill>
              </a:rPr>
              <a:t>[visibility] name [multiplicity] [: type][= initial-value] [{property-string}]</a:t>
            </a:r>
          </a:p>
          <a:p>
            <a:pPr eaLnBrk="1" hangingPunct="1"/>
            <a:endParaRPr lang="en-US" sz="24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sz="half" idx="1"/>
          </p:nvPr>
        </p:nvSpPr>
        <p:spPr>
          <a:xfrm>
            <a:off x="762000" y="533400"/>
            <a:ext cx="8001000" cy="5335588"/>
          </a:xfrm>
        </p:spPr>
        <p:txBody>
          <a:bodyPr/>
          <a:lstStyle/>
          <a:p>
            <a:pPr eaLnBrk="1" hangingPunct="1"/>
            <a:r>
              <a:rPr lang="en-US" sz="2000" smtClean="0"/>
              <a:t>For example, the following are all legal attribute declarations:</a:t>
            </a:r>
          </a:p>
          <a:p>
            <a:pPr eaLnBrk="1" hangingPunct="1">
              <a:buFont typeface="Wingdings" pitchFamily="2" charset="2"/>
              <a:buNone/>
            </a:pPr>
            <a:endParaRPr lang="en-US" sz="2000" smtClean="0"/>
          </a:p>
        </p:txBody>
      </p:sp>
      <p:graphicFrame>
        <p:nvGraphicFramePr>
          <p:cNvPr id="57397" name="Group 53"/>
          <p:cNvGraphicFramePr>
            <a:graphicFrameLocks noGrp="1"/>
          </p:cNvGraphicFramePr>
          <p:nvPr>
            <p:ph sz="half" idx="2"/>
          </p:nvPr>
        </p:nvGraphicFramePr>
        <p:xfrm>
          <a:off x="757238" y="1677988"/>
          <a:ext cx="7810500" cy="3802063"/>
        </p:xfrm>
        <a:graphic>
          <a:graphicData uri="http://schemas.openxmlformats.org/drawingml/2006/table">
            <a:tbl>
              <a:tblPr/>
              <a:tblGrid>
                <a:gridCol w="3906837"/>
                <a:gridCol w="3903663"/>
              </a:tblGrid>
              <a:tr h="7540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origin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Name 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 origin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Visibility and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origin : Point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Name and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head : *Item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Name and complex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name [0..1] : 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Name, multiplicity, and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origin : Point = (0,0)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Name, type, and initial value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id : Integer {frozen}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Name and property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3" name="Text Box 33"/>
          <p:cNvSpPr txBox="1">
            <a:spLocks noChangeArrowheads="1"/>
          </p:cNvSpPr>
          <p:nvPr/>
        </p:nvSpPr>
        <p:spPr bwMode="auto">
          <a:xfrm>
            <a:off x="2286000" y="1600200"/>
            <a:ext cx="3200400" cy="366713"/>
          </a:xfrm>
          <a:prstGeom prst="rect">
            <a:avLst/>
          </a:prstGeom>
          <a:noFill/>
          <a:ln w="9525">
            <a:noFill/>
            <a:miter lim="800000"/>
            <a:headEnd/>
            <a:tailEnd/>
          </a:ln>
        </p:spPr>
        <p:txBody>
          <a:bodyPr>
            <a:spAutoFit/>
          </a:bodyPr>
          <a:lstStyle/>
          <a:p>
            <a:pPr>
              <a:spcBef>
                <a:spcPct val="50000"/>
              </a:spcBef>
            </a:pP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1"/>
          </p:nvPr>
        </p:nvSpPr>
        <p:spPr>
          <a:xfrm>
            <a:off x="533400" y="533400"/>
            <a:ext cx="6823075" cy="4497388"/>
          </a:xfrm>
        </p:spPr>
        <p:txBody>
          <a:bodyPr/>
          <a:lstStyle/>
          <a:p>
            <a:pPr eaLnBrk="1" hangingPunct="1"/>
            <a:r>
              <a:rPr lang="en-US" sz="2000" smtClean="0"/>
              <a:t>There are three defined properties that you can use with attributes.</a:t>
            </a:r>
          </a:p>
          <a:p>
            <a:pPr eaLnBrk="1" hangingPunct="1"/>
            <a:endParaRPr lang="en-US" sz="2000" smtClean="0"/>
          </a:p>
        </p:txBody>
      </p:sp>
      <p:graphicFrame>
        <p:nvGraphicFramePr>
          <p:cNvPr id="60460" name="Group 44"/>
          <p:cNvGraphicFramePr>
            <a:graphicFrameLocks noGrp="1"/>
          </p:cNvGraphicFramePr>
          <p:nvPr>
            <p:ph sz="half" idx="2"/>
          </p:nvPr>
        </p:nvGraphicFramePr>
        <p:xfrm>
          <a:off x="457200" y="1447800"/>
          <a:ext cx="8686800" cy="3581400"/>
        </p:xfrm>
        <a:graphic>
          <a:graphicData uri="http://schemas.openxmlformats.org/drawingml/2006/table">
            <a:tbl>
              <a:tblPr/>
              <a:tblGrid>
                <a:gridCol w="2401478"/>
                <a:gridCol w="6285322"/>
              </a:tblGrid>
              <a:tr h="95876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changeable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There are no restrictions on modifying the attribute's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035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addOnly</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For attributes with a multiplicity greater than one, additional values may be added, but once created, a value may not be removed or altered</a:t>
                      </a:r>
                      <a:r>
                        <a:rPr kumimoji="0" lang="en-US" sz="18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4227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frozen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The attribute's value may not be changed after the object is initialized.</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45" name="Rectangle 45"/>
          <p:cNvSpPr>
            <a:spLocks noChangeArrowheads="1"/>
          </p:cNvSpPr>
          <p:nvPr/>
        </p:nvSpPr>
        <p:spPr bwMode="auto">
          <a:xfrm>
            <a:off x="457200" y="5029200"/>
            <a:ext cx="8382000" cy="1323975"/>
          </a:xfrm>
          <a:prstGeom prst="rect">
            <a:avLst/>
          </a:prstGeom>
          <a:noFill/>
          <a:ln w="9525">
            <a:noFill/>
            <a:miter lim="800000"/>
            <a:headEnd/>
            <a:tailEnd/>
          </a:ln>
        </p:spPr>
        <p:txBody>
          <a:bodyPr>
            <a:spAutoFit/>
          </a:bodyPr>
          <a:lstStyle/>
          <a:p>
            <a:endParaRPr lang="en-US" sz="2000"/>
          </a:p>
          <a:p>
            <a:r>
              <a:rPr lang="en-US" sz="2000"/>
              <a:t>Unless otherwise specified, attributes are always </a:t>
            </a:r>
            <a:r>
              <a:rPr lang="en-US" sz="2000" b="1"/>
              <a:t>changeable</a:t>
            </a:r>
            <a:r>
              <a:rPr lang="en-US" sz="2000"/>
              <a:t>. You'll mainly want to use </a:t>
            </a:r>
            <a:r>
              <a:rPr lang="en-US" sz="2000" b="1"/>
              <a:t>frozen</a:t>
            </a:r>
            <a:r>
              <a:rPr lang="en-US" sz="2000"/>
              <a:t> when modeling constant or write-once attributes</a:t>
            </a:r>
            <a:r>
              <a:rPr lang="en-US"/>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ChangeArrowheads="1"/>
          </p:cNvSpPr>
          <p:nvPr>
            <p:ph type="body" idx="1"/>
          </p:nvPr>
        </p:nvSpPr>
        <p:spPr>
          <a:xfrm>
            <a:off x="263525" y="457200"/>
            <a:ext cx="8194675" cy="5638800"/>
          </a:xfrm>
        </p:spPr>
        <p:txBody>
          <a:bodyPr/>
          <a:lstStyle/>
          <a:p>
            <a:pPr eaLnBrk="1" hangingPunct="1">
              <a:defRPr/>
            </a:pPr>
            <a:r>
              <a:rPr lang="en-US" b="1" u="sng" dirty="0" smtClean="0"/>
              <a:t>Operations:-</a:t>
            </a:r>
          </a:p>
          <a:p>
            <a:pPr eaLnBrk="1" hangingPunct="1">
              <a:defRPr/>
            </a:pPr>
            <a:endParaRPr lang="en-US" b="1" u="sng" dirty="0" smtClean="0"/>
          </a:p>
          <a:p>
            <a:pPr eaLnBrk="1" hangingPunct="1">
              <a:defRPr/>
            </a:pPr>
            <a:r>
              <a:rPr lang="en-US" sz="2400" dirty="0" smtClean="0"/>
              <a:t>At the most abstract level, when you model a class's behavioral features (that is, its operations and its signals), you will simply write </a:t>
            </a:r>
            <a:r>
              <a:rPr lang="en-US" sz="2400" dirty="0" smtClean="0">
                <a:solidFill>
                  <a:srgbClr val="FF0000"/>
                </a:solidFill>
              </a:rPr>
              <a:t>each operation's name</a:t>
            </a:r>
            <a:r>
              <a:rPr lang="en-US" sz="2400" dirty="0" smtClean="0"/>
              <a:t>.</a:t>
            </a:r>
          </a:p>
          <a:p>
            <a:pPr eaLnBrk="1" hangingPunct="1">
              <a:buFont typeface="Wingdings" pitchFamily="2" charset="2"/>
              <a:buNone/>
              <a:defRPr/>
            </a:pPr>
            <a:endParaRPr lang="en-US" sz="2400" dirty="0" smtClean="0"/>
          </a:p>
          <a:p>
            <a:pPr eaLnBrk="1" hangingPunct="1">
              <a:defRPr/>
            </a:pPr>
            <a:r>
              <a:rPr lang="en-US" sz="2400" dirty="0" smtClean="0"/>
              <a:t>You can also specify the parameters, return type, concurrency semantics, and other properties of each operation.</a:t>
            </a:r>
          </a:p>
          <a:p>
            <a:pPr eaLnBrk="1" hangingPunct="1">
              <a:defRPr/>
            </a:pPr>
            <a:endParaRPr lang="en-US" sz="2400" dirty="0" smtClean="0"/>
          </a:p>
          <a:p>
            <a:pPr eaLnBrk="1" hangingPunct="1">
              <a:defRPr/>
            </a:pPr>
            <a:r>
              <a:rPr lang="en-US" sz="2400" dirty="0" smtClean="0"/>
              <a:t> Collectively, the name of an </a:t>
            </a:r>
            <a:r>
              <a:rPr lang="en-US" sz="2400" dirty="0" smtClean="0">
                <a:solidFill>
                  <a:srgbClr val="FF0000"/>
                </a:solidFill>
              </a:rPr>
              <a:t>operation plus its parameters</a:t>
            </a:r>
            <a:r>
              <a:rPr lang="en-US" sz="2400" dirty="0" smtClean="0"/>
              <a:t> (including its return type, if any) is called the </a:t>
            </a:r>
            <a:r>
              <a:rPr lang="en-US" sz="2400" dirty="0" smtClean="0">
                <a:solidFill>
                  <a:schemeClr val="bg2">
                    <a:lumMod val="60000"/>
                    <a:lumOff val="40000"/>
                  </a:schemeClr>
                </a:solidFill>
              </a:rPr>
              <a:t>operation's signature</a:t>
            </a:r>
            <a:r>
              <a:rPr lang="en-US" sz="2400" dirty="0" smtClean="0"/>
              <a:t>.</a:t>
            </a:r>
          </a:p>
          <a:p>
            <a:pPr eaLnBrk="1" hangingPunct="1">
              <a:defRPr/>
            </a:pPr>
            <a:endParaRPr lang="en-US" sz="2400" dirty="0" smtClean="0"/>
          </a:p>
          <a:p>
            <a:pPr eaLnBrk="1" hangingPunct="1">
              <a:defRPr/>
            </a:pPr>
            <a:endParaRPr lang="en-US" sz="2400" dirty="0" smtClean="0"/>
          </a:p>
          <a:p>
            <a:pPr eaLnBrk="1" hangingPunct="1">
              <a:buFont typeface="Wingdings" pitchFamily="2" charset="2"/>
              <a:buNone/>
              <a:defRPr/>
            </a:pPr>
            <a:endParaRPr lang="en-US" sz="2800" dirty="0" smtClean="0"/>
          </a:p>
          <a:p>
            <a:pPr eaLnBrk="1" hangingPunct="1">
              <a:buFont typeface="Wingdings" pitchFamily="2" charset="2"/>
              <a:buNone/>
              <a:defRPr/>
            </a:pPr>
            <a:endParaRPr lang="en-US" sz="2800" dirty="0" smtClean="0"/>
          </a:p>
          <a:p>
            <a:pPr eaLnBrk="1" hangingPunct="1">
              <a:defRPr/>
            </a:pPr>
            <a:endParaRPr lang="en-US" sz="2800" u="sng" dirty="0" smtClean="0"/>
          </a:p>
          <a:p>
            <a:pPr eaLnBrk="1" hangingPunct="1">
              <a:defRPr/>
            </a:pPr>
            <a:endParaRPr lang="en-US" sz="36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1295400"/>
            <a:ext cx="8229600" cy="5181600"/>
          </a:xfrm>
        </p:spPr>
        <p:txBody>
          <a:bodyPr/>
          <a:lstStyle/>
          <a:p>
            <a:pPr eaLnBrk="1" hangingPunct="1"/>
            <a:r>
              <a:rPr lang="en-US" sz="2400" smtClean="0"/>
              <a:t>The UML distinguishes between operation and method.</a:t>
            </a:r>
          </a:p>
          <a:p>
            <a:pPr eaLnBrk="1" hangingPunct="1"/>
            <a:endParaRPr lang="en-US" sz="2400" smtClean="0"/>
          </a:p>
          <a:p>
            <a:pPr eaLnBrk="1" hangingPunct="1"/>
            <a:r>
              <a:rPr lang="en-US" sz="2400" smtClean="0"/>
              <a:t> An operation specifies a </a:t>
            </a:r>
            <a:r>
              <a:rPr lang="en-US" sz="2400" smtClean="0">
                <a:solidFill>
                  <a:srgbClr val="FF0000"/>
                </a:solidFill>
              </a:rPr>
              <a:t>service</a:t>
            </a:r>
            <a:r>
              <a:rPr lang="en-US" sz="2400" smtClean="0"/>
              <a:t> that can be requested from any object of the class to affect behavior; </a:t>
            </a:r>
          </a:p>
          <a:p>
            <a:pPr eaLnBrk="1" hangingPunct="1">
              <a:buFont typeface="Wingdings" pitchFamily="2" charset="2"/>
              <a:buNone/>
            </a:pPr>
            <a:endParaRPr lang="en-US" sz="2400" smtClean="0"/>
          </a:p>
          <a:p>
            <a:pPr eaLnBrk="1" hangingPunct="1"/>
            <a:r>
              <a:rPr lang="en-US" sz="2400" smtClean="0"/>
              <a:t>A </a:t>
            </a:r>
            <a:r>
              <a:rPr lang="en-US" sz="2400" smtClean="0">
                <a:solidFill>
                  <a:srgbClr val="FF0000"/>
                </a:solidFill>
              </a:rPr>
              <a:t>method</a:t>
            </a:r>
            <a:r>
              <a:rPr lang="en-US" sz="2400" smtClean="0"/>
              <a:t> is an implementation of an operation. </a:t>
            </a:r>
          </a:p>
          <a:p>
            <a:pPr eaLnBrk="1" hangingPunct="1">
              <a:buFont typeface="Wingdings" pitchFamily="2" charset="2"/>
              <a:buNone/>
            </a:pPr>
            <a:endParaRPr lang="en-US" sz="2400" smtClean="0"/>
          </a:p>
          <a:p>
            <a:pPr eaLnBrk="1" hangingPunct="1"/>
            <a:endParaRPr lang="en-US" sz="2400" smtClean="0"/>
          </a:p>
          <a:p>
            <a:pPr eaLnBrk="1" hangingPunct="1">
              <a:buFont typeface="Wingdings" pitchFamily="2" charset="2"/>
              <a:buNone/>
            </a:pPr>
            <a:r>
              <a:rPr lang="en-US" sz="2400"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sz="half" idx="1"/>
          </p:nvPr>
        </p:nvSpPr>
        <p:spPr>
          <a:xfrm>
            <a:off x="263525" y="609600"/>
            <a:ext cx="8880475" cy="5486400"/>
          </a:xfrm>
        </p:spPr>
        <p:txBody>
          <a:bodyPr/>
          <a:lstStyle/>
          <a:p>
            <a:pPr eaLnBrk="1" hangingPunct="1">
              <a:defRPr/>
            </a:pPr>
            <a:r>
              <a:rPr lang="en-US" sz="2000" dirty="0" smtClean="0"/>
              <a:t>The syntax of an operation in the UML is</a:t>
            </a:r>
          </a:p>
          <a:p>
            <a:pPr eaLnBrk="1" hangingPunct="1">
              <a:buFont typeface="Wingdings" pitchFamily="2" charset="2"/>
              <a:buNone/>
              <a:defRPr/>
            </a:pPr>
            <a:r>
              <a:rPr lang="en-US" sz="2400" dirty="0" smtClean="0">
                <a:solidFill>
                  <a:srgbClr val="FF0000"/>
                </a:solidFill>
              </a:rPr>
              <a:t>   [visibility]</a:t>
            </a:r>
            <a:r>
              <a:rPr lang="en-US" sz="2400" dirty="0" smtClean="0"/>
              <a:t> name </a:t>
            </a:r>
            <a:r>
              <a:rPr lang="en-US" sz="2400" dirty="0" smtClean="0">
                <a:solidFill>
                  <a:srgbClr val="FF0000"/>
                </a:solidFill>
              </a:rPr>
              <a:t>[(parameter-list)][: return-type] [{property-string}]</a:t>
            </a:r>
          </a:p>
          <a:p>
            <a:pPr eaLnBrk="1" hangingPunct="1">
              <a:buFont typeface="Wingdings" pitchFamily="2" charset="2"/>
              <a:buNone/>
              <a:defRPr/>
            </a:pPr>
            <a:endParaRPr lang="en-US" sz="2000" dirty="0" smtClean="0"/>
          </a:p>
          <a:p>
            <a:pPr eaLnBrk="1" hangingPunct="1">
              <a:defRPr/>
            </a:pPr>
            <a:r>
              <a:rPr lang="en-US" sz="2000" dirty="0" smtClean="0"/>
              <a:t>For example, the following are all legal operation declarations:</a:t>
            </a:r>
          </a:p>
          <a:p>
            <a:pPr eaLnBrk="1" hangingPunct="1">
              <a:buFont typeface="Wingdings" pitchFamily="2" charset="2"/>
              <a:buNone/>
              <a:defRPr/>
            </a:pPr>
            <a:endParaRPr lang="en-US" sz="2000" dirty="0" smtClean="0"/>
          </a:p>
          <a:p>
            <a:pPr eaLnBrk="1" hangingPunct="1">
              <a:defRPr/>
            </a:pPr>
            <a:endParaRPr lang="en-US" sz="2000" dirty="0" smtClean="0"/>
          </a:p>
        </p:txBody>
      </p:sp>
      <p:graphicFrame>
        <p:nvGraphicFramePr>
          <p:cNvPr id="70713" name="Group 57"/>
          <p:cNvGraphicFramePr>
            <a:graphicFrameLocks noGrp="1"/>
          </p:cNvGraphicFramePr>
          <p:nvPr>
            <p:ph sz="half" idx="2"/>
          </p:nvPr>
        </p:nvGraphicFramePr>
        <p:xfrm>
          <a:off x="914400" y="2667000"/>
          <a:ext cx="7154863" cy="1950720"/>
        </p:xfrm>
        <a:graphic>
          <a:graphicData uri="http://schemas.openxmlformats.org/drawingml/2006/table">
            <a:tbl>
              <a:tblPr/>
              <a:tblGrid>
                <a:gridCol w="3463925"/>
                <a:gridCol w="3690938"/>
              </a:tblGrid>
              <a:tr h="3730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display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Name 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 display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Visibility and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set(n : Name, s : String)</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Name and parameters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getID() : Integer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Name and return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263525" y="457200"/>
            <a:ext cx="8880475" cy="6172200"/>
          </a:xfrm>
        </p:spPr>
        <p:txBody>
          <a:bodyPr/>
          <a:lstStyle/>
          <a:p>
            <a:pPr eaLnBrk="1" hangingPunct="1"/>
            <a:r>
              <a:rPr lang="en-US" sz="2400" b="1" u="sng" smtClean="0">
                <a:solidFill>
                  <a:srgbClr val="336600"/>
                </a:solidFill>
              </a:rPr>
              <a:t>Standard Elements:-</a:t>
            </a:r>
          </a:p>
          <a:p>
            <a:pPr eaLnBrk="1" hangingPunct="1">
              <a:buFont typeface="Wingdings" pitchFamily="2" charset="2"/>
              <a:buNone/>
            </a:pPr>
            <a:endParaRPr lang="en-US" sz="2400" b="1" u="sng" smtClean="0">
              <a:solidFill>
                <a:srgbClr val="336600"/>
              </a:solidFill>
            </a:endParaRPr>
          </a:p>
          <a:p>
            <a:pPr eaLnBrk="1" hangingPunct="1">
              <a:buFont typeface="Wingdings" pitchFamily="2" charset="2"/>
              <a:buNone/>
            </a:pPr>
            <a:r>
              <a:rPr lang="en-US" sz="2000" smtClean="0"/>
              <a:t>    The UML defines </a:t>
            </a:r>
            <a:r>
              <a:rPr lang="en-US" sz="2000" smtClean="0">
                <a:solidFill>
                  <a:srgbClr val="FF0000"/>
                </a:solidFill>
              </a:rPr>
              <a:t>four standard stereotypes </a:t>
            </a:r>
            <a:r>
              <a:rPr lang="en-US" sz="2000" smtClean="0"/>
              <a:t>that apply to classes.</a:t>
            </a:r>
          </a:p>
          <a:p>
            <a:pPr eaLnBrk="1" hangingPunct="1">
              <a:buFont typeface="Wingdings" pitchFamily="2" charset="2"/>
              <a:buNone/>
            </a:pPr>
            <a:endParaRPr lang="en-US" sz="2000" smtClean="0"/>
          </a:p>
          <a:p>
            <a:pPr eaLnBrk="1" hangingPunct="1"/>
            <a:r>
              <a:rPr lang="en-US" sz="2000" smtClean="0"/>
              <a:t>1. </a:t>
            </a:r>
            <a:r>
              <a:rPr lang="en-US" sz="2000" b="1" u="sng" smtClean="0"/>
              <a:t>metaclass-</a:t>
            </a:r>
            <a:r>
              <a:rPr lang="en-US" sz="2000" smtClean="0"/>
              <a:t> Specifies a classifier whose objects are all classes.</a:t>
            </a:r>
          </a:p>
          <a:p>
            <a:pPr eaLnBrk="1" hangingPunct="1"/>
            <a:endParaRPr lang="en-US" sz="2000" smtClean="0"/>
          </a:p>
          <a:p>
            <a:pPr eaLnBrk="1" hangingPunct="1"/>
            <a:r>
              <a:rPr lang="en-US" sz="2000" smtClean="0"/>
              <a:t>2. </a:t>
            </a:r>
            <a:r>
              <a:rPr lang="en-US" sz="2000" b="1" u="sng" smtClean="0"/>
              <a:t>powertype-</a:t>
            </a:r>
            <a:r>
              <a:rPr lang="en-US" sz="2000" smtClean="0"/>
              <a:t> Specifies a classifier whose objects are the children of a   parent.</a:t>
            </a:r>
          </a:p>
          <a:p>
            <a:pPr eaLnBrk="1" hangingPunct="1"/>
            <a:endParaRPr lang="en-US" sz="2000" smtClean="0"/>
          </a:p>
          <a:p>
            <a:pPr eaLnBrk="1" hangingPunct="1"/>
            <a:r>
              <a:rPr lang="en-US" sz="2000" smtClean="0"/>
              <a:t>3.</a:t>
            </a:r>
            <a:r>
              <a:rPr lang="en-US" sz="2000" b="1" u="sng" smtClean="0"/>
              <a:t>stereotype</a:t>
            </a:r>
            <a:r>
              <a:rPr lang="en-US" sz="2000" smtClean="0"/>
              <a:t> -Specifies that the classifier is a stereotype that may be applied to other elements.</a:t>
            </a:r>
          </a:p>
          <a:p>
            <a:pPr eaLnBrk="1" hangingPunct="1"/>
            <a:endParaRPr lang="en-US" sz="2000" smtClean="0"/>
          </a:p>
          <a:p>
            <a:pPr eaLnBrk="1" hangingPunct="1"/>
            <a:r>
              <a:rPr lang="en-US" sz="2000" smtClean="0"/>
              <a:t>4. </a:t>
            </a:r>
            <a:r>
              <a:rPr lang="en-US" sz="2000" b="1" u="sng" smtClean="0"/>
              <a:t>utility</a:t>
            </a:r>
            <a:r>
              <a:rPr lang="en-US" sz="2000" smtClean="0"/>
              <a:t> - Specifies a class whose attributes and operations are all class scoped.</a:t>
            </a:r>
          </a:p>
          <a:p>
            <a:pPr eaLnBrk="1" hangingPunct="1">
              <a:buFont typeface="Wingdings" pitchFamily="2" charset="2"/>
              <a:buNone/>
            </a:pPr>
            <a:endParaRPr lang="en-US" sz="2000" b="1" u="sng" smtClean="0">
              <a:solidFill>
                <a:srgbClr val="336600"/>
              </a:solidFill>
            </a:endParaRPr>
          </a:p>
          <a:p>
            <a:pPr eaLnBrk="1" hangingPunct="1"/>
            <a:endParaRPr lang="en-US" sz="2000" u="sng" smtClean="0">
              <a:solidFill>
                <a:srgbClr val="336600"/>
              </a:solidFill>
            </a:endParaRPr>
          </a:p>
          <a:p>
            <a:pPr eaLnBrk="1" hangingPunct="1"/>
            <a:endParaRPr lang="en-US" sz="2000" b="1" u="sng" smtClean="0">
              <a:solidFill>
                <a:srgbClr val="336600"/>
              </a:solidFill>
            </a:endParaRPr>
          </a:p>
          <a:p>
            <a:pPr eaLnBrk="1" hangingPunct="1">
              <a:buFont typeface="Wingdings" pitchFamily="2" charset="2"/>
              <a:buNone/>
            </a:pPr>
            <a:endParaRPr lang="en-US" sz="2000" b="1" u="sng" smtClean="0">
              <a:solidFill>
                <a:srgbClr val="336600"/>
              </a:solidFill>
            </a:endParaRPr>
          </a:p>
          <a:p>
            <a:pPr eaLnBrk="1" hangingPunct="1"/>
            <a:endParaRPr lang="en-US" sz="2000" u="sng" smtClean="0">
              <a:solidFill>
                <a:srgbClr val="336600"/>
              </a:solidFill>
            </a:endParaRPr>
          </a:p>
          <a:p>
            <a:pPr eaLnBrk="1" hangingPunct="1"/>
            <a:endParaRPr lang="en-US" sz="20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3600" u="sng">
                <a:solidFill>
                  <a:schemeClr val="tx1"/>
                </a:solidFill>
                <a:latin typeface="Arial" charset="0"/>
              </a:rPr>
              <a:t>Ch-10  Advanced Relationships</a:t>
            </a:r>
          </a:p>
        </p:txBody>
      </p:sp>
      <p:sp>
        <p:nvSpPr>
          <p:cNvPr id="4099" name="Rectangle 3"/>
          <p:cNvSpPr>
            <a:spLocks noGrp="1" noChangeArrowheads="1"/>
          </p:cNvSpPr>
          <p:nvPr>
            <p:ph type="body" idx="1"/>
          </p:nvPr>
        </p:nvSpPr>
        <p:spPr/>
        <p:txBody>
          <a:bodyPr/>
          <a:lstStyle/>
          <a:p>
            <a:pPr>
              <a:buClr>
                <a:srgbClr val="0000CC"/>
              </a:buClr>
              <a:buFont typeface="Wingdings" pitchFamily="2" charset="2"/>
              <a:buChar char="§"/>
            </a:pPr>
            <a:r>
              <a:rPr lang="en-US" sz="2400">
                <a:latin typeface="Arial" charset="0"/>
              </a:rPr>
              <a:t>A </a:t>
            </a:r>
            <a:r>
              <a:rPr lang="en-US" sz="2400" i="1">
                <a:solidFill>
                  <a:srgbClr val="0000CC"/>
                </a:solidFill>
                <a:latin typeface="Arial" charset="0"/>
              </a:rPr>
              <a:t>relationship</a:t>
            </a:r>
            <a:r>
              <a:rPr lang="en-US" sz="2400" i="1">
                <a:latin typeface="Arial" charset="0"/>
              </a:rPr>
              <a:t> </a:t>
            </a:r>
            <a:r>
              <a:rPr lang="en-US" sz="2400">
                <a:latin typeface="Arial" charset="0"/>
              </a:rPr>
              <a:t>is a connection among things. </a:t>
            </a:r>
          </a:p>
          <a:p>
            <a:pPr>
              <a:buClr>
                <a:srgbClr val="0000CC"/>
              </a:buClr>
              <a:buFont typeface="Wingdings" pitchFamily="2" charset="2"/>
              <a:buChar char="§"/>
            </a:pPr>
            <a:endParaRPr lang="en-US" sz="2400">
              <a:latin typeface="Arial" charset="0"/>
            </a:endParaRPr>
          </a:p>
          <a:p>
            <a:pPr>
              <a:buClr>
                <a:srgbClr val="0000CC"/>
              </a:buClr>
              <a:buFont typeface="Wingdings" pitchFamily="2" charset="2"/>
              <a:buChar char="§"/>
            </a:pPr>
            <a:r>
              <a:rPr lang="en-US" sz="2400">
                <a:latin typeface="Arial" charset="0"/>
              </a:rPr>
              <a:t>In object-oriented modeling, the </a:t>
            </a:r>
            <a:r>
              <a:rPr lang="en-US" sz="2400">
                <a:solidFill>
                  <a:srgbClr val="339933"/>
                </a:solidFill>
                <a:latin typeface="Arial" charset="0"/>
              </a:rPr>
              <a:t>four</a:t>
            </a:r>
            <a:r>
              <a:rPr lang="en-US" sz="2400">
                <a:latin typeface="Arial" charset="0"/>
              </a:rPr>
              <a:t> most important relationships are </a:t>
            </a:r>
            <a:r>
              <a:rPr lang="en-US" sz="2400">
                <a:solidFill>
                  <a:srgbClr val="0000CC"/>
                </a:solidFill>
                <a:latin typeface="Arial" charset="0"/>
              </a:rPr>
              <a:t>dependencies, generalizations, associations, and realizations. </a:t>
            </a:r>
          </a:p>
          <a:p>
            <a:pPr>
              <a:buClr>
                <a:srgbClr val="0000CC"/>
              </a:buClr>
              <a:buFont typeface="Wingdings" pitchFamily="2" charset="2"/>
              <a:buChar char="§"/>
            </a:pPr>
            <a:endParaRPr lang="en-US" sz="2400">
              <a:solidFill>
                <a:srgbClr val="0000CC"/>
              </a:solidFill>
              <a:latin typeface="Arial" charset="0"/>
            </a:endParaRPr>
          </a:p>
          <a:p>
            <a:pPr>
              <a:buClr>
                <a:srgbClr val="0000CC"/>
              </a:buClr>
              <a:buFont typeface="Wingdings" pitchFamily="2" charset="2"/>
              <a:buChar char="§"/>
            </a:pPr>
            <a:r>
              <a:rPr lang="en-US" sz="2400">
                <a:latin typeface="Arial" charset="0"/>
              </a:rPr>
              <a:t>Graphically, a relationship is rendered as a path, with different kinds of lines used to distinguish the different relationships.</a:t>
            </a:r>
          </a:p>
          <a:p>
            <a:pPr>
              <a:buClr>
                <a:srgbClr val="0000CC"/>
              </a:buClr>
              <a:buFont typeface="Wingdings" pitchFamily="2" charset="2"/>
              <a:buChar char="§"/>
            </a:pPr>
            <a:endParaRPr lang="en-US" sz="2400">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p:txBody>
          <a:bodyPr>
            <a:normAutofit fontScale="90000"/>
          </a:bodyPr>
          <a:lstStyle/>
          <a:p>
            <a:r>
              <a:rPr lang="en-US" sz="4000" b="1">
                <a:solidFill>
                  <a:srgbClr val="0000CC"/>
                </a:solidFill>
              </a:rPr>
              <a:t>Advanced Relationships</a:t>
            </a:r>
            <a:r>
              <a:rPr lang="en-US" sz="4000">
                <a:solidFill>
                  <a:srgbClr val="0000CC"/>
                </a:solidFill>
              </a:rPr>
              <a:t/>
            </a:r>
            <a:br>
              <a:rPr lang="en-US" sz="4000">
                <a:solidFill>
                  <a:srgbClr val="0000CC"/>
                </a:solidFill>
              </a:rPr>
            </a:br>
            <a:endParaRPr lang="en-US" sz="4000">
              <a:solidFill>
                <a:srgbClr val="0000CC"/>
              </a:solidFill>
            </a:endParaRPr>
          </a:p>
        </p:txBody>
      </p:sp>
      <p:pic>
        <p:nvPicPr>
          <p:cNvPr id="24580" name="Picture 4"/>
          <p:cNvPicPr>
            <a:picLocks noChangeAspect="1" noChangeArrowheads="1"/>
          </p:cNvPicPr>
          <p:nvPr>
            <p:ph idx="1"/>
          </p:nvPr>
        </p:nvPicPr>
        <p:blipFill>
          <a:blip r:embed="rId2"/>
          <a:srcRect/>
          <a:stretch>
            <a:fillRect/>
          </a:stretch>
        </p:blipFill>
        <p:spPr>
          <a:xfrm>
            <a:off x="914400" y="1752600"/>
            <a:ext cx="7391400" cy="4419600"/>
          </a:xfrm>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sz="4000" b="1">
                <a:solidFill>
                  <a:srgbClr val="0000CC"/>
                </a:solidFill>
              </a:rPr>
              <a:t/>
            </a:r>
            <a:br>
              <a:rPr lang="en-US" sz="4000" b="1">
                <a:solidFill>
                  <a:srgbClr val="0000CC"/>
                </a:solidFill>
              </a:rPr>
            </a:br>
            <a:r>
              <a:rPr lang="en-US" sz="4000" b="1" u="sng">
                <a:solidFill>
                  <a:srgbClr val="0000CC"/>
                </a:solidFill>
                <a:latin typeface="Arial" charset="0"/>
              </a:rPr>
              <a:t>Dependency</a:t>
            </a:r>
            <a:r>
              <a:rPr lang="en-US" sz="4000" u="sng">
                <a:solidFill>
                  <a:srgbClr val="0000CC"/>
                </a:solidFill>
              </a:rPr>
              <a:t/>
            </a:r>
            <a:br>
              <a:rPr lang="en-US" sz="4000" u="sng">
                <a:solidFill>
                  <a:srgbClr val="0000CC"/>
                </a:solidFill>
              </a:rPr>
            </a:br>
            <a:endParaRPr lang="en-US" sz="4000" u="sng">
              <a:solidFill>
                <a:srgbClr val="0000CC"/>
              </a:solidFill>
            </a:endParaRPr>
          </a:p>
        </p:txBody>
      </p:sp>
      <p:sp>
        <p:nvSpPr>
          <p:cNvPr id="14339" name="Rectangle 3"/>
          <p:cNvSpPr>
            <a:spLocks noGrp="1" noChangeArrowheads="1"/>
          </p:cNvSpPr>
          <p:nvPr>
            <p:ph type="body" idx="1"/>
          </p:nvPr>
        </p:nvSpPr>
        <p:spPr>
          <a:xfrm>
            <a:off x="457200" y="1524000"/>
            <a:ext cx="8229600" cy="4606925"/>
          </a:xfrm>
        </p:spPr>
        <p:txBody>
          <a:bodyPr/>
          <a:lstStyle/>
          <a:p>
            <a:pPr>
              <a:buClr>
                <a:srgbClr val="0000CC"/>
              </a:buClr>
              <a:buFont typeface="Wingdings" pitchFamily="2" charset="2"/>
              <a:buChar char="§"/>
            </a:pPr>
            <a:r>
              <a:rPr lang="en-US" sz="2400">
                <a:latin typeface="Arial" charset="0"/>
              </a:rPr>
              <a:t>A </a:t>
            </a:r>
            <a:r>
              <a:rPr lang="en-US" sz="2400" i="1">
                <a:solidFill>
                  <a:srgbClr val="0000CC"/>
                </a:solidFill>
                <a:latin typeface="Arial" charset="0"/>
              </a:rPr>
              <a:t>dependency</a:t>
            </a:r>
            <a:r>
              <a:rPr lang="en-US" sz="2400" i="1">
                <a:latin typeface="Arial" charset="0"/>
              </a:rPr>
              <a:t> </a:t>
            </a:r>
            <a:r>
              <a:rPr lang="en-US" sz="2400">
                <a:latin typeface="Arial" charset="0"/>
              </a:rPr>
              <a:t>is a </a:t>
            </a:r>
            <a:r>
              <a:rPr lang="en-US" sz="2400">
                <a:solidFill>
                  <a:srgbClr val="0000CC"/>
                </a:solidFill>
                <a:latin typeface="Arial" charset="0"/>
              </a:rPr>
              <a:t>using relationship</a:t>
            </a:r>
            <a:r>
              <a:rPr lang="en-US" sz="2400">
                <a:latin typeface="Arial" charset="0"/>
              </a:rPr>
              <a:t>, specifying that a change in the </a:t>
            </a:r>
            <a:r>
              <a:rPr lang="en-US" sz="2400">
                <a:solidFill>
                  <a:srgbClr val="339933"/>
                </a:solidFill>
                <a:latin typeface="Arial" charset="0"/>
              </a:rPr>
              <a:t>specification of one thing</a:t>
            </a:r>
            <a:r>
              <a:rPr lang="en-US" sz="2400">
                <a:latin typeface="Arial" charset="0"/>
              </a:rPr>
              <a:t> (for example, class SetTopController) </a:t>
            </a:r>
            <a:r>
              <a:rPr lang="en-US" sz="2400">
                <a:solidFill>
                  <a:srgbClr val="339933"/>
                </a:solidFill>
                <a:latin typeface="Arial" charset="0"/>
              </a:rPr>
              <a:t>may affect another thing that uses it</a:t>
            </a:r>
            <a:r>
              <a:rPr lang="en-US" sz="2400">
                <a:latin typeface="Arial" charset="0"/>
              </a:rPr>
              <a:t> (for example, class ChannelIterator), but not necessarily the reverse.</a:t>
            </a:r>
          </a:p>
          <a:p>
            <a:pPr>
              <a:buClr>
                <a:srgbClr val="0000CC"/>
              </a:buClr>
              <a:buFont typeface="Wingdings" pitchFamily="2" charset="2"/>
              <a:buNone/>
            </a:pPr>
            <a:endParaRPr lang="en-US" sz="2400">
              <a:latin typeface="Arial" charset="0"/>
            </a:endParaRPr>
          </a:p>
          <a:p>
            <a:pPr>
              <a:buClr>
                <a:srgbClr val="0000CC"/>
              </a:buClr>
              <a:buFont typeface="Wingdings" pitchFamily="2" charset="2"/>
              <a:buChar char="§"/>
            </a:pPr>
            <a:r>
              <a:rPr lang="en-US" sz="2400">
                <a:latin typeface="Arial" charset="0"/>
              </a:rPr>
              <a:t>Graphically, a dependency is rendered as a dashed line, directed to the thing that is depended on.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42913" y="98425"/>
            <a:ext cx="8243887" cy="1408113"/>
          </a:xfrm>
        </p:spPr>
        <p:txBody>
          <a:bodyPr/>
          <a:lstStyle/>
          <a:p>
            <a:pPr eaLnBrk="1" hangingPunct="1">
              <a:buFont typeface="Times New Roman" pitchFamily="16" charset="0"/>
              <a:buNone/>
              <a:defRPr/>
            </a:pPr>
            <a:endParaRPr lang="en-US" smtClean="0"/>
          </a:p>
        </p:txBody>
      </p:sp>
      <p:sp>
        <p:nvSpPr>
          <p:cNvPr id="7171" name="Rectangle 2"/>
          <p:cNvSpPr>
            <a:spLocks noGrp="1" noChangeArrowheads="1"/>
          </p:cNvSpPr>
          <p:nvPr>
            <p:ph type="body" idx="1"/>
          </p:nvPr>
        </p:nvSpPr>
        <p:spPr>
          <a:xfrm>
            <a:off x="457200" y="1600200"/>
            <a:ext cx="8229600" cy="4456113"/>
          </a:xfrm>
        </p:spPr>
        <p:txBody>
          <a:bodyPr/>
          <a:lstStyle/>
          <a:p>
            <a:pPr marL="341313" indent="-341313" eaLnBrk="1" hangingPunct="1">
              <a:lnSpc>
                <a:spcPct val="90000"/>
              </a:lnSpc>
              <a:spcBef>
                <a:spcPts val="600"/>
              </a:spcBef>
              <a:buClr>
                <a:srgbClr val="CC3300"/>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Class diagrams may also contain packages or subsystems, both of which are used to group elements of your model into larger chunks.</a:t>
            </a:r>
          </a:p>
          <a:p>
            <a:pPr marL="341313" indent="-341313" eaLnBrk="1" hangingPunct="1">
              <a:lnSpc>
                <a:spcPct val="90000"/>
              </a:lnSpc>
              <a:spcBef>
                <a:spcPts val="600"/>
              </a:spcBef>
              <a:buClr>
                <a:srgbClr val="CC3300"/>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smtClean="0">
              <a:solidFill>
                <a:srgbClr val="000000"/>
              </a:solidFill>
              <a:latin typeface="Arial" charset="0"/>
            </a:endParaRPr>
          </a:p>
          <a:p>
            <a:pPr marL="341313" indent="-341313" eaLnBrk="1" hangingPunct="1">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000000"/>
                </a:solidFill>
                <a:latin typeface="Arial" charset="0"/>
              </a:rPr>
              <a:t>Class diagrams are used to model the static design view of a system. This view primarily supports the functional requirements of a system- the services the system should provide to its end users.</a:t>
            </a:r>
          </a:p>
          <a:p>
            <a:pPr marL="341313" indent="-341313" eaLnBrk="1" hangingPunct="1">
              <a:lnSpc>
                <a:spcPct val="90000"/>
              </a:lnSpc>
              <a:spcBef>
                <a:spcPts val="600"/>
              </a:spcBef>
              <a:buClr>
                <a:srgbClr val="CC3300"/>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smtClean="0">
              <a:solidFill>
                <a:srgbClr val="000000"/>
              </a:solidFill>
              <a:latin typeface="Arial"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4294967295"/>
          </p:nvPr>
        </p:nvSpPr>
        <p:spPr>
          <a:xfrm>
            <a:off x="0" y="381000"/>
            <a:ext cx="8763000" cy="5749925"/>
          </a:xfrm>
        </p:spPr>
        <p:txBody>
          <a:bodyPr/>
          <a:lstStyle/>
          <a:p>
            <a:pPr>
              <a:buClr>
                <a:srgbClr val="0000CC"/>
              </a:buClr>
              <a:buFont typeface="Wingdings" pitchFamily="2" charset="2"/>
              <a:buChar char="§"/>
            </a:pPr>
            <a:r>
              <a:rPr lang="en-US" sz="2400">
                <a:latin typeface="Arial" charset="0"/>
              </a:rPr>
              <a:t>UML defines a number of stereotypes that may be applied to dependency relationships. There are 17 such stereotypes.</a:t>
            </a:r>
          </a:p>
          <a:p>
            <a:pPr>
              <a:buClr>
                <a:srgbClr val="0000CC"/>
              </a:buClr>
              <a:buFont typeface="Wingdings" pitchFamily="2" charset="2"/>
              <a:buChar char="§"/>
            </a:pPr>
            <a:endParaRPr lang="en-US" sz="2400">
              <a:latin typeface="Arial" charset="0"/>
            </a:endParaRPr>
          </a:p>
          <a:p>
            <a:r>
              <a:rPr lang="en-US" sz="2400">
                <a:latin typeface="Arial" charset="0"/>
              </a:rPr>
              <a:t>First, there are eight stereotypes that apply to dependency relationships among classes and objects in class diagrams.</a:t>
            </a:r>
          </a:p>
          <a:p>
            <a:endParaRPr lang="en-US" sz="2400">
              <a:latin typeface="Arial" charset="0"/>
            </a:endParaRPr>
          </a:p>
          <a:p>
            <a:pPr>
              <a:buFont typeface="Wingdings" pitchFamily="2" charset="2"/>
              <a:buNone/>
            </a:pPr>
            <a:r>
              <a:rPr lang="en-US" sz="2400"/>
              <a:t>1. </a:t>
            </a:r>
            <a:r>
              <a:rPr lang="en-US" sz="2400" b="1" u="sng">
                <a:latin typeface="Arial" charset="0"/>
              </a:rPr>
              <a:t>bind</a:t>
            </a:r>
            <a:r>
              <a:rPr lang="en-US" sz="2400"/>
              <a:t>: </a:t>
            </a:r>
            <a:r>
              <a:rPr lang="en-US" sz="2400">
                <a:latin typeface="Arial" charset="0"/>
              </a:rPr>
              <a:t>Specifies that the source instantiates the target template using the given actual parameters.</a:t>
            </a:r>
          </a:p>
          <a:p>
            <a:pPr>
              <a:buFont typeface="Wingdings" pitchFamily="2" charset="2"/>
              <a:buNone/>
            </a:pPr>
            <a:r>
              <a:rPr lang="en-US" sz="2400">
                <a:latin typeface="Arial" charset="0"/>
              </a:rPr>
              <a:t>   </a:t>
            </a:r>
          </a:p>
          <a:p>
            <a:pPr>
              <a:buFont typeface="Wingdings" pitchFamily="2" charset="2"/>
              <a:buNone/>
            </a:pPr>
            <a:r>
              <a:rPr lang="en-US" sz="2400">
                <a:latin typeface="Arial" charset="0"/>
              </a:rPr>
              <a:t>   Bind includes a list of actual arguments that map to the formal arguments of the template.</a:t>
            </a:r>
          </a:p>
          <a:p>
            <a:pPr>
              <a:buFont typeface="Wingdings" pitchFamily="2" charset="2"/>
              <a:buNone/>
            </a:pPr>
            <a:endParaRPr lang="en-US" sz="2400">
              <a:latin typeface="Arial" charset="0"/>
            </a:endParaRPr>
          </a:p>
          <a:p>
            <a:pPr>
              <a:buClr>
                <a:srgbClr val="0000CC"/>
              </a:buClr>
              <a:buFont typeface="Wingdings" pitchFamily="2" charset="2"/>
              <a:buChar char="§"/>
            </a:pPr>
            <a:endParaRPr lang="en-US" sz="2400">
              <a:latin typeface="Arial" charset="0"/>
            </a:endParaRPr>
          </a:p>
          <a:p>
            <a:pPr>
              <a:buClr>
                <a:srgbClr val="0000CC"/>
              </a:buClr>
              <a:buFont typeface="Wingdings" pitchFamily="2" charset="2"/>
              <a:buChar char="§"/>
            </a:pPr>
            <a:endParaRPr lang="en-US">
              <a:latin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57200" y="1524000"/>
            <a:ext cx="8229600" cy="5105400"/>
          </a:xfrm>
        </p:spPr>
        <p:txBody>
          <a:bodyPr/>
          <a:lstStyle/>
          <a:p>
            <a:pPr>
              <a:buFont typeface="Wingdings" pitchFamily="2" charset="2"/>
              <a:buNone/>
            </a:pPr>
            <a:r>
              <a:rPr lang="en-US" sz="2400">
                <a:latin typeface="Arial" charset="0"/>
              </a:rPr>
              <a:t>2. </a:t>
            </a:r>
            <a:r>
              <a:rPr lang="en-US" sz="2400" b="1" u="sng">
                <a:latin typeface="Arial" charset="0"/>
              </a:rPr>
              <a:t>derive:</a:t>
            </a:r>
            <a:r>
              <a:rPr lang="en-US" sz="2400">
                <a:latin typeface="Arial" charset="0"/>
              </a:rPr>
              <a:t> Specifies that the source may be computed from the target.</a:t>
            </a:r>
          </a:p>
          <a:p>
            <a:endParaRPr lang="en-US" sz="2400">
              <a:latin typeface="Arial" charset="0"/>
            </a:endParaRPr>
          </a:p>
          <a:p>
            <a:r>
              <a:rPr lang="en-US" sz="2400">
                <a:latin typeface="Arial" charset="0"/>
              </a:rPr>
              <a:t>Use derive when you want to model the relationship between two attributes or two associations, one of which is concrete and the other is conceptual.</a:t>
            </a:r>
          </a:p>
          <a:p>
            <a:pPr>
              <a:buFont typeface="Wingdings" pitchFamily="2" charset="2"/>
              <a:buNone/>
            </a:pPr>
            <a:endParaRPr lang="en-US" sz="2400">
              <a:latin typeface="Arial" charset="0"/>
            </a:endParaRPr>
          </a:p>
          <a:p>
            <a:pPr>
              <a:buFont typeface="Wingdings" pitchFamily="2" charset="2"/>
              <a:buNone/>
            </a:pPr>
            <a:r>
              <a:rPr lang="en-US" sz="2400">
                <a:latin typeface="Arial" charset="0"/>
              </a:rPr>
              <a:t>3. </a:t>
            </a:r>
            <a:r>
              <a:rPr lang="en-US" sz="2400" b="1" u="sng">
                <a:latin typeface="Arial" charset="0"/>
              </a:rPr>
              <a:t>friend:</a:t>
            </a:r>
            <a:r>
              <a:rPr lang="en-US" sz="2400">
                <a:latin typeface="Arial" charset="0"/>
              </a:rPr>
              <a:t> Specifies that the source is given special visibility into the target.</a:t>
            </a:r>
          </a:p>
          <a:p>
            <a:pPr>
              <a:buFont typeface="Wingdings" pitchFamily="2" charset="2"/>
              <a:buNone/>
            </a:pPr>
            <a:endParaRPr lang="en-US" sz="2400">
              <a:latin typeface="Arial" charset="0"/>
            </a:endParaRPr>
          </a:p>
          <a:p>
            <a:pPr>
              <a:buFont typeface="Wingdings" pitchFamily="2" charset="2"/>
              <a:buNone/>
            </a:pPr>
            <a:r>
              <a:rPr lang="en-US" sz="2400">
                <a:latin typeface="Arial" charset="0"/>
              </a:rPr>
              <a:t>4</a:t>
            </a:r>
            <a:r>
              <a:rPr lang="en-US" sz="2400" b="1" u="sng">
                <a:latin typeface="Arial" charset="0"/>
              </a:rPr>
              <a:t>. instanceOf: </a:t>
            </a:r>
            <a:r>
              <a:rPr lang="en-US" sz="2400">
                <a:latin typeface="Arial" charset="0"/>
              </a:rPr>
              <a:t> Specifies that the source object is an instance of the target classifier.</a:t>
            </a:r>
          </a:p>
          <a:p>
            <a:pPr>
              <a:buFont typeface="Wingdings" pitchFamily="2" charset="2"/>
              <a:buNone/>
            </a:pPr>
            <a:endParaRPr lang="en-US" sz="2400">
              <a:latin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p:txBody>
          <a:bodyPr/>
          <a:lstStyle/>
          <a:p>
            <a:endParaRPr lang="en-US"/>
          </a:p>
        </p:txBody>
      </p:sp>
      <p:sp>
        <p:nvSpPr>
          <p:cNvPr id="17414" name="Rectangle 6"/>
          <p:cNvSpPr>
            <a:spLocks noGrp="1" noChangeArrowheads="1"/>
          </p:cNvSpPr>
          <p:nvPr>
            <p:ph type="body" idx="1"/>
          </p:nvPr>
        </p:nvSpPr>
        <p:spPr/>
        <p:txBody>
          <a:bodyPr/>
          <a:lstStyle/>
          <a:p>
            <a:pPr>
              <a:buFont typeface="Wingdings" pitchFamily="2" charset="2"/>
              <a:buNone/>
            </a:pPr>
            <a:r>
              <a:rPr lang="en-US" sz="2400">
                <a:latin typeface="Arial" charset="0"/>
              </a:rPr>
              <a:t>5. </a:t>
            </a:r>
            <a:r>
              <a:rPr lang="en-US" sz="2400" b="1" u="sng">
                <a:latin typeface="Arial" charset="0"/>
              </a:rPr>
              <a:t>instantiate:</a:t>
            </a:r>
            <a:r>
              <a:rPr lang="en-US" sz="2400">
                <a:latin typeface="Arial" charset="0"/>
              </a:rPr>
              <a:t> Specifies that the source creates instances of the target.</a:t>
            </a:r>
          </a:p>
          <a:p>
            <a:pPr>
              <a:buFont typeface="Wingdings" pitchFamily="2" charset="2"/>
              <a:buNone/>
            </a:pPr>
            <a:endParaRPr lang="en-US" sz="2400">
              <a:latin typeface="Arial" charset="0"/>
            </a:endParaRPr>
          </a:p>
          <a:p>
            <a:pPr>
              <a:buFont typeface="Wingdings" pitchFamily="2" charset="2"/>
              <a:buNone/>
            </a:pPr>
            <a:r>
              <a:rPr lang="en-US" sz="2400">
                <a:latin typeface="Arial" charset="0"/>
              </a:rPr>
              <a:t>6. </a:t>
            </a:r>
            <a:r>
              <a:rPr lang="en-US" sz="2400" b="1" u="sng">
                <a:latin typeface="Arial" charset="0"/>
              </a:rPr>
              <a:t>powertype:</a:t>
            </a:r>
            <a:r>
              <a:rPr lang="en-US" sz="2400">
                <a:latin typeface="Arial" charset="0"/>
              </a:rPr>
              <a:t> Specifies that the target is a powertype of the source; </a:t>
            </a:r>
          </a:p>
          <a:p>
            <a:pPr>
              <a:buFont typeface="Wingdings" pitchFamily="2" charset="2"/>
              <a:buNone/>
            </a:pPr>
            <a:r>
              <a:rPr lang="en-US" sz="2400">
                <a:latin typeface="Arial" charset="0"/>
              </a:rPr>
              <a:t>    a powertype is a classifier whose objects are all the children of a given parent.</a:t>
            </a:r>
          </a:p>
          <a:p>
            <a:pPr>
              <a:buFont typeface="Wingdings" pitchFamily="2" charset="2"/>
              <a:buNone/>
            </a:pPr>
            <a:endParaRPr lang="en-US" sz="2400">
              <a:latin typeface="Arial" charset="0"/>
            </a:endParaRPr>
          </a:p>
          <a:p>
            <a:pPr>
              <a:buFont typeface="Wingdings" pitchFamily="2" charset="2"/>
              <a:buNone/>
            </a:pPr>
            <a:r>
              <a:rPr lang="en-US" sz="2400">
                <a:latin typeface="Arial" charset="0"/>
              </a:rPr>
              <a:t>7. </a:t>
            </a:r>
            <a:r>
              <a:rPr lang="en-US" sz="2400" b="1" u="sng">
                <a:latin typeface="Arial" charset="0"/>
              </a:rPr>
              <a:t>refine:</a:t>
            </a:r>
            <a:r>
              <a:rPr lang="en-US" sz="2400">
                <a:latin typeface="Arial" charset="0"/>
              </a:rPr>
              <a:t> Specifies that the source is at a finer degree of abstraction than the target.</a:t>
            </a:r>
          </a:p>
          <a:p>
            <a:pPr>
              <a:buFont typeface="Wingdings" pitchFamily="2" charset="2"/>
              <a:buNone/>
            </a:pPr>
            <a:endParaRPr lang="en-US" sz="2400">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endParaRPr lang="en-US"/>
          </a:p>
        </p:txBody>
      </p:sp>
      <p:sp>
        <p:nvSpPr>
          <p:cNvPr id="18435" name="Rectangle 3"/>
          <p:cNvSpPr>
            <a:spLocks noGrp="1" noChangeArrowheads="1"/>
          </p:cNvSpPr>
          <p:nvPr>
            <p:ph type="body" idx="1"/>
          </p:nvPr>
        </p:nvSpPr>
        <p:spPr/>
        <p:txBody>
          <a:bodyPr/>
          <a:lstStyle/>
          <a:p>
            <a:pPr>
              <a:buFont typeface="Wingdings" pitchFamily="2" charset="2"/>
              <a:buNone/>
            </a:pPr>
            <a:r>
              <a:rPr lang="en-US" sz="2400"/>
              <a:t>8</a:t>
            </a:r>
            <a:r>
              <a:rPr lang="en-US"/>
              <a:t>. </a:t>
            </a:r>
            <a:r>
              <a:rPr lang="en-US" sz="2400" b="1" u="sng">
                <a:latin typeface="Arial" charset="0"/>
              </a:rPr>
              <a:t>use:</a:t>
            </a:r>
            <a:r>
              <a:rPr lang="en-US"/>
              <a:t> </a:t>
            </a:r>
            <a:r>
              <a:rPr lang="en-US" sz="2400">
                <a:latin typeface="Arial" charset="0"/>
              </a:rPr>
              <a:t>Specifies that the semantics of the source element depends on the semantics of the public part of the target.</a:t>
            </a:r>
          </a:p>
          <a:p>
            <a:pPr>
              <a:buFont typeface="Wingdings" pitchFamily="2" charset="2"/>
              <a:buNone/>
            </a:pPr>
            <a:endParaRPr lang="en-US" sz="2400">
              <a:latin typeface="Arial" charset="0"/>
            </a:endParaRPr>
          </a:p>
          <a:p>
            <a:pPr>
              <a:buFont typeface="Wingdings" pitchFamily="2" charset="2"/>
              <a:buNone/>
            </a:pPr>
            <a:endParaRPr lang="en-US" sz="2400">
              <a:latin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endParaRPr lang="en-US"/>
          </a:p>
        </p:txBody>
      </p:sp>
      <p:sp>
        <p:nvSpPr>
          <p:cNvPr id="19459" name="Rectangle 3"/>
          <p:cNvSpPr>
            <a:spLocks noGrp="1" noChangeArrowheads="1"/>
          </p:cNvSpPr>
          <p:nvPr>
            <p:ph type="body" idx="1"/>
          </p:nvPr>
        </p:nvSpPr>
        <p:spPr/>
        <p:txBody>
          <a:bodyPr/>
          <a:lstStyle/>
          <a:p>
            <a:pPr marL="533400" indent="-533400"/>
            <a:r>
              <a:rPr lang="en-US" sz="2400">
                <a:latin typeface="Arial" charset="0"/>
              </a:rPr>
              <a:t>There are two stereotypes that apply to dependency      relationships among packages.</a:t>
            </a:r>
          </a:p>
          <a:p>
            <a:pPr marL="533400" indent="-533400">
              <a:buFont typeface="Wingdings" pitchFamily="2" charset="2"/>
              <a:buNone/>
            </a:pPr>
            <a:endParaRPr lang="en-US" sz="2400">
              <a:latin typeface="Arial" charset="0"/>
            </a:endParaRPr>
          </a:p>
          <a:p>
            <a:pPr marL="533400" indent="-533400">
              <a:buFont typeface="Wingdings" pitchFamily="2" charset="2"/>
              <a:buAutoNum type="arabicPeriod"/>
            </a:pPr>
            <a:r>
              <a:rPr lang="en-US" sz="2400" b="1" u="sng">
                <a:latin typeface="Arial" charset="0"/>
              </a:rPr>
              <a:t>access:</a:t>
            </a:r>
            <a:r>
              <a:rPr lang="en-US" sz="2400">
                <a:latin typeface="Arial" charset="0"/>
              </a:rPr>
              <a:t> Specifies that the source package is granted the right to reference the elements of the target package.</a:t>
            </a:r>
          </a:p>
          <a:p>
            <a:pPr marL="533400" indent="-533400">
              <a:buFont typeface="Wingdings" pitchFamily="2" charset="2"/>
              <a:buNone/>
            </a:pPr>
            <a:r>
              <a:rPr lang="en-US" sz="2400">
                <a:latin typeface="Arial" charset="0"/>
              </a:rPr>
              <a:t>2.   </a:t>
            </a:r>
            <a:r>
              <a:rPr lang="en-US" sz="2400" b="1" u="sng">
                <a:latin typeface="Arial" charset="0"/>
              </a:rPr>
              <a:t> import:</a:t>
            </a:r>
            <a:r>
              <a:rPr lang="en-US" sz="2400">
                <a:latin typeface="Arial" charset="0"/>
              </a:rPr>
              <a:t> A kind of access that specifies that the public contents of the target package enter the flat namespace of the source, as if they had been declared in the source.</a:t>
            </a:r>
          </a:p>
          <a:p>
            <a:pPr marL="533400" indent="-533400">
              <a:buFont typeface="Wingdings" pitchFamily="2" charset="2"/>
              <a:buAutoNum type="arabicPeriod"/>
            </a:pPr>
            <a:endParaRPr lang="en-US" sz="2400">
              <a:latin typeface="Arial" charset="0"/>
            </a:endParaRPr>
          </a:p>
          <a:p>
            <a:pPr marL="533400" indent="-533400">
              <a:buFont typeface="Wingdings" pitchFamily="2" charset="2"/>
              <a:buAutoNum type="arabicPeriod"/>
            </a:pPr>
            <a:endParaRPr lang="en-US" sz="2400">
              <a:latin typeface="Arial" charset="0"/>
            </a:endParaRPr>
          </a:p>
          <a:p>
            <a:pPr marL="533400" indent="-533400">
              <a:buFont typeface="Wingdings" pitchFamily="2" charset="2"/>
              <a:buNone/>
            </a:pPr>
            <a:endParaRPr lang="en-US" sz="2400">
              <a:latin typeface="Arial"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endParaRPr lang="en-US"/>
          </a:p>
        </p:txBody>
      </p:sp>
      <p:sp>
        <p:nvSpPr>
          <p:cNvPr id="20483" name="Rectangle 3"/>
          <p:cNvSpPr>
            <a:spLocks noGrp="1" noChangeArrowheads="1"/>
          </p:cNvSpPr>
          <p:nvPr>
            <p:ph type="body" idx="1"/>
          </p:nvPr>
        </p:nvSpPr>
        <p:spPr/>
        <p:txBody>
          <a:bodyPr/>
          <a:lstStyle/>
          <a:p>
            <a:pPr marL="533400" indent="-533400"/>
            <a:r>
              <a:rPr lang="en-US" sz="2400">
                <a:latin typeface="Arial" charset="0"/>
              </a:rPr>
              <a:t>Two stereotypes apply to dependency relationships among use cases:</a:t>
            </a:r>
          </a:p>
          <a:p>
            <a:pPr marL="533400" indent="-533400"/>
            <a:endParaRPr lang="en-US" sz="2400">
              <a:latin typeface="Arial" charset="0"/>
            </a:endParaRPr>
          </a:p>
          <a:p>
            <a:pPr marL="533400" indent="-533400">
              <a:buFont typeface="Wingdings" pitchFamily="2" charset="2"/>
              <a:buNone/>
            </a:pPr>
            <a:r>
              <a:rPr lang="en-US" sz="2400">
                <a:latin typeface="Arial" charset="0"/>
              </a:rPr>
              <a:t>1.</a:t>
            </a:r>
            <a:r>
              <a:rPr lang="en-US" sz="2400" b="1">
                <a:latin typeface="Arial" charset="0"/>
              </a:rPr>
              <a:t> </a:t>
            </a:r>
            <a:r>
              <a:rPr lang="en-US" sz="2400" b="1" u="sng">
                <a:latin typeface="Arial" charset="0"/>
              </a:rPr>
              <a:t>extend:</a:t>
            </a:r>
            <a:r>
              <a:rPr lang="en-US" sz="2400">
                <a:latin typeface="Arial" charset="0"/>
              </a:rPr>
              <a:t> Specifies that the target use case extends the behavior of the source.</a:t>
            </a:r>
          </a:p>
          <a:p>
            <a:pPr marL="533400" indent="-533400">
              <a:buFont typeface="Wingdings" pitchFamily="2" charset="2"/>
              <a:buNone/>
            </a:pPr>
            <a:endParaRPr lang="en-US" sz="2400">
              <a:latin typeface="Arial" charset="0"/>
            </a:endParaRPr>
          </a:p>
          <a:p>
            <a:pPr marL="533400" indent="-533400">
              <a:buFont typeface="Wingdings" pitchFamily="2" charset="2"/>
              <a:buNone/>
            </a:pPr>
            <a:r>
              <a:rPr lang="en-US" sz="2400">
                <a:latin typeface="Arial" charset="0"/>
              </a:rPr>
              <a:t>2.  </a:t>
            </a:r>
            <a:r>
              <a:rPr lang="en-US" sz="2400" b="1" u="sng">
                <a:latin typeface="Arial" charset="0"/>
              </a:rPr>
              <a:t>include:</a:t>
            </a:r>
            <a:r>
              <a:rPr lang="en-US" sz="2400">
                <a:latin typeface="Arial" charset="0"/>
              </a:rPr>
              <a:t> Specifies that the source use case explicitly incorporates the behavior of another use case at a location specified by the source.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endParaRPr lang="en-US"/>
          </a:p>
        </p:txBody>
      </p:sp>
      <p:sp>
        <p:nvSpPr>
          <p:cNvPr id="21507" name="Rectangle 3"/>
          <p:cNvSpPr>
            <a:spLocks noGrp="1" noChangeArrowheads="1"/>
          </p:cNvSpPr>
          <p:nvPr>
            <p:ph type="body" idx="1"/>
          </p:nvPr>
        </p:nvSpPr>
        <p:spPr>
          <a:xfrm>
            <a:off x="457200" y="1600200"/>
            <a:ext cx="8229600" cy="5105400"/>
          </a:xfrm>
        </p:spPr>
        <p:txBody>
          <a:bodyPr/>
          <a:lstStyle/>
          <a:p>
            <a:r>
              <a:rPr lang="en-US" sz="2400">
                <a:latin typeface="Arial" charset="0"/>
              </a:rPr>
              <a:t>Three stereotypes when modeling interactions among objects. </a:t>
            </a:r>
          </a:p>
          <a:p>
            <a:endParaRPr lang="en-US" sz="2400">
              <a:latin typeface="Arial" charset="0"/>
            </a:endParaRPr>
          </a:p>
          <a:p>
            <a:pPr>
              <a:buFont typeface="Wingdings" pitchFamily="2" charset="2"/>
              <a:buNone/>
            </a:pPr>
            <a:r>
              <a:rPr lang="en-US" sz="2400">
                <a:latin typeface="Arial" charset="0"/>
              </a:rPr>
              <a:t>1.</a:t>
            </a:r>
            <a:r>
              <a:rPr lang="en-US" sz="2400" b="1" u="sng">
                <a:latin typeface="Arial" charset="0"/>
              </a:rPr>
              <a:t>become</a:t>
            </a:r>
            <a:r>
              <a:rPr lang="en-US" sz="2400">
                <a:latin typeface="Arial" charset="0"/>
              </a:rPr>
              <a:t>: Specifies that the target is the same object as the source but at a later point in time and with possibly different values, state, or roles.</a:t>
            </a:r>
          </a:p>
          <a:p>
            <a:pPr>
              <a:buFont typeface="Wingdings" pitchFamily="2" charset="2"/>
              <a:buNone/>
            </a:pPr>
            <a:endParaRPr lang="en-US" sz="2400">
              <a:latin typeface="Arial" charset="0"/>
            </a:endParaRPr>
          </a:p>
          <a:p>
            <a:pPr>
              <a:buFont typeface="Wingdings" pitchFamily="2" charset="2"/>
              <a:buNone/>
            </a:pPr>
            <a:r>
              <a:rPr lang="en-US" sz="2400">
                <a:latin typeface="Arial" charset="0"/>
              </a:rPr>
              <a:t>2. </a:t>
            </a:r>
            <a:r>
              <a:rPr lang="en-US" sz="2400" b="1" u="sng">
                <a:latin typeface="Arial" charset="0"/>
              </a:rPr>
              <a:t>call:</a:t>
            </a:r>
            <a:r>
              <a:rPr lang="en-US" sz="2400">
                <a:latin typeface="Arial" charset="0"/>
              </a:rPr>
              <a:t> Specifies that the source operation invokes the target operation.</a:t>
            </a:r>
          </a:p>
          <a:p>
            <a:pPr>
              <a:buFont typeface="Wingdings" pitchFamily="2" charset="2"/>
              <a:buNone/>
            </a:pPr>
            <a:endParaRPr lang="en-US" sz="2400">
              <a:latin typeface="Arial" charset="0"/>
            </a:endParaRPr>
          </a:p>
          <a:p>
            <a:pPr>
              <a:buFont typeface="Wingdings" pitchFamily="2" charset="2"/>
              <a:buNone/>
            </a:pPr>
            <a:r>
              <a:rPr lang="en-US" sz="2400">
                <a:latin typeface="Arial" charset="0"/>
              </a:rPr>
              <a:t>3. </a:t>
            </a:r>
            <a:r>
              <a:rPr lang="en-US" sz="2400" b="1" u="sng">
                <a:latin typeface="Arial" charset="0"/>
              </a:rPr>
              <a:t>copy:</a:t>
            </a:r>
            <a:r>
              <a:rPr lang="en-US" sz="2400">
                <a:latin typeface="Arial" charset="0"/>
              </a:rPr>
              <a:t> Specifies that the target object is an exact, but independent, copy of the source.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endParaRPr lang="en-US"/>
          </a:p>
        </p:txBody>
      </p:sp>
      <p:sp>
        <p:nvSpPr>
          <p:cNvPr id="22531" name="Rectangle 3"/>
          <p:cNvSpPr>
            <a:spLocks noGrp="1" noChangeArrowheads="1"/>
          </p:cNvSpPr>
          <p:nvPr>
            <p:ph type="body" idx="1"/>
          </p:nvPr>
        </p:nvSpPr>
        <p:spPr/>
        <p:txBody>
          <a:bodyPr/>
          <a:lstStyle/>
          <a:p>
            <a:pPr>
              <a:lnSpc>
                <a:spcPct val="90000"/>
              </a:lnSpc>
            </a:pPr>
            <a:r>
              <a:rPr lang="en-US" sz="2400">
                <a:latin typeface="Arial" charset="0"/>
              </a:rPr>
              <a:t>One stereotype in the context of state machines is </a:t>
            </a:r>
          </a:p>
          <a:p>
            <a:pPr>
              <a:lnSpc>
                <a:spcPct val="90000"/>
              </a:lnSpc>
              <a:buFont typeface="Wingdings" pitchFamily="2" charset="2"/>
              <a:buNone/>
            </a:pPr>
            <a:endParaRPr lang="en-US" sz="2400" b="1" u="sng">
              <a:latin typeface="Arial" charset="0"/>
            </a:endParaRPr>
          </a:p>
          <a:p>
            <a:pPr>
              <a:lnSpc>
                <a:spcPct val="90000"/>
              </a:lnSpc>
              <a:buClr>
                <a:srgbClr val="0000CC"/>
              </a:buClr>
              <a:buFont typeface="Wingdings" pitchFamily="2" charset="2"/>
              <a:buChar char="§"/>
            </a:pPr>
            <a:r>
              <a:rPr lang="en-US" sz="2400" b="1" u="sng">
                <a:latin typeface="Arial" charset="0"/>
              </a:rPr>
              <a:t>send:</a:t>
            </a:r>
            <a:r>
              <a:rPr lang="en-US" sz="2400">
                <a:latin typeface="Arial" charset="0"/>
              </a:rPr>
              <a:t> Specifies that the source operation sends the target event.</a:t>
            </a:r>
          </a:p>
          <a:p>
            <a:pPr>
              <a:lnSpc>
                <a:spcPct val="90000"/>
              </a:lnSpc>
            </a:pPr>
            <a:endParaRPr lang="en-US" sz="2400">
              <a:latin typeface="Arial" charset="0"/>
            </a:endParaRPr>
          </a:p>
          <a:p>
            <a:pPr>
              <a:lnSpc>
                <a:spcPct val="90000"/>
              </a:lnSpc>
            </a:pPr>
            <a:r>
              <a:rPr lang="en-US" sz="2400">
                <a:latin typeface="Arial" charset="0"/>
              </a:rPr>
              <a:t>Finally, one stereotype that will encounter in the context of organizing the elements of your system into subsystems and models is</a:t>
            </a:r>
          </a:p>
          <a:p>
            <a:pPr>
              <a:lnSpc>
                <a:spcPct val="90000"/>
              </a:lnSpc>
              <a:buFont typeface="Wingdings" pitchFamily="2" charset="2"/>
              <a:buNone/>
            </a:pPr>
            <a:r>
              <a:rPr lang="en-US" sz="2400">
                <a:latin typeface="Arial" charset="0"/>
              </a:rPr>
              <a:t>   </a:t>
            </a:r>
          </a:p>
          <a:p>
            <a:pPr>
              <a:lnSpc>
                <a:spcPct val="90000"/>
              </a:lnSpc>
              <a:buClr>
                <a:srgbClr val="0000CC"/>
              </a:buClr>
              <a:buFont typeface="Wingdings" pitchFamily="2" charset="2"/>
              <a:buChar char="§"/>
            </a:pPr>
            <a:r>
              <a:rPr lang="en-US" sz="2400">
                <a:latin typeface="Arial" charset="0"/>
              </a:rPr>
              <a:t> </a:t>
            </a:r>
            <a:r>
              <a:rPr lang="en-US" sz="2400" b="1" u="sng">
                <a:latin typeface="Arial" charset="0"/>
              </a:rPr>
              <a:t>trace:</a:t>
            </a:r>
            <a:r>
              <a:rPr lang="en-US" sz="2400">
                <a:latin typeface="Arial" charset="0"/>
              </a:rPr>
              <a:t> Specifies that the target is an historical ancestor of the source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1143000"/>
            <a:ext cx="8001000" cy="274638"/>
          </a:xfrm>
        </p:spPr>
        <p:txBody>
          <a:bodyPr>
            <a:normAutofit fontScale="90000"/>
          </a:bodyPr>
          <a:lstStyle/>
          <a:p>
            <a:r>
              <a:rPr lang="en-US" sz="3200" b="1">
                <a:solidFill>
                  <a:srgbClr val="0000CC"/>
                </a:solidFill>
                <a:latin typeface="Arial" charset="0"/>
              </a:rPr>
              <a:t/>
            </a:r>
            <a:br>
              <a:rPr lang="en-US" sz="3200" b="1">
                <a:solidFill>
                  <a:srgbClr val="0000CC"/>
                </a:solidFill>
                <a:latin typeface="Arial" charset="0"/>
              </a:rPr>
            </a:br>
            <a:endParaRPr lang="en-US" sz="3200" b="1">
              <a:solidFill>
                <a:srgbClr val="0000CC"/>
              </a:solidFill>
              <a:latin typeface="Arial" charset="0"/>
            </a:endParaRPr>
          </a:p>
        </p:txBody>
      </p:sp>
      <p:sp>
        <p:nvSpPr>
          <p:cNvPr id="23555" name="Rectangle 3"/>
          <p:cNvSpPr>
            <a:spLocks noGrp="1" noChangeArrowheads="1"/>
          </p:cNvSpPr>
          <p:nvPr>
            <p:ph type="body" sz="half" idx="1"/>
          </p:nvPr>
        </p:nvSpPr>
        <p:spPr>
          <a:xfrm>
            <a:off x="457200" y="1600200"/>
            <a:ext cx="8305800" cy="4530725"/>
          </a:xfrm>
        </p:spPr>
        <p:txBody>
          <a:bodyPr/>
          <a:lstStyle/>
          <a:p>
            <a:r>
              <a:rPr lang="en-US" sz="2400">
                <a:latin typeface="Arial" charset="0"/>
              </a:rPr>
              <a:t>A </a:t>
            </a:r>
            <a:r>
              <a:rPr lang="en-US" sz="2400" i="1">
                <a:solidFill>
                  <a:srgbClr val="0000CC"/>
                </a:solidFill>
                <a:latin typeface="Arial" charset="0"/>
              </a:rPr>
              <a:t>generalization</a:t>
            </a:r>
            <a:r>
              <a:rPr lang="en-US" sz="2400" i="1">
                <a:latin typeface="Arial" charset="0"/>
              </a:rPr>
              <a:t> </a:t>
            </a:r>
            <a:r>
              <a:rPr lang="en-US" sz="2400">
                <a:latin typeface="Arial" charset="0"/>
              </a:rPr>
              <a:t>is a relationship between a general thing (called the superclass or parent) and a more specific kind of that thing (called the subclass or child).</a:t>
            </a:r>
          </a:p>
          <a:p>
            <a:endParaRPr lang="en-US" sz="2400">
              <a:latin typeface="Arial" charset="0"/>
            </a:endParaRPr>
          </a:p>
          <a:p>
            <a:endParaRPr lang="en-US" sz="2000">
              <a:latin typeface="Arial" charset="0"/>
            </a:endParaRPr>
          </a:p>
        </p:txBody>
      </p:sp>
      <p:pic>
        <p:nvPicPr>
          <p:cNvPr id="23556" name="Picture 4"/>
          <p:cNvPicPr>
            <a:picLocks noChangeAspect="1" noChangeArrowheads="1"/>
          </p:cNvPicPr>
          <p:nvPr>
            <p:ph sz="half" idx="2"/>
          </p:nvPr>
        </p:nvPicPr>
        <p:blipFill>
          <a:blip r:embed="rId2"/>
          <a:srcRect/>
          <a:stretch>
            <a:fillRect/>
          </a:stretch>
        </p:blipFill>
        <p:spPr>
          <a:xfrm>
            <a:off x="914400" y="3200400"/>
            <a:ext cx="7543800" cy="3429000"/>
          </a:xfrm>
          <a:noFill/>
          <a:ln/>
        </p:spPr>
      </p:pic>
      <p:sp>
        <p:nvSpPr>
          <p:cNvPr id="23558" name="Rectangle 6"/>
          <p:cNvSpPr>
            <a:spLocks noChangeArrowheads="1"/>
          </p:cNvSpPr>
          <p:nvPr/>
        </p:nvSpPr>
        <p:spPr bwMode="auto">
          <a:xfrm>
            <a:off x="990600" y="609600"/>
            <a:ext cx="2971800" cy="1068388"/>
          </a:xfrm>
          <a:prstGeom prst="rect">
            <a:avLst/>
          </a:prstGeom>
          <a:noFill/>
          <a:ln w="9525">
            <a:noFill/>
            <a:miter lim="800000"/>
            <a:headEnd/>
            <a:tailEnd/>
          </a:ln>
          <a:effectLst/>
        </p:spPr>
        <p:txBody>
          <a:bodyPr>
            <a:spAutoFit/>
          </a:bodyPr>
          <a:lstStyle/>
          <a:p>
            <a:endParaRPr lang="en-US" b="1">
              <a:solidFill>
                <a:srgbClr val="0000CC"/>
              </a:solidFill>
            </a:endParaRPr>
          </a:p>
          <a:p>
            <a:r>
              <a:rPr lang="en-US" sz="2800" b="1">
                <a:solidFill>
                  <a:srgbClr val="0000CC"/>
                </a:solidFill>
                <a:latin typeface="Arial" charset="0"/>
              </a:rPr>
              <a:t>Generalization</a:t>
            </a:r>
            <a:r>
              <a:rPr lang="en-US" b="1">
                <a:solidFill>
                  <a:srgbClr val="0000CC"/>
                </a:solidFill>
              </a:rPr>
              <a:t/>
            </a:r>
            <a:br>
              <a:rPr lang="en-US" b="1">
                <a:solidFill>
                  <a:srgbClr val="0000CC"/>
                </a:solidFill>
              </a:rPr>
            </a:br>
            <a:endParaRPr lang="en-US" b="1">
              <a:solidFill>
                <a:srgbClr val="0000CC"/>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en-US"/>
          </a:p>
        </p:txBody>
      </p:sp>
      <p:sp>
        <p:nvSpPr>
          <p:cNvPr id="28675" name="Rectangle 3"/>
          <p:cNvSpPr>
            <a:spLocks noGrp="1" noChangeArrowheads="1"/>
          </p:cNvSpPr>
          <p:nvPr>
            <p:ph type="body" idx="1"/>
          </p:nvPr>
        </p:nvSpPr>
        <p:spPr/>
        <p:txBody>
          <a:bodyPr>
            <a:normAutofit lnSpcReduction="10000"/>
          </a:bodyPr>
          <a:lstStyle/>
          <a:p>
            <a:r>
              <a:rPr lang="en-US" sz="2400">
                <a:latin typeface="Arial" charset="0"/>
              </a:rPr>
              <a:t>Parents, such as </a:t>
            </a:r>
            <a:r>
              <a:rPr lang="en-US" sz="2400" b="1" i="1">
                <a:latin typeface="Arial" charset="0"/>
              </a:rPr>
              <a:t>InterestBearingItem</a:t>
            </a:r>
            <a:r>
              <a:rPr lang="en-US" sz="2400">
                <a:latin typeface="Arial" charset="0"/>
              </a:rPr>
              <a:t> and </a:t>
            </a:r>
            <a:r>
              <a:rPr lang="en-US" sz="2400" b="1">
                <a:latin typeface="Arial" charset="0"/>
              </a:rPr>
              <a:t>InsurableItem</a:t>
            </a:r>
            <a:r>
              <a:rPr lang="en-US" sz="2400">
                <a:latin typeface="Arial" charset="0"/>
              </a:rPr>
              <a:t>, are called </a:t>
            </a:r>
            <a:r>
              <a:rPr lang="en-US" sz="2400" b="1" u="sng">
                <a:latin typeface="Arial" charset="0"/>
              </a:rPr>
              <a:t>mixins</a:t>
            </a:r>
            <a:r>
              <a:rPr lang="en-US" sz="2400">
                <a:latin typeface="Arial" charset="0"/>
              </a:rPr>
              <a:t> because they don't stand alone but, rather, are intended to be mixed in with other parents (such as Asset).</a:t>
            </a:r>
          </a:p>
          <a:p>
            <a:pPr>
              <a:buFont typeface="Wingdings" pitchFamily="2" charset="2"/>
              <a:buNone/>
            </a:pPr>
            <a:endParaRPr lang="en-US" sz="2400">
              <a:latin typeface="Arial" charset="0"/>
            </a:endParaRPr>
          </a:p>
          <a:p>
            <a:r>
              <a:rPr lang="en-US" sz="2400">
                <a:latin typeface="Arial" charset="0"/>
              </a:rPr>
              <a:t>UML defines one stereotype and four constraints that may be applied to generalization relationships.</a:t>
            </a:r>
          </a:p>
          <a:p>
            <a:endParaRPr lang="en-US" sz="2400">
              <a:latin typeface="Arial" charset="0"/>
            </a:endParaRPr>
          </a:p>
          <a:p>
            <a:pPr>
              <a:buClr>
                <a:srgbClr val="0000CC"/>
              </a:buClr>
              <a:buFont typeface="Wingdings" pitchFamily="2" charset="2"/>
              <a:buChar char="§"/>
            </a:pPr>
            <a:r>
              <a:rPr lang="en-US" sz="2400" b="1" u="sng">
                <a:latin typeface="Arial" charset="0"/>
              </a:rPr>
              <a:t>Implementation:</a:t>
            </a:r>
            <a:r>
              <a:rPr lang="en-US" sz="2400">
                <a:latin typeface="Arial" charset="0"/>
              </a:rPr>
              <a:t> Specifies that the child inherits the implementation of the parent but does not make public nor support its interfaces, thereby violating substitutability.</a:t>
            </a:r>
          </a:p>
          <a:p>
            <a:endParaRPr lang="en-US" sz="2400">
              <a:latin typeface="Arial" charset="0"/>
            </a:endParaRPr>
          </a:p>
          <a:p>
            <a:endParaRPr lang="en-US" sz="2400">
              <a:latin typeface="Arial" charset="0"/>
            </a:endParaRPr>
          </a:p>
          <a:p>
            <a:endParaRPr lang="en-US" sz="2400">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42913" y="98425"/>
            <a:ext cx="8243887" cy="1408113"/>
          </a:xfrm>
        </p:spPr>
        <p:txBody>
          <a:bodyPr/>
          <a:lstStyle/>
          <a:p>
            <a:pPr eaLnBrk="1" hangingPunct="1">
              <a:buFont typeface="Times New Roman" pitchFamily="16" charset="0"/>
              <a:buNone/>
              <a:defRPr/>
            </a:pPr>
            <a:r>
              <a:rPr lang="en-US" dirty="0" smtClean="0"/>
              <a:t>Common Uses</a:t>
            </a:r>
          </a:p>
        </p:txBody>
      </p:sp>
      <p:sp>
        <p:nvSpPr>
          <p:cNvPr id="8195" name="Rectangle 2"/>
          <p:cNvSpPr>
            <a:spLocks noGrp="1" noChangeArrowheads="1"/>
          </p:cNvSpPr>
          <p:nvPr>
            <p:ph type="body" idx="1"/>
          </p:nvPr>
        </p:nvSpPr>
        <p:spPr>
          <a:xfrm>
            <a:off x="457200" y="1600200"/>
            <a:ext cx="8229600" cy="4456113"/>
          </a:xfrm>
        </p:spPr>
        <p:txBody>
          <a:bodyPr/>
          <a:lstStyle/>
          <a:p>
            <a:pPr marL="608013" indent="-608013" eaLnBrk="1" hangingPunct="1">
              <a:spcBef>
                <a:spcPts val="500"/>
              </a:spcBef>
              <a:buClr>
                <a:srgbClr val="CC3300"/>
              </a:buClr>
              <a:buFont typeface="Arial"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sz="2400" smtClean="0">
                <a:solidFill>
                  <a:srgbClr val="000000"/>
                </a:solidFill>
                <a:latin typeface="Arial" charset="0"/>
              </a:rPr>
              <a:t>When you model the static design view of a system, you'll typically use class diagrams in one of three ways.</a:t>
            </a:r>
          </a:p>
          <a:p>
            <a:pPr marL="608013" indent="-608013" eaLnBrk="1" hangingPunct="1">
              <a:spcBef>
                <a:spcPts val="500"/>
              </a:spcBef>
              <a:buClr>
                <a:srgbClr val="CC3300"/>
              </a:buClr>
              <a:buFont typeface="Arial" charset="0"/>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US" sz="2000" smtClean="0">
              <a:solidFill>
                <a:srgbClr val="000000"/>
              </a:solidFill>
              <a:latin typeface="Arial" charset="0"/>
            </a:endParaRPr>
          </a:p>
          <a:p>
            <a:pPr marL="608013" indent="-608013" eaLnBrk="1" hangingPunct="1">
              <a:spcBef>
                <a:spcPts val="600"/>
              </a:spcBef>
              <a:buClr>
                <a:srgbClr val="0000CC"/>
              </a:buClr>
              <a:buFont typeface="Arial"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sz="2400" u="sng" smtClean="0">
                <a:solidFill>
                  <a:srgbClr val="0000CC"/>
                </a:solidFill>
                <a:latin typeface="Arial" charset="0"/>
              </a:rPr>
              <a:t>To model the vocabulary of a system</a:t>
            </a:r>
          </a:p>
          <a:p>
            <a:pPr marL="608013" indent="-608013" eaLnBrk="1" hangingPunct="1">
              <a:spcBef>
                <a:spcPts val="600"/>
              </a:spcBef>
              <a:buClrTx/>
              <a:buFontTx/>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US" sz="2400" smtClean="0">
              <a:solidFill>
                <a:srgbClr val="000000"/>
              </a:solidFill>
              <a:latin typeface="Arial" charset="0"/>
            </a:endParaRPr>
          </a:p>
          <a:p>
            <a:pPr marL="608013" indent="-608013" eaLnBrk="1" hangingPunct="1">
              <a:spcBef>
                <a:spcPts val="600"/>
              </a:spcBef>
              <a:buClrTx/>
              <a:buFontTx/>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sz="2400" smtClean="0">
                <a:solidFill>
                  <a:srgbClr val="000000"/>
                </a:solidFill>
                <a:latin typeface="Arial" charset="0"/>
              </a:rPr>
              <a:t>       Modeling the vocabulary of a system involves </a:t>
            </a:r>
            <a:r>
              <a:rPr lang="en-US" sz="2400" smtClean="0">
                <a:solidFill>
                  <a:srgbClr val="006600"/>
                </a:solidFill>
                <a:latin typeface="Arial" charset="0"/>
              </a:rPr>
              <a:t>making a decision about which abstractions are a part of the system</a:t>
            </a:r>
            <a:r>
              <a:rPr lang="en-US" sz="2400" smtClean="0">
                <a:solidFill>
                  <a:srgbClr val="000000"/>
                </a:solidFill>
                <a:latin typeface="Arial" charset="0"/>
              </a:rPr>
              <a:t> under consideration and </a:t>
            </a:r>
            <a:r>
              <a:rPr lang="en-US" sz="2400" smtClean="0">
                <a:solidFill>
                  <a:srgbClr val="006600"/>
                </a:solidFill>
                <a:latin typeface="Arial" charset="0"/>
              </a:rPr>
              <a:t>which fall outside its boundaries</a:t>
            </a:r>
            <a:r>
              <a:rPr lang="en-US" sz="2400" smtClean="0">
                <a:solidFill>
                  <a:srgbClr val="000000"/>
                </a:solidFill>
                <a:latin typeface="Arial" charset="0"/>
              </a:rPr>
              <a:t>. You use class diagrams to specify these abstractions and their responsibilities.</a:t>
            </a:r>
          </a:p>
          <a:p>
            <a:pPr marL="608013" indent="-608013" eaLnBrk="1" hangingPunct="1">
              <a:spcBef>
                <a:spcPts val="600"/>
              </a:spcBef>
              <a:buClr>
                <a:srgbClr val="CC3300"/>
              </a:buClr>
              <a:buFont typeface="Arial" charset="0"/>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US" sz="2400" smtClean="0">
              <a:solidFill>
                <a:srgbClr val="000000"/>
              </a:solidFill>
              <a:latin typeface="Arial" charset="0"/>
            </a:endParaRPr>
          </a:p>
          <a:p>
            <a:pPr marL="608013" indent="-608013" eaLnBrk="1" hangingPunct="1">
              <a:spcBef>
                <a:spcPts val="600"/>
              </a:spcBef>
              <a:buFont typeface="Arial" charset="0"/>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US" sz="2400" smtClean="0">
              <a:solidFill>
                <a:srgbClr val="000000"/>
              </a:solidFill>
              <a:latin typeface="Arial"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endParaRPr lang="en-US"/>
          </a:p>
        </p:txBody>
      </p:sp>
      <p:sp>
        <p:nvSpPr>
          <p:cNvPr id="29699" name="Rectangle 3"/>
          <p:cNvSpPr>
            <a:spLocks noGrp="1" noChangeArrowheads="1"/>
          </p:cNvSpPr>
          <p:nvPr>
            <p:ph type="body" idx="1"/>
          </p:nvPr>
        </p:nvSpPr>
        <p:spPr/>
        <p:txBody>
          <a:bodyPr/>
          <a:lstStyle/>
          <a:p>
            <a:r>
              <a:rPr lang="en-US" sz="2400">
                <a:latin typeface="Arial" charset="0"/>
              </a:rPr>
              <a:t>There are four standard constraints that apply to generalization relationships.</a:t>
            </a:r>
          </a:p>
          <a:p>
            <a:endParaRPr lang="en-US" sz="2400">
              <a:latin typeface="Arial" charset="0"/>
            </a:endParaRPr>
          </a:p>
          <a:p>
            <a:pPr>
              <a:buClr>
                <a:srgbClr val="0000CC"/>
              </a:buClr>
              <a:buFont typeface="Wingdings" pitchFamily="2" charset="2"/>
              <a:buChar char="§"/>
            </a:pPr>
            <a:r>
              <a:rPr lang="en-US" sz="2400" b="1" u="sng">
                <a:latin typeface="Arial" charset="0"/>
              </a:rPr>
              <a:t>complete</a:t>
            </a:r>
            <a:r>
              <a:rPr lang="en-US" sz="2400">
                <a:latin typeface="Arial" charset="0"/>
              </a:rPr>
              <a:t>: Specifies that all children in the generalization have been specified in the model (although some may be elided in the diagram) and that no additional children are permitted.</a:t>
            </a:r>
          </a:p>
          <a:p>
            <a:pPr>
              <a:buFont typeface="Wingdings" pitchFamily="2" charset="2"/>
              <a:buNone/>
            </a:pPr>
            <a:endParaRPr lang="en-US" sz="2400">
              <a:latin typeface="Arial" charset="0"/>
            </a:endParaRPr>
          </a:p>
          <a:p>
            <a:pPr>
              <a:buClr>
                <a:srgbClr val="0000CC"/>
              </a:buClr>
              <a:buFont typeface="Wingdings" pitchFamily="2" charset="2"/>
              <a:buChar char="§"/>
            </a:pPr>
            <a:r>
              <a:rPr lang="en-US" sz="2400" b="1" u="sng">
                <a:latin typeface="Arial" charset="0"/>
              </a:rPr>
              <a:t>incomplete: </a:t>
            </a:r>
            <a:r>
              <a:rPr lang="en-US" sz="2400">
                <a:latin typeface="Arial" charset="0"/>
              </a:rPr>
              <a:t>Specifies that not all children in the generalization have been specified (even if some are elided) and that additional children are permitted.</a:t>
            </a:r>
          </a:p>
          <a:p>
            <a:endParaRPr lang="en-US" sz="2400">
              <a:latin typeface="Arial" charset="0"/>
            </a:endParaRPr>
          </a:p>
          <a:p>
            <a:endParaRPr lang="en-US" sz="2400">
              <a:latin typeface="Arial" charset="0"/>
            </a:endParaRPr>
          </a:p>
          <a:p>
            <a:endParaRPr lang="en-US" sz="2400">
              <a:latin typeface="Arial"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endParaRPr lang="en-US"/>
          </a:p>
        </p:txBody>
      </p:sp>
      <p:sp>
        <p:nvSpPr>
          <p:cNvPr id="30723" name="Rectangle 3"/>
          <p:cNvSpPr>
            <a:spLocks noGrp="1" noChangeArrowheads="1"/>
          </p:cNvSpPr>
          <p:nvPr>
            <p:ph type="body" idx="1"/>
          </p:nvPr>
        </p:nvSpPr>
        <p:spPr/>
        <p:txBody>
          <a:bodyPr/>
          <a:lstStyle/>
          <a:p>
            <a:pPr>
              <a:buClr>
                <a:srgbClr val="0000CC"/>
              </a:buClr>
              <a:buFont typeface="Wingdings" pitchFamily="2" charset="2"/>
              <a:buChar char="§"/>
            </a:pPr>
            <a:r>
              <a:rPr lang="en-US" sz="2400" b="1" u="sng">
                <a:latin typeface="Arial" charset="0"/>
              </a:rPr>
              <a:t>disjoint:</a:t>
            </a:r>
            <a:r>
              <a:rPr lang="en-US" sz="2400">
                <a:latin typeface="Arial" charset="0"/>
              </a:rPr>
              <a:t> Specifies that objects of the parent may have no more than one of the children as a type. </a:t>
            </a:r>
          </a:p>
          <a:p>
            <a:pPr>
              <a:buFont typeface="Wingdings" pitchFamily="2" charset="2"/>
              <a:buNone/>
            </a:pPr>
            <a:endParaRPr lang="en-US" sz="2400">
              <a:latin typeface="Arial" charset="0"/>
            </a:endParaRPr>
          </a:p>
          <a:p>
            <a:pPr>
              <a:buClr>
                <a:srgbClr val="0000CC"/>
              </a:buClr>
              <a:buFont typeface="Wingdings" pitchFamily="2" charset="2"/>
              <a:buChar char="§"/>
            </a:pPr>
            <a:r>
              <a:rPr lang="en-US" sz="2400" b="1" u="sng">
                <a:latin typeface="Arial" charset="0"/>
              </a:rPr>
              <a:t>overlapping:</a:t>
            </a:r>
            <a:r>
              <a:rPr lang="en-US" sz="2400">
                <a:latin typeface="Arial" charset="0"/>
              </a:rPr>
              <a:t> Specifies that objects of the parent may have more than one of the children as a type.</a:t>
            </a:r>
          </a:p>
          <a:p>
            <a:pPr>
              <a:buClr>
                <a:srgbClr val="0000CC"/>
              </a:buClr>
              <a:buFont typeface="Wingdings" pitchFamily="2" charset="2"/>
              <a:buChar char="§"/>
            </a:pPr>
            <a:endParaRPr lang="en-US" sz="2400">
              <a:latin typeface="Arial" charset="0"/>
            </a:endParaRPr>
          </a:p>
          <a:p>
            <a:r>
              <a:rPr lang="en-US" sz="2400">
                <a:latin typeface="Arial" charset="0"/>
              </a:rPr>
              <a:t>These two constraints apply only in the context of multiple inheritance.</a:t>
            </a:r>
          </a:p>
          <a:p>
            <a:endParaRPr lang="en-US" sz="2400">
              <a:latin typeface="Arial"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en-US" sz="4000" b="1" u="sng">
                <a:solidFill>
                  <a:srgbClr val="0000CC"/>
                </a:solidFill>
              </a:rPr>
              <a:t>Association</a:t>
            </a:r>
            <a:r>
              <a:rPr lang="en-US" sz="4000" u="sng">
                <a:solidFill>
                  <a:srgbClr val="0000CC"/>
                </a:solidFill>
              </a:rPr>
              <a:t/>
            </a:r>
            <a:br>
              <a:rPr lang="en-US" sz="4000" u="sng">
                <a:solidFill>
                  <a:srgbClr val="0000CC"/>
                </a:solidFill>
              </a:rPr>
            </a:br>
            <a:endParaRPr lang="en-US" sz="4000" u="sng">
              <a:solidFill>
                <a:srgbClr val="0000CC"/>
              </a:solidFill>
            </a:endParaRPr>
          </a:p>
        </p:txBody>
      </p:sp>
      <p:sp>
        <p:nvSpPr>
          <p:cNvPr id="31747" name="Rectangle 3"/>
          <p:cNvSpPr>
            <a:spLocks noGrp="1" noChangeArrowheads="1"/>
          </p:cNvSpPr>
          <p:nvPr>
            <p:ph type="body" idx="1"/>
          </p:nvPr>
        </p:nvSpPr>
        <p:spPr/>
        <p:txBody>
          <a:bodyPr/>
          <a:lstStyle/>
          <a:p>
            <a:r>
              <a:rPr lang="en-US" sz="2400">
                <a:latin typeface="Arial" charset="0"/>
              </a:rPr>
              <a:t>An </a:t>
            </a:r>
            <a:r>
              <a:rPr lang="en-US" sz="2400" i="1">
                <a:latin typeface="Arial" charset="0"/>
              </a:rPr>
              <a:t>association </a:t>
            </a:r>
            <a:r>
              <a:rPr lang="en-US" sz="2400">
                <a:latin typeface="Arial" charset="0"/>
              </a:rPr>
              <a:t>is a structural relationship, specifying that objects of one thing are connected to objects of another.</a:t>
            </a:r>
          </a:p>
          <a:p>
            <a:endParaRPr lang="en-US" sz="2400">
              <a:latin typeface="Arial" charset="0"/>
            </a:endParaRPr>
          </a:p>
          <a:p>
            <a:r>
              <a:rPr lang="en-US" sz="2400">
                <a:latin typeface="Arial" charset="0"/>
              </a:rPr>
              <a:t>There are four basic adornments that apply to an association: a name, the role at each end of the association, the multiplicity at each end of the association, and aggregation.</a:t>
            </a:r>
          </a:p>
          <a:p>
            <a:endParaRPr lang="en-US" sz="2400">
              <a:latin typeface="Arial" charset="0"/>
            </a:endParaRPr>
          </a:p>
          <a:p>
            <a:r>
              <a:rPr lang="en-US" sz="2400">
                <a:latin typeface="Arial" charset="0"/>
              </a:rPr>
              <a:t>other properties you can use to model subtle details, such as navigation, qualification, and various flavors of aggregation.</a:t>
            </a:r>
          </a:p>
          <a:p>
            <a:endParaRPr lang="en-US" sz="2400">
              <a:latin typeface="Arial" charset="0"/>
            </a:endParaRPr>
          </a:p>
          <a:p>
            <a:endParaRPr lang="en-US" sz="2400">
              <a:latin typeface="Arial" charset="0"/>
            </a:endParaRPr>
          </a:p>
          <a:p>
            <a:endParaRPr lang="en-US" sz="2400">
              <a:latin typeface="Arial"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b="1" u="sng">
                <a:solidFill>
                  <a:schemeClr val="tx1"/>
                </a:solidFill>
              </a:rPr>
              <a:t>1. Navigation</a:t>
            </a:r>
          </a:p>
        </p:txBody>
      </p:sp>
      <p:sp>
        <p:nvSpPr>
          <p:cNvPr id="32771" name="Rectangle 3"/>
          <p:cNvSpPr>
            <a:spLocks noGrp="1" noChangeArrowheads="1"/>
          </p:cNvSpPr>
          <p:nvPr>
            <p:ph type="body" idx="1"/>
          </p:nvPr>
        </p:nvSpPr>
        <p:spPr/>
        <p:txBody>
          <a:bodyPr/>
          <a:lstStyle/>
          <a:p>
            <a:r>
              <a:rPr lang="en-US" sz="2400">
                <a:latin typeface="Arial" charset="0"/>
              </a:rPr>
              <a:t>Given a plain, unadorned association between two classes, such as Book and Library, it's possible to navigate from objects of one kind to objects of the other kind.</a:t>
            </a:r>
          </a:p>
          <a:p>
            <a:endParaRPr lang="en-US"/>
          </a:p>
          <a:p>
            <a:r>
              <a:rPr lang="en-US" sz="2400">
                <a:latin typeface="Arial" charset="0"/>
              </a:rPr>
              <a:t>Unless otherwise specified, navigation across an association is bidirectional. There are some circumstances in which we limit navigation to just one direction.</a:t>
            </a:r>
          </a:p>
          <a:p>
            <a:endParaRPr lang="en-US" sz="2400">
              <a:latin typeface="Arial" charset="0"/>
            </a:endParaRPr>
          </a:p>
          <a:p>
            <a:endParaRPr lang="en-US" sz="2400">
              <a:latin typeface="Arial"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endParaRPr lang="en-US"/>
          </a:p>
        </p:txBody>
      </p:sp>
      <p:pic>
        <p:nvPicPr>
          <p:cNvPr id="33796" name="Picture 4"/>
          <p:cNvPicPr>
            <a:picLocks noChangeAspect="1" noChangeArrowheads="1"/>
          </p:cNvPicPr>
          <p:nvPr>
            <p:ph type="body" idx="1"/>
          </p:nvPr>
        </p:nvPicPr>
        <p:blipFill>
          <a:blip r:embed="rId2"/>
          <a:srcRect/>
          <a:stretch>
            <a:fillRect/>
          </a:stretch>
        </p:blipFill>
        <p:spPr>
          <a:xfrm>
            <a:off x="1447800" y="2438400"/>
            <a:ext cx="5943600" cy="2819400"/>
          </a:xfrm>
          <a:noFill/>
          <a:ln/>
        </p:spPr>
      </p:pic>
      <p:sp>
        <p:nvSpPr>
          <p:cNvPr id="33797" name="Rectangle 5"/>
          <p:cNvSpPr>
            <a:spLocks noChangeArrowheads="1"/>
          </p:cNvSpPr>
          <p:nvPr/>
        </p:nvSpPr>
        <p:spPr bwMode="auto">
          <a:xfrm>
            <a:off x="3429000" y="5867400"/>
            <a:ext cx="2209800" cy="457200"/>
          </a:xfrm>
          <a:prstGeom prst="rect">
            <a:avLst/>
          </a:prstGeom>
          <a:noFill/>
          <a:ln w="9525">
            <a:noFill/>
            <a:miter lim="800000"/>
            <a:headEnd/>
            <a:tailEnd/>
          </a:ln>
          <a:effectLst/>
        </p:spPr>
        <p:txBody>
          <a:bodyPr>
            <a:spAutoFit/>
          </a:bodyPr>
          <a:lstStyle/>
          <a:p>
            <a:r>
              <a:rPr lang="en-US" sz="2400" b="1" u="sng">
                <a:latin typeface="Arial" charset="0"/>
              </a:rPr>
              <a:t>Navigation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sz="4000"/>
              <a:t/>
            </a:r>
            <a:br>
              <a:rPr lang="en-US" sz="4000"/>
            </a:br>
            <a:r>
              <a:rPr lang="en-US" sz="4000">
                <a:solidFill>
                  <a:schemeClr val="tx1"/>
                </a:solidFill>
              </a:rPr>
              <a:t>2.</a:t>
            </a:r>
            <a:r>
              <a:rPr lang="en-US" sz="4000" b="1" u="sng">
                <a:solidFill>
                  <a:schemeClr val="tx1"/>
                </a:solidFill>
              </a:rPr>
              <a:t>Visibility</a:t>
            </a:r>
          </a:p>
        </p:txBody>
      </p:sp>
      <p:sp>
        <p:nvSpPr>
          <p:cNvPr id="34819" name="Rectangle 3"/>
          <p:cNvSpPr>
            <a:spLocks noGrp="1" noChangeArrowheads="1"/>
          </p:cNvSpPr>
          <p:nvPr>
            <p:ph type="body" idx="1"/>
          </p:nvPr>
        </p:nvSpPr>
        <p:spPr/>
        <p:txBody>
          <a:bodyPr/>
          <a:lstStyle/>
          <a:p>
            <a:r>
              <a:rPr lang="en-US" sz="2400">
                <a:latin typeface="Arial" charset="0"/>
              </a:rPr>
              <a:t>Given an association between two classes, objects of one class can see and navigate to objects of the other, unless otherwise restricted by an explicit statement of navigation.</a:t>
            </a:r>
          </a:p>
          <a:p>
            <a:endParaRPr lang="en-US" sz="2400">
              <a:latin typeface="Arial" charset="0"/>
            </a:endParaRPr>
          </a:p>
          <a:p>
            <a:endParaRPr lang="en-US" sz="2400">
              <a:latin typeface="Arial" charset="0"/>
            </a:endParaRPr>
          </a:p>
          <a:p>
            <a:endParaRPr lang="en-US" sz="2400">
              <a:latin typeface="Arial" charset="0"/>
            </a:endParaRPr>
          </a:p>
        </p:txBody>
      </p:sp>
      <p:pic>
        <p:nvPicPr>
          <p:cNvPr id="34820" name="Picture 4"/>
          <p:cNvPicPr>
            <a:picLocks noChangeAspect="1" noChangeArrowheads="1"/>
          </p:cNvPicPr>
          <p:nvPr/>
        </p:nvPicPr>
        <p:blipFill>
          <a:blip r:embed="rId2"/>
          <a:srcRect/>
          <a:stretch>
            <a:fillRect/>
          </a:stretch>
        </p:blipFill>
        <p:spPr bwMode="auto">
          <a:xfrm>
            <a:off x="914400" y="3657600"/>
            <a:ext cx="7162800" cy="25908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sz="4000"/>
              <a:t/>
            </a:r>
            <a:br>
              <a:rPr lang="en-US" sz="4000"/>
            </a:br>
            <a:r>
              <a:rPr lang="en-US" sz="4000"/>
              <a:t/>
            </a:r>
            <a:br>
              <a:rPr lang="en-US" sz="4000"/>
            </a:br>
            <a:r>
              <a:rPr lang="en-US" sz="4000"/>
              <a:t> </a:t>
            </a:r>
            <a:r>
              <a:rPr lang="en-US" sz="4000" u="sng">
                <a:solidFill>
                  <a:schemeClr val="tx1"/>
                </a:solidFill>
              </a:rPr>
              <a:t>3. </a:t>
            </a:r>
            <a:r>
              <a:rPr lang="en-US" sz="4000" b="1" u="sng">
                <a:solidFill>
                  <a:schemeClr val="tx1"/>
                </a:solidFill>
              </a:rPr>
              <a:t>Qualification</a:t>
            </a:r>
          </a:p>
        </p:txBody>
      </p:sp>
      <p:sp>
        <p:nvSpPr>
          <p:cNvPr id="35843" name="Rectangle 3"/>
          <p:cNvSpPr>
            <a:spLocks noGrp="1" noChangeArrowheads="1"/>
          </p:cNvSpPr>
          <p:nvPr>
            <p:ph type="body" idx="1"/>
          </p:nvPr>
        </p:nvSpPr>
        <p:spPr/>
        <p:txBody>
          <a:bodyPr/>
          <a:lstStyle/>
          <a:p>
            <a:r>
              <a:rPr lang="en-US" sz="2400">
                <a:latin typeface="Arial" charset="0"/>
              </a:rPr>
              <a:t>Given an object at one end of an association, to identify an object or set of objects at the other end.</a:t>
            </a:r>
          </a:p>
          <a:p>
            <a:endParaRPr lang="en-US" sz="2400">
              <a:latin typeface="Arial" charset="0"/>
            </a:endParaRPr>
          </a:p>
          <a:p>
            <a:endParaRPr lang="en-US" sz="2400">
              <a:latin typeface="Arial" charset="0"/>
            </a:endParaRPr>
          </a:p>
          <a:p>
            <a:endParaRPr lang="en-US" sz="2400">
              <a:latin typeface="Arial" charset="0"/>
            </a:endParaRPr>
          </a:p>
        </p:txBody>
      </p:sp>
      <p:pic>
        <p:nvPicPr>
          <p:cNvPr id="35844" name="Picture 4"/>
          <p:cNvPicPr>
            <a:picLocks noChangeAspect="1" noChangeArrowheads="1"/>
          </p:cNvPicPr>
          <p:nvPr/>
        </p:nvPicPr>
        <p:blipFill>
          <a:blip r:embed="rId2"/>
          <a:srcRect/>
          <a:stretch>
            <a:fillRect/>
          </a:stretch>
        </p:blipFill>
        <p:spPr bwMode="auto">
          <a:xfrm>
            <a:off x="1371600" y="2922588"/>
            <a:ext cx="6629400" cy="1878012"/>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sz="4000"/>
              <a:t/>
            </a:r>
            <a:br>
              <a:rPr lang="en-US" sz="4000"/>
            </a:br>
            <a:r>
              <a:rPr lang="en-US" sz="4000"/>
              <a:t> </a:t>
            </a:r>
            <a:r>
              <a:rPr lang="en-US" sz="4000" u="sng">
                <a:solidFill>
                  <a:schemeClr val="tx1"/>
                </a:solidFill>
              </a:rPr>
              <a:t>4. </a:t>
            </a:r>
            <a:r>
              <a:rPr lang="en-US" sz="4000" b="1" u="sng">
                <a:solidFill>
                  <a:schemeClr val="tx1"/>
                </a:solidFill>
              </a:rPr>
              <a:t>Interface Specifier</a:t>
            </a:r>
          </a:p>
        </p:txBody>
      </p:sp>
      <p:sp>
        <p:nvSpPr>
          <p:cNvPr id="37891" name="Rectangle 3"/>
          <p:cNvSpPr>
            <a:spLocks noGrp="1" noChangeArrowheads="1"/>
          </p:cNvSpPr>
          <p:nvPr>
            <p:ph type="body" idx="1"/>
          </p:nvPr>
        </p:nvSpPr>
        <p:spPr/>
        <p:txBody>
          <a:bodyPr/>
          <a:lstStyle/>
          <a:p>
            <a:r>
              <a:rPr lang="en-US" sz="2400">
                <a:latin typeface="Arial" charset="0"/>
              </a:rPr>
              <a:t>An interface is a collection of operations that are used to specify a service of a class or a component; every class may realize many interfaces. </a:t>
            </a:r>
          </a:p>
          <a:p>
            <a:pPr>
              <a:buFont typeface="Wingdings" pitchFamily="2" charset="2"/>
              <a:buNone/>
            </a:pPr>
            <a:r>
              <a:rPr lang="en-US" sz="2400">
                <a:latin typeface="Arial" charset="0"/>
              </a:rPr>
              <a:t>    Collectively, the interfaces realized by a class represent a complete specification of the behavior of that class.</a:t>
            </a:r>
          </a:p>
          <a:p>
            <a:endParaRPr lang="en-US" sz="2400">
              <a:latin typeface="Arial" charset="0"/>
            </a:endParaRPr>
          </a:p>
        </p:txBody>
      </p:sp>
      <p:pic>
        <p:nvPicPr>
          <p:cNvPr id="37892" name="Picture 4"/>
          <p:cNvPicPr>
            <a:picLocks noChangeAspect="1" noChangeArrowheads="1"/>
          </p:cNvPicPr>
          <p:nvPr/>
        </p:nvPicPr>
        <p:blipFill>
          <a:blip r:embed="rId2"/>
          <a:srcRect/>
          <a:stretch>
            <a:fillRect/>
          </a:stretch>
        </p:blipFill>
        <p:spPr bwMode="auto">
          <a:xfrm>
            <a:off x="990600" y="3962400"/>
            <a:ext cx="6781800" cy="24384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sz="4000"/>
              <a:t/>
            </a:r>
            <a:br>
              <a:rPr lang="en-US" sz="4000"/>
            </a:br>
            <a:r>
              <a:rPr lang="en-US" sz="4000"/>
              <a:t> </a:t>
            </a:r>
            <a:r>
              <a:rPr lang="en-US" sz="4000" b="1" u="sng">
                <a:solidFill>
                  <a:schemeClr val="tx1"/>
                </a:solidFill>
              </a:rPr>
              <a:t>5. Composition</a:t>
            </a:r>
          </a:p>
        </p:txBody>
      </p:sp>
      <p:pic>
        <p:nvPicPr>
          <p:cNvPr id="38916" name="Picture 4"/>
          <p:cNvPicPr>
            <a:picLocks noChangeAspect="1" noChangeArrowheads="1"/>
          </p:cNvPicPr>
          <p:nvPr>
            <p:ph type="body" idx="1"/>
          </p:nvPr>
        </p:nvPicPr>
        <p:blipFill>
          <a:blip r:embed="rId2"/>
          <a:srcRect/>
          <a:stretch>
            <a:fillRect/>
          </a:stretch>
        </p:blipFill>
        <p:spPr>
          <a:xfrm>
            <a:off x="2190750" y="2527300"/>
            <a:ext cx="4762500" cy="2676525"/>
          </a:xfrm>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sz="4000"/>
              <a:t/>
            </a:r>
            <a:br>
              <a:rPr lang="en-US" sz="4000"/>
            </a:br>
            <a:r>
              <a:rPr lang="en-US" sz="4000"/>
              <a:t> </a:t>
            </a:r>
            <a:r>
              <a:rPr lang="en-US" sz="4000" b="1" u="sng">
                <a:solidFill>
                  <a:schemeClr val="tx1"/>
                </a:solidFill>
              </a:rPr>
              <a:t>6. Association Classes</a:t>
            </a:r>
          </a:p>
        </p:txBody>
      </p:sp>
      <p:sp>
        <p:nvSpPr>
          <p:cNvPr id="39939" name="Rectangle 3"/>
          <p:cNvSpPr>
            <a:spLocks noGrp="1" noChangeArrowheads="1"/>
          </p:cNvSpPr>
          <p:nvPr>
            <p:ph type="body" idx="1"/>
          </p:nvPr>
        </p:nvSpPr>
        <p:spPr/>
        <p:txBody>
          <a:bodyPr/>
          <a:lstStyle/>
          <a:p>
            <a:r>
              <a:rPr lang="en-US" sz="2400">
                <a:latin typeface="Arial" charset="0"/>
              </a:rPr>
              <a:t>In an association between two classes, the association itself might have properties.</a:t>
            </a:r>
          </a:p>
          <a:p>
            <a:endParaRPr lang="en-US" sz="2400">
              <a:latin typeface="Arial" charset="0"/>
            </a:endParaRPr>
          </a:p>
          <a:p>
            <a:r>
              <a:rPr lang="en-US" sz="2400">
                <a:latin typeface="Arial" charset="0"/>
              </a:rPr>
              <a:t>For example, in an employer/employee relationship between a Company and a Person, there is a Job that represents the properties of that relationship that apply to exactly one pairing of the Person and Company.</a:t>
            </a:r>
          </a:p>
          <a:p>
            <a:endParaRPr lang="en-US" sz="2400">
              <a:latin typeface="Arial"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42913" y="98425"/>
            <a:ext cx="8243887" cy="1408113"/>
          </a:xfrm>
        </p:spPr>
        <p:txBody>
          <a:bodyPr/>
          <a:lstStyle/>
          <a:p>
            <a:pPr eaLnBrk="1" hangingPunct="1">
              <a:buFont typeface="Times New Roman" pitchFamily="16" charset="0"/>
              <a:buNone/>
              <a:defRPr/>
            </a:pPr>
            <a:endParaRPr lang="en-US" smtClean="0"/>
          </a:p>
        </p:txBody>
      </p:sp>
      <p:sp>
        <p:nvSpPr>
          <p:cNvPr id="9219" name="Rectangle 2"/>
          <p:cNvSpPr>
            <a:spLocks noGrp="1" noChangeArrowheads="1"/>
          </p:cNvSpPr>
          <p:nvPr>
            <p:ph type="body" idx="1"/>
          </p:nvPr>
        </p:nvSpPr>
        <p:spPr>
          <a:xfrm>
            <a:off x="457200" y="1600200"/>
            <a:ext cx="8229600" cy="4456113"/>
          </a:xfrm>
        </p:spPr>
        <p:txBody>
          <a:bodyPr/>
          <a:lstStyle/>
          <a:p>
            <a:pPr indent="-341313" eaLnBrk="1" hangingPunct="1">
              <a:lnSpc>
                <a:spcPct val="80000"/>
              </a:lnSpc>
              <a:spcBef>
                <a:spcPts val="6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smtClean="0">
                <a:solidFill>
                  <a:srgbClr val="0000CC"/>
                </a:solidFill>
                <a:latin typeface="Arial" charset="0"/>
              </a:rPr>
              <a:t>2.</a:t>
            </a:r>
            <a:r>
              <a:rPr lang="en-US" sz="2400" smtClean="0">
                <a:solidFill>
                  <a:srgbClr val="000000"/>
                </a:solidFill>
                <a:latin typeface="Arial" charset="0"/>
              </a:rPr>
              <a:t> </a:t>
            </a:r>
            <a:r>
              <a:rPr lang="en-US" sz="2400" b="1" u="sng" smtClean="0">
                <a:solidFill>
                  <a:srgbClr val="0000CC"/>
                </a:solidFill>
                <a:latin typeface="Arial" charset="0"/>
              </a:rPr>
              <a:t>To model simple collaborations</a:t>
            </a:r>
          </a:p>
          <a:p>
            <a:pPr indent="-341313" eaLnBrk="1" hangingPunct="1">
              <a:lnSpc>
                <a:spcPct val="80000"/>
              </a:lnSpc>
              <a:spcBef>
                <a:spcPts val="6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400" b="1" u="sng" smtClean="0">
              <a:solidFill>
                <a:srgbClr val="0000CC"/>
              </a:solidFill>
              <a:latin typeface="Arial" charset="0"/>
            </a:endParaRPr>
          </a:p>
          <a:p>
            <a:pPr indent="-341313" eaLnBrk="1" hangingPunct="1">
              <a:lnSpc>
                <a:spcPct val="80000"/>
              </a:lnSpc>
              <a:spcBef>
                <a:spcPts val="6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b="1" smtClean="0">
                <a:solidFill>
                  <a:srgbClr val="000000"/>
                </a:solidFill>
                <a:latin typeface="Arial" charset="0"/>
              </a:rPr>
              <a:t>    </a:t>
            </a:r>
            <a:r>
              <a:rPr lang="en-US" sz="2400" b="1" smtClean="0">
                <a:solidFill>
                  <a:srgbClr val="FF66FF"/>
                </a:solidFill>
                <a:latin typeface="Arial" charset="0"/>
              </a:rPr>
              <a:t>A collaboration is a society of classes, interfaces, and other elements</a:t>
            </a:r>
            <a:r>
              <a:rPr lang="en-US" sz="2400" smtClean="0">
                <a:solidFill>
                  <a:srgbClr val="000000"/>
                </a:solidFill>
                <a:latin typeface="Arial" charset="0"/>
              </a:rPr>
              <a:t> that work together to provide some cooperative behavior that's bigger than the sum of all the elements. </a:t>
            </a:r>
          </a:p>
          <a:p>
            <a:pPr indent="-341313" eaLnBrk="1" hangingPunct="1">
              <a:lnSpc>
                <a:spcPct val="80000"/>
              </a:lnSpc>
              <a:spcBef>
                <a:spcPts val="6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400" smtClean="0">
              <a:solidFill>
                <a:srgbClr val="000000"/>
              </a:solidFill>
              <a:latin typeface="Arial" charset="0"/>
            </a:endParaRPr>
          </a:p>
          <a:p>
            <a:pPr indent="-341313" eaLnBrk="1" hangingPunct="1">
              <a:lnSpc>
                <a:spcPct val="80000"/>
              </a:lnSpc>
              <a:spcBef>
                <a:spcPts val="6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smtClean="0">
                <a:solidFill>
                  <a:srgbClr val="000000"/>
                </a:solidFill>
                <a:latin typeface="Arial" charset="0"/>
              </a:rPr>
              <a:t>    For example, when you're modeling the semantics of a transaction in a distributed system, you can't just stare at a single class to understand what's going on. Rather, these semantics are carried out by a set of classes that work together.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en-US"/>
          </a:p>
        </p:txBody>
      </p:sp>
      <p:pic>
        <p:nvPicPr>
          <p:cNvPr id="40964" name="Picture 4"/>
          <p:cNvPicPr>
            <a:picLocks noChangeAspect="1" noChangeArrowheads="1"/>
          </p:cNvPicPr>
          <p:nvPr>
            <p:ph type="body" idx="1"/>
          </p:nvPr>
        </p:nvPicPr>
        <p:blipFill>
          <a:blip r:embed="rId2"/>
          <a:srcRect/>
          <a:stretch>
            <a:fillRect/>
          </a:stretch>
        </p:blipFill>
        <p:spPr>
          <a:xfrm>
            <a:off x="1752600" y="2446338"/>
            <a:ext cx="5791200" cy="2838450"/>
          </a:xfrm>
          <a:noFill/>
          <a:ln/>
        </p:spPr>
      </p:pic>
      <p:sp>
        <p:nvSpPr>
          <p:cNvPr id="40965" name="Rectangle 5"/>
          <p:cNvSpPr>
            <a:spLocks noChangeArrowheads="1"/>
          </p:cNvSpPr>
          <p:nvPr/>
        </p:nvSpPr>
        <p:spPr bwMode="auto">
          <a:xfrm>
            <a:off x="3276600" y="5570538"/>
            <a:ext cx="2914650" cy="457200"/>
          </a:xfrm>
          <a:prstGeom prst="rect">
            <a:avLst/>
          </a:prstGeom>
          <a:noFill/>
          <a:ln w="9525">
            <a:noFill/>
            <a:miter lim="800000"/>
            <a:headEnd/>
            <a:tailEnd/>
          </a:ln>
          <a:effectLst/>
        </p:spPr>
        <p:txBody>
          <a:bodyPr wrap="none">
            <a:spAutoFit/>
          </a:bodyPr>
          <a:lstStyle/>
          <a:p>
            <a:r>
              <a:rPr lang="en-US" sz="2400" u="sng">
                <a:latin typeface="Arial" charset="0"/>
              </a:rPr>
              <a:t>Association Classes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en-US"/>
          </a:p>
        </p:txBody>
      </p:sp>
      <p:sp>
        <p:nvSpPr>
          <p:cNvPr id="41987" name="Rectangle 3"/>
          <p:cNvSpPr>
            <a:spLocks noGrp="1" noChangeArrowheads="1"/>
          </p:cNvSpPr>
          <p:nvPr>
            <p:ph type="body" idx="1"/>
          </p:nvPr>
        </p:nvSpPr>
        <p:spPr/>
        <p:txBody>
          <a:bodyPr/>
          <a:lstStyle/>
          <a:p>
            <a:r>
              <a:rPr lang="en-US" sz="2400">
                <a:latin typeface="Arial" charset="0"/>
              </a:rPr>
              <a:t>In the UML, you'd model this as an association class, which is a modeling element that has both association and class properties. </a:t>
            </a:r>
          </a:p>
          <a:p>
            <a:r>
              <a:rPr lang="en-US" sz="2400">
                <a:latin typeface="Arial" charset="0"/>
              </a:rPr>
              <a:t>An association class can be seen as an association that also has class properties, or as a class that also has association properties.</a:t>
            </a:r>
            <a:r>
              <a:rPr lang="en-US"/>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sz="4000" b="1" u="sng">
                <a:solidFill>
                  <a:schemeClr val="tx1"/>
                </a:solidFill>
              </a:rPr>
              <a:t/>
            </a:r>
            <a:br>
              <a:rPr lang="en-US" sz="4000" b="1" u="sng">
                <a:solidFill>
                  <a:schemeClr val="tx1"/>
                </a:solidFill>
              </a:rPr>
            </a:br>
            <a:r>
              <a:rPr lang="en-US" sz="4000" b="1" u="sng">
                <a:solidFill>
                  <a:schemeClr val="tx1"/>
                </a:solidFill>
              </a:rPr>
              <a:t> 7. Constraints</a:t>
            </a:r>
          </a:p>
        </p:txBody>
      </p:sp>
      <p:sp>
        <p:nvSpPr>
          <p:cNvPr id="43011" name="Rectangle 3"/>
          <p:cNvSpPr>
            <a:spLocks noGrp="1" noChangeArrowheads="1"/>
          </p:cNvSpPr>
          <p:nvPr>
            <p:ph type="body" idx="1"/>
          </p:nvPr>
        </p:nvSpPr>
        <p:spPr/>
        <p:txBody>
          <a:bodyPr/>
          <a:lstStyle/>
          <a:p>
            <a:pPr marL="533400" indent="-533400">
              <a:lnSpc>
                <a:spcPct val="90000"/>
              </a:lnSpc>
            </a:pPr>
            <a:r>
              <a:rPr lang="en-US" sz="2000">
                <a:latin typeface="Arial" charset="0"/>
              </a:rPr>
              <a:t>UML defines five constraints that may be applied to association relationships.</a:t>
            </a:r>
          </a:p>
          <a:p>
            <a:pPr marL="533400" indent="-533400">
              <a:lnSpc>
                <a:spcPct val="90000"/>
              </a:lnSpc>
            </a:pPr>
            <a:endParaRPr lang="en-US" sz="2000">
              <a:latin typeface="Arial" charset="0"/>
            </a:endParaRPr>
          </a:p>
          <a:p>
            <a:pPr marL="533400" indent="-533400">
              <a:lnSpc>
                <a:spcPct val="90000"/>
              </a:lnSpc>
            </a:pPr>
            <a:r>
              <a:rPr lang="en-US" sz="2000">
                <a:latin typeface="Arial" charset="0"/>
              </a:rPr>
              <a:t>First, you can distinguish if the association is real or conceptual.</a:t>
            </a:r>
          </a:p>
          <a:p>
            <a:pPr marL="533400" indent="-533400">
              <a:lnSpc>
                <a:spcPct val="90000"/>
              </a:lnSpc>
            </a:pPr>
            <a:endParaRPr lang="en-US" sz="2000">
              <a:latin typeface="Arial" charset="0"/>
            </a:endParaRPr>
          </a:p>
          <a:p>
            <a:pPr marL="533400" indent="-533400">
              <a:lnSpc>
                <a:spcPct val="90000"/>
              </a:lnSpc>
              <a:buFont typeface="Wingdings" pitchFamily="2" charset="2"/>
              <a:buAutoNum type="arabicPeriod"/>
            </a:pPr>
            <a:r>
              <a:rPr lang="en-US" sz="2000" b="1" u="sng">
                <a:latin typeface="Arial" charset="0"/>
              </a:rPr>
              <a:t>implicit:</a:t>
            </a:r>
            <a:r>
              <a:rPr lang="en-US" sz="2000">
                <a:latin typeface="Arial" charset="0"/>
              </a:rPr>
              <a:t> Specifies that the relationship is not manifest but, rather, is only conceptual.</a:t>
            </a:r>
          </a:p>
          <a:p>
            <a:pPr marL="533400" indent="-533400">
              <a:lnSpc>
                <a:spcPct val="90000"/>
              </a:lnSpc>
            </a:pPr>
            <a:endParaRPr lang="en-US" sz="2000">
              <a:latin typeface="Arial" charset="0"/>
            </a:endParaRPr>
          </a:p>
          <a:p>
            <a:pPr marL="533400" indent="-533400">
              <a:lnSpc>
                <a:spcPct val="90000"/>
              </a:lnSpc>
            </a:pPr>
            <a:r>
              <a:rPr lang="en-US" sz="2000">
                <a:latin typeface="Arial" charset="0"/>
              </a:rPr>
              <a:t>Second, you can specify that the objects at one end of an association (with a multiplicity greater than one) are ordered or unordered.</a:t>
            </a:r>
          </a:p>
          <a:p>
            <a:pPr marL="533400" indent="-533400">
              <a:lnSpc>
                <a:spcPct val="90000"/>
              </a:lnSpc>
            </a:pPr>
            <a:endParaRPr lang="en-US" sz="2000">
              <a:latin typeface="Arial" charset="0"/>
            </a:endParaRPr>
          </a:p>
          <a:p>
            <a:pPr marL="533400" indent="-533400">
              <a:lnSpc>
                <a:spcPct val="90000"/>
              </a:lnSpc>
              <a:buFont typeface="Wingdings" pitchFamily="2" charset="2"/>
              <a:buNone/>
            </a:pPr>
            <a:r>
              <a:rPr lang="en-US" sz="2000">
                <a:latin typeface="Arial" charset="0"/>
              </a:rPr>
              <a:t> 2. </a:t>
            </a:r>
            <a:r>
              <a:rPr lang="en-US" sz="2000" b="1" u="sng">
                <a:latin typeface="Arial" charset="0"/>
              </a:rPr>
              <a:t>ordered:</a:t>
            </a:r>
            <a:r>
              <a:rPr lang="en-US" sz="2000">
                <a:latin typeface="Arial" charset="0"/>
              </a:rPr>
              <a:t> Specifies that the set of objects at one end of an association are in an explicit order</a:t>
            </a:r>
          </a:p>
          <a:p>
            <a:pPr marL="533400" indent="-533400">
              <a:lnSpc>
                <a:spcPct val="90000"/>
              </a:lnSpc>
            </a:pPr>
            <a:endParaRPr lang="en-US" sz="2000">
              <a:latin typeface="Arial" charset="0"/>
            </a:endParaRPr>
          </a:p>
          <a:p>
            <a:pPr marL="533400" indent="-533400">
              <a:lnSpc>
                <a:spcPct val="90000"/>
              </a:lnSpc>
            </a:pPr>
            <a:endParaRPr lang="en-US" sz="2000">
              <a:latin typeface="Arial" charset="0"/>
            </a:endParaRPr>
          </a:p>
          <a:p>
            <a:pPr marL="533400" indent="-533400">
              <a:lnSpc>
                <a:spcPct val="90000"/>
              </a:lnSpc>
            </a:pPr>
            <a:endParaRPr lang="en-US" sz="2000"/>
          </a:p>
          <a:p>
            <a:pPr marL="533400" indent="-533400">
              <a:lnSpc>
                <a:spcPct val="90000"/>
              </a:lnSpc>
            </a:pPr>
            <a:endParaRPr lang="en-US" sz="2000"/>
          </a:p>
          <a:p>
            <a:pPr marL="533400" indent="-533400">
              <a:lnSpc>
                <a:spcPct val="90000"/>
              </a:lnSpc>
            </a:pPr>
            <a:endParaRPr lang="en-US" sz="2000"/>
          </a:p>
          <a:p>
            <a:pPr marL="533400" indent="-533400">
              <a:lnSpc>
                <a:spcPct val="90000"/>
              </a:lnSpc>
            </a:pPr>
            <a:endParaRPr lang="en-US" sz="2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en-US"/>
          </a:p>
        </p:txBody>
      </p:sp>
      <p:sp>
        <p:nvSpPr>
          <p:cNvPr id="44035" name="Rectangle 3"/>
          <p:cNvSpPr>
            <a:spLocks noGrp="1" noChangeArrowheads="1"/>
          </p:cNvSpPr>
          <p:nvPr>
            <p:ph type="body" idx="1"/>
          </p:nvPr>
        </p:nvSpPr>
        <p:spPr/>
        <p:txBody>
          <a:bodyPr/>
          <a:lstStyle/>
          <a:p>
            <a:pPr>
              <a:lnSpc>
                <a:spcPct val="90000"/>
              </a:lnSpc>
            </a:pPr>
            <a:r>
              <a:rPr lang="en-US" sz="2400">
                <a:latin typeface="Arial" charset="0"/>
              </a:rPr>
              <a:t>Finally, there are three defined constraints that relate to the changeability of the instances of an association.</a:t>
            </a:r>
          </a:p>
          <a:p>
            <a:pPr>
              <a:lnSpc>
                <a:spcPct val="90000"/>
              </a:lnSpc>
              <a:buFont typeface="Wingdings" pitchFamily="2" charset="2"/>
              <a:buNone/>
            </a:pPr>
            <a:endParaRPr lang="en-US" sz="2400">
              <a:latin typeface="Arial" charset="0"/>
            </a:endParaRPr>
          </a:p>
          <a:p>
            <a:pPr>
              <a:lnSpc>
                <a:spcPct val="90000"/>
              </a:lnSpc>
              <a:buFont typeface="Wingdings" pitchFamily="2" charset="2"/>
              <a:buNone/>
            </a:pPr>
            <a:r>
              <a:rPr lang="en-US" sz="2400">
                <a:latin typeface="Arial" charset="0"/>
              </a:rPr>
              <a:t>3.</a:t>
            </a:r>
            <a:r>
              <a:rPr lang="en-US" sz="2400" b="1" u="sng">
                <a:latin typeface="Arial" charset="0"/>
              </a:rPr>
              <a:t>changeable:</a:t>
            </a:r>
            <a:r>
              <a:rPr lang="en-US" sz="2400">
                <a:latin typeface="Arial" charset="0"/>
              </a:rPr>
              <a:t> Links between objects may be added, removed, and changed freely.</a:t>
            </a:r>
          </a:p>
          <a:p>
            <a:pPr>
              <a:lnSpc>
                <a:spcPct val="90000"/>
              </a:lnSpc>
              <a:buFont typeface="Wingdings" pitchFamily="2" charset="2"/>
              <a:buNone/>
            </a:pPr>
            <a:endParaRPr lang="en-US" sz="2400">
              <a:latin typeface="Arial" charset="0"/>
            </a:endParaRPr>
          </a:p>
          <a:p>
            <a:pPr>
              <a:lnSpc>
                <a:spcPct val="90000"/>
              </a:lnSpc>
              <a:buFont typeface="Wingdings" pitchFamily="2" charset="2"/>
              <a:buNone/>
            </a:pPr>
            <a:r>
              <a:rPr lang="en-US" sz="2400">
                <a:latin typeface="Arial" charset="0"/>
              </a:rPr>
              <a:t>4. </a:t>
            </a:r>
            <a:r>
              <a:rPr lang="en-US" sz="2400" b="1" u="sng">
                <a:latin typeface="Arial" charset="0"/>
              </a:rPr>
              <a:t>addOnly:</a:t>
            </a:r>
            <a:r>
              <a:rPr lang="en-US" sz="2400">
                <a:latin typeface="Arial" charset="0"/>
              </a:rPr>
              <a:t> New links may be added from an object on the opposite end of the association.</a:t>
            </a:r>
          </a:p>
          <a:p>
            <a:pPr>
              <a:lnSpc>
                <a:spcPct val="90000"/>
              </a:lnSpc>
              <a:buFont typeface="Wingdings" pitchFamily="2" charset="2"/>
              <a:buNone/>
            </a:pPr>
            <a:endParaRPr lang="en-US" sz="2400">
              <a:latin typeface="Arial" charset="0"/>
            </a:endParaRPr>
          </a:p>
          <a:p>
            <a:pPr>
              <a:lnSpc>
                <a:spcPct val="90000"/>
              </a:lnSpc>
              <a:buFont typeface="Wingdings" pitchFamily="2" charset="2"/>
              <a:buNone/>
            </a:pPr>
            <a:r>
              <a:rPr lang="en-US" sz="2400">
                <a:latin typeface="Arial" charset="0"/>
              </a:rPr>
              <a:t>5. </a:t>
            </a:r>
            <a:r>
              <a:rPr lang="en-US" sz="2400" b="1" u="sng">
                <a:latin typeface="Arial" charset="0"/>
              </a:rPr>
              <a:t>frozen:</a:t>
            </a:r>
            <a:r>
              <a:rPr lang="en-US" sz="2400">
                <a:latin typeface="Arial" charset="0"/>
              </a:rPr>
              <a:t> A link, once added from an object on the opposite end of the association, may not be modified or deleted.</a:t>
            </a:r>
          </a:p>
          <a:p>
            <a:pPr>
              <a:lnSpc>
                <a:spcPct val="90000"/>
              </a:lnSpc>
              <a:buFont typeface="Wingdings" pitchFamily="2" charset="2"/>
              <a:buNone/>
            </a:pPr>
            <a:endParaRPr lang="en-US"/>
          </a:p>
          <a:p>
            <a:pPr>
              <a:lnSpc>
                <a:spcPct val="90000"/>
              </a:lnSpc>
            </a:pPr>
            <a:endParaRPr lang="en-US" sz="2400">
              <a:latin typeface="Arial" charset="0"/>
            </a:endParaRPr>
          </a:p>
          <a:p>
            <a:pPr>
              <a:lnSpc>
                <a:spcPct val="90000"/>
              </a:lnSpc>
            </a:pPr>
            <a:endParaRPr lang="en-US" sz="2400">
              <a:latin typeface="Arial"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en-US"/>
          </a:p>
        </p:txBody>
      </p:sp>
      <p:sp>
        <p:nvSpPr>
          <p:cNvPr id="45059" name="Rectangle 3"/>
          <p:cNvSpPr>
            <a:spLocks noGrp="1" noChangeArrowheads="1"/>
          </p:cNvSpPr>
          <p:nvPr>
            <p:ph type="body" idx="1"/>
          </p:nvPr>
        </p:nvSpPr>
        <p:spPr/>
        <p:txBody>
          <a:bodyPr/>
          <a:lstStyle/>
          <a:p>
            <a:r>
              <a:rPr lang="en-US" sz="2400">
                <a:latin typeface="Arial" charset="0"/>
              </a:rPr>
              <a:t>Finally, there is one constraint for managing related sets of associations:</a:t>
            </a:r>
          </a:p>
          <a:p>
            <a:endParaRPr lang="en-US" sz="2400">
              <a:latin typeface="Arial" charset="0"/>
            </a:endParaRPr>
          </a:p>
          <a:p>
            <a:pPr>
              <a:buFont typeface="Wingdings" pitchFamily="2" charset="2"/>
              <a:buNone/>
            </a:pPr>
            <a:r>
              <a:rPr lang="en-US" sz="2400">
                <a:latin typeface="Arial" charset="0"/>
              </a:rPr>
              <a:t>6. </a:t>
            </a:r>
            <a:r>
              <a:rPr lang="en-US" sz="2400" b="1" u="sng">
                <a:latin typeface="Arial" charset="0"/>
              </a:rPr>
              <a:t>xor:</a:t>
            </a:r>
            <a:r>
              <a:rPr lang="en-US" sz="2400">
                <a:latin typeface="Arial" charset="0"/>
              </a:rPr>
              <a:t> Specifies that, over a set of associations, exactly one is manifest for each associated object.</a:t>
            </a:r>
          </a:p>
          <a:p>
            <a:endParaRPr lang="en-US" sz="2400">
              <a:latin typeface="Arial"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4000" b="1" u="sng">
                <a:solidFill>
                  <a:srgbClr val="0000CC"/>
                </a:solidFill>
              </a:rPr>
              <a:t>Realization</a:t>
            </a:r>
            <a:r>
              <a:rPr lang="en-US" sz="4000"/>
              <a:t/>
            </a:r>
            <a:br>
              <a:rPr lang="en-US" sz="4000"/>
            </a:br>
            <a:endParaRPr lang="en-US" sz="4000"/>
          </a:p>
        </p:txBody>
      </p:sp>
      <p:sp>
        <p:nvSpPr>
          <p:cNvPr id="46083" name="Rectangle 3"/>
          <p:cNvSpPr>
            <a:spLocks noGrp="1" noChangeArrowheads="1"/>
          </p:cNvSpPr>
          <p:nvPr>
            <p:ph type="body" idx="1"/>
          </p:nvPr>
        </p:nvSpPr>
        <p:spPr/>
        <p:txBody>
          <a:bodyPr/>
          <a:lstStyle/>
          <a:p>
            <a:r>
              <a:rPr lang="en-US" sz="2400">
                <a:latin typeface="Arial" charset="0"/>
              </a:rPr>
              <a:t>A </a:t>
            </a:r>
            <a:r>
              <a:rPr lang="en-US" sz="2400" i="1">
                <a:solidFill>
                  <a:srgbClr val="0000CC"/>
                </a:solidFill>
                <a:latin typeface="Arial" charset="0"/>
              </a:rPr>
              <a:t>realization</a:t>
            </a:r>
            <a:r>
              <a:rPr lang="en-US" sz="2400" i="1">
                <a:latin typeface="Arial" charset="0"/>
              </a:rPr>
              <a:t> </a:t>
            </a:r>
            <a:r>
              <a:rPr lang="en-US" sz="2400">
                <a:latin typeface="Arial" charset="0"/>
              </a:rPr>
              <a:t>is a semantic relationship between classifiers in which one classifier specifies a contract that another classifier guarantees to carry out. </a:t>
            </a:r>
          </a:p>
          <a:p>
            <a:r>
              <a:rPr lang="en-US" sz="2400">
                <a:latin typeface="Arial" charset="0"/>
              </a:rPr>
              <a:t>Graphically, a realization is rendered as a dashed directed line with a large open arrowhead pointing to the classifier that specifies the contract.</a:t>
            </a:r>
          </a:p>
          <a:p>
            <a:endParaRPr lang="en-US" sz="2400">
              <a:latin typeface="Arial"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en-US"/>
          </a:p>
        </p:txBody>
      </p:sp>
      <p:sp>
        <p:nvSpPr>
          <p:cNvPr id="47107" name="Rectangle 3"/>
          <p:cNvSpPr>
            <a:spLocks noGrp="1" noChangeArrowheads="1"/>
          </p:cNvSpPr>
          <p:nvPr>
            <p:ph type="body" idx="1"/>
          </p:nvPr>
        </p:nvSpPr>
        <p:spPr/>
        <p:txBody>
          <a:bodyPr/>
          <a:lstStyle/>
          <a:p>
            <a:r>
              <a:rPr lang="en-US" sz="2400">
                <a:latin typeface="Arial" charset="0"/>
              </a:rPr>
              <a:t>Realization is sufficiently different from dependency, generalization, and association relationships that it is treated as a separate kind of relationship.</a:t>
            </a:r>
          </a:p>
          <a:p>
            <a:endParaRPr lang="en-US" sz="2400">
              <a:latin typeface="Arial" charset="0"/>
            </a:endParaRPr>
          </a:p>
          <a:p>
            <a:r>
              <a:rPr lang="en-US" sz="2400">
                <a:latin typeface="Arial" charset="0"/>
              </a:rPr>
              <a:t>You'll use realization in two circumstances: in the context of interfaces and in the context of collaborations.</a:t>
            </a:r>
          </a:p>
          <a:p>
            <a:endParaRPr lang="en-US" sz="2400">
              <a:latin typeface="Arial" charset="0"/>
            </a:endParaRPr>
          </a:p>
          <a:p>
            <a:pPr>
              <a:buFont typeface="Wingdings" pitchFamily="2" charset="2"/>
              <a:buNone/>
            </a:pPr>
            <a:endParaRPr lang="en-US" sz="2400">
              <a:latin typeface="Arial" charset="0"/>
            </a:endParaRPr>
          </a:p>
          <a:p>
            <a:endParaRPr lang="en-US" sz="2400">
              <a:latin typeface="Arial" charset="0"/>
            </a:endParaRPr>
          </a:p>
          <a:p>
            <a:endParaRPr lang="en-US" sz="2400">
              <a:latin typeface="Arial" charset="0"/>
            </a:endParaRPr>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type="body" idx="1"/>
          </p:nvPr>
        </p:nvSpPr>
        <p:spPr/>
        <p:txBody>
          <a:bodyPr/>
          <a:lstStyle/>
          <a:p>
            <a:r>
              <a:rPr lang="en-US" sz="2000">
                <a:latin typeface="Arial" charset="0"/>
              </a:rPr>
              <a:t>Realization is used to specify the relationship between an interface and the class or component that provides an operation or service.</a:t>
            </a:r>
          </a:p>
          <a:p>
            <a:endParaRPr lang="en-US" sz="2400"/>
          </a:p>
          <a:p>
            <a:r>
              <a:rPr lang="en-US" sz="2000">
                <a:latin typeface="Arial" charset="0"/>
              </a:rPr>
              <a:t>An interface is a collection of operations that are used to specify a service of a class or a component.</a:t>
            </a:r>
          </a:p>
          <a:p>
            <a:pPr>
              <a:buFont typeface="Wingdings" pitchFamily="2" charset="2"/>
              <a:buNone/>
            </a:pPr>
            <a:r>
              <a:rPr lang="en-US" sz="2000">
                <a:latin typeface="Arial" charset="0"/>
              </a:rPr>
              <a:t>   </a:t>
            </a:r>
          </a:p>
          <a:p>
            <a:pPr>
              <a:buFont typeface="Wingdings" pitchFamily="2" charset="2"/>
              <a:buNone/>
            </a:pPr>
            <a:r>
              <a:rPr lang="en-US" sz="2000">
                <a:latin typeface="Arial" charset="0"/>
              </a:rPr>
              <a:t>    Therefore, an interface specifies a contract that a class or component must carry out. </a:t>
            </a:r>
          </a:p>
          <a:p>
            <a:pPr>
              <a:buFont typeface="Wingdings" pitchFamily="2" charset="2"/>
              <a:buNone/>
            </a:pPr>
            <a:r>
              <a:rPr lang="en-US" sz="2000">
                <a:latin typeface="Arial" charset="0"/>
              </a:rPr>
              <a:t>    </a:t>
            </a:r>
          </a:p>
          <a:p>
            <a:pPr>
              <a:buFont typeface="Wingdings" pitchFamily="2" charset="2"/>
              <a:buNone/>
            </a:pPr>
            <a:r>
              <a:rPr lang="en-US" sz="2000">
                <a:latin typeface="Arial" charset="0"/>
              </a:rPr>
              <a:t>     An interface may be realized by many such classes or components, and a class or component may realize many interfaces.</a:t>
            </a:r>
          </a:p>
          <a:p>
            <a:pPr>
              <a:buFont typeface="Wingdings" pitchFamily="2" charset="2"/>
              <a:buNone/>
            </a:pPr>
            <a:endParaRPr lang="en-US" sz="2400">
              <a:latin typeface="Arial" charset="0"/>
            </a:endParaRPr>
          </a:p>
          <a:p>
            <a:endParaRPr lang="en-US" sz="2400">
              <a:latin typeface="Arial"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p:txBody>
          <a:bodyPr/>
          <a:lstStyle/>
          <a:p>
            <a:endParaRPr lang="en-US"/>
          </a:p>
        </p:txBody>
      </p:sp>
      <p:sp>
        <p:nvSpPr>
          <p:cNvPr id="49155" name="Rectangle 3"/>
          <p:cNvSpPr>
            <a:spLocks noGrp="1" noChangeArrowheads="1"/>
          </p:cNvSpPr>
          <p:nvPr>
            <p:ph type="body" sz="half" idx="1"/>
          </p:nvPr>
        </p:nvSpPr>
        <p:spPr>
          <a:xfrm>
            <a:off x="457200" y="1600200"/>
            <a:ext cx="8305800" cy="4530725"/>
          </a:xfrm>
        </p:spPr>
        <p:txBody>
          <a:bodyPr/>
          <a:lstStyle/>
          <a:p>
            <a:r>
              <a:rPr lang="en-US" sz="2000">
                <a:latin typeface="Arial" charset="0"/>
              </a:rPr>
              <a:t>Note that you can represent realization in two ways: in </a:t>
            </a:r>
            <a:r>
              <a:rPr lang="en-US" sz="2000">
                <a:solidFill>
                  <a:srgbClr val="0000CC"/>
                </a:solidFill>
                <a:latin typeface="Arial" charset="0"/>
              </a:rPr>
              <a:t>the canonical form</a:t>
            </a:r>
            <a:r>
              <a:rPr lang="en-US" sz="2000">
                <a:latin typeface="Arial" charset="0"/>
              </a:rPr>
              <a:t> (using the interface stereotype and the dashed directed line with a large open arrowhead) and in </a:t>
            </a:r>
            <a:r>
              <a:rPr lang="en-US" sz="2000">
                <a:solidFill>
                  <a:srgbClr val="0000CC"/>
                </a:solidFill>
                <a:latin typeface="Arial" charset="0"/>
              </a:rPr>
              <a:t>an elided form</a:t>
            </a:r>
            <a:r>
              <a:rPr lang="en-US" sz="2000">
                <a:latin typeface="Arial" charset="0"/>
              </a:rPr>
              <a:t> (using the interface lollipop notation).</a:t>
            </a:r>
          </a:p>
          <a:p>
            <a:endParaRPr lang="en-US" sz="2000">
              <a:latin typeface="Arial" charset="0"/>
            </a:endParaRPr>
          </a:p>
        </p:txBody>
      </p:sp>
      <p:pic>
        <p:nvPicPr>
          <p:cNvPr id="49156" name="Picture 4"/>
          <p:cNvPicPr>
            <a:picLocks noChangeAspect="1" noChangeArrowheads="1"/>
          </p:cNvPicPr>
          <p:nvPr>
            <p:ph sz="half" idx="2"/>
          </p:nvPr>
        </p:nvPicPr>
        <p:blipFill>
          <a:blip r:embed="rId2"/>
          <a:srcRect/>
          <a:stretch>
            <a:fillRect/>
          </a:stretch>
        </p:blipFill>
        <p:spPr>
          <a:xfrm>
            <a:off x="1600200" y="3581400"/>
            <a:ext cx="5791200" cy="3048000"/>
          </a:xfrm>
          <a:noFill/>
          <a:ln/>
        </p:spPr>
      </p:pic>
      <p:sp>
        <p:nvSpPr>
          <p:cNvPr id="49159" name="Rectangle 7"/>
          <p:cNvSpPr>
            <a:spLocks noChangeArrowheads="1"/>
          </p:cNvSpPr>
          <p:nvPr/>
        </p:nvSpPr>
        <p:spPr bwMode="auto">
          <a:xfrm>
            <a:off x="2819400" y="3048000"/>
            <a:ext cx="3616325" cy="366713"/>
          </a:xfrm>
          <a:prstGeom prst="rect">
            <a:avLst/>
          </a:prstGeom>
          <a:noFill/>
          <a:ln w="9525">
            <a:noFill/>
            <a:miter lim="800000"/>
            <a:headEnd/>
            <a:tailEnd/>
          </a:ln>
          <a:effectLst/>
        </p:spPr>
        <p:txBody>
          <a:bodyPr wrap="none">
            <a:spAutoFit/>
          </a:bodyPr>
          <a:lstStyle/>
          <a:p>
            <a:r>
              <a:rPr lang="en-US" b="1"/>
              <a:t>Realization of an Interface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type="title"/>
          </p:nvPr>
        </p:nvSpPr>
        <p:spPr/>
        <p:txBody>
          <a:bodyPr/>
          <a:lstStyle/>
          <a:p>
            <a:endParaRPr lang="en-US"/>
          </a:p>
        </p:txBody>
      </p:sp>
      <p:sp>
        <p:nvSpPr>
          <p:cNvPr id="56323" name="Rectangle 3"/>
          <p:cNvSpPr>
            <a:spLocks noGrp="1" noChangeArrowheads="1"/>
          </p:cNvSpPr>
          <p:nvPr>
            <p:ph type="body" sz="half" idx="1"/>
          </p:nvPr>
        </p:nvSpPr>
        <p:spPr>
          <a:xfrm>
            <a:off x="457200" y="1600200"/>
            <a:ext cx="8153400" cy="4530725"/>
          </a:xfrm>
        </p:spPr>
        <p:txBody>
          <a:bodyPr/>
          <a:lstStyle/>
          <a:p>
            <a:r>
              <a:rPr lang="en-US" sz="2000">
                <a:latin typeface="Arial" charset="0"/>
              </a:rPr>
              <a:t>You'll also use realization to specify the relationship between a </a:t>
            </a:r>
            <a:r>
              <a:rPr lang="en-US" sz="2000">
                <a:solidFill>
                  <a:srgbClr val="0000CC"/>
                </a:solidFill>
                <a:latin typeface="Arial" charset="0"/>
              </a:rPr>
              <a:t>use case and the collaboration</a:t>
            </a:r>
            <a:r>
              <a:rPr lang="en-US" sz="2000">
                <a:latin typeface="Arial" charset="0"/>
              </a:rPr>
              <a:t> that realizes that use case,</a:t>
            </a:r>
          </a:p>
          <a:p>
            <a:r>
              <a:rPr lang="en-US" sz="2000">
                <a:latin typeface="Arial" charset="0"/>
              </a:rPr>
              <a:t>In this circumstance, you'll almost always use the canonical form of realization.</a:t>
            </a:r>
          </a:p>
          <a:p>
            <a:endParaRPr lang="en-US" sz="2000">
              <a:latin typeface="Arial" charset="0"/>
            </a:endParaRPr>
          </a:p>
        </p:txBody>
      </p:sp>
      <p:pic>
        <p:nvPicPr>
          <p:cNvPr id="56324" name="Picture 4"/>
          <p:cNvPicPr>
            <a:picLocks noChangeAspect="1" noChangeArrowheads="1"/>
          </p:cNvPicPr>
          <p:nvPr>
            <p:ph sz="half" idx="2"/>
          </p:nvPr>
        </p:nvPicPr>
        <p:blipFill>
          <a:blip r:embed="rId2"/>
          <a:srcRect/>
          <a:stretch>
            <a:fillRect/>
          </a:stretch>
        </p:blipFill>
        <p:spPr>
          <a:xfrm>
            <a:off x="1600200" y="3429000"/>
            <a:ext cx="5791200" cy="2286000"/>
          </a:xfrm>
          <a:noFill/>
          <a:ln/>
        </p:spPr>
      </p:pic>
      <p:sp>
        <p:nvSpPr>
          <p:cNvPr id="56327" name="Rectangle 7"/>
          <p:cNvSpPr>
            <a:spLocks noChangeArrowheads="1"/>
          </p:cNvSpPr>
          <p:nvPr/>
        </p:nvSpPr>
        <p:spPr bwMode="auto">
          <a:xfrm>
            <a:off x="2895600" y="3048000"/>
            <a:ext cx="3411538" cy="366713"/>
          </a:xfrm>
          <a:prstGeom prst="rect">
            <a:avLst/>
          </a:prstGeom>
          <a:noFill/>
          <a:ln w="9525">
            <a:noFill/>
            <a:miter lim="800000"/>
            <a:headEnd/>
            <a:tailEnd/>
          </a:ln>
          <a:effectLst/>
        </p:spPr>
        <p:txBody>
          <a:bodyPr wrap="none">
            <a:spAutoFit/>
          </a:bodyPr>
          <a:lstStyle/>
          <a:p>
            <a:r>
              <a:rPr lang="en-US" b="1"/>
              <a:t>Realization of a Use Case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42913" y="98425"/>
            <a:ext cx="8243887" cy="1408113"/>
          </a:xfrm>
        </p:spPr>
        <p:txBody>
          <a:bodyPr/>
          <a:lstStyle/>
          <a:p>
            <a:pPr eaLnBrk="1" hangingPunct="1">
              <a:buFont typeface="Times New Roman" pitchFamily="16" charset="0"/>
              <a:buNone/>
              <a:defRPr/>
            </a:pPr>
            <a:endParaRPr lang="en-US" smtClean="0"/>
          </a:p>
        </p:txBody>
      </p:sp>
      <p:sp>
        <p:nvSpPr>
          <p:cNvPr id="10243" name="Rectangle 2"/>
          <p:cNvSpPr>
            <a:spLocks noGrp="1" noChangeArrowheads="1"/>
          </p:cNvSpPr>
          <p:nvPr>
            <p:ph type="body" idx="1"/>
          </p:nvPr>
        </p:nvSpPr>
        <p:spPr>
          <a:xfrm>
            <a:off x="457200" y="1600200"/>
            <a:ext cx="8229600" cy="4456113"/>
          </a:xfrm>
        </p:spPr>
        <p:txBody>
          <a:bodyPr/>
          <a:lstStyle/>
          <a:p>
            <a:pPr indent="-341313" eaLnBrk="1" hangingPunct="1">
              <a:spcBef>
                <a:spcPts val="6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smtClean="0">
                <a:solidFill>
                  <a:srgbClr val="0000CC"/>
                </a:solidFill>
                <a:latin typeface="Arial" charset="0"/>
              </a:rPr>
              <a:t>3. </a:t>
            </a:r>
            <a:r>
              <a:rPr lang="en-US" sz="2400" b="1" u="sng" smtClean="0">
                <a:solidFill>
                  <a:srgbClr val="0000CC"/>
                </a:solidFill>
                <a:latin typeface="Arial" charset="0"/>
              </a:rPr>
              <a:t>To model a logical database schema</a:t>
            </a:r>
          </a:p>
          <a:p>
            <a:pPr indent="-341313" eaLnBrk="1" hangingPunct="1">
              <a:spcBef>
                <a:spcPts val="6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400" b="1" u="sng" smtClean="0">
              <a:solidFill>
                <a:srgbClr val="0000CC"/>
              </a:solidFill>
              <a:latin typeface="Arial" charset="0"/>
            </a:endParaRPr>
          </a:p>
          <a:p>
            <a:pPr indent="-341313" eaLnBrk="1" hangingPunct="1">
              <a:spcBef>
                <a:spcPts val="6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smtClean="0">
                <a:solidFill>
                  <a:srgbClr val="000000"/>
                </a:solidFill>
                <a:latin typeface="Arial" charset="0"/>
              </a:rPr>
              <a:t>    Think of a schema as the blueprint for the conceptual design of a database. In many domains, you'll want to store persistent information in a relational database or in an object-oriented database.</a:t>
            </a:r>
          </a:p>
          <a:p>
            <a:pPr indent="-341313" eaLnBrk="1" hangingPunct="1">
              <a:spcBef>
                <a:spcPts val="600"/>
              </a:spcBef>
              <a:buFont typeface="Arial"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400" smtClean="0">
              <a:solidFill>
                <a:srgbClr val="000000"/>
              </a:solidFill>
              <a:latin typeface="Arial"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14313"/>
            <a:ext cx="8334375" cy="1462087"/>
          </a:xfrm>
        </p:spPr>
        <p:txBody>
          <a:bodyPr>
            <a:normAutofit fontScale="90000"/>
          </a:bodyPr>
          <a:lstStyle/>
          <a:p>
            <a:r>
              <a:rPr lang="en-US" sz="4000" b="1" dirty="0"/>
              <a:t/>
            </a:r>
            <a:br>
              <a:rPr lang="en-US" sz="4000" b="1" dirty="0"/>
            </a:br>
            <a:r>
              <a:rPr lang="en-US" sz="4000" b="1" dirty="0"/>
              <a:t/>
            </a:r>
            <a:br>
              <a:rPr lang="en-US" sz="4000" b="1" dirty="0"/>
            </a:br>
            <a:r>
              <a:rPr lang="en-US" sz="4000" b="1" dirty="0"/>
              <a:t/>
            </a:r>
            <a:br>
              <a:rPr lang="en-US" sz="4000" b="1" dirty="0"/>
            </a:br>
            <a:r>
              <a:rPr lang="en-US" sz="4000" b="1" dirty="0"/>
              <a:t/>
            </a:r>
            <a:br>
              <a:rPr lang="en-US" sz="4000" b="1" dirty="0"/>
            </a:br>
            <a:r>
              <a:rPr lang="en-US" sz="4000" b="1" dirty="0"/>
              <a:t/>
            </a:r>
            <a:br>
              <a:rPr lang="en-US" sz="4000" b="1" dirty="0"/>
            </a:br>
            <a:r>
              <a:rPr lang="en-US" sz="4000" b="1" dirty="0"/>
              <a:t/>
            </a:r>
            <a:br>
              <a:rPr lang="en-US" sz="4000" b="1" dirty="0"/>
            </a:br>
            <a:r>
              <a:rPr lang="en-US" sz="4000" b="1" dirty="0"/>
              <a:t/>
            </a:r>
            <a:br>
              <a:rPr lang="en-US" sz="4000" b="1" dirty="0"/>
            </a:br>
            <a:r>
              <a:rPr lang="en-US" sz="4000" b="1" u="sng" dirty="0" smtClean="0">
                <a:latin typeface="Arial" charset="0"/>
              </a:rPr>
              <a:t> Ch-11. Interfaces, Types, and Roles </a:t>
            </a:r>
            <a:r>
              <a:rPr lang="en-US" sz="4000" b="1" dirty="0"/>
              <a:t/>
            </a:r>
            <a:br>
              <a:rPr lang="en-US" sz="4000" b="1" dirty="0"/>
            </a:br>
            <a:r>
              <a:rPr lang="en-US" sz="4000" b="1" dirty="0"/>
              <a:t/>
            </a:r>
            <a:br>
              <a:rPr lang="en-US" sz="4000" b="1" dirty="0"/>
            </a:br>
            <a:r>
              <a:rPr lang="en-US" sz="4000" b="1" dirty="0"/>
              <a:t/>
            </a:r>
            <a:br>
              <a:rPr lang="en-US" sz="4000" b="1" dirty="0"/>
            </a:br>
            <a:r>
              <a:rPr lang="en-US" sz="4000" b="1" dirty="0"/>
              <a:t/>
            </a:r>
            <a:br>
              <a:rPr lang="en-US" sz="4000" b="1" dirty="0"/>
            </a:br>
            <a:r>
              <a:rPr lang="en-US" sz="4000" b="1" dirty="0"/>
              <a:t>  </a:t>
            </a:r>
            <a:br>
              <a:rPr lang="en-US" sz="4000" b="1" dirty="0"/>
            </a:br>
            <a:r>
              <a:rPr lang="en-US" sz="4000" b="1" dirty="0"/>
              <a:t> </a:t>
            </a:r>
            <a:br>
              <a:rPr lang="en-US" sz="4000" b="1" dirty="0"/>
            </a:br>
            <a:r>
              <a:rPr lang="en-US" sz="4000" b="1" dirty="0"/>
              <a:t>   </a:t>
            </a:r>
            <a:r>
              <a:rPr lang="en-US" sz="3600" dirty="0">
                <a:latin typeface="Arial" charset="0"/>
              </a:rPr>
              <a:t/>
            </a:r>
            <a:br>
              <a:rPr lang="en-US" sz="3600" dirty="0">
                <a:latin typeface="Arial" charset="0"/>
              </a:rPr>
            </a:br>
            <a:endParaRPr lang="en-US" sz="3600" b="1" u="sng" dirty="0">
              <a:latin typeface="Arial" charset="0"/>
            </a:endParaRPr>
          </a:p>
        </p:txBody>
      </p:sp>
      <p:sp>
        <p:nvSpPr>
          <p:cNvPr id="4099" name="Rectangle 3"/>
          <p:cNvSpPr>
            <a:spLocks noGrp="1" noChangeArrowheads="1"/>
          </p:cNvSpPr>
          <p:nvPr>
            <p:ph type="body" idx="1"/>
          </p:nvPr>
        </p:nvSpPr>
        <p:spPr>
          <a:xfrm>
            <a:off x="609600" y="1295401"/>
            <a:ext cx="8345488" cy="4837112"/>
          </a:xfrm>
        </p:spPr>
        <p:txBody>
          <a:bodyPr>
            <a:normAutofit/>
          </a:bodyPr>
          <a:lstStyle/>
          <a:p>
            <a:r>
              <a:rPr lang="en-US" sz="2400" dirty="0">
                <a:latin typeface="Arial" charset="0"/>
              </a:rPr>
              <a:t>An </a:t>
            </a:r>
            <a:r>
              <a:rPr lang="en-US" sz="2400" b="1" i="1" dirty="0">
                <a:solidFill>
                  <a:schemeClr val="folHlink"/>
                </a:solidFill>
                <a:latin typeface="Arial" charset="0"/>
              </a:rPr>
              <a:t>interface </a:t>
            </a:r>
            <a:r>
              <a:rPr lang="en-US" sz="2400" dirty="0">
                <a:latin typeface="Arial" charset="0"/>
              </a:rPr>
              <a:t>is a collection of operations that are used to </a:t>
            </a:r>
            <a:r>
              <a:rPr lang="en-US" sz="2400" b="1" dirty="0">
                <a:solidFill>
                  <a:srgbClr val="CC3300"/>
                </a:solidFill>
                <a:latin typeface="Arial" charset="0"/>
              </a:rPr>
              <a:t>specify a service</a:t>
            </a:r>
            <a:r>
              <a:rPr lang="en-US" sz="2400" dirty="0">
                <a:latin typeface="Arial" charset="0"/>
              </a:rPr>
              <a:t> of a class or a component. </a:t>
            </a:r>
          </a:p>
          <a:p>
            <a:endParaRPr lang="en-US" sz="2400" dirty="0">
              <a:latin typeface="Arial" charset="0"/>
            </a:endParaRPr>
          </a:p>
          <a:p>
            <a:r>
              <a:rPr lang="en-US" sz="2400" dirty="0">
                <a:latin typeface="Arial" charset="0"/>
              </a:rPr>
              <a:t>A </a:t>
            </a:r>
            <a:r>
              <a:rPr lang="en-US" sz="2400" b="1" i="1" dirty="0">
                <a:solidFill>
                  <a:schemeClr val="folHlink"/>
                </a:solidFill>
                <a:latin typeface="Arial" charset="0"/>
              </a:rPr>
              <a:t>type</a:t>
            </a:r>
            <a:r>
              <a:rPr lang="en-US" sz="2400" i="1" dirty="0">
                <a:latin typeface="Arial" charset="0"/>
              </a:rPr>
              <a:t> </a:t>
            </a:r>
            <a:r>
              <a:rPr lang="en-US" sz="2400" dirty="0">
                <a:latin typeface="Arial" charset="0"/>
              </a:rPr>
              <a:t>is a stereotype of a class used to </a:t>
            </a:r>
            <a:r>
              <a:rPr lang="en-US" sz="2400" b="1" dirty="0">
                <a:solidFill>
                  <a:srgbClr val="CC3300"/>
                </a:solidFill>
                <a:latin typeface="Arial" charset="0"/>
              </a:rPr>
              <a:t>specify a domain</a:t>
            </a:r>
            <a:r>
              <a:rPr lang="en-US" sz="2400" dirty="0">
                <a:solidFill>
                  <a:srgbClr val="CC3300"/>
                </a:solidFill>
                <a:latin typeface="Arial" charset="0"/>
              </a:rPr>
              <a:t> </a:t>
            </a:r>
            <a:r>
              <a:rPr lang="en-US" sz="2400" b="1" dirty="0">
                <a:solidFill>
                  <a:srgbClr val="CC3300"/>
                </a:solidFill>
                <a:latin typeface="Arial" charset="0"/>
              </a:rPr>
              <a:t>of objects</a:t>
            </a:r>
            <a:r>
              <a:rPr lang="en-US" sz="2400" dirty="0">
                <a:latin typeface="Arial" charset="0"/>
              </a:rPr>
              <a:t>, together with the operations (but not the methods) applicable to the object. </a:t>
            </a:r>
          </a:p>
          <a:p>
            <a:endParaRPr lang="en-US" sz="2400" dirty="0">
              <a:latin typeface="Arial" charset="0"/>
            </a:endParaRPr>
          </a:p>
          <a:p>
            <a:r>
              <a:rPr lang="en-US" sz="2400" dirty="0">
                <a:latin typeface="Arial" charset="0"/>
              </a:rPr>
              <a:t>A </a:t>
            </a:r>
            <a:r>
              <a:rPr lang="en-US" sz="2400" b="1" i="1" dirty="0">
                <a:solidFill>
                  <a:schemeClr val="folHlink"/>
                </a:solidFill>
                <a:latin typeface="Arial" charset="0"/>
              </a:rPr>
              <a:t>role</a:t>
            </a:r>
            <a:r>
              <a:rPr lang="en-US" sz="2400" i="1" dirty="0">
                <a:latin typeface="Arial" charset="0"/>
              </a:rPr>
              <a:t> </a:t>
            </a:r>
            <a:r>
              <a:rPr lang="en-US" sz="2400" dirty="0">
                <a:latin typeface="Arial" charset="0"/>
              </a:rPr>
              <a:t>is the </a:t>
            </a:r>
            <a:r>
              <a:rPr lang="en-US" sz="2400" b="1" dirty="0">
                <a:solidFill>
                  <a:srgbClr val="CC3300"/>
                </a:solidFill>
                <a:latin typeface="Arial" charset="0"/>
              </a:rPr>
              <a:t>behavior of an entity</a:t>
            </a:r>
            <a:r>
              <a:rPr lang="en-US" sz="2400" dirty="0">
                <a:latin typeface="Arial" charset="0"/>
              </a:rPr>
              <a:t> participating in a particular context.</a:t>
            </a:r>
            <a:r>
              <a:rPr lang="en-US" sz="2800" dirty="0"/>
              <a:t> </a:t>
            </a:r>
          </a:p>
          <a:p>
            <a:endParaRPr lang="en-US" sz="2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en-US"/>
          </a:p>
        </p:txBody>
      </p:sp>
      <p:sp>
        <p:nvSpPr>
          <p:cNvPr id="11267" name="Rectangle 3"/>
          <p:cNvSpPr>
            <a:spLocks noGrp="1" noChangeArrowheads="1"/>
          </p:cNvSpPr>
          <p:nvPr>
            <p:ph type="body" idx="1"/>
          </p:nvPr>
        </p:nvSpPr>
        <p:spPr/>
        <p:txBody>
          <a:bodyPr/>
          <a:lstStyle/>
          <a:p>
            <a:r>
              <a:rPr lang="en-US" sz="2400">
                <a:latin typeface="Arial" charset="0"/>
              </a:rPr>
              <a:t>Graphically, an interface is rendered as a circle; in its expanded form, an interface may be rendered as a </a:t>
            </a:r>
            <a:r>
              <a:rPr lang="en-US" sz="2400">
                <a:solidFill>
                  <a:schemeClr val="folHlink"/>
                </a:solidFill>
                <a:latin typeface="Arial" charset="0"/>
              </a:rPr>
              <a:t>stereotyped class in order to expose its operations and other properties.</a:t>
            </a:r>
          </a:p>
          <a:p>
            <a:endParaRPr lang="en-US" sz="2400">
              <a:solidFill>
                <a:schemeClr val="folHlink"/>
              </a:solidFill>
              <a:latin typeface="Arial" charset="0"/>
            </a:endParaRPr>
          </a:p>
          <a:p>
            <a:r>
              <a:rPr lang="en-US" sz="2400">
                <a:latin typeface="Arial" charset="0"/>
              </a:rPr>
              <a:t>Interfaces may also be used to specify a contract for a use case or subsystem.</a:t>
            </a:r>
          </a:p>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b="1"/>
              <a:t>          Names</a:t>
            </a:r>
          </a:p>
        </p:txBody>
      </p:sp>
      <p:sp>
        <p:nvSpPr>
          <p:cNvPr id="12291" name="Rectangle 3"/>
          <p:cNvSpPr>
            <a:spLocks noGrp="1" noChangeArrowheads="1"/>
          </p:cNvSpPr>
          <p:nvPr>
            <p:ph type="body" idx="1"/>
          </p:nvPr>
        </p:nvSpPr>
        <p:spPr/>
        <p:txBody>
          <a:bodyPr/>
          <a:lstStyle/>
          <a:p>
            <a:r>
              <a:rPr lang="en-US" sz="2400" i="1">
                <a:latin typeface="Arial" charset="0"/>
              </a:rPr>
              <a:t>An interface name must be unique within its enclosing package.</a:t>
            </a:r>
          </a:p>
          <a:p>
            <a:endParaRPr lang="en-US" sz="2400" i="1">
              <a:latin typeface="Arial" charset="0"/>
            </a:endParaRPr>
          </a:p>
          <a:p>
            <a:r>
              <a:rPr lang="en-US" sz="2400">
                <a:latin typeface="Arial" charset="0"/>
              </a:rPr>
              <a:t>Every interface must have a </a:t>
            </a:r>
            <a:r>
              <a:rPr lang="en-US" sz="2400" b="1">
                <a:solidFill>
                  <a:schemeClr val="folHlink"/>
                </a:solidFill>
                <a:latin typeface="Arial" charset="0"/>
              </a:rPr>
              <a:t>name</a:t>
            </a:r>
            <a:r>
              <a:rPr lang="en-US" sz="2400">
                <a:latin typeface="Arial" charset="0"/>
              </a:rPr>
              <a:t> that distinguishes it from other interfaces. </a:t>
            </a:r>
          </a:p>
          <a:p>
            <a:endParaRPr lang="en-US" sz="2400">
              <a:latin typeface="Arial" charset="0"/>
            </a:endParaRPr>
          </a:p>
          <a:p>
            <a:r>
              <a:rPr lang="en-US" sz="2400">
                <a:latin typeface="Arial" charset="0"/>
              </a:rPr>
              <a:t>A </a:t>
            </a:r>
            <a:r>
              <a:rPr lang="en-US" sz="2400" i="1">
                <a:latin typeface="Arial" charset="0"/>
              </a:rPr>
              <a:t>name </a:t>
            </a:r>
            <a:r>
              <a:rPr lang="en-US" sz="2400">
                <a:latin typeface="Arial" charset="0"/>
              </a:rPr>
              <a:t>is a textual string. That </a:t>
            </a:r>
            <a:r>
              <a:rPr lang="en-US" sz="2400">
                <a:solidFill>
                  <a:srgbClr val="CC3300"/>
                </a:solidFill>
                <a:latin typeface="Arial" charset="0"/>
              </a:rPr>
              <a:t>name alone</a:t>
            </a:r>
            <a:r>
              <a:rPr lang="en-US" sz="2400">
                <a:latin typeface="Arial" charset="0"/>
              </a:rPr>
              <a:t> is known as a </a:t>
            </a:r>
            <a:r>
              <a:rPr lang="en-US" sz="2400" b="1" i="1">
                <a:solidFill>
                  <a:schemeClr val="folHlink"/>
                </a:solidFill>
                <a:latin typeface="Arial" charset="0"/>
              </a:rPr>
              <a:t>simple name</a:t>
            </a:r>
            <a:r>
              <a:rPr lang="en-US" sz="2400" i="1">
                <a:latin typeface="Arial" charset="0"/>
              </a:rPr>
              <a:t>; </a:t>
            </a:r>
            <a:r>
              <a:rPr lang="en-US" sz="2400">
                <a:latin typeface="Arial" charset="0"/>
              </a:rPr>
              <a:t>a </a:t>
            </a:r>
            <a:r>
              <a:rPr lang="en-US" sz="2400" b="1" i="1">
                <a:solidFill>
                  <a:schemeClr val="folHlink"/>
                </a:solidFill>
                <a:latin typeface="Arial" charset="0"/>
              </a:rPr>
              <a:t>path name</a:t>
            </a:r>
            <a:r>
              <a:rPr lang="en-US" sz="2400" i="1">
                <a:latin typeface="Arial" charset="0"/>
              </a:rPr>
              <a:t> </a:t>
            </a:r>
            <a:r>
              <a:rPr lang="en-US" sz="2400">
                <a:latin typeface="Arial" charset="0"/>
              </a:rPr>
              <a:t>is the interface </a:t>
            </a:r>
            <a:r>
              <a:rPr lang="en-US" sz="2400">
                <a:solidFill>
                  <a:srgbClr val="CC3300"/>
                </a:solidFill>
                <a:latin typeface="Arial" charset="0"/>
              </a:rPr>
              <a:t>name prefixed by the name of the package</a:t>
            </a:r>
            <a:r>
              <a:rPr lang="en-US" sz="2400">
                <a:latin typeface="Arial" charset="0"/>
              </a:rPr>
              <a:t> in which that interface lives.</a:t>
            </a:r>
          </a:p>
          <a:p>
            <a:endParaRPr lang="en-US" sz="2400">
              <a:latin typeface="Arial" charset="0"/>
            </a:endParaRPr>
          </a:p>
          <a:p>
            <a:pPr>
              <a:buFont typeface="Wingdings" pitchFamily="2" charset="2"/>
              <a:buNone/>
            </a:pPr>
            <a:endParaRPr lang="en-US" sz="2800" b="1"/>
          </a:p>
          <a:p>
            <a:endParaRPr lang="en-US" sz="2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Grp="1" noChangeArrowheads="1"/>
          </p:cNvSpPr>
          <p:nvPr>
            <p:ph type="title"/>
          </p:nvPr>
        </p:nvSpPr>
        <p:spPr/>
        <p:txBody>
          <a:bodyPr>
            <a:normAutofit fontScale="90000"/>
          </a:bodyPr>
          <a:lstStyle/>
          <a:p>
            <a:r>
              <a:rPr lang="en-US"/>
              <a:t/>
            </a:r>
            <a:br>
              <a:rPr lang="en-US"/>
            </a:br>
            <a:endParaRPr lang="en-US"/>
          </a:p>
        </p:txBody>
      </p:sp>
      <p:pic>
        <p:nvPicPr>
          <p:cNvPr id="13316" name="Picture 4"/>
          <p:cNvPicPr>
            <a:picLocks noChangeAspect="1" noChangeArrowheads="1"/>
          </p:cNvPicPr>
          <p:nvPr>
            <p:ph idx="1"/>
          </p:nvPr>
        </p:nvPicPr>
        <p:blipFill>
          <a:blip r:embed="rId2"/>
          <a:srcRect/>
          <a:stretch>
            <a:fillRect/>
          </a:stretch>
        </p:blipFill>
        <p:spPr>
          <a:xfrm>
            <a:off x="1447800" y="3051175"/>
            <a:ext cx="6705600" cy="2587625"/>
          </a:xfrm>
          <a:noFill/>
          <a:ln/>
        </p:spPr>
      </p:pic>
      <p:sp>
        <p:nvSpPr>
          <p:cNvPr id="13319" name="Rectangle 7"/>
          <p:cNvSpPr>
            <a:spLocks noChangeArrowheads="1"/>
          </p:cNvSpPr>
          <p:nvPr/>
        </p:nvSpPr>
        <p:spPr bwMode="auto">
          <a:xfrm>
            <a:off x="2895600" y="2211388"/>
            <a:ext cx="3813175" cy="457200"/>
          </a:xfrm>
          <a:prstGeom prst="rect">
            <a:avLst/>
          </a:prstGeom>
          <a:noFill/>
          <a:ln w="9525">
            <a:noFill/>
            <a:miter lim="800000"/>
            <a:headEnd/>
            <a:tailEnd/>
          </a:ln>
          <a:effectLst/>
        </p:spPr>
        <p:txBody>
          <a:bodyPr wrap="none">
            <a:spAutoFit/>
          </a:bodyPr>
          <a:lstStyle/>
          <a:p>
            <a:r>
              <a:rPr lang="en-US" sz="2400" b="1" u="sng">
                <a:solidFill>
                  <a:schemeClr val="tx2"/>
                </a:solidFill>
              </a:rPr>
              <a:t>Simple and Path Names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en-US"/>
          </a:p>
        </p:txBody>
      </p:sp>
      <p:sp>
        <p:nvSpPr>
          <p:cNvPr id="14339" name="Rectangle 3"/>
          <p:cNvSpPr>
            <a:spLocks noGrp="1" noChangeArrowheads="1"/>
          </p:cNvSpPr>
          <p:nvPr>
            <p:ph type="body" idx="1"/>
          </p:nvPr>
        </p:nvSpPr>
        <p:spPr/>
        <p:txBody>
          <a:bodyPr/>
          <a:lstStyle/>
          <a:p>
            <a:r>
              <a:rPr lang="en-US" sz="2400">
                <a:latin typeface="Arial" charset="0"/>
              </a:rPr>
              <a:t>To distinguish an interface from a class, consider prepending an </a:t>
            </a:r>
            <a:r>
              <a:rPr lang="en-US" sz="2400" b="1">
                <a:solidFill>
                  <a:srgbClr val="CC3300"/>
                </a:solidFill>
                <a:latin typeface="Arial" charset="0"/>
              </a:rPr>
              <a:t>I </a:t>
            </a:r>
            <a:r>
              <a:rPr lang="en-US" sz="2400">
                <a:latin typeface="Arial" charset="0"/>
              </a:rPr>
              <a:t>to every interface name, such as IUnknown and ISpelling. </a:t>
            </a:r>
          </a:p>
          <a:p>
            <a:endParaRPr lang="en-US" sz="2400">
              <a:latin typeface="Arial" charset="0"/>
            </a:endParaRPr>
          </a:p>
          <a:p>
            <a:r>
              <a:rPr lang="en-US" sz="2400">
                <a:latin typeface="Arial" charset="0"/>
              </a:rPr>
              <a:t>To distinguish a type from an interface or a class, consider prepending a </a:t>
            </a:r>
            <a:r>
              <a:rPr lang="en-US" sz="2400" b="1">
                <a:solidFill>
                  <a:srgbClr val="CC3300"/>
                </a:solidFill>
                <a:latin typeface="Arial" charset="0"/>
              </a:rPr>
              <a:t>T</a:t>
            </a:r>
            <a:r>
              <a:rPr lang="en-US" sz="2400">
                <a:latin typeface="Arial" charset="0"/>
              </a:rPr>
              <a:t> to every type, such as TNatural and TCharacter.</a:t>
            </a:r>
          </a:p>
          <a:p>
            <a:endParaRPr lang="en-US" sz="2400">
              <a:latin typeface="Arial"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sz="3600" b="1" dirty="0">
                <a:latin typeface="Arial" charset="0"/>
              </a:rPr>
              <a:t/>
            </a:r>
            <a:br>
              <a:rPr lang="en-US" sz="3600" b="1" dirty="0">
                <a:latin typeface="Arial" charset="0"/>
              </a:rPr>
            </a:br>
            <a:r>
              <a:rPr lang="en-US" sz="3600" b="1" dirty="0">
                <a:latin typeface="Arial" charset="0"/>
              </a:rPr>
              <a:t/>
            </a:r>
            <a:br>
              <a:rPr lang="en-US" sz="3600" b="1" dirty="0">
                <a:latin typeface="Arial" charset="0"/>
              </a:rPr>
            </a:br>
            <a:r>
              <a:rPr lang="en-US" sz="3600" b="1" dirty="0" smtClean="0">
                <a:latin typeface="Arial" charset="0"/>
              </a:rPr>
              <a:t>Operations</a:t>
            </a:r>
            <a:r>
              <a:rPr lang="en-US" sz="3600" b="1" dirty="0">
                <a:latin typeface="Arial" charset="0"/>
              </a:rPr>
              <a:t/>
            </a:r>
            <a:br>
              <a:rPr lang="en-US" sz="3600" b="1" dirty="0">
                <a:latin typeface="Arial" charset="0"/>
              </a:rPr>
            </a:br>
            <a:r>
              <a:rPr lang="en-US" sz="3600" b="1" dirty="0">
                <a:latin typeface="Arial" charset="0"/>
              </a:rPr>
              <a:t/>
            </a:r>
            <a:br>
              <a:rPr lang="en-US" sz="3600" b="1" dirty="0">
                <a:latin typeface="Arial" charset="0"/>
              </a:rPr>
            </a:br>
            <a:r>
              <a:rPr lang="en-US" sz="4000" dirty="0"/>
              <a:t/>
            </a:r>
            <a:br>
              <a:rPr lang="en-US" sz="4000" dirty="0"/>
            </a:br>
            <a:endParaRPr lang="en-US" sz="3200" b="1" dirty="0">
              <a:latin typeface="Arial" charset="0"/>
            </a:endParaRPr>
          </a:p>
        </p:txBody>
      </p:sp>
      <p:sp>
        <p:nvSpPr>
          <p:cNvPr id="15363" name="Rectangle 3"/>
          <p:cNvSpPr>
            <a:spLocks noGrp="1" noChangeArrowheads="1"/>
          </p:cNvSpPr>
          <p:nvPr>
            <p:ph type="body" idx="1"/>
          </p:nvPr>
        </p:nvSpPr>
        <p:spPr>
          <a:xfrm>
            <a:off x="533400" y="1143001"/>
            <a:ext cx="8421688" cy="4989512"/>
          </a:xfrm>
        </p:spPr>
        <p:txBody>
          <a:bodyPr/>
          <a:lstStyle/>
          <a:p>
            <a:r>
              <a:rPr lang="en-US" sz="2400" dirty="0">
                <a:latin typeface="Arial" charset="0"/>
              </a:rPr>
              <a:t>An interface is a </a:t>
            </a:r>
            <a:r>
              <a:rPr lang="en-US" sz="2400" b="1" dirty="0">
                <a:solidFill>
                  <a:schemeClr val="folHlink"/>
                </a:solidFill>
                <a:latin typeface="Arial" charset="0"/>
              </a:rPr>
              <a:t>named collection of operations</a:t>
            </a:r>
            <a:r>
              <a:rPr lang="en-US" sz="2400" dirty="0">
                <a:latin typeface="Arial" charset="0"/>
              </a:rPr>
              <a:t> used to specify a service of a class or of a component.</a:t>
            </a:r>
          </a:p>
          <a:p>
            <a:endParaRPr lang="en-US" sz="2400" dirty="0">
              <a:latin typeface="Arial" charset="0"/>
            </a:endParaRPr>
          </a:p>
          <a:p>
            <a:r>
              <a:rPr lang="en-US" sz="2400" dirty="0">
                <a:latin typeface="Arial" charset="0"/>
              </a:rPr>
              <a:t>Unlike classes or types, </a:t>
            </a:r>
            <a:r>
              <a:rPr lang="en-US" sz="2400" b="1" dirty="0">
                <a:solidFill>
                  <a:schemeClr val="folHlink"/>
                </a:solidFill>
                <a:latin typeface="Arial" charset="0"/>
              </a:rPr>
              <a:t>interfaces do not specify any structure</a:t>
            </a:r>
            <a:r>
              <a:rPr lang="en-US" sz="2400" dirty="0">
                <a:latin typeface="Arial" charset="0"/>
              </a:rPr>
              <a:t> (so they may not include any attributes), </a:t>
            </a:r>
            <a:r>
              <a:rPr lang="en-US" sz="2400" b="1" dirty="0">
                <a:solidFill>
                  <a:schemeClr val="folHlink"/>
                </a:solidFill>
                <a:latin typeface="Arial" charset="0"/>
              </a:rPr>
              <a:t>nor do they specify any implementation</a:t>
            </a:r>
            <a:r>
              <a:rPr lang="en-US" sz="2400" dirty="0">
                <a:latin typeface="Arial" charset="0"/>
              </a:rPr>
              <a:t> (so they may not include any methods, which provide the implementation of an operation).</a:t>
            </a:r>
          </a:p>
          <a:p>
            <a:endParaRPr lang="en-US" sz="2400" dirty="0">
              <a:latin typeface="Arial" charset="0"/>
            </a:endParaRPr>
          </a:p>
          <a:p>
            <a:endParaRPr lang="en-US" sz="2400" dirty="0">
              <a:latin typeface="Arial"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title"/>
          </p:nvPr>
        </p:nvSpPr>
        <p:spPr/>
        <p:txBody>
          <a:bodyPr/>
          <a:lstStyle/>
          <a:p>
            <a:endParaRPr lang="en-US"/>
          </a:p>
        </p:txBody>
      </p:sp>
      <p:sp>
        <p:nvSpPr>
          <p:cNvPr id="16387" name="Rectangle 3"/>
          <p:cNvSpPr>
            <a:spLocks noGrp="1" noChangeArrowheads="1"/>
          </p:cNvSpPr>
          <p:nvPr>
            <p:ph type="body" sz="half" idx="1"/>
          </p:nvPr>
        </p:nvSpPr>
        <p:spPr>
          <a:xfrm>
            <a:off x="1182688" y="2017713"/>
            <a:ext cx="7351712" cy="4114800"/>
          </a:xfrm>
        </p:spPr>
        <p:txBody>
          <a:bodyPr/>
          <a:lstStyle/>
          <a:p>
            <a:r>
              <a:rPr lang="en-US" sz="2000">
                <a:latin typeface="Arial" charset="0"/>
              </a:rPr>
              <a:t>Like a class, an interface may have any number of operations. </a:t>
            </a:r>
          </a:p>
          <a:p>
            <a:endParaRPr lang="en-US" sz="2000"/>
          </a:p>
        </p:txBody>
      </p:sp>
      <p:pic>
        <p:nvPicPr>
          <p:cNvPr id="16388" name="Picture 4"/>
          <p:cNvPicPr>
            <a:picLocks noChangeAspect="1" noChangeArrowheads="1"/>
          </p:cNvPicPr>
          <p:nvPr>
            <p:ph sz="half" idx="2"/>
          </p:nvPr>
        </p:nvPicPr>
        <p:blipFill>
          <a:blip r:embed="rId2"/>
          <a:srcRect/>
          <a:stretch>
            <a:fillRect/>
          </a:stretch>
        </p:blipFill>
        <p:spPr>
          <a:xfrm>
            <a:off x="1676400" y="3581400"/>
            <a:ext cx="5791200" cy="2362200"/>
          </a:xfrm>
          <a:noFill/>
          <a:ln/>
        </p:spPr>
      </p:pic>
      <p:sp>
        <p:nvSpPr>
          <p:cNvPr id="16391" name="Rectangle 7"/>
          <p:cNvSpPr>
            <a:spLocks noChangeArrowheads="1"/>
          </p:cNvSpPr>
          <p:nvPr/>
        </p:nvSpPr>
        <p:spPr bwMode="auto">
          <a:xfrm>
            <a:off x="4191000" y="6248400"/>
            <a:ext cx="1398588" cy="396875"/>
          </a:xfrm>
          <a:prstGeom prst="rect">
            <a:avLst/>
          </a:prstGeom>
          <a:noFill/>
          <a:ln w="9525">
            <a:noFill/>
            <a:miter lim="800000"/>
            <a:headEnd/>
            <a:tailEnd/>
          </a:ln>
          <a:effectLst/>
        </p:spPr>
        <p:txBody>
          <a:bodyPr wrap="none">
            <a:spAutoFit/>
          </a:bodyPr>
          <a:lstStyle/>
          <a:p>
            <a:r>
              <a:rPr lang="en-US" sz="2000"/>
              <a:t>Operations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4000" b="1" dirty="0">
                <a:solidFill>
                  <a:srgbClr val="354279"/>
                </a:solidFill>
                <a:latin typeface="Arial" charset="0"/>
              </a:rPr>
              <a:t/>
            </a:r>
            <a:br>
              <a:rPr lang="en-US" sz="4000" b="1" dirty="0">
                <a:solidFill>
                  <a:srgbClr val="354279"/>
                </a:solidFill>
                <a:latin typeface="Arial" charset="0"/>
              </a:rPr>
            </a:br>
            <a:r>
              <a:rPr lang="en-US" sz="4000" b="1" dirty="0">
                <a:solidFill>
                  <a:srgbClr val="354279"/>
                </a:solidFill>
                <a:latin typeface="Arial" charset="0"/>
              </a:rPr>
              <a:t/>
            </a:r>
            <a:br>
              <a:rPr lang="en-US" sz="4000" b="1" dirty="0">
                <a:solidFill>
                  <a:srgbClr val="354279"/>
                </a:solidFill>
                <a:latin typeface="Arial" charset="0"/>
              </a:rPr>
            </a:br>
            <a:r>
              <a:rPr lang="en-US" sz="3200" b="1" dirty="0" smtClean="0">
                <a:solidFill>
                  <a:srgbClr val="354279"/>
                </a:solidFill>
                <a:latin typeface="Arial" charset="0"/>
              </a:rPr>
              <a:t>Relationships</a:t>
            </a:r>
            <a:r>
              <a:rPr lang="en-US" sz="3200" dirty="0">
                <a:solidFill>
                  <a:srgbClr val="000000"/>
                </a:solidFill>
                <a:latin typeface="Arial" charset="0"/>
              </a:rPr>
              <a:t/>
            </a:r>
            <a:br>
              <a:rPr lang="en-US" sz="3200" dirty="0">
                <a:solidFill>
                  <a:srgbClr val="000000"/>
                </a:solidFill>
                <a:latin typeface="Arial" charset="0"/>
              </a:rPr>
            </a:br>
            <a:endParaRPr lang="en-US" sz="3200" b="1" dirty="0">
              <a:solidFill>
                <a:srgbClr val="354279"/>
              </a:solidFill>
              <a:latin typeface="Arial" charset="0"/>
            </a:endParaRPr>
          </a:p>
        </p:txBody>
      </p:sp>
      <p:sp>
        <p:nvSpPr>
          <p:cNvPr id="17411" name="Rectangle 3"/>
          <p:cNvSpPr>
            <a:spLocks noGrp="1" noChangeArrowheads="1"/>
          </p:cNvSpPr>
          <p:nvPr>
            <p:ph type="body" idx="1"/>
          </p:nvPr>
        </p:nvSpPr>
        <p:spPr>
          <a:xfrm>
            <a:off x="914400" y="1524000"/>
            <a:ext cx="8040688" cy="4608513"/>
          </a:xfrm>
        </p:spPr>
        <p:txBody>
          <a:bodyPr/>
          <a:lstStyle/>
          <a:p>
            <a:pPr algn="just">
              <a:lnSpc>
                <a:spcPct val="80000"/>
              </a:lnSpc>
            </a:pPr>
            <a:r>
              <a:rPr lang="en-US" sz="2400" dirty="0">
                <a:latin typeface="Arial" charset="0"/>
              </a:rPr>
              <a:t>Like a class, an interface may participate in generalization, association, and dependency, realization relationships.</a:t>
            </a:r>
          </a:p>
          <a:p>
            <a:pPr algn="just">
              <a:lnSpc>
                <a:spcPct val="80000"/>
              </a:lnSpc>
            </a:pPr>
            <a:endParaRPr lang="en-US" sz="2400" dirty="0">
              <a:latin typeface="Arial" charset="0"/>
            </a:endParaRPr>
          </a:p>
          <a:p>
            <a:pPr algn="just">
              <a:lnSpc>
                <a:spcPct val="80000"/>
              </a:lnSpc>
            </a:pPr>
            <a:r>
              <a:rPr lang="en-US" sz="2400" dirty="0">
                <a:latin typeface="Arial" charset="0"/>
              </a:rPr>
              <a:t>Realization is a semantic relationship between two classifiers in which one classifier specifies a contract that another classifier guarantees to carry out.</a:t>
            </a:r>
          </a:p>
          <a:p>
            <a:pPr algn="just">
              <a:lnSpc>
                <a:spcPct val="80000"/>
              </a:lnSpc>
            </a:pPr>
            <a:endParaRPr lang="en-US" sz="2400" dirty="0">
              <a:latin typeface="Arial" charset="0"/>
            </a:endParaRPr>
          </a:p>
          <a:p>
            <a:pPr algn="just">
              <a:lnSpc>
                <a:spcPct val="80000"/>
              </a:lnSpc>
            </a:pPr>
            <a:r>
              <a:rPr lang="en-US" sz="2400" dirty="0">
                <a:latin typeface="Arial" charset="0"/>
              </a:rPr>
              <a:t>An interface specifies a contract for a class or a component without dictating its implementation.</a:t>
            </a:r>
          </a:p>
          <a:p>
            <a:pPr algn="just">
              <a:lnSpc>
                <a:spcPct val="80000"/>
              </a:lnSpc>
            </a:pPr>
            <a:endParaRPr lang="en-US" sz="2400" dirty="0">
              <a:latin typeface="Arial" charset="0"/>
            </a:endParaRPr>
          </a:p>
          <a:p>
            <a:pPr algn="just">
              <a:lnSpc>
                <a:spcPct val="80000"/>
              </a:lnSpc>
            </a:pPr>
            <a:r>
              <a:rPr lang="en-US" sz="2400" dirty="0">
                <a:latin typeface="Arial" charset="0"/>
              </a:rPr>
              <a:t>A class or component may realize many interfaces.</a:t>
            </a:r>
          </a:p>
          <a:p>
            <a:pPr>
              <a:lnSpc>
                <a:spcPct val="80000"/>
              </a:lnSpc>
            </a:pPr>
            <a:endParaRPr lang="en-US" sz="2400" dirty="0">
              <a:latin typeface="Arial" charset="0"/>
            </a:endParaRPr>
          </a:p>
          <a:p>
            <a:pPr>
              <a:lnSpc>
                <a:spcPct val="80000"/>
              </a:lnSpc>
            </a:pPr>
            <a:endParaRPr lang="en-US" sz="2000" dirty="0">
              <a:latin typeface="Arial" charset="0"/>
            </a:endParaRPr>
          </a:p>
          <a:p>
            <a:pPr>
              <a:lnSpc>
                <a:spcPct val="80000"/>
              </a:lnSpc>
            </a:pPr>
            <a:endParaRPr lang="en-US" sz="2000" dirty="0">
              <a:latin typeface="Arial"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endParaRPr lang="en-US"/>
          </a:p>
        </p:txBody>
      </p:sp>
      <p:pic>
        <p:nvPicPr>
          <p:cNvPr id="29700" name="Picture 4"/>
          <p:cNvPicPr>
            <a:picLocks noChangeAspect="1" noChangeArrowheads="1"/>
          </p:cNvPicPr>
          <p:nvPr>
            <p:ph idx="1"/>
          </p:nvPr>
        </p:nvPicPr>
        <p:blipFill>
          <a:blip r:embed="rId2"/>
          <a:srcRect/>
          <a:stretch>
            <a:fillRect/>
          </a:stretch>
        </p:blipFill>
        <p:spPr>
          <a:xfrm>
            <a:off x="1676400" y="2341563"/>
            <a:ext cx="6629400" cy="3678237"/>
          </a:xfrm>
          <a:noFill/>
          <a:ln/>
        </p:spPr>
      </p:pic>
      <p:sp>
        <p:nvSpPr>
          <p:cNvPr id="29703" name="Rectangle 7"/>
          <p:cNvSpPr>
            <a:spLocks noChangeArrowheads="1"/>
          </p:cNvSpPr>
          <p:nvPr/>
        </p:nvSpPr>
        <p:spPr bwMode="auto">
          <a:xfrm>
            <a:off x="1295400" y="1955800"/>
            <a:ext cx="2209800" cy="457200"/>
          </a:xfrm>
          <a:prstGeom prst="rect">
            <a:avLst/>
          </a:prstGeom>
          <a:noFill/>
          <a:ln w="9525">
            <a:noFill/>
            <a:miter lim="800000"/>
            <a:headEnd/>
            <a:tailEnd/>
          </a:ln>
          <a:effectLst/>
        </p:spPr>
        <p:txBody>
          <a:bodyPr>
            <a:spAutoFit/>
          </a:bodyPr>
          <a:lstStyle/>
          <a:p>
            <a:r>
              <a:rPr lang="en-US" sz="2400" b="1" u="sng">
                <a:solidFill>
                  <a:schemeClr val="folHlink"/>
                </a:solidFill>
              </a:rPr>
              <a:t>Realizations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endParaRPr lang="en-US"/>
          </a:p>
        </p:txBody>
      </p:sp>
      <p:sp>
        <p:nvSpPr>
          <p:cNvPr id="20483" name="Rectangle 3"/>
          <p:cNvSpPr>
            <a:spLocks noGrp="1" noChangeArrowheads="1"/>
          </p:cNvSpPr>
          <p:nvPr>
            <p:ph type="body" idx="1"/>
          </p:nvPr>
        </p:nvSpPr>
        <p:spPr/>
        <p:txBody>
          <a:bodyPr/>
          <a:lstStyle/>
          <a:p>
            <a:r>
              <a:rPr lang="en-US" sz="2400">
                <a:latin typeface="Arial" charset="0"/>
              </a:rPr>
              <a:t>First, you can use the simple form in which the interface and its realization relationship are rendered as a </a:t>
            </a:r>
            <a:r>
              <a:rPr lang="en-US" sz="2400" b="1">
                <a:solidFill>
                  <a:schemeClr val="folHlink"/>
                </a:solidFill>
                <a:latin typeface="Arial" charset="0"/>
              </a:rPr>
              <a:t>lollipop</a:t>
            </a:r>
            <a:r>
              <a:rPr lang="en-US" sz="2400">
                <a:latin typeface="Arial" charset="0"/>
              </a:rPr>
              <a:t> sticking off to one side of a class or component.</a:t>
            </a:r>
          </a:p>
          <a:p>
            <a:endParaRPr lang="en-US" sz="2400">
              <a:latin typeface="Arial" charset="0"/>
            </a:endParaRPr>
          </a:p>
          <a:p>
            <a:r>
              <a:rPr lang="en-US" sz="2400">
                <a:latin typeface="Arial" charset="0"/>
              </a:rPr>
              <a:t>Second, you can use the expanded form in which you render an interface as a </a:t>
            </a:r>
            <a:r>
              <a:rPr lang="en-US" sz="2400" b="1">
                <a:solidFill>
                  <a:schemeClr val="folHlink"/>
                </a:solidFill>
                <a:latin typeface="Arial" charset="0"/>
              </a:rPr>
              <a:t>stereotyped class</a:t>
            </a:r>
            <a:r>
              <a:rPr lang="en-US" sz="2400">
                <a:latin typeface="Arial" charset="0"/>
              </a:rPr>
              <a:t>, which allows you to visualize its operations and other properties, and then draw a realization relationship from the classifier or component to the interface.</a:t>
            </a:r>
          </a:p>
          <a:p>
            <a:endParaRPr lang="en-US" sz="2400">
              <a:latin typeface="Arial" charset="0"/>
            </a:endParaRPr>
          </a:p>
          <a:p>
            <a:endParaRPr lang="en-US" sz="2400">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3188"/>
            <a:ext cx="8610600" cy="811212"/>
          </a:xfrm>
        </p:spPr>
        <p:txBody>
          <a:bodyPr/>
          <a:lstStyle/>
          <a:p>
            <a:pPr eaLnBrk="1" hangingPunct="1">
              <a:buFont typeface="Times New Roman" pitchFamily="16" charset="0"/>
              <a:buNone/>
              <a:defRPr/>
            </a:pPr>
            <a:r>
              <a:rPr lang="en-US" sz="3600" b="1" dirty="0" smtClean="0"/>
              <a:t>Common Modeling Techniques</a:t>
            </a:r>
          </a:p>
        </p:txBody>
      </p:sp>
      <p:sp>
        <p:nvSpPr>
          <p:cNvPr id="11267" name="Content Placeholder 2"/>
          <p:cNvSpPr>
            <a:spLocks noGrp="1"/>
          </p:cNvSpPr>
          <p:nvPr>
            <p:ph idx="1"/>
          </p:nvPr>
        </p:nvSpPr>
        <p:spPr>
          <a:xfrm>
            <a:off x="457200" y="1143000"/>
            <a:ext cx="8382000" cy="4911725"/>
          </a:xfrm>
        </p:spPr>
        <p:txBody>
          <a:bodyPr/>
          <a:lstStyle/>
          <a:p>
            <a:pPr eaLnBrk="1" hangingPunct="1">
              <a:buFont typeface="Arial" charset="0"/>
              <a:buChar char="•"/>
            </a:pPr>
            <a:r>
              <a:rPr lang="en-US" smtClean="0"/>
              <a:t>Modeling Simple Collaborations</a:t>
            </a:r>
          </a:p>
          <a:p>
            <a:pPr eaLnBrk="1" hangingPunct="1">
              <a:buFont typeface="Arial" charset="0"/>
              <a:buChar char="•"/>
            </a:pPr>
            <a:r>
              <a:rPr lang="en-US" smtClean="0"/>
              <a:t>Modeling  a Logical Database Schema</a:t>
            </a:r>
          </a:p>
          <a:p>
            <a:pPr eaLnBrk="1" hangingPunct="1">
              <a:buFont typeface="Arial" charset="0"/>
              <a:buChar char="•"/>
            </a:pPr>
            <a:r>
              <a:rPr lang="en-US" smtClean="0"/>
              <a:t>Forward and Reverse Engineering</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200" dirty="0"/>
              <a:t>            Roles</a:t>
            </a:r>
          </a:p>
        </p:txBody>
      </p:sp>
      <p:sp>
        <p:nvSpPr>
          <p:cNvPr id="25603" name="Rectangle 3"/>
          <p:cNvSpPr>
            <a:spLocks noGrp="1" noChangeArrowheads="1"/>
          </p:cNvSpPr>
          <p:nvPr>
            <p:ph type="body" idx="1"/>
          </p:nvPr>
        </p:nvSpPr>
        <p:spPr>
          <a:xfrm>
            <a:off x="685800" y="1219200"/>
            <a:ext cx="8269288" cy="4913313"/>
          </a:xfrm>
        </p:spPr>
        <p:txBody>
          <a:bodyPr/>
          <a:lstStyle/>
          <a:p>
            <a:pPr algn="just">
              <a:lnSpc>
                <a:spcPct val="90000"/>
              </a:lnSpc>
            </a:pPr>
            <a:r>
              <a:rPr lang="en-US" sz="2400" dirty="0">
                <a:latin typeface="Arial" charset="0"/>
              </a:rPr>
              <a:t>A class may realize many </a:t>
            </a:r>
            <a:r>
              <a:rPr lang="en-US" sz="2400" dirty="0">
                <a:solidFill>
                  <a:schemeClr val="folHlink"/>
                </a:solidFill>
                <a:latin typeface="Arial" charset="0"/>
              </a:rPr>
              <a:t>interfaces</a:t>
            </a:r>
            <a:r>
              <a:rPr lang="en-US" sz="2400" dirty="0">
                <a:latin typeface="Arial" charset="0"/>
              </a:rPr>
              <a:t>. An </a:t>
            </a:r>
            <a:r>
              <a:rPr lang="en-US" sz="2400" b="1" dirty="0">
                <a:solidFill>
                  <a:srgbClr val="CC3300"/>
                </a:solidFill>
                <a:latin typeface="Arial" charset="0"/>
              </a:rPr>
              <a:t>instance</a:t>
            </a:r>
            <a:r>
              <a:rPr lang="en-US" sz="2400" dirty="0">
                <a:solidFill>
                  <a:srgbClr val="CC3300"/>
                </a:solidFill>
                <a:latin typeface="Arial" charset="0"/>
              </a:rPr>
              <a:t> </a:t>
            </a:r>
            <a:r>
              <a:rPr lang="en-US" sz="2400" dirty="0">
                <a:latin typeface="Arial" charset="0"/>
              </a:rPr>
              <a:t>of that class must therefore support all those interfaces, because an </a:t>
            </a:r>
            <a:r>
              <a:rPr lang="en-US" sz="2400" dirty="0">
                <a:solidFill>
                  <a:schemeClr val="folHlink"/>
                </a:solidFill>
                <a:latin typeface="Arial" charset="0"/>
              </a:rPr>
              <a:t>interface defines a contract</a:t>
            </a:r>
            <a:r>
              <a:rPr lang="en-US" sz="2400" dirty="0">
                <a:latin typeface="Arial" charset="0"/>
              </a:rPr>
              <a:t>, and any abstraction that conforms to that interface must, by definition, faithfully carry out that contract.</a:t>
            </a:r>
          </a:p>
          <a:p>
            <a:pPr algn="just">
              <a:lnSpc>
                <a:spcPct val="90000"/>
              </a:lnSpc>
            </a:pPr>
            <a:endParaRPr lang="en-US" dirty="0"/>
          </a:p>
          <a:p>
            <a:pPr algn="just">
              <a:lnSpc>
                <a:spcPct val="90000"/>
              </a:lnSpc>
            </a:pPr>
            <a:r>
              <a:rPr lang="en-US" sz="2400" dirty="0">
                <a:latin typeface="Arial" charset="0"/>
              </a:rPr>
              <a:t>In a given context, an instance may present only one or more of its interfaces</a:t>
            </a:r>
            <a:r>
              <a:rPr lang="en-US" sz="2400" dirty="0" smtClean="0">
                <a:latin typeface="Arial" charset="0"/>
              </a:rPr>
              <a:t>.</a:t>
            </a:r>
          </a:p>
          <a:p>
            <a:pPr algn="just">
              <a:lnSpc>
                <a:spcPct val="90000"/>
              </a:lnSpc>
              <a:buFont typeface="Wingdings" pitchFamily="2" charset="2"/>
              <a:buNone/>
            </a:pPr>
            <a:r>
              <a:rPr lang="en-US" sz="2400" dirty="0" smtClean="0">
                <a:latin typeface="Arial" charset="0"/>
              </a:rPr>
              <a:t>         </a:t>
            </a:r>
            <a:r>
              <a:rPr lang="en-US" sz="2400" dirty="0">
                <a:latin typeface="Arial" charset="0"/>
              </a:rPr>
              <a:t>In that case, </a:t>
            </a:r>
            <a:r>
              <a:rPr lang="en-US" sz="2400" dirty="0">
                <a:solidFill>
                  <a:srgbClr val="CC3300"/>
                </a:solidFill>
                <a:latin typeface="Arial" charset="0"/>
              </a:rPr>
              <a:t>each interface represents a role</a:t>
            </a:r>
            <a:r>
              <a:rPr lang="en-US" sz="2400" dirty="0">
                <a:latin typeface="Arial" charset="0"/>
              </a:rPr>
              <a:t> that the object plays.</a:t>
            </a:r>
          </a:p>
          <a:p>
            <a:pPr algn="just">
              <a:lnSpc>
                <a:spcPct val="90000"/>
              </a:lnSpc>
              <a:buFont typeface="Wingdings" pitchFamily="2" charset="2"/>
              <a:buNone/>
            </a:pPr>
            <a:endParaRPr lang="en-US" sz="2400" dirty="0">
              <a:latin typeface="Arial" charset="0"/>
            </a:endParaRPr>
          </a:p>
          <a:p>
            <a:pPr algn="just">
              <a:lnSpc>
                <a:spcPct val="90000"/>
              </a:lnSpc>
            </a:pPr>
            <a:endParaRPr lang="en-US" sz="2400" dirty="0">
              <a:latin typeface="Arial"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en-US"/>
          </a:p>
        </p:txBody>
      </p:sp>
      <p:sp>
        <p:nvSpPr>
          <p:cNvPr id="28675" name="Rectangle 3"/>
          <p:cNvSpPr>
            <a:spLocks noGrp="1" noChangeArrowheads="1"/>
          </p:cNvSpPr>
          <p:nvPr>
            <p:ph type="body" idx="1"/>
          </p:nvPr>
        </p:nvSpPr>
        <p:spPr>
          <a:xfrm>
            <a:off x="609600" y="2017713"/>
            <a:ext cx="8345488" cy="4114800"/>
          </a:xfrm>
        </p:spPr>
        <p:txBody>
          <a:bodyPr/>
          <a:lstStyle/>
          <a:p>
            <a:r>
              <a:rPr lang="en-US" sz="2400">
                <a:latin typeface="Arial" charset="0"/>
              </a:rPr>
              <a:t>A </a:t>
            </a:r>
            <a:r>
              <a:rPr lang="en-US" sz="2400" b="1">
                <a:solidFill>
                  <a:srgbClr val="CC3300"/>
                </a:solidFill>
                <a:latin typeface="Arial" charset="0"/>
              </a:rPr>
              <a:t>role</a:t>
            </a:r>
            <a:r>
              <a:rPr lang="en-US" sz="2400">
                <a:latin typeface="Arial" charset="0"/>
              </a:rPr>
              <a:t> </a:t>
            </a:r>
            <a:r>
              <a:rPr lang="en-US" sz="2400">
                <a:solidFill>
                  <a:schemeClr val="folHlink"/>
                </a:solidFill>
                <a:latin typeface="Arial" charset="0"/>
              </a:rPr>
              <a:t>names a behavior</a:t>
            </a:r>
            <a:r>
              <a:rPr lang="en-US" sz="2400">
                <a:latin typeface="Arial" charset="0"/>
              </a:rPr>
              <a:t> of an entity participating in a particular context. </a:t>
            </a:r>
          </a:p>
          <a:p>
            <a:r>
              <a:rPr lang="en-US" sz="2400">
                <a:latin typeface="Arial" charset="0"/>
              </a:rPr>
              <a:t>Stated another way, a role is the face that an abstraction presents to the world.</a:t>
            </a:r>
          </a:p>
          <a:p>
            <a:pPr>
              <a:buFont typeface="Wingdings" pitchFamily="2" charset="2"/>
              <a:buNone/>
            </a:pPr>
            <a:endParaRPr lang="en-US" sz="2400">
              <a:latin typeface="Arial" charset="0"/>
            </a:endParaRPr>
          </a:p>
          <a:p>
            <a:r>
              <a:rPr lang="en-US" sz="2400">
                <a:latin typeface="Arial" charset="0"/>
              </a:rPr>
              <a:t>For example, consider an instance of the class </a:t>
            </a:r>
            <a:r>
              <a:rPr lang="en-US" sz="2400" b="1">
                <a:solidFill>
                  <a:srgbClr val="CC3300"/>
                </a:solidFill>
                <a:latin typeface="Arial" charset="0"/>
              </a:rPr>
              <a:t>Person.</a:t>
            </a:r>
            <a:r>
              <a:rPr lang="en-US" sz="2400">
                <a:latin typeface="Arial" charset="0"/>
              </a:rPr>
              <a:t> Depending on the context, that </a:t>
            </a:r>
            <a:r>
              <a:rPr lang="en-US" sz="2400" b="1">
                <a:solidFill>
                  <a:srgbClr val="CC3300"/>
                </a:solidFill>
                <a:latin typeface="Arial" charset="0"/>
              </a:rPr>
              <a:t>Person instance</a:t>
            </a:r>
            <a:r>
              <a:rPr lang="en-US" sz="2400">
                <a:latin typeface="Arial" charset="0"/>
              </a:rPr>
              <a:t> may play the role of </a:t>
            </a:r>
            <a:r>
              <a:rPr lang="en-US" sz="2400" b="1">
                <a:solidFill>
                  <a:schemeClr val="folHlink"/>
                </a:solidFill>
                <a:latin typeface="Arial" charset="0"/>
              </a:rPr>
              <a:t>Mother, Employee, Customer, Manager, Pilot, Singer, </a:t>
            </a:r>
            <a:r>
              <a:rPr lang="en-US" sz="2400">
                <a:latin typeface="Arial" charset="0"/>
              </a:rPr>
              <a:t>and so on.</a:t>
            </a:r>
          </a:p>
          <a:p>
            <a:endParaRPr lang="en-US" sz="2400">
              <a:solidFill>
                <a:schemeClr val="folHlink"/>
              </a:solidFill>
              <a:latin typeface="Arial" charset="0"/>
            </a:endParaRPr>
          </a:p>
          <a:p>
            <a:endParaRPr lang="en-US" sz="2400">
              <a:solidFill>
                <a:schemeClr val="folHlink"/>
              </a:solidFill>
              <a:latin typeface="Arial"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endParaRPr lang="en-US"/>
          </a:p>
        </p:txBody>
      </p:sp>
      <p:sp>
        <p:nvSpPr>
          <p:cNvPr id="27651" name="Rectangle 3"/>
          <p:cNvSpPr>
            <a:spLocks noGrp="1" noChangeArrowheads="1"/>
          </p:cNvSpPr>
          <p:nvPr>
            <p:ph type="body" idx="1"/>
          </p:nvPr>
        </p:nvSpPr>
        <p:spPr>
          <a:xfrm>
            <a:off x="457200" y="2017713"/>
            <a:ext cx="8497888" cy="4114800"/>
          </a:xfrm>
        </p:spPr>
        <p:txBody>
          <a:bodyPr/>
          <a:lstStyle/>
          <a:p>
            <a:r>
              <a:rPr lang="en-US" sz="2400">
                <a:latin typeface="Arial" charset="0"/>
              </a:rPr>
              <a:t>When an object plays a particular role, it presents a face to the world, and clients that interact with it expect a certain behavior depending on the role that it plays at the time. </a:t>
            </a:r>
          </a:p>
          <a:p>
            <a:endParaRPr lang="en-US" sz="2400">
              <a:latin typeface="Arial" charset="0"/>
            </a:endParaRPr>
          </a:p>
          <a:p>
            <a:r>
              <a:rPr lang="en-US" sz="2400">
                <a:latin typeface="Arial" charset="0"/>
              </a:rPr>
              <a:t>For example, an instance of </a:t>
            </a:r>
            <a:r>
              <a:rPr lang="en-US" sz="2400" b="1">
                <a:solidFill>
                  <a:srgbClr val="CC3300"/>
                </a:solidFill>
                <a:latin typeface="Arial" charset="0"/>
              </a:rPr>
              <a:t>Person</a:t>
            </a:r>
            <a:r>
              <a:rPr lang="en-US" sz="2400">
                <a:latin typeface="Arial" charset="0"/>
              </a:rPr>
              <a:t> in the </a:t>
            </a:r>
            <a:r>
              <a:rPr lang="en-US" sz="2400" b="1">
                <a:latin typeface="Arial" charset="0"/>
              </a:rPr>
              <a:t>role of </a:t>
            </a:r>
            <a:r>
              <a:rPr lang="en-US" sz="2400" b="1">
                <a:solidFill>
                  <a:srgbClr val="CC3300"/>
                </a:solidFill>
                <a:latin typeface="Arial" charset="0"/>
              </a:rPr>
              <a:t>Manager</a:t>
            </a:r>
            <a:r>
              <a:rPr lang="en-US" sz="2400">
                <a:latin typeface="Arial" charset="0"/>
              </a:rPr>
              <a:t> would present a </a:t>
            </a:r>
            <a:r>
              <a:rPr lang="en-US" sz="2400" b="1">
                <a:latin typeface="Arial" charset="0"/>
              </a:rPr>
              <a:t>different set of properties</a:t>
            </a:r>
            <a:r>
              <a:rPr lang="en-US" sz="2400">
                <a:latin typeface="Arial" charset="0"/>
              </a:rPr>
              <a:t> than if the instance were playing the </a:t>
            </a:r>
            <a:r>
              <a:rPr lang="en-US" sz="2400" b="1">
                <a:solidFill>
                  <a:srgbClr val="CC3300"/>
                </a:solidFill>
                <a:latin typeface="Arial" charset="0"/>
              </a:rPr>
              <a:t>role of Mother</a:t>
            </a:r>
            <a:r>
              <a:rPr lang="en-US" sz="2400">
                <a:latin typeface="Arial" charset="0"/>
              </a:rPr>
              <a:t>.</a:t>
            </a:r>
          </a:p>
          <a:p>
            <a:endParaRPr lang="en-US" sz="2400">
              <a:latin typeface="Arial"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200" dirty="0"/>
              <a:t/>
            </a:r>
            <a:br>
              <a:rPr lang="en-US" sz="3200" dirty="0"/>
            </a:br>
            <a:r>
              <a:rPr lang="en-US" sz="3200" dirty="0"/>
              <a:t> </a:t>
            </a:r>
            <a:r>
              <a:rPr lang="en-US" sz="3200" dirty="0" smtClean="0"/>
              <a:t>Types</a:t>
            </a:r>
            <a:endParaRPr lang="en-US" sz="3200" dirty="0"/>
          </a:p>
        </p:txBody>
      </p:sp>
      <p:sp>
        <p:nvSpPr>
          <p:cNvPr id="26627" name="Rectangle 3"/>
          <p:cNvSpPr>
            <a:spLocks noGrp="1" noChangeArrowheads="1"/>
          </p:cNvSpPr>
          <p:nvPr>
            <p:ph type="body" idx="1"/>
          </p:nvPr>
        </p:nvSpPr>
        <p:spPr>
          <a:xfrm>
            <a:off x="762000" y="1295400"/>
            <a:ext cx="8193088" cy="5029200"/>
          </a:xfrm>
        </p:spPr>
        <p:txBody>
          <a:bodyPr/>
          <a:lstStyle/>
          <a:p>
            <a:r>
              <a:rPr lang="en-US" sz="2400" dirty="0">
                <a:latin typeface="Arial" charset="0"/>
              </a:rPr>
              <a:t>If you want to formally model the </a:t>
            </a:r>
            <a:r>
              <a:rPr lang="en-US" sz="2400" dirty="0">
                <a:solidFill>
                  <a:schemeClr val="folHlink"/>
                </a:solidFill>
                <a:latin typeface="Arial" charset="0"/>
              </a:rPr>
              <a:t>semantics of an abstraction</a:t>
            </a:r>
            <a:r>
              <a:rPr lang="en-US" sz="2400" dirty="0">
                <a:latin typeface="Arial" charset="0"/>
              </a:rPr>
              <a:t> and its conformance to a specific interface, you'll want to </a:t>
            </a:r>
            <a:r>
              <a:rPr lang="en-US" sz="2400" b="1" dirty="0">
                <a:solidFill>
                  <a:schemeClr val="folHlink"/>
                </a:solidFill>
                <a:latin typeface="Arial" charset="0"/>
              </a:rPr>
              <a:t>use the defined stereotype</a:t>
            </a:r>
            <a:r>
              <a:rPr lang="en-US" sz="2400" dirty="0">
                <a:latin typeface="Arial" charset="0"/>
              </a:rPr>
              <a:t> </a:t>
            </a:r>
            <a:r>
              <a:rPr lang="en-US" sz="2400" b="1" dirty="0">
                <a:solidFill>
                  <a:srgbClr val="CC3300"/>
                </a:solidFill>
                <a:latin typeface="Arial" charset="0"/>
              </a:rPr>
              <a:t>type</a:t>
            </a:r>
            <a:r>
              <a:rPr lang="en-US" sz="2400" dirty="0">
                <a:latin typeface="Arial" charset="0"/>
              </a:rPr>
              <a:t>.</a:t>
            </a:r>
          </a:p>
          <a:p>
            <a:endParaRPr lang="en-US" sz="2400" dirty="0">
              <a:latin typeface="Arial" charset="0"/>
            </a:endParaRPr>
          </a:p>
          <a:p>
            <a:r>
              <a:rPr lang="en-US" sz="2400" dirty="0">
                <a:latin typeface="Arial" charset="0"/>
              </a:rPr>
              <a:t>Type is a stereotype of class, and you use it to specify a domain of objects, together with the operations (but not the methods) applicable to the objects of that type.</a:t>
            </a:r>
          </a:p>
          <a:p>
            <a:endParaRPr lang="en-US" sz="2400" dirty="0">
              <a:latin typeface="Arial" charset="0"/>
            </a:endParaRPr>
          </a:p>
          <a:p>
            <a:r>
              <a:rPr lang="en-US" sz="2400" dirty="0">
                <a:latin typeface="Arial" charset="0"/>
              </a:rPr>
              <a:t>The concept of type is closely related to that of interface, except that a </a:t>
            </a:r>
            <a:r>
              <a:rPr lang="en-US" sz="2400" dirty="0">
                <a:solidFill>
                  <a:schemeClr val="folHlink"/>
                </a:solidFill>
                <a:latin typeface="Arial" charset="0"/>
              </a:rPr>
              <a:t>type's definition may include attributes</a:t>
            </a:r>
            <a:r>
              <a:rPr lang="en-US" sz="2400" dirty="0">
                <a:latin typeface="Arial" charset="0"/>
              </a:rPr>
              <a:t> while an </a:t>
            </a:r>
            <a:r>
              <a:rPr lang="en-US" sz="2400" dirty="0">
                <a:solidFill>
                  <a:schemeClr val="folHlink"/>
                </a:solidFill>
                <a:latin typeface="Arial" charset="0"/>
              </a:rPr>
              <a:t>interface may not.</a:t>
            </a:r>
          </a:p>
          <a:p>
            <a:endParaRPr lang="en-US" sz="2400" dirty="0">
              <a:solidFill>
                <a:schemeClr val="folHlink"/>
              </a:solidFill>
              <a:latin typeface="Arial" charset="0"/>
            </a:endParaRPr>
          </a:p>
          <a:p>
            <a:endParaRPr lang="en-US" sz="2000" dirty="0">
              <a:solidFill>
                <a:schemeClr val="folHlink"/>
              </a:solidFill>
              <a:latin typeface="Arial"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eaLnBrk="1" hangingPunct="1"/>
            <a:r>
              <a:rPr lang="en-US" sz="4000" b="1" smtClean="0"/>
              <a:t/>
            </a:r>
            <a:br>
              <a:rPr lang="en-US" sz="4000" b="1" smtClean="0"/>
            </a:br>
            <a:r>
              <a:rPr lang="en-US" sz="4000" b="1" smtClean="0"/>
              <a:t> </a:t>
            </a:r>
            <a:br>
              <a:rPr lang="en-US" sz="4000" b="1" smtClean="0"/>
            </a:br>
            <a:r>
              <a:rPr lang="en-US" sz="4000" b="1" smtClean="0"/>
              <a:t> </a:t>
            </a:r>
            <a:br>
              <a:rPr lang="en-US" sz="4000" b="1" smtClean="0"/>
            </a:br>
            <a:r>
              <a:rPr lang="en-US" sz="4000" b="1" smtClean="0"/>
              <a:t/>
            </a:r>
            <a:br>
              <a:rPr lang="en-US" sz="4000" b="1" smtClean="0"/>
            </a:br>
            <a:r>
              <a:rPr lang="en-US" sz="4000" b="1" smtClean="0"/>
              <a:t>   Ch-12.   </a:t>
            </a:r>
            <a:r>
              <a:rPr lang="en-US" sz="4000" b="1" u="sng" smtClean="0"/>
              <a:t>Packages</a:t>
            </a:r>
            <a:r>
              <a:rPr lang="en-US" sz="4000" smtClean="0"/>
              <a:t/>
            </a:r>
            <a:br>
              <a:rPr lang="en-US" sz="4000" smtClean="0"/>
            </a:br>
            <a:endParaRPr lang="en-US" sz="4000" smtClean="0"/>
          </a:p>
        </p:txBody>
      </p:sp>
      <p:sp>
        <p:nvSpPr>
          <p:cNvPr id="3075" name="Rectangle 3"/>
          <p:cNvSpPr>
            <a:spLocks noGrp="1" noChangeArrowheads="1"/>
          </p:cNvSpPr>
          <p:nvPr>
            <p:ph type="body" idx="1"/>
          </p:nvPr>
        </p:nvSpPr>
        <p:spPr>
          <a:xfrm>
            <a:off x="533400" y="2017713"/>
            <a:ext cx="8382000" cy="4114800"/>
          </a:xfrm>
        </p:spPr>
        <p:txBody>
          <a:bodyPr/>
          <a:lstStyle/>
          <a:p>
            <a:pPr eaLnBrk="1" hangingPunct="1">
              <a:lnSpc>
                <a:spcPct val="80000"/>
              </a:lnSpc>
            </a:pPr>
            <a:r>
              <a:rPr lang="en-US" sz="2400" dirty="0" smtClean="0">
                <a:latin typeface="Arial" charset="0"/>
              </a:rPr>
              <a:t>Visualizing, specifying, constructing, and documenting large systems involves manipulating  potentially large numbers of classes, interfaces, components, nodes, diagrams, and other elements. </a:t>
            </a:r>
          </a:p>
          <a:p>
            <a:pPr eaLnBrk="1" hangingPunct="1">
              <a:lnSpc>
                <a:spcPct val="80000"/>
              </a:lnSpc>
              <a:buFont typeface="Wingdings" pitchFamily="2" charset="2"/>
              <a:buNone/>
            </a:pPr>
            <a:r>
              <a:rPr lang="en-US" sz="2400" dirty="0" smtClean="0">
                <a:latin typeface="Arial" charset="0"/>
              </a:rPr>
              <a:t>  </a:t>
            </a:r>
          </a:p>
          <a:p>
            <a:pPr eaLnBrk="1" hangingPunct="1">
              <a:lnSpc>
                <a:spcPct val="80000"/>
              </a:lnSpc>
              <a:buFont typeface="Wingdings" pitchFamily="2" charset="2"/>
              <a:buNone/>
            </a:pPr>
            <a:endParaRPr lang="en-US" sz="2400" dirty="0" smtClean="0">
              <a:latin typeface="Arial" charset="0"/>
            </a:endParaRPr>
          </a:p>
          <a:p>
            <a:pPr eaLnBrk="1" hangingPunct="1">
              <a:lnSpc>
                <a:spcPct val="80000"/>
              </a:lnSpc>
            </a:pPr>
            <a:r>
              <a:rPr lang="en-US" sz="2400" dirty="0" smtClean="0">
                <a:latin typeface="Arial" charset="0"/>
              </a:rPr>
              <a:t>In the UML, the package is a general purpose mechanism for organizing modeling elements into groups.</a:t>
            </a:r>
          </a:p>
          <a:p>
            <a:pPr eaLnBrk="1" hangingPunct="1">
              <a:lnSpc>
                <a:spcPct val="80000"/>
              </a:lnSpc>
            </a:pPr>
            <a:endParaRPr lang="en-US" sz="2400" dirty="0" smtClean="0">
              <a:latin typeface="Arial"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en-US" smtClean="0"/>
          </a:p>
        </p:txBody>
      </p:sp>
      <p:sp>
        <p:nvSpPr>
          <p:cNvPr id="4099" name="Rectangle 3"/>
          <p:cNvSpPr>
            <a:spLocks noGrp="1" noChangeArrowheads="1"/>
          </p:cNvSpPr>
          <p:nvPr>
            <p:ph type="body" idx="1"/>
          </p:nvPr>
        </p:nvSpPr>
        <p:spPr>
          <a:xfrm>
            <a:off x="914400" y="2017713"/>
            <a:ext cx="7772400" cy="4114800"/>
          </a:xfrm>
        </p:spPr>
        <p:txBody>
          <a:bodyPr/>
          <a:lstStyle/>
          <a:p>
            <a:pPr eaLnBrk="1" hangingPunct="1">
              <a:lnSpc>
                <a:spcPct val="90000"/>
              </a:lnSpc>
            </a:pPr>
            <a:r>
              <a:rPr lang="en-US" sz="2400" smtClean="0">
                <a:latin typeface="Arial" charset="0"/>
              </a:rPr>
              <a:t>A </a:t>
            </a:r>
            <a:r>
              <a:rPr lang="en-US" sz="2400" b="1" i="1" smtClean="0">
                <a:solidFill>
                  <a:schemeClr val="hlink"/>
                </a:solidFill>
                <a:latin typeface="Arial" charset="0"/>
              </a:rPr>
              <a:t>package</a:t>
            </a:r>
            <a:r>
              <a:rPr lang="en-US" sz="2400" i="1" smtClean="0">
                <a:latin typeface="Arial" charset="0"/>
              </a:rPr>
              <a:t> </a:t>
            </a:r>
            <a:r>
              <a:rPr lang="en-US" sz="2400" smtClean="0">
                <a:latin typeface="Arial" charset="0"/>
              </a:rPr>
              <a:t>is a general-purpose mechanism for organizing elements into groups. Graphically, a package is rendered as a tabbed folder.</a:t>
            </a:r>
          </a:p>
          <a:p>
            <a:pPr eaLnBrk="1" hangingPunct="1">
              <a:lnSpc>
                <a:spcPct val="90000"/>
              </a:lnSpc>
            </a:pPr>
            <a:endParaRPr lang="en-US" sz="2400" smtClean="0">
              <a:latin typeface="Arial" charset="0"/>
            </a:endParaRPr>
          </a:p>
          <a:p>
            <a:pPr eaLnBrk="1" hangingPunct="1">
              <a:lnSpc>
                <a:spcPct val="90000"/>
              </a:lnSpc>
            </a:pPr>
            <a:r>
              <a:rPr lang="en-US" sz="2800" b="1" u="sng" smtClean="0">
                <a:solidFill>
                  <a:schemeClr val="folHlink"/>
                </a:solidFill>
                <a:latin typeface="Arial" charset="0"/>
              </a:rPr>
              <a:t>Names:-</a:t>
            </a:r>
          </a:p>
          <a:p>
            <a:pPr eaLnBrk="1" hangingPunct="1">
              <a:lnSpc>
                <a:spcPct val="90000"/>
              </a:lnSpc>
            </a:pPr>
            <a:r>
              <a:rPr lang="en-US" sz="2400" smtClean="0">
                <a:latin typeface="Arial" charset="0"/>
              </a:rPr>
              <a:t>A </a:t>
            </a:r>
            <a:r>
              <a:rPr lang="en-US" sz="2400" b="1" i="1" smtClean="0">
                <a:solidFill>
                  <a:schemeClr val="hlink"/>
                </a:solidFill>
                <a:latin typeface="Arial" charset="0"/>
              </a:rPr>
              <a:t>package</a:t>
            </a:r>
            <a:r>
              <a:rPr lang="en-US" sz="2400" smtClean="0">
                <a:latin typeface="Arial" charset="0"/>
              </a:rPr>
              <a:t> name must be unique within its enclosing package.</a:t>
            </a:r>
          </a:p>
          <a:p>
            <a:pPr eaLnBrk="1" hangingPunct="1">
              <a:lnSpc>
                <a:spcPct val="90000"/>
              </a:lnSpc>
            </a:pPr>
            <a:endParaRPr lang="en-US" sz="2400" smtClean="0">
              <a:latin typeface="Arial" charset="0"/>
            </a:endParaRPr>
          </a:p>
          <a:p>
            <a:pPr eaLnBrk="1" hangingPunct="1">
              <a:lnSpc>
                <a:spcPct val="90000"/>
              </a:lnSpc>
            </a:pPr>
            <a:r>
              <a:rPr lang="en-US" sz="2400" smtClean="0">
                <a:latin typeface="Arial" charset="0"/>
              </a:rPr>
              <a:t>Every package must have a name that distinguishes it from other packages.</a:t>
            </a:r>
          </a:p>
          <a:p>
            <a:pPr eaLnBrk="1" hangingPunct="1">
              <a:lnSpc>
                <a:spcPct val="90000"/>
              </a:lnSpc>
            </a:pPr>
            <a:endParaRPr lang="en-US" sz="2400" smtClean="0">
              <a:latin typeface="Arial" charset="0"/>
            </a:endParaRPr>
          </a:p>
          <a:p>
            <a:pPr eaLnBrk="1" hangingPunct="1">
              <a:lnSpc>
                <a:spcPct val="90000"/>
              </a:lnSpc>
            </a:pPr>
            <a:endParaRPr lang="en-US" sz="2400" b="1" smtClean="0">
              <a:latin typeface="Arial" charset="0"/>
            </a:endParaRPr>
          </a:p>
          <a:p>
            <a:pPr eaLnBrk="1" hangingPunct="1">
              <a:lnSpc>
                <a:spcPct val="90000"/>
              </a:lnSpc>
            </a:pPr>
            <a:endParaRPr lang="en-US" sz="2400" u="sng" smtClean="0">
              <a:latin typeface="Arial" charset="0"/>
            </a:endParaRPr>
          </a:p>
          <a:p>
            <a:pPr eaLnBrk="1" hangingPunct="1">
              <a:lnSpc>
                <a:spcPct val="90000"/>
              </a:lnSpc>
            </a:pPr>
            <a:endParaRPr lang="en-US" sz="2400" smtClean="0">
              <a:latin typeface="Arial" charset="0"/>
            </a:endParaRPr>
          </a:p>
          <a:p>
            <a:pPr eaLnBrk="1" hangingPunct="1">
              <a:lnSpc>
                <a:spcPct val="90000"/>
              </a:lnSpc>
            </a:pPr>
            <a:endParaRPr lang="en-US" sz="2400" smtClean="0">
              <a:latin typeface="Arial"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p:txBody>
          <a:bodyPr/>
          <a:lstStyle/>
          <a:p>
            <a:pPr eaLnBrk="1" hangingPunct="1"/>
            <a:endParaRPr lang="en-US" smtClean="0"/>
          </a:p>
        </p:txBody>
      </p:sp>
      <p:pic>
        <p:nvPicPr>
          <p:cNvPr id="5123" name="Picture 4"/>
          <p:cNvPicPr>
            <a:picLocks noChangeAspect="1" noChangeArrowheads="1"/>
          </p:cNvPicPr>
          <p:nvPr>
            <p:ph idx="1"/>
          </p:nvPr>
        </p:nvPicPr>
        <p:blipFill>
          <a:blip r:embed="rId2"/>
          <a:srcRect/>
          <a:stretch>
            <a:fillRect/>
          </a:stretch>
        </p:blipFill>
        <p:spPr>
          <a:xfrm>
            <a:off x="2260600" y="2252663"/>
            <a:ext cx="5614988" cy="3644900"/>
          </a:xfrm>
          <a:noFill/>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 </a:t>
            </a:r>
            <a:endParaRPr lang="en-US" sz="4000" b="1" smtClean="0">
              <a:latin typeface="Arial" charset="0"/>
            </a:endParaRPr>
          </a:p>
        </p:txBody>
      </p:sp>
      <p:sp>
        <p:nvSpPr>
          <p:cNvPr id="6147" name="Rectangle 3"/>
          <p:cNvSpPr>
            <a:spLocks noGrp="1" noChangeArrowheads="1"/>
          </p:cNvSpPr>
          <p:nvPr>
            <p:ph type="body" idx="1"/>
          </p:nvPr>
        </p:nvSpPr>
        <p:spPr>
          <a:xfrm>
            <a:off x="990600" y="1981200"/>
            <a:ext cx="7772400" cy="4572000"/>
          </a:xfrm>
        </p:spPr>
        <p:txBody>
          <a:bodyPr/>
          <a:lstStyle/>
          <a:p>
            <a:pPr eaLnBrk="1" hangingPunct="1">
              <a:lnSpc>
                <a:spcPct val="80000"/>
              </a:lnSpc>
            </a:pPr>
            <a:r>
              <a:rPr lang="en-US" b="1" u="sng" smtClean="0">
                <a:solidFill>
                  <a:schemeClr val="folHlink"/>
                </a:solidFill>
                <a:latin typeface="Arial" charset="0"/>
              </a:rPr>
              <a:t>Owned Elements:-</a:t>
            </a:r>
          </a:p>
          <a:p>
            <a:pPr eaLnBrk="1" hangingPunct="1">
              <a:lnSpc>
                <a:spcPct val="80000"/>
              </a:lnSpc>
            </a:pPr>
            <a:endParaRPr lang="en-US" sz="2000" b="1" u="sng" smtClean="0">
              <a:solidFill>
                <a:schemeClr val="folHlink"/>
              </a:solidFill>
              <a:latin typeface="Arial" charset="0"/>
            </a:endParaRPr>
          </a:p>
          <a:p>
            <a:pPr eaLnBrk="1" hangingPunct="1">
              <a:lnSpc>
                <a:spcPct val="80000"/>
              </a:lnSpc>
            </a:pPr>
            <a:r>
              <a:rPr lang="en-US" sz="2400" smtClean="0">
                <a:latin typeface="Arial" charset="0"/>
              </a:rPr>
              <a:t>A package may own other elements, including classes, interfaces, components, nodes, collaborations, use cases, diagrams, and even other packages. </a:t>
            </a:r>
          </a:p>
          <a:p>
            <a:pPr eaLnBrk="1" hangingPunct="1">
              <a:lnSpc>
                <a:spcPct val="80000"/>
              </a:lnSpc>
            </a:pPr>
            <a:endParaRPr lang="en-US" sz="2400" smtClean="0">
              <a:latin typeface="Arial" charset="0"/>
            </a:endParaRPr>
          </a:p>
          <a:p>
            <a:pPr eaLnBrk="1" hangingPunct="1">
              <a:lnSpc>
                <a:spcPct val="80000"/>
              </a:lnSpc>
            </a:pPr>
            <a:r>
              <a:rPr lang="en-US" sz="2400" smtClean="0">
                <a:latin typeface="Arial" charset="0"/>
              </a:rPr>
              <a:t>Owning is a composite relationship, which means that the element is declared in the package. </a:t>
            </a:r>
            <a:r>
              <a:rPr lang="en-US" sz="2400" b="1" smtClean="0">
                <a:solidFill>
                  <a:schemeClr val="hlink"/>
                </a:solidFill>
                <a:latin typeface="Arial" charset="0"/>
              </a:rPr>
              <a:t>If the package is destroyed, the element is destroyed.</a:t>
            </a:r>
          </a:p>
          <a:p>
            <a:pPr eaLnBrk="1" hangingPunct="1">
              <a:lnSpc>
                <a:spcPct val="80000"/>
              </a:lnSpc>
              <a:buFont typeface="Wingdings" pitchFamily="2" charset="2"/>
              <a:buNone/>
            </a:pPr>
            <a:r>
              <a:rPr lang="en-US" sz="2400" smtClean="0"/>
              <a:t/>
            </a:r>
            <a:br>
              <a:rPr lang="en-US" sz="2400" smtClean="0"/>
            </a:br>
            <a:endParaRPr lang="en-US" sz="24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en-US" smtClean="0"/>
          </a:p>
        </p:txBody>
      </p:sp>
      <p:sp>
        <p:nvSpPr>
          <p:cNvPr id="7171" name="Rectangle 3"/>
          <p:cNvSpPr>
            <a:spLocks noGrp="1" noChangeArrowheads="1"/>
          </p:cNvSpPr>
          <p:nvPr>
            <p:ph type="body" idx="1"/>
          </p:nvPr>
        </p:nvSpPr>
        <p:spPr>
          <a:xfrm>
            <a:off x="1182688" y="2017713"/>
            <a:ext cx="7580312" cy="4114800"/>
          </a:xfrm>
        </p:spPr>
        <p:txBody>
          <a:bodyPr>
            <a:normAutofit lnSpcReduction="10000"/>
          </a:bodyPr>
          <a:lstStyle/>
          <a:p>
            <a:pPr eaLnBrk="1" hangingPunct="1"/>
            <a:r>
              <a:rPr lang="en-US" sz="2400" smtClean="0">
                <a:latin typeface="Arial" charset="0"/>
              </a:rPr>
              <a:t>A package forms a namespace, which means that elements of the same kind must be named uniquely within the context of its enclosing package.</a:t>
            </a:r>
          </a:p>
          <a:p>
            <a:pPr eaLnBrk="1" hangingPunct="1"/>
            <a:endParaRPr lang="en-US" sz="2400" smtClean="0">
              <a:latin typeface="Arial" charset="0"/>
            </a:endParaRPr>
          </a:p>
          <a:p>
            <a:pPr eaLnBrk="1" hangingPunct="1"/>
            <a:r>
              <a:rPr lang="en-US" sz="2400" smtClean="0">
                <a:latin typeface="Arial" charset="0"/>
              </a:rPr>
              <a:t>For example, you can't have </a:t>
            </a:r>
            <a:r>
              <a:rPr lang="en-US" sz="2400" b="1" smtClean="0">
                <a:solidFill>
                  <a:schemeClr val="folHlink"/>
                </a:solidFill>
                <a:latin typeface="Arial" charset="0"/>
              </a:rPr>
              <a:t>two classes</a:t>
            </a:r>
            <a:r>
              <a:rPr lang="en-US" sz="2400" smtClean="0">
                <a:latin typeface="Arial" charset="0"/>
              </a:rPr>
              <a:t> named </a:t>
            </a:r>
            <a:r>
              <a:rPr lang="en-US" sz="2400" b="1" smtClean="0">
                <a:solidFill>
                  <a:schemeClr val="hlink"/>
                </a:solidFill>
                <a:latin typeface="Arial" charset="0"/>
              </a:rPr>
              <a:t>Queue</a:t>
            </a:r>
            <a:r>
              <a:rPr lang="en-US" sz="2400" smtClean="0">
                <a:latin typeface="Arial" charset="0"/>
              </a:rPr>
              <a:t> </a:t>
            </a:r>
            <a:r>
              <a:rPr lang="en-US" sz="2400" b="1" smtClean="0">
                <a:solidFill>
                  <a:srgbClr val="339933"/>
                </a:solidFill>
                <a:latin typeface="Arial" charset="0"/>
              </a:rPr>
              <a:t>owned by the same package</a:t>
            </a:r>
            <a:r>
              <a:rPr lang="en-US" sz="2400" smtClean="0">
                <a:latin typeface="Arial" charset="0"/>
              </a:rPr>
              <a:t>, but you can have </a:t>
            </a:r>
            <a:r>
              <a:rPr lang="en-US" sz="2400" b="1" smtClean="0">
                <a:solidFill>
                  <a:schemeClr val="folHlink"/>
                </a:solidFill>
                <a:latin typeface="Arial" charset="0"/>
              </a:rPr>
              <a:t>a class</a:t>
            </a:r>
            <a:r>
              <a:rPr lang="en-US" sz="2400" smtClean="0">
                <a:latin typeface="Arial" charset="0"/>
              </a:rPr>
              <a:t> named </a:t>
            </a:r>
            <a:r>
              <a:rPr lang="en-US" sz="2400" b="1" smtClean="0">
                <a:solidFill>
                  <a:schemeClr val="hlink"/>
                </a:solidFill>
                <a:latin typeface="Arial" charset="0"/>
              </a:rPr>
              <a:t>Queue</a:t>
            </a:r>
            <a:r>
              <a:rPr lang="en-US" sz="2400" smtClean="0">
                <a:latin typeface="Arial" charset="0"/>
              </a:rPr>
              <a:t> in </a:t>
            </a:r>
            <a:r>
              <a:rPr lang="en-US" sz="2400" b="1" smtClean="0">
                <a:solidFill>
                  <a:srgbClr val="339933"/>
                </a:solidFill>
                <a:latin typeface="Arial" charset="0"/>
              </a:rPr>
              <a:t>package P1</a:t>
            </a:r>
            <a:r>
              <a:rPr lang="en-US" sz="2400" smtClean="0">
                <a:latin typeface="Arial" charset="0"/>
              </a:rPr>
              <a:t> and </a:t>
            </a:r>
            <a:r>
              <a:rPr lang="en-US" sz="2400" b="1" smtClean="0">
                <a:solidFill>
                  <a:schemeClr val="folHlink"/>
                </a:solidFill>
                <a:latin typeface="Arial" charset="0"/>
              </a:rPr>
              <a:t>another (and different) class</a:t>
            </a:r>
            <a:r>
              <a:rPr lang="en-US" sz="2400" smtClean="0">
                <a:latin typeface="Arial" charset="0"/>
              </a:rPr>
              <a:t> named </a:t>
            </a:r>
            <a:r>
              <a:rPr lang="en-US" sz="2400" b="1" smtClean="0">
                <a:solidFill>
                  <a:schemeClr val="hlink"/>
                </a:solidFill>
                <a:latin typeface="Arial" charset="0"/>
              </a:rPr>
              <a:t>Queue</a:t>
            </a:r>
            <a:r>
              <a:rPr lang="en-US" sz="2400" smtClean="0">
                <a:latin typeface="Arial" charset="0"/>
              </a:rPr>
              <a:t> in </a:t>
            </a:r>
            <a:r>
              <a:rPr lang="en-US" sz="2400" b="1" smtClean="0">
                <a:solidFill>
                  <a:srgbClr val="339933"/>
                </a:solidFill>
                <a:latin typeface="Arial" charset="0"/>
              </a:rPr>
              <a:t>package P2</a:t>
            </a:r>
            <a:r>
              <a:rPr lang="en-US" sz="2400" smtClean="0">
                <a:solidFill>
                  <a:srgbClr val="339933"/>
                </a:solidFill>
                <a:latin typeface="Arial" charset="0"/>
              </a:rPr>
              <a:t>.</a:t>
            </a:r>
            <a:r>
              <a:rPr lang="en-US" sz="2400" smtClean="0">
                <a:latin typeface="Arial" charset="0"/>
              </a:rPr>
              <a:t> The classes </a:t>
            </a:r>
            <a:r>
              <a:rPr lang="en-US" sz="2400" b="1" smtClean="0">
                <a:solidFill>
                  <a:schemeClr val="hlink"/>
                </a:solidFill>
                <a:latin typeface="Arial" charset="0"/>
              </a:rPr>
              <a:t>P1::Queue and P2::Queue</a:t>
            </a:r>
            <a:r>
              <a:rPr lang="en-US" sz="2400" smtClean="0">
                <a:latin typeface="Arial" charset="0"/>
              </a:rPr>
              <a:t> are, in fact, different classes and can be distinguished by their path names.</a:t>
            </a:r>
          </a:p>
          <a:p>
            <a:pPr eaLnBrk="1" hangingPunct="1"/>
            <a:endParaRPr lang="en-US" sz="2400" smtClean="0">
              <a:latin typeface="Arial" charset="0"/>
            </a:endParaRPr>
          </a:p>
          <a:p>
            <a:pPr eaLnBrk="1" hangingPunct="1">
              <a:buFont typeface="Wingdings" pitchFamily="2" charset="2"/>
              <a:buNone/>
            </a:pPr>
            <a:endParaRPr lang="en-US" sz="2400" smtClean="0">
              <a:latin typeface="Arial"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en-US" smtClean="0"/>
          </a:p>
        </p:txBody>
      </p:sp>
      <p:sp>
        <p:nvSpPr>
          <p:cNvPr id="8195" name="Rectangle 3"/>
          <p:cNvSpPr>
            <a:spLocks noGrp="1" noChangeArrowheads="1"/>
          </p:cNvSpPr>
          <p:nvPr>
            <p:ph type="body" idx="1"/>
          </p:nvPr>
        </p:nvSpPr>
        <p:spPr/>
        <p:txBody>
          <a:bodyPr/>
          <a:lstStyle/>
          <a:p>
            <a:pPr eaLnBrk="1" hangingPunct="1">
              <a:lnSpc>
                <a:spcPct val="90000"/>
              </a:lnSpc>
            </a:pPr>
            <a:r>
              <a:rPr lang="en-US" sz="2400" b="1" smtClean="0">
                <a:solidFill>
                  <a:schemeClr val="folHlink"/>
                </a:solidFill>
                <a:latin typeface="Arial" charset="0"/>
              </a:rPr>
              <a:t>Elements of different kinds</a:t>
            </a:r>
            <a:r>
              <a:rPr lang="en-US" sz="2400" smtClean="0">
                <a:latin typeface="Arial" charset="0"/>
              </a:rPr>
              <a:t> may have the </a:t>
            </a:r>
            <a:r>
              <a:rPr lang="en-US" sz="2400" b="1" smtClean="0">
                <a:solidFill>
                  <a:srgbClr val="339933"/>
                </a:solidFill>
                <a:latin typeface="Arial" charset="0"/>
              </a:rPr>
              <a:t>same name within a package.</a:t>
            </a:r>
            <a:r>
              <a:rPr lang="en-US" sz="2400" smtClean="0">
                <a:latin typeface="Arial" charset="0"/>
              </a:rPr>
              <a:t> </a:t>
            </a:r>
          </a:p>
          <a:p>
            <a:pPr eaLnBrk="1" hangingPunct="1">
              <a:lnSpc>
                <a:spcPct val="90000"/>
              </a:lnSpc>
              <a:buFont typeface="Wingdings" pitchFamily="2" charset="2"/>
              <a:buNone/>
            </a:pPr>
            <a:r>
              <a:rPr lang="en-US" sz="2400" smtClean="0">
                <a:latin typeface="Arial" charset="0"/>
              </a:rPr>
              <a:t>   </a:t>
            </a:r>
          </a:p>
          <a:p>
            <a:pPr eaLnBrk="1" hangingPunct="1">
              <a:lnSpc>
                <a:spcPct val="90000"/>
              </a:lnSpc>
              <a:buFont typeface="Wingdings" pitchFamily="2" charset="2"/>
              <a:buNone/>
            </a:pPr>
            <a:r>
              <a:rPr lang="en-US" sz="2400" smtClean="0">
                <a:latin typeface="Arial" charset="0"/>
              </a:rPr>
              <a:t>    Thus, you can have </a:t>
            </a:r>
            <a:r>
              <a:rPr lang="en-US" sz="2400" b="1" smtClean="0">
                <a:solidFill>
                  <a:schemeClr val="folHlink"/>
                </a:solidFill>
                <a:latin typeface="Arial" charset="0"/>
              </a:rPr>
              <a:t>a class</a:t>
            </a:r>
            <a:r>
              <a:rPr lang="en-US" sz="2400" smtClean="0">
                <a:latin typeface="Arial" charset="0"/>
              </a:rPr>
              <a:t> named </a:t>
            </a:r>
            <a:r>
              <a:rPr lang="en-US" sz="2400" b="1" smtClean="0">
                <a:solidFill>
                  <a:schemeClr val="hlink"/>
                </a:solidFill>
                <a:latin typeface="Arial" charset="0"/>
              </a:rPr>
              <a:t>Timer</a:t>
            </a:r>
            <a:r>
              <a:rPr lang="en-US" sz="2400" smtClean="0">
                <a:latin typeface="Arial" charset="0"/>
              </a:rPr>
              <a:t>, as well as </a:t>
            </a:r>
            <a:r>
              <a:rPr lang="en-US" sz="2400" b="1" smtClean="0">
                <a:solidFill>
                  <a:schemeClr val="folHlink"/>
                </a:solidFill>
                <a:latin typeface="Arial" charset="0"/>
              </a:rPr>
              <a:t>a component</a:t>
            </a:r>
            <a:r>
              <a:rPr lang="en-US" sz="2400" smtClean="0">
                <a:latin typeface="Arial" charset="0"/>
              </a:rPr>
              <a:t> named </a:t>
            </a:r>
            <a:r>
              <a:rPr lang="en-US" sz="2400" b="1" smtClean="0">
                <a:solidFill>
                  <a:schemeClr val="hlink"/>
                </a:solidFill>
                <a:latin typeface="Arial" charset="0"/>
              </a:rPr>
              <a:t>Timer</a:t>
            </a:r>
            <a:r>
              <a:rPr lang="en-US" sz="2400" smtClean="0">
                <a:latin typeface="Arial" charset="0"/>
              </a:rPr>
              <a:t>, </a:t>
            </a:r>
            <a:r>
              <a:rPr lang="en-US" sz="2400" b="1" smtClean="0">
                <a:solidFill>
                  <a:srgbClr val="339933"/>
                </a:solidFill>
                <a:latin typeface="Arial" charset="0"/>
              </a:rPr>
              <a:t>within the same package</a:t>
            </a:r>
            <a:r>
              <a:rPr lang="en-US" sz="2400" smtClean="0">
                <a:latin typeface="Arial" charset="0"/>
              </a:rPr>
              <a:t>. </a:t>
            </a:r>
          </a:p>
          <a:p>
            <a:pPr eaLnBrk="1" hangingPunct="1">
              <a:lnSpc>
                <a:spcPct val="90000"/>
              </a:lnSpc>
              <a:buFont typeface="Wingdings" pitchFamily="2" charset="2"/>
              <a:buNone/>
            </a:pPr>
            <a:endParaRPr lang="en-US" sz="2400" smtClean="0">
              <a:latin typeface="Arial" charset="0"/>
            </a:endParaRPr>
          </a:p>
          <a:p>
            <a:pPr eaLnBrk="1" hangingPunct="1">
              <a:lnSpc>
                <a:spcPct val="90000"/>
              </a:lnSpc>
            </a:pPr>
            <a:endParaRPr lang="en-US" sz="2400" smtClean="0">
              <a:latin typeface="Arial" charset="0"/>
            </a:endParaRPr>
          </a:p>
          <a:p>
            <a:pPr eaLnBrk="1" hangingPunct="1">
              <a:lnSpc>
                <a:spcPct val="90000"/>
              </a:lnSpc>
            </a:pPr>
            <a:endParaRPr lang="en-US" sz="2400" smtClean="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5975</Words>
  <Application>Microsoft Office PowerPoint</Application>
  <PresentationFormat>On-screen Show (4:3)</PresentationFormat>
  <Paragraphs>574</Paragraphs>
  <Slides>132</Slides>
  <Notes>8</Notes>
  <HiddenSlides>1</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Office Theme</vt:lpstr>
      <vt:lpstr>Ch- 8. Class Diagrams</vt:lpstr>
      <vt:lpstr>Class Diagram </vt:lpstr>
      <vt:lpstr>Slide 3</vt:lpstr>
      <vt:lpstr>Slide 4</vt:lpstr>
      <vt:lpstr>Slide 5</vt:lpstr>
      <vt:lpstr>Common Uses</vt:lpstr>
      <vt:lpstr>Slide 7</vt:lpstr>
      <vt:lpstr>Slide 8</vt:lpstr>
      <vt:lpstr>Common Modeling Techniques</vt:lpstr>
      <vt:lpstr>Modeling Simple Collaborations </vt:lpstr>
      <vt:lpstr>Slide 11</vt:lpstr>
      <vt:lpstr>Slide 12</vt:lpstr>
      <vt:lpstr>Modeling  a Logical Database Schema</vt:lpstr>
      <vt:lpstr>Slide 14</vt:lpstr>
      <vt:lpstr>Slide 15</vt:lpstr>
      <vt:lpstr>                               Forward and Reverse Engineering </vt:lpstr>
      <vt:lpstr>Slide 17</vt:lpstr>
      <vt:lpstr>Forward And Reverse Engineering</vt:lpstr>
      <vt:lpstr>Slide 19</vt:lpstr>
      <vt:lpstr>To reverse engineer a class diagram, </vt:lpstr>
      <vt:lpstr>Slide 21</vt:lpstr>
      <vt:lpstr>Class Diagram for ATM</vt:lpstr>
      <vt:lpstr> Advanced Classes  </vt:lpstr>
      <vt:lpstr>Slide 24</vt:lpstr>
      <vt:lpstr>Slide 25</vt:lpstr>
      <vt:lpstr>Slide 26</vt:lpstr>
      <vt:lpstr>Graphically, the UML distinguishes among these different classifiers, as </vt:lpstr>
      <vt:lpstr>Slide 28</vt:lpstr>
      <vt:lpstr> </vt:lpstr>
      <vt:lpstr>Visibility</vt:lpstr>
      <vt:lpstr>Scope:- </vt:lpstr>
      <vt:lpstr>Slide 32</vt:lpstr>
      <vt:lpstr>Abstract, Root, Leaf, and Polymorphic Elements </vt:lpstr>
      <vt:lpstr>Slide 34</vt:lpstr>
      <vt:lpstr>Slide 35</vt:lpstr>
      <vt:lpstr>Slide 36</vt:lpstr>
      <vt:lpstr>Multiplicity:- </vt:lpstr>
      <vt:lpstr>Slide 38</vt:lpstr>
      <vt:lpstr>Slide 39</vt:lpstr>
      <vt:lpstr>Slide 40</vt:lpstr>
      <vt:lpstr>Slide 41</vt:lpstr>
      <vt:lpstr>Slide 42</vt:lpstr>
      <vt:lpstr>Slide 43</vt:lpstr>
      <vt:lpstr>Slide 44</vt:lpstr>
      <vt:lpstr>Slide 45</vt:lpstr>
      <vt:lpstr>Slide 46</vt:lpstr>
      <vt:lpstr>Ch-10  Advanced Relationships</vt:lpstr>
      <vt:lpstr>Advanced Relationships </vt:lpstr>
      <vt:lpstr> Dependency </vt:lpstr>
      <vt:lpstr>Slide 50</vt:lpstr>
      <vt:lpstr>Slide 51</vt:lpstr>
      <vt:lpstr>Slide 52</vt:lpstr>
      <vt:lpstr>Slide 53</vt:lpstr>
      <vt:lpstr>Slide 54</vt:lpstr>
      <vt:lpstr>Slide 55</vt:lpstr>
      <vt:lpstr>Slide 56</vt:lpstr>
      <vt:lpstr>Slide 57</vt:lpstr>
      <vt:lpstr> </vt:lpstr>
      <vt:lpstr>Slide 59</vt:lpstr>
      <vt:lpstr>Slide 60</vt:lpstr>
      <vt:lpstr>Slide 61</vt:lpstr>
      <vt:lpstr>Association </vt:lpstr>
      <vt:lpstr>1. Navigation</vt:lpstr>
      <vt:lpstr>Slide 64</vt:lpstr>
      <vt:lpstr> 2.Visibility</vt:lpstr>
      <vt:lpstr>   3. Qualification</vt:lpstr>
      <vt:lpstr>  4. Interface Specifier</vt:lpstr>
      <vt:lpstr>  5. Composition</vt:lpstr>
      <vt:lpstr>  6. Association Classes</vt:lpstr>
      <vt:lpstr>Slide 70</vt:lpstr>
      <vt:lpstr>Slide 71</vt:lpstr>
      <vt:lpstr>  7. Constraints</vt:lpstr>
      <vt:lpstr>Slide 73</vt:lpstr>
      <vt:lpstr>Slide 74</vt:lpstr>
      <vt:lpstr>Realization </vt:lpstr>
      <vt:lpstr>Slide 76</vt:lpstr>
      <vt:lpstr>Slide 77</vt:lpstr>
      <vt:lpstr>Slide 78</vt:lpstr>
      <vt:lpstr>Slide 79</vt:lpstr>
      <vt:lpstr>        Ch-11. Interfaces, Types, and Roles              </vt:lpstr>
      <vt:lpstr>Slide 81</vt:lpstr>
      <vt:lpstr>          Names</vt:lpstr>
      <vt:lpstr> </vt:lpstr>
      <vt:lpstr>Slide 84</vt:lpstr>
      <vt:lpstr>  Operations   </vt:lpstr>
      <vt:lpstr>Slide 86</vt:lpstr>
      <vt:lpstr>  Relationships </vt:lpstr>
      <vt:lpstr>Slide 88</vt:lpstr>
      <vt:lpstr>Slide 89</vt:lpstr>
      <vt:lpstr>            Roles</vt:lpstr>
      <vt:lpstr>Slide 91</vt:lpstr>
      <vt:lpstr>Slide 92</vt:lpstr>
      <vt:lpstr>  Types</vt:lpstr>
      <vt:lpstr>         Ch-12.   Packages </vt:lpstr>
      <vt:lpstr>Slide 95</vt:lpstr>
      <vt:lpstr>Slide 96</vt:lpstr>
      <vt:lpstr> </vt:lpstr>
      <vt:lpstr>Slide 98</vt:lpstr>
      <vt:lpstr>Slide 99</vt:lpstr>
      <vt:lpstr>Slide 100</vt:lpstr>
      <vt:lpstr>Slide 101</vt:lpstr>
      <vt:lpstr>Slide 102</vt:lpstr>
      <vt:lpstr>Slide 103</vt:lpstr>
      <vt:lpstr>Importing and Exporting:-</vt:lpstr>
      <vt:lpstr>Slide 105</vt:lpstr>
      <vt:lpstr>Slide 106</vt:lpstr>
      <vt:lpstr>Slide 107</vt:lpstr>
      <vt:lpstr>Slide 108</vt:lpstr>
      <vt:lpstr>  Generalization</vt:lpstr>
      <vt:lpstr>Slide 110</vt:lpstr>
      <vt:lpstr>Slide 111</vt:lpstr>
      <vt:lpstr>  Standard Elements</vt:lpstr>
      <vt:lpstr>Slide 113</vt:lpstr>
      <vt:lpstr>Common Modeling Techniques </vt:lpstr>
      <vt:lpstr>Slide 115</vt:lpstr>
      <vt:lpstr>Slide 116</vt:lpstr>
      <vt:lpstr>Slide 117</vt:lpstr>
      <vt:lpstr>Slide 118</vt:lpstr>
      <vt:lpstr>Slide 119</vt:lpstr>
      <vt:lpstr>  Object Diagrams  </vt:lpstr>
      <vt:lpstr>  Object Diagram</vt:lpstr>
      <vt:lpstr>Slide 122</vt:lpstr>
      <vt:lpstr>Slide 123</vt:lpstr>
      <vt:lpstr>Slide 124</vt:lpstr>
      <vt:lpstr>Slide 125</vt:lpstr>
      <vt:lpstr>Slide 126</vt:lpstr>
      <vt:lpstr>Slide 127</vt:lpstr>
      <vt:lpstr>Common Modeling Techniques </vt:lpstr>
      <vt:lpstr>Slide 129</vt:lpstr>
      <vt:lpstr>Slide 130</vt:lpstr>
      <vt:lpstr>Slide 131</vt:lpstr>
      <vt:lpstr>Slide 132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Diagrams</dc:title>
  <dc:creator>Admin</dc:creator>
  <cp:lastModifiedBy>Admin</cp:lastModifiedBy>
  <cp:revision>8</cp:revision>
  <dcterms:created xsi:type="dcterms:W3CDTF">2006-08-16T00:00:00Z</dcterms:created>
  <dcterms:modified xsi:type="dcterms:W3CDTF">2018-10-30T10:38:43Z</dcterms:modified>
</cp:coreProperties>
</file>