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83" r:id="rId4"/>
    <p:sldId id="284" r:id="rId5"/>
    <p:sldId id="259" r:id="rId6"/>
    <p:sldId id="260" r:id="rId7"/>
    <p:sldId id="285" r:id="rId8"/>
    <p:sldId id="261" r:id="rId9"/>
    <p:sldId id="262" r:id="rId10"/>
    <p:sldId id="263" r:id="rId11"/>
    <p:sldId id="286" r:id="rId12"/>
    <p:sldId id="264" r:id="rId13"/>
    <p:sldId id="265" r:id="rId14"/>
    <p:sldId id="287"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D6EA4B-70CB-4DCD-8834-3F85006FD749}" type="datetimeFigureOut">
              <a:rPr lang="en-US" smtClean="0"/>
              <a:pPr/>
              <a:t>10/17/2015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A0FE8-4D5D-46D0-9A1A-F1B9CCC7B4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9D04D858-6B40-463D-9069-A6F51DB4B370}" type="slidenum">
              <a:rPr lang="en-US"/>
              <a:pPr/>
              <a:t>1</a:t>
            </a:fld>
            <a:endParaRPr lang="en-US"/>
          </a:p>
        </p:txBody>
      </p:sp>
      <p:sp>
        <p:nvSpPr>
          <p:cNvPr id="849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0534A106-AC3E-4AF4-BFF7-8BB2B67C24C0}" type="slidenum">
              <a:rPr lang="en-US"/>
              <a:pPr/>
              <a:t>15</a:t>
            </a:fld>
            <a:endParaRPr lang="en-US"/>
          </a:p>
        </p:txBody>
      </p:sp>
      <p:sp>
        <p:nvSpPr>
          <p:cNvPr id="942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2AD2BBDD-4587-4A0B-A770-786124F85FAF}" type="slidenum">
              <a:rPr lang="en-US"/>
              <a:pPr/>
              <a:t>16</a:t>
            </a:fld>
            <a:endParaRPr lang="en-US"/>
          </a:p>
        </p:txBody>
      </p:sp>
      <p:sp>
        <p:nvSpPr>
          <p:cNvPr id="952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F5B841FE-5A7A-416D-A283-0D1B70BF828E}" type="slidenum">
              <a:rPr lang="en-US"/>
              <a:pPr/>
              <a:t>17</a:t>
            </a:fld>
            <a:endParaRPr lang="en-US"/>
          </a:p>
        </p:txBody>
      </p:sp>
      <p:sp>
        <p:nvSpPr>
          <p:cNvPr id="962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AC70A7E3-9571-46D5-A447-C0540CEFA6E1}" type="slidenum">
              <a:rPr lang="en-US"/>
              <a:pPr/>
              <a:t>18</a:t>
            </a:fld>
            <a:endParaRPr lang="en-US"/>
          </a:p>
        </p:txBody>
      </p:sp>
      <p:sp>
        <p:nvSpPr>
          <p:cNvPr id="972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D10230F7-CB1D-4266-939D-8574CBCA1B1D}" type="slidenum">
              <a:rPr lang="en-US"/>
              <a:pPr/>
              <a:t>19</a:t>
            </a:fld>
            <a:endParaRPr lang="en-US"/>
          </a:p>
        </p:txBody>
      </p:sp>
      <p:sp>
        <p:nvSpPr>
          <p:cNvPr id="983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83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CE39A6DC-C6BE-4CDC-B02C-B04E0769C608}" type="slidenum">
              <a:rPr lang="en-US"/>
              <a:pPr/>
              <a:t>20</a:t>
            </a:fld>
            <a:endParaRPr lang="en-US"/>
          </a:p>
        </p:txBody>
      </p:sp>
      <p:sp>
        <p:nvSpPr>
          <p:cNvPr id="9932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93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0CA8AF55-97B9-4FC6-A8DB-23E09969A579}" type="slidenum">
              <a:rPr lang="en-US"/>
              <a:pPr/>
              <a:t>21</a:t>
            </a:fld>
            <a:endParaRPr lang="en-US"/>
          </a:p>
        </p:txBody>
      </p:sp>
      <p:sp>
        <p:nvSpPr>
          <p:cNvPr id="10035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310C9306-F2B8-4773-A7DA-6ED0E97B391F}" type="slidenum">
              <a:rPr lang="en-US"/>
              <a:pPr/>
              <a:t>22</a:t>
            </a:fld>
            <a:endParaRPr lang="en-US"/>
          </a:p>
        </p:txBody>
      </p:sp>
      <p:sp>
        <p:nvSpPr>
          <p:cNvPr id="1013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A0AD31D6-3C65-45CD-B5F2-8C71514B3B7F}" type="slidenum">
              <a:rPr lang="en-US"/>
              <a:pPr/>
              <a:t>23</a:t>
            </a:fld>
            <a:endParaRPr lang="en-US"/>
          </a:p>
        </p:txBody>
      </p:sp>
      <p:sp>
        <p:nvSpPr>
          <p:cNvPr id="1024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24F21521-0A38-46DF-B3BD-C9C3F352F1B4}" type="slidenum">
              <a:rPr lang="en-US"/>
              <a:pPr/>
              <a:t>24</a:t>
            </a:fld>
            <a:endParaRPr lang="en-US"/>
          </a:p>
        </p:txBody>
      </p:sp>
      <p:sp>
        <p:nvSpPr>
          <p:cNvPr id="1034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D392ED72-B3A4-48FC-B5D7-E3E69428B310}" type="slidenum">
              <a:rPr lang="en-US"/>
              <a:pPr/>
              <a:t>2</a:t>
            </a:fld>
            <a:endParaRPr lang="en-US"/>
          </a:p>
        </p:txBody>
      </p:sp>
      <p:sp>
        <p:nvSpPr>
          <p:cNvPr id="860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16E71B00-9488-4979-A36F-CA653FAB24D3}" type="slidenum">
              <a:rPr lang="en-US"/>
              <a:pPr/>
              <a:t>25</a:t>
            </a:fld>
            <a:endParaRPr lang="en-US"/>
          </a:p>
        </p:txBody>
      </p:sp>
      <p:sp>
        <p:nvSpPr>
          <p:cNvPr id="1044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9930FDE1-1998-4559-B8CE-617A9CC7BFE7}" type="slidenum">
              <a:rPr lang="en-US"/>
              <a:pPr/>
              <a:t>26</a:t>
            </a:fld>
            <a:endParaRPr lang="en-US"/>
          </a:p>
        </p:txBody>
      </p:sp>
      <p:sp>
        <p:nvSpPr>
          <p:cNvPr id="1054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8A9FAAD5-F965-403D-8106-86B32B6DD199}" type="slidenum">
              <a:rPr lang="en-US"/>
              <a:pPr/>
              <a:t>27</a:t>
            </a:fld>
            <a:endParaRPr lang="en-US"/>
          </a:p>
        </p:txBody>
      </p:sp>
      <p:sp>
        <p:nvSpPr>
          <p:cNvPr id="1064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D47AF683-3F55-4855-8082-41006E3FB7B6}" type="slidenum">
              <a:rPr lang="en-US"/>
              <a:pPr/>
              <a:t>28</a:t>
            </a:fld>
            <a:endParaRPr lang="en-US"/>
          </a:p>
        </p:txBody>
      </p:sp>
      <p:sp>
        <p:nvSpPr>
          <p:cNvPr id="1075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CFF14867-CCB1-4D67-A9DA-2ABE8480C2F4}" type="slidenum">
              <a:rPr lang="en-US"/>
              <a:pPr/>
              <a:t>29</a:t>
            </a:fld>
            <a:endParaRPr lang="en-US"/>
          </a:p>
        </p:txBody>
      </p:sp>
      <p:sp>
        <p:nvSpPr>
          <p:cNvPr id="1085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4D81BA13-7BB8-416B-BF03-06BD4D482480}" type="slidenum">
              <a:rPr lang="en-US"/>
              <a:pPr/>
              <a:t>30</a:t>
            </a:fld>
            <a:endParaRPr lang="en-US"/>
          </a:p>
        </p:txBody>
      </p:sp>
      <p:sp>
        <p:nvSpPr>
          <p:cNvPr id="1095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A1CA5F87-A16B-4A5D-8602-0FBF7D82BB8A}" type="slidenum">
              <a:rPr lang="en-US"/>
              <a:pPr/>
              <a:t>31</a:t>
            </a:fld>
            <a:endParaRPr lang="en-US"/>
          </a:p>
        </p:txBody>
      </p:sp>
      <p:sp>
        <p:nvSpPr>
          <p:cNvPr id="110593" name="Rectangle 1"/>
          <p:cNvSpPr txBox="1">
            <a:spLocks noGrp="1" noRot="1" noChangeAspect="1" noChangeArrowheads="1"/>
          </p:cNvSpPr>
          <p:nvPr>
            <p:ph type="sldImg"/>
          </p:nvPr>
        </p:nvSpPr>
        <p:spPr bwMode="auto">
          <a:xfrm>
            <a:off x="1144588" y="695325"/>
            <a:ext cx="4546600" cy="3409950"/>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685800" y="4343400"/>
            <a:ext cx="5467350" cy="409575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46A251EC-4630-4715-93BB-B709CF74A408}" type="slidenum">
              <a:rPr lang="en-US"/>
              <a:pPr/>
              <a:t>5</a:t>
            </a:fld>
            <a:endParaRPr lang="en-US"/>
          </a:p>
        </p:txBody>
      </p:sp>
      <p:sp>
        <p:nvSpPr>
          <p:cNvPr id="870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B491659F-9E10-4AD2-880E-0ED5F0431842}" type="slidenum">
              <a:rPr lang="en-US"/>
              <a:pPr/>
              <a:t>6</a:t>
            </a:fld>
            <a:endParaRPr lang="en-US"/>
          </a:p>
        </p:txBody>
      </p:sp>
      <p:sp>
        <p:nvSpPr>
          <p:cNvPr id="880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80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6D043085-D974-4EA3-B7FF-A85ADE1CF2BB}" type="slidenum">
              <a:rPr lang="en-US"/>
              <a:pPr/>
              <a:t>8</a:t>
            </a:fld>
            <a:endParaRPr lang="en-US"/>
          </a:p>
        </p:txBody>
      </p:sp>
      <p:sp>
        <p:nvSpPr>
          <p:cNvPr id="890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24814F06-0078-4252-9927-A220C98942F1}" type="slidenum">
              <a:rPr lang="en-US"/>
              <a:pPr/>
              <a:t>9</a:t>
            </a:fld>
            <a:endParaRPr lang="en-US"/>
          </a:p>
        </p:txBody>
      </p:sp>
      <p:sp>
        <p:nvSpPr>
          <p:cNvPr id="901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5EF6A8F5-CB31-4F99-84C9-54F844295964}" type="slidenum">
              <a:rPr lang="en-US"/>
              <a:pPr/>
              <a:t>10</a:t>
            </a:fld>
            <a:endParaRPr lang="en-US"/>
          </a:p>
        </p:txBody>
      </p:sp>
      <p:sp>
        <p:nvSpPr>
          <p:cNvPr id="911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F7AE2EFF-5189-4203-8B47-B2A5017B1667}" type="slidenum">
              <a:rPr lang="en-US"/>
              <a:pPr/>
              <a:t>12</a:t>
            </a:fld>
            <a:endParaRPr lang="en-US"/>
          </a:p>
        </p:txBody>
      </p:sp>
      <p:sp>
        <p:nvSpPr>
          <p:cNvPr id="921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B3243F07-F9D3-4DC1-833B-9C0E0C318F39}" type="slidenum">
              <a:rPr lang="en-US"/>
              <a:pPr/>
              <a:t>13</a:t>
            </a:fld>
            <a:endParaRPr lang="en-US"/>
          </a:p>
        </p:txBody>
      </p:sp>
      <p:sp>
        <p:nvSpPr>
          <p:cNvPr id="931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06840D2B-4149-4652-BC28-F0B7F39BF8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40D2B-4149-4652-BC28-F0B7F39BF8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40D2B-4149-4652-BC28-F0B7F39BF8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06840D2B-4149-4652-BC28-F0B7F39BF8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06840D2B-4149-4652-BC28-F0B7F39BF862}"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6840D2B-4149-4652-BC28-F0B7F39BF8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06840D2B-4149-4652-BC28-F0B7F39BF862}"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40D2B-4149-4652-BC28-F0B7F39BF8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40D2B-4149-4652-BC28-F0B7F39BF8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40D2B-4149-4652-BC28-F0B7F39BF8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2762177-6AC6-48C6-B4EF-8C05DFBDB148}" type="datetimeFigureOut">
              <a:rPr lang="en-US" smtClean="0"/>
              <a:pPr/>
              <a:t>10/17/2015</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6840D2B-4149-4652-BC28-F0B7F39BF862}"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2762177-6AC6-48C6-B4EF-8C05DFBDB148}" type="datetimeFigureOut">
              <a:rPr lang="en-US" smtClean="0"/>
              <a:pPr/>
              <a:t>10/17/2015</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6840D2B-4149-4652-BC28-F0B7F39BF862}"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606425"/>
            <a:ext cx="8229600" cy="595313"/>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a:solidFill>
                  <a:srgbClr val="800000"/>
                </a:solidFill>
                <a:latin typeface="Times New Roman" pitchFamily="16" charset="0"/>
                <a:ea typeface="WenQuanYi Micro Hei" charset="0"/>
                <a:cs typeface="WenQuanYi Micro Hei" charset="0"/>
              </a:rPr>
              <a:t>Activity Diagrams</a:t>
            </a:r>
          </a:p>
        </p:txBody>
      </p:sp>
      <p:sp>
        <p:nvSpPr>
          <p:cNvPr id="31746" name="Text Box 2"/>
          <p:cNvSpPr txBox="1">
            <a:spLocks noChangeArrowheads="1"/>
          </p:cNvSpPr>
          <p:nvPr/>
        </p:nvSpPr>
        <p:spPr bwMode="auto">
          <a:xfrm>
            <a:off x="457200" y="1600200"/>
            <a:ext cx="8229600" cy="4530725"/>
          </a:xfrm>
          <a:prstGeom prst="rect">
            <a:avLst/>
          </a:prstGeom>
          <a:noFill/>
          <a:ln w="9525">
            <a:noFill/>
            <a:round/>
            <a:headEnd/>
            <a:tailEnd/>
          </a:ln>
          <a:effectLst/>
        </p:spPr>
        <p:txBody>
          <a:bodyPr/>
          <a:lstStyle/>
          <a:p>
            <a:pPr marL="327025" indent="-327025" algn="l" eaLnBrk="1" hangingPunct="1">
              <a:spcBef>
                <a:spcPts val="700"/>
              </a:spcBef>
              <a:buClr>
                <a:srgbClr val="666600"/>
              </a:buClr>
              <a:buSzPct val="69000"/>
              <a:buFont typeface="Times New Roman" pitchFamily="16" charset="0"/>
              <a:buBlip>
                <a:blip r:embed="rId3"/>
              </a:buBlip>
              <a:tabLst>
                <a:tab pos="327025" algn="l"/>
                <a:tab pos="784225" algn="l"/>
                <a:tab pos="1241425" algn="l"/>
                <a:tab pos="1698625" algn="l"/>
                <a:tab pos="2155825" algn="l"/>
                <a:tab pos="2613025" algn="l"/>
                <a:tab pos="3070225" algn="l"/>
                <a:tab pos="3527425" algn="l"/>
                <a:tab pos="3984625" algn="l"/>
                <a:tab pos="4441825" algn="l"/>
                <a:tab pos="4899025" algn="l"/>
                <a:tab pos="5356225" algn="l"/>
                <a:tab pos="5813425" algn="l"/>
                <a:tab pos="6270625" algn="l"/>
                <a:tab pos="6727825" algn="l"/>
                <a:tab pos="7185025" algn="l"/>
                <a:tab pos="7642225" algn="l"/>
                <a:tab pos="8099425" algn="l"/>
                <a:tab pos="8556625" algn="l"/>
                <a:tab pos="9013825" algn="l"/>
                <a:tab pos="9471025" algn="l"/>
              </a:tabLst>
            </a:pPr>
            <a:r>
              <a:rPr lang="en-US" sz="2400">
                <a:solidFill>
                  <a:srgbClr val="000000"/>
                </a:solidFill>
                <a:latin typeface="Times New Roman" pitchFamily="16" charset="0"/>
                <a:ea typeface="WenQuanYi Micro Hei" charset="0"/>
                <a:cs typeface="WenQuanYi Micro Hei" charset="0"/>
              </a:rPr>
              <a:t>Modeling a work flow</a:t>
            </a:r>
          </a:p>
          <a:p>
            <a:pPr marL="327025" indent="-327025" algn="l" eaLnBrk="1" hangingPunct="1">
              <a:spcBef>
                <a:spcPts val="700"/>
              </a:spcBef>
              <a:buClr>
                <a:srgbClr val="666600"/>
              </a:buClr>
              <a:buSzPct val="69000"/>
              <a:buFont typeface="Times New Roman" pitchFamily="16" charset="0"/>
              <a:buBlip>
                <a:blip r:embed="rId3"/>
              </a:buBlip>
              <a:tabLst>
                <a:tab pos="327025" algn="l"/>
                <a:tab pos="784225" algn="l"/>
                <a:tab pos="1241425" algn="l"/>
                <a:tab pos="1698625" algn="l"/>
                <a:tab pos="2155825" algn="l"/>
                <a:tab pos="2613025" algn="l"/>
                <a:tab pos="3070225" algn="l"/>
                <a:tab pos="3527425" algn="l"/>
                <a:tab pos="3984625" algn="l"/>
                <a:tab pos="4441825" algn="l"/>
                <a:tab pos="4899025" algn="l"/>
                <a:tab pos="5356225" algn="l"/>
                <a:tab pos="5813425" algn="l"/>
                <a:tab pos="6270625" algn="l"/>
                <a:tab pos="6727825" algn="l"/>
                <a:tab pos="7185025" algn="l"/>
                <a:tab pos="7642225" algn="l"/>
                <a:tab pos="8099425" algn="l"/>
                <a:tab pos="8556625" algn="l"/>
                <a:tab pos="9013825" algn="l"/>
                <a:tab pos="9471025" algn="l"/>
              </a:tabLst>
            </a:pPr>
            <a:r>
              <a:rPr lang="en-US" sz="2400">
                <a:solidFill>
                  <a:srgbClr val="000000"/>
                </a:solidFill>
                <a:latin typeface="Times New Roman" pitchFamily="16" charset="0"/>
                <a:ea typeface="WenQuanYi Micro Hei" charset="0"/>
                <a:cs typeface="WenQuanYi Micro Hei" charset="0"/>
              </a:rPr>
              <a:t>Modeling an operation</a:t>
            </a:r>
          </a:p>
          <a:p>
            <a:pPr marL="327025" indent="-327025" algn="l" eaLnBrk="1" hangingPunct="1">
              <a:spcBef>
                <a:spcPts val="700"/>
              </a:spcBef>
              <a:buClr>
                <a:srgbClr val="666600"/>
              </a:buClr>
              <a:buSzPct val="69000"/>
              <a:buFont typeface="Times New Roman" pitchFamily="16" charset="0"/>
              <a:buBlip>
                <a:blip r:embed="rId3"/>
              </a:buBlip>
              <a:tabLst>
                <a:tab pos="327025" algn="l"/>
                <a:tab pos="784225" algn="l"/>
                <a:tab pos="1241425" algn="l"/>
                <a:tab pos="1698625" algn="l"/>
                <a:tab pos="2155825" algn="l"/>
                <a:tab pos="2613025" algn="l"/>
                <a:tab pos="3070225" algn="l"/>
                <a:tab pos="3527425" algn="l"/>
                <a:tab pos="3984625" algn="l"/>
                <a:tab pos="4441825" algn="l"/>
                <a:tab pos="4899025" algn="l"/>
                <a:tab pos="5356225" algn="l"/>
                <a:tab pos="5813425" algn="l"/>
                <a:tab pos="6270625" algn="l"/>
                <a:tab pos="6727825" algn="l"/>
                <a:tab pos="7185025" algn="l"/>
                <a:tab pos="7642225" algn="l"/>
                <a:tab pos="8099425" algn="l"/>
                <a:tab pos="8556625" algn="l"/>
                <a:tab pos="9013825" algn="l"/>
                <a:tab pos="9471025" algn="l"/>
              </a:tabLst>
            </a:pPr>
            <a:r>
              <a:rPr lang="en-US" sz="2400">
                <a:solidFill>
                  <a:srgbClr val="000000"/>
                </a:solidFill>
                <a:latin typeface="Times New Roman" pitchFamily="16" charset="0"/>
                <a:ea typeface="WenQuanYi Micro Hei" charset="0"/>
                <a:cs typeface="WenQuanYi Micro Hei" charset="0"/>
              </a:rPr>
              <a:t>Forward and reverse engineering</a:t>
            </a:r>
          </a:p>
          <a:p>
            <a:pPr marL="327025" indent="-327025" algn="l" eaLnBrk="1" hangingPunct="1">
              <a:spcBef>
                <a:spcPts val="700"/>
              </a:spcBef>
              <a:buClrTx/>
              <a:buSzPct val="75000"/>
              <a:buFontTx/>
              <a:buNone/>
              <a:tabLst>
                <a:tab pos="327025" algn="l"/>
                <a:tab pos="784225" algn="l"/>
                <a:tab pos="1241425" algn="l"/>
                <a:tab pos="1698625" algn="l"/>
                <a:tab pos="2155825" algn="l"/>
                <a:tab pos="2613025" algn="l"/>
                <a:tab pos="3070225" algn="l"/>
                <a:tab pos="3527425" algn="l"/>
                <a:tab pos="3984625" algn="l"/>
                <a:tab pos="4441825" algn="l"/>
                <a:tab pos="4899025" algn="l"/>
                <a:tab pos="5356225" algn="l"/>
                <a:tab pos="5813425" algn="l"/>
                <a:tab pos="6270625" algn="l"/>
                <a:tab pos="6727825" algn="l"/>
                <a:tab pos="7185025" algn="l"/>
                <a:tab pos="7642225" algn="l"/>
                <a:tab pos="8099425" algn="l"/>
                <a:tab pos="8556625" algn="l"/>
                <a:tab pos="9013825" algn="l"/>
                <a:tab pos="9471025" algn="l"/>
              </a:tabLst>
            </a:pPr>
            <a:endParaRPr lang="en-US" sz="2400">
              <a:solidFill>
                <a:srgbClr val="000000"/>
              </a:solidFill>
              <a:latin typeface="Times New Roman"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457200" y="228600"/>
            <a:ext cx="8229600" cy="6400800"/>
          </a:xfrm>
          <a:prstGeom prst="rect">
            <a:avLst/>
          </a:prstGeom>
          <a:noFill/>
          <a:ln w="9525">
            <a:noFill/>
            <a:round/>
            <a:headEnd/>
            <a:tailEnd/>
          </a:ln>
          <a:effectLst/>
        </p:spPr>
        <p:txBody>
          <a:bodyPr/>
          <a:lstStyle/>
          <a:p>
            <a:pPr marL="320675" indent="-320675" algn="l" eaLnBrk="1" hangingPunct="1">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dirty="0">
                <a:solidFill>
                  <a:srgbClr val="000000"/>
                </a:solidFill>
                <a:latin typeface="Times New Roman" pitchFamily="16" charset="0"/>
                <a:ea typeface="WenQuanYi Micro Hei" charset="0"/>
                <a:cs typeface="WenQuanYi Micro Hei" charset="0"/>
              </a:rPr>
              <a:t>In contrast, activity states can be further decomposed, their activity being represented by other activity diagrams.</a:t>
            </a:r>
          </a:p>
          <a:p>
            <a:pPr marL="320675" indent="-320675" algn="l" eaLnBrk="1" hangingPunct="1">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dirty="0">
                <a:solidFill>
                  <a:srgbClr val="000000"/>
                </a:solidFill>
                <a:latin typeface="Times New Roman" pitchFamily="16" charset="0"/>
                <a:ea typeface="WenQuanYi Micro Hei" charset="0"/>
                <a:cs typeface="WenQuanYi Micro Hei" charset="0"/>
              </a:rPr>
              <a:t>Furthermore, activity </a:t>
            </a:r>
            <a:r>
              <a:rPr lang="en-US" sz="2000" dirty="0">
                <a:solidFill>
                  <a:srgbClr val="000080"/>
                </a:solidFill>
                <a:latin typeface="Times New Roman" pitchFamily="16" charset="0"/>
                <a:ea typeface="WenQuanYi Micro Hei" charset="0"/>
                <a:cs typeface="WenQuanYi Micro Hei" charset="0"/>
              </a:rPr>
              <a:t>states are not atomic</a:t>
            </a:r>
            <a:r>
              <a:rPr lang="en-US" sz="2000" dirty="0">
                <a:solidFill>
                  <a:srgbClr val="000000"/>
                </a:solidFill>
                <a:latin typeface="Times New Roman" pitchFamily="16" charset="0"/>
                <a:ea typeface="WenQuanYi Micro Hei" charset="0"/>
                <a:cs typeface="WenQuanYi Micro Hei" charset="0"/>
              </a:rPr>
              <a:t>, meaning that they may be</a:t>
            </a:r>
          </a:p>
          <a:p>
            <a:pPr marL="320675" indent="-320675" algn="l" eaLnBrk="1" hangingPunct="1">
              <a:lnSpc>
                <a:spcPct val="8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dirty="0">
                <a:solidFill>
                  <a:srgbClr val="000000"/>
                </a:solidFill>
                <a:latin typeface="Times New Roman" pitchFamily="16" charset="0"/>
                <a:ea typeface="WenQuanYi Micro Hei" charset="0"/>
                <a:cs typeface="WenQuanYi Micro Hei" charset="0"/>
              </a:rPr>
              <a:t>interrupted and, in general, are considered to take some duration to complete.</a:t>
            </a:r>
          </a:p>
          <a:p>
            <a:pPr marL="320675" indent="-320675" algn="l" eaLnBrk="1" hangingPunct="1">
              <a:lnSpc>
                <a:spcPct val="8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dirty="0">
              <a:solidFill>
                <a:srgbClr val="000000"/>
              </a:solidFill>
              <a:latin typeface="Times New Roman" pitchFamily="16" charset="0"/>
              <a:ea typeface="WenQuanYi Micro Hei" charset="0"/>
              <a:cs typeface="WenQuanYi Micro Hei" charset="0"/>
            </a:endParaRPr>
          </a:p>
        </p:txBody>
      </p:sp>
      <p:pic>
        <p:nvPicPr>
          <p:cNvPr id="37890" name="Picture 2"/>
          <p:cNvPicPr>
            <a:picLocks noChangeAspect="1" noChangeArrowheads="1"/>
          </p:cNvPicPr>
          <p:nvPr/>
        </p:nvPicPr>
        <p:blipFill>
          <a:blip r:embed="rId3"/>
          <a:srcRect/>
          <a:stretch>
            <a:fillRect/>
          </a:stretch>
        </p:blipFill>
        <p:spPr bwMode="auto">
          <a:xfrm>
            <a:off x="762000" y="4648200"/>
            <a:ext cx="7834313" cy="16605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839200" cy="4639219"/>
          </a:xfrm>
          <a:prstGeom prst="rect">
            <a:avLst/>
          </a:prstGeom>
        </p:spPr>
        <p:txBody>
          <a:bodyPr wrap="square">
            <a:spAutoFit/>
          </a:bodyPr>
          <a:lstStyle/>
          <a:p>
            <a:pPr marL="320675" indent="-320675">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An action state as a </a:t>
            </a:r>
            <a:r>
              <a:rPr lang="en-US" sz="2400" dirty="0" smtClean="0">
                <a:solidFill>
                  <a:srgbClr val="000080"/>
                </a:solidFill>
                <a:latin typeface="Times New Roman" pitchFamily="16" charset="0"/>
                <a:ea typeface="WenQuanYi Micro Hei" charset="0"/>
                <a:cs typeface="WenQuanYi Micro Hei" charset="0"/>
              </a:rPr>
              <a:t>special case </a:t>
            </a:r>
            <a:r>
              <a:rPr lang="en-US" sz="2400" dirty="0" smtClean="0">
                <a:solidFill>
                  <a:srgbClr val="000000"/>
                </a:solidFill>
                <a:latin typeface="Times New Roman" pitchFamily="16" charset="0"/>
                <a:ea typeface="WenQuanYi Micro Hei" charset="0"/>
                <a:cs typeface="WenQuanYi Micro Hei" charset="0"/>
              </a:rPr>
              <a:t>of an activity state. An action state is an activity state that cannot be further decomposed.</a:t>
            </a:r>
          </a:p>
          <a:p>
            <a:pPr marL="320675" indent="-320675">
              <a:lnSpc>
                <a:spcPct val="80000"/>
              </a:lnSpc>
              <a:spcBef>
                <a:spcPts val="400"/>
              </a:spcBef>
              <a:buClr>
                <a:srgbClr val="666600"/>
              </a:buClr>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400" dirty="0" smtClean="0">
              <a:solidFill>
                <a:srgbClr val="000000"/>
              </a:solidFill>
              <a:latin typeface="Times New Roman" pitchFamily="16" charset="0"/>
              <a:ea typeface="WenQuanYi Micro Hei" charset="0"/>
              <a:cs typeface="WenQuanYi Micro Hei" charset="0"/>
            </a:endParaRPr>
          </a:p>
          <a:p>
            <a:pPr marL="320675" indent="-320675">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Similarly, you can think of an activity state as a </a:t>
            </a:r>
            <a:r>
              <a:rPr lang="en-US" sz="2400" dirty="0" smtClean="0">
                <a:solidFill>
                  <a:srgbClr val="000080"/>
                </a:solidFill>
                <a:latin typeface="Times New Roman" pitchFamily="16" charset="0"/>
                <a:ea typeface="WenQuanYi Micro Hei" charset="0"/>
                <a:cs typeface="WenQuanYi Micro Hei" charset="0"/>
              </a:rPr>
              <a:t>composite</a:t>
            </a:r>
            <a:r>
              <a:rPr lang="en-US" sz="2400" dirty="0" smtClean="0">
                <a:solidFill>
                  <a:srgbClr val="000000"/>
                </a:solidFill>
                <a:latin typeface="Times New Roman" pitchFamily="16" charset="0"/>
                <a:ea typeface="WenQuanYi Micro Hei" charset="0"/>
                <a:cs typeface="WenQuanYi Micro Hei" charset="0"/>
              </a:rPr>
              <a:t>, whose</a:t>
            </a:r>
          </a:p>
          <a:p>
            <a:pPr marL="320675" indent="-320675">
              <a:lnSpc>
                <a:spcPct val="80000"/>
              </a:lnSpc>
              <a:spcBef>
                <a:spcPts val="400"/>
              </a:spcBef>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	flow of control is made up of other activity states and action states.</a:t>
            </a:r>
          </a:p>
          <a:p>
            <a:pPr marL="320675" indent="-320675">
              <a:lnSpc>
                <a:spcPct val="80000"/>
              </a:lnSpc>
              <a:spcBef>
                <a:spcPts val="400"/>
              </a:spcBef>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400" dirty="0">
              <a:solidFill>
                <a:srgbClr val="000000"/>
              </a:solidFill>
              <a:latin typeface="Times New Roman" pitchFamily="16" charset="0"/>
              <a:ea typeface="WenQuanYi Micro Hei" charset="0"/>
              <a:cs typeface="WenQuanYi Micro Hei" charset="0"/>
            </a:endParaRPr>
          </a:p>
          <a:p>
            <a:pPr marL="320675" indent="-320675">
              <a:lnSpc>
                <a:spcPct val="80000"/>
              </a:lnSpc>
              <a:spcBef>
                <a:spcPts val="400"/>
              </a:spcBef>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 </a:t>
            </a:r>
          </a:p>
          <a:p>
            <a:pPr marL="320675" indent="-320675">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Zoom into the details of an activity state, and you'll find another activity diagram. </a:t>
            </a:r>
          </a:p>
          <a:p>
            <a:pPr marL="320675" indent="-320675">
              <a:lnSpc>
                <a:spcPct val="80000"/>
              </a:lnSpc>
              <a:spcBef>
                <a:spcPts val="400"/>
              </a:spcBef>
              <a:buClr>
                <a:srgbClr val="666600"/>
              </a:buClr>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400" dirty="0" smtClean="0">
              <a:solidFill>
                <a:srgbClr val="000000"/>
              </a:solidFill>
              <a:latin typeface="Times New Roman" pitchFamily="16" charset="0"/>
              <a:ea typeface="WenQuanYi Micro Hei" charset="0"/>
              <a:cs typeface="WenQuanYi Micro Hei" charset="0"/>
            </a:endParaRPr>
          </a:p>
          <a:p>
            <a:pPr marL="320675" indent="-320675">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There's no notational distinction between action and activity states, except that an activity state may have additional parts, such as entry and exit actions (actions which are involved on entering and leaving the state, respectively) and submachine specifications.</a:t>
            </a:r>
            <a:endParaRPr lang="en-US" sz="2400" dirty="0">
              <a:solidFill>
                <a:srgbClr val="000000"/>
              </a:solidFill>
              <a:latin typeface="Times New Roman" pitchFamily="16" charset="0"/>
              <a:ea typeface="WenQuanYi Micro Hei" charset="0"/>
              <a:cs typeface="WenQuanYi Micro He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457200" y="277813"/>
            <a:ext cx="8229600" cy="544512"/>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990099"/>
                </a:solidFill>
                <a:latin typeface="Times New Roman" pitchFamily="16" charset="0"/>
                <a:ea typeface="WenQuanYi Micro Hei" charset="0"/>
                <a:cs typeface="WenQuanYi Micro Hei" charset="0"/>
              </a:rPr>
              <a:t>Triggerless transitions</a:t>
            </a:r>
          </a:p>
        </p:txBody>
      </p:sp>
      <p:sp>
        <p:nvSpPr>
          <p:cNvPr id="38914" name="Text Box 2"/>
          <p:cNvSpPr txBox="1">
            <a:spLocks noChangeArrowheads="1"/>
          </p:cNvSpPr>
          <p:nvPr/>
        </p:nvSpPr>
        <p:spPr bwMode="auto">
          <a:xfrm>
            <a:off x="457200" y="1600200"/>
            <a:ext cx="8229600" cy="4530725"/>
          </a:xfrm>
          <a:prstGeom prst="rect">
            <a:avLst/>
          </a:prstGeom>
          <a:noFill/>
          <a:ln w="9525">
            <a:noFill/>
            <a:round/>
            <a:headEnd/>
            <a:tailEnd/>
          </a:ln>
          <a:effectLst/>
        </p:spPr>
        <p:txBody>
          <a:bodyPr/>
          <a:lstStyle/>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i="1">
                <a:solidFill>
                  <a:srgbClr val="333300"/>
                </a:solidFill>
                <a:latin typeface="Times New Roman" pitchFamily="16" charset="0"/>
                <a:ea typeface="WenQuanYi Micro Hei" charset="0"/>
                <a:cs typeface="WenQuanYi Micro Hei" charset="0"/>
              </a:rPr>
              <a:t>Triggerless transitions</a:t>
            </a:r>
            <a:r>
              <a:rPr lang="en-US" sz="2000" i="1">
                <a:solidFill>
                  <a:srgbClr val="000000"/>
                </a:solidFill>
                <a:latin typeface="Times New Roman" pitchFamily="16" charset="0"/>
                <a:ea typeface="WenQuanYi Micro Hei" charset="0"/>
                <a:cs typeface="WenQuanYi Micro Hei" charset="0"/>
              </a:rPr>
              <a:t> may have guard conditions, meaning that such a transition will fire only if that condition is met.</a:t>
            </a: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When the action or activity of a state completes, flow of control passes immediately to the next action or activity state.</a:t>
            </a:r>
          </a:p>
          <a:p>
            <a:pPr marL="320675" indent="-320675" algn="l" eaLnBrk="1" hangingPunct="1">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1600">
              <a:solidFill>
                <a:srgbClr val="000000"/>
              </a:solidFill>
              <a:latin typeface="Verdana" pitchFamily="32" charset="0"/>
              <a:ea typeface="WenQuanYi Micro Hei" charset="0"/>
              <a:cs typeface="WenQuanYi Micro Hei" charset="0"/>
            </a:endParaRPr>
          </a:p>
          <a:p>
            <a:pPr marL="320675" indent="-320675" algn="l" eaLnBrk="1" hangingPunct="1">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1600">
              <a:solidFill>
                <a:srgbClr val="000000"/>
              </a:solidFill>
              <a:latin typeface="Verdana" pitchFamily="32" charset="0"/>
              <a:ea typeface="WenQuanYi Micro Hei" charset="0"/>
              <a:cs typeface="WenQuanYi Micro Hei" charset="0"/>
            </a:endParaRPr>
          </a:p>
        </p:txBody>
      </p:sp>
      <p:pic>
        <p:nvPicPr>
          <p:cNvPr id="38915" name="Picture 3"/>
          <p:cNvPicPr>
            <a:picLocks noChangeAspect="1" noChangeArrowheads="1"/>
          </p:cNvPicPr>
          <p:nvPr/>
        </p:nvPicPr>
        <p:blipFill>
          <a:blip r:embed="rId3"/>
          <a:srcRect/>
          <a:stretch>
            <a:fillRect/>
          </a:stretch>
        </p:blipFill>
        <p:spPr bwMode="auto">
          <a:xfrm>
            <a:off x="549275" y="3200400"/>
            <a:ext cx="8047038" cy="301783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457200" y="277813"/>
            <a:ext cx="8229600" cy="636587"/>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990099"/>
                </a:solidFill>
                <a:latin typeface="Times New Roman" pitchFamily="16" charset="0"/>
                <a:ea typeface="WenQuanYi Micro Hei" charset="0"/>
                <a:cs typeface="WenQuanYi Micro Hei" charset="0"/>
              </a:rPr>
              <a:t>Branching</a:t>
            </a:r>
          </a:p>
        </p:txBody>
      </p:sp>
      <p:sp>
        <p:nvSpPr>
          <p:cNvPr id="39938" name="Text Box 2"/>
          <p:cNvSpPr txBox="1">
            <a:spLocks noChangeArrowheads="1"/>
          </p:cNvSpPr>
          <p:nvPr/>
        </p:nvSpPr>
        <p:spPr bwMode="auto">
          <a:xfrm>
            <a:off x="457200" y="1204913"/>
            <a:ext cx="8229600" cy="4618037"/>
          </a:xfrm>
          <a:prstGeom prst="rect">
            <a:avLst/>
          </a:prstGeom>
          <a:noFill/>
          <a:ln w="9525">
            <a:noFill/>
            <a:round/>
            <a:headEnd/>
            <a:tailEnd/>
          </a:ln>
          <a:effectLst/>
        </p:spPr>
        <p:txBody>
          <a:bodyPr/>
          <a:lstStyle/>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i="1" dirty="0">
                <a:solidFill>
                  <a:srgbClr val="333300"/>
                </a:solidFill>
                <a:latin typeface="Times New Roman" pitchFamily="16" charset="0"/>
                <a:ea typeface="WenQuanYi Micro Hei" charset="0"/>
                <a:cs typeface="WenQuanYi Micro Hei" charset="0"/>
              </a:rPr>
              <a:t>Branches</a:t>
            </a:r>
            <a:r>
              <a:rPr lang="en-US" sz="2000" i="1" dirty="0">
                <a:solidFill>
                  <a:srgbClr val="000000"/>
                </a:solidFill>
                <a:latin typeface="Times New Roman" pitchFamily="16" charset="0"/>
                <a:ea typeface="WenQuanYi Micro Hei" charset="0"/>
                <a:cs typeface="WenQuanYi Micro Hei" charset="0"/>
              </a:rPr>
              <a:t> are a notational convenience, semantically equivalent to multiple transitions with Guards</a:t>
            </a:r>
            <a:r>
              <a:rPr lang="en-US" sz="2000" i="1" dirty="0" smtClean="0">
                <a:solidFill>
                  <a:srgbClr val="000000"/>
                </a:solidFill>
                <a:latin typeface="Times New Roman" pitchFamily="16" charset="0"/>
                <a:ea typeface="WenQuanYi Micro Hei" charset="0"/>
                <a:cs typeface="WenQuanYi Micro Hei" charset="0"/>
              </a:rPr>
              <a:t>.</a:t>
            </a: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i="1" dirty="0" smtClean="0">
              <a:solidFill>
                <a:srgbClr val="000000"/>
              </a:solidFill>
              <a:latin typeface="Times New Roman" pitchFamily="16" charset="0"/>
              <a:ea typeface="WenQuanYi Micro Hei" charset="0"/>
              <a:cs typeface="WenQuanYi Micro Hei" charset="0"/>
            </a:endParaRP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i="1" dirty="0">
              <a:solidFill>
                <a:srgbClr val="000000"/>
              </a:solidFill>
              <a:latin typeface="Times New Roman" pitchFamily="16" charset="0"/>
              <a:ea typeface="WenQuanYi Micro Hei" charset="0"/>
              <a:cs typeface="WenQuanYi Micro Hei" charset="0"/>
            </a:endParaRP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dirty="0">
                <a:solidFill>
                  <a:srgbClr val="000000"/>
                </a:solidFill>
                <a:latin typeface="Times New Roman" pitchFamily="16" charset="0"/>
                <a:ea typeface="WenQuanYi Micro Hei" charset="0"/>
                <a:cs typeface="WenQuanYi Micro Hei" charset="0"/>
              </a:rPr>
              <a:t>Simple, sequential transitions are common, but they aren't the only kind of path you'll need to model a flow of control. </a:t>
            </a:r>
            <a:endParaRPr lang="en-US" sz="2000" dirty="0" smtClean="0">
              <a:solidFill>
                <a:srgbClr val="000000"/>
              </a:solidFill>
              <a:latin typeface="Times New Roman" pitchFamily="16" charset="0"/>
              <a:ea typeface="WenQuanYi Micro Hei" charset="0"/>
              <a:cs typeface="WenQuanYi Micro Hei" charset="0"/>
            </a:endParaRP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smtClean="0">
              <a:solidFill>
                <a:srgbClr val="000000"/>
              </a:solidFill>
              <a:latin typeface="Times New Roman" pitchFamily="16" charset="0"/>
              <a:ea typeface="WenQuanYi Micro Hei" charset="0"/>
              <a:cs typeface="WenQuanYi Micro Hei" charset="0"/>
            </a:endParaRP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dirty="0">
              <a:solidFill>
                <a:srgbClr val="000000"/>
              </a:solidFill>
              <a:latin typeface="Times New Roman" pitchFamily="16" charset="0"/>
              <a:ea typeface="WenQuanYi Micro Hei" charset="0"/>
              <a:cs typeface="WenQuanYi Micro Hei" charset="0"/>
            </a:endParaRP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dirty="0">
                <a:solidFill>
                  <a:srgbClr val="000000"/>
                </a:solidFill>
                <a:latin typeface="Times New Roman" pitchFamily="16" charset="0"/>
                <a:ea typeface="WenQuanYi Micro Hei" charset="0"/>
                <a:cs typeface="WenQuanYi Micro Hei" charset="0"/>
              </a:rPr>
              <a:t>A branch may have one incoming transition and two or more outgoing ones. On each outgoing transition, you place a Boolean expression, which is evaluated only once on entering the branch</a:t>
            </a:r>
            <a:r>
              <a:rPr lang="en-US" sz="2000" dirty="0" smtClean="0">
                <a:solidFill>
                  <a:srgbClr val="000000"/>
                </a:solidFill>
                <a:latin typeface="Times New Roman" pitchFamily="16" charset="0"/>
                <a:ea typeface="WenQuanYi Micro Hei" charset="0"/>
                <a:cs typeface="WenQuanYi Micro Hei" charset="0"/>
              </a:rPr>
              <a:t>.</a:t>
            </a:r>
            <a:endParaRPr lang="en-US" sz="2000" dirty="0">
              <a:solidFill>
                <a:srgbClr val="000000"/>
              </a:solidFill>
              <a:latin typeface="Times New Roman" pitchFamily="16" charset="0"/>
              <a:ea typeface="WenQuanYi Micro Hei" charset="0"/>
              <a:cs typeface="WenQuanYi Micro Hei" charset="0"/>
            </a:endParaRPr>
          </a:p>
        </p:txBody>
      </p:sp>
      <p:sp>
        <p:nvSpPr>
          <p:cNvPr id="39939" name="Rectangle 3"/>
          <p:cNvSpPr>
            <a:spLocks noChangeArrowheads="1"/>
          </p:cNvSpPr>
          <p:nvPr/>
        </p:nvSpPr>
        <p:spPr bwMode="auto">
          <a:xfrm>
            <a:off x="2362200" y="685800"/>
            <a:ext cx="4572000" cy="581025"/>
          </a:xfrm>
          <a:prstGeom prst="rect">
            <a:avLst/>
          </a:prstGeom>
          <a:noFill/>
          <a:ln w="9525">
            <a:noFill/>
            <a:round/>
            <a:headEnd/>
            <a:tailEnd/>
          </a:ln>
          <a:effectLst/>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ea typeface="WenQuanYi Micro Hei" charset="0"/>
                <a:cs typeface="WenQuanYi Micro Hei"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458200" cy="3290644"/>
          </a:xfrm>
          <a:prstGeom prst="rect">
            <a:avLst/>
          </a:prstGeom>
        </p:spPr>
        <p:txBody>
          <a:bodyPr wrap="square">
            <a:spAutoFit/>
          </a:bodyPr>
          <a:lstStyle/>
          <a:p>
            <a:pPr marL="320675" indent="-320675">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Across all these outgoing transitions, guards should not overlap , but they should cover all possibilities. </a:t>
            </a:r>
          </a:p>
          <a:p>
            <a:pPr marL="320675" indent="-320675">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400" dirty="0" smtClean="0">
              <a:solidFill>
                <a:srgbClr val="000000"/>
              </a:solidFill>
              <a:latin typeface="Times New Roman" pitchFamily="16" charset="0"/>
              <a:ea typeface="WenQuanYi Micro Hei" charset="0"/>
              <a:cs typeface="WenQuanYi Micro Hei" charset="0"/>
            </a:endParaRPr>
          </a:p>
          <a:p>
            <a:pPr marL="320675" indent="-320675">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As a convenience, we can use the keyword else to mark one outgoing transition, representing the path taken if no other guard expression evaluates to true.</a:t>
            </a:r>
          </a:p>
          <a:p>
            <a:pPr marL="320675" indent="-320675">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400" dirty="0" smtClean="0">
              <a:solidFill>
                <a:srgbClr val="000000"/>
              </a:solidFill>
              <a:latin typeface="Times New Roman" pitchFamily="16" charset="0"/>
              <a:ea typeface="WenQuanYi Micro Hei" charset="0"/>
              <a:cs typeface="WenQuanYi Micro Hei" charset="0"/>
            </a:endParaRPr>
          </a:p>
          <a:p>
            <a:pPr marL="320675" indent="-320675">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i="1" dirty="0" smtClean="0">
                <a:solidFill>
                  <a:srgbClr val="000000"/>
                </a:solidFill>
                <a:latin typeface="Times New Roman" pitchFamily="16" charset="0"/>
                <a:ea typeface="WenQuanYi Micro Hei" charset="0"/>
                <a:cs typeface="WenQuanYi Micro Hei" charset="0"/>
              </a:rPr>
              <a:t>Branching and iteration are possible in interaction diagrams.</a:t>
            </a:r>
            <a:endParaRPr lang="en-US" sz="2400" i="1" dirty="0">
              <a:solidFill>
                <a:srgbClr val="000000"/>
              </a:solidFill>
              <a:latin typeface="Times New Roman" pitchFamily="16" charset="0"/>
              <a:ea typeface="WenQuanYi Micro Hei" charset="0"/>
              <a:cs typeface="WenQuanYi Micro Hei"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57200" y="1600200"/>
            <a:ext cx="8207375" cy="3054350"/>
            <a:chOff x="288" y="1008"/>
            <a:chExt cx="5170" cy="1924"/>
          </a:xfrm>
        </p:grpSpPr>
        <p:pic>
          <p:nvPicPr>
            <p:cNvPr id="40962" name="Picture 2"/>
            <p:cNvPicPr>
              <a:picLocks noChangeAspect="1" noChangeArrowheads="1"/>
            </p:cNvPicPr>
            <p:nvPr/>
          </p:nvPicPr>
          <p:blipFill>
            <a:blip r:embed="rId3"/>
            <a:srcRect/>
            <a:stretch>
              <a:fillRect/>
            </a:stretch>
          </p:blipFill>
          <p:spPr bwMode="auto">
            <a:xfrm>
              <a:off x="288" y="1008"/>
              <a:ext cx="5170" cy="1924"/>
            </a:xfrm>
            <a:prstGeom prst="rect">
              <a:avLst/>
            </a:prstGeom>
            <a:noFill/>
            <a:ln w="9525">
              <a:noFill/>
              <a:round/>
              <a:headEnd/>
              <a:tailEnd/>
            </a:ln>
            <a:effectLst/>
          </p:spPr>
        </p:pic>
        <p:sp>
          <p:nvSpPr>
            <p:cNvPr id="40963" name="Text Box 3"/>
            <p:cNvSpPr txBox="1">
              <a:spLocks noChangeArrowheads="1"/>
            </p:cNvSpPr>
            <p:nvPr/>
          </p:nvSpPr>
          <p:spPr bwMode="auto">
            <a:xfrm>
              <a:off x="288" y="1008"/>
              <a:ext cx="5170" cy="1924"/>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457200" y="422275"/>
            <a:ext cx="8229600" cy="544513"/>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990099"/>
                </a:solidFill>
                <a:latin typeface="Times New Roman" pitchFamily="16" charset="0"/>
                <a:ea typeface="WenQuanYi Micro Hei" charset="0"/>
                <a:cs typeface="WenQuanYi Micro Hei" charset="0"/>
              </a:rPr>
              <a:t>Forking and Joining</a:t>
            </a:r>
          </a:p>
        </p:txBody>
      </p:sp>
      <p:sp>
        <p:nvSpPr>
          <p:cNvPr id="41986" name="Text Box 2"/>
          <p:cNvSpPr txBox="1">
            <a:spLocks noChangeArrowheads="1"/>
          </p:cNvSpPr>
          <p:nvPr/>
        </p:nvSpPr>
        <p:spPr bwMode="auto">
          <a:xfrm>
            <a:off x="457200" y="1600200"/>
            <a:ext cx="8229600" cy="5127625"/>
          </a:xfrm>
          <a:prstGeom prst="rect">
            <a:avLst/>
          </a:prstGeom>
          <a:noFill/>
          <a:ln w="9525">
            <a:noFill/>
            <a:round/>
            <a:headEnd/>
            <a:tailEnd/>
          </a:ln>
          <a:effectLst/>
        </p:spPr>
        <p:txBody>
          <a:bodyPr/>
          <a:lstStyle/>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i="1">
                <a:solidFill>
                  <a:srgbClr val="000000"/>
                </a:solidFill>
                <a:latin typeface="Times New Roman" pitchFamily="16" charset="0"/>
                <a:ea typeface="WenQuanYi Micro Hei" charset="0"/>
                <a:cs typeface="WenQuanYi Micro Hei" charset="0"/>
              </a:rPr>
              <a:t>Each concurrent flow of control lives in the context of an independent active object, which is typically modeled as either a process or a thread.</a:t>
            </a: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Simple and branching </a:t>
            </a:r>
            <a:r>
              <a:rPr lang="en-US" sz="2000">
                <a:solidFill>
                  <a:srgbClr val="000080"/>
                </a:solidFill>
                <a:latin typeface="Times New Roman" pitchFamily="16" charset="0"/>
                <a:ea typeface="WenQuanYi Micro Hei" charset="0"/>
                <a:cs typeface="WenQuanYi Micro Hei" charset="0"/>
              </a:rPr>
              <a:t>sequential transitions</a:t>
            </a:r>
            <a:r>
              <a:rPr lang="en-US" sz="2000">
                <a:solidFill>
                  <a:srgbClr val="000000"/>
                </a:solidFill>
                <a:latin typeface="Times New Roman" pitchFamily="16" charset="0"/>
                <a:ea typeface="WenQuanYi Micro Hei" charset="0"/>
                <a:cs typeface="WenQuanYi Micro Hei" charset="0"/>
              </a:rPr>
              <a:t> are the most common paths we'll find in activity diagrams.</a:t>
            </a: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In the UML, we use a </a:t>
            </a:r>
            <a:r>
              <a:rPr lang="en-US" sz="2000">
                <a:solidFill>
                  <a:srgbClr val="000080"/>
                </a:solidFill>
                <a:latin typeface="Times New Roman" pitchFamily="16" charset="0"/>
                <a:ea typeface="WenQuanYi Micro Hei" charset="0"/>
                <a:cs typeface="WenQuanYi Micro Hei" charset="0"/>
              </a:rPr>
              <a:t>synchronization bar</a:t>
            </a:r>
            <a:r>
              <a:rPr lang="en-US" sz="2000">
                <a:solidFill>
                  <a:srgbClr val="000000"/>
                </a:solidFill>
                <a:latin typeface="Times New Roman" pitchFamily="16" charset="0"/>
                <a:ea typeface="WenQuanYi Micro Hei" charset="0"/>
                <a:cs typeface="WenQuanYi Micro Hei" charset="0"/>
              </a:rPr>
              <a:t> to specify the forking and joining of these parallel flows of control. A synchronization bar is rendered as a thick horizontal or vertical line.</a:t>
            </a: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A fork may have </a:t>
            </a:r>
            <a:r>
              <a:rPr lang="en-US" sz="2000">
                <a:solidFill>
                  <a:srgbClr val="000080"/>
                </a:solidFill>
                <a:latin typeface="Times New Roman" pitchFamily="16" charset="0"/>
                <a:ea typeface="WenQuanYi Micro Hei" charset="0"/>
                <a:cs typeface="WenQuanYi Micro Hei" charset="0"/>
              </a:rPr>
              <a:t>one incoming transition</a:t>
            </a:r>
            <a:r>
              <a:rPr lang="en-US" sz="2000">
                <a:solidFill>
                  <a:srgbClr val="000000"/>
                </a:solidFill>
                <a:latin typeface="Times New Roman" pitchFamily="16" charset="0"/>
                <a:ea typeface="WenQuanYi Micro Hei" charset="0"/>
                <a:cs typeface="WenQuanYi Micro Hei" charset="0"/>
              </a:rPr>
              <a:t> and two or more outgoing transitions, each of which represents an </a:t>
            </a:r>
            <a:r>
              <a:rPr lang="en-US" sz="2000">
                <a:solidFill>
                  <a:srgbClr val="000080"/>
                </a:solidFill>
                <a:latin typeface="Times New Roman" pitchFamily="16" charset="0"/>
                <a:ea typeface="WenQuanYi Micro Hei" charset="0"/>
                <a:cs typeface="WenQuanYi Micro Hei" charset="0"/>
              </a:rPr>
              <a:t>independent flow of control</a:t>
            </a:r>
            <a:r>
              <a:rPr lang="en-US" sz="2000">
                <a:solidFill>
                  <a:srgbClr val="000000"/>
                </a:solidFill>
                <a:latin typeface="Times New Roman" pitchFamily="16" charset="0"/>
                <a:ea typeface="WenQuanYi Micro Hei" charset="0"/>
                <a:cs typeface="WenQuanYi Micro Hei" charset="0"/>
              </a:rPr>
              <a:t>. Below the fork, the activities associated with each of these paths continues in parallel.</a:t>
            </a: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Conceptually, the activities of each of these flows are truly </a:t>
            </a:r>
            <a:r>
              <a:rPr lang="en-US" sz="2000">
                <a:solidFill>
                  <a:srgbClr val="000080"/>
                </a:solidFill>
                <a:latin typeface="Times New Roman" pitchFamily="16" charset="0"/>
                <a:ea typeface="WenQuanYi Micro Hei" charset="0"/>
                <a:cs typeface="WenQuanYi Micro Hei" charset="0"/>
              </a:rPr>
              <a:t>concurrent.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74638" y="914400"/>
            <a:ext cx="8494712" cy="5019675"/>
            <a:chOff x="173" y="576"/>
            <a:chExt cx="5351" cy="3162"/>
          </a:xfrm>
        </p:grpSpPr>
        <p:pic>
          <p:nvPicPr>
            <p:cNvPr id="43010" name="Picture 2"/>
            <p:cNvPicPr>
              <a:picLocks noChangeAspect="1" noChangeArrowheads="1"/>
            </p:cNvPicPr>
            <p:nvPr/>
          </p:nvPicPr>
          <p:blipFill>
            <a:blip r:embed="rId3"/>
            <a:srcRect/>
            <a:stretch>
              <a:fillRect/>
            </a:stretch>
          </p:blipFill>
          <p:spPr bwMode="auto">
            <a:xfrm>
              <a:off x="173" y="576"/>
              <a:ext cx="5351" cy="3162"/>
            </a:xfrm>
            <a:prstGeom prst="rect">
              <a:avLst/>
            </a:prstGeom>
            <a:noFill/>
            <a:ln w="9525">
              <a:noFill/>
              <a:round/>
              <a:headEnd/>
              <a:tailEnd/>
            </a:ln>
            <a:effectLst/>
          </p:spPr>
        </p:pic>
        <p:sp>
          <p:nvSpPr>
            <p:cNvPr id="43011" name="Text Box 3"/>
            <p:cNvSpPr txBox="1">
              <a:spLocks noChangeArrowheads="1"/>
            </p:cNvSpPr>
            <p:nvPr/>
          </p:nvSpPr>
          <p:spPr bwMode="auto">
            <a:xfrm>
              <a:off x="173" y="576"/>
              <a:ext cx="5351" cy="3162"/>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457200" y="277813"/>
            <a:ext cx="8229600" cy="728662"/>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990099"/>
                </a:solidFill>
                <a:latin typeface="Times New Roman" pitchFamily="16" charset="0"/>
                <a:ea typeface="WenQuanYi Micro Hei" charset="0"/>
                <a:cs typeface="WenQuanYi Micro Hei" charset="0"/>
              </a:rPr>
              <a:t>SWIMLANES</a:t>
            </a:r>
          </a:p>
        </p:txBody>
      </p:sp>
      <p:sp>
        <p:nvSpPr>
          <p:cNvPr id="44034" name="Text Box 2"/>
          <p:cNvSpPr txBox="1">
            <a:spLocks noChangeArrowheads="1"/>
          </p:cNvSpPr>
          <p:nvPr/>
        </p:nvSpPr>
        <p:spPr bwMode="auto">
          <a:xfrm>
            <a:off x="457200" y="1600200"/>
            <a:ext cx="8229600" cy="4530725"/>
          </a:xfrm>
          <a:prstGeom prst="rect">
            <a:avLst/>
          </a:prstGeom>
          <a:noFill/>
          <a:ln w="9525">
            <a:noFill/>
            <a:round/>
            <a:headEnd/>
            <a:tailEnd/>
          </a:ln>
          <a:effectLst/>
        </p:spPr>
        <p:txBody>
          <a:bodyPr/>
          <a:lstStyle/>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i="1">
                <a:solidFill>
                  <a:srgbClr val="000000"/>
                </a:solidFill>
                <a:latin typeface="Times New Roman" pitchFamily="16" charset="0"/>
                <a:ea typeface="WenQuanYi Micro Hei" charset="0"/>
                <a:cs typeface="WenQuanYi Micro Hei" charset="0"/>
              </a:rPr>
              <a:t>A swimlane is a kind of package</a:t>
            </a:r>
          </a:p>
          <a:p>
            <a:pPr marL="320675" indent="-320675" algn="l" eaLnBrk="1" hangingPunct="1">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Each swimlane has a name unique within its diagram. A swimlane really has no deep semantics, except that it may represent some </a:t>
            </a:r>
            <a:r>
              <a:rPr lang="en-US" sz="2000">
                <a:solidFill>
                  <a:srgbClr val="000080"/>
                </a:solidFill>
                <a:latin typeface="Times New Roman" pitchFamily="16" charset="0"/>
                <a:ea typeface="WenQuanYi Micro Hei" charset="0"/>
                <a:cs typeface="WenQuanYi Micro Hei" charset="0"/>
              </a:rPr>
              <a:t>real-world entity</a:t>
            </a:r>
            <a:r>
              <a:rPr lang="en-US" sz="2000">
                <a:solidFill>
                  <a:srgbClr val="000000"/>
                </a:solidFill>
                <a:latin typeface="Times New Roman" pitchFamily="16" charset="0"/>
                <a:ea typeface="WenQuanYi Micro Hei" charset="0"/>
                <a:cs typeface="WenQuanYi Micro Hei" charset="0"/>
              </a:rPr>
              <a:t>.</a:t>
            </a:r>
          </a:p>
          <a:p>
            <a:pPr marL="320675" indent="-320675" algn="l" eaLnBrk="1" hangingPunct="1">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Each swimlane represents a high-level responsibility for part of the overall activity of an activity diagram, and each swimlane may eventually be implemented by one or more classes.</a:t>
            </a:r>
          </a:p>
          <a:p>
            <a:pPr marL="320675" indent="-320675" algn="l" eaLnBrk="1" hangingPunct="1">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In an activity diagram partitioned into swimlanes, every activity belongs to exactly one swimlane, but transitions may cross lanes.</a:t>
            </a:r>
          </a:p>
          <a:p>
            <a:pPr marL="320675" indent="-320675" algn="l" eaLnBrk="1" hangingPunct="1">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365125"/>
            <a:ext cx="8723313" cy="6208713"/>
            <a:chOff x="144" y="230"/>
            <a:chExt cx="5495" cy="3911"/>
          </a:xfrm>
        </p:grpSpPr>
        <p:pic>
          <p:nvPicPr>
            <p:cNvPr id="45058" name="Picture 2"/>
            <p:cNvPicPr>
              <a:picLocks noChangeAspect="1" noChangeArrowheads="1"/>
            </p:cNvPicPr>
            <p:nvPr/>
          </p:nvPicPr>
          <p:blipFill>
            <a:blip r:embed="rId3"/>
            <a:srcRect/>
            <a:stretch>
              <a:fillRect/>
            </a:stretch>
          </p:blipFill>
          <p:spPr bwMode="auto">
            <a:xfrm>
              <a:off x="144" y="230"/>
              <a:ext cx="5495" cy="3911"/>
            </a:xfrm>
            <a:prstGeom prst="rect">
              <a:avLst/>
            </a:prstGeom>
            <a:noFill/>
            <a:ln w="9525">
              <a:noFill/>
              <a:round/>
              <a:headEnd/>
              <a:tailEnd/>
            </a:ln>
            <a:effectLst/>
          </p:spPr>
        </p:pic>
        <p:sp>
          <p:nvSpPr>
            <p:cNvPr id="45059" name="Text Box 3"/>
            <p:cNvSpPr txBox="1">
              <a:spLocks noChangeArrowheads="1"/>
            </p:cNvSpPr>
            <p:nvPr/>
          </p:nvSpPr>
          <p:spPr bwMode="auto">
            <a:xfrm>
              <a:off x="144" y="230"/>
              <a:ext cx="5495" cy="3911"/>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365125" y="528638"/>
            <a:ext cx="8229600" cy="5140325"/>
          </a:xfrm>
          <a:prstGeom prst="rect">
            <a:avLst/>
          </a:prstGeom>
          <a:noFill/>
          <a:ln w="9525">
            <a:noFill/>
            <a:round/>
            <a:headEnd/>
            <a:tailEnd/>
          </a:ln>
          <a:effectLst/>
        </p:spPr>
        <p:txBody>
          <a:bodyPr/>
          <a:lstStyle/>
          <a:p>
            <a:pPr marL="333375" indent="-320675" eaLnBrk="1" hangingPunct="1">
              <a:lnSpc>
                <a:spcPct val="80000"/>
              </a:lnSpc>
              <a:spcBef>
                <a:spcPts val="500"/>
              </a:spcBef>
              <a:buClrTx/>
              <a:buSzPct val="75000"/>
              <a:buFontTx/>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i="1" dirty="0" smtClean="0">
                <a:solidFill>
                  <a:srgbClr val="800000"/>
                </a:solidFill>
                <a:latin typeface="Verdana" pitchFamily="32" charset="0"/>
                <a:ea typeface="WenQuanYi Micro Hei" charset="0"/>
                <a:cs typeface="WenQuanYi Micro Hei" charset="0"/>
              </a:rPr>
              <a:t>ACTIVITY DIAGRAM</a:t>
            </a:r>
          </a:p>
          <a:p>
            <a:pPr marL="333375" indent="-320675" algn="l" eaLnBrk="1" hangingPunct="1">
              <a:lnSpc>
                <a:spcPct val="80000"/>
              </a:lnSpc>
              <a:spcBef>
                <a:spcPts val="400"/>
              </a:spcBef>
              <a:buClrTx/>
              <a:buSzPct val="83000"/>
              <a:buFontTx/>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US" sz="2800" dirty="0" smtClean="0">
              <a:solidFill>
                <a:srgbClr val="000000"/>
              </a:solidFill>
              <a:latin typeface="Times New Roman" pitchFamily="16" charset="0"/>
              <a:ea typeface="WenQuanYi Micro Hei" charset="0"/>
              <a:cs typeface="WenQuanYi Micro Hei" charset="0"/>
            </a:endParaRPr>
          </a:p>
          <a:p>
            <a:pPr marL="333375" indent="-320675" algn="l" eaLnBrk="1" hangingPunct="1">
              <a:lnSpc>
                <a:spcPct val="80000"/>
              </a:lnSpc>
              <a:spcBef>
                <a:spcPts val="400"/>
              </a:spcBef>
              <a:buClr>
                <a:srgbClr val="666600"/>
              </a:buClr>
              <a:buSzPct val="83000"/>
              <a:buFont typeface="Times New Roman" pitchFamily="16" charset="0"/>
              <a:buBlip>
                <a:blip r:embed="rId3"/>
              </a:buBlip>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dirty="0" smtClean="0">
                <a:solidFill>
                  <a:srgbClr val="000000"/>
                </a:solidFill>
                <a:latin typeface="Times New Roman" pitchFamily="16" charset="0"/>
                <a:ea typeface="WenQuanYi Micro Hei" charset="0"/>
                <a:cs typeface="WenQuanYi Micro Hei" charset="0"/>
              </a:rPr>
              <a:t>Activity diagrams are used to model the dynamic aspects of a system. </a:t>
            </a:r>
          </a:p>
          <a:p>
            <a:pPr marL="333375" indent="-320675" algn="l" eaLnBrk="1" hangingPunct="1">
              <a:lnSpc>
                <a:spcPct val="80000"/>
              </a:lnSpc>
              <a:spcBef>
                <a:spcPts val="400"/>
              </a:spcBef>
              <a:buClr>
                <a:srgbClr val="666600"/>
              </a:buClr>
              <a:buSzPct val="83000"/>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US" sz="2800" dirty="0" smtClean="0">
              <a:solidFill>
                <a:srgbClr val="000000"/>
              </a:solidFill>
              <a:latin typeface="Times New Roman" pitchFamily="16" charset="0"/>
              <a:ea typeface="WenQuanYi Micro Hei" charset="0"/>
              <a:cs typeface="WenQuanYi Micro Hei" charset="0"/>
            </a:endParaRPr>
          </a:p>
          <a:p>
            <a:pPr marL="333375" indent="-320675" algn="l" eaLnBrk="1" hangingPunct="1">
              <a:lnSpc>
                <a:spcPct val="80000"/>
              </a:lnSpc>
              <a:spcBef>
                <a:spcPts val="400"/>
              </a:spcBef>
              <a:buClr>
                <a:srgbClr val="666600"/>
              </a:buClr>
              <a:buSzPct val="83000"/>
              <a:buFont typeface="Times New Roman" pitchFamily="16" charset="0"/>
              <a:buBlip>
                <a:blip r:embed="rId3"/>
              </a:buBlip>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dirty="0" smtClean="0">
                <a:solidFill>
                  <a:srgbClr val="000000"/>
                </a:solidFill>
                <a:latin typeface="Times New Roman" pitchFamily="16" charset="0"/>
                <a:ea typeface="WenQuanYi Micro Hei" charset="0"/>
                <a:cs typeface="WenQuanYi Micro Hei" charset="0"/>
              </a:rPr>
              <a:t>It involves modeling the sequential (and possibly concurrent) steps in a computational process.</a:t>
            </a:r>
          </a:p>
          <a:p>
            <a:pPr marL="333375" indent="-320675" algn="l" eaLnBrk="1" hangingPunct="1">
              <a:lnSpc>
                <a:spcPct val="80000"/>
              </a:lnSpc>
              <a:spcBef>
                <a:spcPts val="400"/>
              </a:spcBef>
              <a:buClr>
                <a:srgbClr val="666600"/>
              </a:buClr>
              <a:buSzPct val="83000"/>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US" sz="2800" dirty="0" smtClean="0">
              <a:solidFill>
                <a:srgbClr val="000000"/>
              </a:solidFill>
              <a:latin typeface="Times New Roman" pitchFamily="16" charset="0"/>
              <a:ea typeface="WenQuanYi Micro Hei" charset="0"/>
              <a:cs typeface="WenQuanYi Micro Hei" charset="0"/>
            </a:endParaRPr>
          </a:p>
          <a:p>
            <a:pPr marL="333375" indent="-320675" algn="l" eaLnBrk="1" hangingPunct="1">
              <a:lnSpc>
                <a:spcPct val="80000"/>
              </a:lnSpc>
              <a:spcBef>
                <a:spcPts val="400"/>
              </a:spcBef>
              <a:buClr>
                <a:srgbClr val="666600"/>
              </a:buClr>
              <a:buSzPct val="83000"/>
              <a:buFont typeface="Times New Roman" pitchFamily="16" charset="0"/>
              <a:buBlip>
                <a:blip r:embed="rId3"/>
              </a:buBlip>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dirty="0" smtClean="0">
                <a:solidFill>
                  <a:srgbClr val="000000"/>
                </a:solidFill>
                <a:latin typeface="Times New Roman" pitchFamily="16" charset="0"/>
                <a:ea typeface="WenQuanYi Micro Hei" charset="0"/>
                <a:cs typeface="WenQuanYi Micro Hei" charset="0"/>
              </a:rPr>
              <a:t>With an activity diagram, you can also model the flow of an object as it moves from state to state at different points in the flow of control. </a:t>
            </a:r>
            <a:endParaRPr lang="en-US" sz="2800" dirty="0">
              <a:solidFill>
                <a:srgbClr val="000000"/>
              </a:solidFill>
              <a:latin typeface="Times New Roman"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457200" y="277813"/>
            <a:ext cx="8229600" cy="728662"/>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990099"/>
                </a:solidFill>
                <a:latin typeface="Times New Roman" pitchFamily="16" charset="0"/>
                <a:ea typeface="WenQuanYi Micro Hei" charset="0"/>
                <a:cs typeface="WenQuanYi Micro Hei" charset="0"/>
              </a:rPr>
              <a:t>Object Flows</a:t>
            </a:r>
          </a:p>
        </p:txBody>
      </p:sp>
      <p:sp>
        <p:nvSpPr>
          <p:cNvPr id="46082" name="Text Box 2"/>
          <p:cNvSpPr txBox="1">
            <a:spLocks noChangeArrowheads="1"/>
          </p:cNvSpPr>
          <p:nvPr/>
        </p:nvSpPr>
        <p:spPr bwMode="auto">
          <a:xfrm>
            <a:off x="457200" y="1347788"/>
            <a:ext cx="8229600" cy="4530725"/>
          </a:xfrm>
          <a:prstGeom prst="rect">
            <a:avLst/>
          </a:prstGeom>
          <a:noFill/>
          <a:ln w="9525">
            <a:noFill/>
            <a:round/>
            <a:headEnd/>
            <a:tailEnd/>
          </a:ln>
          <a:effectLst/>
        </p:spPr>
        <p:txBody>
          <a:bodyPr/>
          <a:lstStyle/>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Objects may be involved in the flow of control associated with an activity diagram.</a:t>
            </a: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For example, in the workflow of processing an order as in the previous figure, the vocabulary of your problem space will also include such classes as Order and Bill. Instances of these two classes will be produced by certain activities (Process order will create an Order object, for example);</a:t>
            </a: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Other activities may modify these objects (for example, Ship order will change the state of the Order object to filled).</a:t>
            </a: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The things that are involved in an activity diagram, connected using a dependency to the activity or transition that creates, destroys, or modifies them are specified.</a:t>
            </a: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This use of dependency relationships and objects is called an object flow because it represents the participation of an object in a flow of control.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252413"/>
            <a:ext cx="8356600" cy="6299200"/>
            <a:chOff x="144" y="159"/>
            <a:chExt cx="5264" cy="3968"/>
          </a:xfrm>
        </p:grpSpPr>
        <p:pic>
          <p:nvPicPr>
            <p:cNvPr id="47106" name="Picture 2"/>
            <p:cNvPicPr>
              <a:picLocks noChangeAspect="1" noChangeArrowheads="1"/>
            </p:cNvPicPr>
            <p:nvPr/>
          </p:nvPicPr>
          <p:blipFill>
            <a:blip r:embed="rId3"/>
            <a:srcRect/>
            <a:stretch>
              <a:fillRect/>
            </a:stretch>
          </p:blipFill>
          <p:spPr bwMode="auto">
            <a:xfrm>
              <a:off x="144" y="159"/>
              <a:ext cx="5264" cy="3968"/>
            </a:xfrm>
            <a:prstGeom prst="rect">
              <a:avLst/>
            </a:prstGeom>
            <a:noFill/>
            <a:ln w="9525">
              <a:noFill/>
              <a:round/>
              <a:headEnd/>
              <a:tailEnd/>
            </a:ln>
            <a:effectLst/>
          </p:spPr>
        </p:pic>
        <p:sp>
          <p:nvSpPr>
            <p:cNvPr id="47107" name="Text Box 3"/>
            <p:cNvSpPr txBox="1">
              <a:spLocks noChangeArrowheads="1"/>
            </p:cNvSpPr>
            <p:nvPr/>
          </p:nvSpPr>
          <p:spPr bwMode="auto">
            <a:xfrm>
              <a:off x="144" y="159"/>
              <a:ext cx="5264" cy="3968"/>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457200" y="0"/>
            <a:ext cx="8229600" cy="6886575"/>
          </a:xfrm>
          <a:prstGeom prst="rect">
            <a:avLst/>
          </a:prstGeom>
          <a:noFill/>
          <a:ln w="9525">
            <a:noFill/>
            <a:round/>
            <a:headEnd/>
            <a:tailEnd/>
          </a:ln>
          <a:effectLst/>
        </p:spPr>
        <p:txBody>
          <a:bodyPr/>
          <a:lstStyle/>
          <a:p>
            <a:pPr marL="379413" indent="-358775" algn="l" eaLnBrk="1" hangingPunct="1">
              <a:lnSpc>
                <a:spcPct val="90000"/>
              </a:lnSpc>
              <a:spcBef>
                <a:spcPts val="500"/>
              </a:spcBef>
              <a:buClrTx/>
              <a:buSzPct val="75000"/>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endParaRPr lang="en-US" sz="2000">
              <a:solidFill>
                <a:srgbClr val="000000"/>
              </a:solidFill>
              <a:latin typeface="Times New Roman" pitchFamily="16" charset="0"/>
              <a:ea typeface="WenQuanYi Micro Hei" charset="0"/>
              <a:cs typeface="WenQuanYi Micro Hei" charset="0"/>
            </a:endParaRPr>
          </a:p>
          <a:p>
            <a:pPr marL="379413" indent="-358775" algn="l" eaLnBrk="1" hangingPunct="1">
              <a:lnSpc>
                <a:spcPct val="90000"/>
              </a:lnSpc>
              <a:spcBef>
                <a:spcPts val="500"/>
              </a:spcBef>
              <a:buClr>
                <a:srgbClr val="666600"/>
              </a:buClr>
              <a:buSzPct val="75000"/>
              <a:buFont typeface="Wingdings"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a:solidFill>
                  <a:srgbClr val="000000"/>
                </a:solidFill>
                <a:latin typeface="Times New Roman" pitchFamily="16" charset="0"/>
                <a:ea typeface="WenQuanYi Micro Hei" charset="0"/>
                <a:cs typeface="WenQuanYi Micro Hei" charset="0"/>
              </a:rPr>
              <a:t>When you model the </a:t>
            </a:r>
            <a:r>
              <a:rPr lang="en-US" sz="2000">
                <a:solidFill>
                  <a:srgbClr val="000080"/>
                </a:solidFill>
                <a:latin typeface="Times New Roman" pitchFamily="16" charset="0"/>
                <a:ea typeface="WenQuanYi Micro Hei" charset="0"/>
                <a:cs typeface="WenQuanYi Micro Hei" charset="0"/>
              </a:rPr>
              <a:t>dynamic aspects of a system</a:t>
            </a:r>
            <a:r>
              <a:rPr lang="en-US" sz="2000">
                <a:solidFill>
                  <a:srgbClr val="000000"/>
                </a:solidFill>
                <a:latin typeface="Times New Roman" pitchFamily="16" charset="0"/>
                <a:ea typeface="WenQuanYi Micro Hei" charset="0"/>
                <a:cs typeface="WenQuanYi Micro Hei" charset="0"/>
              </a:rPr>
              <a:t>, you'll typically use activity diagrams in </a:t>
            </a:r>
            <a:r>
              <a:rPr lang="en-US" sz="2000" u="sng">
                <a:solidFill>
                  <a:srgbClr val="000000"/>
                </a:solidFill>
                <a:latin typeface="Times New Roman" pitchFamily="16" charset="0"/>
                <a:ea typeface="WenQuanYi Micro Hei" charset="0"/>
                <a:cs typeface="WenQuanYi Micro Hei" charset="0"/>
              </a:rPr>
              <a:t>two ways</a:t>
            </a:r>
            <a:r>
              <a:rPr lang="en-US" sz="2000">
                <a:solidFill>
                  <a:srgbClr val="000000"/>
                </a:solidFill>
                <a:latin typeface="Times New Roman" pitchFamily="16" charset="0"/>
                <a:ea typeface="WenQuanYi Micro Hei" charset="0"/>
                <a:cs typeface="WenQuanYi Micro Hei" charset="0"/>
              </a:rPr>
              <a:t>.</a:t>
            </a:r>
          </a:p>
          <a:p>
            <a:pPr marL="379413" indent="-358775" algn="l" eaLnBrk="1" hangingPunct="1">
              <a:lnSpc>
                <a:spcPct val="90000"/>
              </a:lnSpc>
              <a:spcBef>
                <a:spcPts val="500"/>
              </a:spcBef>
              <a:buClr>
                <a:srgbClr val="666600"/>
              </a:buClr>
              <a:buSzPct val="75000"/>
              <a:buFont typeface="Times New Roman" pitchFamily="16" charset="0"/>
              <a:buAutoNum type="arabicPeriod"/>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u="sng">
                <a:solidFill>
                  <a:srgbClr val="800000"/>
                </a:solidFill>
                <a:latin typeface="Times New Roman" pitchFamily="16" charset="0"/>
                <a:ea typeface="WenQuanYi Micro Hei" charset="0"/>
                <a:cs typeface="WenQuanYi Micro Hei" charset="0"/>
              </a:rPr>
              <a:t>To model a workflows</a:t>
            </a:r>
          </a:p>
          <a:p>
            <a:pPr marL="379413" indent="-358775" algn="l" eaLnBrk="1" hangingPunct="1">
              <a:lnSpc>
                <a:spcPct val="90000"/>
              </a:lnSpc>
              <a:spcBef>
                <a:spcPts val="500"/>
              </a:spcBef>
              <a:buClrTx/>
              <a:buSzPct val="75000"/>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endParaRPr lang="en-US" sz="2000">
              <a:solidFill>
                <a:srgbClr val="000000"/>
              </a:solidFill>
              <a:latin typeface="Times New Roman" pitchFamily="16" charset="0"/>
              <a:ea typeface="WenQuanYi Micro Hei" charset="0"/>
              <a:cs typeface="WenQuanYi Micro Hei" charset="0"/>
            </a:endParaRPr>
          </a:p>
          <a:p>
            <a:pPr marL="379413" indent="-358775" algn="l" eaLnBrk="1" hangingPunct="1">
              <a:lnSpc>
                <a:spcPct val="90000"/>
              </a:lnSpc>
              <a:spcBef>
                <a:spcPts val="500"/>
              </a:spcBef>
              <a:buClr>
                <a:srgbClr val="666600"/>
              </a:buClr>
              <a:buSzPct val="75000"/>
              <a:buFont typeface="Wingdings"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a:solidFill>
                  <a:srgbClr val="000000"/>
                </a:solidFill>
                <a:latin typeface="Times New Roman" pitchFamily="16" charset="0"/>
                <a:ea typeface="WenQuanYi Micro Hei" charset="0"/>
                <a:cs typeface="WenQuanYi Micro Hei" charset="0"/>
              </a:rPr>
              <a:t>The </a:t>
            </a:r>
            <a:r>
              <a:rPr lang="en-US" sz="2000">
                <a:solidFill>
                  <a:srgbClr val="000080"/>
                </a:solidFill>
                <a:latin typeface="Times New Roman" pitchFamily="16" charset="0"/>
                <a:ea typeface="WenQuanYi Micro Hei" charset="0"/>
                <a:cs typeface="WenQuanYi Micro Hei" charset="0"/>
              </a:rPr>
              <a:t>activities</a:t>
            </a:r>
            <a:r>
              <a:rPr lang="en-US" sz="2000">
                <a:solidFill>
                  <a:srgbClr val="000000"/>
                </a:solidFill>
                <a:latin typeface="Times New Roman" pitchFamily="16" charset="0"/>
                <a:ea typeface="WenQuanYi Micro Hei" charset="0"/>
                <a:cs typeface="WenQuanYi Micro Hei" charset="0"/>
              </a:rPr>
              <a:t> as viewed by the actors that collaborate with the system are focused.</a:t>
            </a:r>
          </a:p>
          <a:p>
            <a:pPr marL="379413" indent="-358775" algn="l" eaLnBrk="1" hangingPunct="1">
              <a:lnSpc>
                <a:spcPct val="90000"/>
              </a:lnSpc>
              <a:spcBef>
                <a:spcPts val="500"/>
              </a:spcBef>
              <a:buClr>
                <a:srgbClr val="666600"/>
              </a:buClr>
              <a:buSzPct val="75000"/>
              <a:buFont typeface="Wingdings"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a:solidFill>
                  <a:srgbClr val="000080"/>
                </a:solidFill>
                <a:latin typeface="Times New Roman" pitchFamily="16" charset="0"/>
                <a:ea typeface="WenQuanYi Micro Hei" charset="0"/>
                <a:cs typeface="WenQuanYi Micro Hei" charset="0"/>
              </a:rPr>
              <a:t>Workflows</a:t>
            </a:r>
            <a:r>
              <a:rPr lang="en-US" sz="2000">
                <a:solidFill>
                  <a:srgbClr val="000000"/>
                </a:solidFill>
                <a:latin typeface="Times New Roman" pitchFamily="16" charset="0"/>
                <a:ea typeface="WenQuanYi Micro Hei" charset="0"/>
                <a:cs typeface="WenQuanYi Micro Hei" charset="0"/>
              </a:rPr>
              <a:t> often lie on the </a:t>
            </a:r>
            <a:r>
              <a:rPr lang="en-US" sz="2000">
                <a:solidFill>
                  <a:srgbClr val="000080"/>
                </a:solidFill>
                <a:latin typeface="Times New Roman" pitchFamily="16" charset="0"/>
                <a:ea typeface="WenQuanYi Micro Hei" charset="0"/>
                <a:cs typeface="WenQuanYi Micro Hei" charset="0"/>
              </a:rPr>
              <a:t>fringe of software-intensive systems</a:t>
            </a:r>
            <a:r>
              <a:rPr lang="en-US" sz="2000">
                <a:solidFill>
                  <a:srgbClr val="000000"/>
                </a:solidFill>
                <a:latin typeface="Times New Roman" pitchFamily="16" charset="0"/>
                <a:ea typeface="WenQuanYi Micro Hei" charset="0"/>
                <a:cs typeface="WenQuanYi Micro Hei" charset="0"/>
              </a:rPr>
              <a:t> and are used to visualize, specify, construct, and document business processes that involve the system under development.</a:t>
            </a:r>
          </a:p>
          <a:p>
            <a:pPr marL="379413" indent="-358775" algn="l" eaLnBrk="1" hangingPunct="1">
              <a:lnSpc>
                <a:spcPct val="90000"/>
              </a:lnSpc>
              <a:spcBef>
                <a:spcPts val="500"/>
              </a:spcBef>
              <a:buClr>
                <a:srgbClr val="666600"/>
              </a:buClr>
              <a:buSzPct val="75000"/>
              <a:buFont typeface="Wingdings"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a:solidFill>
                  <a:srgbClr val="000000"/>
                </a:solidFill>
                <a:latin typeface="Times New Roman" pitchFamily="16" charset="0"/>
                <a:ea typeface="WenQuanYi Micro Hei" charset="0"/>
                <a:cs typeface="WenQuanYi Micro Hei" charset="0"/>
              </a:rPr>
              <a:t>Hence, modeling object flow is particularly important.</a:t>
            </a:r>
          </a:p>
          <a:p>
            <a:pPr marL="379413" indent="-358775" algn="l" eaLnBrk="1" hangingPunct="1">
              <a:lnSpc>
                <a:spcPct val="90000"/>
              </a:lnSpc>
              <a:spcBef>
                <a:spcPts val="500"/>
              </a:spcBef>
              <a:buClrTx/>
              <a:buSzPct val="75000"/>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endParaRPr lang="en-US" sz="2000">
              <a:solidFill>
                <a:srgbClr val="000000"/>
              </a:solidFill>
              <a:latin typeface="Times New Roman" pitchFamily="16" charset="0"/>
              <a:ea typeface="WenQuanYi Micro Hei" charset="0"/>
              <a:cs typeface="WenQuanYi Micro Hei" charset="0"/>
            </a:endParaRPr>
          </a:p>
          <a:p>
            <a:pPr marL="379413" indent="-358775" algn="l" eaLnBrk="1" hangingPunct="1">
              <a:lnSpc>
                <a:spcPct val="90000"/>
              </a:lnSpc>
              <a:spcBef>
                <a:spcPts val="500"/>
              </a:spcBef>
              <a:buClrTx/>
              <a:buSzPct val="75000"/>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a:solidFill>
                  <a:srgbClr val="800000"/>
                </a:solidFill>
                <a:latin typeface="Times New Roman" pitchFamily="16" charset="0"/>
                <a:ea typeface="WenQuanYi Micro Hei" charset="0"/>
                <a:cs typeface="WenQuanYi Micro Hei" charset="0"/>
              </a:rPr>
              <a:t>2. </a:t>
            </a:r>
            <a:r>
              <a:rPr lang="en-US" sz="2000" u="sng">
                <a:solidFill>
                  <a:srgbClr val="800000"/>
                </a:solidFill>
                <a:latin typeface="Times New Roman" pitchFamily="16" charset="0"/>
                <a:ea typeface="WenQuanYi Micro Hei" charset="0"/>
                <a:cs typeface="WenQuanYi Micro Hei" charset="0"/>
              </a:rPr>
              <a:t>To model an operation</a:t>
            </a:r>
          </a:p>
          <a:p>
            <a:pPr marL="379413" indent="-358775" algn="l" eaLnBrk="1" hangingPunct="1">
              <a:lnSpc>
                <a:spcPct val="90000"/>
              </a:lnSpc>
              <a:spcBef>
                <a:spcPts val="500"/>
              </a:spcBef>
              <a:buClr>
                <a:srgbClr val="666600"/>
              </a:buClr>
              <a:buSzPct val="75000"/>
              <a:buFont typeface="Wingdings"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a:solidFill>
                  <a:srgbClr val="000000"/>
                </a:solidFill>
                <a:latin typeface="Times New Roman" pitchFamily="16" charset="0"/>
                <a:ea typeface="WenQuanYi Micro Hei" charset="0"/>
                <a:cs typeface="WenQuanYi Micro Hei" charset="0"/>
              </a:rPr>
              <a:t>Here activity diagrams are used as flowcharts, to model the details of a computation. </a:t>
            </a:r>
          </a:p>
          <a:p>
            <a:pPr marL="379413" indent="-358775" algn="l" eaLnBrk="1" hangingPunct="1">
              <a:lnSpc>
                <a:spcPct val="90000"/>
              </a:lnSpc>
              <a:spcBef>
                <a:spcPts val="500"/>
              </a:spcBef>
              <a:buClr>
                <a:srgbClr val="666600"/>
              </a:buClr>
              <a:buSzPct val="75000"/>
              <a:buFont typeface="Wingdings"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a:solidFill>
                  <a:srgbClr val="000000"/>
                </a:solidFill>
                <a:latin typeface="Times New Roman" pitchFamily="16" charset="0"/>
                <a:ea typeface="WenQuanYi Micro Hei" charset="0"/>
                <a:cs typeface="WenQuanYi Micro Hei" charset="0"/>
              </a:rPr>
              <a:t>In this use of activity diagrams, the modeling of branch, fork, and join states is particularly important. </a:t>
            </a:r>
          </a:p>
          <a:p>
            <a:pPr marL="379413" indent="-358775" algn="l" eaLnBrk="1" hangingPunct="1">
              <a:lnSpc>
                <a:spcPct val="90000"/>
              </a:lnSpc>
              <a:spcBef>
                <a:spcPts val="500"/>
              </a:spcBef>
              <a:buClr>
                <a:srgbClr val="666600"/>
              </a:buClr>
              <a:buSzPct val="75000"/>
              <a:buFont typeface="Wingdings"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2000">
                <a:solidFill>
                  <a:srgbClr val="000000"/>
                </a:solidFill>
                <a:latin typeface="Times New Roman" pitchFamily="16" charset="0"/>
                <a:ea typeface="WenQuanYi Micro Hei" charset="0"/>
                <a:cs typeface="WenQuanYi Micro Hei" charset="0"/>
              </a:rPr>
              <a:t>The context of an activity diagram used in this way involves the parameters of the operation and its local objects.</a:t>
            </a:r>
          </a:p>
          <a:p>
            <a:pPr marL="379413" indent="-358775" algn="l" eaLnBrk="1" hangingPunct="1">
              <a:lnSpc>
                <a:spcPct val="90000"/>
              </a:lnSpc>
              <a:spcBef>
                <a:spcPts val="500"/>
              </a:spcBef>
              <a:buClrTx/>
              <a:buSzPct val="75000"/>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endParaRPr lang="en-US" sz="2000">
              <a:solidFill>
                <a:srgbClr val="000000"/>
              </a:solidFill>
              <a:latin typeface="Times New Roman"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457200" y="407988"/>
            <a:ext cx="8229600" cy="685800"/>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990099"/>
                </a:solidFill>
                <a:latin typeface="Times New Roman" pitchFamily="16" charset="0"/>
                <a:ea typeface="WenQuanYi Micro Hei" charset="0"/>
                <a:cs typeface="WenQuanYi Micro Hei" charset="0"/>
              </a:rPr>
              <a:t>Modeling a Workflow</a:t>
            </a:r>
          </a:p>
        </p:txBody>
      </p:sp>
      <p:sp>
        <p:nvSpPr>
          <p:cNvPr id="49154" name="Text Box 2"/>
          <p:cNvSpPr txBox="1">
            <a:spLocks noChangeArrowheads="1"/>
          </p:cNvSpPr>
          <p:nvPr/>
        </p:nvSpPr>
        <p:spPr bwMode="auto">
          <a:xfrm>
            <a:off x="457200" y="1600200"/>
            <a:ext cx="8229600" cy="4530725"/>
          </a:xfrm>
          <a:prstGeom prst="rect">
            <a:avLst/>
          </a:prstGeom>
          <a:noFill/>
          <a:ln w="9525">
            <a:noFill/>
            <a:round/>
            <a:headEnd/>
            <a:tailEnd/>
          </a:ln>
          <a:effectLst/>
        </p:spPr>
        <p:txBody>
          <a:bodyPr/>
          <a:lstStyle/>
          <a:p>
            <a:pPr marL="320675" indent="-320675" algn="l" eaLnBrk="1" hangingPunct="1">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80"/>
                </a:solidFill>
                <a:latin typeface="Times New Roman" pitchFamily="16" charset="0"/>
                <a:ea typeface="WenQuanYi Micro Hei" charset="0"/>
                <a:cs typeface="WenQuanYi Micro Hei" charset="0"/>
              </a:rPr>
              <a:t>No software-intensive system exists in isolation</a:t>
            </a:r>
            <a:r>
              <a:rPr lang="en-US" sz="2000">
                <a:solidFill>
                  <a:srgbClr val="000000"/>
                </a:solidFill>
                <a:latin typeface="Times New Roman" pitchFamily="16" charset="0"/>
                <a:ea typeface="WenQuanYi Micro Hei" charset="0"/>
                <a:cs typeface="WenQuanYi Micro Hei" charset="0"/>
              </a:rPr>
              <a:t>; there's a context in which a system lives, and that context always encompasses actors that interact with the system.</a:t>
            </a:r>
          </a:p>
          <a:p>
            <a:pPr marL="320675" indent="-320675" algn="l" eaLnBrk="1" hangingPunct="1">
              <a:spcBef>
                <a:spcPts val="45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Especially for mission critical, enterprise software, automated systems work in the context of higher-level business processes. </a:t>
            </a:r>
          </a:p>
          <a:p>
            <a:pPr marL="320675" indent="-320675" algn="l" eaLnBrk="1" hangingPunct="1">
              <a:spcBef>
                <a:spcPts val="45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These business processes are kinds of workflows because they</a:t>
            </a:r>
          </a:p>
          <a:p>
            <a:pPr marL="320675" indent="-320675" algn="l" eaLnBrk="1" hangingPunct="1">
              <a:spcBef>
                <a:spcPts val="45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represent the flow of work and objects through the business.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92075" y="0"/>
            <a:ext cx="9051925" cy="6308725"/>
          </a:xfrm>
          <a:prstGeom prst="rect">
            <a:avLst/>
          </a:prstGeom>
          <a:noFill/>
          <a:ln w="9525">
            <a:noFill/>
            <a:round/>
            <a:headEnd/>
            <a:tailEnd/>
          </a:ln>
          <a:effectLst/>
        </p:spPr>
        <p:txBody>
          <a:bodyPr/>
          <a:lstStyle/>
          <a:p>
            <a:pPr marL="342900" indent="-320675" algn="l" eaLnBrk="1" hangingPunct="1">
              <a:lnSpc>
                <a:spcPct val="80000"/>
              </a:lnSpc>
              <a:spcBef>
                <a:spcPts val="45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a:solidFill>
                  <a:srgbClr val="333300"/>
                </a:solidFill>
                <a:latin typeface="Times New Roman" pitchFamily="16" charset="0"/>
                <a:ea typeface="WenQuanYi Micro Hei" charset="0"/>
                <a:cs typeface="WenQuanYi Micro Hei" charset="0"/>
              </a:rPr>
              <a:t>To model a workflow</a:t>
            </a:r>
            <a:r>
              <a:rPr lang="en-US" sz="2000">
                <a:solidFill>
                  <a:srgbClr val="000000"/>
                </a:solidFill>
                <a:latin typeface="Times New Roman" pitchFamily="16" charset="0"/>
                <a:ea typeface="WenQuanYi Micro Hei" charset="0"/>
                <a:cs typeface="WenQuanYi Micro Hei" charset="0"/>
              </a:rPr>
              <a:t>,</a:t>
            </a:r>
          </a:p>
          <a:p>
            <a:pPr marL="342900" indent="-320675" algn="l" eaLnBrk="1" hangingPunct="1">
              <a:lnSpc>
                <a:spcPct val="80000"/>
              </a:lnSpc>
              <a:spcBef>
                <a:spcPts val="45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a:solidFill>
                <a:srgbClr val="000000"/>
              </a:solidFill>
              <a:latin typeface="Times New Roman" pitchFamily="16" charset="0"/>
              <a:ea typeface="WenQuanYi Micro Hei" charset="0"/>
              <a:cs typeface="WenQuanYi Micro Hei" charset="0"/>
            </a:endParaRPr>
          </a:p>
          <a:p>
            <a:pPr marL="342900" indent="-320675" algn="l" eaLnBrk="1" hangingPunct="1">
              <a:lnSpc>
                <a:spcPct val="80000"/>
              </a:lnSpc>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Establish a focus for the workflow. For nontrivial systems, it's impossible to show all interesting workflows in one diagram.</a:t>
            </a:r>
          </a:p>
          <a:p>
            <a:pPr marL="342900" indent="-320675" algn="l" eaLnBrk="1" hangingPunct="1">
              <a:lnSpc>
                <a:spcPct val="80000"/>
              </a:lnSpc>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Select the business objects that have the high-level responsibilities for parts of the overall workflow. </a:t>
            </a:r>
          </a:p>
          <a:p>
            <a:pPr marL="342900" indent="-320675" algn="l" eaLnBrk="1" hangingPunct="1">
              <a:lnSpc>
                <a:spcPct val="80000"/>
              </a:lnSpc>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Identify the preconditions of the workflow's initial state and the postconditions of the workflow's final state. </a:t>
            </a:r>
          </a:p>
          <a:p>
            <a:pPr marL="342900" indent="-320675" algn="l" eaLnBrk="1" hangingPunct="1">
              <a:lnSpc>
                <a:spcPct val="80000"/>
              </a:lnSpc>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Beginning at the workflow's initial state, specify the activities and actions that take place over time and render them in the activity diagram as either activity states or action states.</a:t>
            </a:r>
          </a:p>
          <a:p>
            <a:pPr marL="342900" indent="-320675" algn="l" eaLnBrk="1" hangingPunct="1">
              <a:lnSpc>
                <a:spcPct val="80000"/>
              </a:lnSpc>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For complicated actions, or for sets of actions that appear multiple times, collapse these into activity states, and provide a separate activity diagram that expands on each.</a:t>
            </a:r>
          </a:p>
          <a:p>
            <a:pPr marL="342900" indent="-320675" algn="l" eaLnBrk="1" hangingPunct="1">
              <a:lnSpc>
                <a:spcPct val="80000"/>
              </a:lnSpc>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Render the transitions that connect these activity and action states. Start with the</a:t>
            </a:r>
          </a:p>
          <a:p>
            <a:pPr marL="342900" indent="-320675" algn="l" eaLnBrk="1" hangingPunct="1">
              <a:lnSpc>
                <a:spcPct val="80000"/>
              </a:lnSpc>
              <a:spcBef>
                <a:spcPts val="450"/>
              </a:spcBef>
              <a:buClr>
                <a:srgbClr val="666600"/>
              </a:buClr>
              <a:buSzPct val="75000"/>
              <a:buFont typeface="Wingdings" charset="2"/>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sequential flows in the workflow first, next consider branching, and only then consider forking and joining.</a:t>
            </a:r>
          </a:p>
          <a:p>
            <a:pPr marL="342900" indent="-320675" algn="l" eaLnBrk="1" hangingPunct="1">
              <a:lnSpc>
                <a:spcPct val="80000"/>
              </a:lnSpc>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If there are important objects that are involved in the workflow, render them in the activity diagram, as well. Show their changing values and state as necessary to communicate the intent of the object flow.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457200" y="277813"/>
            <a:ext cx="8229600" cy="788987"/>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990099"/>
                </a:solidFill>
                <a:latin typeface="Times New Roman" pitchFamily="16" charset="0"/>
                <a:ea typeface="WenQuanYi Micro Hei" charset="0"/>
                <a:cs typeface="WenQuanYi Micro Hei" charset="0"/>
              </a:rPr>
              <a:t>Example</a:t>
            </a:r>
          </a:p>
        </p:txBody>
      </p:sp>
      <p:grpSp>
        <p:nvGrpSpPr>
          <p:cNvPr id="2" name="Group 2"/>
          <p:cNvGrpSpPr>
            <a:grpSpLocks/>
          </p:cNvGrpSpPr>
          <p:nvPr/>
        </p:nvGrpSpPr>
        <p:grpSpPr bwMode="auto">
          <a:xfrm>
            <a:off x="228600" y="1189038"/>
            <a:ext cx="8631238" cy="5294312"/>
            <a:chOff x="144" y="749"/>
            <a:chExt cx="5437" cy="3335"/>
          </a:xfrm>
        </p:grpSpPr>
        <p:pic>
          <p:nvPicPr>
            <p:cNvPr id="51203" name="Picture 3"/>
            <p:cNvPicPr>
              <a:picLocks noChangeAspect="1" noChangeArrowheads="1"/>
            </p:cNvPicPr>
            <p:nvPr/>
          </p:nvPicPr>
          <p:blipFill>
            <a:blip r:embed="rId3"/>
            <a:srcRect/>
            <a:stretch>
              <a:fillRect/>
            </a:stretch>
          </p:blipFill>
          <p:spPr bwMode="auto">
            <a:xfrm>
              <a:off x="144" y="749"/>
              <a:ext cx="5437" cy="3335"/>
            </a:xfrm>
            <a:prstGeom prst="rect">
              <a:avLst/>
            </a:prstGeom>
            <a:noFill/>
            <a:ln w="9525">
              <a:noFill/>
              <a:round/>
              <a:headEnd/>
              <a:tailEnd/>
            </a:ln>
            <a:effectLst/>
          </p:spPr>
        </p:pic>
        <p:sp>
          <p:nvSpPr>
            <p:cNvPr id="51204" name="Text Box 4"/>
            <p:cNvSpPr txBox="1">
              <a:spLocks noChangeArrowheads="1"/>
            </p:cNvSpPr>
            <p:nvPr/>
          </p:nvSpPr>
          <p:spPr bwMode="auto">
            <a:xfrm>
              <a:off x="144" y="749"/>
              <a:ext cx="5437" cy="3335"/>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457200" y="266700"/>
            <a:ext cx="8229600" cy="579438"/>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990099"/>
                </a:solidFill>
                <a:latin typeface="Times New Roman" pitchFamily="16" charset="0"/>
                <a:ea typeface="WenQuanYi Micro Hei" charset="0"/>
                <a:cs typeface="WenQuanYi Micro Hei" charset="0"/>
              </a:rPr>
              <a:t>Modeling an Operation</a:t>
            </a:r>
          </a:p>
        </p:txBody>
      </p:sp>
      <p:sp>
        <p:nvSpPr>
          <p:cNvPr id="52226" name="Text Box 2"/>
          <p:cNvSpPr txBox="1">
            <a:spLocks noChangeArrowheads="1"/>
          </p:cNvSpPr>
          <p:nvPr/>
        </p:nvSpPr>
        <p:spPr bwMode="auto">
          <a:xfrm>
            <a:off x="457200" y="1600200"/>
            <a:ext cx="8229600" cy="4530725"/>
          </a:xfrm>
          <a:prstGeom prst="rect">
            <a:avLst/>
          </a:prstGeom>
          <a:noFill/>
          <a:ln w="9525">
            <a:noFill/>
            <a:round/>
            <a:headEnd/>
            <a:tailEnd/>
          </a:ln>
          <a:effectLst/>
        </p:spPr>
        <p:txBody>
          <a:bodyPr/>
          <a:lstStyle/>
          <a:p>
            <a:pPr marL="320675" indent="-320675" algn="l" eaLnBrk="1" hangingPunct="1">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An activity diagram can be attached to any modeling element for the purpose of visualizing, specifying, constructing, and documenting that element's behavior. </a:t>
            </a:r>
          </a:p>
          <a:p>
            <a:pPr marL="320675" indent="-320675" algn="l" eaLnBrk="1" hangingPunct="1">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Activity diagrams can be attached to classes, interfaces, components, nodes, use cases, and collaborations. </a:t>
            </a:r>
          </a:p>
          <a:p>
            <a:pPr marL="320675" indent="-320675" algn="l" eaLnBrk="1" hangingPunct="1">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The most common element to which is attached to an activity diagram is an operation.</a:t>
            </a:r>
          </a:p>
          <a:p>
            <a:pPr marL="320675" indent="-320675" algn="l" eaLnBrk="1" hangingPunct="1">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An activity diagram is simply a flowchart of an operation's actions. </a:t>
            </a:r>
          </a:p>
          <a:p>
            <a:pPr marL="320675" indent="-320675" algn="l" eaLnBrk="1" hangingPunct="1">
              <a:spcBef>
                <a:spcPts val="45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It’s primary advantage is that all the elements in the diagram are semantically tied to a rich underlying model.</a:t>
            </a:r>
          </a:p>
          <a:p>
            <a:pPr marL="320675" indent="-320675" algn="l" eaLnBrk="1" hangingPunct="1">
              <a:spcBef>
                <a:spcPts val="450"/>
              </a:spcBef>
              <a:buClr>
                <a:srgbClr val="666600"/>
              </a:buClr>
              <a:buSzPct val="75000"/>
              <a:buFont typeface="Wingdings" charset="2"/>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8600" y="0"/>
            <a:ext cx="8915400" cy="6675438"/>
          </a:xfrm>
          <a:prstGeom prst="rect">
            <a:avLst/>
          </a:prstGeom>
          <a:noFill/>
          <a:ln w="9525">
            <a:noFill/>
            <a:round/>
            <a:headEnd/>
            <a:tailEnd/>
          </a:ln>
          <a:effectLst/>
        </p:spPr>
        <p:txBody>
          <a:bodyPr/>
          <a:lstStyle/>
          <a:p>
            <a:pPr marL="342900" indent="-320675" algn="l" eaLnBrk="1" hangingPunct="1">
              <a:spcBef>
                <a:spcPts val="80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b="1">
              <a:solidFill>
                <a:srgbClr val="333300"/>
              </a:solidFill>
              <a:latin typeface="Times New Roman" pitchFamily="16" charset="0"/>
              <a:ea typeface="WenQuanYi Micro Hei" charset="0"/>
              <a:cs typeface="WenQuanYi Micro Hei" charset="0"/>
            </a:endParaRPr>
          </a:p>
          <a:p>
            <a:pPr marL="342900" indent="-320675" algn="l" eaLnBrk="1" hangingPunct="1">
              <a:spcBef>
                <a:spcPts val="80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a:solidFill>
                  <a:srgbClr val="333300"/>
                </a:solidFill>
                <a:latin typeface="Times New Roman" pitchFamily="16" charset="0"/>
                <a:ea typeface="WenQuanYi Micro Hei" charset="0"/>
                <a:cs typeface="WenQuanYi Micro Hei" charset="0"/>
              </a:rPr>
              <a:t>To model an operation,</a:t>
            </a:r>
          </a:p>
          <a:p>
            <a:pPr marL="342900" indent="-320675" algn="l" eaLnBrk="1" hangingPunct="1">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Collect the </a:t>
            </a:r>
            <a:r>
              <a:rPr lang="en-US" sz="2000">
                <a:solidFill>
                  <a:srgbClr val="000080"/>
                </a:solidFill>
                <a:latin typeface="Times New Roman" pitchFamily="16" charset="0"/>
                <a:ea typeface="WenQuanYi Micro Hei" charset="0"/>
                <a:cs typeface="WenQuanYi Micro Hei" charset="0"/>
              </a:rPr>
              <a:t>abstractions</a:t>
            </a:r>
            <a:r>
              <a:rPr lang="en-US" sz="2000">
                <a:solidFill>
                  <a:srgbClr val="000000"/>
                </a:solidFill>
                <a:latin typeface="Times New Roman" pitchFamily="16" charset="0"/>
                <a:ea typeface="WenQuanYi Micro Hei" charset="0"/>
                <a:cs typeface="WenQuanYi Micro Hei" charset="0"/>
              </a:rPr>
              <a:t> that are involved in this operation. This includes the operation's parameters, the attributes of the enclosing class, and certain neighboring classes.</a:t>
            </a:r>
          </a:p>
          <a:p>
            <a:pPr marL="342900" indent="-320675" algn="l" eaLnBrk="1" hangingPunct="1">
              <a:spcBef>
                <a:spcPts val="45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a:solidFill>
                <a:srgbClr val="000000"/>
              </a:solidFill>
              <a:latin typeface="Times New Roman" pitchFamily="16" charset="0"/>
              <a:ea typeface="WenQuanYi Micro Hei" charset="0"/>
              <a:cs typeface="WenQuanYi Micro Hei" charset="0"/>
            </a:endParaRPr>
          </a:p>
          <a:p>
            <a:pPr marL="342900" indent="-320675" algn="l" eaLnBrk="1" hangingPunct="1">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Identify the preconditions at the operation's initial state and the postconditions at the operation's final state. Also identify any invariants of the enclosing class that must hold during the execution of the operation.</a:t>
            </a:r>
          </a:p>
          <a:p>
            <a:pPr marL="342900" indent="-320675" algn="l" eaLnBrk="1" hangingPunct="1">
              <a:spcBef>
                <a:spcPts val="45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a:solidFill>
                <a:srgbClr val="000000"/>
              </a:solidFill>
              <a:latin typeface="Times New Roman" pitchFamily="16" charset="0"/>
              <a:ea typeface="WenQuanYi Micro Hei" charset="0"/>
              <a:cs typeface="WenQuanYi Micro Hei" charset="0"/>
            </a:endParaRPr>
          </a:p>
          <a:p>
            <a:pPr marL="342900" indent="-320675" algn="l" eaLnBrk="1" hangingPunct="1">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Beginning at the operation's initial state, specify the activities and actions that take place over time and render them in the activity diagram as either activity states or action states.</a:t>
            </a:r>
          </a:p>
          <a:p>
            <a:pPr marL="342900" indent="-320675" algn="l" eaLnBrk="1" hangingPunct="1">
              <a:spcBef>
                <a:spcPts val="45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a:solidFill>
                <a:srgbClr val="000000"/>
              </a:solidFill>
              <a:latin typeface="Times New Roman" pitchFamily="16" charset="0"/>
              <a:ea typeface="WenQuanYi Micro Hei" charset="0"/>
              <a:cs typeface="WenQuanYi Micro Hei" charset="0"/>
            </a:endParaRPr>
          </a:p>
          <a:p>
            <a:pPr marL="342900" indent="-320675" algn="l" eaLnBrk="1" hangingPunct="1">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Use branching as necessary to specify conditional paths and iteration.</a:t>
            </a:r>
          </a:p>
          <a:p>
            <a:pPr marL="342900" indent="-320675" algn="l" eaLnBrk="1" hangingPunct="1">
              <a:spcBef>
                <a:spcPts val="45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a:solidFill>
                <a:srgbClr val="000000"/>
              </a:solidFill>
              <a:latin typeface="Times New Roman" pitchFamily="16" charset="0"/>
              <a:ea typeface="WenQuanYi Micro Hei" charset="0"/>
              <a:cs typeface="WenQuanYi Micro Hei" charset="0"/>
            </a:endParaRPr>
          </a:p>
          <a:p>
            <a:pPr marL="342900" indent="-320675" algn="l" eaLnBrk="1" hangingPunct="1">
              <a:spcBef>
                <a:spcPts val="450"/>
              </a:spcBef>
              <a:buClr>
                <a:srgbClr val="666600"/>
              </a:buClr>
              <a:buSzPct val="75000"/>
              <a:buFont typeface="Wingdings"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a:solidFill>
                  <a:srgbClr val="000000"/>
                </a:solidFill>
                <a:latin typeface="Times New Roman" pitchFamily="16" charset="0"/>
                <a:ea typeface="WenQuanYi Micro Hei" charset="0"/>
                <a:cs typeface="WenQuanYi Micro Hei" charset="0"/>
              </a:rPr>
              <a:t>Only if this operation is owned by an active class, use forking and joining as necessary to specify parallel flows of control.</a:t>
            </a:r>
          </a:p>
          <a:p>
            <a:pPr marL="342900" indent="-320675" algn="l" eaLnBrk="1" hangingPunct="1">
              <a:spcBef>
                <a:spcPts val="450"/>
              </a:spcBef>
              <a:buClrTx/>
              <a:buSzPct val="75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a:solidFill>
                <a:srgbClr val="000000"/>
              </a:solidFill>
              <a:latin typeface="Times New Roman"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457200" y="277813"/>
            <a:ext cx="8229600" cy="712787"/>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333300"/>
                </a:solidFill>
                <a:latin typeface="Times New Roman" pitchFamily="16" charset="0"/>
                <a:ea typeface="WenQuanYi Micro Hei" charset="0"/>
                <a:cs typeface="WenQuanYi Micro Hei" charset="0"/>
              </a:rPr>
              <a:t>Example</a:t>
            </a:r>
          </a:p>
        </p:txBody>
      </p:sp>
      <p:grpSp>
        <p:nvGrpSpPr>
          <p:cNvPr id="2" name="Group 2"/>
          <p:cNvGrpSpPr>
            <a:grpSpLocks/>
          </p:cNvGrpSpPr>
          <p:nvPr/>
        </p:nvGrpSpPr>
        <p:grpSpPr bwMode="auto">
          <a:xfrm>
            <a:off x="317500" y="1096963"/>
            <a:ext cx="8359775" cy="5202237"/>
            <a:chOff x="200" y="691"/>
            <a:chExt cx="5266" cy="3277"/>
          </a:xfrm>
        </p:grpSpPr>
        <p:pic>
          <p:nvPicPr>
            <p:cNvPr id="54275" name="Picture 3"/>
            <p:cNvPicPr>
              <a:picLocks noChangeAspect="1" noChangeArrowheads="1"/>
            </p:cNvPicPr>
            <p:nvPr/>
          </p:nvPicPr>
          <p:blipFill>
            <a:blip r:embed="rId3"/>
            <a:srcRect/>
            <a:stretch>
              <a:fillRect/>
            </a:stretch>
          </p:blipFill>
          <p:spPr bwMode="auto">
            <a:xfrm>
              <a:off x="200" y="691"/>
              <a:ext cx="5266" cy="3277"/>
            </a:xfrm>
            <a:prstGeom prst="rect">
              <a:avLst/>
            </a:prstGeom>
            <a:noFill/>
            <a:ln w="9525">
              <a:noFill/>
              <a:round/>
              <a:headEnd/>
              <a:tailEnd/>
            </a:ln>
            <a:effectLst/>
          </p:spPr>
        </p:pic>
        <p:sp>
          <p:nvSpPr>
            <p:cNvPr id="54276" name="Text Box 4"/>
            <p:cNvSpPr txBox="1">
              <a:spLocks noChangeArrowheads="1"/>
            </p:cNvSpPr>
            <p:nvPr/>
          </p:nvSpPr>
          <p:spPr bwMode="auto">
            <a:xfrm>
              <a:off x="200" y="691"/>
              <a:ext cx="5266" cy="3277"/>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457200" y="352425"/>
            <a:ext cx="8229600" cy="777875"/>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990099"/>
                </a:solidFill>
                <a:latin typeface="Times New Roman" pitchFamily="16" charset="0"/>
                <a:ea typeface="WenQuanYi Micro Hei" charset="0"/>
                <a:cs typeface="WenQuanYi Micro Hei" charset="0"/>
              </a:rPr>
              <a:t>Forward and Reverse Engineering</a:t>
            </a:r>
          </a:p>
        </p:txBody>
      </p:sp>
      <p:sp>
        <p:nvSpPr>
          <p:cNvPr id="55298" name="Text Box 2"/>
          <p:cNvSpPr txBox="1">
            <a:spLocks noChangeArrowheads="1"/>
          </p:cNvSpPr>
          <p:nvPr/>
        </p:nvSpPr>
        <p:spPr bwMode="auto">
          <a:xfrm>
            <a:off x="457200" y="1600200"/>
            <a:ext cx="8229600" cy="4530725"/>
          </a:xfrm>
          <a:prstGeom prst="rect">
            <a:avLst/>
          </a:prstGeom>
          <a:noFill/>
          <a:ln w="9525">
            <a:noFill/>
            <a:round/>
            <a:headEnd/>
            <a:tailEnd/>
          </a:ln>
          <a:effectLst/>
        </p:spPr>
        <p:txBody>
          <a:bodyPr/>
          <a:lstStyle/>
          <a:p>
            <a:pPr marL="320675" indent="-320675" algn="l" eaLnBrk="1" hangingPunct="1">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i="1">
                <a:solidFill>
                  <a:srgbClr val="000000"/>
                </a:solidFill>
                <a:latin typeface="Times New Roman" pitchFamily="16" charset="0"/>
                <a:ea typeface="WenQuanYi Micro Hei" charset="0"/>
                <a:cs typeface="WenQuanYi Micro Hei" charset="0"/>
              </a:rPr>
              <a:t>Forward engineering </a:t>
            </a:r>
            <a:r>
              <a:rPr lang="en-US" sz="2000">
                <a:solidFill>
                  <a:srgbClr val="000000"/>
                </a:solidFill>
                <a:latin typeface="Times New Roman" pitchFamily="16" charset="0"/>
                <a:ea typeface="WenQuanYi Micro Hei" charset="0"/>
                <a:cs typeface="WenQuanYi Micro Hei" charset="0"/>
              </a:rPr>
              <a:t>(the creation of code from a model) is possible for activity diagrams, especially if the context of the diagram is an operation. </a:t>
            </a:r>
          </a:p>
          <a:p>
            <a:pPr marL="320675" indent="-320675" algn="l" eaLnBrk="1" hangingPunct="1">
              <a:lnSpc>
                <a:spcPct val="8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For example, using the previous activity diagram, a forward engineering tool could generate the following C++ code for the operation intersection.</a:t>
            </a:r>
          </a:p>
          <a:p>
            <a:pPr marL="320675" indent="-320675" algn="l" eaLnBrk="1" hangingPunct="1">
              <a:lnSpc>
                <a:spcPct val="80000"/>
              </a:lnSpc>
              <a:spcBef>
                <a:spcPts val="5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Point Line::intersection (l : Line) {</a:t>
            </a:r>
          </a:p>
          <a:p>
            <a:pPr marL="320675" indent="-320675" algn="l" eaLnBrk="1" hangingPunct="1">
              <a:lnSpc>
                <a:spcPct val="80000"/>
              </a:lnSpc>
              <a:spcBef>
                <a:spcPts val="5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if (slope == l.slope) return Point(0,0);</a:t>
            </a:r>
          </a:p>
          <a:p>
            <a:pPr marL="320675" indent="-320675" algn="l" eaLnBrk="1" hangingPunct="1">
              <a:lnSpc>
                <a:spcPct val="80000"/>
              </a:lnSpc>
              <a:spcBef>
                <a:spcPts val="5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int x = (l.delta - delta) / (slope - l.slope);</a:t>
            </a:r>
          </a:p>
          <a:p>
            <a:pPr marL="320675" indent="-320675" algn="l" eaLnBrk="1" hangingPunct="1">
              <a:lnSpc>
                <a:spcPct val="80000"/>
              </a:lnSpc>
              <a:spcBef>
                <a:spcPts val="5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int y = (slope * x) + delta;</a:t>
            </a:r>
          </a:p>
          <a:p>
            <a:pPr marL="320675" indent="-320675" algn="l" eaLnBrk="1" hangingPunct="1">
              <a:lnSpc>
                <a:spcPct val="80000"/>
              </a:lnSpc>
              <a:spcBef>
                <a:spcPts val="5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return Point(x, y);</a:t>
            </a:r>
          </a:p>
          <a:p>
            <a:pPr marL="320675" indent="-320675" algn="l" eaLnBrk="1" hangingPunct="1">
              <a:lnSpc>
                <a:spcPct val="80000"/>
              </a:lnSpc>
              <a:spcBef>
                <a:spcPts val="5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	}</a:t>
            </a:r>
          </a:p>
          <a:p>
            <a:pPr marL="320675" indent="-320675" algn="l" eaLnBrk="1" hangingPunct="1">
              <a:lnSpc>
                <a:spcPct val="80000"/>
              </a:lnSpc>
              <a:spcBef>
                <a:spcPts val="5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8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There's a bit of cleverness here, involving the declaration of the two local variables. A less sophisticated tool might have first declared the two variables and then set their values.</a:t>
            </a:r>
          </a:p>
          <a:p>
            <a:pPr marL="320675" indent="-320675" algn="l" eaLnBrk="1" hangingPunct="1">
              <a:lnSpc>
                <a:spcPct val="8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1600">
              <a:solidFill>
                <a:srgbClr val="000000"/>
              </a:solidFill>
              <a:latin typeface="Verdana" pitchFamily="32" charset="0"/>
              <a:ea typeface="WenQuanYi Micro Hei" charset="0"/>
              <a:cs typeface="WenQuanYi Micro Hei" charset="0"/>
            </a:endParaRPr>
          </a:p>
          <a:p>
            <a:pPr marL="320675" indent="-320675" algn="l" eaLnBrk="1" hangingPunct="1">
              <a:lnSpc>
                <a:spcPct val="8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1600">
              <a:solidFill>
                <a:srgbClr val="000000"/>
              </a:solidFill>
              <a:latin typeface="Verdana" pitchFamily="32"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27803"/>
            <a:ext cx="8153400" cy="3894399"/>
          </a:xfrm>
          <a:prstGeom prst="rect">
            <a:avLst/>
          </a:prstGeom>
        </p:spPr>
        <p:txBody>
          <a:bodyPr wrap="square">
            <a:spAutoFit/>
          </a:bodyPr>
          <a:lstStyle/>
          <a:p>
            <a:pPr marL="333375" indent="-320675">
              <a:lnSpc>
                <a:spcPct val="80000"/>
              </a:lnSpc>
              <a:spcBef>
                <a:spcPts val="400"/>
              </a:spcBef>
              <a:buClr>
                <a:srgbClr val="666600"/>
              </a:buClr>
              <a:buSzPct val="83000"/>
              <a:buBlip>
                <a:blip r:embed="rId2"/>
              </a:buBlip>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400" dirty="0" smtClean="0">
                <a:solidFill>
                  <a:srgbClr val="000000"/>
                </a:solidFill>
                <a:latin typeface="Times New Roman" pitchFamily="16" charset="0"/>
                <a:ea typeface="WenQuanYi Micro Hei" charset="0"/>
                <a:cs typeface="WenQuanYi Micro Hei" charset="0"/>
              </a:rPr>
              <a:t>Activity diagrams may stand alone to visualize, specify, construct, and document the dynamics of a society of objects, or they may be used to model the flow of control of an operation. </a:t>
            </a:r>
          </a:p>
          <a:p>
            <a:pPr marL="333375" indent="-320675">
              <a:lnSpc>
                <a:spcPct val="80000"/>
              </a:lnSpc>
              <a:spcBef>
                <a:spcPts val="400"/>
              </a:spcBef>
              <a:buClr>
                <a:srgbClr val="666600"/>
              </a:buClr>
              <a:buSzPct val="83000"/>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US" sz="2400" dirty="0" smtClean="0">
              <a:solidFill>
                <a:srgbClr val="000000"/>
              </a:solidFill>
              <a:latin typeface="Times New Roman" pitchFamily="16" charset="0"/>
              <a:ea typeface="WenQuanYi Micro Hei" charset="0"/>
              <a:cs typeface="WenQuanYi Micro Hei" charset="0"/>
            </a:endParaRPr>
          </a:p>
          <a:p>
            <a:pPr marL="333375" indent="-320675">
              <a:lnSpc>
                <a:spcPct val="80000"/>
              </a:lnSpc>
              <a:spcBef>
                <a:spcPts val="400"/>
              </a:spcBef>
              <a:buClr>
                <a:srgbClr val="666600"/>
              </a:buClr>
              <a:buSzPct val="83000"/>
              <a:buBlip>
                <a:blip r:embed="rId2"/>
              </a:buBlip>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400" dirty="0" smtClean="0">
                <a:solidFill>
                  <a:srgbClr val="000000"/>
                </a:solidFill>
                <a:latin typeface="Times New Roman" pitchFamily="16" charset="0"/>
                <a:ea typeface="WenQuanYi Micro Hei" charset="0"/>
                <a:cs typeface="WenQuanYi Micro Hei" charset="0"/>
              </a:rPr>
              <a:t>Whereas interaction diagrams emphasize the flow of control from </a:t>
            </a:r>
            <a:r>
              <a:rPr lang="en-US" sz="2400" b="1" dirty="0" smtClean="0">
                <a:solidFill>
                  <a:srgbClr val="FF0000"/>
                </a:solidFill>
                <a:latin typeface="Times New Roman" pitchFamily="16" charset="0"/>
                <a:ea typeface="WenQuanYi Micro Hei" charset="0"/>
                <a:cs typeface="WenQuanYi Micro Hei" charset="0"/>
              </a:rPr>
              <a:t>object to object</a:t>
            </a:r>
            <a:r>
              <a:rPr lang="en-US" sz="2400" dirty="0" smtClean="0">
                <a:solidFill>
                  <a:srgbClr val="000000"/>
                </a:solidFill>
                <a:latin typeface="Times New Roman" pitchFamily="16" charset="0"/>
                <a:ea typeface="WenQuanYi Micro Hei" charset="0"/>
                <a:cs typeface="WenQuanYi Micro Hei" charset="0"/>
              </a:rPr>
              <a:t>, activity diagrams emphasize the flow of control from </a:t>
            </a:r>
            <a:r>
              <a:rPr lang="en-US" sz="2400" b="1" dirty="0" smtClean="0">
                <a:solidFill>
                  <a:srgbClr val="FF0000"/>
                </a:solidFill>
                <a:latin typeface="Times New Roman" pitchFamily="16" charset="0"/>
                <a:ea typeface="WenQuanYi Micro Hei" charset="0"/>
                <a:cs typeface="WenQuanYi Micro Hei" charset="0"/>
              </a:rPr>
              <a:t>activity to activity</a:t>
            </a:r>
            <a:r>
              <a:rPr lang="en-US" sz="2400" dirty="0" smtClean="0">
                <a:solidFill>
                  <a:srgbClr val="000000"/>
                </a:solidFill>
                <a:latin typeface="Times New Roman" pitchFamily="16" charset="0"/>
                <a:ea typeface="WenQuanYi Micro Hei" charset="0"/>
                <a:cs typeface="WenQuanYi Micro Hei" charset="0"/>
              </a:rPr>
              <a:t>.</a:t>
            </a:r>
          </a:p>
          <a:p>
            <a:pPr marL="333375" indent="-320675">
              <a:lnSpc>
                <a:spcPct val="80000"/>
              </a:lnSpc>
              <a:spcBef>
                <a:spcPts val="400"/>
              </a:spcBef>
              <a:buClr>
                <a:srgbClr val="666600"/>
              </a:buClr>
              <a:buSzPct val="83000"/>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US" sz="2400" dirty="0" smtClean="0">
              <a:solidFill>
                <a:srgbClr val="000000"/>
              </a:solidFill>
              <a:latin typeface="Times New Roman" pitchFamily="16" charset="0"/>
              <a:ea typeface="WenQuanYi Micro Hei" charset="0"/>
              <a:cs typeface="WenQuanYi Micro Hei" charset="0"/>
            </a:endParaRPr>
          </a:p>
          <a:p>
            <a:pPr marL="333375" indent="-320675">
              <a:lnSpc>
                <a:spcPct val="80000"/>
              </a:lnSpc>
              <a:spcBef>
                <a:spcPts val="400"/>
              </a:spcBef>
              <a:buSzPct val="83000"/>
              <a:buBlip>
                <a:blip r:embed="rId2"/>
              </a:buBlip>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400" dirty="0" smtClean="0">
                <a:solidFill>
                  <a:srgbClr val="000000"/>
                </a:solidFill>
                <a:latin typeface="Times New Roman" pitchFamily="16" charset="0"/>
                <a:ea typeface="WenQuanYi Micro Hei" charset="0"/>
                <a:cs typeface="WenQuanYi Micro Hei" charset="0"/>
              </a:rPr>
              <a:t>  An activity is an ongoing </a:t>
            </a:r>
            <a:r>
              <a:rPr lang="en-US" sz="2400" b="1" dirty="0" err="1" smtClean="0">
                <a:solidFill>
                  <a:srgbClr val="000000"/>
                </a:solidFill>
                <a:latin typeface="Times New Roman" pitchFamily="16" charset="0"/>
                <a:ea typeface="WenQuanYi Micro Hei" charset="0"/>
                <a:cs typeface="WenQuanYi Micro Hei" charset="0"/>
              </a:rPr>
              <a:t>nonatomic</a:t>
            </a:r>
            <a:r>
              <a:rPr lang="en-US" sz="2400" b="1" dirty="0" smtClean="0">
                <a:solidFill>
                  <a:srgbClr val="000000"/>
                </a:solidFill>
                <a:latin typeface="Times New Roman" pitchFamily="16" charset="0"/>
                <a:ea typeface="WenQuanYi Micro Hei" charset="0"/>
                <a:cs typeface="WenQuanYi Micro Hei" charset="0"/>
              </a:rPr>
              <a:t> execution </a:t>
            </a:r>
            <a:r>
              <a:rPr lang="en-US" sz="2400" dirty="0" smtClean="0">
                <a:solidFill>
                  <a:srgbClr val="000000"/>
                </a:solidFill>
                <a:latin typeface="Times New Roman" pitchFamily="16" charset="0"/>
                <a:ea typeface="WenQuanYi Micro Hei" charset="0"/>
                <a:cs typeface="WenQuanYi Micro Hei" charset="0"/>
              </a:rPr>
              <a:t>within a state machine. </a:t>
            </a:r>
          </a:p>
          <a:p>
            <a:pPr marL="333375" indent="-320675">
              <a:lnSpc>
                <a:spcPct val="80000"/>
              </a:lnSpc>
              <a:spcBef>
                <a:spcPts val="400"/>
              </a:spcBef>
              <a:buSzPct val="83000"/>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US" sz="2400" dirty="0" smtClean="0">
              <a:solidFill>
                <a:srgbClr val="000000"/>
              </a:solidFill>
              <a:latin typeface="Times New Roman" pitchFamily="16" charset="0"/>
              <a:ea typeface="WenQuanYi Micro Hei" charset="0"/>
              <a:cs typeface="WenQuanYi Micro Hei"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457200" y="463550"/>
            <a:ext cx="8229600" cy="595313"/>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990099"/>
                </a:solidFill>
                <a:latin typeface="Times New Roman" pitchFamily="16" charset="0"/>
                <a:ea typeface="WenQuanYi Micro Hei" charset="0"/>
                <a:cs typeface="WenQuanYi Micro Hei" charset="0"/>
              </a:rPr>
              <a:t>Reverse Engineering</a:t>
            </a:r>
          </a:p>
        </p:txBody>
      </p:sp>
      <p:sp>
        <p:nvSpPr>
          <p:cNvPr id="56322" name="Text Box 2"/>
          <p:cNvSpPr txBox="1">
            <a:spLocks noChangeArrowheads="1"/>
          </p:cNvSpPr>
          <p:nvPr/>
        </p:nvSpPr>
        <p:spPr bwMode="auto">
          <a:xfrm>
            <a:off x="457200" y="1600200"/>
            <a:ext cx="8229600" cy="4530725"/>
          </a:xfrm>
          <a:prstGeom prst="rect">
            <a:avLst/>
          </a:prstGeom>
          <a:noFill/>
          <a:ln w="9525">
            <a:noFill/>
            <a:round/>
            <a:headEnd/>
            <a:tailEnd/>
          </a:ln>
          <a:effectLst/>
        </p:spPr>
        <p:txBody>
          <a:bodyPr/>
          <a:lstStyle/>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i="1">
                <a:solidFill>
                  <a:srgbClr val="000000"/>
                </a:solidFill>
                <a:latin typeface="Times New Roman" pitchFamily="16" charset="0"/>
                <a:ea typeface="WenQuanYi Micro Hei" charset="0"/>
                <a:cs typeface="WenQuanYi Micro Hei" charset="0"/>
              </a:rPr>
              <a:t>Reverse engineering </a:t>
            </a:r>
            <a:r>
              <a:rPr lang="en-US" sz="2000">
                <a:solidFill>
                  <a:srgbClr val="000000"/>
                </a:solidFill>
                <a:latin typeface="Times New Roman" pitchFamily="16" charset="0"/>
                <a:ea typeface="WenQuanYi Micro Hei" charset="0"/>
                <a:cs typeface="WenQuanYi Micro Hei" charset="0"/>
              </a:rPr>
              <a:t>(the creation of a model from code) is also possible for activity diagrams, especially if the context of the code is the body of an operation. </a:t>
            </a: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In particular, the previous diagram could have been generated from the implementation of the class Line.</a:t>
            </a: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More interesting than the reverse engineering of a model from code is the animation of a model against the execution of a deployed system.</a:t>
            </a: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For example, given the previous diagram, a tool could animate the action states in the diagram as they were dispatched in a running system.</a:t>
            </a: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
                <a:srgbClr val="666600"/>
              </a:buClr>
              <a:buSzPct val="75000"/>
              <a:buFont typeface="Wingdings" charset="2"/>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a:solidFill>
                  <a:srgbClr val="000000"/>
                </a:solidFill>
                <a:latin typeface="Times New Roman" pitchFamily="16" charset="0"/>
                <a:ea typeface="WenQuanYi Micro Hei" charset="0"/>
                <a:cs typeface="WenQuanYi Micro Hei" charset="0"/>
              </a:rPr>
              <a:t>Even better, with this tool also under the control of a debugger, the speed of execution can be controlled, possibly by setting breakpoints to stop the action at interesting points in time to examine the attribute values of individual objects.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04788" y="3252788"/>
            <a:ext cx="8753475" cy="747712"/>
          </a:xfrm>
          <a:prstGeom prst="rect">
            <a:avLst/>
          </a:prstGeom>
          <a:noFill/>
          <a:ln w="9525">
            <a:noFill/>
            <a:round/>
            <a:headEnd/>
            <a:tailEnd/>
          </a:ln>
          <a:effectLst/>
        </p:spPr>
        <p:txBody>
          <a:bodyPr lIns="90000" tIns="45000" rIns="90000" bIns="45000"/>
          <a:lstStyle/>
          <a:p>
            <a:pPr eaLnBrk="1" hangingPunct="1">
              <a:lnSpc>
                <a:spcPct val="90000"/>
              </a:lnSpc>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800" i="1">
                <a:solidFill>
                  <a:srgbClr val="004A4A"/>
                </a:solidFill>
                <a:latin typeface="Times New Roman" pitchFamily="16" charset="0"/>
                <a:ea typeface="WenQuanYi Micro Hei" charset="0"/>
                <a:cs typeface="WenQuanYi Micro Hei" charset="0"/>
              </a:rPr>
              <a:t>THE END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90600"/>
            <a:ext cx="7924800" cy="3693319"/>
          </a:xfrm>
          <a:prstGeom prst="rect">
            <a:avLst/>
          </a:prstGeom>
        </p:spPr>
        <p:txBody>
          <a:bodyPr wrap="square">
            <a:spAutoFit/>
          </a:bodyPr>
          <a:lstStyle/>
          <a:p>
            <a:pPr marL="333375" indent="-320675">
              <a:lnSpc>
                <a:spcPct val="80000"/>
              </a:lnSpc>
              <a:spcBef>
                <a:spcPts val="400"/>
              </a:spcBef>
              <a:buSzPct val="83000"/>
              <a:buBlip>
                <a:blip r:embed="rId2"/>
              </a:buBlip>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dirty="0" smtClean="0">
                <a:solidFill>
                  <a:srgbClr val="000000"/>
                </a:solidFill>
                <a:latin typeface="Times New Roman" pitchFamily="16" charset="0"/>
                <a:ea typeface="WenQuanYi Micro Hei" charset="0"/>
                <a:cs typeface="WenQuanYi Micro Hei" charset="0"/>
              </a:rPr>
              <a:t> Activities ultimately result in some action, which is made up of executable </a:t>
            </a:r>
            <a:r>
              <a:rPr lang="en-US" sz="2800" b="1" dirty="0" smtClean="0">
                <a:solidFill>
                  <a:srgbClr val="000000"/>
                </a:solidFill>
                <a:latin typeface="Times New Roman" pitchFamily="16" charset="0"/>
                <a:ea typeface="WenQuanYi Micro Hei" charset="0"/>
                <a:cs typeface="WenQuanYi Micro Hei" charset="0"/>
              </a:rPr>
              <a:t>atomic computations </a:t>
            </a:r>
            <a:r>
              <a:rPr lang="en-US" sz="2800" dirty="0" smtClean="0">
                <a:solidFill>
                  <a:srgbClr val="000000"/>
                </a:solidFill>
                <a:latin typeface="Times New Roman" pitchFamily="16" charset="0"/>
                <a:ea typeface="WenQuanYi Micro Hei" charset="0"/>
                <a:cs typeface="WenQuanYi Micro Hei" charset="0"/>
              </a:rPr>
              <a:t>that results in a change in state of the system or the return of a value.</a:t>
            </a:r>
          </a:p>
          <a:p>
            <a:pPr marL="333375" indent="-320675">
              <a:lnSpc>
                <a:spcPct val="80000"/>
              </a:lnSpc>
              <a:spcBef>
                <a:spcPts val="400"/>
              </a:spcBef>
              <a:buSzPct val="83000"/>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US" sz="2800" dirty="0">
              <a:solidFill>
                <a:srgbClr val="000000"/>
              </a:solidFill>
              <a:latin typeface="Times New Roman" pitchFamily="16" charset="0"/>
              <a:ea typeface="WenQuanYi Micro Hei" charset="0"/>
              <a:cs typeface="WenQuanYi Micro Hei" charset="0"/>
            </a:endParaRPr>
          </a:p>
          <a:p>
            <a:pPr marL="333375" indent="-320675">
              <a:lnSpc>
                <a:spcPct val="80000"/>
              </a:lnSpc>
              <a:spcBef>
                <a:spcPts val="400"/>
              </a:spcBef>
              <a:buSzPct val="83000"/>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US" sz="2800" dirty="0" smtClean="0">
              <a:solidFill>
                <a:srgbClr val="000000"/>
              </a:solidFill>
              <a:latin typeface="Times New Roman" pitchFamily="16" charset="0"/>
              <a:ea typeface="WenQuanYi Micro Hei" charset="0"/>
              <a:cs typeface="WenQuanYi Micro Hei" charset="0"/>
            </a:endParaRPr>
          </a:p>
          <a:p>
            <a:pPr marL="333375" indent="-320675">
              <a:lnSpc>
                <a:spcPct val="80000"/>
              </a:lnSpc>
              <a:spcBef>
                <a:spcPts val="400"/>
              </a:spcBef>
              <a:buSzPct val="83000"/>
              <a:buBlip>
                <a:blip r:embed="rId2"/>
              </a:buBlip>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dirty="0" smtClean="0">
                <a:solidFill>
                  <a:srgbClr val="000000"/>
                </a:solidFill>
                <a:latin typeface="Times New Roman" pitchFamily="16" charset="0"/>
                <a:ea typeface="WenQuanYi Micro Hei" charset="0"/>
                <a:cs typeface="WenQuanYi Micro Hei" charset="0"/>
              </a:rPr>
              <a:t>  Activity diagrams are not only important for modeling the </a:t>
            </a:r>
            <a:r>
              <a:rPr lang="en-US" sz="2800" b="1" dirty="0" smtClean="0">
                <a:solidFill>
                  <a:srgbClr val="000000"/>
                </a:solidFill>
                <a:latin typeface="Times New Roman" pitchFamily="16" charset="0"/>
                <a:ea typeface="WenQuanYi Micro Hei" charset="0"/>
                <a:cs typeface="WenQuanYi Micro Hei" charset="0"/>
              </a:rPr>
              <a:t>dynamic aspects </a:t>
            </a:r>
            <a:r>
              <a:rPr lang="en-US" sz="2800" dirty="0" smtClean="0">
                <a:solidFill>
                  <a:srgbClr val="000000"/>
                </a:solidFill>
                <a:latin typeface="Times New Roman" pitchFamily="16" charset="0"/>
                <a:ea typeface="WenQuanYi Micro Hei" charset="0"/>
                <a:cs typeface="WenQuanYi Micro Hei" charset="0"/>
              </a:rPr>
              <a:t>of a system, but also for constructing executable systems through forward and reverse engineering</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81000" y="0"/>
            <a:ext cx="8740775" cy="6835775"/>
            <a:chOff x="240" y="0"/>
            <a:chExt cx="5506" cy="4306"/>
          </a:xfrm>
        </p:grpSpPr>
        <p:pic>
          <p:nvPicPr>
            <p:cNvPr id="33794" name="Picture 2"/>
            <p:cNvPicPr>
              <a:picLocks noChangeAspect="1" noChangeArrowheads="1"/>
            </p:cNvPicPr>
            <p:nvPr/>
          </p:nvPicPr>
          <p:blipFill>
            <a:blip r:embed="rId3"/>
            <a:srcRect/>
            <a:stretch>
              <a:fillRect/>
            </a:stretch>
          </p:blipFill>
          <p:spPr bwMode="auto">
            <a:xfrm>
              <a:off x="240" y="0"/>
              <a:ext cx="5506" cy="4306"/>
            </a:xfrm>
            <a:prstGeom prst="rect">
              <a:avLst/>
            </a:prstGeom>
            <a:noFill/>
            <a:ln w="9525">
              <a:noFill/>
              <a:round/>
              <a:headEnd/>
              <a:tailEnd/>
            </a:ln>
            <a:effectLst/>
          </p:spPr>
        </p:pic>
        <p:sp>
          <p:nvSpPr>
            <p:cNvPr id="33795" name="Text Box 3"/>
            <p:cNvSpPr txBox="1">
              <a:spLocks noChangeArrowheads="1"/>
            </p:cNvSpPr>
            <p:nvPr/>
          </p:nvSpPr>
          <p:spPr bwMode="auto">
            <a:xfrm>
              <a:off x="240" y="0"/>
              <a:ext cx="5506" cy="4306"/>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457200" y="407988"/>
            <a:ext cx="8229600" cy="685800"/>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990099"/>
                </a:solidFill>
                <a:latin typeface="Times New Roman" pitchFamily="16" charset="0"/>
                <a:ea typeface="WenQuanYi Micro Hei" charset="0"/>
                <a:cs typeface="WenQuanYi Micro Hei" charset="0"/>
              </a:rPr>
              <a:t>Terms and Concepts</a:t>
            </a:r>
          </a:p>
        </p:txBody>
      </p:sp>
      <p:sp>
        <p:nvSpPr>
          <p:cNvPr id="34818" name="Text Box 2"/>
          <p:cNvSpPr txBox="1">
            <a:spLocks noChangeArrowheads="1"/>
          </p:cNvSpPr>
          <p:nvPr/>
        </p:nvSpPr>
        <p:spPr bwMode="auto">
          <a:xfrm>
            <a:off x="457200" y="1447800"/>
            <a:ext cx="8229600" cy="4841875"/>
          </a:xfrm>
          <a:prstGeom prst="rect">
            <a:avLst/>
          </a:prstGeom>
          <a:noFill/>
          <a:ln w="9525">
            <a:noFill/>
            <a:round/>
            <a:headEnd/>
            <a:tailEnd/>
          </a:ln>
          <a:effectLst/>
        </p:spPr>
        <p:txBody>
          <a:bodyPr/>
          <a:lstStyle/>
          <a:p>
            <a:pPr marL="320675" indent="-320675" algn="l" eaLnBrk="1" hangingPunct="1">
              <a:lnSpc>
                <a:spcPct val="90000"/>
              </a:lnSpc>
              <a:spcBef>
                <a:spcPts val="450"/>
              </a:spcBef>
              <a:buClr>
                <a:srgbClr val="666600"/>
              </a:buClr>
              <a:buSzPct val="83000"/>
              <a:buFont typeface="Times New Roman" pitchFamily="16" charset="0"/>
              <a:buBlip>
                <a:blip r:embed="rId3"/>
              </a:buBlip>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b="1" dirty="0">
                <a:solidFill>
                  <a:srgbClr val="FF0000"/>
                </a:solidFill>
                <a:latin typeface="Times New Roman" pitchFamily="16" charset="0"/>
                <a:ea typeface="WenQuanYi Micro Hei" charset="0"/>
                <a:cs typeface="WenQuanYi Micro Hei" charset="0"/>
              </a:rPr>
              <a:t>An </a:t>
            </a:r>
            <a:r>
              <a:rPr lang="en-US" sz="2000" b="1" i="1" dirty="0">
                <a:solidFill>
                  <a:srgbClr val="FF0000"/>
                </a:solidFill>
                <a:latin typeface="Times New Roman" pitchFamily="16" charset="0"/>
                <a:ea typeface="WenQuanYi Micro Hei" charset="0"/>
                <a:cs typeface="WenQuanYi Micro Hei" charset="0"/>
              </a:rPr>
              <a:t>activity diagram </a:t>
            </a:r>
            <a:r>
              <a:rPr lang="en-US" sz="2000" b="1" dirty="0">
                <a:solidFill>
                  <a:srgbClr val="FF0000"/>
                </a:solidFill>
                <a:latin typeface="Times New Roman" pitchFamily="16" charset="0"/>
                <a:ea typeface="WenQuanYi Micro Hei" charset="0"/>
                <a:cs typeface="WenQuanYi Micro Hei" charset="0"/>
              </a:rPr>
              <a:t>shows the flow from activity to activity. </a:t>
            </a:r>
          </a:p>
          <a:p>
            <a:pPr marL="320675" indent="-320675" algn="l" eaLnBrk="1" hangingPunct="1">
              <a:lnSpc>
                <a:spcPct val="90000"/>
              </a:lnSpc>
              <a:spcBef>
                <a:spcPts val="450"/>
              </a:spcBef>
              <a:buClr>
                <a:srgbClr val="666600"/>
              </a:buClr>
              <a:buSzPct val="83000"/>
              <a:buFont typeface="Times New Roman" pitchFamily="16" charset="0"/>
              <a:buBlip>
                <a:blip r:embed="rId3"/>
              </a:buBlip>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dirty="0">
                <a:solidFill>
                  <a:srgbClr val="000000"/>
                </a:solidFill>
                <a:latin typeface="Times New Roman" pitchFamily="16" charset="0"/>
                <a:ea typeface="WenQuanYi Micro Hei" charset="0"/>
                <a:cs typeface="WenQuanYi Micro Hei" charset="0"/>
              </a:rPr>
              <a:t>It is an ongoing </a:t>
            </a:r>
            <a:r>
              <a:rPr lang="en-US" sz="2000" dirty="0" err="1">
                <a:solidFill>
                  <a:srgbClr val="000000"/>
                </a:solidFill>
                <a:latin typeface="Times New Roman" pitchFamily="16" charset="0"/>
                <a:ea typeface="WenQuanYi Micro Hei" charset="0"/>
                <a:cs typeface="WenQuanYi Micro Hei" charset="0"/>
              </a:rPr>
              <a:t>nonatomic</a:t>
            </a:r>
            <a:r>
              <a:rPr lang="en-US" sz="2000" dirty="0">
                <a:solidFill>
                  <a:srgbClr val="000000"/>
                </a:solidFill>
                <a:latin typeface="Times New Roman" pitchFamily="16" charset="0"/>
                <a:ea typeface="WenQuanYi Micro Hei" charset="0"/>
                <a:cs typeface="WenQuanYi Micro Hei" charset="0"/>
              </a:rPr>
              <a:t> execution within a state machine. </a:t>
            </a:r>
          </a:p>
          <a:p>
            <a:pPr marL="320675" indent="-320675" algn="l" eaLnBrk="1" hangingPunct="1">
              <a:lnSpc>
                <a:spcPct val="90000"/>
              </a:lnSpc>
              <a:spcBef>
                <a:spcPts val="450"/>
              </a:spcBef>
              <a:buClr>
                <a:srgbClr val="666600"/>
              </a:buClr>
              <a:buSzPct val="83000"/>
              <a:buFont typeface="Times New Roman" pitchFamily="16" charset="0"/>
              <a:buBlip>
                <a:blip r:embed="rId3"/>
              </a:buBlip>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dirty="0">
                <a:solidFill>
                  <a:srgbClr val="000000"/>
                </a:solidFill>
                <a:latin typeface="Times New Roman" pitchFamily="16" charset="0"/>
                <a:ea typeface="WenQuanYi Micro Hei" charset="0"/>
                <a:cs typeface="WenQuanYi Micro Hei" charset="0"/>
              </a:rPr>
              <a:t>Activities ultimately result in some </a:t>
            </a:r>
            <a:r>
              <a:rPr lang="en-US" sz="2000" i="1" dirty="0">
                <a:solidFill>
                  <a:srgbClr val="000080"/>
                </a:solidFill>
                <a:latin typeface="Times New Roman" pitchFamily="16" charset="0"/>
                <a:ea typeface="WenQuanYi Micro Hei" charset="0"/>
                <a:cs typeface="WenQuanYi Micro Hei" charset="0"/>
              </a:rPr>
              <a:t>action,</a:t>
            </a:r>
            <a:r>
              <a:rPr lang="en-US" sz="2000" i="1" dirty="0">
                <a:solidFill>
                  <a:srgbClr val="000000"/>
                </a:solidFill>
                <a:latin typeface="Times New Roman" pitchFamily="16" charset="0"/>
                <a:ea typeface="WenQuanYi Micro Hei" charset="0"/>
                <a:cs typeface="WenQuanYi Micro Hei" charset="0"/>
              </a:rPr>
              <a:t> </a:t>
            </a:r>
            <a:r>
              <a:rPr lang="en-US" sz="2000" dirty="0">
                <a:solidFill>
                  <a:srgbClr val="000000"/>
                </a:solidFill>
                <a:latin typeface="Times New Roman" pitchFamily="16" charset="0"/>
                <a:ea typeface="WenQuanYi Micro Hei" charset="0"/>
                <a:cs typeface="WenQuanYi Micro Hei" charset="0"/>
              </a:rPr>
              <a:t>which is made up of executable</a:t>
            </a:r>
          </a:p>
          <a:p>
            <a:pPr marL="320675" indent="-320675" algn="l" eaLnBrk="1" hangingPunct="1">
              <a:lnSpc>
                <a:spcPct val="90000"/>
              </a:lnSpc>
              <a:spcBef>
                <a:spcPts val="450"/>
              </a:spcBef>
              <a:buClrTx/>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000" dirty="0">
                <a:solidFill>
                  <a:srgbClr val="000000"/>
                </a:solidFill>
                <a:latin typeface="Times New Roman" pitchFamily="16" charset="0"/>
                <a:ea typeface="WenQuanYi Micro Hei" charset="0"/>
                <a:cs typeface="WenQuanYi Micro Hei" charset="0"/>
              </a:rPr>
              <a:t>	atomic computations that result in a </a:t>
            </a:r>
            <a:r>
              <a:rPr lang="en-US" sz="2000" dirty="0">
                <a:solidFill>
                  <a:srgbClr val="000080"/>
                </a:solidFill>
                <a:latin typeface="Times New Roman" pitchFamily="16" charset="0"/>
                <a:ea typeface="WenQuanYi Micro Hei" charset="0"/>
                <a:cs typeface="WenQuanYi Micro Hei" charset="0"/>
              </a:rPr>
              <a:t>change in state of the system</a:t>
            </a:r>
            <a:r>
              <a:rPr lang="en-US" sz="2000" dirty="0">
                <a:solidFill>
                  <a:srgbClr val="000000"/>
                </a:solidFill>
                <a:latin typeface="Times New Roman" pitchFamily="16" charset="0"/>
                <a:ea typeface="WenQuanYi Micro Hei" charset="0"/>
                <a:cs typeface="WenQuanYi Micro Hei" charset="0"/>
              </a:rPr>
              <a:t> or the </a:t>
            </a:r>
            <a:r>
              <a:rPr lang="en-US" sz="2000" dirty="0">
                <a:solidFill>
                  <a:srgbClr val="000080"/>
                </a:solidFill>
                <a:latin typeface="Times New Roman" pitchFamily="16" charset="0"/>
                <a:ea typeface="WenQuanYi Micro Hei" charset="0"/>
                <a:cs typeface="WenQuanYi Micro Hei" charset="0"/>
              </a:rPr>
              <a:t>return of a value.</a:t>
            </a:r>
          </a:p>
          <a:p>
            <a:pPr marL="320675" indent="-320675" algn="l" eaLnBrk="1" hangingPunct="1">
              <a:lnSpc>
                <a:spcPct val="90000"/>
              </a:lnSpc>
              <a:spcBef>
                <a:spcPts val="450"/>
              </a:spcBef>
              <a:buSzPct val="83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000" dirty="0">
              <a:solidFill>
                <a:srgbClr val="000000"/>
              </a:solidFill>
              <a:latin typeface="Times New Roman" pitchFamily="16" charset="0"/>
              <a:ea typeface="WenQuanYi Micro Hei" charset="0"/>
              <a:cs typeface="WenQuanYi Micro Hei" charset="0"/>
            </a:endParaRP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1600" dirty="0">
              <a:solidFill>
                <a:srgbClr val="000000"/>
              </a:solidFill>
              <a:latin typeface="Verdana" pitchFamily="32" charset="0"/>
              <a:ea typeface="WenQuanYi Micro Hei" charset="0"/>
              <a:cs typeface="WenQuanYi Micro Hei" charset="0"/>
            </a:endParaRPr>
          </a:p>
          <a:p>
            <a:pPr marL="320675" indent="-320675" algn="l" eaLnBrk="1" hangingPunct="1">
              <a:lnSpc>
                <a:spcPct val="90000"/>
              </a:lnSpc>
              <a:spcBef>
                <a:spcPts val="400"/>
              </a:spcBef>
              <a:buClrTx/>
              <a:buSzPct val="75000"/>
              <a:buFontTx/>
              <a:buNone/>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1600" dirty="0">
              <a:solidFill>
                <a:srgbClr val="000000"/>
              </a:solidFill>
              <a:latin typeface="Verdana" pitchFamily="32"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8686800" cy="4197559"/>
          </a:xfrm>
          <a:prstGeom prst="rect">
            <a:avLst/>
          </a:prstGeom>
        </p:spPr>
        <p:txBody>
          <a:bodyPr wrap="square">
            <a:spAutoFit/>
          </a:bodyPr>
          <a:lstStyle/>
          <a:p>
            <a:pPr marL="320675" indent="-320675">
              <a:lnSpc>
                <a:spcPct val="90000"/>
              </a:lnSpc>
              <a:spcBef>
                <a:spcPts val="450"/>
              </a:spcBef>
              <a:buSzPct val="83000"/>
              <a:buBlip>
                <a:blip r:embed="rId2"/>
              </a:buBlip>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Actions encompass calling another operation, sending a signal, creating or destroying an object, or some pure computation, such as evaluating an expression.</a:t>
            </a:r>
          </a:p>
          <a:p>
            <a:pPr marL="320675" indent="-320675">
              <a:lnSpc>
                <a:spcPct val="90000"/>
              </a:lnSpc>
              <a:spcBef>
                <a:spcPts val="450"/>
              </a:spcBef>
              <a:buSzPct val="83000"/>
              <a:buBlip>
                <a:blip r:embed="rId2"/>
              </a:buBlip>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400" dirty="0">
              <a:solidFill>
                <a:srgbClr val="000000"/>
              </a:solidFill>
              <a:latin typeface="Times New Roman" pitchFamily="16" charset="0"/>
              <a:ea typeface="WenQuanYi Micro Hei" charset="0"/>
              <a:cs typeface="WenQuanYi Micro Hei" charset="0"/>
            </a:endParaRPr>
          </a:p>
          <a:p>
            <a:pPr marL="320675" indent="-320675">
              <a:lnSpc>
                <a:spcPct val="90000"/>
              </a:lnSpc>
              <a:spcBef>
                <a:spcPts val="450"/>
              </a:spcBef>
              <a:buSzPct val="83000"/>
              <a:buBlip>
                <a:blip r:embed="rId2"/>
              </a:buBlip>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sz="2400" dirty="0" smtClean="0">
              <a:solidFill>
                <a:srgbClr val="000000"/>
              </a:solidFill>
              <a:latin typeface="Times New Roman" pitchFamily="16" charset="0"/>
              <a:ea typeface="WenQuanYi Micro Hei" charset="0"/>
              <a:cs typeface="WenQuanYi Micro Hei" charset="0"/>
            </a:endParaRPr>
          </a:p>
          <a:p>
            <a:pPr marL="320675" indent="-320675">
              <a:lnSpc>
                <a:spcPct val="90000"/>
              </a:lnSpc>
              <a:spcBef>
                <a:spcPts val="450"/>
              </a:spcBef>
              <a:buSzPct val="83000"/>
              <a:buBlip>
                <a:blip r:embed="rId2"/>
              </a:buBlip>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  Graphically, an activity diagram is a collection of vertices and arcs.</a:t>
            </a:r>
          </a:p>
          <a:p>
            <a:pPr marL="320675" indent="-320675">
              <a:lnSpc>
                <a:spcPct val="90000"/>
              </a:lnSpc>
              <a:spcBef>
                <a:spcPts val="450"/>
              </a:spcBef>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Activity diagrams commonly contain</a:t>
            </a:r>
          </a:p>
          <a:p>
            <a:pPr marL="320675" indent="-320675">
              <a:lnSpc>
                <a:spcPct val="90000"/>
              </a:lnSpc>
              <a:spcBef>
                <a:spcPts val="450"/>
              </a:spcBef>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	·  Activity states and action states</a:t>
            </a:r>
          </a:p>
          <a:p>
            <a:pPr marL="320675" indent="-320675">
              <a:lnSpc>
                <a:spcPct val="90000"/>
              </a:lnSpc>
              <a:spcBef>
                <a:spcPts val="450"/>
              </a:spcBef>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	·  Transitions</a:t>
            </a:r>
          </a:p>
          <a:p>
            <a:pPr marL="320675" indent="-320675">
              <a:lnSpc>
                <a:spcPct val="90000"/>
              </a:lnSpc>
              <a:spcBef>
                <a:spcPts val="450"/>
              </a:spcBef>
              <a:buSzPct val="75000"/>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latin typeface="Times New Roman" pitchFamily="16" charset="0"/>
                <a:ea typeface="WenQuanYi Micro Hei" charset="0"/>
                <a:cs typeface="WenQuanYi Micro Hei" charset="0"/>
              </a:rPr>
              <a:t>	·  Objects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446088" y="573088"/>
            <a:ext cx="8229600" cy="666750"/>
          </a:xfrm>
          <a:prstGeom prst="rect">
            <a:avLst/>
          </a:prstGeom>
          <a:noFill/>
          <a:ln w="9525">
            <a:noFill/>
            <a:round/>
            <a:headEnd/>
            <a:tailEnd/>
          </a:ln>
          <a:effectLst/>
        </p:spPr>
        <p:txBody>
          <a:bodyPr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990099"/>
                </a:solidFill>
                <a:latin typeface="Times New Roman" pitchFamily="16" charset="0"/>
                <a:ea typeface="WenQuanYi Micro Hei" charset="0"/>
                <a:cs typeface="WenQuanYi Micro Hei" charset="0"/>
              </a:rPr>
              <a:t>Action States and Activity States</a:t>
            </a:r>
          </a:p>
        </p:txBody>
      </p:sp>
      <p:sp>
        <p:nvSpPr>
          <p:cNvPr id="35842" name="Text Box 2"/>
          <p:cNvSpPr txBox="1">
            <a:spLocks noChangeArrowheads="1"/>
          </p:cNvSpPr>
          <p:nvPr/>
        </p:nvSpPr>
        <p:spPr bwMode="auto">
          <a:xfrm>
            <a:off x="457200" y="1600200"/>
            <a:ext cx="8229600" cy="4530725"/>
          </a:xfrm>
          <a:prstGeom prst="rect">
            <a:avLst/>
          </a:prstGeom>
          <a:noFill/>
          <a:ln w="9525">
            <a:noFill/>
            <a:round/>
            <a:headEnd/>
            <a:tailEnd/>
          </a:ln>
          <a:effectLst/>
        </p:spPr>
        <p:txBody>
          <a:bodyPr/>
          <a:lstStyle/>
          <a:p>
            <a:pPr marL="341313" indent="-320675" algn="l" eaLnBrk="1" hangingPunct="1">
              <a:spcBef>
                <a:spcPts val="700"/>
              </a:spcBef>
              <a:buClrTx/>
              <a:buSzPct val="75000"/>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800">
              <a:solidFill>
                <a:srgbClr val="000000"/>
              </a:solidFill>
              <a:latin typeface="Verdana" pitchFamily="32" charset="0"/>
              <a:ea typeface="WenQuanYi Micro Hei" charset="0"/>
              <a:cs typeface="WenQuanYi Micro Hei" charset="0"/>
            </a:endParaRPr>
          </a:p>
          <a:p>
            <a:pPr marL="341313" indent="-320675" algn="l" eaLnBrk="1" hangingPunct="1">
              <a:spcBef>
                <a:spcPts val="700"/>
              </a:spcBef>
              <a:buClrTx/>
              <a:buSzPct val="75000"/>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800">
              <a:solidFill>
                <a:srgbClr val="000000"/>
              </a:solidFill>
              <a:latin typeface="Verdana" pitchFamily="32" charset="0"/>
              <a:ea typeface="WenQuanYi Micro Hei" charset="0"/>
              <a:cs typeface="WenQuanYi Micro Hei" charset="0"/>
            </a:endParaRPr>
          </a:p>
        </p:txBody>
      </p:sp>
      <p:sp>
        <p:nvSpPr>
          <p:cNvPr id="35843" name="Rectangle 3"/>
          <p:cNvSpPr>
            <a:spLocks noChangeArrowheads="1"/>
          </p:cNvSpPr>
          <p:nvPr/>
        </p:nvSpPr>
        <p:spPr bwMode="auto">
          <a:xfrm>
            <a:off x="533400" y="1600200"/>
            <a:ext cx="8610600" cy="3143250"/>
          </a:xfrm>
          <a:prstGeom prst="rect">
            <a:avLst/>
          </a:prstGeom>
          <a:noFill/>
          <a:ln w="9525">
            <a:noFill/>
            <a:round/>
            <a:headEnd/>
            <a:tailEnd/>
          </a:ln>
          <a:effectLst/>
        </p:spPr>
        <p:txBody>
          <a:bodyPr lIns="90000" tIns="46800" rIns="90000" bIns="46800">
            <a:spAutoFit/>
          </a:bodyPr>
          <a:lstStyle/>
          <a:p>
            <a:pPr algn="l">
              <a:buSzPct val="83000"/>
              <a:buFont typeface="Times New Roman" pitchFamily="16" charset="0"/>
              <a:buBlip>
                <a:blip r:embed="rId3"/>
              </a:buBlip>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Times New Roman" pitchFamily="16" charset="0"/>
                <a:ea typeface="WenQuanYi Micro Hei" charset="0"/>
                <a:cs typeface="WenQuanYi Micro Hei" charset="0"/>
              </a:rPr>
              <a:t>In the flow of control modeled by an activity diagram, things happen. You might evaluate some  expression that sets the value of an attribute or that returns some value. </a:t>
            </a:r>
          </a:p>
          <a:p>
            <a:pPr algn="l">
              <a:buClrTx/>
              <a:buSzPct val="83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latin typeface="Times New Roman" pitchFamily="16" charset="0"/>
              <a:ea typeface="WenQuanYi Micro Hei" charset="0"/>
              <a:cs typeface="WenQuanYi Micro Hei" charset="0"/>
            </a:endParaRPr>
          </a:p>
          <a:p>
            <a:pPr algn="l">
              <a:buSzPct val="83000"/>
              <a:buFont typeface="Times New Roman" pitchFamily="16" charset="0"/>
              <a:buBlip>
                <a:blip r:embed="rId3"/>
              </a:buBlip>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Times New Roman" pitchFamily="16" charset="0"/>
                <a:ea typeface="WenQuanYi Micro Hei" charset="0"/>
                <a:cs typeface="WenQuanYi Micro Hei" charset="0"/>
              </a:rPr>
              <a:t>Alternately, you might call an operation on an object, send a signal to an object, or even create or destroy an object.</a:t>
            </a:r>
          </a:p>
          <a:p>
            <a:pPr algn="l">
              <a:buClrTx/>
              <a:buSzPct val="83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latin typeface="Times New Roman" pitchFamily="16" charset="0"/>
              <a:ea typeface="WenQuanYi Micro Hei" charset="0"/>
              <a:cs typeface="WenQuanYi Micro Hei" charset="0"/>
            </a:endParaRPr>
          </a:p>
          <a:p>
            <a:pPr algn="l">
              <a:buSzPct val="83000"/>
              <a:buFont typeface="Times New Roman" pitchFamily="16" charset="0"/>
              <a:buBlip>
                <a:blip r:embed="rId3"/>
              </a:buBlip>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Times New Roman" pitchFamily="16" charset="0"/>
                <a:ea typeface="WenQuanYi Micro Hei" charset="0"/>
                <a:cs typeface="WenQuanYi Micro Hei" charset="0"/>
              </a:rPr>
              <a:t>These executable, </a:t>
            </a:r>
            <a:r>
              <a:rPr lang="en-US" sz="2000">
                <a:solidFill>
                  <a:srgbClr val="000080"/>
                </a:solidFill>
                <a:latin typeface="Times New Roman" pitchFamily="16" charset="0"/>
                <a:ea typeface="WenQuanYi Micro Hei" charset="0"/>
                <a:cs typeface="WenQuanYi Micro Hei" charset="0"/>
              </a:rPr>
              <a:t>atomic computations</a:t>
            </a:r>
            <a:r>
              <a:rPr lang="en-US" sz="2000">
                <a:solidFill>
                  <a:srgbClr val="000000"/>
                </a:solidFill>
                <a:latin typeface="Times New Roman" pitchFamily="16" charset="0"/>
                <a:ea typeface="WenQuanYi Micro Hei" charset="0"/>
                <a:cs typeface="WenQuanYi Micro Hei" charset="0"/>
              </a:rPr>
              <a:t> are called action states because they are states of the system, each representing the execution of an action.</a:t>
            </a:r>
          </a:p>
          <a:p>
            <a:pPr algn="l">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latin typeface="Times New Roman"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49275" y="914400"/>
            <a:ext cx="7850188" cy="3643313"/>
            <a:chOff x="346" y="576"/>
            <a:chExt cx="4945" cy="2295"/>
          </a:xfrm>
        </p:grpSpPr>
        <p:pic>
          <p:nvPicPr>
            <p:cNvPr id="36866" name="Picture 2"/>
            <p:cNvPicPr>
              <a:picLocks noChangeAspect="1" noChangeArrowheads="1"/>
            </p:cNvPicPr>
            <p:nvPr/>
          </p:nvPicPr>
          <p:blipFill>
            <a:blip r:embed="rId3"/>
            <a:srcRect/>
            <a:stretch>
              <a:fillRect/>
            </a:stretch>
          </p:blipFill>
          <p:spPr bwMode="auto">
            <a:xfrm>
              <a:off x="346" y="576"/>
              <a:ext cx="4945" cy="2295"/>
            </a:xfrm>
            <a:prstGeom prst="rect">
              <a:avLst/>
            </a:prstGeom>
            <a:noFill/>
            <a:ln w="9525">
              <a:noFill/>
              <a:round/>
              <a:headEnd/>
              <a:tailEnd/>
            </a:ln>
            <a:effectLst/>
          </p:spPr>
        </p:pic>
        <p:sp>
          <p:nvSpPr>
            <p:cNvPr id="36867" name="Text Box 3"/>
            <p:cNvSpPr txBox="1">
              <a:spLocks noChangeArrowheads="1"/>
            </p:cNvSpPr>
            <p:nvPr/>
          </p:nvSpPr>
          <p:spPr bwMode="auto">
            <a:xfrm>
              <a:off x="346" y="576"/>
              <a:ext cx="4945" cy="2295"/>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122</TotalTime>
  <Words>1879</Words>
  <Application>Microsoft Office PowerPoint</Application>
  <PresentationFormat>On-screen Show (4:3)</PresentationFormat>
  <Paragraphs>190</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snist</dc:creator>
  <cp:lastModifiedBy>snist</cp:lastModifiedBy>
  <cp:revision>5</cp:revision>
  <dcterms:created xsi:type="dcterms:W3CDTF">2014-09-17T08:15:56Z</dcterms:created>
  <dcterms:modified xsi:type="dcterms:W3CDTF">2015-10-17T06:38:49Z</dcterms:modified>
</cp:coreProperties>
</file>