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59" r:id="rId6"/>
    <p:sldId id="260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2" r:id="rId19"/>
    <p:sldId id="277" r:id="rId20"/>
    <p:sldId id="27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C9992-9976-42CF-A500-93ED8210C6BD}" v="241" dt="2022-11-12T07:06:2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2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45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1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58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7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05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63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4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442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74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6514399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6514399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b6514399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b6514399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b6514399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b6514399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b6514399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b6514399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b6514399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b6514399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6514399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6514399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fallout.gamepedia.com/Lab_sca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sprojec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cademia.edu/27697339/Band_Gap_Estimation_Using_Machine_Learning_Techniqu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em.libretexts.org/Bookshelves/Analytical_Chemistry/Book:_Physical_Methods_in_Chemistry_and_Nano_Science_(Barron)/04:_Chemical_Speciation/4.04:_UV-Visible_Spectroscopy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indawi.com/journals/js/2014/24583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File:Antu_application-vnd.oasis.opendocument.spreadsheet.svg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04176" y="1183181"/>
            <a:ext cx="437160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100" i="1" u="sng" dirty="0">
                <a:solidFill>
                  <a:schemeClr val="dk1"/>
                </a:solidFill>
              </a:rPr>
              <a:t>BAND </a:t>
            </a:r>
          </a:p>
          <a:p>
            <a:pPr lvl="0"/>
            <a:r>
              <a:rPr lang="en-US" sz="3100" i="1" u="sng" dirty="0">
                <a:solidFill>
                  <a:schemeClr val="dk1"/>
                </a:solidFill>
              </a:rPr>
              <a:t>GAP </a:t>
            </a:r>
          </a:p>
          <a:p>
            <a:pPr lvl="0"/>
            <a:r>
              <a:rPr lang="en-US" sz="3100" i="1" u="sng" dirty="0">
                <a:solidFill>
                  <a:schemeClr val="dk1"/>
                </a:solidFill>
              </a:rPr>
              <a:t>ESTIMATION</a:t>
            </a:r>
          </a:p>
          <a:p>
            <a:pPr lvl="0"/>
            <a:r>
              <a:rPr lang="en-US" sz="3100" i="1" u="sng" dirty="0">
                <a:solidFill>
                  <a:schemeClr val="dk1"/>
                </a:solidFill>
              </a:rPr>
              <a:t>USING MACHINE LEARNING TECHNIQUES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50" y="1018863"/>
            <a:ext cx="4136726" cy="310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Standard Scaling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256962" y="1622203"/>
            <a:ext cx="5291315" cy="10156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Now in order to make all the features in the same scale, we did Standard Scaling on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24215-D67E-5EA2-AD7B-5EE10DC6C70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7023" y="859398"/>
            <a:ext cx="3584731" cy="28207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6DC3D-097F-0F4F-6666-E7E505D10982}"/>
              </a:ext>
            </a:extLst>
          </p:cNvPr>
          <p:cNvSpPr txBox="1"/>
          <p:nvPr/>
        </p:nvSpPr>
        <p:spPr>
          <a:xfrm>
            <a:off x="-299367" y="6202454"/>
            <a:ext cx="5847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fallout.gamepedia.com/Lab_scal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0948F-736B-7796-8D03-420465A90C1B}"/>
                  </a:ext>
                </a:extLst>
              </p:cNvPr>
              <p:cNvSpPr txBox="1"/>
              <p:nvPr/>
            </p:nvSpPr>
            <p:spPr>
              <a:xfrm>
                <a:off x="2123029" y="3037753"/>
                <a:ext cx="1259897" cy="528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2000" b="1"/>
                            <m:t>σ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0948F-736B-7796-8D03-420465A90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29" y="3037753"/>
                <a:ext cx="1259897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DBD25A-0786-FE2E-21FA-6B1A375873D5}"/>
                  </a:ext>
                </a:extLst>
              </p:cNvPr>
              <p:cNvSpPr txBox="1"/>
              <p:nvPr/>
            </p:nvSpPr>
            <p:spPr>
              <a:xfrm>
                <a:off x="751975" y="3745564"/>
                <a:ext cx="4645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1600" dirty="0"/>
                  <a:t> = mean of x</a:t>
                </a:r>
              </a:p>
              <a:p>
                <a:r>
                  <a:rPr lang="en-IN" sz="1600" dirty="0"/>
                  <a:t>    and </a:t>
                </a:r>
                <a:r>
                  <a:rPr lang="el-GR" sz="16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σ</a:t>
                </a:r>
                <a:r>
                  <a:rPr lang="en-US" sz="16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= standard deviation of x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DBD25A-0786-FE2E-21FA-6B1A3758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5" y="3745564"/>
                <a:ext cx="4645048" cy="584775"/>
              </a:xfrm>
              <a:prstGeom prst="rect">
                <a:avLst/>
              </a:prstGeom>
              <a:blipFill>
                <a:blip r:embed="rId7"/>
                <a:stretch>
                  <a:fillRect l="-65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8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Linear Regression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7279" y="1591821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R²-Value: 0.4693</a:t>
            </a:r>
          </a:p>
        </p:txBody>
      </p:sp>
      <p:sp>
        <p:nvSpPr>
          <p:cNvPr id="5" name="Google Shape;113;p18">
            <a:extLst>
              <a:ext uri="{FF2B5EF4-FFF2-40B4-BE49-F238E27FC236}">
                <a16:creationId xmlns:a16="http://schemas.microsoft.com/office/drawing/2014/main" id="{31DD8720-ABBD-AF81-F1A7-479812DC889F}"/>
              </a:ext>
            </a:extLst>
          </p:cNvPr>
          <p:cNvSpPr txBox="1"/>
          <p:nvPr/>
        </p:nvSpPr>
        <p:spPr>
          <a:xfrm>
            <a:off x="547278" y="2442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Absolute Error: 0.8185</a:t>
            </a:r>
          </a:p>
        </p:txBody>
      </p:sp>
      <p:sp>
        <p:nvSpPr>
          <p:cNvPr id="9" name="Google Shape;113;p18">
            <a:extLst>
              <a:ext uri="{FF2B5EF4-FFF2-40B4-BE49-F238E27FC236}">
                <a16:creationId xmlns:a16="http://schemas.microsoft.com/office/drawing/2014/main" id="{62E7DAA7-CD17-DF68-3C13-A5DD0F28EA7E}"/>
              </a:ext>
            </a:extLst>
          </p:cNvPr>
          <p:cNvSpPr txBox="1"/>
          <p:nvPr/>
        </p:nvSpPr>
        <p:spPr>
          <a:xfrm>
            <a:off x="547277" y="3204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Squared Error: 1.2233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A77E3-61D6-FE1E-8852-334B4DCB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73" y="1295289"/>
            <a:ext cx="3779848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5953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Random Forest Regression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7279" y="1591821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R²-Value: 0.7574</a:t>
            </a:r>
          </a:p>
        </p:txBody>
      </p:sp>
      <p:sp>
        <p:nvSpPr>
          <p:cNvPr id="5" name="Google Shape;113;p18">
            <a:extLst>
              <a:ext uri="{FF2B5EF4-FFF2-40B4-BE49-F238E27FC236}">
                <a16:creationId xmlns:a16="http://schemas.microsoft.com/office/drawing/2014/main" id="{31DD8720-ABBD-AF81-F1A7-479812DC889F}"/>
              </a:ext>
            </a:extLst>
          </p:cNvPr>
          <p:cNvSpPr txBox="1"/>
          <p:nvPr/>
        </p:nvSpPr>
        <p:spPr>
          <a:xfrm>
            <a:off x="547278" y="2442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Absolute Error:0.4181</a:t>
            </a:r>
          </a:p>
        </p:txBody>
      </p:sp>
      <p:sp>
        <p:nvSpPr>
          <p:cNvPr id="9" name="Google Shape;113;p18">
            <a:extLst>
              <a:ext uri="{FF2B5EF4-FFF2-40B4-BE49-F238E27FC236}">
                <a16:creationId xmlns:a16="http://schemas.microsoft.com/office/drawing/2014/main" id="{62E7DAA7-CD17-DF68-3C13-A5DD0F28EA7E}"/>
              </a:ext>
            </a:extLst>
          </p:cNvPr>
          <p:cNvSpPr txBox="1"/>
          <p:nvPr/>
        </p:nvSpPr>
        <p:spPr>
          <a:xfrm>
            <a:off x="547277" y="3204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Squared Error: 0.5592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467B3-63AB-BAAA-6789-343C3836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75" y="1162213"/>
            <a:ext cx="3749365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4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Gradient Boosting Regression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7279" y="1591821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R²-Value: 0.5764</a:t>
            </a:r>
          </a:p>
        </p:txBody>
      </p:sp>
      <p:sp>
        <p:nvSpPr>
          <p:cNvPr id="5" name="Google Shape;113;p18">
            <a:extLst>
              <a:ext uri="{FF2B5EF4-FFF2-40B4-BE49-F238E27FC236}">
                <a16:creationId xmlns:a16="http://schemas.microsoft.com/office/drawing/2014/main" id="{31DD8720-ABBD-AF81-F1A7-479812DC889F}"/>
              </a:ext>
            </a:extLst>
          </p:cNvPr>
          <p:cNvSpPr txBox="1"/>
          <p:nvPr/>
        </p:nvSpPr>
        <p:spPr>
          <a:xfrm>
            <a:off x="547278" y="2442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Absolute Error: 0.6818</a:t>
            </a:r>
          </a:p>
        </p:txBody>
      </p:sp>
      <p:sp>
        <p:nvSpPr>
          <p:cNvPr id="9" name="Google Shape;113;p18">
            <a:extLst>
              <a:ext uri="{FF2B5EF4-FFF2-40B4-BE49-F238E27FC236}">
                <a16:creationId xmlns:a16="http://schemas.microsoft.com/office/drawing/2014/main" id="{62E7DAA7-CD17-DF68-3C13-A5DD0F28EA7E}"/>
              </a:ext>
            </a:extLst>
          </p:cNvPr>
          <p:cNvSpPr txBox="1"/>
          <p:nvPr/>
        </p:nvSpPr>
        <p:spPr>
          <a:xfrm>
            <a:off x="547277" y="3204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Squared Error: 0.9764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181F-5B21-CEFC-3C72-BE0CAE73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42" y="1283858"/>
            <a:ext cx="377984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Lasso Regression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7279" y="1591821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R²-Value: 0.3912</a:t>
            </a:r>
          </a:p>
        </p:txBody>
      </p:sp>
      <p:sp>
        <p:nvSpPr>
          <p:cNvPr id="5" name="Google Shape;113;p18">
            <a:extLst>
              <a:ext uri="{FF2B5EF4-FFF2-40B4-BE49-F238E27FC236}">
                <a16:creationId xmlns:a16="http://schemas.microsoft.com/office/drawing/2014/main" id="{31DD8720-ABBD-AF81-F1A7-479812DC889F}"/>
              </a:ext>
            </a:extLst>
          </p:cNvPr>
          <p:cNvSpPr txBox="1"/>
          <p:nvPr/>
        </p:nvSpPr>
        <p:spPr>
          <a:xfrm>
            <a:off x="547278" y="2442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Absolute Error: 0.8988</a:t>
            </a:r>
          </a:p>
        </p:txBody>
      </p:sp>
      <p:sp>
        <p:nvSpPr>
          <p:cNvPr id="9" name="Google Shape;113;p18">
            <a:extLst>
              <a:ext uri="{FF2B5EF4-FFF2-40B4-BE49-F238E27FC236}">
                <a16:creationId xmlns:a16="http://schemas.microsoft.com/office/drawing/2014/main" id="{62E7DAA7-CD17-DF68-3C13-A5DD0F28EA7E}"/>
              </a:ext>
            </a:extLst>
          </p:cNvPr>
          <p:cNvSpPr txBox="1"/>
          <p:nvPr/>
        </p:nvSpPr>
        <p:spPr>
          <a:xfrm>
            <a:off x="547277" y="3204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Squared Error:1.4035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DA8B6-F948-8008-0822-5427A001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26" y="1276237"/>
            <a:ext cx="384843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6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Ridge Regression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47277" y="1599849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R²-Value: 0.4692</a:t>
            </a:r>
          </a:p>
        </p:txBody>
      </p:sp>
      <p:sp>
        <p:nvSpPr>
          <p:cNvPr id="5" name="Google Shape;113;p18">
            <a:extLst>
              <a:ext uri="{FF2B5EF4-FFF2-40B4-BE49-F238E27FC236}">
                <a16:creationId xmlns:a16="http://schemas.microsoft.com/office/drawing/2014/main" id="{31DD8720-ABBD-AF81-F1A7-479812DC889F}"/>
              </a:ext>
            </a:extLst>
          </p:cNvPr>
          <p:cNvSpPr txBox="1"/>
          <p:nvPr/>
        </p:nvSpPr>
        <p:spPr>
          <a:xfrm>
            <a:off x="547278" y="2442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Absolute Error: 0.8184</a:t>
            </a:r>
          </a:p>
        </p:txBody>
      </p:sp>
      <p:sp>
        <p:nvSpPr>
          <p:cNvPr id="9" name="Google Shape;113;p18">
            <a:extLst>
              <a:ext uri="{FF2B5EF4-FFF2-40B4-BE49-F238E27FC236}">
                <a16:creationId xmlns:a16="http://schemas.microsoft.com/office/drawing/2014/main" id="{62E7DAA7-CD17-DF68-3C13-A5DD0F28EA7E}"/>
              </a:ext>
            </a:extLst>
          </p:cNvPr>
          <p:cNvSpPr txBox="1"/>
          <p:nvPr/>
        </p:nvSpPr>
        <p:spPr>
          <a:xfrm>
            <a:off x="547277" y="3204484"/>
            <a:ext cx="3635055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Mean Squared Error: 1.2236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D1548-EBC9-F2E8-2DD8-F2306984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90" y="1257186"/>
            <a:ext cx="397798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39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89061" y="413214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3;p18">
            <a:extLst>
              <a:ext uri="{FF2B5EF4-FFF2-40B4-BE49-F238E27FC236}">
                <a16:creationId xmlns:a16="http://schemas.microsoft.com/office/drawing/2014/main" id="{31DD8720-ABBD-AF81-F1A7-479812DC889F}"/>
              </a:ext>
            </a:extLst>
          </p:cNvPr>
          <p:cNvSpPr txBox="1"/>
          <p:nvPr/>
        </p:nvSpPr>
        <p:spPr>
          <a:xfrm>
            <a:off x="6661535" y="4601205"/>
            <a:ext cx="2061253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Gradient</a:t>
            </a:r>
          </a:p>
        </p:txBody>
      </p:sp>
      <p:sp>
        <p:nvSpPr>
          <p:cNvPr id="9" name="Google Shape;113;p18">
            <a:extLst>
              <a:ext uri="{FF2B5EF4-FFF2-40B4-BE49-F238E27FC236}">
                <a16:creationId xmlns:a16="http://schemas.microsoft.com/office/drawing/2014/main" id="{62E7DAA7-CD17-DF68-3C13-A5DD0F28EA7E}"/>
              </a:ext>
            </a:extLst>
          </p:cNvPr>
          <p:cNvSpPr txBox="1"/>
          <p:nvPr/>
        </p:nvSpPr>
        <p:spPr>
          <a:xfrm>
            <a:off x="2057670" y="2461534"/>
            <a:ext cx="1332728" cy="461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algn="ctr"/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Linear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17CFD-9CE8-BDBE-28FE-546796F0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71" y="371547"/>
            <a:ext cx="7965429" cy="49105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Conclusion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A19111-AE2B-C84F-CFC2-1DDF45D9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2" y="964635"/>
            <a:ext cx="2412330" cy="160586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D6FB737-1F33-51D4-457D-9A574CD9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93" y="1019338"/>
            <a:ext cx="2483901" cy="1552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B9597B-47F0-90F4-90B4-C714A8D3E7F3}"/>
              </a:ext>
            </a:extLst>
          </p:cNvPr>
          <p:cNvSpPr txBox="1"/>
          <p:nvPr/>
        </p:nvSpPr>
        <p:spPr>
          <a:xfrm>
            <a:off x="5606646" y="2495089"/>
            <a:ext cx="14796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Random Forest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A50EC49-69E5-DA60-D727-2DC76FC02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835" y="2977946"/>
            <a:ext cx="2416413" cy="170220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80B1D427-F7E7-15C9-C045-56203429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52" y="2980530"/>
            <a:ext cx="2305383" cy="17378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66AF1-0431-CBB0-0A06-4243EEA0A650}"/>
              </a:ext>
            </a:extLst>
          </p:cNvPr>
          <p:cNvSpPr txBox="1"/>
          <p:nvPr/>
        </p:nvSpPr>
        <p:spPr>
          <a:xfrm>
            <a:off x="1183821" y="4620986"/>
            <a:ext cx="13062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Lasso</a:t>
            </a:r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C22788FC-B3AF-2AB7-484A-DD1A39758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236" y="2922699"/>
            <a:ext cx="2524743" cy="1853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DAA96B-C209-8AC8-B041-49A17EFA6AE2}"/>
              </a:ext>
            </a:extLst>
          </p:cNvPr>
          <p:cNvSpPr txBox="1"/>
          <p:nvPr/>
        </p:nvSpPr>
        <p:spPr>
          <a:xfrm>
            <a:off x="4253593" y="4678135"/>
            <a:ext cx="1420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44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5" grpId="0" animBg="1"/>
      <p:bldP spid="9" grpId="0" animBg="1"/>
      <p:bldP spid="4" grpId="0"/>
      <p:bldP spid="11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/>
              <a:t>Comparison of R2 Values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BDE89-E0D7-0A27-E57B-0AB85F2E78D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526112" y="1359485"/>
            <a:ext cx="3772227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/>
              <a:t>Comparison of MAE Values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34F24-639F-2BAC-1213-6661FB76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645381" y="1253376"/>
            <a:ext cx="375698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dirty="0"/>
              <a:t>Sources and </a:t>
            </a:r>
            <a:r>
              <a:rPr lang="en-US" sz="3020" dirty="0" err="1"/>
              <a:t>Refrences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96E8E-892F-0BB0-1690-31FBDF3D3774}"/>
              </a:ext>
            </a:extLst>
          </p:cNvPr>
          <p:cNvSpPr txBox="1"/>
          <p:nvPr/>
        </p:nvSpPr>
        <p:spPr>
          <a:xfrm>
            <a:off x="751975" y="1494571"/>
            <a:ext cx="7067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https://materialsproject.org/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https://www.academia.edu/27697339/Band_Gap_Estimation_Using_Machine_Learning_Techniques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9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BAND GAP</a:t>
            </a:r>
            <a:endParaRPr sz="3020" dirty="0"/>
          </a:p>
        </p:txBody>
      </p:sp>
      <p:sp>
        <p:nvSpPr>
          <p:cNvPr id="61" name="Google Shape;61;p14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6025" y="1829801"/>
            <a:ext cx="4953000" cy="18004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100" b="1">
                <a:solidFill>
                  <a:schemeClr val="dk1"/>
                </a:solidFill>
              </a:rPr>
              <a:t>Band gap is the minimum energy required to excite the electron from valence band up to a state in the conduction band where it can participate in conduction.</a:t>
            </a:r>
            <a:endParaRPr lang="en-US" sz="23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975" y="1452738"/>
            <a:ext cx="3134226" cy="223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48D8C6-615E-B057-D4BC-75F59CDEA043}"/>
              </a:ext>
            </a:extLst>
          </p:cNvPr>
          <p:cNvSpPr txBox="1"/>
          <p:nvPr/>
        </p:nvSpPr>
        <p:spPr>
          <a:xfrm>
            <a:off x="873149" y="1725671"/>
            <a:ext cx="708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latin typeface="Baskerville Old Face" panose="02020602080505020303" pitchFamily="18" charset="0"/>
              </a:rPr>
              <a:t>THANK YOU</a:t>
            </a:r>
            <a:endParaRPr lang="en-IN" sz="7200" i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12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Why we choose this topic ?</a:t>
            </a:r>
            <a:endParaRPr sz="3020" dirty="0"/>
          </a:p>
        </p:txBody>
      </p:sp>
      <p:sp>
        <p:nvSpPr>
          <p:cNvPr id="69" name="Google Shape;69;p15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51975" y="1543425"/>
            <a:ext cx="4551900" cy="5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5" y="1619052"/>
            <a:ext cx="3274926" cy="21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67B91-62D3-122C-FB93-B6E780244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0175" y="1619052"/>
            <a:ext cx="8382000" cy="218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Why we choose this topic ?</a:t>
            </a:r>
            <a:endParaRPr sz="3020" dirty="0"/>
          </a:p>
        </p:txBody>
      </p:sp>
      <p:sp>
        <p:nvSpPr>
          <p:cNvPr id="69" name="Google Shape;69;p15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51975" y="1543425"/>
            <a:ext cx="4551900" cy="5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5A9F3-1BA9-1968-6D09-DD320CE9B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22544" y="1458525"/>
            <a:ext cx="5005137" cy="25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Flowchart</a:t>
            </a:r>
            <a:endParaRPr sz="3020" dirty="0"/>
          </a:p>
        </p:txBody>
      </p:sp>
      <p:sp>
        <p:nvSpPr>
          <p:cNvPr id="77" name="Google Shape;77;p16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698250" y="1483275"/>
            <a:ext cx="1747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698250" y="2401325"/>
            <a:ext cx="1747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Generation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698250" y="3307500"/>
            <a:ext cx="1747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698250" y="4225500"/>
            <a:ext cx="1747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Scaling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440750" y="2055988"/>
            <a:ext cx="262500" cy="34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440750" y="2974038"/>
            <a:ext cx="262500" cy="34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440750" y="3880200"/>
            <a:ext cx="262500" cy="34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40750" y="4798200"/>
            <a:ext cx="262500" cy="34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290400" y="1017725"/>
            <a:ext cx="1383900" cy="5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72613" y="992974"/>
            <a:ext cx="1383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880050" y="1017725"/>
            <a:ext cx="1383900" cy="5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Boosting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5687475" y="1017725"/>
            <a:ext cx="1383900" cy="52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494900" y="992975"/>
            <a:ext cx="1383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698250" y="2865450"/>
            <a:ext cx="1747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440750" y="0"/>
            <a:ext cx="262500" cy="34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7"/>
          <p:cNvCxnSpPr>
            <a:stCxn id="96" idx="2"/>
            <a:endCxn id="90" idx="0"/>
          </p:cNvCxnSpPr>
          <p:nvPr/>
        </p:nvCxnSpPr>
        <p:spPr>
          <a:xfrm flipH="1">
            <a:off x="982500" y="345300"/>
            <a:ext cx="3589500" cy="6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96" idx="2"/>
            <a:endCxn id="91" idx="0"/>
          </p:cNvCxnSpPr>
          <p:nvPr/>
        </p:nvCxnSpPr>
        <p:spPr>
          <a:xfrm flipH="1">
            <a:off x="2764500" y="345300"/>
            <a:ext cx="1807500" cy="6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>
            <a:stCxn id="96" idx="2"/>
            <a:endCxn id="92" idx="0"/>
          </p:cNvCxnSpPr>
          <p:nvPr/>
        </p:nvCxnSpPr>
        <p:spPr>
          <a:xfrm>
            <a:off x="4572000" y="345300"/>
            <a:ext cx="0" cy="6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7"/>
          <p:cNvCxnSpPr>
            <a:stCxn id="96" idx="2"/>
            <a:endCxn id="93" idx="0"/>
          </p:cNvCxnSpPr>
          <p:nvPr/>
        </p:nvCxnSpPr>
        <p:spPr>
          <a:xfrm>
            <a:off x="4572000" y="345300"/>
            <a:ext cx="1807500" cy="6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cxnSpLocks/>
            <a:stCxn id="96" idx="2"/>
            <a:endCxn id="94" idx="0"/>
          </p:cNvCxnSpPr>
          <p:nvPr/>
        </p:nvCxnSpPr>
        <p:spPr>
          <a:xfrm>
            <a:off x="4572000" y="345300"/>
            <a:ext cx="3614850" cy="647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2" idx="2"/>
            <a:endCxn id="95" idx="0"/>
          </p:cNvCxnSpPr>
          <p:nvPr/>
        </p:nvCxnSpPr>
        <p:spPr>
          <a:xfrm>
            <a:off x="4572000" y="1540925"/>
            <a:ext cx="0" cy="13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>
            <a:stCxn id="90" idx="2"/>
            <a:endCxn id="95" idx="1"/>
          </p:cNvCxnSpPr>
          <p:nvPr/>
        </p:nvCxnSpPr>
        <p:spPr>
          <a:xfrm>
            <a:off x="982350" y="1540925"/>
            <a:ext cx="2715900" cy="16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7"/>
          <p:cNvCxnSpPr>
            <a:stCxn id="94" idx="2"/>
            <a:endCxn id="95" idx="3"/>
          </p:cNvCxnSpPr>
          <p:nvPr/>
        </p:nvCxnSpPr>
        <p:spPr>
          <a:xfrm flipH="1">
            <a:off x="5445750" y="1565675"/>
            <a:ext cx="27411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7"/>
          <p:cNvCxnSpPr>
            <a:stCxn id="91" idx="2"/>
          </p:cNvCxnSpPr>
          <p:nvPr/>
        </p:nvCxnSpPr>
        <p:spPr>
          <a:xfrm>
            <a:off x="2764563" y="1565674"/>
            <a:ext cx="1266900" cy="12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7"/>
          <p:cNvCxnSpPr>
            <a:stCxn id="93" idx="2"/>
          </p:cNvCxnSpPr>
          <p:nvPr/>
        </p:nvCxnSpPr>
        <p:spPr>
          <a:xfrm flipH="1">
            <a:off x="5103825" y="1540925"/>
            <a:ext cx="1275600" cy="129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Data Collection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751975" y="1324975"/>
            <a:ext cx="5444100" cy="24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</a:rPr>
              <a:t>We collected our data with the help of pymatgen API query.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</a:rPr>
              <a:t>We collected the pretty formula and band gap value of all compounds available with their band gap.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</a:rPr>
              <a:t>Our data dimension is 126335 x 2.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75" y="1124375"/>
            <a:ext cx="3113325" cy="2601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Feature Generation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83413" y="1234310"/>
            <a:ext cx="5291315" cy="2954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For generating features with the help of CBFV library, we changed the name of columns into “formula” and “target”.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Then we generate features using CBFV library with the formula present in our dataset.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We stored the newly generated features in “X” and our target value “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</a:rPr>
              <a:t>band_gap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” in “y”.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B05E2-1FE1-DAAB-4051-6A741A02A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54722" y="876801"/>
            <a:ext cx="3389898" cy="33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51975" y="399275"/>
            <a:ext cx="80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/>
              <a:t>Splitting</a:t>
            </a:r>
            <a:endParaRPr sz="3020" dirty="0"/>
          </a:p>
        </p:txBody>
      </p:sp>
      <p:sp>
        <p:nvSpPr>
          <p:cNvPr id="112" name="Google Shape;112;p18"/>
          <p:cNvSpPr/>
          <p:nvPr/>
        </p:nvSpPr>
        <p:spPr>
          <a:xfrm>
            <a:off x="40075" y="490775"/>
            <a:ext cx="711900" cy="481200"/>
          </a:xfrm>
          <a:prstGeom prst="chevron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C59A95-2C73-A9A7-43E4-4E20A2F3EE2E}"/>
              </a:ext>
            </a:extLst>
          </p:cNvPr>
          <p:cNvSpPr/>
          <p:nvPr/>
        </p:nvSpPr>
        <p:spPr>
          <a:xfrm>
            <a:off x="1278786" y="1691292"/>
            <a:ext cx="2227560" cy="25644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46DFC0-2A15-19E4-26F0-ED35B4863686}"/>
              </a:ext>
            </a:extLst>
          </p:cNvPr>
          <p:cNvSpPr/>
          <p:nvPr/>
        </p:nvSpPr>
        <p:spPr>
          <a:xfrm>
            <a:off x="5714426" y="1691292"/>
            <a:ext cx="2227560" cy="256444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1990BB-6436-9FE0-08AF-05AABD8A3D5F}"/>
              </a:ext>
            </a:extLst>
          </p:cNvPr>
          <p:cNvSpPr/>
          <p:nvPr/>
        </p:nvSpPr>
        <p:spPr>
          <a:xfrm>
            <a:off x="1278786" y="1172215"/>
            <a:ext cx="2227560" cy="22928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X_train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306CDC-2D4C-B328-D7E3-9CC7A6B168C6}"/>
              </a:ext>
            </a:extLst>
          </p:cNvPr>
          <p:cNvSpPr/>
          <p:nvPr/>
        </p:nvSpPr>
        <p:spPr>
          <a:xfrm>
            <a:off x="1278786" y="3588562"/>
            <a:ext cx="2227560" cy="667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X_</a:t>
            </a:r>
            <a:r>
              <a:rPr lang="en-US" sz="2800" dirty="0" err="1">
                <a:solidFill>
                  <a:schemeClr val="bg1"/>
                </a:solidFill>
              </a:rPr>
              <a:t>test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A85672-A4C2-603D-D31B-DAB336FC7C83}"/>
              </a:ext>
            </a:extLst>
          </p:cNvPr>
          <p:cNvSpPr/>
          <p:nvPr/>
        </p:nvSpPr>
        <p:spPr>
          <a:xfrm>
            <a:off x="5714426" y="1172215"/>
            <a:ext cx="2227560" cy="22928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y_train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BBDD97-FCEE-351F-B4E7-4071F17AB859}"/>
              </a:ext>
            </a:extLst>
          </p:cNvPr>
          <p:cNvSpPr/>
          <p:nvPr/>
        </p:nvSpPr>
        <p:spPr>
          <a:xfrm>
            <a:off x="5714426" y="3578251"/>
            <a:ext cx="2227560" cy="76544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y_test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364</Words>
  <Application>Microsoft Office PowerPoint</Application>
  <PresentationFormat>On-screen Show (16:9)</PresentationFormat>
  <Paragraphs>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Baskerville Old Face</vt:lpstr>
      <vt:lpstr>Cambria Math</vt:lpstr>
      <vt:lpstr>Simple Light</vt:lpstr>
      <vt:lpstr>PowerPoint Presentation</vt:lpstr>
      <vt:lpstr>BAND GAP</vt:lpstr>
      <vt:lpstr>Why we choose this topic ?</vt:lpstr>
      <vt:lpstr>Why we choose this topic ?</vt:lpstr>
      <vt:lpstr>Flowchart</vt:lpstr>
      <vt:lpstr>PowerPoint Presentation</vt:lpstr>
      <vt:lpstr>Data Collection</vt:lpstr>
      <vt:lpstr>Feature Generation</vt:lpstr>
      <vt:lpstr>Splitting</vt:lpstr>
      <vt:lpstr>Standard Scaling</vt:lpstr>
      <vt:lpstr>Linear Regression</vt:lpstr>
      <vt:lpstr>Random Forest Regression</vt:lpstr>
      <vt:lpstr>Gradient Boosting Regression</vt:lpstr>
      <vt:lpstr>Lasso Regression</vt:lpstr>
      <vt:lpstr>Ridge Regression</vt:lpstr>
      <vt:lpstr>Conclusion</vt:lpstr>
      <vt:lpstr>Comparison of R2 Values</vt:lpstr>
      <vt:lpstr>Comparison of MAE Values</vt:lpstr>
      <vt:lpstr>Sources and 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Malawat</dc:creator>
  <cp:lastModifiedBy>Rohit Malawat</cp:lastModifiedBy>
  <cp:revision>7</cp:revision>
  <dcterms:modified xsi:type="dcterms:W3CDTF">2022-11-12T08:15:52Z</dcterms:modified>
</cp:coreProperties>
</file>