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71" r:id="rId7"/>
    <p:sldId id="259" r:id="rId8"/>
    <p:sldId id="262" r:id="rId9"/>
    <p:sldId id="272" r:id="rId10"/>
    <p:sldId id="273" r:id="rId11"/>
    <p:sldId id="263" r:id="rId12"/>
    <p:sldId id="270" r:id="rId13"/>
    <p:sldId id="268" r:id="rId14"/>
    <p:sldId id="269" r:id="rId15"/>
    <p:sldId id="267" r:id="rId16"/>
  </p:sldIdLst>
  <p:sldSz cx="9144000" cy="5143500" type="screen16x9"/>
  <p:notesSz cx="6858000" cy="9144000"/>
  <p:embeddedFontLst>
    <p:embeddedFont>
      <p:font typeface="Maven Pro" charset="0"/>
      <p:regular r:id="rId18"/>
      <p:bold r:id="rId19"/>
    </p:embeddedFont>
    <p:embeddedFont>
      <p:font typeface="Nunito" charset="0"/>
      <p:regular r:id="rId20"/>
      <p:bold r:id="rId21"/>
      <p:italic r:id="rId22"/>
      <p:boldItalic r:id="rId23"/>
    </p:embeddedFont>
    <p:embeddedFont>
      <p:font typeface="Verdana" pitchFamily="34" charset="0"/>
      <p:regular r:id="rId24"/>
      <p:bold r:id="rId25"/>
      <p:italic r:id="rId26"/>
      <p:boldItalic r:id="rId27"/>
    </p:embeddedFont>
    <p:embeddedFont>
      <p:font typeface="Georgia" pitchFamily="18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iXqaurzKXx0Y2Hykh/5kqoQusB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65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IIITA\ne_GWO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IIITA\ne_GWO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26"/>
  <c:chart>
    <c:plotArea>
      <c:layout/>
      <c:barChart>
        <c:barDir val="col"/>
        <c:grouping val="stacked"/>
        <c:ser>
          <c:idx val="0"/>
          <c:order val="0"/>
          <c:spPr>
            <a:gradFill flip="none" rotWithShape="1">
              <a:gsLst>
                <a:gs pos="0">
                  <a:srgbClr val="0066FF">
                    <a:shade val="30000"/>
                    <a:satMod val="115000"/>
                  </a:srgbClr>
                </a:gs>
                <a:gs pos="50000">
                  <a:srgbClr val="0066FF">
                    <a:shade val="67500"/>
                    <a:satMod val="115000"/>
                  </a:srgbClr>
                </a:gs>
                <a:gs pos="100000">
                  <a:srgbClr val="0066FF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c:spPr>
          <c:cat>
            <c:strRef>
              <c:f>ne_GWO!$J$28:$L$28</c:f>
              <c:strCache>
                <c:ptCount val="3"/>
                <c:pt idx="0">
                  <c:v>LEACH</c:v>
                </c:pt>
                <c:pt idx="1">
                  <c:v>GWBOC</c:v>
                </c:pt>
                <c:pt idx="2">
                  <c:v>Proposed</c:v>
                </c:pt>
              </c:strCache>
            </c:strRef>
          </c:cat>
          <c:val>
            <c:numRef>
              <c:f>ne_GWO!$J$29:$L$29</c:f>
              <c:numCache>
                <c:formatCode>General</c:formatCode>
                <c:ptCount val="3"/>
                <c:pt idx="0">
                  <c:v>1499</c:v>
                </c:pt>
                <c:pt idx="1">
                  <c:v>1657</c:v>
                </c:pt>
                <c:pt idx="2">
                  <c:v>2532</c:v>
                </c:pt>
              </c:numCache>
            </c:numRef>
          </c:val>
        </c:ser>
        <c:overlap val="100"/>
        <c:axId val="109497344"/>
        <c:axId val="110936448"/>
      </c:barChart>
      <c:catAx>
        <c:axId val="109497344"/>
        <c:scaling>
          <c:orientation val="minMax"/>
        </c:scaling>
        <c:axPos val="b"/>
        <c:tickLblPos val="nextTo"/>
        <c:crossAx val="110936448"/>
        <c:crosses val="autoZero"/>
        <c:auto val="1"/>
        <c:lblAlgn val="ctr"/>
        <c:lblOffset val="100"/>
      </c:catAx>
      <c:valAx>
        <c:axId val="110936448"/>
        <c:scaling>
          <c:orientation val="minMax"/>
        </c:scaling>
        <c:axPos val="l"/>
        <c:majorGridlines/>
        <c:numFmt formatCode="General" sourceLinked="1"/>
        <c:tickLblPos val="nextTo"/>
        <c:crossAx val="109497344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lineChart>
        <c:grouping val="standard"/>
        <c:ser>
          <c:idx val="0"/>
          <c:order val="0"/>
          <c:tx>
            <c:v>LEACH</c:v>
          </c:tx>
          <c:cat>
            <c:numLit>
              <c:formatCode>General</c:formatCode>
              <c:ptCount val="10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40</c:v>
              </c:pt>
              <c:pt idx="4">
                <c:v>50</c:v>
              </c:pt>
              <c:pt idx="5">
                <c:v>60</c:v>
              </c:pt>
              <c:pt idx="6">
                <c:v>70</c:v>
              </c:pt>
              <c:pt idx="7">
                <c:v>80</c:v>
              </c:pt>
              <c:pt idx="8">
                <c:v>90</c:v>
              </c:pt>
              <c:pt idx="9">
                <c:v>100</c:v>
              </c:pt>
            </c:numLit>
          </c:cat>
          <c:val>
            <c:numRef>
              <c:f>ne_GWO!$J$29:$J$39</c:f>
              <c:numCache>
                <c:formatCode>General</c:formatCode>
                <c:ptCount val="11"/>
                <c:pt idx="0">
                  <c:v>1499</c:v>
                </c:pt>
                <c:pt idx="1">
                  <c:v>1529</c:v>
                </c:pt>
                <c:pt idx="2">
                  <c:v>1562</c:v>
                </c:pt>
                <c:pt idx="3">
                  <c:v>1599</c:v>
                </c:pt>
                <c:pt idx="4">
                  <c:v>1612</c:v>
                </c:pt>
                <c:pt idx="5">
                  <c:v>1658</c:v>
                </c:pt>
                <c:pt idx="6">
                  <c:v>1680</c:v>
                </c:pt>
                <c:pt idx="7">
                  <c:v>1712</c:v>
                </c:pt>
                <c:pt idx="8">
                  <c:v>1736</c:v>
                </c:pt>
                <c:pt idx="9">
                  <c:v>1752</c:v>
                </c:pt>
                <c:pt idx="10">
                  <c:v>1964</c:v>
                </c:pt>
              </c:numCache>
            </c:numRef>
          </c:val>
        </c:ser>
        <c:ser>
          <c:idx val="1"/>
          <c:order val="1"/>
          <c:tx>
            <c:v>GWBOC</c:v>
          </c:tx>
          <c:cat>
            <c:numLit>
              <c:formatCode>General</c:formatCode>
              <c:ptCount val="10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40</c:v>
              </c:pt>
              <c:pt idx="4">
                <c:v>50</c:v>
              </c:pt>
              <c:pt idx="5">
                <c:v>60</c:v>
              </c:pt>
              <c:pt idx="6">
                <c:v>70</c:v>
              </c:pt>
              <c:pt idx="7">
                <c:v>80</c:v>
              </c:pt>
              <c:pt idx="8">
                <c:v>90</c:v>
              </c:pt>
              <c:pt idx="9">
                <c:v>100</c:v>
              </c:pt>
            </c:numLit>
          </c:cat>
          <c:val>
            <c:numRef>
              <c:f>ne_GWO!$K$29:$K$39</c:f>
              <c:numCache>
                <c:formatCode>General</c:formatCode>
                <c:ptCount val="11"/>
                <c:pt idx="0">
                  <c:v>1657</c:v>
                </c:pt>
                <c:pt idx="1">
                  <c:v>2028</c:v>
                </c:pt>
                <c:pt idx="2">
                  <c:v>2164</c:v>
                </c:pt>
                <c:pt idx="3">
                  <c:v>2175</c:v>
                </c:pt>
                <c:pt idx="4">
                  <c:v>2250</c:v>
                </c:pt>
                <c:pt idx="5">
                  <c:v>2308</c:v>
                </c:pt>
                <c:pt idx="6">
                  <c:v>2401</c:v>
                </c:pt>
                <c:pt idx="7">
                  <c:v>2494</c:v>
                </c:pt>
                <c:pt idx="8">
                  <c:v>2576</c:v>
                </c:pt>
                <c:pt idx="9">
                  <c:v>2890</c:v>
                </c:pt>
                <c:pt idx="10">
                  <c:v>3404</c:v>
                </c:pt>
              </c:numCache>
            </c:numRef>
          </c:val>
        </c:ser>
        <c:ser>
          <c:idx val="2"/>
          <c:order val="2"/>
          <c:tx>
            <c:v>Proposed</c:v>
          </c:tx>
          <c:cat>
            <c:numLit>
              <c:formatCode>General</c:formatCode>
              <c:ptCount val="10"/>
              <c:pt idx="0">
                <c:v>10</c:v>
              </c:pt>
              <c:pt idx="1">
                <c:v>20</c:v>
              </c:pt>
              <c:pt idx="2">
                <c:v>30</c:v>
              </c:pt>
              <c:pt idx="3">
                <c:v>40</c:v>
              </c:pt>
              <c:pt idx="4">
                <c:v>50</c:v>
              </c:pt>
              <c:pt idx="5">
                <c:v>60</c:v>
              </c:pt>
              <c:pt idx="6">
                <c:v>70</c:v>
              </c:pt>
              <c:pt idx="7">
                <c:v>80</c:v>
              </c:pt>
              <c:pt idx="8">
                <c:v>90</c:v>
              </c:pt>
              <c:pt idx="9">
                <c:v>100</c:v>
              </c:pt>
            </c:numLit>
          </c:cat>
          <c:val>
            <c:numRef>
              <c:f>ne_GWO!$L$29:$L$39</c:f>
              <c:numCache>
                <c:formatCode>General</c:formatCode>
                <c:ptCount val="11"/>
                <c:pt idx="0">
                  <c:v>2532</c:v>
                </c:pt>
                <c:pt idx="1">
                  <c:v>2533</c:v>
                </c:pt>
                <c:pt idx="2">
                  <c:v>2535</c:v>
                </c:pt>
                <c:pt idx="3">
                  <c:v>2538</c:v>
                </c:pt>
                <c:pt idx="4">
                  <c:v>2542</c:v>
                </c:pt>
                <c:pt idx="5">
                  <c:v>2544</c:v>
                </c:pt>
                <c:pt idx="6">
                  <c:v>2545</c:v>
                </c:pt>
                <c:pt idx="7">
                  <c:v>2546</c:v>
                </c:pt>
                <c:pt idx="8">
                  <c:v>2548</c:v>
                </c:pt>
                <c:pt idx="9">
                  <c:v>2550</c:v>
                </c:pt>
                <c:pt idx="10">
                  <c:v>2551</c:v>
                </c:pt>
              </c:numCache>
            </c:numRef>
          </c:val>
        </c:ser>
        <c:marker val="1"/>
        <c:axId val="110642688"/>
        <c:axId val="110644224"/>
      </c:lineChart>
      <c:catAx>
        <c:axId val="110642688"/>
        <c:scaling>
          <c:orientation val="minMax"/>
        </c:scaling>
        <c:axPos val="b"/>
        <c:numFmt formatCode="General" sourceLinked="1"/>
        <c:tickLblPos val="nextTo"/>
        <c:crossAx val="110644224"/>
        <c:crosses val="autoZero"/>
        <c:auto val="1"/>
        <c:lblAlgn val="ctr"/>
        <c:lblOffset val="100"/>
      </c:catAx>
      <c:valAx>
        <c:axId val="110644224"/>
        <c:scaling>
          <c:orientation val="minMax"/>
        </c:scaling>
        <c:axPos val="l"/>
        <c:majorGridlines/>
        <c:numFmt formatCode="General" sourceLinked="1"/>
        <c:tickLblPos val="nextTo"/>
        <c:crossAx val="11064268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14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1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1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1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1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1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1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1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1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1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1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1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1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1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1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4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23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23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2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1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6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16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16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6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16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16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6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16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16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6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6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6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16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16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16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16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16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6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6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16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16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6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6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6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1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16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6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6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6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6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0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4" name="Google Shape;114;p20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15" name="Google Shape;115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20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2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4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80"/>
              <a:t>ENERGY OPTIMIZATION FOR WIRELESS SENSOR NETWORKS</a:t>
            </a:r>
            <a:endParaRPr sz="4080"/>
          </a:p>
        </p:txBody>
      </p:sp>
      <p:sp>
        <p:nvSpPr>
          <p:cNvPr id="278" name="Google Shape;278;p1"/>
          <p:cNvSpPr txBox="1">
            <a:spLocks noGrp="1"/>
          </p:cNvSpPr>
          <p:nvPr>
            <p:ph type="subTitle" idx="1"/>
          </p:nvPr>
        </p:nvSpPr>
        <p:spPr>
          <a:xfrm>
            <a:off x="311700" y="2044175"/>
            <a:ext cx="8520600" cy="24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716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 dirty="0"/>
              <a:t>                MAJOR PROJECT ( SEMESTER-8 )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 dirty="0"/>
              <a:t>                                                Project Guide - Dr. Suneel Yadav</a:t>
            </a:r>
            <a:endParaRPr sz="18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800"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 dirty="0"/>
              <a:t>SAKSHAM ROHILLA</a:t>
            </a:r>
            <a:endParaRPr sz="18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/>
              <a:t>                                                        								 </a:t>
            </a:r>
            <a:r>
              <a:rPr lang="en" sz="1800" smtClean="0"/>
              <a:t>				           IEC2019040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00" y="616527"/>
            <a:ext cx="7030500" cy="685800"/>
          </a:xfrm>
        </p:spPr>
        <p:txBody>
          <a:bodyPr/>
          <a:lstStyle/>
          <a:p>
            <a:r>
              <a:rPr lang="en-IN" dirty="0" smtClean="0"/>
              <a:t>CLUSTER FORMATION – FUZZY LOGIC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2055" y="1253835"/>
            <a:ext cx="7482245" cy="3277815"/>
          </a:xfrm>
        </p:spPr>
        <p:txBody>
          <a:bodyPr/>
          <a:lstStyle/>
          <a:p>
            <a:r>
              <a:rPr lang="en-IN" dirty="0" smtClean="0"/>
              <a:t>Nodes choose a cluster head from list of all the cluster heads using Fuzzy Logic.</a:t>
            </a:r>
          </a:p>
          <a:p>
            <a:r>
              <a:rPr lang="en-IN" dirty="0" smtClean="0"/>
              <a:t>Fuzzy logic takes 2 inputs-fitness &amp; distance of node to cluster head.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4493" y="1853621"/>
            <a:ext cx="6713537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17395" y="2909454"/>
          <a:ext cx="5109210" cy="2105890"/>
        </p:xfrm>
        <a:graphic>
          <a:graphicData uri="http://schemas.openxmlformats.org/drawingml/2006/table">
            <a:tbl>
              <a:tblPr/>
              <a:tblGrid>
                <a:gridCol w="1779270"/>
                <a:gridCol w="1440180"/>
                <a:gridCol w="1889760"/>
              </a:tblGrid>
              <a:tr h="2105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</a:rPr>
                        <a:t>Distance to cluster head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</a:rPr>
                        <a:t>Fitness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</a:rPr>
                        <a:t>Feasibility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5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Less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Weak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Decent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5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Less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Decent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Powerful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5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Less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Strong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Massive Powerful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5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Moderate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Weak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Decent Low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5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Moderate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Decent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Decent Powerful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5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Moderate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Strong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Quite Powerful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5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Far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Weak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Massive Low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5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Far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Decent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Quite Low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5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Far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Strong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Low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183582" y="3283527"/>
            <a:ext cx="1316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Fuzzy Rules involved in proposed method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8"/>
          <p:cNvSpPr txBox="1">
            <a:spLocks noGrp="1"/>
          </p:cNvSpPr>
          <p:nvPr>
            <p:ph type="title"/>
          </p:nvPr>
        </p:nvSpPr>
        <p:spPr>
          <a:xfrm>
            <a:off x="1303800" y="491836"/>
            <a:ext cx="7030500" cy="928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 smtClean="0"/>
              <a:t>PARAMETERS &amp; ENERGY UTILIZATION</a:t>
            </a:r>
            <a:endParaRPr dirty="0"/>
          </a:p>
        </p:txBody>
      </p:sp>
      <p:sp>
        <p:nvSpPr>
          <p:cNvPr id="323" name="Google Shape;323;p8"/>
          <p:cNvSpPr txBox="1">
            <a:spLocks noGrp="1"/>
          </p:cNvSpPr>
          <p:nvPr>
            <p:ph type="body" idx="1"/>
          </p:nvPr>
        </p:nvSpPr>
        <p:spPr>
          <a:xfrm>
            <a:off x="721400" y="1149927"/>
            <a:ext cx="7612800" cy="338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200" dirty="0"/>
              <a:t>Etx - Transmission energy from node to </a:t>
            </a:r>
            <a:endParaRPr sz="1200" dirty="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200" dirty="0"/>
              <a:t>Cluster head</a:t>
            </a:r>
            <a:endParaRPr sz="1200" dirty="0"/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200" dirty="0"/>
              <a:t>Efs- Free space energy b/w nodes</a:t>
            </a:r>
            <a:endParaRPr sz="12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200" dirty="0"/>
              <a:t>Eamp - Amplification energy</a:t>
            </a:r>
            <a:endParaRPr sz="12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200" dirty="0"/>
              <a:t>Erx - Energy to receive information</a:t>
            </a:r>
            <a:endParaRPr sz="12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200" dirty="0"/>
              <a:t>Eda - Data aggregation energy</a:t>
            </a:r>
            <a:endParaRPr sz="1200" dirty="0"/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 dirty="0"/>
          </a:p>
        </p:txBody>
      </p:sp>
      <p:pic>
        <p:nvPicPr>
          <p:cNvPr id="324" name="Google Shape;32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6291" y="1552000"/>
            <a:ext cx="3027997" cy="24935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742709" y="4481945"/>
            <a:ext cx="2964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100" dirty="0" smtClean="0"/>
              <a:t>D = distance of CH to sink at (50, 50)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d0 = (Efs/Eamp)</a:t>
            </a:r>
            <a:r>
              <a:rPr lang="en-US" sz="1100" baseline="30000" dirty="0" smtClean="0"/>
              <a:t>1/2</a:t>
            </a:r>
            <a:endParaRPr lang="en-US" sz="1100" dirty="0" smtClean="0"/>
          </a:p>
          <a:p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5008" y="2911042"/>
            <a:ext cx="3216275" cy="1854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32710" y="1874520"/>
          <a:ext cx="3878580" cy="1394460"/>
        </p:xfrm>
        <a:graphic>
          <a:graphicData uri="http://schemas.openxmlformats.org/drawingml/2006/table">
            <a:tbl>
              <a:tblPr/>
              <a:tblGrid>
                <a:gridCol w="943438"/>
                <a:gridCol w="981557"/>
                <a:gridCol w="962498"/>
                <a:gridCol w="991087"/>
              </a:tblGrid>
              <a:tr h="3486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1A1A1A"/>
                          </a:solidFill>
                          <a:latin typeface="Verdana"/>
                          <a:ea typeface="Verdana"/>
                          <a:cs typeface="Verdana"/>
                        </a:rPr>
                        <a:t>Approach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12700" marB="1270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1A1A1A"/>
                          </a:solidFill>
                          <a:latin typeface="Verdana"/>
                          <a:ea typeface="Verdana"/>
                          <a:cs typeface="Verdana"/>
                        </a:rPr>
                        <a:t>LEACH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12700" marB="1270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1A1A1A"/>
                          </a:solidFill>
                          <a:latin typeface="Verdana"/>
                          <a:ea typeface="Verdana"/>
                          <a:cs typeface="Verdana"/>
                        </a:rPr>
                        <a:t>GWBOC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12700" marB="1270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1A1A1A"/>
                          </a:solidFill>
                          <a:latin typeface="Verdana"/>
                          <a:ea typeface="Verdana"/>
                          <a:cs typeface="Verdana"/>
                        </a:rPr>
                        <a:t>Proposed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12700" marB="1270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1A1A1A"/>
                          </a:solidFill>
                          <a:latin typeface="Verdana"/>
                          <a:ea typeface="Verdana"/>
                          <a:cs typeface="Verdana"/>
                        </a:rPr>
                        <a:t>FND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12700" marB="1270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1A1A1A"/>
                          </a:solidFill>
                          <a:latin typeface="Verdana"/>
                          <a:ea typeface="Verdana"/>
                          <a:cs typeface="Verdana"/>
                        </a:rPr>
                        <a:t>1499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12700" marB="1270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1A1A1A"/>
                          </a:solidFill>
                          <a:latin typeface="Verdana"/>
                          <a:ea typeface="Verdana"/>
                          <a:cs typeface="Verdana"/>
                        </a:rPr>
                        <a:t>1657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12700" marB="1270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1A1A1A"/>
                          </a:solidFill>
                          <a:latin typeface="Verdana"/>
                          <a:ea typeface="Verdana"/>
                          <a:cs typeface="Verdana"/>
                        </a:rPr>
                        <a:t>2532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12700" marB="1270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1A1A1A"/>
                          </a:solidFill>
                          <a:latin typeface="Verdana"/>
                          <a:ea typeface="Verdana"/>
                          <a:cs typeface="Verdana"/>
                        </a:rPr>
                        <a:t>HND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12700" marB="1270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1A1A1A"/>
                          </a:solidFill>
                          <a:latin typeface="Verdana"/>
                          <a:ea typeface="Verdana"/>
                          <a:cs typeface="Verdana"/>
                        </a:rPr>
                        <a:t>1702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12700" marB="1270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1A1A1A"/>
                          </a:solidFill>
                          <a:latin typeface="Verdana"/>
                          <a:ea typeface="Verdana"/>
                          <a:cs typeface="Verdana"/>
                        </a:rPr>
                        <a:t>2309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12700" marB="1270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1A1A1A"/>
                          </a:solidFill>
                          <a:latin typeface="Verdana"/>
                          <a:ea typeface="Verdana"/>
                          <a:cs typeface="Verdana"/>
                        </a:rPr>
                        <a:t>2536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12700" marB="1270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1A1A1A"/>
                          </a:solidFill>
                          <a:latin typeface="Verdana"/>
                          <a:ea typeface="Verdana"/>
                          <a:cs typeface="Verdana"/>
                        </a:rPr>
                        <a:t>LND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12700" marB="1270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1A1A1A"/>
                          </a:solidFill>
                          <a:latin typeface="Verdana"/>
                          <a:ea typeface="Verdana"/>
                          <a:cs typeface="Verdana"/>
                        </a:rPr>
                        <a:t>1964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12700" marB="1270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1A1A1A"/>
                          </a:solidFill>
                          <a:latin typeface="Verdana"/>
                          <a:ea typeface="Verdana"/>
                          <a:cs typeface="Verdana"/>
                        </a:rPr>
                        <a:t>3404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12700" marB="1270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1A1A1A"/>
                          </a:solidFill>
                          <a:latin typeface="Verdana"/>
                          <a:ea typeface="Verdana"/>
                          <a:cs typeface="Verdana"/>
                        </a:rPr>
                        <a:t>2551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12700" marB="1270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13509" y="3532909"/>
            <a:ext cx="72874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endParaRPr lang="en-US" sz="7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 this proposed method, FND was improved by 68.91% and 52.8% compared to LEACH and GWBOC methods respectively.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33255" y="1433945"/>
            <a:ext cx="33940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TABLE - Network Lifetime Comparison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0873" y="3997036"/>
            <a:ext cx="2105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FND Comparison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95455" y="4045527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Number of dead nods at subsequent rounds</a:t>
            </a:r>
            <a:endParaRPr lang="en-US" dirty="0"/>
          </a:p>
        </p:txBody>
      </p:sp>
      <p:graphicFrame>
        <p:nvGraphicFramePr>
          <p:cNvPr id="11" name="Chart 10"/>
          <p:cNvGraphicFramePr/>
          <p:nvPr/>
        </p:nvGraphicFramePr>
        <p:xfrm>
          <a:off x="858982" y="1489364"/>
          <a:ext cx="3650674" cy="2265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4745181" y="1454727"/>
          <a:ext cx="3893128" cy="2417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US" dirty="0"/>
          </a:p>
        </p:txBody>
      </p:sp>
      <p:pic>
        <p:nvPicPr>
          <p:cNvPr id="3" name="image7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01819" y="1902041"/>
            <a:ext cx="2295525" cy="2087563"/>
          </a:xfrm>
          <a:prstGeom prst="rect">
            <a:avLst/>
          </a:prstGeom>
          <a:ln/>
        </p:spPr>
      </p:pic>
      <p:pic>
        <p:nvPicPr>
          <p:cNvPr id="4" name="image4.png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3143682" y="1908969"/>
            <a:ext cx="2371725" cy="2087563"/>
          </a:xfrm>
          <a:prstGeom prst="rect">
            <a:avLst/>
          </a:prstGeom>
          <a:ln/>
        </p:spPr>
      </p:pic>
      <p:pic>
        <p:nvPicPr>
          <p:cNvPr id="5" name="image1.png"/>
          <p:cNvPicPr/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5640172" y="1888980"/>
            <a:ext cx="2449512" cy="2085975"/>
          </a:xfrm>
          <a:prstGeom prst="rect">
            <a:avLst/>
          </a:prstGeom>
          <a:ln/>
        </p:spPr>
      </p:pic>
      <p:sp>
        <p:nvSpPr>
          <p:cNvPr id="6" name="TextBox 5"/>
          <p:cNvSpPr txBox="1"/>
          <p:nvPr/>
        </p:nvSpPr>
        <p:spPr>
          <a:xfrm>
            <a:off x="2951018" y="1551709"/>
            <a:ext cx="304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Energy left at :-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5073" y="4170218"/>
            <a:ext cx="7273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a) 1000 rounds                          b) 1500 rounds                       c) 2000 rounds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54" name="Google Shape;354;p12"/>
          <p:cNvSpPr txBox="1">
            <a:spLocks noGrp="1"/>
          </p:cNvSpPr>
          <p:nvPr>
            <p:ph type="body" idx="1"/>
          </p:nvPr>
        </p:nvSpPr>
        <p:spPr>
          <a:xfrm>
            <a:off x="1303800" y="1466775"/>
            <a:ext cx="7030500" cy="3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500" dirty="0"/>
              <a:t>1.</a:t>
            </a:r>
            <a:r>
              <a:rPr lang="en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FCA - An Approach On LEACH Protocol Of Wireless Sensor Networks Using Fuzzy Logic</a:t>
            </a:r>
            <a:endParaRPr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" sz="15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dirty="0">
                <a:latin typeface="Arial"/>
                <a:ea typeface="Arial"/>
                <a:cs typeface="Arial"/>
                <a:sym typeface="Arial"/>
              </a:rPr>
              <a:t>Article in Science Publishing Group - </a:t>
            </a:r>
            <a:r>
              <a:rPr lang="en" sz="145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Maximization Lifetime in Wireless Sensor Network by Fuzzy Logic for Cluster Head Selection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500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" sz="15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https://www.datasciencecentral.com</a:t>
            </a:r>
            <a:r>
              <a:rPr lang="en" sz="14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/smart-cities-of-the-future-powered-by-iot/</a:t>
            </a:r>
            <a:endParaRPr sz="14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4. Science Direct - </a:t>
            </a:r>
            <a:r>
              <a:rPr lang="en" sz="1500" dirty="0">
                <a:solidFill>
                  <a:srgbClr val="2E2E2E"/>
                </a:solidFill>
                <a:latin typeface="Georgia"/>
                <a:ea typeface="Georgia"/>
                <a:cs typeface="Georgia"/>
                <a:sym typeface="Georgia"/>
              </a:rPr>
              <a:t>cluster-based nodes in IoT sensor networks with periodic mode of operation</a:t>
            </a:r>
            <a:endParaRPr sz="1500" dirty="0">
              <a:solidFill>
                <a:srgbClr val="2E2E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endParaRPr sz="1400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4" name="Google Shape;284;p2"/>
          <p:cNvSpPr txBox="1">
            <a:spLocks noGrp="1"/>
          </p:cNvSpPr>
          <p:nvPr>
            <p:ph type="body" idx="1"/>
          </p:nvPr>
        </p:nvSpPr>
        <p:spPr>
          <a:xfrm>
            <a:off x="110837" y="1198418"/>
            <a:ext cx="5583382" cy="333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7995"/>
              <a:buNone/>
            </a:pPr>
            <a:endParaRPr sz="4815" dirty="0"/>
          </a:p>
          <a:p>
            <a:pPr marL="457200" lvl="0" indent="-311441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5215" dirty="0"/>
              <a:t>Internet of Things (IoT) has sensor nodes (SNs) in its primitive </a:t>
            </a:r>
            <a:endParaRPr sz="5215" dirty="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9712"/>
              <a:buNone/>
            </a:pPr>
            <a:r>
              <a:rPr lang="en" sz="5215" dirty="0"/>
              <a:t>layer for collecting data from an area of interest.</a:t>
            </a:r>
            <a:endParaRPr sz="5215" dirty="0"/>
          </a:p>
          <a:p>
            <a:pPr marL="457200" lvl="0" indent="-311441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5215" dirty="0"/>
              <a:t>These SNs are powered by a battery which is a significant </a:t>
            </a:r>
            <a:endParaRPr sz="5215" dirty="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9712"/>
              <a:buNone/>
            </a:pPr>
            <a:r>
              <a:rPr lang="en" sz="5215" dirty="0"/>
              <a:t>constraint due to its limited capacity.</a:t>
            </a:r>
            <a:endParaRPr sz="5215" dirty="0"/>
          </a:p>
          <a:p>
            <a:pPr marL="457200" lvl="0" indent="-311441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5215" dirty="0"/>
              <a:t>Wireless Sensor Network (WSN) is an assemblage of small</a:t>
            </a:r>
            <a:endParaRPr sz="5215" dirty="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9712"/>
              <a:buNone/>
            </a:pPr>
            <a:r>
              <a:rPr lang="en" sz="5215" dirty="0"/>
              <a:t>embedded devices, which are called sensors that are capable</a:t>
            </a:r>
            <a:endParaRPr sz="5215" dirty="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9712"/>
              <a:buNone/>
            </a:pPr>
            <a:r>
              <a:rPr lang="en" sz="5215" dirty="0"/>
              <a:t>of communicating wirelessly</a:t>
            </a:r>
            <a:endParaRPr sz="5215" dirty="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endParaRPr dirty="0"/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 dirty="0"/>
          </a:p>
        </p:txBody>
      </p:sp>
      <p:pic>
        <p:nvPicPr>
          <p:cNvPr id="285" name="Google Shape;28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9000" y="1401375"/>
            <a:ext cx="3628774" cy="28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91" name="Google Shape;291;p3"/>
          <p:cNvSpPr txBox="1">
            <a:spLocks noGrp="1"/>
          </p:cNvSpPr>
          <p:nvPr>
            <p:ph type="body" idx="1"/>
          </p:nvPr>
        </p:nvSpPr>
        <p:spPr>
          <a:xfrm>
            <a:off x="350900" y="1423175"/>
            <a:ext cx="7983300" cy="3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network’s lifetime is required to be prolonged to serve the objective of deploying the SNs.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One major challenge which persists is the  limited battery power constraint which calls for innovative solutions in terms of developing an optimal communication and routing technique.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Various mathematical algorithms and optimisation models are applied to the network to achieve high performance.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These models are LEACH,Grey Wolf Optimization (GWO) and further additions to Leach.</a:t>
            </a:r>
            <a:endParaRPr sz="14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"/>
          <p:cNvSpPr txBox="1">
            <a:spLocks noGrp="1"/>
          </p:cNvSpPr>
          <p:nvPr>
            <p:ph type="title"/>
          </p:nvPr>
        </p:nvSpPr>
        <p:spPr>
          <a:xfrm>
            <a:off x="1303800" y="627675"/>
            <a:ext cx="70305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LITERATURE SURVEY</a:t>
            </a:r>
            <a:endParaRPr/>
          </a:p>
        </p:txBody>
      </p:sp>
      <p:sp>
        <p:nvSpPr>
          <p:cNvPr id="304" name="Google Shape;304;p5"/>
          <p:cNvSpPr txBox="1">
            <a:spLocks noGrp="1"/>
          </p:cNvSpPr>
          <p:nvPr>
            <p:ph type="body" idx="1"/>
          </p:nvPr>
        </p:nvSpPr>
        <p:spPr>
          <a:xfrm>
            <a:off x="311700" y="1357800"/>
            <a:ext cx="8520600" cy="3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800100" indent="-342900">
              <a:spcBef>
                <a:spcPts val="1200"/>
              </a:spcBef>
              <a:buSzPct val="96457"/>
              <a:buFont typeface="+mj-lt"/>
              <a:buAutoNum type="arabicPeriod"/>
            </a:pPr>
            <a:r>
              <a:rPr lang="en-US" sz="1600" dirty="0" err="1" smtClean="0"/>
              <a:t>Naveen</a:t>
            </a:r>
            <a:r>
              <a:rPr lang="en-US" sz="1600" dirty="0" smtClean="0"/>
              <a:t> </a:t>
            </a:r>
            <a:r>
              <a:rPr lang="en-US" sz="1600" dirty="0" err="1" smtClean="0"/>
              <a:t>Chawla</a:t>
            </a:r>
            <a:r>
              <a:rPr lang="en-US" sz="1600" dirty="0" smtClean="0"/>
              <a:t> and </a:t>
            </a:r>
            <a:r>
              <a:rPr lang="en-US" sz="1600" dirty="0" err="1" smtClean="0"/>
              <a:t>Ashish</a:t>
            </a:r>
            <a:r>
              <a:rPr lang="en-US" sz="1600" dirty="0" smtClean="0"/>
              <a:t> </a:t>
            </a:r>
            <a:r>
              <a:rPr lang="en-US" sz="1600" dirty="0" err="1" smtClean="0"/>
              <a:t>Jasuja</a:t>
            </a:r>
            <a:r>
              <a:rPr lang="en-US" sz="1600" dirty="0" smtClean="0"/>
              <a:t>. “First Node Die (FND) Time Enhancement in LEACH Protocol” International Journal of Science and Research (IJSR)(2012)</a:t>
            </a:r>
          </a:p>
          <a:p>
            <a:pPr marL="800100" indent="-342900">
              <a:spcBef>
                <a:spcPts val="1200"/>
              </a:spcBef>
              <a:buSzPct val="96457"/>
              <a:buFont typeface="+mj-lt"/>
              <a:buAutoNum type="arabicPeriod"/>
            </a:pPr>
            <a:r>
              <a:rPr lang="en-US" sz="1600" dirty="0" err="1" smtClean="0"/>
              <a:t>Mehra</a:t>
            </a:r>
            <a:r>
              <a:rPr lang="en-US" sz="1600" dirty="0" smtClean="0"/>
              <a:t>, </a:t>
            </a:r>
            <a:r>
              <a:rPr lang="en-US" sz="1600" dirty="0" err="1" smtClean="0"/>
              <a:t>Pawan</a:t>
            </a:r>
            <a:r>
              <a:rPr lang="en-US" sz="1600" dirty="0" smtClean="0"/>
              <a:t> Singh. "LBECR: load balanced, efficient clustering and routing protocol for sustainable internet of things in smart cities." Journal of Ambient Intelligence and Humanized Computing (2022): 1- 23.</a:t>
            </a:r>
          </a:p>
          <a:p>
            <a:pPr marL="800100" indent="-342900">
              <a:spcBef>
                <a:spcPts val="1200"/>
              </a:spcBef>
              <a:buSzPct val="96457"/>
              <a:buFont typeface="+mj-lt"/>
              <a:buAutoNum type="arabicPeriod"/>
            </a:pPr>
            <a:r>
              <a:rPr lang="en-US" sz="1600" dirty="0" err="1" smtClean="0"/>
              <a:t>Jaiswal</a:t>
            </a:r>
            <a:r>
              <a:rPr lang="en-US" sz="1600" dirty="0" smtClean="0"/>
              <a:t>, </a:t>
            </a:r>
            <a:r>
              <a:rPr lang="en-US" sz="1600" dirty="0" err="1" smtClean="0"/>
              <a:t>Kavita</a:t>
            </a:r>
            <a:r>
              <a:rPr lang="en-US" sz="1600" dirty="0" smtClean="0"/>
              <a:t>, and </a:t>
            </a:r>
            <a:r>
              <a:rPr lang="en-US" sz="1600" dirty="0" err="1" smtClean="0"/>
              <a:t>Veena</a:t>
            </a:r>
            <a:r>
              <a:rPr lang="en-US" sz="1600" dirty="0" smtClean="0"/>
              <a:t> </a:t>
            </a:r>
            <a:r>
              <a:rPr lang="en-US" sz="1600" dirty="0" err="1" smtClean="0"/>
              <a:t>Anand</a:t>
            </a:r>
            <a:r>
              <a:rPr lang="en-US" sz="1600" dirty="0" smtClean="0"/>
              <a:t>. "A Grey-Wolf based Optimized Clustering approach to improve </a:t>
            </a:r>
            <a:r>
              <a:rPr lang="en-US" sz="1600" dirty="0" err="1" smtClean="0"/>
              <a:t>QoS</a:t>
            </a:r>
            <a:r>
              <a:rPr lang="en-US" sz="1600" dirty="0" smtClean="0"/>
              <a:t> in wireless sensor networks for IoT applications." Peer-to-Peer Networking and Applications 14.4 (2021)</a:t>
            </a:r>
          </a:p>
          <a:p>
            <a:pPr marL="800100" indent="-342900">
              <a:spcBef>
                <a:spcPts val="1200"/>
              </a:spcBef>
              <a:buSzPct val="96457"/>
              <a:buFont typeface="+mj-lt"/>
              <a:buAutoNum type="arabicPeriod"/>
            </a:pPr>
            <a:r>
              <a:rPr lang="en-US" sz="1600" dirty="0" smtClean="0"/>
              <a:t>Hong, </a:t>
            </a:r>
            <a:r>
              <a:rPr lang="en-US" sz="1600" dirty="0" err="1" smtClean="0"/>
              <a:t>Jiman</a:t>
            </a:r>
            <a:r>
              <a:rPr lang="en-US" sz="1600" dirty="0" smtClean="0"/>
              <a:t>, et al. "T-LEACH: The method of threshold-based cluster head replacement for wireless sensor networks." Information Systems Frontiers 11.5 (2009): 513-521.</a:t>
            </a:r>
          </a:p>
          <a:p>
            <a:pPr marL="8001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6457"/>
              <a:buFont typeface="+mj-lt"/>
              <a:buAutoNum type="arabicPeriod"/>
            </a:pPr>
            <a:endParaRPr sz="1600" dirty="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301449"/>
              <a:buNone/>
            </a:pPr>
            <a:endParaRPr sz="1725" dirty="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301449"/>
              <a:buNone/>
            </a:pPr>
            <a:endParaRPr sz="1725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"/>
          <p:cNvSpPr txBox="1">
            <a:spLocks noGrp="1"/>
          </p:cNvSpPr>
          <p:nvPr>
            <p:ph type="title"/>
          </p:nvPr>
        </p:nvSpPr>
        <p:spPr>
          <a:xfrm>
            <a:off x="75650" y="627675"/>
            <a:ext cx="85206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               AIM </a:t>
            </a:r>
            <a:endParaRPr/>
          </a:p>
        </p:txBody>
      </p:sp>
      <p:sp>
        <p:nvSpPr>
          <p:cNvPr id="310" name="Google Shape;310;p6"/>
          <p:cNvSpPr txBox="1">
            <a:spLocks noGrp="1"/>
          </p:cNvSpPr>
          <p:nvPr>
            <p:ph type="body" idx="1"/>
          </p:nvPr>
        </p:nvSpPr>
        <p:spPr>
          <a:xfrm>
            <a:off x="1303800" y="1346900"/>
            <a:ext cx="7030500" cy="3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700" b="1" dirty="0"/>
              <a:t>Energy Optimization for Wireless Sensor Networks(WSN) in IoT.</a:t>
            </a:r>
            <a:endParaRPr sz="270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600" dirty="0"/>
              <a:t>To improve pre-existing models to reduce energy consumption in wireless sensor networks and </a:t>
            </a: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</a:rPr>
              <a:t>prolong the lifetime of these </a:t>
            </a:r>
            <a:r>
              <a:rPr lang="en" sz="1600" dirty="0" smtClean="0">
                <a:solidFill>
                  <a:srgbClr val="222222"/>
                </a:solidFill>
                <a:highlight>
                  <a:srgbClr val="FFFFFF"/>
                </a:highlight>
              </a:rPr>
              <a:t>WSNs with major focus on First Node Dead(FND).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 sz="2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</a:t>
            </a:r>
            <a:endParaRPr lang="en-US" dirty="0"/>
          </a:p>
        </p:txBody>
      </p:sp>
      <p:pic>
        <p:nvPicPr>
          <p:cNvPr id="4" name="image2.png"/>
          <p:cNvPicPr/>
          <p:nvPr/>
        </p:nvPicPr>
        <p:blipFill>
          <a:blip r:embed="rId2" cstate="print"/>
          <a:srcRect l="35576" t="32717" r="14147" b="18692"/>
          <a:stretch>
            <a:fillRect/>
          </a:stretch>
        </p:blipFill>
        <p:spPr>
          <a:xfrm>
            <a:off x="5208804" y="1350385"/>
            <a:ext cx="3132137" cy="1819275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5507182" y="3228110"/>
            <a:ext cx="2805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Random distribution of nodes in grid</a:t>
            </a:r>
            <a:endParaRPr lang="en-US" sz="1100" dirty="0"/>
          </a:p>
        </p:txBody>
      </p:sp>
      <p:sp>
        <p:nvSpPr>
          <p:cNvPr id="6" name="5-Point Star 5"/>
          <p:cNvSpPr/>
          <p:nvPr/>
        </p:nvSpPr>
        <p:spPr>
          <a:xfrm>
            <a:off x="6719455" y="2216727"/>
            <a:ext cx="96981" cy="5541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39983" y="1330033"/>
          <a:ext cx="3671453" cy="2521532"/>
        </p:xfrm>
        <a:graphic>
          <a:graphicData uri="http://schemas.openxmlformats.org/drawingml/2006/table">
            <a:tbl>
              <a:tblPr/>
              <a:tblGrid>
                <a:gridCol w="2774025"/>
                <a:gridCol w="897428"/>
              </a:tblGrid>
              <a:tr h="3602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Simulation Parameter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Value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7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Number of nodes (N)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100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7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Grid Size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100x100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7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Location of Base Station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(50,50)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7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Initial energy of nodes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1J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7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Data Packet Size (t)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4000 bits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7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Cluster head percentage selection (p)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%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7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Surrounding radius for cluster head(Rc)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25 units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01436" y="4107873"/>
            <a:ext cx="7024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Need to implement algorithm such that we get maximum rounds of communication before any of the 100 nodes dies(energy left=0).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CLUSTERS</a:t>
            </a:r>
            <a:endParaRPr/>
          </a:p>
        </p:txBody>
      </p:sp>
      <p:sp>
        <p:nvSpPr>
          <p:cNvPr id="297" name="Google Shape;297;p4"/>
          <p:cNvSpPr txBox="1">
            <a:spLocks noGrp="1"/>
          </p:cNvSpPr>
          <p:nvPr>
            <p:ph type="body" idx="1"/>
          </p:nvPr>
        </p:nvSpPr>
        <p:spPr>
          <a:xfrm>
            <a:off x="612425" y="1423175"/>
            <a:ext cx="7722000" cy="3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All nearby nodes act as one </a:t>
            </a:r>
            <a:r>
              <a:rPr lang="en" sz="1500" dirty="0" smtClean="0"/>
              <a:t>cluster </a:t>
            </a:r>
            <a:r>
              <a:rPr lang="en" sz="1500" dirty="0"/>
              <a:t>with the node </a:t>
            </a:r>
            <a:endParaRPr sz="1500" dirty="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500" dirty="0"/>
              <a:t>with maximum energy becomes cluster head.</a:t>
            </a:r>
            <a:endParaRPr sz="1500" dirty="0"/>
          </a:p>
          <a:p>
            <a:pPr marL="45720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Cluster head communicates with Base Station.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Cluster head is not fixed but keeps changing depending </a:t>
            </a: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400" dirty="0"/>
              <a:t> </a:t>
            </a:r>
            <a:r>
              <a:rPr lang="en" sz="1400" dirty="0" smtClean="0"/>
              <a:t>         on </a:t>
            </a:r>
            <a:r>
              <a:rPr lang="en" sz="1400" dirty="0"/>
              <a:t>many parameters such as intra cluster </a:t>
            </a:r>
            <a:r>
              <a:rPr lang="en" sz="1400" dirty="0" smtClean="0"/>
              <a:t>distance,</a:t>
            </a:r>
            <a:endParaRPr sz="1400" dirty="0" smtClean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 sz="1400" dirty="0" smtClean="0"/>
              <a:t>          total number of alive nodes,energy level of nodes.</a:t>
            </a:r>
            <a:endParaRPr sz="1400" dirty="0"/>
          </a:p>
        </p:txBody>
      </p:sp>
      <p:pic>
        <p:nvPicPr>
          <p:cNvPr id="298" name="Google Shape;29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56564" y="1270625"/>
            <a:ext cx="3039686" cy="285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7"/>
          <p:cNvSpPr txBox="1">
            <a:spLocks noGrp="1"/>
          </p:cNvSpPr>
          <p:nvPr>
            <p:ph type="title"/>
          </p:nvPr>
        </p:nvSpPr>
        <p:spPr>
          <a:xfrm>
            <a:off x="1303800" y="644236"/>
            <a:ext cx="7030500" cy="65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316" name="Google Shape;316;p7"/>
          <p:cNvSpPr txBox="1">
            <a:spLocks noGrp="1"/>
          </p:cNvSpPr>
          <p:nvPr>
            <p:ph type="body" idx="1"/>
          </p:nvPr>
        </p:nvSpPr>
        <p:spPr>
          <a:xfrm>
            <a:off x="557950" y="1237925"/>
            <a:ext cx="8161800" cy="3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Char char="●"/>
            </a:pP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Choose number of cluster </a:t>
            </a:r>
            <a:r>
              <a:rPr lang="en" sz="1400" dirty="0" smtClean="0">
                <a:latin typeface="Arial"/>
                <a:ea typeface="Arial"/>
                <a:cs typeface="Arial"/>
                <a:sym typeface="Arial"/>
              </a:rPr>
              <a:t>heads(p=10%)</a:t>
            </a:r>
          </a:p>
          <a:p>
            <a:pPr marL="457200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Char char="●"/>
            </a:pPr>
            <a:r>
              <a:rPr lang="en" sz="1400" dirty="0" smtClean="0">
                <a:latin typeface="Arial"/>
                <a:ea typeface="Arial"/>
                <a:cs typeface="Arial"/>
                <a:sym typeface="Arial"/>
              </a:rPr>
              <a:t>Choose surrounding radius for cluster head(Rc=25)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147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Char char="●"/>
            </a:pP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Calculate energy level, fitness, total dead and alive 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nodes</a:t>
            </a:r>
            <a:r>
              <a:rPr lang="en" sz="1400" dirty="0" smtClean="0">
                <a:latin typeface="Arial"/>
                <a:ea typeface="Arial"/>
                <a:cs typeface="Arial"/>
                <a:sym typeface="Arial"/>
              </a:rPr>
              <a:t>, node 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with maximum energy.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147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20"/>
              <a:buFont typeface="Arial"/>
              <a:buChar char="●"/>
            </a:pP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Make a node the cluster head.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147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Char char="●"/>
            </a:pP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For that cluster head make its clusters, choosing how 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many cluster member it should have.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147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20"/>
              <a:buFont typeface="Arial"/>
              <a:buChar char="●"/>
            </a:pP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Optimize energy using node distance to cluster head,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base station and fuzzy logic.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11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910" dirty="0"/>
          </a:p>
        </p:txBody>
      </p:sp>
      <p:pic>
        <p:nvPicPr>
          <p:cNvPr id="317" name="Google Shape;317;p7"/>
          <p:cNvPicPr preferRelativeResize="0"/>
          <p:nvPr/>
        </p:nvPicPr>
        <p:blipFill rotWithShape="1">
          <a:blip r:embed="rId3">
            <a:alphaModFix/>
          </a:blip>
          <a:srcRect b="5774"/>
          <a:stretch/>
        </p:blipFill>
        <p:spPr>
          <a:xfrm>
            <a:off x="6104225" y="1488900"/>
            <a:ext cx="2735625" cy="265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CLUSTER HEAD SELECTION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420091"/>
            <a:ext cx="7489173" cy="3111559"/>
          </a:xfrm>
        </p:spPr>
        <p:txBody>
          <a:bodyPr/>
          <a:lstStyle/>
          <a:p>
            <a:pPr lvl="0"/>
            <a:endParaRPr lang="en-IN" dirty="0" smtClean="0"/>
          </a:p>
          <a:p>
            <a:r>
              <a:rPr lang="en-IN" dirty="0" smtClean="0"/>
              <a:t>Cluster head is selected depending not only on the energy level but using fitness function having 5 parameters.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IN" sz="1200" dirty="0" smtClean="0"/>
              <a:t>Residual energy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IN" sz="1200" dirty="0" smtClean="0"/>
              <a:t>Node degree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IN" sz="1200" dirty="0" smtClean="0"/>
              <a:t>Average intra cluster distance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IN" sz="1200" dirty="0" smtClean="0"/>
              <a:t>Distance from base station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IN" sz="1200" dirty="0" smtClean="0"/>
              <a:t>Balancing factor</a:t>
            </a:r>
          </a:p>
          <a:p>
            <a:pPr lvl="0">
              <a:buFont typeface="Arial" pitchFamily="34" charset="0"/>
              <a:buChar char="•"/>
            </a:pPr>
            <a:endParaRPr lang="en-IN" dirty="0" smtClean="0"/>
          </a:p>
          <a:p>
            <a:r>
              <a:rPr lang="en-IN" dirty="0" smtClean="0"/>
              <a:t>The fitness function returns output as w1*f1 + w2*f2 + w3*f3 + w4*f4 + w5*f5.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856</Words>
  <Application>Microsoft Office PowerPoint</Application>
  <PresentationFormat>On-screen Show (16:9)</PresentationFormat>
  <Paragraphs>155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Maven Pro</vt:lpstr>
      <vt:lpstr>Nunito</vt:lpstr>
      <vt:lpstr>Times New Roman</vt:lpstr>
      <vt:lpstr>Verdana</vt:lpstr>
      <vt:lpstr>Georgia</vt:lpstr>
      <vt:lpstr>Momentum</vt:lpstr>
      <vt:lpstr>ENERGY OPTIMIZATION FOR WIRELESS SENSOR NETWORKS</vt:lpstr>
      <vt:lpstr>INTRODUCTION</vt:lpstr>
      <vt:lpstr>INTRODUCTION</vt:lpstr>
      <vt:lpstr>LITERATURE SURVEY</vt:lpstr>
      <vt:lpstr>               AIM </vt:lpstr>
      <vt:lpstr>METHODOLOGY</vt:lpstr>
      <vt:lpstr>CLUSTERS</vt:lpstr>
      <vt:lpstr>METHODOLOGY</vt:lpstr>
      <vt:lpstr>CLUSTER HEAD SELECTION</vt:lpstr>
      <vt:lpstr>CLUSTER FORMATION – FUZZY LOGIC</vt:lpstr>
      <vt:lpstr>PARAMETERS &amp; ENERGY UTILIZATION</vt:lpstr>
      <vt:lpstr>RESULTS</vt:lpstr>
      <vt:lpstr>RESULTS</vt:lpstr>
      <vt:lpstr>RESULTS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OPTIMIZATION FOR WIRELESS SENSOR NETWORKS</dc:title>
  <cp:lastModifiedBy>SAKSHAM</cp:lastModifiedBy>
  <cp:revision>67</cp:revision>
  <dcterms:modified xsi:type="dcterms:W3CDTF">2023-05-15T02:38:36Z</dcterms:modified>
</cp:coreProperties>
</file>