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4" r:id="rId26"/>
    <p:sldId id="283" r:id="rId27"/>
    <p:sldId id="280" r:id="rId28"/>
    <p:sldId id="258" r:id="rId29"/>
    <p:sldId id="281" r:id="rId30"/>
    <p:sldId id="285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88" autoAdjust="0"/>
  </p:normalViewPr>
  <p:slideViewPr>
    <p:cSldViewPr>
      <p:cViewPr>
        <p:scale>
          <a:sx n="68" d="100"/>
          <a:sy n="68" d="100"/>
        </p:scale>
        <p:origin x="-122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9EC71F6-AD62-4386-AB1A-8DF27E62A694}" type="datetimeFigureOut">
              <a:rPr lang="zh-CN" altLang="en-US"/>
              <a:pPr>
                <a:defRPr/>
              </a:pPr>
              <a:t>2010-11-22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25EF4BB-40FD-44A1-AF3F-9184E80416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redis/wiki/BlpopComman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ode.google.com/p/redis/wiki/RpoplpushComman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OK,</a:t>
            </a:r>
            <a:r>
              <a:rPr lang="zh-CN" altLang="en-US" smtClean="0"/>
              <a:t>我们开始今天的分享主题：高性能</a:t>
            </a:r>
            <a:r>
              <a:rPr lang="en-US" altLang="zh-CN" smtClean="0"/>
              <a:t>NoSQL</a:t>
            </a:r>
            <a:r>
              <a:rPr lang="zh-CN" altLang="en-US" smtClean="0"/>
              <a:t>数据库</a:t>
            </a:r>
            <a:r>
              <a:rPr lang="en-US" altLang="zh-CN" smtClean="0"/>
              <a:t>Redis,</a:t>
            </a:r>
            <a:r>
              <a:rPr lang="zh-CN" altLang="en-US" smtClean="0"/>
              <a:t>在分享这个主题之前呢？我简单的介绍一下我自己</a:t>
            </a:r>
            <a:r>
              <a:rPr lang="en-US" altLang="zh-CN" smtClean="0"/>
              <a:t>,</a:t>
            </a:r>
            <a:r>
              <a:rPr lang="zh-CN" altLang="en-US" smtClean="0"/>
              <a:t>我是来自盛大在线基础研发中心的徐江涛</a:t>
            </a:r>
            <a:r>
              <a:rPr lang="en-US" altLang="zh-CN" smtClean="0"/>
              <a:t>,</a:t>
            </a:r>
            <a:r>
              <a:rPr lang="zh-CN" altLang="en-US" smtClean="0"/>
              <a:t>平时主要做一些</a:t>
            </a:r>
            <a:r>
              <a:rPr lang="en-US" altLang="zh-CN" smtClean="0"/>
              <a:t>web</a:t>
            </a:r>
            <a:r>
              <a:rPr lang="zh-CN" altLang="en-US" smtClean="0"/>
              <a:t>方面的开发</a:t>
            </a:r>
            <a:r>
              <a:rPr lang="en-US" altLang="zh-CN" smtClean="0"/>
              <a:t>,</a:t>
            </a:r>
            <a:r>
              <a:rPr lang="zh-CN" altLang="en-US" smtClean="0"/>
              <a:t>对数据库的其实没有多少深入的研究</a:t>
            </a:r>
            <a:r>
              <a:rPr lang="en-US" altLang="zh-CN" smtClean="0"/>
              <a:t>,</a:t>
            </a:r>
            <a:r>
              <a:rPr lang="zh-CN" altLang="en-US" smtClean="0"/>
              <a:t>主要是涉及应用层的一些高性能的缓存，像</a:t>
            </a:r>
            <a:r>
              <a:rPr lang="en-US" altLang="zh-CN" smtClean="0"/>
              <a:t>memcached,redis,</a:t>
            </a:r>
            <a:r>
              <a:rPr lang="zh-CN" altLang="en-US" smtClean="0"/>
              <a:t>还有一个</a:t>
            </a:r>
            <a:r>
              <a:rPr lang="en-US" altLang="zh-CN" smtClean="0"/>
              <a:t>tt+tc</a:t>
            </a:r>
            <a:r>
              <a:rPr lang="zh-CN" altLang="en-US" smtClean="0"/>
              <a:t>的组合</a:t>
            </a:r>
            <a:r>
              <a:rPr lang="en-US" altLang="zh-CN" smtClean="0"/>
              <a:t>,</a:t>
            </a:r>
            <a:r>
              <a:rPr lang="zh-CN" altLang="en-US" smtClean="0"/>
              <a:t>对于海量文件存储方面几乎是没有打过交道</a:t>
            </a:r>
            <a:r>
              <a:rPr lang="en-US" altLang="zh-CN" smtClean="0"/>
              <a:t>.</a:t>
            </a:r>
            <a:r>
              <a:rPr lang="zh-CN" altLang="en-US" smtClean="0"/>
              <a:t>今天我们马上要讲的这个东西</a:t>
            </a:r>
            <a:r>
              <a:rPr lang="en-US" altLang="zh-CN" smtClean="0"/>
              <a:t>,</a:t>
            </a:r>
            <a:r>
              <a:rPr lang="zh-CN" altLang="en-US" smtClean="0"/>
              <a:t>很有意思</a:t>
            </a:r>
            <a:r>
              <a:rPr lang="en-US" altLang="zh-CN" smtClean="0"/>
              <a:t>,</a:t>
            </a:r>
            <a:r>
              <a:rPr lang="zh-CN" altLang="en-US" smtClean="0"/>
              <a:t>不管是在性能方面</a:t>
            </a:r>
            <a:r>
              <a:rPr lang="en-US" altLang="zh-CN" smtClean="0"/>
              <a:t>,</a:t>
            </a:r>
            <a:r>
              <a:rPr lang="zh-CN" altLang="en-US" smtClean="0"/>
              <a:t>还是在操作数据的灵活性方面</a:t>
            </a:r>
            <a:r>
              <a:rPr lang="en-US" altLang="zh-CN" smtClean="0"/>
              <a:t>,</a:t>
            </a:r>
            <a:r>
              <a:rPr lang="zh-CN" altLang="en-US" smtClean="0"/>
              <a:t>我觉得是</a:t>
            </a:r>
            <a:r>
              <a:rPr lang="en-US" altLang="zh-CN" smtClean="0"/>
              <a:t>NoSQL</a:t>
            </a:r>
            <a:r>
              <a:rPr lang="zh-CN" altLang="en-US" smtClean="0"/>
              <a:t>界的一个里程碑</a:t>
            </a:r>
            <a:r>
              <a:rPr lang="en-US" altLang="zh-CN" smtClean="0"/>
              <a:t>,Redis</a:t>
            </a:r>
            <a:r>
              <a:rPr lang="zh-CN" altLang="en-US" smtClean="0"/>
              <a:t>版本更新的非常快</a:t>
            </a:r>
            <a:r>
              <a:rPr lang="en-US" altLang="zh-CN" smtClean="0"/>
              <a:t>,09</a:t>
            </a:r>
            <a:r>
              <a:rPr lang="zh-CN" altLang="en-US" smtClean="0"/>
              <a:t>年诞生至今</a:t>
            </a:r>
            <a:r>
              <a:rPr lang="en-US" altLang="zh-CN" smtClean="0"/>
              <a:t>,</a:t>
            </a:r>
            <a:r>
              <a:rPr lang="zh-CN" altLang="en-US" smtClean="0"/>
              <a:t>发展的非常快</a:t>
            </a:r>
            <a:r>
              <a:rPr lang="en-US" altLang="zh-CN" smtClean="0"/>
              <a:t>,</a:t>
            </a:r>
            <a:r>
              <a:rPr lang="zh-CN" altLang="en-US" smtClean="0"/>
              <a:t>国外很多的</a:t>
            </a:r>
            <a:r>
              <a:rPr lang="en-US" altLang="zh-CN" smtClean="0"/>
              <a:t>NoSQL</a:t>
            </a:r>
            <a:r>
              <a:rPr lang="zh-CN" altLang="en-US" smtClean="0"/>
              <a:t>大会上，很多人拿出来分享</a:t>
            </a:r>
            <a:r>
              <a:rPr lang="en-US" altLang="zh-CN" smtClean="0"/>
              <a:t>,</a:t>
            </a:r>
            <a:r>
              <a:rPr lang="zh-CN" altLang="en-US" smtClean="0"/>
              <a:t>由于信息的滞后</a:t>
            </a:r>
            <a:r>
              <a:rPr lang="en-US" altLang="zh-CN" smtClean="0"/>
              <a:t>,</a:t>
            </a:r>
            <a:r>
              <a:rPr lang="zh-CN" altLang="en-US" smtClean="0"/>
              <a:t>在国内呢</a:t>
            </a:r>
            <a:r>
              <a:rPr lang="en-US" altLang="zh-CN" smtClean="0"/>
              <a:t>,</a:t>
            </a:r>
            <a:r>
              <a:rPr lang="zh-CN" altLang="en-US" smtClean="0"/>
              <a:t>并没有看到很多关于</a:t>
            </a:r>
            <a:r>
              <a:rPr lang="en-US" altLang="zh-CN" smtClean="0"/>
              <a:t>Redis</a:t>
            </a:r>
            <a:r>
              <a:rPr lang="zh-CN" altLang="en-US" smtClean="0"/>
              <a:t>的东西</a:t>
            </a:r>
            <a:r>
              <a:rPr lang="en-US" altLang="zh-CN" smtClean="0"/>
              <a:t>,</a:t>
            </a:r>
            <a:r>
              <a:rPr lang="zh-CN" altLang="en-US" smtClean="0"/>
              <a:t>我今天呢主要是拿出来和大家分享一下</a:t>
            </a:r>
            <a:r>
              <a:rPr lang="en-US" altLang="zh-CN" smtClean="0"/>
              <a:t>,</a:t>
            </a:r>
            <a:r>
              <a:rPr lang="zh-CN" altLang="en-US" smtClean="0"/>
              <a:t>希望起到一个抛砖引玉的作用</a:t>
            </a:r>
            <a:r>
              <a:rPr lang="en-US" altLang="zh-CN" smtClean="0"/>
              <a:t>,</a:t>
            </a:r>
            <a:r>
              <a:rPr lang="zh-CN" altLang="en-US" smtClean="0"/>
              <a:t>希望在座的各位呢</a:t>
            </a:r>
            <a:r>
              <a:rPr lang="en-US" altLang="zh-CN" smtClean="0"/>
              <a:t>,</a:t>
            </a:r>
            <a:r>
              <a:rPr lang="zh-CN" altLang="en-US" smtClean="0"/>
              <a:t>能够以后更加深入的研究</a:t>
            </a:r>
            <a:r>
              <a:rPr lang="en-US" altLang="zh-CN" smtClean="0"/>
              <a:t>Redis</a:t>
            </a:r>
            <a:r>
              <a:rPr lang="zh-CN" altLang="en-US" smtClean="0"/>
              <a:t>，因此今天的内容呢，可能不会非常的深入技术内核方面的东西，而是使用性方面的东西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这是利用</a:t>
            </a:r>
            <a:r>
              <a:rPr lang="en-US" altLang="zh-CN" smtClean="0"/>
              <a:t>redis</a:t>
            </a:r>
            <a:r>
              <a:rPr lang="zh-CN" altLang="en-US" smtClean="0"/>
              <a:t>来做一个简单队列服务的一个示意图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我相信还有有越来越多的语言支持使用</a:t>
            </a:r>
            <a:r>
              <a:rPr lang="en-US" altLang="zh-CN" smtClean="0"/>
              <a:t>redis,</a:t>
            </a:r>
            <a:r>
              <a:rPr lang="zh-CN" altLang="en-US" smtClean="0"/>
              <a:t>它是如此的精悍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前几天</a:t>
            </a:r>
            <a:r>
              <a:rPr lang="en-US" altLang="zh-CN" smtClean="0"/>
              <a:t>Redis</a:t>
            </a:r>
            <a:r>
              <a:rPr lang="zh-CN" altLang="en-US" smtClean="0"/>
              <a:t>作者</a:t>
            </a:r>
            <a:r>
              <a:rPr lang="en-US" altLang="zh-CN" smtClean="0"/>
              <a:t>antirez</a:t>
            </a:r>
            <a:r>
              <a:rPr lang="zh-CN" altLang="en-US" smtClean="0"/>
              <a:t>同学在</a:t>
            </a:r>
            <a:r>
              <a:rPr lang="en-US" altLang="zh-CN" smtClean="0"/>
              <a:t>twitter</a:t>
            </a:r>
            <a:r>
              <a:rPr lang="zh-CN" altLang="en-US" smtClean="0"/>
              <a:t>上说将在下一篇博文中向大家解释为什么他选择</a:t>
            </a:r>
            <a:r>
              <a:rPr lang="en-US" altLang="zh-CN" smtClean="0"/>
              <a:t>6379</a:t>
            </a:r>
            <a:r>
              <a:rPr lang="zh-CN" altLang="en-US" smtClean="0"/>
              <a:t>作为默认端口号。而现在这篇博文出炉，在解释了</a:t>
            </a:r>
            <a:r>
              <a:rPr lang="en-US" altLang="zh-CN" smtClean="0"/>
              <a:t>Redis</a:t>
            </a:r>
            <a:r>
              <a:rPr lang="zh-CN" altLang="en-US" smtClean="0"/>
              <a:t>的</a:t>
            </a:r>
            <a:r>
              <a:rPr lang="en-US" altLang="zh-CN" smtClean="0"/>
              <a:t>LRU</a:t>
            </a:r>
            <a:r>
              <a:rPr lang="zh-CN" altLang="en-US" smtClean="0"/>
              <a:t>机制之后，如期向大家解释了采用</a:t>
            </a:r>
            <a:r>
              <a:rPr lang="en-US" altLang="zh-CN" smtClean="0"/>
              <a:t>6379</a:t>
            </a:r>
            <a:r>
              <a:rPr lang="zh-CN" altLang="en-US" smtClean="0"/>
              <a:t>作为默认端口的原因。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MERZ</a:t>
            </a:r>
            <a:r>
              <a:rPr lang="zh-CN" altLang="en-US" smtClean="0"/>
              <a:t>长期以来被</a:t>
            </a:r>
            <a:r>
              <a:rPr lang="en-US" altLang="zh-CN" smtClean="0"/>
              <a:t>antirez</a:t>
            </a:r>
            <a:r>
              <a:rPr lang="zh-CN" altLang="en-US" smtClean="0"/>
              <a:t>及其朋友当作愚蠢的代名词。</a:t>
            </a: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66861D-130B-4D47-B5E0-391779687C4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在讲</a:t>
            </a:r>
            <a:r>
              <a:rPr lang="en-US" altLang="zh-CN" smtClean="0"/>
              <a:t>Redis</a:t>
            </a:r>
            <a:r>
              <a:rPr lang="zh-CN" altLang="en-US" smtClean="0"/>
              <a:t>之前</a:t>
            </a:r>
            <a:r>
              <a:rPr lang="en-US" altLang="zh-CN" smtClean="0"/>
              <a:t>,</a:t>
            </a:r>
            <a:r>
              <a:rPr lang="zh-CN" altLang="en-US" smtClean="0"/>
              <a:t>我们来看看一个数据库方面的一个发展趋势</a:t>
            </a:r>
            <a:r>
              <a:rPr lang="en-US" altLang="zh-CN" smtClean="0"/>
              <a:t>.</a:t>
            </a:r>
            <a:r>
              <a:rPr lang="zh-CN" altLang="en-US" smtClean="0"/>
              <a:t>我把它叫做</a:t>
            </a:r>
            <a:r>
              <a:rPr lang="en-US" altLang="zh-CN" smtClean="0"/>
              <a:t>NoSQL</a:t>
            </a:r>
            <a:r>
              <a:rPr lang="zh-CN" altLang="en-US" smtClean="0"/>
              <a:t>大行其道</a:t>
            </a:r>
            <a:r>
              <a:rPr lang="en-US" altLang="zh-CN" smtClean="0"/>
              <a:t>,</a:t>
            </a:r>
            <a:r>
              <a:rPr lang="zh-CN" altLang="en-US" smtClean="0"/>
              <a:t>为什么</a:t>
            </a:r>
            <a:r>
              <a:rPr lang="en-US" altLang="zh-CN" smtClean="0"/>
              <a:t>NoSQL</a:t>
            </a:r>
            <a:r>
              <a:rPr lang="zh-CN" altLang="en-US" smtClean="0"/>
              <a:t>会大行其道呢，主要是由</a:t>
            </a:r>
            <a:r>
              <a:rPr lang="en-US" altLang="zh-CN" smtClean="0"/>
              <a:t>2</a:t>
            </a:r>
            <a:r>
              <a:rPr lang="zh-CN" altLang="en-US" smtClean="0"/>
              <a:t>个业务方面的需求决定的。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第一个方面呢，在互联网快速发展的背景下，特别是</a:t>
            </a:r>
            <a:r>
              <a:rPr lang="en-US" altLang="zh-CN" smtClean="0"/>
              <a:t>we2.0</a:t>
            </a:r>
            <a:r>
              <a:rPr lang="zh-CN" altLang="en-US" smtClean="0"/>
              <a:t>，网络上的数据内容呈几何级的增长，面临一个还量化的数据，特别像</a:t>
            </a:r>
            <a:r>
              <a:rPr lang="en-US" altLang="zh-CN" smtClean="0"/>
              <a:t>facebook</a:t>
            </a:r>
            <a:r>
              <a:rPr lang="zh-CN" altLang="en-US" smtClean="0"/>
              <a:t>，提供大量用户</a:t>
            </a:r>
            <a:r>
              <a:rPr lang="en-US" altLang="zh-CN" smtClean="0"/>
              <a:t>UGC</a:t>
            </a:r>
            <a:r>
              <a:rPr lang="zh-CN" altLang="en-US" smtClean="0"/>
              <a:t>的海量存储系统</a:t>
            </a:r>
            <a:r>
              <a:rPr lang="en-US" altLang="zh-CN" smtClean="0"/>
              <a:t>.</a:t>
            </a:r>
          </a:p>
          <a:p>
            <a:pPr>
              <a:spcBef>
                <a:spcPct val="0"/>
              </a:spcBef>
            </a:pPr>
            <a:r>
              <a:rPr lang="zh-CN" altLang="en-US" smtClean="0"/>
              <a:t>数据实时化 数据碎片化 互动性增强、并发压力大</a:t>
            </a:r>
            <a:r>
              <a:rPr lang="en-US" altLang="zh-CN" smtClean="0"/>
              <a:t>Twitter </a:t>
            </a:r>
            <a:r>
              <a:rPr lang="zh-CN" altLang="en-US" smtClean="0"/>
              <a:t>微博等一个高交互性的一个要求</a:t>
            </a:r>
            <a:r>
              <a:rPr lang="en-US" altLang="zh-CN" smtClean="0"/>
              <a:t>.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个是我们硬件的一个更新趋势</a:t>
            </a:r>
            <a:r>
              <a:rPr lang="en-US" altLang="zh-CN" smtClean="0"/>
              <a:t>,</a:t>
            </a:r>
            <a:r>
              <a:rPr lang="zh-CN" altLang="en-US" smtClean="0"/>
              <a:t>在早期呢，由于内存非常的昂贵</a:t>
            </a:r>
            <a:r>
              <a:rPr lang="en-US" altLang="zh-CN" smtClean="0"/>
              <a:t>,</a:t>
            </a:r>
            <a:r>
              <a:rPr lang="zh-CN" altLang="en-US" smtClean="0"/>
              <a:t>像</a:t>
            </a:r>
            <a:r>
              <a:rPr lang="en-US" altLang="zh-CN" smtClean="0"/>
              <a:t>MYSQL</a:t>
            </a:r>
            <a:r>
              <a:rPr lang="zh-CN" altLang="en-US" smtClean="0"/>
              <a:t>这样的一些关系数据系统呢，也正是在这样一种情况下诞生的，对内存的要求呢并不高</a:t>
            </a:r>
            <a:r>
              <a:rPr lang="en-US" altLang="zh-CN" smtClean="0"/>
              <a:t>,</a:t>
            </a:r>
            <a:r>
              <a:rPr lang="zh-CN" altLang="en-US" smtClean="0"/>
              <a:t>使用和管理起来的也非常的方便</a:t>
            </a:r>
            <a:r>
              <a:rPr lang="en-US" altLang="zh-CN" smtClean="0"/>
              <a:t>,</a:t>
            </a:r>
            <a:r>
              <a:rPr lang="zh-CN" altLang="en-US" smtClean="0"/>
              <a:t>这事早期的一个环境环境决定的</a:t>
            </a:r>
            <a:r>
              <a:rPr lang="en-US" altLang="zh-CN" smtClean="0"/>
              <a:t>,</a:t>
            </a:r>
            <a:r>
              <a:rPr lang="zh-CN" altLang="en-US" smtClean="0"/>
              <a:t>那么现在呢，内存变便宜了。</a:t>
            </a:r>
          </a:p>
          <a:p>
            <a:pPr>
              <a:spcBef>
                <a:spcPct val="0"/>
              </a:spcBef>
            </a:pPr>
            <a:endParaRPr lang="zh-CN" altLang="en-US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综合诞生了很多高性能的、非常优秀的</a:t>
            </a:r>
            <a:r>
              <a:rPr lang="en-US" altLang="zh-CN" smtClean="0"/>
              <a:t>NoSQL</a:t>
            </a:r>
            <a:r>
              <a:rPr lang="zh-CN" altLang="en-US" smtClean="0"/>
              <a:t>数据库</a:t>
            </a:r>
            <a:r>
              <a:rPr lang="en-US" altLang="zh-CN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NoSQL</a:t>
            </a:r>
            <a:r>
              <a:rPr lang="zh-CN" altLang="en-US" smtClean="0"/>
              <a:t>这个词呢，非常新的，也非常的火</a:t>
            </a:r>
            <a:r>
              <a:rPr lang="en-US" altLang="zh-CN" smtClean="0"/>
              <a:t>.</a:t>
            </a:r>
            <a:r>
              <a:rPr lang="zh-CN" altLang="en-US" smtClean="0"/>
              <a:t>但</a:t>
            </a:r>
            <a:r>
              <a:rPr lang="en-US" altLang="zh-CN" smtClean="0"/>
              <a:t>NoSQL</a:t>
            </a:r>
            <a:r>
              <a:rPr lang="zh-CN" altLang="en-US" smtClean="0"/>
              <a:t>不会像早起的关系数据库一样，完全通吃的情况出现，什么叫做完全通知吃呢？早期基本上一个应用，可能使用</a:t>
            </a:r>
            <a:r>
              <a:rPr lang="en-US" altLang="zh-CN" smtClean="0"/>
              <a:t>mysql</a:t>
            </a:r>
            <a:r>
              <a:rPr lang="zh-CN" altLang="en-US" smtClean="0"/>
              <a:t>就能搞解决所有的存储问题</a:t>
            </a:r>
            <a:r>
              <a:rPr lang="en-US" altLang="zh-CN" smtClean="0"/>
              <a:t>,</a:t>
            </a:r>
            <a:r>
              <a:rPr lang="zh-CN" altLang="en-US" smtClean="0"/>
              <a:t>今天嗯，可能在存储小文件、</a:t>
            </a:r>
            <a:r>
              <a:rPr lang="en-US" altLang="zh-CN" smtClean="0"/>
              <a:t>mp3</a:t>
            </a:r>
            <a:r>
              <a:rPr lang="zh-CN" altLang="en-US" smtClean="0"/>
              <a:t>、图片呢服务的时候，你会选择使用亚马逊的云服务</a:t>
            </a:r>
            <a:r>
              <a:rPr lang="en-US" altLang="zh-CN" smtClean="0"/>
              <a:t>,</a:t>
            </a:r>
            <a:r>
              <a:rPr lang="zh-CN" altLang="en-US" smtClean="0"/>
              <a:t>在用户</a:t>
            </a:r>
            <a:r>
              <a:rPr lang="en-US" altLang="zh-CN" smtClean="0"/>
              <a:t>session</a:t>
            </a:r>
            <a:r>
              <a:rPr lang="zh-CN" altLang="en-US" smtClean="0"/>
              <a:t>方面呢，你可能会使用</a:t>
            </a:r>
            <a:r>
              <a:rPr lang="en-US" altLang="zh-CN" smtClean="0"/>
              <a:t>memcached</a:t>
            </a:r>
            <a:r>
              <a:rPr lang="zh-CN" altLang="en-US" smtClean="0"/>
              <a:t>、或是</a:t>
            </a:r>
            <a:r>
              <a:rPr lang="en-US" altLang="zh-CN" smtClean="0"/>
              <a:t>redis</a:t>
            </a:r>
            <a:r>
              <a:rPr lang="zh-CN" altLang="en-US" smtClean="0"/>
              <a:t>，每一种数据库呢，都有自己所擅长的东西，这也</a:t>
            </a:r>
            <a:r>
              <a:rPr lang="en-US" altLang="zh-CN" smtClean="0"/>
              <a:t>Nosql</a:t>
            </a:r>
            <a:r>
              <a:rPr lang="zh-CN" altLang="en-US" smtClean="0"/>
              <a:t>的百家争鸣、百花齐放的场景</a:t>
            </a:r>
            <a:r>
              <a:rPr lang="en-US" altLang="zh-CN" smtClean="0"/>
              <a:t>.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3817FA-9D85-4645-8317-C516C6DB6D1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223F19-A5ED-46AD-96EC-EFF8FF4B2FB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Redis</a:t>
            </a:r>
            <a:r>
              <a:rPr lang="zh-CN" altLang="en-US" smtClean="0"/>
              <a:t>是一个</a:t>
            </a:r>
            <a:r>
              <a:rPr lang="en-US" altLang="zh-CN" smtClean="0"/>
              <a:t>key-value</a:t>
            </a:r>
            <a:r>
              <a:rPr lang="zh-CN" altLang="en-US" smtClean="0"/>
              <a:t>存储系统。和</a:t>
            </a:r>
            <a:r>
              <a:rPr lang="en-US" altLang="zh-CN" smtClean="0"/>
              <a:t>Memcached</a:t>
            </a:r>
            <a:r>
              <a:rPr lang="zh-CN" altLang="en-US" smtClean="0"/>
              <a:t>类似，但支持持久化存储及更高的读写性能，同时支持多元化的</a:t>
            </a:r>
            <a:r>
              <a:rPr lang="en-US" altLang="zh-CN" smtClean="0"/>
              <a:t>value</a:t>
            </a:r>
            <a:r>
              <a:rPr lang="zh-CN" altLang="en-US" smtClean="0"/>
              <a:t>类型，除了和</a:t>
            </a:r>
            <a:r>
              <a:rPr lang="en-US" altLang="zh-CN" smtClean="0"/>
              <a:t>string</a:t>
            </a:r>
            <a:r>
              <a:rPr lang="zh-CN" altLang="en-US" smtClean="0"/>
              <a:t>外，还支持</a:t>
            </a:r>
            <a:r>
              <a:rPr lang="en-US" altLang="zh-CN" smtClean="0"/>
              <a:t>lists</a:t>
            </a:r>
            <a:r>
              <a:rPr lang="zh-CN" altLang="en-US" smtClean="0"/>
              <a:t>（链表）、</a:t>
            </a:r>
            <a:r>
              <a:rPr lang="en-US" altLang="zh-CN" smtClean="0"/>
              <a:t>sets</a:t>
            </a:r>
            <a:r>
              <a:rPr lang="zh-CN" altLang="en-US" smtClean="0"/>
              <a:t>（集合）和</a:t>
            </a:r>
            <a:r>
              <a:rPr lang="en-US" altLang="zh-CN" smtClean="0"/>
              <a:t>zsets</a:t>
            </a:r>
            <a:r>
              <a:rPr lang="zh-CN" altLang="en-US" smtClean="0"/>
              <a:t>（有序集合）几种数据类型。这个我们在后面会详细的来讲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0BD8D1-4510-49FD-BFF4-85F98D01C55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Redis</a:t>
            </a:r>
            <a:r>
              <a:rPr lang="zh-CN" altLang="en-US" smtClean="0"/>
              <a:t>本质上是一个</a:t>
            </a:r>
            <a:r>
              <a:rPr lang="en-US" altLang="zh-CN" smtClean="0"/>
              <a:t>Key-Value</a:t>
            </a:r>
            <a:r>
              <a:rPr lang="zh-CN" altLang="en-US" smtClean="0"/>
              <a:t>类型的内存数据库，很像</a:t>
            </a:r>
            <a:r>
              <a:rPr lang="en-US" altLang="zh-CN" smtClean="0"/>
              <a:t>memcached</a:t>
            </a:r>
            <a:r>
              <a:rPr lang="zh-CN" altLang="en-US" smtClean="0"/>
              <a:t>，整个数据库统统加载在内存当中进行操作，定期通过异步操作把数据库数据</a:t>
            </a:r>
            <a:r>
              <a:rPr lang="en-US" altLang="zh-CN" smtClean="0"/>
              <a:t>flush</a:t>
            </a:r>
            <a:r>
              <a:rPr lang="zh-CN" altLang="en-US" smtClean="0"/>
              <a:t>到硬盘上进行保存。因为是纯内存操作，</a:t>
            </a:r>
            <a:r>
              <a:rPr lang="en-US" altLang="zh-CN" smtClean="0"/>
              <a:t>Redis</a:t>
            </a:r>
            <a:r>
              <a:rPr lang="zh-CN" altLang="en-US" smtClean="0"/>
              <a:t>的性能非常出色，每秒可以处理超过 </a:t>
            </a:r>
            <a:r>
              <a:rPr lang="en-US" altLang="zh-CN" smtClean="0"/>
              <a:t>10</a:t>
            </a:r>
            <a:r>
              <a:rPr lang="zh-CN" altLang="en-US" smtClean="0"/>
              <a:t>万次读写操作，是已知性能最快的</a:t>
            </a:r>
            <a:r>
              <a:rPr lang="en-US" altLang="zh-CN" smtClean="0"/>
              <a:t>Key-Value DB</a:t>
            </a:r>
            <a:r>
              <a:rPr lang="zh-CN" altLang="en-US" smtClean="0"/>
              <a:t>。</a:t>
            </a:r>
            <a:br>
              <a:rPr lang="zh-CN" altLang="en-US" smtClean="0"/>
            </a:br>
            <a:r>
              <a:rPr lang="en-US" altLang="zh-CN" smtClean="0"/>
              <a:t>Redis</a:t>
            </a:r>
            <a:r>
              <a:rPr lang="zh-CN" altLang="en-US" smtClean="0"/>
              <a:t>的出色之处不仅仅是性能，此外单个</a:t>
            </a:r>
            <a:r>
              <a:rPr lang="en-US" altLang="zh-CN" smtClean="0"/>
              <a:t>value</a:t>
            </a:r>
            <a:r>
              <a:rPr lang="zh-CN" altLang="en-US" smtClean="0"/>
              <a:t>的最大限制是</a:t>
            </a:r>
            <a:r>
              <a:rPr lang="en-US" altLang="zh-CN" smtClean="0"/>
              <a:t>1GB</a:t>
            </a:r>
            <a:r>
              <a:rPr lang="zh-CN" altLang="en-US" smtClean="0"/>
              <a:t>，不像 </a:t>
            </a:r>
            <a:r>
              <a:rPr lang="en-US" altLang="zh-CN" smtClean="0"/>
              <a:t>memcached</a:t>
            </a:r>
            <a:r>
              <a:rPr lang="zh-CN" altLang="en-US" smtClean="0"/>
              <a:t>只能保存</a:t>
            </a:r>
            <a:r>
              <a:rPr lang="en-US" altLang="zh-CN" smtClean="0"/>
              <a:t>1MB</a:t>
            </a:r>
            <a:r>
              <a:rPr lang="zh-CN" altLang="en-US" smtClean="0"/>
              <a:t>的数据，因此</a:t>
            </a:r>
            <a:r>
              <a:rPr lang="en-US" altLang="zh-CN" smtClean="0"/>
              <a:t>Redis</a:t>
            </a:r>
            <a:r>
              <a:rPr lang="zh-CN" altLang="en-US" smtClean="0"/>
              <a:t>可以用来实现很多有用的功能，比方说用他的</a:t>
            </a:r>
            <a:r>
              <a:rPr lang="en-US" altLang="zh-CN" smtClean="0"/>
              <a:t>List</a:t>
            </a:r>
            <a:r>
              <a:rPr lang="zh-CN" altLang="en-US" smtClean="0"/>
              <a:t>来做</a:t>
            </a:r>
            <a:r>
              <a:rPr lang="en-US" altLang="zh-CN" smtClean="0"/>
              <a:t>FIFO</a:t>
            </a:r>
            <a:r>
              <a:rPr lang="zh-CN" altLang="en-US" smtClean="0"/>
              <a:t>双向链表，实现一个轻量级的高性 能消息队列服务，用他的</a:t>
            </a:r>
            <a:r>
              <a:rPr lang="en-US" altLang="zh-CN" smtClean="0"/>
              <a:t>Set</a:t>
            </a:r>
            <a:r>
              <a:rPr lang="zh-CN" altLang="en-US" smtClean="0"/>
              <a:t>可以做高性能的</a:t>
            </a:r>
            <a:r>
              <a:rPr lang="en-US" altLang="zh-CN" smtClean="0"/>
              <a:t>tag</a:t>
            </a:r>
            <a:r>
              <a:rPr lang="zh-CN" altLang="en-US" smtClean="0"/>
              <a:t>系统等等。另外</a:t>
            </a:r>
            <a:r>
              <a:rPr lang="en-US" altLang="zh-CN" smtClean="0"/>
              <a:t>Redis</a:t>
            </a:r>
            <a:r>
              <a:rPr lang="zh-CN" altLang="en-US" smtClean="0"/>
              <a:t>也可以对存入的</a:t>
            </a:r>
            <a:r>
              <a:rPr lang="en-US" altLang="zh-CN" smtClean="0"/>
              <a:t>Key-Value</a:t>
            </a:r>
            <a:r>
              <a:rPr lang="zh-CN" altLang="en-US" smtClean="0"/>
              <a:t>设置</a:t>
            </a:r>
            <a:r>
              <a:rPr lang="en-US" altLang="zh-CN" smtClean="0"/>
              <a:t>expire</a:t>
            </a:r>
            <a:r>
              <a:rPr lang="zh-CN" altLang="en-US" smtClean="0"/>
              <a:t>时间，因此也可以被当作一 个功能加强版的</a:t>
            </a:r>
            <a:r>
              <a:rPr lang="en-US" altLang="zh-CN" smtClean="0"/>
              <a:t>memcached</a:t>
            </a:r>
            <a:r>
              <a:rPr lang="zh-CN" altLang="en-US" smtClean="0"/>
              <a:t>来用。</a:t>
            </a:r>
            <a:br>
              <a:rPr lang="zh-CN" altLang="en-US" smtClean="0"/>
            </a:br>
            <a:endParaRPr lang="en-US" altLang="zh-CN" smtClean="0"/>
          </a:p>
          <a:p>
            <a:r>
              <a:rPr lang="en-US" altLang="zh-CN" smtClean="0"/>
              <a:t>Redis</a:t>
            </a:r>
            <a:r>
              <a:rPr lang="zh-CN" altLang="en-US" smtClean="0"/>
              <a:t>的主要缺点是数据库容量受到物理内存的限制，不能用作海量数据的高性能读写，因此</a:t>
            </a:r>
            <a:r>
              <a:rPr lang="en-US" altLang="zh-CN" smtClean="0"/>
              <a:t>Redis</a:t>
            </a:r>
            <a:r>
              <a:rPr lang="zh-CN" altLang="en-US" smtClean="0"/>
              <a:t>适合的场景主要局限在较小数据量的高性能操作和运算上。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b="1" smtClean="0"/>
              <a:t>SETNX</a:t>
            </a:r>
            <a:r>
              <a:rPr lang="en-US" altLang="zh-CN" smtClean="0"/>
              <a:t> SETNX</a:t>
            </a:r>
            <a:r>
              <a:rPr lang="zh-CN" altLang="en-US" smtClean="0"/>
              <a:t>与</a:t>
            </a:r>
            <a:r>
              <a:rPr lang="en-US" altLang="zh-CN" smtClean="0"/>
              <a:t>SET</a:t>
            </a:r>
            <a:r>
              <a:rPr lang="zh-CN" altLang="en-US" smtClean="0"/>
              <a:t>的区别是</a:t>
            </a:r>
            <a:r>
              <a:rPr lang="en-US" altLang="zh-CN" smtClean="0"/>
              <a:t>SET</a:t>
            </a:r>
            <a:r>
              <a:rPr lang="zh-CN" altLang="en-US" smtClean="0"/>
              <a:t>可以创建与更新</a:t>
            </a:r>
            <a:r>
              <a:rPr lang="en-US" altLang="zh-CN" smtClean="0"/>
              <a:t>key</a:t>
            </a:r>
            <a:r>
              <a:rPr lang="zh-CN" altLang="en-US" smtClean="0"/>
              <a:t>的</a:t>
            </a:r>
            <a:r>
              <a:rPr lang="en-US" altLang="zh-CN" smtClean="0"/>
              <a:t>value</a:t>
            </a:r>
            <a:r>
              <a:rPr lang="zh-CN" altLang="en-US" smtClean="0"/>
              <a:t>，而</a:t>
            </a:r>
            <a:r>
              <a:rPr lang="en-US" altLang="zh-CN" smtClean="0"/>
              <a:t>SETNX</a:t>
            </a:r>
            <a:r>
              <a:rPr lang="zh-CN" altLang="en-US" smtClean="0"/>
              <a:t>是如果</a:t>
            </a:r>
            <a:r>
              <a:rPr lang="en-US" altLang="zh-CN" smtClean="0"/>
              <a:t>key</a:t>
            </a:r>
            <a:r>
              <a:rPr lang="zh-CN" altLang="en-US" smtClean="0"/>
              <a:t>不存在，则创建</a:t>
            </a:r>
            <a:r>
              <a:rPr lang="en-US" altLang="zh-CN" smtClean="0"/>
              <a:t>key</a:t>
            </a:r>
            <a:r>
              <a:rPr lang="zh-CN" altLang="en-US" smtClean="0"/>
              <a:t>与</a:t>
            </a:r>
            <a:r>
              <a:rPr lang="en-US" altLang="zh-CN" smtClean="0"/>
              <a:t>value</a:t>
            </a:r>
            <a:r>
              <a:rPr lang="zh-CN" altLang="en-US" smtClean="0"/>
              <a:t>数据 </a:t>
            </a:r>
          </a:p>
          <a:p>
            <a:pPr>
              <a:spcBef>
                <a:spcPct val="0"/>
              </a:spcBef>
            </a:pPr>
            <a:r>
              <a:rPr lang="en-US" altLang="zh-CN" b="1" smtClean="0"/>
              <a:t>SETEX</a:t>
            </a:r>
            <a:r>
              <a:rPr lang="en-US" altLang="zh-CN" smtClean="0"/>
              <a:t> SETEX = SET + EXPIRE,</a:t>
            </a:r>
            <a:r>
              <a:rPr lang="zh-CN" altLang="en-US" smtClean="0"/>
              <a:t>貌似我的这个版本没有办法测试 </a:t>
            </a:r>
          </a:p>
          <a:p>
            <a:r>
              <a:rPr lang="en-US" altLang="zh-CN" b="1" smtClean="0"/>
              <a:t>MSET</a:t>
            </a:r>
            <a:r>
              <a:rPr lang="en-US" altLang="zh-CN" smtClean="0"/>
              <a:t> </a:t>
            </a:r>
            <a:r>
              <a:rPr lang="zh-CN" altLang="en-US" smtClean="0"/>
              <a:t>一次性设置多个参数的值</a:t>
            </a:r>
            <a:r>
              <a:rPr lang="en-US" altLang="zh-CN" smtClean="0"/>
              <a:t>(MSET uid:1:name shjuto uid:1:email shjuto@gmail.com uid:1:city 8 </a:t>
            </a:r>
            <a:r>
              <a:rPr lang="zh-CN" altLang="en-US" smtClean="0"/>
              <a:t>回车 </a:t>
            </a:r>
            <a:r>
              <a:rPr lang="en-US" altLang="zh-CN" smtClean="0"/>
              <a:t>nanchang)</a:t>
            </a:r>
            <a:r>
              <a:rPr lang="zh-CN" altLang="en-US" smtClean="0"/>
              <a:t>最后一个值需要回车输入，和</a:t>
            </a:r>
            <a:r>
              <a:rPr lang="en-US" altLang="zh-CN" smtClean="0"/>
              <a:t>SET</a:t>
            </a:r>
            <a:r>
              <a:rPr lang="zh-CN" altLang="en-US" smtClean="0"/>
              <a:t>一样，不知为啥。</a:t>
            </a:r>
            <a:endParaRPr lang="zh-CN" altLang="en-US" b="1" smtClean="0"/>
          </a:p>
          <a:p>
            <a:r>
              <a:rPr lang="en-US" altLang="zh-CN" b="1" smtClean="0"/>
              <a:t>MSETNX</a:t>
            </a:r>
            <a:r>
              <a:rPr lang="en-US" altLang="zh-CN" smtClean="0"/>
              <a:t> </a:t>
            </a:r>
            <a:r>
              <a:rPr lang="zh-CN" altLang="en-US" smtClean="0"/>
              <a:t>如果设置的</a:t>
            </a:r>
            <a:r>
              <a:rPr lang="en-US" altLang="zh-CN" smtClean="0"/>
              <a:t>key</a:t>
            </a:r>
            <a:r>
              <a:rPr lang="zh-CN" altLang="en-US" smtClean="0"/>
              <a:t>不存在的话</a:t>
            </a:r>
            <a:r>
              <a:rPr lang="en-US" altLang="zh-CN" smtClean="0"/>
              <a:t>,</a:t>
            </a:r>
            <a:r>
              <a:rPr lang="zh-CN" altLang="en-US" smtClean="0"/>
              <a:t>或是叫做新</a:t>
            </a:r>
            <a:r>
              <a:rPr lang="en-US" altLang="zh-CN" smtClean="0"/>
              <a:t>key</a:t>
            </a:r>
            <a:r>
              <a:rPr lang="zh-CN" altLang="en-US" smtClean="0"/>
              <a:t>的话；一次性设置多个参数的值</a:t>
            </a:r>
            <a:r>
              <a:rPr lang="en-US" altLang="zh-CN" smtClean="0"/>
              <a:t>(MSET uid:1:name shjuto uid:1:email shjuto@gmail.com uid:1:city 8 </a:t>
            </a:r>
            <a:r>
              <a:rPr lang="zh-CN" altLang="en-US" smtClean="0"/>
              <a:t>回车 </a:t>
            </a:r>
            <a:r>
              <a:rPr lang="en-US" altLang="zh-CN" smtClean="0"/>
              <a:t>nanchang)</a:t>
            </a:r>
            <a:r>
              <a:rPr lang="zh-CN" altLang="en-US" smtClean="0"/>
              <a:t>最后一个值需要回车输入，和</a:t>
            </a:r>
            <a:r>
              <a:rPr lang="en-US" altLang="zh-CN" smtClean="0"/>
              <a:t>SET</a:t>
            </a:r>
            <a:r>
              <a:rPr lang="zh-CN" altLang="en-US" smtClean="0"/>
              <a:t>一样，不知为啥。</a:t>
            </a:r>
            <a:endParaRPr lang="en-US" altLang="zh-CN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8682EE-DD31-43A2-8B8E-8759816AA58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找到相关</a:t>
            </a:r>
            <a:r>
              <a:rPr lang="en-US" altLang="zh-CN" smtClean="0"/>
              <a:t>LRU</a:t>
            </a:r>
            <a:r>
              <a:rPr lang="zh-CN" altLang="en-US" smtClean="0"/>
              <a:t>的相关测率，及</a:t>
            </a:r>
            <a:r>
              <a:rPr lang="en-US" altLang="zh-CN" smtClean="0"/>
              <a:t>REDIS</a:t>
            </a:r>
            <a:r>
              <a:rPr lang="zh-CN" altLang="en-US" smtClean="0"/>
              <a:t>的对比</a:t>
            </a: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TTL</a:t>
            </a:r>
            <a:r>
              <a:rPr lang="zh-CN" altLang="en-US" smtClean="0"/>
              <a:t>返回某个参数还剩多长时间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2A0017-5E04-4761-A83F-BFDE92B32F0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D6E848-94F4-4871-9759-FF6FA9E0C61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# RPUSH </a:t>
            </a:r>
            <a:r>
              <a:rPr lang="zh-CN" altLang="en-US" smtClean="0"/>
              <a:t>追加数据到系列的尾部 </a:t>
            </a:r>
            <a:r>
              <a:rPr lang="en-US" altLang="zh-CN" smtClean="0"/>
              <a:t>(RPUSH listtest 10 \n 1111111122)</a:t>
            </a:r>
            <a:br>
              <a:rPr lang="en-US" altLang="zh-CN" smtClean="0"/>
            </a:br>
            <a:r>
              <a:rPr lang="en-US" altLang="zh-CN" smtClean="0"/>
              <a:t># LPUSH </a:t>
            </a:r>
            <a:r>
              <a:rPr lang="zh-CN" altLang="en-US" smtClean="0"/>
              <a:t>追加数据到序列的头部 </a:t>
            </a:r>
            <a:r>
              <a:rPr lang="en-US" altLang="zh-CN" smtClean="0"/>
              <a:t>(LPUSH listtest 10 \n 2222222222)</a:t>
            </a:r>
            <a:br>
              <a:rPr lang="en-US" altLang="zh-CN" smtClean="0"/>
            </a:br>
            <a:r>
              <a:rPr lang="en-US" altLang="zh-CN" smtClean="0"/>
              <a:t># LLEN </a:t>
            </a:r>
            <a:r>
              <a:rPr lang="zh-CN" altLang="en-US" smtClean="0"/>
              <a:t>一个序列的长度；（</a:t>
            </a:r>
            <a:r>
              <a:rPr lang="en-US" altLang="zh-CN" smtClean="0"/>
              <a:t>LLEN listtest</a:t>
            </a:r>
            <a:r>
              <a:rPr lang="zh-CN" altLang="en-US" smtClean="0"/>
              <a:t>）</a:t>
            </a:r>
            <a:br>
              <a:rPr lang="zh-CN" altLang="en-US" smtClean="0"/>
            </a:br>
            <a:r>
              <a:rPr lang="en-US" altLang="zh-CN" smtClean="0"/>
              <a:t># LRANGE </a:t>
            </a:r>
            <a:r>
              <a:rPr lang="zh-CN" altLang="en-US" smtClean="0"/>
              <a:t>从自定的范围内返回序列的元素 </a:t>
            </a:r>
            <a:r>
              <a:rPr lang="en-US" altLang="zh-CN" smtClean="0"/>
              <a:t>(LRANGE testlist 0 2;</a:t>
            </a:r>
            <a:r>
              <a:rPr lang="zh-CN" altLang="en-US" smtClean="0"/>
              <a:t>返回序列</a:t>
            </a:r>
            <a:r>
              <a:rPr lang="en-US" altLang="zh-CN" smtClean="0"/>
              <a:t>testlist</a:t>
            </a:r>
            <a:r>
              <a:rPr lang="zh-CN" altLang="en-US" smtClean="0"/>
              <a:t>前</a:t>
            </a:r>
            <a:r>
              <a:rPr lang="en-US" altLang="zh-CN" smtClean="0"/>
              <a:t>0 1 2</a:t>
            </a:r>
            <a:r>
              <a:rPr lang="zh-CN" altLang="en-US" smtClean="0"/>
              <a:t>元素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# LTRIM </a:t>
            </a:r>
            <a:r>
              <a:rPr lang="zh-CN" altLang="en-US" smtClean="0"/>
              <a:t>修剪某个范围之外的数据 </a:t>
            </a:r>
            <a:r>
              <a:rPr lang="en-US" altLang="zh-CN" smtClean="0"/>
              <a:t>(LTRIM testlist 0 2;</a:t>
            </a:r>
            <a:r>
              <a:rPr lang="zh-CN" altLang="en-US" smtClean="0"/>
              <a:t>保留</a:t>
            </a:r>
            <a:r>
              <a:rPr lang="en-US" altLang="zh-CN" smtClean="0"/>
              <a:t>0 1 2</a:t>
            </a:r>
            <a:r>
              <a:rPr lang="zh-CN" altLang="en-US" smtClean="0"/>
              <a:t>元素，其余的删除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# LINDEX </a:t>
            </a:r>
            <a:r>
              <a:rPr lang="zh-CN" altLang="en-US" smtClean="0"/>
              <a:t>返回某个位置的序列值</a:t>
            </a:r>
            <a:r>
              <a:rPr lang="en-US" altLang="zh-CN" smtClean="0"/>
              <a:t>(LINDEX testlist 0;</a:t>
            </a:r>
            <a:r>
              <a:rPr lang="zh-CN" altLang="en-US" smtClean="0"/>
              <a:t>返回序列</a:t>
            </a:r>
            <a:r>
              <a:rPr lang="en-US" altLang="zh-CN" smtClean="0"/>
              <a:t>testlist</a:t>
            </a:r>
            <a:r>
              <a:rPr lang="zh-CN" altLang="en-US" smtClean="0"/>
              <a:t>位置为零的元素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# LSET </a:t>
            </a:r>
            <a:r>
              <a:rPr lang="zh-CN" altLang="en-US" smtClean="0"/>
              <a:t>更新某个位置元素的值 </a:t>
            </a:r>
            <a:r>
              <a:rPr lang="en-US" altLang="zh-CN" smtClean="0"/>
              <a:t>(LSET testlist 0 5 \n 55555;)</a:t>
            </a:r>
            <a:br>
              <a:rPr lang="en-US" altLang="zh-CN" smtClean="0"/>
            </a:br>
            <a:r>
              <a:rPr lang="en-US" altLang="zh-CN" smtClean="0"/>
              <a:t># LPOP key Return and remove (atomically) the first element of the List at key</a:t>
            </a:r>
            <a:br>
              <a:rPr lang="en-US" altLang="zh-CN" smtClean="0"/>
            </a:br>
            <a:r>
              <a:rPr lang="en-US" altLang="zh-CN" smtClean="0"/>
              <a:t># RPOP key Return and remove (atomically) the last element of the List at key</a:t>
            </a:r>
            <a:br>
              <a:rPr lang="en-US" altLang="zh-CN" smtClean="0"/>
            </a:br>
            <a:r>
              <a:rPr lang="en-US" altLang="zh-CN" smtClean="0"/>
              <a:t># LREM </a:t>
            </a:r>
            <a:r>
              <a:rPr lang="zh-CN" altLang="en-US" smtClean="0"/>
              <a:t>根据值删除序列元素 </a:t>
            </a:r>
            <a:r>
              <a:rPr lang="en-US" altLang="zh-CN" smtClean="0"/>
              <a:t>(LREM testlist 0 5 \n 33333;</a:t>
            </a:r>
            <a:r>
              <a:rPr lang="zh-CN" altLang="en-US" smtClean="0"/>
              <a:t>删除序列中所有的等于</a:t>
            </a:r>
            <a:r>
              <a:rPr lang="en-US" altLang="zh-CN" smtClean="0"/>
              <a:t>33333</a:t>
            </a:r>
            <a:r>
              <a:rPr lang="zh-CN" altLang="en-US" smtClean="0"/>
              <a:t>的元素</a:t>
            </a:r>
            <a:r>
              <a:rPr lang="en-US" altLang="zh-CN" smtClean="0"/>
              <a:t>,</a:t>
            </a:r>
            <a:r>
              <a:rPr lang="zh-CN" altLang="en-US" smtClean="0"/>
              <a:t>为何不是</a:t>
            </a:r>
            <a:r>
              <a:rPr lang="en-US" altLang="zh-CN" smtClean="0"/>
              <a:t>REMOVE BY KEY?</a:t>
            </a:r>
            <a:r>
              <a:rPr lang="zh-CN" altLang="en-US" smtClean="0"/>
              <a:t>不知道何故，可能对删除重复数据有用吧</a:t>
            </a:r>
            <a:r>
              <a:rPr lang="en-US" altLang="zh-CN" smtClean="0"/>
              <a:t>)</a:t>
            </a:r>
            <a:br>
              <a:rPr lang="en-US" altLang="zh-CN" smtClean="0"/>
            </a:br>
            <a:r>
              <a:rPr lang="en-US" altLang="zh-CN" smtClean="0"/>
              <a:t># </a:t>
            </a:r>
            <a:r>
              <a:rPr lang="en-US" altLang="zh-CN" smtClean="0">
                <a:hlinkClick r:id="rId3"/>
              </a:rPr>
              <a:t>BLPOP</a:t>
            </a:r>
            <a:r>
              <a:rPr lang="en-US" altLang="zh-CN" smtClean="0"/>
              <a:t> key1 key2 … keyN timeout Blocking LPOP &gt;1.31</a:t>
            </a:r>
            <a:r>
              <a:rPr lang="zh-CN" altLang="en-US" smtClean="0"/>
              <a:t>，后续更新</a:t>
            </a:r>
            <a:br>
              <a:rPr lang="zh-CN" altLang="en-US" smtClean="0"/>
            </a:br>
            <a:r>
              <a:rPr lang="en-US" altLang="zh-CN" smtClean="0"/>
              <a:t># </a:t>
            </a:r>
            <a:r>
              <a:rPr lang="en-US" altLang="zh-CN" smtClean="0">
                <a:hlinkClick r:id="rId3"/>
              </a:rPr>
              <a:t>BRPOP</a:t>
            </a:r>
            <a:r>
              <a:rPr lang="en-US" altLang="zh-CN" smtClean="0"/>
              <a:t> key1 key2 … keyN timeout Blocking RPOP &gt;1.31</a:t>
            </a:r>
            <a:br>
              <a:rPr lang="en-US" altLang="zh-CN" smtClean="0"/>
            </a:br>
            <a:r>
              <a:rPr lang="en-US" altLang="zh-CN" smtClean="0"/>
              <a:t># </a:t>
            </a:r>
            <a:r>
              <a:rPr lang="en-US" altLang="zh-CN" smtClean="0">
                <a:hlinkClick r:id="rId4"/>
              </a:rPr>
              <a:t>RPOPLPUSH </a:t>
            </a:r>
            <a:r>
              <a:rPr lang="en-US" altLang="zh-CN" smtClean="0"/>
              <a:t>srckey dstkey Return and remove (atomically) the last element of the source List stored at _srckey_ and push the same element to the destination List stored at _dstkey_ </a:t>
            </a: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ED362-5363-4A64-9579-5280F5EFBA88}" type="datetimeFigureOut">
              <a:rPr lang="zh-CN" altLang="en-US"/>
              <a:pPr>
                <a:defRPr/>
              </a:pPr>
              <a:t>2010-11-22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115E3-A462-458C-978B-FA0E046905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4EE3-3598-4347-A1A9-0BDB53D35D3A}" type="datetimeFigureOut">
              <a:rPr lang="zh-CN" altLang="en-US"/>
              <a:pPr>
                <a:defRPr/>
              </a:pPr>
              <a:t>2010-11-22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9F124-6FF4-4182-9776-D8EA49B425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3DCF2-E316-475E-92CC-FF9A969FF551}" type="datetimeFigureOut">
              <a:rPr lang="zh-CN" altLang="en-US"/>
              <a:pPr>
                <a:defRPr/>
              </a:pPr>
              <a:t>2010-11-22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00F3A-57DA-4698-B4B3-1FBCEFCAFC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47819-837F-4866-AE5F-5C39039B010B}" type="datetimeFigureOut">
              <a:rPr lang="zh-CN" altLang="en-US"/>
              <a:pPr>
                <a:defRPr/>
              </a:pPr>
              <a:t>2010-11-22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E61C5-D211-4CF2-9D90-F8F1525537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01DAE-B4BD-442A-A8EB-3738197EA064}" type="datetimeFigureOut">
              <a:rPr lang="zh-CN" altLang="en-US"/>
              <a:pPr>
                <a:defRPr/>
              </a:pPr>
              <a:t>2010-11-22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74CCD-3A8E-4769-A950-77E17381CF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86970-5B0F-43BA-8A7D-4144882C446C}" type="datetimeFigureOut">
              <a:rPr lang="zh-CN" altLang="en-US"/>
              <a:pPr>
                <a:defRPr/>
              </a:pPr>
              <a:t>2010-11-22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F2445-1D88-4A1A-88BB-2CB45EBE2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11FBE-4350-426B-8242-7A520EAA02BE}" type="datetimeFigureOut">
              <a:rPr lang="zh-CN" altLang="en-US"/>
              <a:pPr>
                <a:defRPr/>
              </a:pPr>
              <a:t>2010-11-22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23616-4136-4B3D-BCE9-DAE9AC5EAB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B942-A25C-4365-9D83-D523C223C82E}" type="datetimeFigureOut">
              <a:rPr lang="zh-CN" altLang="en-US"/>
              <a:pPr>
                <a:defRPr/>
              </a:pPr>
              <a:t>2010-11-22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1C38F-9532-48E4-B0EC-18037AC43A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2B877-13EB-4952-82B7-567D0C77F0C4}" type="datetimeFigureOut">
              <a:rPr lang="zh-CN" altLang="en-US"/>
              <a:pPr>
                <a:defRPr/>
              </a:pPr>
              <a:t>2010-11-22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57A4C-F871-4860-9FB7-139D4529C5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EC4D6-6FAC-4C9B-AA13-256F2140E670}" type="datetimeFigureOut">
              <a:rPr lang="zh-CN" altLang="en-US"/>
              <a:pPr>
                <a:defRPr/>
              </a:pPr>
              <a:t>2010-11-22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96BCC-5E79-4AF2-878A-8D5887CF06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053A0-2DFD-49AE-8833-F649BB642BEB}" type="datetimeFigureOut">
              <a:rPr lang="zh-CN" altLang="en-US"/>
              <a:pPr>
                <a:defRPr/>
              </a:pPr>
              <a:t>2010-11-22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FE299-39A0-4000-8044-F97FBC3BDF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698323-7A79-46D4-9A5F-4DA59DB74D16}" type="datetimeFigureOut">
              <a:rPr lang="zh-CN" altLang="en-US"/>
              <a:pPr>
                <a:defRPr/>
              </a:pPr>
              <a:t>2010-11-22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48691A7-FAD6-4EBC-8811-EDD97697BF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search.microsoft.com/en-us/um/people/gray/JimGrayHomePageSummary.htm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Alessia_Mer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4"/>
          <p:cNvSpPr txBox="1">
            <a:spLocks noChangeArrowheads="1"/>
          </p:cNvSpPr>
          <p:nvPr/>
        </p:nvSpPr>
        <p:spPr bwMode="auto">
          <a:xfrm>
            <a:off x="468313" y="836613"/>
            <a:ext cx="8134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 sz="4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高性能</a:t>
            </a:r>
            <a:r>
              <a:rPr lang="en-US" altLang="zh-CN" sz="4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4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48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4800" b="1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TextBox 15"/>
          <p:cNvSpPr txBox="1">
            <a:spLocks noChangeArrowheads="1"/>
          </p:cNvSpPr>
          <p:nvPr/>
        </p:nvSpPr>
        <p:spPr bwMode="auto">
          <a:xfrm>
            <a:off x="5935663" y="5621338"/>
            <a:ext cx="2236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盛大在线：徐江涛</a:t>
            </a:r>
          </a:p>
        </p:txBody>
      </p:sp>
      <p:sp>
        <p:nvSpPr>
          <p:cNvPr id="14339" name="TextBox 13"/>
          <p:cNvSpPr txBox="1">
            <a:spLocks noChangeArrowheads="1"/>
          </p:cNvSpPr>
          <p:nvPr/>
        </p:nvSpPr>
        <p:spPr bwMode="auto">
          <a:xfrm>
            <a:off x="4140200" y="6092825"/>
            <a:ext cx="4094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博客：</a:t>
            </a:r>
            <a:r>
              <a:rPr lang="en-US" altLang="zh-CN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http://www.paitoubing.cn</a:t>
            </a:r>
            <a:endParaRPr lang="zh-CN" altLang="en-US" sz="2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40" name="图片 15" descr="8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224088"/>
            <a:ext cx="6513512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 descr="E:\RESOURCE\logo\TEMP_1 [转换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3370263" y="908050"/>
            <a:ext cx="22812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Calibri" pitchFamily="34" charset="0"/>
              </a:rPr>
              <a:t>Expiration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900113" y="1989138"/>
            <a:ext cx="358775" cy="431800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7654" name="TextBox 8"/>
          <p:cNvSpPr txBox="1">
            <a:spLocks noChangeArrowheads="1"/>
          </p:cNvSpPr>
          <p:nvPr/>
        </p:nvSpPr>
        <p:spPr bwMode="auto">
          <a:xfrm>
            <a:off x="1403350" y="1958975"/>
            <a:ext cx="73453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当把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当作缓存服务使用时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你可以设置数据的过期时间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不管是数据类型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(string,list,zsets,sets,hash)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是什么，</a:t>
            </a:r>
            <a:endParaRPr lang="en-US" altLang="zh-CN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此系列命令都有效</a:t>
            </a:r>
          </a:p>
        </p:txBody>
      </p:sp>
      <p:sp>
        <p:nvSpPr>
          <p:cNvPr id="27655" name="TextBox 9"/>
          <p:cNvSpPr txBox="1">
            <a:spLocks noChangeArrowheads="1"/>
          </p:cNvSpPr>
          <p:nvPr/>
        </p:nvSpPr>
        <p:spPr bwMode="auto">
          <a:xfrm>
            <a:off x="1116013" y="3860800"/>
            <a:ext cx="5475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EXPIRE </a:t>
            </a:r>
            <a:r>
              <a:rPr lang="en-US" altLang="zh-CN" sz="36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paitoubing</a:t>
            </a:r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1234</a:t>
            </a:r>
            <a:endParaRPr lang="zh-CN" altLang="en-US" sz="3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6" name="TextBox 10"/>
          <p:cNvSpPr txBox="1">
            <a:spLocks noChangeArrowheads="1"/>
          </p:cNvSpPr>
          <p:nvPr/>
        </p:nvSpPr>
        <p:spPr bwMode="auto">
          <a:xfrm>
            <a:off x="1116013" y="5084763"/>
            <a:ext cx="48910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TTL </a:t>
            </a:r>
            <a:r>
              <a:rPr lang="en-US" altLang="zh-CN" sz="36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paitoubing</a:t>
            </a:r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		       == </a:t>
            </a:r>
            <a:r>
              <a:rPr lang="en-US" altLang="zh-CN" sz="3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1234</a:t>
            </a:r>
            <a:endParaRPr lang="zh-CN" altLang="en-US" sz="3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7" name="TextBox 11"/>
          <p:cNvSpPr txBox="1">
            <a:spLocks noChangeArrowheads="1"/>
          </p:cNvSpPr>
          <p:nvPr/>
        </p:nvSpPr>
        <p:spPr bwMode="auto">
          <a:xfrm>
            <a:off x="8369300" y="3933825"/>
            <a:ext cx="5953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13" name="右箭头 12"/>
          <p:cNvSpPr/>
          <p:nvPr/>
        </p:nvSpPr>
        <p:spPr>
          <a:xfrm rot="10800000">
            <a:off x="7812088" y="4149725"/>
            <a:ext cx="431800" cy="2159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8369300" y="5661025"/>
            <a:ext cx="5953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15" name="右箭头 14"/>
          <p:cNvSpPr/>
          <p:nvPr/>
        </p:nvSpPr>
        <p:spPr>
          <a:xfrm rot="10800000">
            <a:off x="7812088" y="5876925"/>
            <a:ext cx="431800" cy="2159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2843213" y="1065213"/>
            <a:ext cx="29765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Calibri" pitchFamily="34" charset="0"/>
              </a:rPr>
              <a:t>Deleting Keys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1" name="TextBox 7"/>
          <p:cNvSpPr txBox="1">
            <a:spLocks noChangeArrowheads="1"/>
          </p:cNvSpPr>
          <p:nvPr/>
        </p:nvSpPr>
        <p:spPr bwMode="auto">
          <a:xfrm>
            <a:off x="1258888" y="2084388"/>
            <a:ext cx="35718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DEL </a:t>
            </a:r>
            <a:r>
              <a:rPr lang="en-US" altLang="zh-CN" sz="36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paitoubing</a:t>
            </a:r>
            <a:endParaRPr lang="zh-CN" altLang="en-US" sz="3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2" name="TextBox 8"/>
          <p:cNvSpPr txBox="1">
            <a:spLocks noChangeArrowheads="1"/>
          </p:cNvSpPr>
          <p:nvPr/>
        </p:nvSpPr>
        <p:spPr bwMode="auto">
          <a:xfrm>
            <a:off x="1258888" y="2947988"/>
            <a:ext cx="5535612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B0F0"/>
                </a:solidFill>
                <a:latin typeface="Calibri" pitchFamily="34" charset="0"/>
              </a:rPr>
              <a:t>EXISTS</a:t>
            </a:r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paitoubing</a:t>
            </a:r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		       == </a:t>
            </a:r>
            <a:r>
              <a:rPr lang="en-US" altLang="zh-CN" sz="3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 (false)</a:t>
            </a:r>
            <a:endParaRPr lang="zh-CN" altLang="en-US" sz="36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>
            <a:stCxn id="8" idx="1"/>
            <a:endCxn id="13" idx="3"/>
          </p:cNvCxnSpPr>
          <p:nvPr/>
        </p:nvCxnSpPr>
        <p:spPr>
          <a:xfrm rot="10800000" flipH="1">
            <a:off x="684213" y="3573463"/>
            <a:ext cx="7272337" cy="15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2" name="Picture 3" descr="E:\RESOURCE\logo\TEMP_1 [转换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3848100" y="981075"/>
            <a:ext cx="10842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Calibri" pitchFamily="34" charset="0"/>
              </a:rPr>
              <a:t>Lists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4213" y="3284538"/>
            <a:ext cx="935037" cy="576262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9" name="圆角矩形 8"/>
          <p:cNvSpPr/>
          <p:nvPr/>
        </p:nvSpPr>
        <p:spPr>
          <a:xfrm>
            <a:off x="1979613" y="3284538"/>
            <a:ext cx="936625" cy="576262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3276600" y="3284538"/>
            <a:ext cx="935038" cy="576262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4500563" y="3284538"/>
            <a:ext cx="935037" cy="576262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12" name="圆角矩形 11"/>
          <p:cNvSpPr/>
          <p:nvPr/>
        </p:nvSpPr>
        <p:spPr>
          <a:xfrm>
            <a:off x="5724525" y="3284538"/>
            <a:ext cx="935038" cy="576262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13" name="圆角矩形 12"/>
          <p:cNvSpPr/>
          <p:nvPr/>
        </p:nvSpPr>
        <p:spPr>
          <a:xfrm>
            <a:off x="7019925" y="3284538"/>
            <a:ext cx="936625" cy="576262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5" name="曲线连接符 14"/>
          <p:cNvCxnSpPr>
            <a:endCxn id="8" idx="1"/>
          </p:cNvCxnSpPr>
          <p:nvPr/>
        </p:nvCxnSpPr>
        <p:spPr>
          <a:xfrm rot="5400000">
            <a:off x="575469" y="2385219"/>
            <a:ext cx="1296988" cy="1079500"/>
          </a:xfrm>
          <a:prstGeom prst="curvedConnector4">
            <a:avLst>
              <a:gd name="adj1" fmla="val 11580"/>
              <a:gd name="adj2" fmla="val 121164"/>
            </a:avLst>
          </a:prstGeom>
          <a:ln w="698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3" name="TextBox 16"/>
          <p:cNvSpPr txBox="1">
            <a:spLocks noChangeArrowheads="1"/>
          </p:cNvSpPr>
          <p:nvPr/>
        </p:nvSpPr>
        <p:spPr bwMode="auto">
          <a:xfrm>
            <a:off x="1835150" y="2060575"/>
            <a:ext cx="1341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LPUSH</a:t>
            </a:r>
            <a:endParaRPr lang="zh-CN" altLang="en-US" sz="28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形状 30"/>
          <p:cNvCxnSpPr>
            <a:endCxn id="13" idx="3"/>
          </p:cNvCxnSpPr>
          <p:nvPr/>
        </p:nvCxnSpPr>
        <p:spPr>
          <a:xfrm rot="16200000" flipH="1">
            <a:off x="6876256" y="2493170"/>
            <a:ext cx="1368425" cy="792162"/>
          </a:xfrm>
          <a:prstGeom prst="curvedConnector4">
            <a:avLst>
              <a:gd name="adj1" fmla="val 22226"/>
              <a:gd name="adj2" fmla="val 128860"/>
            </a:avLst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Box 32"/>
          <p:cNvSpPr txBox="1">
            <a:spLocks noChangeArrowheads="1"/>
          </p:cNvSpPr>
          <p:nvPr/>
        </p:nvSpPr>
        <p:spPr bwMode="auto">
          <a:xfrm>
            <a:off x="5651500" y="2112963"/>
            <a:ext cx="1390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RPUSH</a:t>
            </a:r>
            <a:endParaRPr lang="zh-CN" altLang="en-US" sz="28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形状 34"/>
          <p:cNvCxnSpPr>
            <a:stCxn id="8" idx="1"/>
          </p:cNvCxnSpPr>
          <p:nvPr/>
        </p:nvCxnSpPr>
        <p:spPr>
          <a:xfrm rot="10800000" flipH="1" flipV="1">
            <a:off x="684213" y="3573463"/>
            <a:ext cx="574675" cy="1511300"/>
          </a:xfrm>
          <a:prstGeom prst="curvedConnector4">
            <a:avLst>
              <a:gd name="adj1" fmla="val -39683"/>
              <a:gd name="adj2" fmla="val 87808"/>
            </a:avLst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</p:cNvCxnSpPr>
          <p:nvPr/>
        </p:nvCxnSpPr>
        <p:spPr>
          <a:xfrm flipH="1">
            <a:off x="7308850" y="3573463"/>
            <a:ext cx="647700" cy="1584325"/>
          </a:xfrm>
          <a:prstGeom prst="curvedConnector4">
            <a:avLst>
              <a:gd name="adj1" fmla="val -35274"/>
              <a:gd name="adj2" fmla="val 76780"/>
            </a:avLst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8" name="TextBox 39"/>
          <p:cNvSpPr txBox="1">
            <a:spLocks noChangeArrowheads="1"/>
          </p:cNvSpPr>
          <p:nvPr/>
        </p:nvSpPr>
        <p:spPr bwMode="auto">
          <a:xfrm>
            <a:off x="1403350" y="4724400"/>
            <a:ext cx="1101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LPOP</a:t>
            </a:r>
            <a:endParaRPr lang="zh-CN" altLang="en-US" sz="28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39" name="TextBox 40"/>
          <p:cNvSpPr txBox="1">
            <a:spLocks noChangeArrowheads="1"/>
          </p:cNvSpPr>
          <p:nvPr/>
        </p:nvSpPr>
        <p:spPr bwMode="auto">
          <a:xfrm>
            <a:off x="5795963" y="4652963"/>
            <a:ext cx="1150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RPOP</a:t>
            </a:r>
            <a:endParaRPr lang="zh-CN" altLang="en-US" sz="28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40" name="TextBox 43"/>
          <p:cNvSpPr txBox="1">
            <a:spLocks noChangeArrowheads="1"/>
          </p:cNvSpPr>
          <p:nvPr/>
        </p:nvSpPr>
        <p:spPr bwMode="auto">
          <a:xfrm>
            <a:off x="1042988" y="5589588"/>
            <a:ext cx="36258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LPUSH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paitoubing a</a:t>
            </a:r>
            <a:endParaRPr lang="zh-CN" altLang="en-US" sz="28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9" idx="1"/>
            <a:endCxn id="14" idx="3"/>
          </p:cNvCxnSpPr>
          <p:nvPr/>
        </p:nvCxnSpPr>
        <p:spPr>
          <a:xfrm rot="10800000" flipH="1">
            <a:off x="684213" y="3284538"/>
            <a:ext cx="7272337" cy="15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0" name="Picture 3" descr="E:\RESOURCE\logo\TEMP_1 [转换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3848100" y="981075"/>
            <a:ext cx="10842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Calibri" pitchFamily="34" charset="0"/>
              </a:rPr>
              <a:t>Lists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4213" y="2997200"/>
            <a:ext cx="935037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1979613" y="2997200"/>
            <a:ext cx="936625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3276600" y="2997200"/>
            <a:ext cx="935038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2" name="圆角矩形 11"/>
          <p:cNvSpPr/>
          <p:nvPr/>
        </p:nvSpPr>
        <p:spPr>
          <a:xfrm>
            <a:off x="4500563" y="2997200"/>
            <a:ext cx="935037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13" name="圆角矩形 12"/>
          <p:cNvSpPr/>
          <p:nvPr/>
        </p:nvSpPr>
        <p:spPr>
          <a:xfrm>
            <a:off x="5724525" y="2997200"/>
            <a:ext cx="935038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14" name="圆角矩形 13"/>
          <p:cNvSpPr/>
          <p:nvPr/>
        </p:nvSpPr>
        <p:spPr>
          <a:xfrm>
            <a:off x="7019925" y="2997200"/>
            <a:ext cx="936625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755650" y="2708275"/>
            <a:ext cx="72009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1" name="TextBox 25"/>
          <p:cNvSpPr txBox="1">
            <a:spLocks noChangeArrowheads="1"/>
          </p:cNvSpPr>
          <p:nvPr/>
        </p:nvSpPr>
        <p:spPr bwMode="auto">
          <a:xfrm>
            <a:off x="3419475" y="2205038"/>
            <a:ext cx="20732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LLEN == 6</a:t>
            </a:r>
            <a:endParaRPr lang="zh-CN" altLang="en-US" sz="28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82" name="TextBox 26"/>
          <p:cNvSpPr txBox="1">
            <a:spLocks noChangeArrowheads="1"/>
          </p:cNvSpPr>
          <p:nvPr/>
        </p:nvSpPr>
        <p:spPr bwMode="auto">
          <a:xfrm>
            <a:off x="2195513" y="2708275"/>
            <a:ext cx="5746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6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83" name="TextBox 27"/>
          <p:cNvSpPr txBox="1">
            <a:spLocks noChangeArrowheads="1"/>
          </p:cNvSpPr>
          <p:nvPr/>
        </p:nvSpPr>
        <p:spPr bwMode="auto">
          <a:xfrm>
            <a:off x="1619250" y="5229225"/>
            <a:ext cx="1636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LREM 1 b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>
            <a:stCxn id="32782" idx="2"/>
          </p:cNvCxnSpPr>
          <p:nvPr/>
        </p:nvCxnSpPr>
        <p:spPr>
          <a:xfrm rot="16200000" flipH="1">
            <a:off x="1731169" y="4475956"/>
            <a:ext cx="1504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大括号 32"/>
          <p:cNvSpPr/>
          <p:nvPr/>
        </p:nvSpPr>
        <p:spPr>
          <a:xfrm rot="5400000">
            <a:off x="4175919" y="3105944"/>
            <a:ext cx="360362" cy="1727200"/>
          </a:xfrm>
          <a:prstGeom prst="rightBrac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86" name="TextBox 33"/>
          <p:cNvSpPr txBox="1">
            <a:spLocks noChangeArrowheads="1"/>
          </p:cNvSpPr>
          <p:nvPr/>
        </p:nvSpPr>
        <p:spPr bwMode="auto">
          <a:xfrm>
            <a:off x="3348038" y="4335463"/>
            <a:ext cx="19542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LRANGE 2 3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>
            <a:stCxn id="13" idx="2"/>
          </p:cNvCxnSpPr>
          <p:nvPr/>
        </p:nvCxnSpPr>
        <p:spPr>
          <a:xfrm rot="16200000" flipH="1">
            <a:off x="5418138" y="4348163"/>
            <a:ext cx="158432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8" name="TextBox 36"/>
          <p:cNvSpPr txBox="1">
            <a:spLocks noChangeArrowheads="1"/>
          </p:cNvSpPr>
          <p:nvPr/>
        </p:nvSpPr>
        <p:spPr bwMode="auto">
          <a:xfrm>
            <a:off x="5461000" y="5229225"/>
            <a:ext cx="1558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LINDEX 5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>
            <a:stCxn id="9" idx="1"/>
            <a:endCxn id="14" idx="3"/>
          </p:cNvCxnSpPr>
          <p:nvPr/>
        </p:nvCxnSpPr>
        <p:spPr>
          <a:xfrm rot="10800000" flipH="1">
            <a:off x="684213" y="3284538"/>
            <a:ext cx="7272337" cy="15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4" name="Picture 3" descr="E:\RESOURCE\logo\TEMP_1 [转换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7" name="TextBox 7"/>
          <p:cNvSpPr txBox="1">
            <a:spLocks noChangeArrowheads="1"/>
          </p:cNvSpPr>
          <p:nvPr/>
        </p:nvSpPr>
        <p:spPr bwMode="auto">
          <a:xfrm>
            <a:off x="2268538" y="1052513"/>
            <a:ext cx="41068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队列服务</a:t>
            </a:r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Queues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4213" y="2997200"/>
            <a:ext cx="935037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1979613" y="2997200"/>
            <a:ext cx="936625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3276600" y="2997200"/>
            <a:ext cx="935038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2" name="圆角矩形 11"/>
          <p:cNvSpPr/>
          <p:nvPr/>
        </p:nvSpPr>
        <p:spPr>
          <a:xfrm>
            <a:off x="4500563" y="2997200"/>
            <a:ext cx="935037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13" name="圆角矩形 12"/>
          <p:cNvSpPr/>
          <p:nvPr/>
        </p:nvSpPr>
        <p:spPr>
          <a:xfrm>
            <a:off x="5724525" y="2997200"/>
            <a:ext cx="935038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14" name="圆角矩形 13"/>
          <p:cNvSpPr/>
          <p:nvPr/>
        </p:nvSpPr>
        <p:spPr>
          <a:xfrm>
            <a:off x="7019925" y="2997200"/>
            <a:ext cx="936625" cy="576263"/>
          </a:xfrm>
          <a:prstGeom prst="roundRect">
            <a:avLst/>
          </a:prstGeom>
          <a:solidFill>
            <a:srgbClr val="00B0F0"/>
          </a:solidFill>
          <a:ln w="1174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33804" name="TextBox 24"/>
          <p:cNvSpPr txBox="1">
            <a:spLocks noChangeArrowheads="1"/>
          </p:cNvSpPr>
          <p:nvPr/>
        </p:nvSpPr>
        <p:spPr bwMode="auto">
          <a:xfrm>
            <a:off x="5651500" y="1844675"/>
            <a:ext cx="1390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RPUSH</a:t>
            </a:r>
            <a:endParaRPr lang="zh-CN" altLang="en-US" sz="28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形状 34"/>
          <p:cNvCxnSpPr/>
          <p:nvPr/>
        </p:nvCxnSpPr>
        <p:spPr>
          <a:xfrm>
            <a:off x="7113588" y="2178050"/>
            <a:ext cx="411162" cy="674688"/>
          </a:xfrm>
          <a:prstGeom prst="curvedConnector2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0800000">
            <a:off x="5795963" y="4076700"/>
            <a:ext cx="2089150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形状 40"/>
          <p:cNvCxnSpPr/>
          <p:nvPr/>
        </p:nvCxnSpPr>
        <p:spPr>
          <a:xfrm rot="10800000" flipV="1">
            <a:off x="323850" y="3357563"/>
            <a:ext cx="360363" cy="935037"/>
          </a:xfrm>
          <a:prstGeom prst="curvedConnector2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8" name="TextBox 41"/>
          <p:cNvSpPr txBox="1">
            <a:spLocks noChangeArrowheads="1"/>
          </p:cNvSpPr>
          <p:nvPr/>
        </p:nvSpPr>
        <p:spPr bwMode="auto">
          <a:xfrm>
            <a:off x="0" y="4406900"/>
            <a:ext cx="968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LPOP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09" name="TextBox 42"/>
          <p:cNvSpPr txBox="1">
            <a:spLocks noChangeArrowheads="1"/>
          </p:cNvSpPr>
          <p:nvPr/>
        </p:nvSpPr>
        <p:spPr bwMode="auto">
          <a:xfrm>
            <a:off x="4284663" y="4652963"/>
            <a:ext cx="4441825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RPUSH paitoubing abc</a:t>
            </a:r>
          </a:p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RPUSH paitoubing def</a:t>
            </a:r>
          </a:p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LPOP paitoubing == “abc”</a:t>
            </a:r>
          </a:p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LPOP paitoubing == “def”</a:t>
            </a:r>
          </a:p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LPOP paitoubing == (nil)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8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276600" y="1979613"/>
            <a:ext cx="5759450" cy="936625"/>
          </a:xfrm>
          <a:prstGeom prst="roundRect">
            <a:avLst/>
          </a:prstGeom>
          <a:solidFill>
            <a:srgbClr val="00B0F0"/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4821" name="TextBox 7"/>
          <p:cNvSpPr txBox="1">
            <a:spLocks noChangeArrowheads="1"/>
          </p:cNvSpPr>
          <p:nvPr/>
        </p:nvSpPr>
        <p:spPr bwMode="auto">
          <a:xfrm>
            <a:off x="3708400" y="836613"/>
            <a:ext cx="2225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Sets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2" name="TextBox 8"/>
          <p:cNvSpPr txBox="1">
            <a:spLocks noChangeArrowheads="1"/>
          </p:cNvSpPr>
          <p:nvPr/>
        </p:nvSpPr>
        <p:spPr bwMode="auto">
          <a:xfrm>
            <a:off x="395288" y="2165350"/>
            <a:ext cx="2322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uid:1:followers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3" name="TextBox 9"/>
          <p:cNvSpPr txBox="1">
            <a:spLocks noChangeArrowheads="1"/>
          </p:cNvSpPr>
          <p:nvPr/>
        </p:nvSpPr>
        <p:spPr bwMode="auto">
          <a:xfrm>
            <a:off x="3419475" y="2012950"/>
            <a:ext cx="4968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bruce tom  zhangsan lisi 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wangermazi xiaoyueyue  fengjie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76600" y="4652963"/>
            <a:ext cx="5759450" cy="936625"/>
          </a:xfrm>
          <a:prstGeom prst="roundRect">
            <a:avLst/>
          </a:prstGeom>
          <a:solidFill>
            <a:srgbClr val="00B0F0"/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4825" name="TextBox 14"/>
          <p:cNvSpPr txBox="1">
            <a:spLocks noChangeArrowheads="1"/>
          </p:cNvSpPr>
          <p:nvPr/>
        </p:nvSpPr>
        <p:spPr bwMode="auto">
          <a:xfrm>
            <a:off x="395288" y="4911725"/>
            <a:ext cx="2362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uid:2:followers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6" name="矩形 15"/>
          <p:cNvSpPr>
            <a:spLocks noChangeArrowheads="1"/>
          </p:cNvSpPr>
          <p:nvPr/>
        </p:nvSpPr>
        <p:spPr bwMode="auto">
          <a:xfrm>
            <a:off x="3708400" y="4724400"/>
            <a:ext cx="504031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xiaoyueyue  fengjie  liyuchun  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furongjiejie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7" name="矩形 22"/>
          <p:cNvSpPr>
            <a:spLocks noChangeArrowheads="1"/>
          </p:cNvSpPr>
          <p:nvPr/>
        </p:nvSpPr>
        <p:spPr bwMode="auto">
          <a:xfrm>
            <a:off x="395288" y="3357563"/>
            <a:ext cx="3973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SREM</a:t>
            </a:r>
            <a:r>
              <a:rPr lang="en-US" altLang="zh-CN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uid:1:followers  </a:t>
            </a:r>
            <a:r>
              <a:rPr lang="en-US" altLang="zh-CN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wangermazi</a:t>
            </a:r>
            <a:endParaRPr lang="zh-CN" altLang="en-US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908175" y="2814638"/>
            <a:ext cx="2303463" cy="431800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9" name="TextBox 25"/>
          <p:cNvSpPr txBox="1">
            <a:spLocks noChangeArrowheads="1"/>
          </p:cNvSpPr>
          <p:nvPr/>
        </p:nvSpPr>
        <p:spPr bwMode="auto">
          <a:xfrm>
            <a:off x="4284663" y="2238375"/>
            <a:ext cx="427037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>
                <a:latin typeface="Calibri" pitchFamily="34" charset="0"/>
              </a:rPr>
              <a:t>x</a:t>
            </a:r>
            <a:endParaRPr lang="zh-CN" altLang="en-US" sz="4400">
              <a:latin typeface="Calibri" pitchFamily="34" charset="0"/>
            </a:endParaRPr>
          </a:p>
        </p:txBody>
      </p:sp>
      <p:cxnSp>
        <p:nvCxnSpPr>
          <p:cNvPr id="28" name="曲线连接符 27"/>
          <p:cNvCxnSpPr/>
          <p:nvPr/>
        </p:nvCxnSpPr>
        <p:spPr>
          <a:xfrm rot="16200000" flipH="1">
            <a:off x="6408738" y="2960688"/>
            <a:ext cx="2663825" cy="1584325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1" name="TextBox 29"/>
          <p:cNvSpPr txBox="1">
            <a:spLocks noChangeArrowheads="1"/>
          </p:cNvSpPr>
          <p:nvPr/>
        </p:nvSpPr>
        <p:spPr bwMode="auto">
          <a:xfrm>
            <a:off x="4391025" y="3851275"/>
            <a:ext cx="478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SMOVE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uid:1:followers  uid:2:followers </a:t>
            </a:r>
            <a:r>
              <a:rPr lang="en-US" altLang="zh-CN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lisi</a:t>
            </a:r>
            <a:endParaRPr lang="zh-CN" altLang="en-US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32" name="TextBox 30"/>
          <p:cNvSpPr txBox="1">
            <a:spLocks noChangeArrowheads="1"/>
          </p:cNvSpPr>
          <p:nvPr/>
        </p:nvSpPr>
        <p:spPr bwMode="auto">
          <a:xfrm>
            <a:off x="1403350" y="6165850"/>
            <a:ext cx="3092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SADD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uid:2:followers  </a:t>
            </a:r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tom</a:t>
            </a:r>
            <a:endParaRPr lang="zh-CN" altLang="en-US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曲线连接符 32"/>
          <p:cNvCxnSpPr>
            <a:stCxn id="34832" idx="3"/>
          </p:cNvCxnSpPr>
          <p:nvPr/>
        </p:nvCxnSpPr>
        <p:spPr>
          <a:xfrm flipV="1">
            <a:off x="4495800" y="5445125"/>
            <a:ext cx="2597150" cy="904875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2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276600" y="1979613"/>
            <a:ext cx="5759450" cy="936625"/>
          </a:xfrm>
          <a:prstGeom prst="roundRect">
            <a:avLst/>
          </a:prstGeom>
          <a:solidFill>
            <a:srgbClr val="00B0F0"/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5845" name="TextBox 7"/>
          <p:cNvSpPr txBox="1">
            <a:spLocks noChangeArrowheads="1"/>
          </p:cNvSpPr>
          <p:nvPr/>
        </p:nvSpPr>
        <p:spPr bwMode="auto">
          <a:xfrm>
            <a:off x="3708400" y="836613"/>
            <a:ext cx="2225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Sets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6" name="TextBox 8"/>
          <p:cNvSpPr txBox="1">
            <a:spLocks noChangeArrowheads="1"/>
          </p:cNvSpPr>
          <p:nvPr/>
        </p:nvSpPr>
        <p:spPr bwMode="auto">
          <a:xfrm>
            <a:off x="395288" y="2165350"/>
            <a:ext cx="2322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uid:1:followers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7" name="TextBox 9"/>
          <p:cNvSpPr txBox="1">
            <a:spLocks noChangeArrowheads="1"/>
          </p:cNvSpPr>
          <p:nvPr/>
        </p:nvSpPr>
        <p:spPr bwMode="auto">
          <a:xfrm>
            <a:off x="3419475" y="2012950"/>
            <a:ext cx="4968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bruce tom  zhangsan lisi 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wangermazi xiaoyueyue  fengjie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76600" y="4365625"/>
            <a:ext cx="5759450" cy="935038"/>
          </a:xfrm>
          <a:prstGeom prst="roundRect">
            <a:avLst/>
          </a:prstGeom>
          <a:solidFill>
            <a:srgbClr val="00B0F0"/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5849" name="TextBox 11"/>
          <p:cNvSpPr txBox="1">
            <a:spLocks noChangeArrowheads="1"/>
          </p:cNvSpPr>
          <p:nvPr/>
        </p:nvSpPr>
        <p:spPr bwMode="auto">
          <a:xfrm>
            <a:off x="395288" y="4622800"/>
            <a:ext cx="2362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uid:2:followers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0" name="矩形 12"/>
          <p:cNvSpPr>
            <a:spLocks noChangeArrowheads="1"/>
          </p:cNvSpPr>
          <p:nvPr/>
        </p:nvSpPr>
        <p:spPr bwMode="auto">
          <a:xfrm>
            <a:off x="3708400" y="4437063"/>
            <a:ext cx="50403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xiaoyueyue  fengjie  liyuchun  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furongjiejie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1" name="TextBox 20"/>
          <p:cNvSpPr txBox="1">
            <a:spLocks noChangeArrowheads="1"/>
          </p:cNvSpPr>
          <p:nvPr/>
        </p:nvSpPr>
        <p:spPr bwMode="auto">
          <a:xfrm>
            <a:off x="395288" y="3213100"/>
            <a:ext cx="62880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SCARD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uid:1:followers 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7</a:t>
            </a:r>
          </a:p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SISMEMBER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uid:1:followers xinxin 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0 (meaning false)</a:t>
            </a:r>
          </a:p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SRANDMEMBER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uid:1:followers 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“xiaoyueyue”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2" name="TextBox 21"/>
          <p:cNvSpPr txBox="1">
            <a:spLocks noChangeArrowheads="1"/>
          </p:cNvSpPr>
          <p:nvPr/>
        </p:nvSpPr>
        <p:spPr bwMode="auto">
          <a:xfrm>
            <a:off x="395288" y="5580063"/>
            <a:ext cx="3125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SMEMBERS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uid:2:followers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3" name="TextBox 22"/>
          <p:cNvSpPr txBox="1">
            <a:spLocks noChangeArrowheads="1"/>
          </p:cNvSpPr>
          <p:nvPr/>
        </p:nvSpPr>
        <p:spPr bwMode="auto">
          <a:xfrm>
            <a:off x="3059113" y="6021388"/>
            <a:ext cx="4016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 xiaoyueyue  fengjie  liyuchun  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    furongjiejie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276600" y="1979613"/>
            <a:ext cx="5759450" cy="936625"/>
          </a:xfrm>
          <a:prstGeom prst="roundRect">
            <a:avLst/>
          </a:prstGeom>
          <a:solidFill>
            <a:srgbClr val="00B0F0"/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6869" name="TextBox 7"/>
          <p:cNvSpPr txBox="1">
            <a:spLocks noChangeArrowheads="1"/>
          </p:cNvSpPr>
          <p:nvPr/>
        </p:nvSpPr>
        <p:spPr bwMode="auto">
          <a:xfrm>
            <a:off x="1042988" y="981075"/>
            <a:ext cx="7356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Sets</a:t>
            </a:r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（交集、并集、差集）</a:t>
            </a:r>
          </a:p>
        </p:txBody>
      </p:sp>
      <p:sp>
        <p:nvSpPr>
          <p:cNvPr id="36870" name="TextBox 8"/>
          <p:cNvSpPr txBox="1">
            <a:spLocks noChangeArrowheads="1"/>
          </p:cNvSpPr>
          <p:nvPr/>
        </p:nvSpPr>
        <p:spPr bwMode="auto">
          <a:xfrm>
            <a:off x="395288" y="2165350"/>
            <a:ext cx="2322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uid:1:followers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71" name="TextBox 9"/>
          <p:cNvSpPr txBox="1">
            <a:spLocks noChangeArrowheads="1"/>
          </p:cNvSpPr>
          <p:nvPr/>
        </p:nvSpPr>
        <p:spPr bwMode="auto">
          <a:xfrm>
            <a:off x="3419475" y="2012950"/>
            <a:ext cx="4968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bruce tom  zhangsan lisi 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wangermazi </a:t>
            </a:r>
            <a:r>
              <a:rPr lang="en-US" altLang="zh-CN" sz="24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xiaoyueyue  fengjie</a:t>
            </a:r>
            <a:endParaRPr lang="zh-CN" altLang="en-US" sz="240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76600" y="4365625"/>
            <a:ext cx="5759450" cy="935038"/>
          </a:xfrm>
          <a:prstGeom prst="roundRect">
            <a:avLst/>
          </a:prstGeom>
          <a:solidFill>
            <a:srgbClr val="00B0F0"/>
          </a:solidFill>
          <a:ln w="889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/>
          </a:p>
        </p:txBody>
      </p:sp>
      <p:sp>
        <p:nvSpPr>
          <p:cNvPr id="36873" name="TextBox 11"/>
          <p:cNvSpPr txBox="1">
            <a:spLocks noChangeArrowheads="1"/>
          </p:cNvSpPr>
          <p:nvPr/>
        </p:nvSpPr>
        <p:spPr bwMode="auto">
          <a:xfrm>
            <a:off x="395288" y="4622800"/>
            <a:ext cx="2362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uid:2:followers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74" name="矩形 12"/>
          <p:cNvSpPr>
            <a:spLocks noChangeArrowheads="1"/>
          </p:cNvSpPr>
          <p:nvPr/>
        </p:nvSpPr>
        <p:spPr bwMode="auto">
          <a:xfrm>
            <a:off x="3708400" y="4437063"/>
            <a:ext cx="50403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xiaoyueyue  fengjie  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liyuchun  </a:t>
            </a:r>
          </a:p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furongjiejie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067175" y="3429000"/>
            <a:ext cx="3360738" cy="504825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76" name="矩形 17"/>
          <p:cNvSpPr>
            <a:spLocks noChangeArrowheads="1"/>
          </p:cNvSpPr>
          <p:nvPr/>
        </p:nvSpPr>
        <p:spPr bwMode="auto">
          <a:xfrm>
            <a:off x="4356100" y="3429000"/>
            <a:ext cx="2952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xiaoyueyue fengjie</a:t>
            </a:r>
            <a:endParaRPr lang="zh-CN" altLang="en-US" sz="240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77" name="TextBox 18"/>
          <p:cNvSpPr txBox="1">
            <a:spLocks noChangeArrowheads="1"/>
          </p:cNvSpPr>
          <p:nvPr/>
        </p:nvSpPr>
        <p:spPr bwMode="auto">
          <a:xfrm>
            <a:off x="395288" y="5795963"/>
            <a:ext cx="688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SINTER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uid:1:followers uid:2:followers 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xiaoyueyue fengjie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 flipH="1" flipV="1">
            <a:off x="2628107" y="4148931"/>
            <a:ext cx="1727200" cy="143986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9" name="TextBox 21"/>
          <p:cNvSpPr txBox="1">
            <a:spLocks noChangeArrowheads="1"/>
          </p:cNvSpPr>
          <p:nvPr/>
        </p:nvSpPr>
        <p:spPr bwMode="auto">
          <a:xfrm>
            <a:off x="395288" y="6308725"/>
            <a:ext cx="1703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SINTERSTORE</a:t>
            </a:r>
            <a:endParaRPr lang="zh-CN" altLang="en-US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80" name="TextBox 23"/>
          <p:cNvSpPr txBox="1">
            <a:spLocks noChangeArrowheads="1"/>
          </p:cNvSpPr>
          <p:nvPr/>
        </p:nvSpPr>
        <p:spPr bwMode="auto">
          <a:xfrm>
            <a:off x="2555875" y="6308725"/>
            <a:ext cx="2846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SUNION SUNIONSTORE</a:t>
            </a:r>
            <a:endParaRPr lang="zh-CN" alt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881" name="TextBox 24"/>
          <p:cNvSpPr txBox="1">
            <a:spLocks noChangeArrowheads="1"/>
          </p:cNvSpPr>
          <p:nvPr/>
        </p:nvSpPr>
        <p:spPr bwMode="auto">
          <a:xfrm>
            <a:off x="5724525" y="6308725"/>
            <a:ext cx="2216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SDIFF SDIFFSTORE</a:t>
            </a:r>
            <a:endParaRPr lang="zh-CN" altLang="en-US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2" name="TextBox 7"/>
          <p:cNvSpPr txBox="1">
            <a:spLocks noChangeArrowheads="1"/>
          </p:cNvSpPr>
          <p:nvPr/>
        </p:nvSpPr>
        <p:spPr bwMode="auto">
          <a:xfrm>
            <a:off x="2555875" y="1341438"/>
            <a:ext cx="357028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有序集合</a:t>
            </a:r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ZSets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3" name="TextBox 20"/>
          <p:cNvSpPr txBox="1">
            <a:spLocks noChangeArrowheads="1"/>
          </p:cNvSpPr>
          <p:nvPr/>
        </p:nvSpPr>
        <p:spPr bwMode="auto">
          <a:xfrm>
            <a:off x="3059113" y="2636838"/>
            <a:ext cx="24653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Like Sets </a:t>
            </a:r>
            <a:endParaRPr lang="zh-CN" altLang="en-US" sz="4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4" name="TextBox 21"/>
          <p:cNvSpPr txBox="1">
            <a:spLocks noChangeArrowheads="1"/>
          </p:cNvSpPr>
          <p:nvPr/>
        </p:nvSpPr>
        <p:spPr bwMode="auto">
          <a:xfrm>
            <a:off x="1258888" y="4005263"/>
            <a:ext cx="67167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每个元素</a:t>
            </a:r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增加了</a:t>
            </a:r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rank,</a:t>
            </a:r>
            <a:r>
              <a:rPr lang="zh-CN" altLang="en-US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或是</a:t>
            </a:r>
            <a:r>
              <a:rPr lang="en-US" altLang="zh-CN" sz="36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score</a:t>
            </a:r>
            <a:endParaRPr lang="zh-CN" altLang="en-US" sz="36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5" name="TextBox 22"/>
          <p:cNvSpPr txBox="1">
            <a:spLocks noChangeArrowheads="1"/>
          </p:cNvSpPr>
          <p:nvPr/>
        </p:nvSpPr>
        <p:spPr bwMode="auto">
          <a:xfrm>
            <a:off x="2771775" y="5157788"/>
            <a:ext cx="3265488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6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no time!</a:t>
            </a:r>
            <a:endParaRPr lang="zh-CN" altLang="en-US" sz="6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427538" y="1989138"/>
            <a:ext cx="4537075" cy="143986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8914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7" name="矩形 6"/>
          <p:cNvSpPr>
            <a:spLocks noChangeArrowheads="1"/>
          </p:cNvSpPr>
          <p:nvPr/>
        </p:nvSpPr>
        <p:spPr bwMode="auto">
          <a:xfrm>
            <a:off x="2411413" y="1052513"/>
            <a:ext cx="4000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Hashes</a:t>
            </a:r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（哈希）</a:t>
            </a:r>
          </a:p>
        </p:txBody>
      </p:sp>
      <p:sp>
        <p:nvSpPr>
          <p:cNvPr id="38918" name="TextBox 7"/>
          <p:cNvSpPr txBox="1">
            <a:spLocks noChangeArrowheads="1"/>
          </p:cNvSpPr>
          <p:nvPr/>
        </p:nvSpPr>
        <p:spPr bwMode="auto">
          <a:xfrm>
            <a:off x="250825" y="2060575"/>
            <a:ext cx="1947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en-US" altLang="zh-CN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:Product 1</a:t>
            </a:r>
            <a:endParaRPr lang="zh-CN" altLang="en-US" sz="20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50825" y="2565400"/>
            <a:ext cx="3744913" cy="1943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323850" y="2781300"/>
            <a:ext cx="367188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created_at :   </a:t>
            </a:r>
            <a:r>
              <a:rPr lang="en-US" altLang="zh-CN" sz="2400">
                <a:solidFill>
                  <a:srgbClr val="002060"/>
                </a:solidFill>
                <a:latin typeface="Calibri" pitchFamily="34" charset="0"/>
              </a:rPr>
              <a:t>1290149988</a:t>
            </a:r>
            <a:endParaRPr lang="en-US" altLang="zh-CN" sz="240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product_id :  </a:t>
            </a:r>
            <a:r>
              <a:rPr lang="en-US" altLang="zh-CN" sz="24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name :          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盛大点券</a:t>
            </a:r>
            <a:endParaRPr lang="en-US" altLang="zh-CN" sz="240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available :     </a:t>
            </a:r>
            <a:r>
              <a:rPr lang="en-US" altLang="zh-CN" sz="24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sz="240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21" name="TextBox 10"/>
          <p:cNvSpPr txBox="1">
            <a:spLocks noChangeArrowheads="1"/>
          </p:cNvSpPr>
          <p:nvPr/>
        </p:nvSpPr>
        <p:spPr bwMode="auto">
          <a:xfrm>
            <a:off x="4427538" y="2125663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HSET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product:1 </a:t>
            </a:r>
            <a:r>
              <a:rPr lang="en-US" altLang="zh-CN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created_at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1290149988</a:t>
            </a:r>
            <a:endParaRPr lang="zh-CN" altLang="en-US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22" name="TextBox 11"/>
          <p:cNvSpPr txBox="1">
            <a:spLocks noChangeArrowheads="1"/>
          </p:cNvSpPr>
          <p:nvPr/>
        </p:nvSpPr>
        <p:spPr bwMode="auto">
          <a:xfrm>
            <a:off x="4427538" y="2555875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HSET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product:1 </a:t>
            </a:r>
            <a:r>
              <a:rPr lang="en-US" altLang="zh-CN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“盛大点券”</a:t>
            </a:r>
          </a:p>
        </p:txBody>
      </p:sp>
      <p:sp>
        <p:nvSpPr>
          <p:cNvPr id="38923" name="TextBox 12"/>
          <p:cNvSpPr txBox="1">
            <a:spLocks noChangeArrowheads="1"/>
          </p:cNvSpPr>
          <p:nvPr/>
        </p:nvSpPr>
        <p:spPr bwMode="auto">
          <a:xfrm>
            <a:off x="4427538" y="2997200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HSET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product:1 </a:t>
            </a:r>
            <a:r>
              <a:rPr lang="en-US" altLang="zh-CN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available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100</a:t>
            </a:r>
            <a:endParaRPr lang="zh-CN" altLang="en-US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24" name="TextBox 13"/>
          <p:cNvSpPr txBox="1">
            <a:spLocks noChangeArrowheads="1"/>
          </p:cNvSpPr>
          <p:nvPr/>
        </p:nvSpPr>
        <p:spPr bwMode="auto">
          <a:xfrm>
            <a:off x="4416425" y="3429000"/>
            <a:ext cx="4086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HGET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product:1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name 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</a:t>
            </a:r>
            <a:r>
              <a:rPr lang="zh-CN" altLang="en-US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盛大点券</a:t>
            </a:r>
            <a:endParaRPr lang="en-US" altLang="zh-CN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925" name="TextBox 14"/>
          <p:cNvSpPr txBox="1">
            <a:spLocks noChangeArrowheads="1"/>
          </p:cNvSpPr>
          <p:nvPr/>
        </p:nvSpPr>
        <p:spPr bwMode="auto">
          <a:xfrm>
            <a:off x="4400550" y="3860800"/>
            <a:ext cx="2611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HLEN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product:1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3</a:t>
            </a:r>
          </a:p>
        </p:txBody>
      </p:sp>
      <p:sp>
        <p:nvSpPr>
          <p:cNvPr id="38926" name="TextBox 15"/>
          <p:cNvSpPr txBox="1">
            <a:spLocks noChangeArrowheads="1"/>
          </p:cNvSpPr>
          <p:nvPr/>
        </p:nvSpPr>
        <p:spPr bwMode="auto">
          <a:xfrm>
            <a:off x="4402138" y="4221163"/>
            <a:ext cx="47164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HKEYS 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product:1 </a:t>
            </a:r>
          </a:p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 created_at, name,available</a:t>
            </a:r>
          </a:p>
        </p:txBody>
      </p:sp>
      <p:sp>
        <p:nvSpPr>
          <p:cNvPr id="38927" name="TextBox 16"/>
          <p:cNvSpPr txBox="1">
            <a:spLocks noChangeArrowheads="1"/>
          </p:cNvSpPr>
          <p:nvPr/>
        </p:nvSpPr>
        <p:spPr bwMode="auto">
          <a:xfrm>
            <a:off x="4403725" y="4941888"/>
            <a:ext cx="4829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HGETALL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product:1  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== 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   created_at =&gt; 102374657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             name=&gt; </a:t>
            </a:r>
            <a:r>
              <a:rPr lang="zh-CN" altLang="en-US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盛大点券</a:t>
            </a:r>
            <a:endParaRPr lang="en-US" altLang="zh-CN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             available=&gt; 100</a:t>
            </a:r>
          </a:p>
        </p:txBody>
      </p:sp>
      <p:sp>
        <p:nvSpPr>
          <p:cNvPr id="38928" name="TextBox 19"/>
          <p:cNvSpPr txBox="1">
            <a:spLocks noChangeArrowheads="1"/>
          </p:cNvSpPr>
          <p:nvPr/>
        </p:nvSpPr>
        <p:spPr bwMode="auto">
          <a:xfrm>
            <a:off x="250825" y="6135688"/>
            <a:ext cx="6296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HVALS HEXISTS HINCRBY HMGET HMSET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3" descr="E:\RESOURCE\logo\TEMP_1 [转换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矩形 7"/>
          <p:cNvSpPr>
            <a:spLocks noChangeArrowheads="1"/>
          </p:cNvSpPr>
          <p:nvPr/>
        </p:nvSpPr>
        <p:spPr bwMode="auto">
          <a:xfrm>
            <a:off x="77788" y="115888"/>
            <a:ext cx="251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NoSQL 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大行其道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4925" y="620713"/>
            <a:ext cx="91090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3850" y="1196975"/>
            <a:ext cx="2303463" cy="863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APP</a:t>
            </a:r>
            <a:endParaRPr lang="zh-CN" altLang="en-US" b="1" dirty="0"/>
          </a:p>
        </p:txBody>
      </p:sp>
      <p:sp>
        <p:nvSpPr>
          <p:cNvPr id="10" name="燕尾形箭头 9"/>
          <p:cNvSpPr/>
          <p:nvPr/>
        </p:nvSpPr>
        <p:spPr>
          <a:xfrm>
            <a:off x="3563938" y="1412875"/>
            <a:ext cx="863600" cy="431800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流程图: 过程 11"/>
          <p:cNvSpPr/>
          <p:nvPr/>
        </p:nvSpPr>
        <p:spPr>
          <a:xfrm>
            <a:off x="5076825" y="1052513"/>
            <a:ext cx="2879725" cy="50482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高并发请求</a:t>
            </a:r>
          </a:p>
        </p:txBody>
      </p:sp>
      <p:sp>
        <p:nvSpPr>
          <p:cNvPr id="13" name="流程图: 过程 12"/>
          <p:cNvSpPr/>
          <p:nvPr/>
        </p:nvSpPr>
        <p:spPr>
          <a:xfrm>
            <a:off x="5076825" y="1773238"/>
            <a:ext cx="2879725" cy="503237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海量化数据</a:t>
            </a:r>
          </a:p>
        </p:txBody>
      </p:sp>
      <p:pic>
        <p:nvPicPr>
          <p:cNvPr id="1536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72450" y="908050"/>
            <a:ext cx="647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23250" y="1700213"/>
            <a:ext cx="669925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>
            <a:off x="250825" y="2565400"/>
            <a:ext cx="87137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95288" y="5013325"/>
            <a:ext cx="2305050" cy="863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/>
              <a:t>Disk</a:t>
            </a:r>
            <a:endParaRPr lang="zh-CN" altLang="en-US" b="1" dirty="0"/>
          </a:p>
        </p:txBody>
      </p:sp>
      <p:sp>
        <p:nvSpPr>
          <p:cNvPr id="19" name="流程图: 过程 18"/>
          <p:cNvSpPr/>
          <p:nvPr/>
        </p:nvSpPr>
        <p:spPr>
          <a:xfrm>
            <a:off x="5940425" y="5084763"/>
            <a:ext cx="1871663" cy="720725"/>
          </a:xfrm>
          <a:prstGeom prst="flowChartProces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内存</a:t>
            </a:r>
          </a:p>
        </p:txBody>
      </p:sp>
      <p:sp>
        <p:nvSpPr>
          <p:cNvPr id="20" name="燕尾形箭头 19"/>
          <p:cNvSpPr/>
          <p:nvPr/>
        </p:nvSpPr>
        <p:spPr>
          <a:xfrm>
            <a:off x="3635375" y="5229225"/>
            <a:ext cx="865188" cy="431800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74" name="TextBox 21"/>
          <p:cNvSpPr txBox="1">
            <a:spLocks noChangeArrowheads="1"/>
          </p:cNvSpPr>
          <p:nvPr/>
        </p:nvSpPr>
        <p:spPr bwMode="auto">
          <a:xfrm>
            <a:off x="900113" y="6237288"/>
            <a:ext cx="6342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Calibri" pitchFamily="34" charset="0"/>
              </a:rPr>
              <a:t>图灵奖得主</a:t>
            </a:r>
            <a:r>
              <a:rPr lang="en-US" altLang="zh-CN" u="sng">
                <a:latin typeface="Calibri" pitchFamily="34" charset="0"/>
                <a:hlinkClick r:id="rId6"/>
              </a:rPr>
              <a:t>Jim Gray</a:t>
            </a:r>
            <a:r>
              <a:rPr lang="en-US" altLang="zh-CN" u="sng">
                <a:latin typeface="Calibri" pitchFamily="34" charset="0"/>
              </a:rPr>
              <a:t> </a:t>
            </a:r>
            <a:r>
              <a:rPr lang="zh-CN" altLang="en-US" u="sng">
                <a:latin typeface="Calibri" pitchFamily="34" charset="0"/>
              </a:rPr>
              <a:t>：“</a:t>
            </a:r>
            <a:r>
              <a:rPr lang="zh-CN" altLang="en-US">
                <a:latin typeface="Calibri" pitchFamily="34" charset="0"/>
              </a:rPr>
              <a:t>内存是新的硬盘，硬盘是新的磁带”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9388" y="4724400"/>
            <a:ext cx="87137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6" name="图片 23" descr="images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8313" y="3068638"/>
            <a:ext cx="2455862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7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43888" y="5229225"/>
            <a:ext cx="8382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8" name="矩形 26"/>
          <p:cNvSpPr>
            <a:spLocks noChangeArrowheads="1"/>
          </p:cNvSpPr>
          <p:nvPr/>
        </p:nvSpPr>
        <p:spPr bwMode="auto">
          <a:xfrm>
            <a:off x="3635375" y="3860800"/>
            <a:ext cx="19669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Calibri" pitchFamily="34" charset="0"/>
              </a:rPr>
              <a:t>memcached</a:t>
            </a:r>
            <a:endParaRPr lang="zh-CN" altLang="en-US" sz="2800">
              <a:solidFill>
                <a:srgbClr val="0070C0"/>
              </a:solidFill>
              <a:latin typeface="Calibri" pitchFamily="34" charset="0"/>
            </a:endParaRPr>
          </a:p>
        </p:txBody>
      </p:sp>
      <p:pic>
        <p:nvPicPr>
          <p:cNvPr id="15379" name="图片 27" descr="mongodb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635375" y="2924175"/>
            <a:ext cx="2232025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80" name="图片 28" descr="couchdb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72225" y="2657475"/>
            <a:ext cx="1255713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81" name="图片 29" descr="82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27763" y="3789363"/>
            <a:ext cx="20637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8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0" name="矩形 6"/>
          <p:cNvSpPr>
            <a:spLocks noChangeArrowheads="1"/>
          </p:cNvSpPr>
          <p:nvPr/>
        </p:nvSpPr>
        <p:spPr bwMode="auto">
          <a:xfrm>
            <a:off x="657225" y="1125538"/>
            <a:ext cx="82359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Calibri" pitchFamily="34" charset="0"/>
              </a:rPr>
              <a:t>Redis Social Network </a:t>
            </a:r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（社会化网络）</a:t>
            </a:r>
          </a:p>
        </p:txBody>
      </p:sp>
      <p:sp>
        <p:nvSpPr>
          <p:cNvPr id="39941" name="TextBox 8"/>
          <p:cNvSpPr txBox="1">
            <a:spLocks noChangeArrowheads="1"/>
          </p:cNvSpPr>
          <p:nvPr/>
        </p:nvSpPr>
        <p:spPr bwMode="auto">
          <a:xfrm>
            <a:off x="684213" y="2276475"/>
            <a:ext cx="960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UGC</a:t>
            </a:r>
            <a:endParaRPr lang="zh-CN" altLang="en-US" sz="28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3068638"/>
            <a:ext cx="381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0788" y="2349500"/>
            <a:ext cx="381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25" y="3500438"/>
            <a:ext cx="381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088" y="3068638"/>
            <a:ext cx="381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直接箭头连接符 17"/>
          <p:cNvCxnSpPr/>
          <p:nvPr/>
        </p:nvCxnSpPr>
        <p:spPr>
          <a:xfrm flipV="1">
            <a:off x="5435600" y="2708275"/>
            <a:ext cx="792163" cy="649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435600" y="3500438"/>
            <a:ext cx="22320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5364163" y="3716338"/>
            <a:ext cx="936625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6732588" y="2708275"/>
            <a:ext cx="1079500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0800000" flipV="1">
            <a:off x="6875463" y="3789363"/>
            <a:ext cx="792162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1" name="TextBox 28"/>
          <p:cNvSpPr txBox="1">
            <a:spLocks noChangeArrowheads="1"/>
          </p:cNvSpPr>
          <p:nvPr/>
        </p:nvSpPr>
        <p:spPr bwMode="auto">
          <a:xfrm>
            <a:off x="684213" y="3040063"/>
            <a:ext cx="23383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好友：双向关系</a:t>
            </a:r>
          </a:p>
        </p:txBody>
      </p:sp>
      <p:sp>
        <p:nvSpPr>
          <p:cNvPr id="39952" name="TextBox 29"/>
          <p:cNvSpPr txBox="1">
            <a:spLocks noChangeArrowheads="1"/>
          </p:cNvSpPr>
          <p:nvPr/>
        </p:nvSpPr>
        <p:spPr bwMode="auto">
          <a:xfrm>
            <a:off x="684213" y="3716338"/>
            <a:ext cx="2338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粉丝：单向关系</a:t>
            </a:r>
          </a:p>
        </p:txBody>
      </p:sp>
      <p:pic>
        <p:nvPicPr>
          <p:cNvPr id="3995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3663950"/>
            <a:ext cx="647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575" y="2921000"/>
            <a:ext cx="668338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5" name="图片 32" descr="pen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3800" y="5165725"/>
            <a:ext cx="8858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6" name="TextBox 33"/>
          <p:cNvSpPr txBox="1">
            <a:spLocks noChangeArrowheads="1"/>
          </p:cNvSpPr>
          <p:nvPr/>
        </p:nvSpPr>
        <p:spPr bwMode="auto">
          <a:xfrm>
            <a:off x="5076825" y="5094288"/>
            <a:ext cx="547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Calibri" pitchFamily="34" charset="0"/>
              </a:rPr>
              <a:t>text</a:t>
            </a:r>
            <a:endParaRPr lang="zh-CN" altLang="en-US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3995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5661025"/>
            <a:ext cx="381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直接连接符 36"/>
          <p:cNvCxnSpPr/>
          <p:nvPr/>
        </p:nvCxnSpPr>
        <p:spPr>
          <a:xfrm>
            <a:off x="1116013" y="6597650"/>
            <a:ext cx="748823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59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43663" y="573405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60" name="TextBox 38"/>
          <p:cNvSpPr txBox="1">
            <a:spLocks noChangeArrowheads="1"/>
          </p:cNvSpPr>
          <p:nvPr/>
        </p:nvSpPr>
        <p:spPr bwMode="auto">
          <a:xfrm>
            <a:off x="6459538" y="5148263"/>
            <a:ext cx="746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Calibri" pitchFamily="34" charset="0"/>
              </a:rPr>
              <a:t>photo</a:t>
            </a:r>
            <a:endParaRPr lang="zh-CN" altLang="en-US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39961" name="TextBox 39"/>
          <p:cNvSpPr txBox="1">
            <a:spLocks noChangeArrowheads="1"/>
          </p:cNvSpPr>
          <p:nvPr/>
        </p:nvSpPr>
        <p:spPr bwMode="auto">
          <a:xfrm>
            <a:off x="7308850" y="6021388"/>
            <a:ext cx="1352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more…..</a:t>
            </a:r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62" name="TextBox 40"/>
          <p:cNvSpPr txBox="1">
            <a:spLocks noChangeArrowheads="1"/>
          </p:cNvSpPr>
          <p:nvPr/>
        </p:nvSpPr>
        <p:spPr bwMode="auto">
          <a:xfrm>
            <a:off x="2051050" y="5661025"/>
            <a:ext cx="2670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blog</a:t>
            </a:r>
            <a:r>
              <a:rPr lang="zh-CN" altLang="en-US">
                <a:latin typeface="Calibri" pitchFamily="34" charset="0"/>
              </a:rPr>
              <a:t>、</a:t>
            </a:r>
            <a:r>
              <a:rPr lang="en-US" altLang="zh-CN">
                <a:latin typeface="Calibri" pitchFamily="34" charset="0"/>
              </a:rPr>
              <a:t>Message</a:t>
            </a:r>
            <a:r>
              <a:rPr lang="zh-CN" altLang="en-US">
                <a:latin typeface="Calibri" pitchFamily="34" charset="0"/>
              </a:rPr>
              <a:t>、</a:t>
            </a:r>
            <a:r>
              <a:rPr lang="en-US" altLang="zh-CN">
                <a:latin typeface="Calibri" pitchFamily="34" charset="0"/>
              </a:rPr>
              <a:t>photo</a:t>
            </a:r>
            <a:r>
              <a:rPr lang="zh-CN" altLang="en-US">
                <a:latin typeface="Calibri" pitchFamily="34" charset="0"/>
              </a:rPr>
              <a:t>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113" y="2720975"/>
            <a:ext cx="3810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Box 7"/>
          <p:cNvSpPr txBox="1">
            <a:spLocks noChangeArrowheads="1"/>
          </p:cNvSpPr>
          <p:nvPr/>
        </p:nvSpPr>
        <p:spPr bwMode="auto">
          <a:xfrm>
            <a:off x="34925" y="2006600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新增用户</a:t>
            </a:r>
          </a:p>
        </p:txBody>
      </p:sp>
      <p:sp>
        <p:nvSpPr>
          <p:cNvPr id="40966" name="TextBox 8"/>
          <p:cNvSpPr txBox="1">
            <a:spLocks noChangeArrowheads="1"/>
          </p:cNvSpPr>
          <p:nvPr/>
        </p:nvSpPr>
        <p:spPr bwMode="auto">
          <a:xfrm>
            <a:off x="1335088" y="2757488"/>
            <a:ext cx="14366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2060"/>
                </a:solidFill>
                <a:latin typeface="Calibri" pitchFamily="34" charset="0"/>
              </a:rPr>
              <a:t>username</a:t>
            </a:r>
          </a:p>
          <a:p>
            <a:r>
              <a:rPr lang="en-US" altLang="zh-CN" sz="2400">
                <a:solidFill>
                  <a:srgbClr val="002060"/>
                </a:solidFill>
                <a:latin typeface="Calibri" pitchFamily="34" charset="0"/>
              </a:rPr>
              <a:t>userid</a:t>
            </a:r>
            <a:endParaRPr lang="zh-CN" altLang="en-US" sz="240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40967" name="TextBox 9"/>
          <p:cNvSpPr txBox="1">
            <a:spLocks noChangeArrowheads="1"/>
          </p:cNvSpPr>
          <p:nvPr/>
        </p:nvSpPr>
        <p:spPr bwMode="auto">
          <a:xfrm>
            <a:off x="3492500" y="2757488"/>
            <a:ext cx="210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70C0"/>
                </a:solidFill>
                <a:latin typeface="Calibri" pitchFamily="34" charset="0"/>
              </a:rPr>
              <a:t>INCR </a:t>
            </a:r>
            <a:r>
              <a:rPr lang="en-US" altLang="zh-CN" sz="2000">
                <a:latin typeface="Calibri" pitchFamily="34" charset="0"/>
              </a:rPr>
              <a:t>next_user_id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40968" name="TextBox 10"/>
          <p:cNvSpPr txBox="1">
            <a:spLocks noChangeArrowheads="1"/>
          </p:cNvSpPr>
          <p:nvPr/>
        </p:nvSpPr>
        <p:spPr bwMode="auto">
          <a:xfrm>
            <a:off x="6732588" y="2819400"/>
            <a:ext cx="1670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Return s [uid]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9" name="TextBox 11"/>
          <p:cNvSpPr txBox="1">
            <a:spLocks noChangeArrowheads="1"/>
          </p:cNvSpPr>
          <p:nvPr/>
        </p:nvSpPr>
        <p:spPr bwMode="auto">
          <a:xfrm>
            <a:off x="3492500" y="3148013"/>
            <a:ext cx="3810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 user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:[uid]: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name 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[username]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70" name="TextBox 12"/>
          <p:cNvSpPr txBox="1">
            <a:spLocks noChangeArrowheads="1"/>
          </p:cNvSpPr>
          <p:nvPr/>
        </p:nvSpPr>
        <p:spPr bwMode="auto">
          <a:xfrm>
            <a:off x="3492500" y="3532188"/>
            <a:ext cx="3600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en-US" altLang="zh-CN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username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:[username] [id]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71" name="TextBox 13"/>
          <p:cNvSpPr txBox="1">
            <a:spLocks noChangeArrowheads="1"/>
          </p:cNvSpPr>
          <p:nvPr/>
        </p:nvSpPr>
        <p:spPr bwMode="auto">
          <a:xfrm>
            <a:off x="4284663" y="1965325"/>
            <a:ext cx="10112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整形</a:t>
            </a:r>
          </a:p>
        </p:txBody>
      </p:sp>
      <p:cxnSp>
        <p:nvCxnSpPr>
          <p:cNvPr id="16" name="直接箭头连接符 15"/>
          <p:cNvCxnSpPr>
            <a:stCxn id="40971" idx="2"/>
          </p:cNvCxnSpPr>
          <p:nvPr/>
        </p:nvCxnSpPr>
        <p:spPr>
          <a:xfrm rot="5400000">
            <a:off x="4505325" y="2616200"/>
            <a:ext cx="5667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3" name="TextBox 16"/>
          <p:cNvSpPr txBox="1">
            <a:spLocks noChangeArrowheads="1"/>
          </p:cNvSpPr>
          <p:nvPr/>
        </p:nvSpPr>
        <p:spPr bwMode="auto">
          <a:xfrm>
            <a:off x="7885113" y="3851275"/>
            <a:ext cx="876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变量值</a:t>
            </a:r>
          </a:p>
        </p:txBody>
      </p:sp>
      <p:cxnSp>
        <p:nvCxnSpPr>
          <p:cNvPr id="19" name="直接箭头连接符 18"/>
          <p:cNvCxnSpPr>
            <a:stCxn id="40973" idx="0"/>
            <a:endCxn id="40968" idx="2"/>
          </p:cNvCxnSpPr>
          <p:nvPr/>
        </p:nvCxnSpPr>
        <p:spPr>
          <a:xfrm rot="16200000" flipV="1">
            <a:off x="7614444" y="3142457"/>
            <a:ext cx="661987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0973" idx="0"/>
          </p:cNvCxnSpPr>
          <p:nvPr/>
        </p:nvCxnSpPr>
        <p:spPr>
          <a:xfrm rot="16200000" flipV="1">
            <a:off x="7384256" y="2912269"/>
            <a:ext cx="358775" cy="1519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0" y="2541588"/>
            <a:ext cx="9144000" cy="1587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77" name="图片 23" descr="pen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4868863"/>
            <a:ext cx="8858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8" name="TextBox 24"/>
          <p:cNvSpPr txBox="1">
            <a:spLocks noChangeArrowheads="1"/>
          </p:cNvSpPr>
          <p:nvPr/>
        </p:nvSpPr>
        <p:spPr bwMode="auto">
          <a:xfrm>
            <a:off x="34925" y="4005263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新增日记</a:t>
            </a:r>
          </a:p>
        </p:txBody>
      </p:sp>
      <p:sp>
        <p:nvSpPr>
          <p:cNvPr id="40979" name="TextBox 26"/>
          <p:cNvSpPr txBox="1">
            <a:spLocks noChangeArrowheads="1"/>
          </p:cNvSpPr>
          <p:nvPr/>
        </p:nvSpPr>
        <p:spPr bwMode="auto">
          <a:xfrm>
            <a:off x="1692275" y="4724400"/>
            <a:ext cx="11477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2060"/>
                </a:solidFill>
                <a:latin typeface="Calibri" pitchFamily="34" charset="0"/>
              </a:rPr>
              <a:t>content</a:t>
            </a:r>
          </a:p>
          <a:p>
            <a:r>
              <a:rPr lang="en-US" altLang="zh-CN" sz="2400">
                <a:solidFill>
                  <a:srgbClr val="002060"/>
                </a:solidFill>
                <a:latin typeface="Calibri" pitchFamily="34" charset="0"/>
              </a:rPr>
              <a:t>author</a:t>
            </a:r>
          </a:p>
        </p:txBody>
      </p:sp>
      <p:sp>
        <p:nvSpPr>
          <p:cNvPr id="40980" name="TextBox 29"/>
          <p:cNvSpPr txBox="1">
            <a:spLocks noChangeArrowheads="1"/>
          </p:cNvSpPr>
          <p:nvPr/>
        </p:nvSpPr>
        <p:spPr bwMode="auto">
          <a:xfrm>
            <a:off x="3562350" y="4508500"/>
            <a:ext cx="2471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 NCR   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next_post_id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81" name="TextBox 33"/>
          <p:cNvSpPr txBox="1">
            <a:spLocks noChangeArrowheads="1"/>
          </p:cNvSpPr>
          <p:nvPr/>
        </p:nvSpPr>
        <p:spPr bwMode="auto">
          <a:xfrm>
            <a:off x="6586538" y="4508500"/>
            <a:ext cx="1674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Return s [pid]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82" name="TextBox 34"/>
          <p:cNvSpPr txBox="1">
            <a:spLocks noChangeArrowheads="1"/>
          </p:cNvSpPr>
          <p:nvPr/>
        </p:nvSpPr>
        <p:spPr bwMode="auto">
          <a:xfrm>
            <a:off x="3562350" y="4941888"/>
            <a:ext cx="4095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   post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:[pid]: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content 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[content]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83" name="TextBox 35"/>
          <p:cNvSpPr txBox="1">
            <a:spLocks noChangeArrowheads="1"/>
          </p:cNvSpPr>
          <p:nvPr/>
        </p:nvSpPr>
        <p:spPr bwMode="auto">
          <a:xfrm>
            <a:off x="3562350" y="5373688"/>
            <a:ext cx="34813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n-NO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nn-NO" altLang="zh-CN">
                <a:latin typeface="微软雅黑" pitchFamily="34" charset="-122"/>
                <a:ea typeface="微软雅黑" pitchFamily="34" charset="-122"/>
              </a:rPr>
              <a:t>       post</a:t>
            </a:r>
            <a:r>
              <a:rPr lang="nn-NO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:[pid]:</a:t>
            </a:r>
            <a:r>
              <a:rPr lang="nn-NO" altLang="zh-CN">
                <a:latin typeface="微软雅黑" pitchFamily="34" charset="-122"/>
                <a:ea typeface="微软雅黑" pitchFamily="34" charset="-122"/>
              </a:rPr>
              <a:t>author </a:t>
            </a:r>
            <a:r>
              <a:rPr lang="nn-NO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[uid]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84" name="TextBox 36"/>
          <p:cNvSpPr txBox="1">
            <a:spLocks noChangeArrowheads="1"/>
          </p:cNvSpPr>
          <p:nvPr/>
        </p:nvSpPr>
        <p:spPr bwMode="auto">
          <a:xfrm>
            <a:off x="3562350" y="5805488"/>
            <a:ext cx="33385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LPUSH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user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:[uid]: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posts 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[pid]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85" name="TextBox 37"/>
          <p:cNvSpPr txBox="1">
            <a:spLocks noChangeArrowheads="1"/>
          </p:cNvSpPr>
          <p:nvPr/>
        </p:nvSpPr>
        <p:spPr bwMode="auto">
          <a:xfrm>
            <a:off x="3562350" y="6237288"/>
            <a:ext cx="2986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LPUSH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 posts:global </a:t>
            </a:r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[pid]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0" y="44656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7" name="矩形 39"/>
          <p:cNvSpPr>
            <a:spLocks noChangeArrowheads="1"/>
          </p:cNvSpPr>
          <p:nvPr/>
        </p:nvSpPr>
        <p:spPr bwMode="auto">
          <a:xfrm>
            <a:off x="657225" y="981075"/>
            <a:ext cx="82359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Calibri" pitchFamily="34" charset="0"/>
              </a:rPr>
              <a:t>Redis Social Network </a:t>
            </a:r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（社会化网络）</a:t>
            </a:r>
          </a:p>
        </p:txBody>
      </p:sp>
      <p:sp>
        <p:nvSpPr>
          <p:cNvPr id="40988" name="TextBox 40"/>
          <p:cNvSpPr txBox="1">
            <a:spLocks noChangeArrowheads="1"/>
          </p:cNvSpPr>
          <p:nvPr/>
        </p:nvSpPr>
        <p:spPr bwMode="auto">
          <a:xfrm>
            <a:off x="971550" y="6381750"/>
            <a:ext cx="1403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Unique IDs</a:t>
            </a:r>
            <a:endParaRPr lang="zh-CN" altLang="en-US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/>
          <p:cNvCxnSpPr>
            <a:stCxn id="40988" idx="0"/>
            <a:endCxn id="40967" idx="1"/>
          </p:cNvCxnSpPr>
          <p:nvPr/>
        </p:nvCxnSpPr>
        <p:spPr>
          <a:xfrm rot="5400000" flipH="1" flipV="1">
            <a:off x="870744" y="3759994"/>
            <a:ext cx="3424237" cy="181927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988" idx="0"/>
          </p:cNvCxnSpPr>
          <p:nvPr/>
        </p:nvCxnSpPr>
        <p:spPr>
          <a:xfrm rot="5400000" flipH="1" flipV="1">
            <a:off x="1862138" y="4679950"/>
            <a:ext cx="1512887" cy="189071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矩形 3"/>
          <p:cNvSpPr>
            <a:spLocks noChangeArrowheads="1"/>
          </p:cNvSpPr>
          <p:nvPr/>
        </p:nvSpPr>
        <p:spPr bwMode="auto">
          <a:xfrm>
            <a:off x="827088" y="2330450"/>
            <a:ext cx="151288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SORT</a:t>
            </a:r>
          </a:p>
        </p:txBody>
      </p:sp>
      <p:sp>
        <p:nvSpPr>
          <p:cNvPr id="41986" name="矩形 4"/>
          <p:cNvSpPr>
            <a:spLocks noChangeArrowheads="1"/>
          </p:cNvSpPr>
          <p:nvPr/>
        </p:nvSpPr>
        <p:spPr bwMode="auto">
          <a:xfrm>
            <a:off x="6588125" y="4418013"/>
            <a:ext cx="1655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ZCARD</a:t>
            </a:r>
          </a:p>
        </p:txBody>
      </p:sp>
      <p:sp>
        <p:nvSpPr>
          <p:cNvPr id="41987" name="矩形 5"/>
          <p:cNvSpPr>
            <a:spLocks noChangeArrowheads="1"/>
          </p:cNvSpPr>
          <p:nvPr/>
        </p:nvSpPr>
        <p:spPr bwMode="auto">
          <a:xfrm>
            <a:off x="755650" y="3409950"/>
            <a:ext cx="2232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MONITOR</a:t>
            </a:r>
          </a:p>
        </p:txBody>
      </p:sp>
      <p:sp>
        <p:nvSpPr>
          <p:cNvPr id="41988" name="矩形 6"/>
          <p:cNvSpPr>
            <a:spLocks noChangeArrowheads="1"/>
          </p:cNvSpPr>
          <p:nvPr/>
        </p:nvSpPr>
        <p:spPr bwMode="auto">
          <a:xfrm>
            <a:off x="3635375" y="2833688"/>
            <a:ext cx="194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SLAVEOF</a:t>
            </a:r>
          </a:p>
        </p:txBody>
      </p:sp>
      <p:sp>
        <p:nvSpPr>
          <p:cNvPr id="41989" name="矩形 7"/>
          <p:cNvSpPr>
            <a:spLocks noChangeArrowheads="1"/>
          </p:cNvSpPr>
          <p:nvPr/>
        </p:nvSpPr>
        <p:spPr bwMode="auto">
          <a:xfrm>
            <a:off x="6156325" y="3338513"/>
            <a:ext cx="18716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RENAME</a:t>
            </a:r>
          </a:p>
        </p:txBody>
      </p:sp>
      <p:sp>
        <p:nvSpPr>
          <p:cNvPr id="41990" name="矩形 8"/>
          <p:cNvSpPr>
            <a:spLocks noChangeArrowheads="1"/>
          </p:cNvSpPr>
          <p:nvPr/>
        </p:nvSpPr>
        <p:spPr bwMode="auto">
          <a:xfrm>
            <a:off x="1042988" y="4489450"/>
            <a:ext cx="1416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endParaRPr lang="zh-CN" altLang="en-US" sz="28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91" name="矩形 9"/>
          <p:cNvSpPr>
            <a:spLocks noChangeArrowheads="1"/>
          </p:cNvSpPr>
          <p:nvPr/>
        </p:nvSpPr>
        <p:spPr bwMode="auto">
          <a:xfrm>
            <a:off x="3924300" y="4994275"/>
            <a:ext cx="10620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SAVE</a:t>
            </a:r>
          </a:p>
        </p:txBody>
      </p:sp>
      <p:sp>
        <p:nvSpPr>
          <p:cNvPr id="41992" name="矩形 10"/>
          <p:cNvSpPr>
            <a:spLocks noChangeArrowheads="1"/>
          </p:cNvSpPr>
          <p:nvPr/>
        </p:nvSpPr>
        <p:spPr bwMode="auto">
          <a:xfrm>
            <a:off x="6443663" y="2276475"/>
            <a:ext cx="2095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SUBSCRIBE</a:t>
            </a:r>
          </a:p>
        </p:txBody>
      </p:sp>
      <p:sp>
        <p:nvSpPr>
          <p:cNvPr id="41993" name="矩形 11"/>
          <p:cNvSpPr>
            <a:spLocks noChangeArrowheads="1"/>
          </p:cNvSpPr>
          <p:nvPr/>
        </p:nvSpPr>
        <p:spPr bwMode="auto">
          <a:xfrm>
            <a:off x="3635375" y="3841750"/>
            <a:ext cx="1673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PUBLISH</a:t>
            </a:r>
          </a:p>
        </p:txBody>
      </p:sp>
      <p:pic>
        <p:nvPicPr>
          <p:cNvPr id="41994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5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7" name="矩形 15"/>
          <p:cNvSpPr>
            <a:spLocks noChangeArrowheads="1"/>
          </p:cNvSpPr>
          <p:nvPr/>
        </p:nvSpPr>
        <p:spPr bwMode="auto">
          <a:xfrm>
            <a:off x="657225" y="1136650"/>
            <a:ext cx="80311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Calibri" pitchFamily="34" charset="0"/>
              </a:rPr>
              <a:t>Enough commands! </a:t>
            </a:r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（版本更新快）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矩形 7"/>
          <p:cNvSpPr>
            <a:spLocks noChangeArrowheads="1"/>
          </p:cNvSpPr>
          <p:nvPr/>
        </p:nvSpPr>
        <p:spPr bwMode="auto">
          <a:xfrm>
            <a:off x="77788" y="115888"/>
            <a:ext cx="1887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0" name="矩形 15"/>
          <p:cNvSpPr>
            <a:spLocks noChangeArrowheads="1"/>
          </p:cNvSpPr>
          <p:nvPr/>
        </p:nvSpPr>
        <p:spPr bwMode="auto">
          <a:xfrm>
            <a:off x="482600" y="1125538"/>
            <a:ext cx="4449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下载：</a:t>
            </a:r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http://code.google.com/p/redis/</a:t>
            </a:r>
            <a:endParaRPr lang="zh-CN" altLang="en-US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47675" y="1649413"/>
            <a:ext cx="847725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</a:rPr>
              <a:t>Redis</a:t>
            </a:r>
            <a:r>
              <a:rPr lang="zh-CN" altLang="en-US" b="1" dirty="0">
                <a:solidFill>
                  <a:srgbClr val="00B0F0"/>
                </a:solidFill>
              </a:rPr>
              <a:t>的安装</a:t>
            </a:r>
            <a:r>
              <a:rPr lang="zh-CN" altLang="en-US" dirty="0">
                <a:solidFill>
                  <a:srgbClr val="00B0F0"/>
                </a:solidFill>
              </a:rPr>
              <a:t/>
            </a:r>
            <a:br>
              <a:rPr lang="zh-CN" altLang="en-US" dirty="0">
                <a:solidFill>
                  <a:srgbClr val="00B0F0"/>
                </a:solidFill>
              </a:rPr>
            </a:br>
            <a:r>
              <a:rPr lang="zh-CN" altLang="en-US" dirty="0">
                <a:solidFill>
                  <a:srgbClr val="00B0F0"/>
                </a:solidFill>
              </a:rPr>
              <a:t/>
            </a:r>
            <a:br>
              <a:rPr lang="zh-CN" altLang="en-US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>tar </a:t>
            </a:r>
            <a:r>
              <a:rPr lang="en-US" altLang="zh-CN" dirty="0" err="1">
                <a:solidFill>
                  <a:srgbClr val="00B0F0"/>
                </a:solidFill>
              </a:rPr>
              <a:t>zxvf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redis-version.tar.gz</a:t>
            </a:r>
            <a:r>
              <a:rPr lang="en-US" altLang="zh-CN" dirty="0">
                <a:solidFill>
                  <a:srgbClr val="00B0F0"/>
                </a:solidFill>
              </a:rPr>
              <a:t/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en-US" altLang="zh-CN" dirty="0" err="1">
                <a:solidFill>
                  <a:srgbClr val="00B0F0"/>
                </a:solidFill>
              </a:rPr>
              <a:t>cd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redis</a:t>
            </a:r>
            <a:r>
              <a:rPr lang="en-US" altLang="zh-CN" dirty="0">
                <a:solidFill>
                  <a:srgbClr val="00B0F0"/>
                </a:solidFill>
              </a:rPr>
              <a:t>-version</a:t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>make</a:t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/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zh-CN" altLang="en-US" dirty="0">
                <a:solidFill>
                  <a:srgbClr val="00B0F0"/>
                </a:solidFill>
              </a:rPr>
              <a:t>由于没有</a:t>
            </a:r>
            <a:r>
              <a:rPr lang="en-US" altLang="zh-CN" dirty="0">
                <a:solidFill>
                  <a:srgbClr val="00B0F0"/>
                </a:solidFill>
              </a:rPr>
              <a:t>make install</a:t>
            </a:r>
            <a:r>
              <a:rPr lang="zh-CN" altLang="en-US" dirty="0">
                <a:solidFill>
                  <a:srgbClr val="00B0F0"/>
                </a:solidFill>
              </a:rPr>
              <a:t>，所以得把源代码目录里的关键文件手动复制到适当的位置：</a:t>
            </a:r>
            <a:br>
              <a:rPr lang="zh-CN" altLang="en-US" dirty="0">
                <a:solidFill>
                  <a:srgbClr val="00B0F0"/>
                </a:solidFill>
              </a:rPr>
            </a:br>
            <a:r>
              <a:rPr lang="zh-CN" altLang="en-US" dirty="0">
                <a:solidFill>
                  <a:srgbClr val="00B0F0"/>
                </a:solidFill>
              </a:rPr>
              <a:t/>
            </a:r>
            <a:br>
              <a:rPr lang="zh-CN" altLang="en-US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>cp </a:t>
            </a:r>
            <a:r>
              <a:rPr lang="en-US" altLang="zh-CN" dirty="0" err="1">
                <a:solidFill>
                  <a:srgbClr val="00B0F0"/>
                </a:solidFill>
              </a:rPr>
              <a:t>redis.conf</a:t>
            </a:r>
            <a:r>
              <a:rPr lang="en-US" altLang="zh-CN" dirty="0">
                <a:solidFill>
                  <a:srgbClr val="00B0F0"/>
                </a:solidFill>
              </a:rPr>
              <a:t> /etc/</a:t>
            </a:r>
            <a:br>
              <a:rPr lang="en-US" altLang="zh-CN" dirty="0">
                <a:solidFill>
                  <a:srgbClr val="00B0F0"/>
                </a:solidFill>
              </a:rPr>
            </a:br>
            <a:r>
              <a:rPr lang="en-US" altLang="zh-CN" dirty="0">
                <a:solidFill>
                  <a:srgbClr val="00B0F0"/>
                </a:solidFill>
              </a:rPr>
              <a:t>cp </a:t>
            </a:r>
            <a:r>
              <a:rPr lang="en-US" altLang="zh-CN" dirty="0" err="1">
                <a:solidFill>
                  <a:srgbClr val="00B0F0"/>
                </a:solidFill>
              </a:rPr>
              <a:t>redis</a:t>
            </a:r>
            <a:r>
              <a:rPr lang="en-US" altLang="zh-CN" dirty="0">
                <a:solidFill>
                  <a:srgbClr val="00B0F0"/>
                </a:solidFill>
              </a:rPr>
              <a:t>-benchmark </a:t>
            </a:r>
            <a:r>
              <a:rPr lang="en-US" altLang="zh-CN" dirty="0" err="1">
                <a:solidFill>
                  <a:srgbClr val="00B0F0"/>
                </a:solidFill>
              </a:rPr>
              <a:t>redis-cli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redis</a:t>
            </a:r>
            <a:r>
              <a:rPr lang="en-US" altLang="zh-CN" dirty="0">
                <a:solidFill>
                  <a:srgbClr val="00B0F0"/>
                </a:solidFill>
              </a:rPr>
              <a:t>-server /</a:t>
            </a:r>
            <a:r>
              <a:rPr lang="en-US" altLang="zh-CN" dirty="0" err="1">
                <a:solidFill>
                  <a:srgbClr val="00B0F0"/>
                </a:solidFill>
              </a:rPr>
              <a:t>usr</a:t>
            </a:r>
            <a:r>
              <a:rPr lang="en-US" altLang="zh-CN" dirty="0">
                <a:solidFill>
                  <a:srgbClr val="00B0F0"/>
                </a:solidFill>
              </a:rPr>
              <a:t>/bin/</a:t>
            </a:r>
            <a:br>
              <a:rPr lang="en-US" altLang="zh-CN" dirty="0">
                <a:solidFill>
                  <a:srgbClr val="00B0F0"/>
                </a:solidFill>
              </a:rPr>
            </a:br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修改</a:t>
            </a:r>
            <a:r>
              <a:rPr lang="en-US" altLang="zh-CN" dirty="0">
                <a:solidFill>
                  <a:srgbClr val="00B0F0"/>
                </a:solidFill>
              </a:rPr>
              <a:t>/etc/</a:t>
            </a:r>
            <a:r>
              <a:rPr lang="en-US" altLang="zh-CN" dirty="0" err="1">
                <a:solidFill>
                  <a:srgbClr val="00B0F0"/>
                </a:solidFill>
              </a:rPr>
              <a:t>redis.conf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daemonize</a:t>
            </a:r>
            <a:r>
              <a:rPr lang="en-US" altLang="zh-CN" dirty="0">
                <a:solidFill>
                  <a:srgbClr val="00B0F0"/>
                </a:solidFill>
              </a:rPr>
              <a:t> yes </a:t>
            </a: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启动</a:t>
            </a:r>
            <a:r>
              <a:rPr lang="en-US" altLang="zh-CN" dirty="0" err="1">
                <a:solidFill>
                  <a:srgbClr val="00B0F0"/>
                </a:solidFill>
              </a:rPr>
              <a:t>redis</a:t>
            </a:r>
            <a:r>
              <a:rPr lang="zh-CN" altLang="en-US" dirty="0">
                <a:solidFill>
                  <a:srgbClr val="00B0F0"/>
                </a:solidFill>
              </a:rPr>
              <a:t>服务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# /</a:t>
            </a:r>
            <a:r>
              <a:rPr lang="en-US" altLang="zh-CN" dirty="0" err="1">
                <a:solidFill>
                  <a:srgbClr val="00B0F0"/>
                </a:solidFill>
              </a:rPr>
              <a:t>usr</a:t>
            </a:r>
            <a:r>
              <a:rPr lang="en-US" altLang="zh-CN" dirty="0">
                <a:solidFill>
                  <a:srgbClr val="00B0F0"/>
                </a:solidFill>
              </a:rPr>
              <a:t>/bin/</a:t>
            </a:r>
            <a:r>
              <a:rPr lang="en-US" altLang="zh-CN" dirty="0" err="1">
                <a:solidFill>
                  <a:srgbClr val="00B0F0"/>
                </a:solidFill>
              </a:rPr>
              <a:t>redis</a:t>
            </a:r>
            <a:r>
              <a:rPr lang="en-US" altLang="zh-CN" dirty="0">
                <a:solidFill>
                  <a:srgbClr val="00B0F0"/>
                </a:solidFill>
              </a:rPr>
              <a:t>-server /etc/</a:t>
            </a:r>
            <a:r>
              <a:rPr lang="en-US" altLang="zh-CN" dirty="0" err="1">
                <a:solidFill>
                  <a:srgbClr val="00B0F0"/>
                </a:solidFill>
              </a:rPr>
              <a:t>redis.conf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矩形 7"/>
          <p:cNvSpPr>
            <a:spLocks noChangeArrowheads="1"/>
          </p:cNvSpPr>
          <p:nvPr/>
        </p:nvSpPr>
        <p:spPr bwMode="auto">
          <a:xfrm>
            <a:off x="77788" y="115888"/>
            <a:ext cx="1887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5" name="矩形 15"/>
          <p:cNvSpPr>
            <a:spLocks noChangeArrowheads="1"/>
          </p:cNvSpPr>
          <p:nvPr/>
        </p:nvSpPr>
        <p:spPr bwMode="auto">
          <a:xfrm>
            <a:off x="1746250" y="981075"/>
            <a:ext cx="5489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Calibri" pitchFamily="34" charset="0"/>
              </a:rPr>
              <a:t>Redis.conf </a:t>
            </a:r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（配置文件）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50825" y="1914525"/>
            <a:ext cx="506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daemonize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yes 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以守护进程的方式运行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254000" y="2381250"/>
            <a:ext cx="89588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maxmemory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  =&gt; </a:t>
            </a:r>
            <a:r>
              <a:rPr lang="en-US" altLang="zh-CN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在启动时会把所有数据加载到内存中 </a:t>
            </a:r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设置使用内存限制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		       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新的</a:t>
            </a:r>
            <a:r>
              <a:rPr lang="en-US" altLang="zh-CN" sz="200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机制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,key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存放内存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,value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会存放在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swap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不建议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		        </a:t>
            </a:r>
            <a:r>
              <a:rPr lang="zh-CN" altLang="en-US" sz="2000" dirty="0">
                <a:solidFill>
                  <a:srgbClr val="00B0F0"/>
                </a:solidFill>
              </a:rPr>
              <a:t>可通过</a:t>
            </a:r>
            <a:r>
              <a:rPr lang="en-US" altLang="zh-CN" sz="2000" dirty="0">
                <a:solidFill>
                  <a:srgbClr val="00B0F0"/>
                </a:solidFill>
              </a:rPr>
              <a:t>consistent hashing</a:t>
            </a:r>
            <a:r>
              <a:rPr lang="zh-CN" altLang="en-US" sz="2000" dirty="0">
                <a:solidFill>
                  <a:srgbClr val="00B0F0"/>
                </a:solidFill>
              </a:rPr>
              <a:t>把数据分布到多个服务器上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03213" y="3502025"/>
            <a:ext cx="1987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save 900 1</a:t>
            </a:r>
            <a:b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save 300 10</a:t>
            </a:r>
            <a:b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save 60 10000 </a:t>
            </a:r>
            <a:endParaRPr lang="zh-CN" altLang="en-US" sz="2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124075" y="3486150"/>
            <a:ext cx="57769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=&gt; 900</a:t>
            </a:r>
            <a:r>
              <a:rPr lang="zh-CN" altLang="en-US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秒内有</a:t>
            </a:r>
            <a:r>
              <a:rPr lang="en-US" altLang="zh-CN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个改变，</a:t>
            </a:r>
          </a:p>
          <a:p>
            <a:r>
              <a:rPr lang="en-US" altLang="zh-CN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    300</a:t>
            </a:r>
            <a:r>
              <a:rPr lang="zh-CN" altLang="en-US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秒内有</a:t>
            </a:r>
            <a:r>
              <a:rPr lang="en-US" altLang="zh-CN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个改变，</a:t>
            </a:r>
          </a:p>
          <a:p>
            <a:r>
              <a:rPr lang="en-US" altLang="zh-CN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    60</a:t>
            </a:r>
            <a:r>
              <a:rPr lang="zh-CN" altLang="en-US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秒内有</a:t>
            </a:r>
            <a:r>
              <a:rPr lang="en-US" altLang="zh-CN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10000</a:t>
            </a:r>
            <a:r>
              <a:rPr lang="zh-CN" altLang="en-US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个改变，</a:t>
            </a:r>
          </a:p>
          <a:p>
            <a:r>
              <a:rPr lang="en-US" altLang="zh-CN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    redis</a:t>
            </a:r>
            <a:r>
              <a:rPr lang="zh-CN" altLang="en-US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就会内存中的</a:t>
            </a:r>
            <a:r>
              <a:rPr lang="en-US" altLang="zh-CN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保存到数据库文件中去 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231775" y="483235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dbfilename</a:t>
            </a: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dump.rdb</a:t>
            </a:r>
            <a:r>
              <a:rPr lang="en-US" altLang="zh-CN" dirty="0">
                <a:solidFill>
                  <a:srgbClr val="0070C0"/>
                </a:solidFill>
                <a:latin typeface="新宋体" pitchFamily="49" charset="-122"/>
                <a:ea typeface="新宋体" pitchFamily="49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3040063" y="4832350"/>
            <a:ext cx="196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B0F0"/>
                </a:solidFill>
                <a:ea typeface="微软雅黑" pitchFamily="34" charset="-122"/>
              </a:rPr>
              <a:t>保存数据的路径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50825" y="5300663"/>
            <a:ext cx="8080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slaveof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192.168.1.2 6379  </a:t>
            </a:r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在启动时，</a:t>
            </a:r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会自动从</a:t>
            </a:r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上把数据</a:t>
            </a:r>
          </a:p>
          <a:p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			         先同步过来，而无需我们手动进行 </a:t>
            </a:r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1071563" y="5876925"/>
            <a:ext cx="75326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上每有一次落地保存，会自动向</a:t>
            </a:r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进行同步。</a:t>
            </a:r>
          </a:p>
          <a:p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当然这里的问题是，如果</a:t>
            </a:r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不保存，</a:t>
            </a:r>
          </a:p>
          <a:p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也就无法得到这些数据，这和</a:t>
            </a:r>
            <a:r>
              <a:rPr lang="en-US" altLang="zh-CN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本身的内存写磁盘逻辑是一样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77788" y="115888"/>
            <a:ext cx="1887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0825" y="1889537"/>
            <a:ext cx="4157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equirepass</a:t>
            </a:r>
            <a:r>
              <a:rPr 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=&gt; 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密码（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4000" y="2353523"/>
            <a:ext cx="78614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rgbClr val="0070C0"/>
                </a:solidFill>
              </a:rPr>
              <a:t>rdbcompression</a:t>
            </a:r>
            <a:r>
              <a:rPr lang="en-US" altLang="zh-CN" sz="2000" dirty="0" smtClean="0">
                <a:solidFill>
                  <a:srgbClr val="0070C0"/>
                </a:solidFill>
              </a:rPr>
              <a:t> </a:t>
            </a:r>
            <a:r>
              <a:rPr lang="en-US" altLang="zh-CN" sz="2000" dirty="0" smtClean="0">
                <a:solidFill>
                  <a:srgbClr val="0070C0"/>
                </a:solidFill>
              </a:rPr>
              <a:t> =&gt; 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至本地数据库时是否压缩数据，默认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yes</a:t>
            </a:r>
            <a:endParaRPr lang="zh-CN" altLang="en-US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1169457"/>
            <a:ext cx="8069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masterauth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master-password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当本机为从服务时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主服务的连接密码（注释）</a:t>
            </a:r>
            <a:endParaRPr lang="zh-CN" altLang="en-US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2713563"/>
            <a:ext cx="6703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maxclients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=&gt;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客户端连接数，默认不限制（注释）</a:t>
            </a:r>
            <a:endParaRPr lang="zh-CN" altLang="en-US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20" y="3158386"/>
            <a:ext cx="8230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appendonly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=&gt;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是否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在每次更新操作后进行日志记录，如果不开启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可能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会在断电时导致一段时间内的数据丢失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20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本身同步数据文件是按上面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条件来同步的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所以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有的数据会在一段时间内只存在于内存中。默认值为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no</a:t>
            </a:r>
            <a:endParaRPr lang="zh-CN" altLang="en-US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4553833"/>
            <a:ext cx="7178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appendfsync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=&gt;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日志条件，共有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个可选值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no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表示等操作系统进行数据缓存同步到磁盘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always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表示每次更新操作后手动调用</a:t>
            </a:r>
            <a:r>
              <a:rPr lang="en-US" altLang="zh-CN" sz="20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fsync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将数据写到磁盘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everysec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表示每秒同步一次（默认值）。</a:t>
            </a:r>
            <a:endParaRPr lang="zh-CN" altLang="en-US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6021288"/>
            <a:ext cx="378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-enabled</a:t>
            </a:r>
            <a:r>
              <a:rPr 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是否使用虚拟内存</a:t>
            </a:r>
            <a:endParaRPr lang="zh-CN" altLang="en-US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 rot="19765792">
            <a:off x="6591752" y="3572854"/>
            <a:ext cx="289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NO PRODUCT 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77788" y="115888"/>
            <a:ext cx="2643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主从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  <a:endParaRPr lang="zh-CN" altLang="en-US" sz="24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475656" y="566124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63888" y="566124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652120" y="566124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691680" y="3212976"/>
            <a:ext cx="1296144" cy="12241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779912" y="3212976"/>
            <a:ext cx="1224136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master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868144" y="3212976"/>
            <a:ext cx="1224136" cy="12241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691680" y="1484784"/>
            <a:ext cx="1296144" cy="12241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707904" y="1484784"/>
            <a:ext cx="1296144" cy="12241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868144" y="1484784"/>
            <a:ext cx="1296144" cy="12241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475656" y="4941168"/>
            <a:ext cx="5976664" cy="288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CONSISTENT HASH /  </a:t>
            </a:r>
            <a:r>
              <a:rPr lang="zh-CN" altLang="en-US" dirty="0" smtClean="0">
                <a:solidFill>
                  <a:srgbClr val="0070C0"/>
                </a:solidFill>
              </a:rPr>
              <a:t>定容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 rot="10800000">
            <a:off x="2195736" y="5229200"/>
            <a:ext cx="216024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0800000">
            <a:off x="4283968" y="5229200"/>
            <a:ext cx="216024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0800000">
            <a:off x="6372200" y="5229200"/>
            <a:ext cx="216024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0800000">
            <a:off x="2195736" y="4509120"/>
            <a:ext cx="216024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 rot="10800000">
            <a:off x="4283968" y="4509119"/>
            <a:ext cx="216024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 rot="10800000">
            <a:off x="6372200" y="4509120"/>
            <a:ext cx="216024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曲线连接符 28"/>
          <p:cNvCxnSpPr>
            <a:stCxn id="13" idx="2"/>
            <a:endCxn id="7" idx="1"/>
          </p:cNvCxnSpPr>
          <p:nvPr/>
        </p:nvCxnSpPr>
        <p:spPr>
          <a:xfrm rot="10800000" flipV="1">
            <a:off x="1475656" y="2096852"/>
            <a:ext cx="216024" cy="3924436"/>
          </a:xfrm>
          <a:prstGeom prst="curvedConnector3">
            <a:avLst>
              <a:gd name="adj1" fmla="val 479330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504" y="37797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read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95765" y="45091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write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>
            <a:stCxn id="10" idx="0"/>
            <a:endCxn id="13" idx="4"/>
          </p:cNvCxnSpPr>
          <p:nvPr/>
        </p:nvCxnSpPr>
        <p:spPr>
          <a:xfrm rot="5400000" flipH="1" flipV="1">
            <a:off x="2087724" y="2960948"/>
            <a:ext cx="504056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11760" y="2771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同步数据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rot="5400000" flipH="1" flipV="1">
            <a:off x="4104742" y="2960154"/>
            <a:ext cx="504056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 flipH="1" flipV="1">
            <a:off x="6264982" y="2960154"/>
            <a:ext cx="504056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-36512" y="940658"/>
            <a:ext cx="931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https://github.com/antirez/redis/raw/master/design-documents/REDIS-CLUSTER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19765792">
            <a:off x="6825593" y="2336689"/>
            <a:ext cx="264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Sample demo,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68344" y="45811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风险！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07904" y="6488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0" y="1484784"/>
            <a:ext cx="1296144" cy="12241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endCxn id="48" idx="4"/>
          </p:cNvCxnSpPr>
          <p:nvPr/>
        </p:nvCxnSpPr>
        <p:spPr>
          <a:xfrm rot="10800000">
            <a:off x="648072" y="2708920"/>
            <a:ext cx="1043608" cy="9361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3" descr="E:\RESOURCE\logo\TEMP_1 [转换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矩形 7"/>
          <p:cNvSpPr>
            <a:spLocks noChangeArrowheads="1"/>
          </p:cNvSpPr>
          <p:nvPr/>
        </p:nvSpPr>
        <p:spPr bwMode="auto">
          <a:xfrm>
            <a:off x="77788" y="115888"/>
            <a:ext cx="310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的开发语言支持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3" name="矩形 15"/>
          <p:cNvSpPr>
            <a:spLocks noChangeArrowheads="1"/>
          </p:cNvSpPr>
          <p:nvPr/>
        </p:nvSpPr>
        <p:spPr bwMode="auto">
          <a:xfrm>
            <a:off x="2127250" y="1196975"/>
            <a:ext cx="4681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6699FF"/>
                </a:solidFill>
                <a:latin typeface="微软雅黑" pitchFamily="34" charset="-122"/>
                <a:ea typeface="微软雅黑" pitchFamily="34" charset="-122"/>
              </a:rPr>
              <a:t>Language Support</a:t>
            </a:r>
            <a:endParaRPr lang="zh-CN" altLang="en-US" sz="4000">
              <a:solidFill>
                <a:srgbClr val="6699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1331913" y="2708275"/>
            <a:ext cx="6192837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6699FF"/>
                </a:solidFill>
              </a:rPr>
              <a:t>Ruby, Python, PHP, Erlang,</a:t>
            </a:r>
          </a:p>
          <a:p>
            <a:r>
              <a:rPr lang="en-US" altLang="zh-CN" sz="3600">
                <a:solidFill>
                  <a:srgbClr val="6699FF"/>
                </a:solidFill>
              </a:rPr>
              <a:t>Tcl, Perl, Lua, Java, Scala,</a:t>
            </a:r>
          </a:p>
          <a:p>
            <a:r>
              <a:rPr lang="en-US" altLang="zh-CN" sz="3600">
                <a:solidFill>
                  <a:srgbClr val="6699FF"/>
                </a:solidFill>
              </a:rPr>
              <a:t>Clojure, C#, C/C++,</a:t>
            </a:r>
          </a:p>
          <a:p>
            <a:r>
              <a:rPr lang="en-US" altLang="zh-CN" sz="3600">
                <a:solidFill>
                  <a:srgbClr val="6699FF"/>
                </a:solidFill>
              </a:rPr>
              <a:t>JavaScript/Node.js, Haskell,</a:t>
            </a:r>
          </a:p>
          <a:p>
            <a:r>
              <a:rPr lang="en-US" altLang="zh-CN" sz="3600">
                <a:solidFill>
                  <a:srgbClr val="6699FF"/>
                </a:solidFill>
              </a:rPr>
              <a:t>IO, Go</a:t>
            </a:r>
            <a:endParaRPr lang="zh-CN" altLang="en-US" sz="3600">
              <a:solidFill>
                <a:srgbClr val="6699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矩形 3"/>
          <p:cNvSpPr>
            <a:spLocks noChangeArrowheads="1"/>
          </p:cNvSpPr>
          <p:nvPr/>
        </p:nvSpPr>
        <p:spPr bwMode="auto">
          <a:xfrm>
            <a:off x="250825" y="5013325"/>
            <a:ext cx="60499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6379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在是手机按键上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MERZ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对应的号码</a:t>
            </a:r>
            <a:endParaRPr lang="en-US" altLang="zh-CN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MERZ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取自意大利歌女</a:t>
            </a:r>
            <a:r>
              <a:rPr lang="en-US" altLang="zh-CN" sz="2400" u="sng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Alessia Merz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的名字</a:t>
            </a:r>
          </a:p>
        </p:txBody>
      </p:sp>
      <p:pic>
        <p:nvPicPr>
          <p:cNvPr id="43010" name="图片 5" descr="phone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1052513"/>
            <a:ext cx="3914775" cy="2990850"/>
          </a:xfrm>
          <a:prstGeom prst="rect">
            <a:avLst/>
          </a:prstGeom>
          <a:noFill/>
          <a:ln w="76200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43011" name="图片 6" descr="yanxing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43663" y="2997200"/>
            <a:ext cx="2449512" cy="3611563"/>
          </a:xfrm>
          <a:prstGeom prst="rect">
            <a:avLst/>
          </a:prstGeom>
          <a:noFill/>
          <a:ln w="76200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43012" name="TextBox 7"/>
          <p:cNvSpPr txBox="1">
            <a:spLocks noChangeArrowheads="1"/>
          </p:cNvSpPr>
          <p:nvPr/>
        </p:nvSpPr>
        <p:spPr bwMode="auto">
          <a:xfrm>
            <a:off x="4500563" y="2492375"/>
            <a:ext cx="18065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5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63</a:t>
            </a:r>
            <a:r>
              <a:rPr lang="en-US" altLang="zh-CN" sz="5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79</a:t>
            </a:r>
            <a:endParaRPr lang="zh-CN" altLang="en-US" sz="5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013" name="Picture 3" descr="E:\RESOURCE\logo\TEMP_1 [转换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矩形 7"/>
          <p:cNvSpPr>
            <a:spLocks noChangeArrowheads="1"/>
          </p:cNvSpPr>
          <p:nvPr/>
        </p:nvSpPr>
        <p:spPr bwMode="auto">
          <a:xfrm>
            <a:off x="77788" y="115888"/>
            <a:ext cx="2509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端口的故事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TextBox 13"/>
          <p:cNvSpPr txBox="1">
            <a:spLocks noChangeArrowheads="1"/>
          </p:cNvSpPr>
          <p:nvPr/>
        </p:nvSpPr>
        <p:spPr bwMode="auto">
          <a:xfrm>
            <a:off x="5867400" y="1125538"/>
            <a:ext cx="2590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72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Why?</a:t>
            </a:r>
            <a:endParaRPr lang="zh-CN" altLang="en-US" sz="72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矩形 7"/>
          <p:cNvSpPr>
            <a:spLocks noChangeArrowheads="1"/>
          </p:cNvSpPr>
          <p:nvPr/>
        </p:nvSpPr>
        <p:spPr bwMode="auto">
          <a:xfrm>
            <a:off x="77788" y="115888"/>
            <a:ext cx="2497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的扩展阅读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4925" y="692150"/>
            <a:ext cx="9109075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1" name="矩形 15"/>
          <p:cNvSpPr>
            <a:spLocks noChangeArrowheads="1"/>
          </p:cNvSpPr>
          <p:nvPr/>
        </p:nvSpPr>
        <p:spPr bwMode="auto">
          <a:xfrm>
            <a:off x="684213" y="2565400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6699FF"/>
                </a:solidFill>
              </a:rPr>
              <a:t>1</a:t>
            </a:r>
            <a:r>
              <a:rPr lang="zh-CN" altLang="en-US" sz="4000">
                <a:solidFill>
                  <a:srgbClr val="6699FF"/>
                </a:solidFill>
              </a:rPr>
              <a:t>、</a:t>
            </a:r>
            <a:r>
              <a:rPr lang="en-US" altLang="zh-CN" sz="4000">
                <a:solidFill>
                  <a:srgbClr val="6699FF"/>
                </a:solidFill>
              </a:rPr>
              <a:t>http://code.google.com/p/redis/</a:t>
            </a:r>
            <a:endParaRPr lang="zh-CN" altLang="en-US" sz="4000">
              <a:solidFill>
                <a:srgbClr val="6699FF"/>
              </a:solidFill>
            </a:endParaRP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39750" y="1412875"/>
            <a:ext cx="8369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6699FF"/>
                </a:solidFill>
                <a:ea typeface="微软雅黑" pitchFamily="34" charset="-122"/>
              </a:rPr>
              <a:t>我怎么获得更多，更全的</a:t>
            </a:r>
            <a:r>
              <a:rPr lang="en-US" altLang="zh-CN" sz="4000">
                <a:solidFill>
                  <a:srgbClr val="6699FF"/>
                </a:solidFill>
                <a:ea typeface="微软雅黑" pitchFamily="34" charset="-122"/>
              </a:rPr>
              <a:t>Redis</a:t>
            </a:r>
            <a:r>
              <a:rPr lang="zh-CN" altLang="en-US" sz="4000">
                <a:solidFill>
                  <a:srgbClr val="6699FF"/>
                </a:solidFill>
                <a:ea typeface="微软雅黑" pitchFamily="34" charset="-122"/>
              </a:rPr>
              <a:t>信息</a:t>
            </a:r>
            <a:r>
              <a:rPr lang="en-US" altLang="zh-CN" sz="4000">
                <a:solidFill>
                  <a:srgbClr val="6699FF"/>
                </a:solidFill>
                <a:ea typeface="微软雅黑" pitchFamily="34" charset="-122"/>
              </a:rPr>
              <a:t>?</a:t>
            </a:r>
          </a:p>
        </p:txBody>
      </p:sp>
      <p:sp>
        <p:nvSpPr>
          <p:cNvPr id="52234" name="矩形 15"/>
          <p:cNvSpPr>
            <a:spLocks noChangeArrowheads="1"/>
          </p:cNvSpPr>
          <p:nvPr/>
        </p:nvSpPr>
        <p:spPr bwMode="auto">
          <a:xfrm>
            <a:off x="684213" y="3357563"/>
            <a:ext cx="3884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6699FF"/>
                </a:solidFill>
              </a:rPr>
              <a:t>2</a:t>
            </a:r>
            <a:r>
              <a:rPr lang="zh-CN" altLang="en-US" sz="4000">
                <a:solidFill>
                  <a:srgbClr val="6699FF"/>
                </a:solidFill>
              </a:rPr>
              <a:t>、</a:t>
            </a:r>
            <a:r>
              <a:rPr lang="en-US" altLang="zh-CN" sz="4000">
                <a:solidFill>
                  <a:srgbClr val="6699FF"/>
                </a:solidFill>
              </a:rPr>
              <a:t>http://redis.io</a:t>
            </a:r>
            <a:endParaRPr lang="zh-CN" altLang="en-US" sz="4000">
              <a:solidFill>
                <a:srgbClr val="6699FF"/>
              </a:solidFill>
            </a:endParaRPr>
          </a:p>
        </p:txBody>
      </p:sp>
      <p:sp>
        <p:nvSpPr>
          <p:cNvPr id="52235" name="矩形 15"/>
          <p:cNvSpPr>
            <a:spLocks noChangeArrowheads="1"/>
          </p:cNvSpPr>
          <p:nvPr/>
        </p:nvSpPr>
        <p:spPr bwMode="auto">
          <a:xfrm>
            <a:off x="684213" y="4221163"/>
            <a:ext cx="50149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6699FF"/>
                </a:solidFill>
              </a:rPr>
              <a:t>3</a:t>
            </a:r>
            <a:r>
              <a:rPr lang="zh-CN" altLang="en-US" sz="4000">
                <a:solidFill>
                  <a:srgbClr val="6699FF"/>
                </a:solidFill>
              </a:rPr>
              <a:t>、</a:t>
            </a:r>
            <a:r>
              <a:rPr lang="en-US" altLang="en-US" sz="4000">
                <a:solidFill>
                  <a:srgbClr val="6699FF"/>
                </a:solidFill>
              </a:rPr>
              <a:t>http://antirez.com/</a:t>
            </a:r>
            <a:endParaRPr lang="zh-CN" altLang="en-US" sz="4000">
              <a:solidFill>
                <a:srgbClr val="6699FF"/>
              </a:solidFill>
            </a:endParaRPr>
          </a:p>
        </p:txBody>
      </p:sp>
      <p:sp>
        <p:nvSpPr>
          <p:cNvPr id="52236" name="矩形 15"/>
          <p:cNvSpPr>
            <a:spLocks noChangeArrowheads="1"/>
          </p:cNvSpPr>
          <p:nvPr/>
        </p:nvSpPr>
        <p:spPr bwMode="auto">
          <a:xfrm>
            <a:off x="684213" y="5084763"/>
            <a:ext cx="6115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6699FF"/>
                </a:solidFill>
              </a:rPr>
              <a:t>4</a:t>
            </a:r>
            <a:r>
              <a:rPr lang="zh-CN" altLang="en-US" sz="4000">
                <a:solidFill>
                  <a:srgbClr val="6699FF"/>
                </a:solidFill>
              </a:rPr>
              <a:t>、</a:t>
            </a:r>
            <a:r>
              <a:rPr lang="en-US" altLang="en-US" sz="4000">
                <a:solidFill>
                  <a:srgbClr val="6699FF"/>
                </a:solidFill>
              </a:rPr>
              <a:t>http://</a:t>
            </a:r>
            <a:r>
              <a:rPr lang="en-US" altLang="zh-CN" sz="4000">
                <a:solidFill>
                  <a:srgbClr val="6699FF"/>
                </a:solidFill>
              </a:rPr>
              <a:t>www.google.com</a:t>
            </a:r>
            <a:endParaRPr lang="zh-CN" altLang="en-US" sz="4000">
              <a:solidFill>
                <a:srgbClr val="6699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3" descr="E:\RESOURCE\logo\TEMP_1 [转换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矩形 7"/>
          <p:cNvSpPr>
            <a:spLocks noChangeArrowheads="1"/>
          </p:cNvSpPr>
          <p:nvPr/>
        </p:nvSpPr>
        <p:spPr bwMode="auto">
          <a:xfrm>
            <a:off x="77788" y="115888"/>
            <a:ext cx="2201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分享大纲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20713"/>
            <a:ext cx="91090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AutoShape 13"/>
          <p:cNvSpPr>
            <a:spLocks noChangeArrowheads="1"/>
          </p:cNvSpPr>
          <p:nvPr/>
        </p:nvSpPr>
        <p:spPr bwMode="auto">
          <a:xfrm>
            <a:off x="892175" y="1506538"/>
            <a:ext cx="7156450" cy="75723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rgbClr val="00B0F0"/>
            </a:solidFill>
            <a:bevel/>
            <a:headEnd/>
            <a:tailEnd/>
          </a:ln>
        </p:spPr>
        <p:txBody>
          <a:bodyPr anchor="ctr">
            <a:spAutoFit/>
          </a:bodyPr>
          <a:lstStyle/>
          <a:p>
            <a:pPr algn="r">
              <a:lnSpc>
                <a:spcPct val="90000"/>
              </a:lnSpc>
              <a:spcAft>
                <a:spcPct val="20000"/>
              </a:spcAft>
              <a:buClr>
                <a:srgbClr val="000000"/>
              </a:buClr>
              <a:buFont typeface="Wingdings" pitchFamily="2" charset="2"/>
              <a:buNone/>
            </a:pPr>
            <a:endParaRPr lang="zh-CN" altLang="en-US" sz="1500" baseline="-25000">
              <a:solidFill>
                <a:srgbClr val="000000"/>
              </a:solidFill>
            </a:endParaRPr>
          </a:p>
        </p:txBody>
      </p:sp>
      <p:sp>
        <p:nvSpPr>
          <p:cNvPr id="17413" name="AutoShape 13"/>
          <p:cNvSpPr>
            <a:spLocks noChangeArrowheads="1"/>
          </p:cNvSpPr>
          <p:nvPr/>
        </p:nvSpPr>
        <p:spPr bwMode="auto">
          <a:xfrm>
            <a:off x="892175" y="2446338"/>
            <a:ext cx="7156450" cy="75723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solidFill>
              <a:srgbClr val="00B0F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r">
              <a:lnSpc>
                <a:spcPct val="90000"/>
              </a:lnSpc>
              <a:spcAft>
                <a:spcPct val="20000"/>
              </a:spcAft>
              <a:buClr>
                <a:srgbClr val="000000"/>
              </a:buClr>
              <a:buFont typeface="Wingdings" pitchFamily="2" charset="2"/>
              <a:buNone/>
            </a:pPr>
            <a:endParaRPr lang="zh-CN" altLang="en-US" sz="1500" baseline="-25000">
              <a:solidFill>
                <a:srgbClr val="000000"/>
              </a:solidFill>
            </a:endParaRPr>
          </a:p>
        </p:txBody>
      </p:sp>
      <p:sp>
        <p:nvSpPr>
          <p:cNvPr id="17414" name="矩形 6"/>
          <p:cNvSpPr>
            <a:spLocks noChangeArrowheads="1"/>
          </p:cNvSpPr>
          <p:nvPr/>
        </p:nvSpPr>
        <p:spPr bwMode="auto">
          <a:xfrm>
            <a:off x="1358900" y="1668463"/>
            <a:ext cx="19510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</a:p>
        </p:txBody>
      </p:sp>
      <p:sp>
        <p:nvSpPr>
          <p:cNvPr id="17415" name="矩形 8"/>
          <p:cNvSpPr>
            <a:spLocks noChangeArrowheads="1"/>
          </p:cNvSpPr>
          <p:nvPr/>
        </p:nvSpPr>
        <p:spPr bwMode="auto">
          <a:xfrm>
            <a:off x="1358900" y="2622550"/>
            <a:ext cx="1951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的特性</a:t>
            </a:r>
          </a:p>
        </p:txBody>
      </p:sp>
      <p:sp>
        <p:nvSpPr>
          <p:cNvPr id="17416" name="AutoShape 13"/>
          <p:cNvSpPr>
            <a:spLocks noChangeArrowheads="1"/>
          </p:cNvSpPr>
          <p:nvPr/>
        </p:nvSpPr>
        <p:spPr bwMode="auto">
          <a:xfrm>
            <a:off x="944563" y="4543425"/>
            <a:ext cx="7156450" cy="75723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r">
              <a:lnSpc>
                <a:spcPct val="90000"/>
              </a:lnSpc>
              <a:spcAft>
                <a:spcPct val="20000"/>
              </a:spcAft>
              <a:buClr>
                <a:srgbClr val="000000"/>
              </a:buClr>
              <a:buFont typeface="Wingdings" pitchFamily="2" charset="2"/>
              <a:buNone/>
            </a:pPr>
            <a:endParaRPr lang="zh-CN" altLang="en-US" sz="1500" baseline="-25000">
              <a:solidFill>
                <a:srgbClr val="000000"/>
              </a:solidFill>
            </a:endParaRPr>
          </a:p>
        </p:txBody>
      </p:sp>
      <p:sp>
        <p:nvSpPr>
          <p:cNvPr id="17417" name="AutoShape 13"/>
          <p:cNvSpPr>
            <a:spLocks noChangeArrowheads="1"/>
          </p:cNvSpPr>
          <p:nvPr/>
        </p:nvSpPr>
        <p:spPr bwMode="auto">
          <a:xfrm>
            <a:off x="900113" y="3500438"/>
            <a:ext cx="7156450" cy="75723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pPr algn="r">
              <a:lnSpc>
                <a:spcPct val="90000"/>
              </a:lnSpc>
              <a:spcAft>
                <a:spcPct val="20000"/>
              </a:spcAft>
              <a:buClr>
                <a:srgbClr val="000000"/>
              </a:buClr>
              <a:buFont typeface="Wingdings" pitchFamily="2" charset="2"/>
              <a:buNone/>
            </a:pPr>
            <a:endParaRPr lang="zh-CN" altLang="en-US" sz="1500" baseline="-25000">
              <a:solidFill>
                <a:srgbClr val="000000"/>
              </a:solidFill>
            </a:endParaRPr>
          </a:p>
        </p:txBody>
      </p:sp>
      <p:sp>
        <p:nvSpPr>
          <p:cNvPr id="17418" name="矩形 11"/>
          <p:cNvSpPr>
            <a:spLocks noChangeArrowheads="1"/>
          </p:cNvSpPr>
          <p:nvPr/>
        </p:nvSpPr>
        <p:spPr bwMode="auto">
          <a:xfrm>
            <a:off x="1339850" y="3613150"/>
            <a:ext cx="3313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sp>
        <p:nvSpPr>
          <p:cNvPr id="17419" name="矩形 12"/>
          <p:cNvSpPr>
            <a:spLocks noChangeArrowheads="1"/>
          </p:cNvSpPr>
          <p:nvPr/>
        </p:nvSpPr>
        <p:spPr bwMode="auto">
          <a:xfrm>
            <a:off x="1358900" y="4694238"/>
            <a:ext cx="3892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的使用经验</a:t>
            </a:r>
            <a:r>
              <a:rPr lang="en-US" altLang="zh-CN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运维参数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832" y="836712"/>
            <a:ext cx="2784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3928" y="2492896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00B0F0"/>
                </a:solidFill>
              </a:rPr>
              <a:t>&amp;</a:t>
            </a:r>
            <a:endParaRPr lang="zh-CN" altLang="en-US" sz="96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4293096"/>
            <a:ext cx="1962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rgbClr val="00B0F0"/>
                </a:solidFill>
              </a:rPr>
              <a:t>QA</a:t>
            </a:r>
            <a:endParaRPr lang="zh-CN" altLang="en-US" sz="9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 descr="E:\RESOURCE\logo\TEMP_1 [转换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矩形 7"/>
          <p:cNvSpPr>
            <a:spLocks noChangeArrowheads="1"/>
          </p:cNvSpPr>
          <p:nvPr/>
        </p:nvSpPr>
        <p:spPr bwMode="auto">
          <a:xfrm>
            <a:off x="77788" y="115888"/>
            <a:ext cx="1895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20713"/>
            <a:ext cx="91090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0" name="图片 6" descr="8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1065213"/>
            <a:ext cx="3903663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矩形 7"/>
          <p:cNvSpPr>
            <a:spLocks noChangeArrowheads="1"/>
          </p:cNvSpPr>
          <p:nvPr/>
        </p:nvSpPr>
        <p:spPr bwMode="auto">
          <a:xfrm>
            <a:off x="5292725" y="1239838"/>
            <a:ext cx="19415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sponsored by:</a:t>
            </a:r>
            <a:endParaRPr lang="zh-CN" altLang="en-US" sz="2400">
              <a:latin typeface="Calibri" pitchFamily="34" charset="0"/>
            </a:endParaRPr>
          </a:p>
        </p:txBody>
      </p:sp>
      <p:pic>
        <p:nvPicPr>
          <p:cNvPr id="19462" name="图片 8" descr="vmware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26063" y="1773238"/>
            <a:ext cx="32940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2635250"/>
            <a:ext cx="9144000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52625" y="836613"/>
            <a:ext cx="15398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What is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465" name="矩形 13"/>
          <p:cNvSpPr>
            <a:spLocks noChangeArrowheads="1"/>
          </p:cNvSpPr>
          <p:nvPr/>
        </p:nvSpPr>
        <p:spPr bwMode="auto">
          <a:xfrm>
            <a:off x="755650" y="2852738"/>
            <a:ext cx="7883525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7200">
                <a:solidFill>
                  <a:srgbClr val="00B0F0"/>
                </a:solidFill>
                <a:latin typeface="Calibri" pitchFamily="34" charset="0"/>
              </a:rPr>
              <a:t>Redis is...</a:t>
            </a:r>
          </a:p>
          <a:p>
            <a:r>
              <a:rPr lang="en-US" altLang="zh-CN" sz="4800">
                <a:latin typeface="Calibri" pitchFamily="34" charset="0"/>
              </a:rPr>
              <a:t>an “advanced key-value store”</a:t>
            </a:r>
            <a:endParaRPr lang="zh-CN" altLang="en-US" sz="4800">
              <a:latin typeface="Calibri" pitchFamily="34" charset="0"/>
            </a:endParaRPr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1430338" y="4868863"/>
            <a:ext cx="59499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>
                <a:solidFill>
                  <a:srgbClr val="00B0F0"/>
                </a:solidFill>
                <a:latin typeface="Calibri" pitchFamily="34" charset="0"/>
              </a:rPr>
              <a:t>b y</a:t>
            </a:r>
          </a:p>
          <a:p>
            <a:pPr algn="ctr"/>
            <a:r>
              <a:rPr lang="pt-BR" altLang="zh-CN" sz="3600">
                <a:solidFill>
                  <a:srgbClr val="00B0F0"/>
                </a:solidFill>
                <a:latin typeface="Calibri" pitchFamily="34" charset="0"/>
              </a:rPr>
              <a:t>S A LVATO R E S A N F I L I P P O</a:t>
            </a:r>
          </a:p>
          <a:p>
            <a:pPr algn="ctr"/>
            <a:r>
              <a:rPr lang="pt-BR" altLang="zh-CN" sz="3600">
                <a:solidFill>
                  <a:srgbClr val="00B0F0"/>
                </a:solidFill>
                <a:latin typeface="Calibri" pitchFamily="34" charset="0"/>
              </a:rPr>
              <a:t>( @ a n t i r e z )</a:t>
            </a:r>
            <a:endParaRPr lang="zh-CN" altLang="en-US" sz="3600">
              <a:solidFill>
                <a:srgbClr val="00B0F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矩形 7"/>
          <p:cNvSpPr>
            <a:spLocks noChangeArrowheads="1"/>
          </p:cNvSpPr>
          <p:nvPr/>
        </p:nvSpPr>
        <p:spPr bwMode="auto">
          <a:xfrm>
            <a:off x="77788" y="115888"/>
            <a:ext cx="3262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vs Memcached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20713"/>
            <a:ext cx="91090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484438" y="1095375"/>
            <a:ext cx="34020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Memcached 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操作实例</a:t>
            </a:r>
          </a:p>
        </p:txBody>
      </p:sp>
      <p:sp>
        <p:nvSpPr>
          <p:cNvPr id="21509" name="矩形 7"/>
          <p:cNvSpPr>
            <a:spLocks noChangeArrowheads="1"/>
          </p:cNvSpPr>
          <p:nvPr/>
        </p:nvSpPr>
        <p:spPr bwMode="auto">
          <a:xfrm>
            <a:off x="1238250" y="1897063"/>
            <a:ext cx="1533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en-US" altLang="zh-CN" sz="2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(keys)</a:t>
            </a:r>
            <a:endParaRPr lang="zh-CN" altLang="en-US" sz="28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0" name="TextBox 8"/>
          <p:cNvSpPr txBox="1">
            <a:spLocks noChangeArrowheads="1"/>
          </p:cNvSpPr>
          <p:nvPr/>
        </p:nvSpPr>
        <p:spPr bwMode="auto">
          <a:xfrm>
            <a:off x="5580063" y="1897063"/>
            <a:ext cx="1852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(values)</a:t>
            </a:r>
            <a:endParaRPr lang="zh-CN" altLang="en-US" sz="28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TextBox 9"/>
          <p:cNvSpPr txBox="1">
            <a:spLocks noChangeArrowheads="1"/>
          </p:cNvSpPr>
          <p:nvPr/>
        </p:nvSpPr>
        <p:spPr bwMode="auto">
          <a:xfrm>
            <a:off x="1187450" y="2565400"/>
            <a:ext cx="2540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page:index.html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067175" y="2708275"/>
            <a:ext cx="936625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13" name="矩形 11"/>
          <p:cNvSpPr>
            <a:spLocks noChangeArrowheads="1"/>
          </p:cNvSpPr>
          <p:nvPr/>
        </p:nvSpPr>
        <p:spPr bwMode="auto">
          <a:xfrm>
            <a:off x="5508625" y="2565400"/>
            <a:ext cx="2422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&lt;html&gt;&lt;head&gt;[...]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21514" name="TextBox 14"/>
          <p:cNvSpPr txBox="1">
            <a:spLocks noChangeArrowheads="1"/>
          </p:cNvSpPr>
          <p:nvPr/>
        </p:nvSpPr>
        <p:spPr bwMode="auto">
          <a:xfrm>
            <a:off x="1187450" y="3284538"/>
            <a:ext cx="25812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user:101:session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067175" y="3429000"/>
            <a:ext cx="936625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16" name="TextBox 16"/>
          <p:cNvSpPr txBox="1">
            <a:spLocks noChangeArrowheads="1"/>
          </p:cNvSpPr>
          <p:nvPr/>
        </p:nvSpPr>
        <p:spPr bwMode="auto">
          <a:xfrm>
            <a:off x="5508625" y="3255963"/>
            <a:ext cx="27717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xDrSdEwd4dSlZkEkj+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21517" name="TextBox 17"/>
          <p:cNvSpPr txBox="1">
            <a:spLocks noChangeArrowheads="1"/>
          </p:cNvSpPr>
          <p:nvPr/>
        </p:nvSpPr>
        <p:spPr bwMode="auto">
          <a:xfrm>
            <a:off x="1187450" y="3933825"/>
            <a:ext cx="19113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login_count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067175" y="4149725"/>
            <a:ext cx="936625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19" name="TextBox 19"/>
          <p:cNvSpPr txBox="1">
            <a:spLocks noChangeArrowheads="1"/>
          </p:cNvSpPr>
          <p:nvPr/>
        </p:nvSpPr>
        <p:spPr bwMode="auto">
          <a:xfrm>
            <a:off x="5502275" y="4005263"/>
            <a:ext cx="1373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“100001”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21520" name="TextBox 20"/>
          <p:cNvSpPr txBox="1">
            <a:spLocks noChangeArrowheads="1"/>
          </p:cNvSpPr>
          <p:nvPr/>
        </p:nvSpPr>
        <p:spPr bwMode="auto">
          <a:xfrm>
            <a:off x="1116013" y="4724400"/>
            <a:ext cx="3703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user:100:last_login_time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932363" y="4868863"/>
            <a:ext cx="503237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22" name="TextBox 22"/>
          <p:cNvSpPr txBox="1">
            <a:spLocks noChangeArrowheads="1"/>
          </p:cNvSpPr>
          <p:nvPr/>
        </p:nvSpPr>
        <p:spPr bwMode="auto">
          <a:xfrm>
            <a:off x="5508625" y="4724400"/>
            <a:ext cx="2301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“102736485756”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21523" name="TextBox 23"/>
          <p:cNvSpPr txBox="1">
            <a:spLocks noChangeArrowheads="1"/>
          </p:cNvSpPr>
          <p:nvPr/>
        </p:nvSpPr>
        <p:spPr bwMode="auto">
          <a:xfrm>
            <a:off x="611188" y="5661025"/>
            <a:ext cx="7753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所有的操作都是基于字符串、或者是</a:t>
            </a:r>
            <a:r>
              <a:rPr lang="en-US" altLang="zh-CN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进制的数据格式、</a:t>
            </a:r>
            <a:endParaRPr lang="en-US" altLang="zh-CN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操作起来大部分是</a:t>
            </a:r>
            <a:r>
              <a:rPr lang="en-US" altLang="zh-CN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en-US" altLang="zh-CN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个命令操作</a:t>
            </a:r>
            <a:r>
              <a:rPr lang="en-US" altLang="zh-CN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易于使用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3" descr="E:\RESOURCE\logo\TEMP_1 [转换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矩形 7"/>
          <p:cNvSpPr>
            <a:spLocks noChangeArrowheads="1"/>
          </p:cNvSpPr>
          <p:nvPr/>
        </p:nvSpPr>
        <p:spPr bwMode="auto">
          <a:xfrm>
            <a:off x="77788" y="115888"/>
            <a:ext cx="3262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vs Memcached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20713"/>
            <a:ext cx="91090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箭头 6"/>
          <p:cNvSpPr/>
          <p:nvPr/>
        </p:nvSpPr>
        <p:spPr>
          <a:xfrm>
            <a:off x="1258888" y="1412875"/>
            <a:ext cx="360362" cy="431800"/>
          </a:xfrm>
          <a:prstGeom prst="notch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1763713" y="1412875"/>
            <a:ext cx="738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和</a:t>
            </a:r>
            <a:r>
              <a:rPr lang="en-US" altLang="zh-CN" sz="2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Memcached </a:t>
            </a:r>
            <a:r>
              <a:rPr lang="zh-CN" altLang="en-US" sz="2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一样、使用简单、性能高效</a:t>
            </a:r>
            <a:r>
              <a:rPr lang="en-US" altLang="zh-CN" sz="24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(1G 1M)</a:t>
            </a:r>
          </a:p>
        </p:txBody>
      </p:sp>
      <p:sp>
        <p:nvSpPr>
          <p:cNvPr id="9" name="燕尾形箭头 8"/>
          <p:cNvSpPr/>
          <p:nvPr/>
        </p:nvSpPr>
        <p:spPr>
          <a:xfrm>
            <a:off x="1258888" y="2174875"/>
            <a:ext cx="360362" cy="431800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1908175" y="2174875"/>
            <a:ext cx="2338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异步持久化存储</a:t>
            </a:r>
          </a:p>
        </p:txBody>
      </p:sp>
      <p:sp>
        <p:nvSpPr>
          <p:cNvPr id="11" name="燕尾形箭头 10"/>
          <p:cNvSpPr/>
          <p:nvPr/>
        </p:nvSpPr>
        <p:spPr>
          <a:xfrm>
            <a:off x="1258888" y="2924175"/>
            <a:ext cx="360362" cy="433388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2537" name="TextBox 11"/>
          <p:cNvSpPr txBox="1">
            <a:spLocks noChangeArrowheads="1"/>
          </p:cNvSpPr>
          <p:nvPr/>
        </p:nvSpPr>
        <p:spPr bwMode="auto">
          <a:xfrm>
            <a:off x="1908175" y="2852738"/>
            <a:ext cx="63484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支持多种数据类型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Strings(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Lists(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链表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Sets(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ZSets(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有序集合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Hashes(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哈希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燕尾形箭头 12"/>
          <p:cNvSpPr/>
          <p:nvPr/>
        </p:nvSpPr>
        <p:spPr>
          <a:xfrm>
            <a:off x="1258888" y="4365625"/>
            <a:ext cx="360362" cy="431800"/>
          </a:xfrm>
          <a:prstGeom prst="notched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2539" name="TextBox 13"/>
          <p:cNvSpPr txBox="1">
            <a:spLocks noChangeArrowheads="1"/>
          </p:cNvSpPr>
          <p:nvPr/>
        </p:nvSpPr>
        <p:spPr bwMode="auto">
          <a:xfrm>
            <a:off x="1908175" y="4292600"/>
            <a:ext cx="45370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更多、更方便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接口 管理数据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More commands</a:t>
            </a:r>
          </a:p>
        </p:txBody>
      </p:sp>
      <p:sp>
        <p:nvSpPr>
          <p:cNvPr id="22540" name="TextBox 14"/>
          <p:cNvSpPr txBox="1">
            <a:spLocks noChangeArrowheads="1"/>
          </p:cNvSpPr>
          <p:nvPr/>
        </p:nvSpPr>
        <p:spPr bwMode="auto">
          <a:xfrm>
            <a:off x="1908175" y="5300663"/>
            <a:ext cx="1951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B0F0"/>
                </a:solidFill>
                <a:latin typeface="Calibri" pitchFamily="34" charset="0"/>
              </a:rPr>
              <a:t>and More….</a:t>
            </a:r>
            <a:endParaRPr lang="zh-CN" altLang="en-US" sz="280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22541" name="TextBox 15"/>
          <p:cNvSpPr txBox="1">
            <a:spLocks noChangeArrowheads="1"/>
          </p:cNvSpPr>
          <p:nvPr/>
        </p:nvSpPr>
        <p:spPr bwMode="auto">
          <a:xfrm>
            <a:off x="5003800" y="5373688"/>
            <a:ext cx="38782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7200">
                <a:solidFill>
                  <a:srgbClr val="C00000"/>
                </a:solidFill>
                <a:latin typeface="GungsuhChe" pitchFamily="49" charset="-127"/>
                <a:ea typeface="GungsuhChe" pitchFamily="49" charset="-127"/>
              </a:rPr>
              <a:t>Is Redis</a:t>
            </a:r>
            <a:endParaRPr lang="zh-CN" altLang="en-US" sz="7200">
              <a:solidFill>
                <a:srgbClr val="C00000"/>
              </a:solidFill>
              <a:latin typeface="GungsuhChe" pitchFamily="49" charset="-127"/>
              <a:ea typeface="Gungsuh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矩形 7"/>
          <p:cNvSpPr>
            <a:spLocks noChangeArrowheads="1"/>
          </p:cNvSpPr>
          <p:nvPr/>
        </p:nvSpPr>
        <p:spPr bwMode="auto">
          <a:xfrm>
            <a:off x="77788" y="115888"/>
            <a:ext cx="3262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vs Memcached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20713"/>
            <a:ext cx="91090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TextBox 6"/>
          <p:cNvSpPr txBox="1">
            <a:spLocks noChangeArrowheads="1"/>
          </p:cNvSpPr>
          <p:nvPr/>
        </p:nvSpPr>
        <p:spPr bwMode="auto">
          <a:xfrm>
            <a:off x="3203575" y="1125538"/>
            <a:ext cx="29098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 数据类型实例</a:t>
            </a:r>
          </a:p>
        </p:txBody>
      </p:sp>
      <p:sp>
        <p:nvSpPr>
          <p:cNvPr id="23557" name="矩形 7"/>
          <p:cNvSpPr>
            <a:spLocks noChangeArrowheads="1"/>
          </p:cNvSpPr>
          <p:nvPr/>
        </p:nvSpPr>
        <p:spPr bwMode="auto">
          <a:xfrm>
            <a:off x="735013" y="1897063"/>
            <a:ext cx="1533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en-US" altLang="zh-CN" sz="2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(keys)</a:t>
            </a:r>
            <a:endParaRPr lang="zh-CN" altLang="en-US" sz="28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8" name="TextBox 8"/>
          <p:cNvSpPr txBox="1">
            <a:spLocks noChangeArrowheads="1"/>
          </p:cNvSpPr>
          <p:nvPr/>
        </p:nvSpPr>
        <p:spPr bwMode="auto">
          <a:xfrm>
            <a:off x="5076825" y="1897063"/>
            <a:ext cx="185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8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(values)</a:t>
            </a:r>
            <a:endParaRPr lang="zh-CN" altLang="en-US" sz="28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9" name="TextBox 9"/>
          <p:cNvSpPr txBox="1">
            <a:spLocks noChangeArrowheads="1"/>
          </p:cNvSpPr>
          <p:nvPr/>
        </p:nvSpPr>
        <p:spPr bwMode="auto">
          <a:xfrm>
            <a:off x="684213" y="2565400"/>
            <a:ext cx="2540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page:index.html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0" name="矩形 11"/>
          <p:cNvSpPr>
            <a:spLocks noChangeArrowheads="1"/>
          </p:cNvSpPr>
          <p:nvPr/>
        </p:nvSpPr>
        <p:spPr bwMode="auto">
          <a:xfrm>
            <a:off x="5003800" y="2565400"/>
            <a:ext cx="2422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&lt;html&gt;&lt;head&gt;[...]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23561" name="TextBox 12"/>
          <p:cNvSpPr txBox="1">
            <a:spLocks noChangeArrowheads="1"/>
          </p:cNvSpPr>
          <p:nvPr/>
        </p:nvSpPr>
        <p:spPr bwMode="auto">
          <a:xfrm>
            <a:off x="684213" y="3284538"/>
            <a:ext cx="3519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users_logged_in_today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284663" y="3429000"/>
            <a:ext cx="647700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63" name="TextBox 14"/>
          <p:cNvSpPr txBox="1">
            <a:spLocks noChangeArrowheads="1"/>
          </p:cNvSpPr>
          <p:nvPr/>
        </p:nvSpPr>
        <p:spPr bwMode="auto">
          <a:xfrm>
            <a:off x="5003800" y="3255963"/>
            <a:ext cx="1908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{ 1, 2, 3, 4, 5 }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23564" name="TextBox 15"/>
          <p:cNvSpPr txBox="1">
            <a:spLocks noChangeArrowheads="1"/>
          </p:cNvSpPr>
          <p:nvPr/>
        </p:nvSpPr>
        <p:spPr bwMode="auto">
          <a:xfrm>
            <a:off x="684213" y="3933825"/>
            <a:ext cx="23288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latest_post_ids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5" name="TextBox 17"/>
          <p:cNvSpPr txBox="1">
            <a:spLocks noChangeArrowheads="1"/>
          </p:cNvSpPr>
          <p:nvPr/>
        </p:nvSpPr>
        <p:spPr bwMode="auto">
          <a:xfrm>
            <a:off x="4997450" y="4005263"/>
            <a:ext cx="23256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[201, 204, 209,..]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23566" name="TextBox 18"/>
          <p:cNvSpPr txBox="1">
            <a:spLocks noChangeArrowheads="1"/>
          </p:cNvSpPr>
          <p:nvPr/>
        </p:nvSpPr>
        <p:spPr bwMode="auto">
          <a:xfrm>
            <a:off x="611188" y="4724400"/>
            <a:ext cx="2708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users_and_scores</a:t>
            </a:r>
            <a:endParaRPr lang="zh-CN" altLang="en-US" sz="240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7" name="TextBox 20"/>
          <p:cNvSpPr txBox="1">
            <a:spLocks noChangeArrowheads="1"/>
          </p:cNvSpPr>
          <p:nvPr/>
        </p:nvSpPr>
        <p:spPr bwMode="auto">
          <a:xfrm>
            <a:off x="5003800" y="4724400"/>
            <a:ext cx="22479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joe ~ 1.3483</a:t>
            </a:r>
          </a:p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bert ~ 93.4</a:t>
            </a:r>
          </a:p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fred ~ 283.22</a:t>
            </a:r>
          </a:p>
          <a:p>
            <a:r>
              <a:rPr lang="en-US" altLang="zh-CN" sz="2400">
                <a:solidFill>
                  <a:srgbClr val="0070C0"/>
                </a:solidFill>
                <a:latin typeface="Calibri" pitchFamily="34" charset="0"/>
              </a:rPr>
              <a:t>chris ~ 23774.17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23" name="右箭头 22"/>
          <p:cNvSpPr/>
          <p:nvPr/>
        </p:nvSpPr>
        <p:spPr>
          <a:xfrm rot="10800000">
            <a:off x="7596188" y="2708275"/>
            <a:ext cx="431800" cy="2159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69" name="TextBox 23"/>
          <p:cNvSpPr txBox="1">
            <a:spLocks noChangeArrowheads="1"/>
          </p:cNvSpPr>
          <p:nvPr/>
        </p:nvSpPr>
        <p:spPr bwMode="auto">
          <a:xfrm>
            <a:off x="8172450" y="2627313"/>
            <a:ext cx="731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String</a:t>
            </a:r>
            <a:endParaRPr lang="zh-CN" altLang="en-US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5" name="右箭头 24"/>
          <p:cNvSpPr/>
          <p:nvPr/>
        </p:nvSpPr>
        <p:spPr>
          <a:xfrm rot="10800000">
            <a:off x="7596188" y="3429000"/>
            <a:ext cx="431800" cy="2159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71" name="TextBox 25"/>
          <p:cNvSpPr txBox="1">
            <a:spLocks noChangeArrowheads="1"/>
          </p:cNvSpPr>
          <p:nvPr/>
        </p:nvSpPr>
        <p:spPr bwMode="auto">
          <a:xfrm>
            <a:off x="8172450" y="3348038"/>
            <a:ext cx="571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Sets</a:t>
            </a:r>
            <a:endParaRPr lang="zh-CN" altLang="en-US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7" name="右箭头 26"/>
          <p:cNvSpPr/>
          <p:nvPr/>
        </p:nvSpPr>
        <p:spPr>
          <a:xfrm rot="10800000">
            <a:off x="7596188" y="4157663"/>
            <a:ext cx="431800" cy="21748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73" name="TextBox 27"/>
          <p:cNvSpPr txBox="1">
            <a:spLocks noChangeArrowheads="1"/>
          </p:cNvSpPr>
          <p:nvPr/>
        </p:nvSpPr>
        <p:spPr bwMode="auto">
          <a:xfrm>
            <a:off x="8172450" y="4076700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List</a:t>
            </a:r>
            <a:endParaRPr lang="zh-CN" altLang="en-US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9" name="右箭头 28"/>
          <p:cNvSpPr/>
          <p:nvPr/>
        </p:nvSpPr>
        <p:spPr>
          <a:xfrm rot="10800000">
            <a:off x="7524750" y="4878388"/>
            <a:ext cx="431800" cy="2159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75" name="TextBox 29"/>
          <p:cNvSpPr txBox="1">
            <a:spLocks noChangeArrowheads="1"/>
          </p:cNvSpPr>
          <p:nvPr/>
        </p:nvSpPr>
        <p:spPr bwMode="auto">
          <a:xfrm>
            <a:off x="8101013" y="4797425"/>
            <a:ext cx="6778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Calibri" pitchFamily="34" charset="0"/>
              </a:rPr>
              <a:t>ZSets</a:t>
            </a:r>
            <a:endParaRPr lang="zh-CN" altLang="en-US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4284663" y="4076700"/>
            <a:ext cx="647700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4284663" y="4868863"/>
            <a:ext cx="647700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4284663" y="2708275"/>
            <a:ext cx="647700" cy="2159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3" descr="E:\RESOURCE\logo\TEMP_1 [转换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4925" y="620713"/>
            <a:ext cx="91090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0" name="TextBox 6"/>
          <p:cNvSpPr txBox="1">
            <a:spLocks noChangeArrowheads="1"/>
          </p:cNvSpPr>
          <p:nvPr/>
        </p:nvSpPr>
        <p:spPr bwMode="auto">
          <a:xfrm>
            <a:off x="3276600" y="981075"/>
            <a:ext cx="3044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Strings </a:t>
            </a:r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</a:p>
        </p:txBody>
      </p:sp>
      <p:sp>
        <p:nvSpPr>
          <p:cNvPr id="24581" name="TextBox 7"/>
          <p:cNvSpPr txBox="1">
            <a:spLocks noChangeArrowheads="1"/>
          </p:cNvSpPr>
          <p:nvPr/>
        </p:nvSpPr>
        <p:spPr bwMode="auto">
          <a:xfrm>
            <a:off x="827088" y="2998788"/>
            <a:ext cx="76390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i="1">
                <a:latin typeface="Calibri" pitchFamily="34" charset="0"/>
              </a:rPr>
              <a:t>./redis-cli </a:t>
            </a:r>
            <a:r>
              <a:rPr lang="en-US" altLang="zh-CN" sz="3600" b="1">
                <a:solidFill>
                  <a:srgbClr val="00B0F0"/>
                </a:solidFill>
                <a:latin typeface="Calibri" pitchFamily="34" charset="0"/>
              </a:rPr>
              <a:t>SET</a:t>
            </a:r>
            <a:r>
              <a:rPr lang="en-US" altLang="zh-CN" sz="3600" b="1">
                <a:latin typeface="Calibri" pitchFamily="34" charset="0"/>
              </a:rPr>
              <a:t> </a:t>
            </a:r>
            <a:r>
              <a:rPr lang="en-US" altLang="zh-CN" sz="3600" b="1">
                <a:solidFill>
                  <a:srgbClr val="002060"/>
                </a:solidFill>
                <a:latin typeface="Calibri" pitchFamily="34" charset="0"/>
              </a:rPr>
              <a:t>mystring   “ hello world ”</a:t>
            </a:r>
            <a:endParaRPr lang="zh-CN" altLang="en-US" sz="360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4582" name="TextBox 8"/>
          <p:cNvSpPr txBox="1">
            <a:spLocks noChangeArrowheads="1"/>
          </p:cNvSpPr>
          <p:nvPr/>
        </p:nvSpPr>
        <p:spPr bwMode="auto">
          <a:xfrm>
            <a:off x="665163" y="2060575"/>
            <a:ext cx="1098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 client</a:t>
            </a:r>
            <a:endParaRPr lang="zh-CN" altLang="en-US" sz="20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 rot="18111633">
            <a:off x="1463675" y="2549526"/>
            <a:ext cx="274637" cy="55086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4" name="TextBox 11"/>
          <p:cNvSpPr txBox="1">
            <a:spLocks noChangeArrowheads="1"/>
          </p:cNvSpPr>
          <p:nvPr/>
        </p:nvSpPr>
        <p:spPr bwMode="auto">
          <a:xfrm>
            <a:off x="4140200" y="2062163"/>
            <a:ext cx="600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20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5" name="TextBox 12"/>
          <p:cNvSpPr txBox="1">
            <a:spLocks noChangeArrowheads="1"/>
          </p:cNvSpPr>
          <p:nvPr/>
        </p:nvSpPr>
        <p:spPr bwMode="auto">
          <a:xfrm>
            <a:off x="6311900" y="2022475"/>
            <a:ext cx="852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20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356100" y="2565400"/>
            <a:ext cx="225425" cy="54451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732588" y="2565400"/>
            <a:ext cx="223837" cy="54451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88" name="TextBox 17"/>
          <p:cNvSpPr txBox="1">
            <a:spLocks noChangeArrowheads="1"/>
          </p:cNvSpPr>
          <p:nvPr/>
        </p:nvSpPr>
        <p:spPr bwMode="auto">
          <a:xfrm>
            <a:off x="900113" y="4797425"/>
            <a:ext cx="47212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i="1">
                <a:latin typeface="Calibri" pitchFamily="34" charset="0"/>
              </a:rPr>
              <a:t>./redis-cli </a:t>
            </a:r>
            <a:r>
              <a:rPr lang="en-US" altLang="zh-CN" sz="3600" b="1">
                <a:solidFill>
                  <a:srgbClr val="00B0F0"/>
                </a:solidFill>
                <a:latin typeface="Calibri" pitchFamily="34" charset="0"/>
              </a:rPr>
              <a:t>GET</a:t>
            </a:r>
            <a:r>
              <a:rPr lang="en-US" altLang="zh-CN" sz="3600" b="1">
                <a:latin typeface="Calibri" pitchFamily="34" charset="0"/>
              </a:rPr>
              <a:t> </a:t>
            </a:r>
            <a:r>
              <a:rPr lang="en-US" altLang="zh-CN" sz="3600" b="1">
                <a:solidFill>
                  <a:srgbClr val="002060"/>
                </a:solidFill>
                <a:latin typeface="Calibri" pitchFamily="34" charset="0"/>
              </a:rPr>
              <a:t>mystring </a:t>
            </a:r>
            <a:endParaRPr lang="zh-CN" altLang="en-US" sz="3600">
              <a:latin typeface="Calibri" pitchFamily="34" charset="0"/>
            </a:endParaRPr>
          </a:p>
        </p:txBody>
      </p:sp>
      <p:sp>
        <p:nvSpPr>
          <p:cNvPr id="24589" name="TextBox 18"/>
          <p:cNvSpPr txBox="1">
            <a:spLocks noChangeArrowheads="1"/>
          </p:cNvSpPr>
          <p:nvPr/>
        </p:nvSpPr>
        <p:spPr bwMode="auto">
          <a:xfrm>
            <a:off x="5738813" y="5516563"/>
            <a:ext cx="2362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2060"/>
                </a:solidFill>
                <a:latin typeface="Calibri" pitchFamily="34" charset="0"/>
              </a:rPr>
              <a:t>hello world</a:t>
            </a:r>
            <a:endParaRPr lang="zh-CN" altLang="en-US" sz="3600">
              <a:latin typeface="Calibri" pitchFamily="34" charset="0"/>
            </a:endParaRPr>
          </a:p>
        </p:txBody>
      </p:sp>
      <p:sp>
        <p:nvSpPr>
          <p:cNvPr id="24590" name="TextBox 19"/>
          <p:cNvSpPr txBox="1">
            <a:spLocks noChangeArrowheads="1"/>
          </p:cNvSpPr>
          <p:nvPr/>
        </p:nvSpPr>
        <p:spPr bwMode="auto">
          <a:xfrm>
            <a:off x="6530975" y="4581525"/>
            <a:ext cx="93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endParaRPr lang="zh-CN" altLang="en-US" sz="20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6819900" y="5157788"/>
            <a:ext cx="223838" cy="54451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3"/>
          <p:cNvSpPr>
            <a:spLocks noChangeArrowheads="1"/>
          </p:cNvSpPr>
          <p:nvPr/>
        </p:nvSpPr>
        <p:spPr bwMode="auto">
          <a:xfrm>
            <a:off x="1042988" y="2133600"/>
            <a:ext cx="3024187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GETSET</a:t>
            </a:r>
          </a:p>
          <a:p>
            <a:r>
              <a:rPr lang="en-US" altLang="zh-CN" sz="40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MGET</a:t>
            </a:r>
          </a:p>
          <a:p>
            <a:r>
              <a:rPr lang="en-US" altLang="zh-CN" sz="40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SETNX</a:t>
            </a:r>
          </a:p>
          <a:p>
            <a:r>
              <a:rPr lang="en-US" altLang="zh-CN" sz="40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SETEX</a:t>
            </a:r>
          </a:p>
          <a:p>
            <a:r>
              <a:rPr lang="en-US" altLang="zh-CN" sz="40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MSET</a:t>
            </a:r>
          </a:p>
          <a:p>
            <a:r>
              <a:rPr lang="en-US" altLang="zh-CN" sz="40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MSETNX</a:t>
            </a:r>
            <a:endParaRPr lang="zh-CN" altLang="en-US" sz="40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602" name="Picture 3" descr="E:\RESOURCE\logo\TEMP_1 [转换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188913"/>
            <a:ext cx="20002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矩形 7"/>
          <p:cNvSpPr>
            <a:spLocks noChangeArrowheads="1"/>
          </p:cNvSpPr>
          <p:nvPr/>
        </p:nvSpPr>
        <p:spPr bwMode="auto">
          <a:xfrm>
            <a:off x="77788" y="115888"/>
            <a:ext cx="3311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及适用场景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925" y="620713"/>
            <a:ext cx="9109075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2771775" y="908050"/>
            <a:ext cx="30464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Strings </a:t>
            </a:r>
            <a:r>
              <a:rPr lang="zh-CN" altLang="en-US" sz="400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</a:p>
        </p:txBody>
      </p:sp>
      <p:sp>
        <p:nvSpPr>
          <p:cNvPr id="25606" name="矩形 8"/>
          <p:cNvSpPr>
            <a:spLocks noChangeArrowheads="1"/>
          </p:cNvSpPr>
          <p:nvPr/>
        </p:nvSpPr>
        <p:spPr bwMode="auto">
          <a:xfrm>
            <a:off x="5867400" y="2163763"/>
            <a:ext cx="2808288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INCR</a:t>
            </a:r>
          </a:p>
          <a:p>
            <a:r>
              <a:rPr lang="en-US" altLang="zh-CN" sz="4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INCRBY</a:t>
            </a:r>
          </a:p>
          <a:p>
            <a:r>
              <a:rPr lang="en-US" altLang="zh-CN" sz="4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DECR</a:t>
            </a:r>
          </a:p>
          <a:p>
            <a:r>
              <a:rPr lang="en-US" altLang="zh-CN" sz="40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DECRBY</a:t>
            </a:r>
          </a:p>
          <a:p>
            <a:r>
              <a:rPr lang="en-US" altLang="zh-CN" sz="40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APPEND</a:t>
            </a:r>
          </a:p>
          <a:p>
            <a:r>
              <a:rPr lang="en-US" altLang="zh-CN" sz="40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SUBSTR</a:t>
            </a:r>
            <a:endParaRPr lang="zh-CN" altLang="en-US" sz="40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2131</Words>
  <Application>Microsoft Office PowerPoint</Application>
  <PresentationFormat>全屏显示(4:3)</PresentationFormat>
  <Paragraphs>361</Paragraphs>
  <Slides>30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xujiangtao</dc:creator>
  <cp:lastModifiedBy>xujiangtao</cp:lastModifiedBy>
  <cp:revision>474</cp:revision>
  <dcterms:created xsi:type="dcterms:W3CDTF">2010-11-17T01:13:29Z</dcterms:created>
  <dcterms:modified xsi:type="dcterms:W3CDTF">2010-11-22T03:01:36Z</dcterms:modified>
</cp:coreProperties>
</file>