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32"/>
  </p:notesMasterIdLst>
  <p:sldIdLst>
    <p:sldId id="256" r:id="rId2"/>
    <p:sldId id="257" r:id="rId3"/>
    <p:sldId id="260" r:id="rId4"/>
    <p:sldId id="266" r:id="rId5"/>
    <p:sldId id="288" r:id="rId6"/>
    <p:sldId id="282" r:id="rId7"/>
    <p:sldId id="261" r:id="rId8"/>
    <p:sldId id="258" r:id="rId9"/>
    <p:sldId id="262" r:id="rId10"/>
    <p:sldId id="263" r:id="rId11"/>
    <p:sldId id="264" r:id="rId12"/>
    <p:sldId id="276" r:id="rId13"/>
    <p:sldId id="267" r:id="rId14"/>
    <p:sldId id="283" r:id="rId15"/>
    <p:sldId id="268" r:id="rId16"/>
    <p:sldId id="265" r:id="rId17"/>
    <p:sldId id="270" r:id="rId18"/>
    <p:sldId id="272" r:id="rId19"/>
    <p:sldId id="273" r:id="rId20"/>
    <p:sldId id="284" r:id="rId21"/>
    <p:sldId id="274" r:id="rId22"/>
    <p:sldId id="275" r:id="rId23"/>
    <p:sldId id="285" r:id="rId24"/>
    <p:sldId id="277" r:id="rId25"/>
    <p:sldId id="278" r:id="rId26"/>
    <p:sldId id="271" r:id="rId27"/>
    <p:sldId id="280" r:id="rId28"/>
    <p:sldId id="287" r:id="rId29"/>
    <p:sldId id="281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B46D7-1FA5-EC40-94D4-420A1706D15D}" type="datetimeFigureOut">
              <a:rPr lang="en-US" smtClean="0"/>
              <a:t>12-12-25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DB338-FB01-D14C-840B-C97230FA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[a-z]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DB338-FB01-D14C-840B-C97230FA83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12-12-25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12-12-25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regextester.com" TargetMode="External"/><Relationship Id="rId4" Type="http://schemas.openxmlformats.org/officeDocument/2006/relationships/hyperlink" Target="http://blog.csdn.net/lxcnn" TargetMode="External"/><Relationship Id="rId5" Type="http://schemas.openxmlformats.org/officeDocument/2006/relationships/hyperlink" Target="http://www.codeproject.com/Articles/9099/The-30-Minute-Regex-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分享人：赵丹阳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zh-CN" altLang="en-US" dirty="0" smtClean="0"/>
              <a:t>正则表达式分享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4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匹配过程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/>
              <a:t>位置</a:t>
            </a:r>
            <a:r>
              <a:rPr lang="en-US" altLang="zh-CN" sz="2400" dirty="0"/>
              <a:t>0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 dirty="0"/>
              <a:t>a</a:t>
            </a:r>
            <a:r>
              <a:rPr lang="zh-CN" altLang="en-US" sz="1600" dirty="0"/>
              <a:t>取得控制权，</a:t>
            </a:r>
            <a:r>
              <a:rPr lang="en-US" altLang="zh-CN" sz="1600" dirty="0"/>
              <a:t>a</a:t>
            </a:r>
            <a:r>
              <a:rPr lang="zh-CN" altLang="en-US" sz="1600" dirty="0"/>
              <a:t>匹配成功，控制权给</a:t>
            </a:r>
            <a:r>
              <a:rPr lang="en-US" altLang="zh-CN" sz="1600" dirty="0"/>
              <a:t>b?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 dirty="0"/>
              <a:t>b?</a:t>
            </a:r>
            <a:r>
              <a:rPr lang="zh-CN" altLang="en-US" sz="1600" dirty="0"/>
              <a:t>取得控制权</a:t>
            </a:r>
            <a:endParaRPr lang="en-US" altLang="zh-CN" sz="1600" dirty="0"/>
          </a:p>
          <a:p>
            <a:pPr marL="1257300" lvl="2" indent="-342900">
              <a:buFont typeface="+mj-lt"/>
              <a:buAutoNum type="alphaLcParenR"/>
            </a:pPr>
            <a:r>
              <a:rPr lang="zh-CN" altLang="en-US" sz="1600" dirty="0"/>
              <a:t>先尝试进行比配，并记录一个备选状态，匹配成功，控制权给</a:t>
            </a:r>
            <a:r>
              <a:rPr lang="en-US" altLang="zh-CN" sz="1600" dirty="0"/>
              <a:t>c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altLang="zh-CN" sz="1600" dirty="0"/>
              <a:t>C</a:t>
            </a:r>
            <a:r>
              <a:rPr lang="zh-CN" altLang="en-US" sz="1600" dirty="0"/>
              <a:t>匹配</a:t>
            </a:r>
            <a:r>
              <a:rPr lang="en-US" altLang="zh-CN" sz="1600" dirty="0"/>
              <a:t>d</a:t>
            </a:r>
            <a:r>
              <a:rPr lang="zh-CN" altLang="en-US" sz="1600" dirty="0"/>
              <a:t>，匹配失败，进行</a:t>
            </a:r>
            <a:r>
              <a:rPr lang="zh-CN" altLang="en-US" sz="1600" dirty="0">
                <a:solidFill>
                  <a:srgbClr val="FF0000"/>
                </a:solidFill>
              </a:rPr>
              <a:t>回溯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857250" lvl="1" indent="-342900">
              <a:buFont typeface="+mj-lt"/>
              <a:buAutoNum type="circleNumDbPlain"/>
            </a:pPr>
            <a:r>
              <a:rPr lang="en-US" altLang="zh-CN" sz="1600" dirty="0"/>
              <a:t>b?</a:t>
            </a:r>
            <a:r>
              <a:rPr lang="zh-CN" altLang="en-US" sz="1600" dirty="0"/>
              <a:t>控制权</a:t>
            </a:r>
            <a:endParaRPr lang="en-US" altLang="zh-CN" sz="1600" dirty="0"/>
          </a:p>
          <a:p>
            <a:pPr marL="1371600" lvl="2" indent="-457200">
              <a:buFont typeface="+mj-lt"/>
              <a:buAutoNum type="alphaLcParenR"/>
            </a:pPr>
            <a:r>
              <a:rPr lang="zh-CN" altLang="en-US" sz="1600" dirty="0"/>
              <a:t>取得备选状态，</a:t>
            </a:r>
            <a:r>
              <a:rPr lang="en-US" altLang="zh-CN" sz="1600" dirty="0"/>
              <a:t>b?</a:t>
            </a:r>
            <a:r>
              <a:rPr lang="zh-CN" altLang="en-US" sz="1600" dirty="0"/>
              <a:t>忽略匹配，控制权给</a:t>
            </a:r>
            <a:r>
              <a:rPr lang="en-US" altLang="zh-CN" sz="1600" dirty="0"/>
              <a:t>c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altLang="zh-CN" dirty="0"/>
              <a:t>C</a:t>
            </a:r>
            <a:r>
              <a:rPr lang="zh-CN" altLang="en-US" dirty="0"/>
              <a:t>匹配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/>
              <a:t>，匹配失败，第一轮结束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/>
              <a:t>位置</a:t>
            </a:r>
            <a:r>
              <a:rPr lang="en-US" altLang="zh-CN" sz="2400" dirty="0" smtClean="0"/>
              <a:t>1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1600" dirty="0" smtClean="0"/>
              <a:t>正则引擎使</a:t>
            </a:r>
            <a:r>
              <a:rPr lang="zh-CN" altLang="en-US" sz="1600" dirty="0">
                <a:solidFill>
                  <a:srgbClr val="FF0000"/>
                </a:solidFill>
              </a:rPr>
              <a:t>向前传动</a:t>
            </a:r>
            <a:r>
              <a:rPr lang="zh-CN" altLang="en-US" sz="1600" dirty="0"/>
              <a:t>，由位置</a:t>
            </a:r>
            <a:r>
              <a:rPr lang="en-US" altLang="zh-CN" sz="1600" dirty="0"/>
              <a:t>1</a:t>
            </a:r>
            <a:r>
              <a:rPr lang="zh-CN" altLang="en-US" sz="1600" dirty="0"/>
              <a:t>开始匹配，</a:t>
            </a:r>
            <a:r>
              <a:rPr lang="en-US" altLang="zh-CN" sz="1600" dirty="0"/>
              <a:t>a</a:t>
            </a:r>
            <a:r>
              <a:rPr lang="zh-CN" altLang="en-US" sz="1600" dirty="0"/>
              <a:t>匹配</a:t>
            </a:r>
            <a:r>
              <a:rPr lang="en-US" altLang="zh-CN" sz="1600" dirty="0"/>
              <a:t>b</a:t>
            </a:r>
            <a:r>
              <a:rPr lang="zh-CN" altLang="en-US" sz="1600" dirty="0"/>
              <a:t>失败，没有备选状态，</a:t>
            </a:r>
            <a:r>
              <a:rPr lang="zh-CN" altLang="en-US" sz="1600" dirty="0" smtClean="0"/>
              <a:t>第二轮结束</a:t>
            </a:r>
            <a:endParaRPr lang="en-US" altLang="zh-CN" sz="1600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sz="2400" dirty="0" smtClean="0"/>
              <a:t>位置</a:t>
            </a:r>
            <a:r>
              <a:rPr lang="en-US" altLang="zh-CN" sz="2400" dirty="0" smtClean="0"/>
              <a:t>2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sz="2000" dirty="0" smtClean="0"/>
              <a:t>…</a:t>
            </a:r>
            <a:r>
              <a:rPr lang="en-US" altLang="zh-CN" sz="20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匹配过程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非贪婪（忽略优先）</a:t>
            </a:r>
            <a:r>
              <a:rPr lang="en-US" altLang="zh-CN" sz="2000" dirty="0" smtClean="0"/>
              <a:t>NFA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10694" y="2078587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kern="1200" dirty="0" smtClean="0">
                <a:solidFill>
                  <a:srgbClr val="FFFF00"/>
                </a:solidFill>
                <a:latin typeface="Franklin Gothic Medium"/>
                <a:cs typeface="Franklin Gothic Medium"/>
              </a:rPr>
              <a:t>a</a:t>
            </a:r>
            <a:r>
              <a:rPr lang="en-US" altLang="zh-CN" sz="5400" b="1" u="sng" kern="1200" dirty="0" smtClean="0">
                <a:solidFill>
                  <a:srgbClr val="FFFF00"/>
                </a:solidFill>
                <a:latin typeface="Franklin Gothic Medium"/>
                <a:cs typeface="Franklin Gothic Medium"/>
              </a:rPr>
              <a:t>b??</a:t>
            </a:r>
            <a:r>
              <a:rPr lang="en-US" altLang="zh-CN" sz="5400" b="1" kern="1200" dirty="0">
                <a:solidFill>
                  <a:srgbClr val="FFFF00"/>
                </a:solidFill>
                <a:latin typeface="Franklin Gothic Medium"/>
                <a:cs typeface="Franklin Gothic Medium"/>
              </a:rPr>
              <a:t>c</a:t>
            </a:r>
            <a:endParaRPr lang="zh-CN" altLang="en-US" sz="5400" b="1" kern="1200" dirty="0">
              <a:solidFill>
                <a:srgbClr val="FFFF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3303897" y="2836245"/>
            <a:ext cx="2857520" cy="1655216"/>
            <a:chOff x="3286116" y="2571744"/>
            <a:chExt cx="2857520" cy="1655216"/>
          </a:xfrm>
        </p:grpSpPr>
        <p:sp>
          <p:nvSpPr>
            <p:cNvPr id="6" name="TextBox 5"/>
            <p:cNvSpPr txBox="1"/>
            <p:nvPr/>
          </p:nvSpPr>
          <p:spPr>
            <a:xfrm>
              <a:off x="4000496" y="2571744"/>
              <a:ext cx="1285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kern="1200" dirty="0" smtClean="0"/>
                <a:t>abc</a:t>
              </a:r>
              <a:endParaRPr lang="zh-CN" altLang="en-US" sz="5400" b="1" kern="1200" dirty="0"/>
            </a:p>
          </p:txBody>
        </p:sp>
        <p:cxnSp>
          <p:nvCxnSpPr>
            <p:cNvPr id="7" name="直接箭头连接符 5"/>
            <p:cNvCxnSpPr/>
            <p:nvPr/>
          </p:nvCxnSpPr>
          <p:spPr>
            <a:xfrm rot="5400000" flipH="1" flipV="1">
              <a:off x="3714744" y="3429000"/>
              <a:ext cx="42862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6"/>
            <p:cNvCxnSpPr/>
            <p:nvPr/>
          </p:nvCxnSpPr>
          <p:spPr>
            <a:xfrm rot="5400000" flipH="1" flipV="1">
              <a:off x="4219572" y="3567114"/>
              <a:ext cx="428628" cy="9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7"/>
            <p:cNvCxnSpPr/>
            <p:nvPr/>
          </p:nvCxnSpPr>
          <p:spPr>
            <a:xfrm rot="16200000" flipV="1">
              <a:off x="4643438" y="3500438"/>
              <a:ext cx="428628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86116" y="384548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 smtClean="0"/>
                <a:t>0</a:t>
              </a:r>
              <a:endParaRPr lang="zh-CN" altLang="en-US" kern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9058" y="385762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/>
                <a:t>1</a:t>
              </a:r>
              <a:endParaRPr lang="zh-CN" altLang="en-US" kern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85762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 smtClean="0"/>
                <a:t>2</a:t>
              </a:r>
              <a:endParaRPr lang="zh-CN" altLang="en-US" kern="1200" dirty="0"/>
            </a:p>
          </p:txBody>
        </p:sp>
        <p:cxnSp>
          <p:nvCxnSpPr>
            <p:cNvPr id="13" name="直接箭头连接符 17"/>
            <p:cNvCxnSpPr/>
            <p:nvPr/>
          </p:nvCxnSpPr>
          <p:spPr>
            <a:xfrm rot="16200000" flipV="1">
              <a:off x="5214942" y="3286124"/>
              <a:ext cx="500066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57818" y="385762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/>
                <a:t>3</a:t>
              </a:r>
              <a:endParaRPr lang="zh-CN" altLang="en-US" kern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51270" y="4743539"/>
            <a:ext cx="74295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200" dirty="0"/>
              <a:t>在可匹配可不匹配时，会先选择不匹配，只有这种选择会使整个表达式无法匹配成功时，才会尝试进行匹配</a:t>
            </a:r>
          </a:p>
        </p:txBody>
      </p:sp>
    </p:spTree>
    <p:extLst>
      <p:ext uri="{BB962C8B-B14F-4D97-AF65-F5344CB8AC3E}">
        <p14:creationId xmlns:p14="http://schemas.microsoft.com/office/powerpoint/2010/main" val="294625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匹配过程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非贪婪（忽略优先）</a:t>
            </a:r>
            <a:r>
              <a:rPr lang="en-US" altLang="zh-CN" sz="2000" dirty="0" smtClean="0"/>
              <a:t>NFA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600" y="2296231"/>
            <a:ext cx="7179623" cy="317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//待匹配的字符串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onaco"/>
                <a:cs typeface="Monaco"/>
              </a:rPr>
              <a:t>str = 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'body {margin:0;padding:0;}table{border-collapse:collapse;border-spacing:0;}fieldset, img{border:0;}'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//贪婪模式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onaco"/>
                <a:cs typeface="Monaco"/>
              </a:rPr>
              <a:t>alert(str.replace(/\{.*\}/g, 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', '</a:t>
            </a:r>
            <a:r>
              <a:rPr lang="en-US" dirty="0">
                <a:latin typeface="Monaco"/>
                <a:cs typeface="Monaco"/>
              </a:rPr>
              <a:t>))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7F7F7F"/>
                </a:solidFill>
                <a:latin typeface="Monaco"/>
                <a:cs typeface="Monaco"/>
              </a:rPr>
              <a:t>//</a:t>
            </a:r>
            <a:r>
              <a:rPr lang="zh-CN" altLang="en-US" sz="1600" dirty="0" smtClean="0">
                <a:solidFill>
                  <a:srgbClr val="7F7F7F"/>
                </a:solidFill>
                <a:latin typeface="Monaco"/>
                <a:cs typeface="Monaco"/>
              </a:rPr>
              <a:t>输出：</a:t>
            </a:r>
            <a:r>
              <a:rPr lang="en-US" sz="1600" dirty="0" smtClean="0">
                <a:solidFill>
                  <a:srgbClr val="7F7F7F"/>
                </a:solidFill>
                <a:latin typeface="Monaco"/>
                <a:cs typeface="Monaco"/>
              </a:rPr>
              <a:t>body</a:t>
            </a:r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//非贪婪模式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onaco"/>
                <a:cs typeface="Monaco"/>
              </a:rPr>
              <a:t>alert(str.replace/\{.*?\}/g, 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', '</a:t>
            </a:r>
            <a:r>
              <a:rPr lang="en-US" dirty="0"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7F7F7F"/>
                </a:solidFill>
                <a:latin typeface="Monaco"/>
                <a:cs typeface="Monaco"/>
              </a:rPr>
              <a:t>//</a:t>
            </a:r>
            <a:r>
              <a:rPr lang="zh-CN" altLang="en-US" sz="1600" dirty="0" smtClean="0">
                <a:solidFill>
                  <a:srgbClr val="7F7F7F"/>
                </a:solidFill>
                <a:latin typeface="Monaco"/>
                <a:cs typeface="Monaco"/>
              </a:rPr>
              <a:t>输出：</a:t>
            </a:r>
            <a:r>
              <a:rPr lang="en-US" sz="1600" dirty="0" smtClean="0">
                <a:solidFill>
                  <a:srgbClr val="7F7F7F"/>
                </a:solidFill>
                <a:latin typeface="Monaco"/>
                <a:cs typeface="Monaco"/>
              </a:rPr>
              <a:t>body</a:t>
            </a:r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, table, fieldset, img, </a:t>
            </a:r>
          </a:p>
        </p:txBody>
      </p:sp>
    </p:spTree>
    <p:extLst>
      <p:ext uri="{BB962C8B-B14F-4D97-AF65-F5344CB8AC3E}">
        <p14:creationId xmlns:p14="http://schemas.microsoft.com/office/powerpoint/2010/main" val="115686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捕获组</a:t>
            </a:r>
            <a:r>
              <a:rPr lang="zh-CN" altLang="en-US" dirty="0" smtClean="0"/>
              <a:t>与非捕获组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onaco"/>
                <a:cs typeface="Monaco"/>
              </a:rPr>
              <a:t>捕获组：</a:t>
            </a:r>
            <a:r>
              <a:rPr lang="en-US" altLang="zh-CN" sz="2000" dirty="0" smtClean="0">
                <a:latin typeface="Monaco"/>
                <a:cs typeface="Monaco"/>
              </a:rPr>
              <a:t>(</a:t>
            </a:r>
            <a:r>
              <a:rPr lang="en-US" altLang="zh-CN" sz="2000" dirty="0">
                <a:latin typeface="Monaco"/>
                <a:cs typeface="Monaco"/>
              </a:rPr>
              <a:t>Expression</a:t>
            </a:r>
            <a:r>
              <a:rPr lang="en-US" altLang="zh-CN" sz="2000" dirty="0" smtClean="0">
                <a:latin typeface="Monaco"/>
                <a:cs typeface="Monaco"/>
              </a:rPr>
              <a:t>)   </a:t>
            </a:r>
            <a:endParaRPr lang="en-US" altLang="zh-CN" sz="2000" dirty="0">
              <a:solidFill>
                <a:srgbClr val="FFFF00"/>
              </a:solidFill>
              <a:latin typeface="Monaco"/>
              <a:cs typeface="Monaco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onaco"/>
                <a:cs typeface="Monaco"/>
              </a:rPr>
              <a:t>非捕获组</a:t>
            </a:r>
            <a:r>
              <a:rPr lang="zh-CN" altLang="en-US" sz="2000" dirty="0">
                <a:latin typeface="Monaco"/>
                <a:cs typeface="Monaco"/>
              </a:rPr>
              <a:t>：使用</a:t>
            </a:r>
            <a:r>
              <a:rPr lang="en-US" altLang="zh-CN" sz="2000" dirty="0">
                <a:latin typeface="Monaco"/>
                <a:cs typeface="Monaco"/>
              </a:rPr>
              <a:t>()</a:t>
            </a:r>
            <a:r>
              <a:rPr lang="zh-CN" altLang="en-US" sz="2000" dirty="0">
                <a:latin typeface="Monaco"/>
                <a:cs typeface="Monaco"/>
              </a:rPr>
              <a:t>，但不保存</a:t>
            </a:r>
            <a:r>
              <a:rPr lang="en-US" altLang="zh-CN" sz="2000" dirty="0">
                <a:latin typeface="Monaco"/>
                <a:cs typeface="Monaco"/>
              </a:rPr>
              <a:t>()</a:t>
            </a:r>
            <a:r>
              <a:rPr lang="zh-CN" altLang="en-US" sz="2000" dirty="0">
                <a:latin typeface="Monaco"/>
                <a:cs typeface="Monaco"/>
              </a:rPr>
              <a:t>中匹配的</a:t>
            </a:r>
            <a:r>
              <a:rPr lang="zh-CN" altLang="en-US" sz="2000" dirty="0" smtClean="0">
                <a:latin typeface="Monaco"/>
                <a:cs typeface="Monaco"/>
              </a:rPr>
              <a:t>内容</a:t>
            </a:r>
            <a:endParaRPr lang="en-US" altLang="zh-CN" sz="2000" dirty="0" smtClean="0">
              <a:latin typeface="Monaco"/>
              <a:cs typeface="Monaco"/>
            </a:endParaRPr>
          </a:p>
          <a:p>
            <a:pPr marL="914400" lvl="1" indent="-514350"/>
            <a:r>
              <a:rPr lang="en-US" altLang="zh-CN" sz="2000" dirty="0" smtClean="0">
                <a:latin typeface="Monaco"/>
                <a:cs typeface="Monaco"/>
              </a:rPr>
              <a:t>(?:pattern) (?=pattern) (?!pattern) (?&lt;=pattern) (?&lt;!pattern)</a:t>
            </a:r>
            <a:endParaRPr lang="zh-CN" altLang="en-US" sz="2000" dirty="0">
              <a:latin typeface="Monaco"/>
              <a:cs typeface="Monaco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0102" y="1754863"/>
            <a:ext cx="123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反向引用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76" y="2343725"/>
            <a:ext cx="123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环视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8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捕获组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000" dirty="0"/>
              <a:t>(Expression)</a:t>
            </a:r>
          </a:p>
          <a:p>
            <a:r>
              <a:rPr lang="en-US" altLang="zh-CN" sz="2000" dirty="0"/>
              <a:t>JS</a:t>
            </a:r>
            <a:r>
              <a:rPr lang="zh-CN" altLang="en-US" sz="2000" dirty="0"/>
              <a:t>仅支持普通捕获组（数字编号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zh-CN" altLang="en-US" sz="2000" dirty="0"/>
              <a:t>编号规则：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(</a:t>
            </a:r>
            <a:r>
              <a:rPr lang="zh-CN" altLang="en-US" dirty="0"/>
              <a:t>”从左到右出现的顺序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0</a:t>
            </a:r>
            <a:r>
              <a:rPr lang="zh-CN" altLang="en-US" dirty="0"/>
              <a:t>表示整个匹配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3117" y="2843981"/>
            <a:ext cx="386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Rounded MT Bold"/>
                <a:cs typeface="Arial Rounded MT Bold"/>
              </a:rPr>
              <a:t>(\d{4})-(\d{2}-(\d\d))</a:t>
            </a:r>
            <a:endParaRPr lang="en-US" sz="2800" b="1" dirty="0">
              <a:latin typeface="Arial Rounded MT Bold"/>
              <a:cs typeface="Arial Rounded MT Bold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63558" y="3367201"/>
            <a:ext cx="1007755" cy="0"/>
          </a:xfrm>
          <a:prstGeom prst="line">
            <a:avLst/>
          </a:prstGeom>
          <a:ln w="19050" cmpd="sng">
            <a:solidFill>
              <a:srgbClr val="3366FF"/>
            </a:solidFill>
          </a:ln>
          <a:effectLst>
            <a:outerShdw blurRad="38100" dist="25400" dir="5400000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13751" y="3367201"/>
            <a:ext cx="828292" cy="0"/>
          </a:xfrm>
          <a:prstGeom prst="line">
            <a:avLst/>
          </a:prstGeom>
          <a:ln w="190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50776" y="3506657"/>
            <a:ext cx="2070731" cy="13806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15752" y="3367201"/>
            <a:ext cx="0" cy="456988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27897" y="3367201"/>
            <a:ext cx="0" cy="4569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706678" y="3520463"/>
            <a:ext cx="13805" cy="303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7703" y="3851799"/>
            <a:ext cx="38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82435" y="3851799"/>
            <a:ext cx="38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90400" y="3824721"/>
            <a:ext cx="38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反向引用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000" b="1" dirty="0"/>
              <a:t>表达式中</a:t>
            </a:r>
            <a:r>
              <a:rPr lang="zh-CN" altLang="en-US" sz="2000" dirty="0"/>
              <a:t>对捕获组匹配内容的引用</a:t>
            </a:r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smtClean="0"/>
              <a:t>number</a:t>
            </a:r>
          </a:p>
          <a:p>
            <a:r>
              <a:rPr lang="en-US" altLang="zh-CN" sz="2000" dirty="0" smtClean="0"/>
              <a:t>$&amp;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9611" y="3090308"/>
            <a:ext cx="6150167" cy="200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//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对一个字符串中特定的某些片段进行处理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Monaco"/>
                <a:cs typeface="Monaco"/>
              </a:rPr>
              <a:t>var s1 = 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"</a:t>
            </a:r>
            <a:r>
              <a:rPr lang="zh-TW" altLang="en-US" dirty="0">
                <a:solidFill>
                  <a:srgbClr val="FFFF00"/>
                </a:solidFill>
                <a:latin typeface="Monaco"/>
                <a:cs typeface="Monaco"/>
              </a:rPr>
              <a:t>请输入一段文字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"</a:t>
            </a:r>
            <a:r>
              <a:rPr lang="en-US" altLang="zh-TW" dirty="0">
                <a:latin typeface="Monaco"/>
                <a:cs typeface="Monac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Monaco"/>
                <a:cs typeface="Monaco"/>
              </a:rPr>
              <a:t>var s2 = [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"</a:t>
            </a:r>
            <a:r>
              <a:rPr lang="zh-TW" altLang="en-US" dirty="0">
                <a:solidFill>
                  <a:srgbClr val="FFFF00"/>
                </a:solidFill>
                <a:latin typeface="Monaco"/>
                <a:cs typeface="Monaco"/>
              </a:rPr>
              <a:t>输入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"</a:t>
            </a:r>
            <a:r>
              <a:rPr lang="en-US" altLang="zh-TW" dirty="0">
                <a:latin typeface="Monaco"/>
                <a:cs typeface="Monaco"/>
              </a:rPr>
              <a:t>, 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"</a:t>
            </a:r>
            <a:r>
              <a:rPr lang="zh-TW" altLang="en-US" dirty="0">
                <a:solidFill>
                  <a:srgbClr val="FFFF00"/>
                </a:solidFill>
                <a:latin typeface="Monaco"/>
                <a:cs typeface="Monaco"/>
              </a:rPr>
              <a:t>文字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"</a:t>
            </a:r>
            <a:r>
              <a:rPr lang="en-US" altLang="zh-TW" dirty="0">
                <a:latin typeface="Monaco"/>
                <a:cs typeface="Monaco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Monaco"/>
                <a:cs typeface="Monaco"/>
              </a:rPr>
              <a:t>var r = </a:t>
            </a:r>
            <a:r>
              <a:rPr lang="en-US" altLang="zh-TW" dirty="0">
                <a:solidFill>
                  <a:srgbClr val="FF0000"/>
                </a:solidFill>
                <a:latin typeface="Monaco"/>
                <a:cs typeface="Monaco"/>
              </a:rPr>
              <a:t>new</a:t>
            </a:r>
            <a:r>
              <a:rPr lang="en-US" altLang="zh-TW" dirty="0">
                <a:latin typeface="Monaco"/>
                <a:cs typeface="Monaco"/>
              </a:rPr>
              <a:t> </a:t>
            </a:r>
            <a:r>
              <a:rPr lang="en-US" altLang="zh-TW" dirty="0" err="1">
                <a:latin typeface="Monaco"/>
                <a:cs typeface="Monaco"/>
              </a:rPr>
              <a:t>RegExp</a:t>
            </a:r>
            <a:r>
              <a:rPr lang="en-US" altLang="zh-TW" dirty="0">
                <a:latin typeface="Monaco"/>
                <a:cs typeface="Monaco"/>
              </a:rPr>
              <a:t>(s2.join(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"|"</a:t>
            </a:r>
            <a:r>
              <a:rPr lang="en-US" altLang="zh-TW" dirty="0">
                <a:latin typeface="Monaco"/>
                <a:cs typeface="Monaco"/>
              </a:rPr>
              <a:t>), 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'g'</a:t>
            </a:r>
            <a:r>
              <a:rPr lang="en-US" altLang="zh-TW" dirty="0">
                <a:latin typeface="Monaco"/>
                <a:cs typeface="Monac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Monaco"/>
                <a:cs typeface="Monaco"/>
              </a:rPr>
              <a:t>var s3 = s1.replace(r, 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"&lt;</a:t>
            </a:r>
            <a:r>
              <a:rPr lang="en-US" altLang="zh-TW" dirty="0" err="1">
                <a:solidFill>
                  <a:srgbClr val="FFFF00"/>
                </a:solidFill>
                <a:latin typeface="Monaco"/>
                <a:cs typeface="Monaco"/>
              </a:rPr>
              <a:t>em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&gt;$&amp;&lt;/</a:t>
            </a:r>
            <a:r>
              <a:rPr lang="en-US" altLang="zh-TW" dirty="0" err="1">
                <a:solidFill>
                  <a:srgbClr val="FFFF00"/>
                </a:solidFill>
                <a:latin typeface="Monaco"/>
                <a:cs typeface="Monaco"/>
              </a:rPr>
              <a:t>em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&gt;"</a:t>
            </a:r>
            <a:r>
              <a:rPr lang="en-US" altLang="zh-TW" dirty="0">
                <a:latin typeface="Monaco"/>
                <a:cs typeface="Monac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rgbClr val="7F7F7F"/>
                </a:solidFill>
                <a:latin typeface="Monaco"/>
                <a:cs typeface="Monaco"/>
              </a:rPr>
              <a:t>//"</a:t>
            </a:r>
            <a:r>
              <a:rPr lang="zh-TW" altLang="en-US" sz="1600" dirty="0">
                <a:solidFill>
                  <a:srgbClr val="7F7F7F"/>
                </a:solidFill>
                <a:latin typeface="Monaco"/>
                <a:cs typeface="Monaco"/>
              </a:rPr>
              <a:t>请</a:t>
            </a:r>
            <a:r>
              <a:rPr lang="en-US" altLang="zh-TW" sz="1600" dirty="0">
                <a:solidFill>
                  <a:srgbClr val="7F7F7F"/>
                </a:solidFill>
                <a:latin typeface="Monaco"/>
                <a:cs typeface="Monaco"/>
              </a:rPr>
              <a:t>&lt;</a:t>
            </a:r>
            <a:r>
              <a:rPr lang="en-US" altLang="zh-TW" sz="1600" dirty="0" err="1">
                <a:solidFill>
                  <a:srgbClr val="7F7F7F"/>
                </a:solidFill>
                <a:latin typeface="Monaco"/>
                <a:cs typeface="Monaco"/>
              </a:rPr>
              <a:t>em</a:t>
            </a:r>
            <a:r>
              <a:rPr lang="en-US" altLang="zh-TW" sz="1600" dirty="0">
                <a:solidFill>
                  <a:srgbClr val="7F7F7F"/>
                </a:solidFill>
                <a:latin typeface="Monaco"/>
                <a:cs typeface="Monaco"/>
              </a:rPr>
              <a:t>&gt;</a:t>
            </a:r>
            <a:r>
              <a:rPr lang="zh-TW" altLang="en-US" sz="1600" dirty="0">
                <a:solidFill>
                  <a:srgbClr val="7F7F7F"/>
                </a:solidFill>
                <a:latin typeface="Monaco"/>
                <a:cs typeface="Monaco"/>
              </a:rPr>
              <a:t>输入</a:t>
            </a:r>
            <a:r>
              <a:rPr lang="en-US" altLang="zh-TW" sz="1600" dirty="0">
                <a:solidFill>
                  <a:srgbClr val="7F7F7F"/>
                </a:solidFill>
                <a:latin typeface="Monaco"/>
                <a:cs typeface="Monaco"/>
              </a:rPr>
              <a:t>&lt;/</a:t>
            </a:r>
            <a:r>
              <a:rPr lang="en-US" altLang="zh-TW" sz="1600" dirty="0" err="1">
                <a:solidFill>
                  <a:srgbClr val="7F7F7F"/>
                </a:solidFill>
                <a:latin typeface="Monaco"/>
                <a:cs typeface="Monaco"/>
              </a:rPr>
              <a:t>em</a:t>
            </a:r>
            <a:r>
              <a:rPr lang="en-US" altLang="zh-TW" sz="1600" dirty="0">
                <a:solidFill>
                  <a:srgbClr val="7F7F7F"/>
                </a:solidFill>
                <a:latin typeface="Monaco"/>
                <a:cs typeface="Monaco"/>
              </a:rPr>
              <a:t>&gt;</a:t>
            </a:r>
            <a:r>
              <a:rPr lang="zh-TW" altLang="en-US" sz="1600" dirty="0">
                <a:solidFill>
                  <a:srgbClr val="7F7F7F"/>
                </a:solidFill>
                <a:latin typeface="Monaco"/>
                <a:cs typeface="Monaco"/>
              </a:rPr>
              <a:t>一段</a:t>
            </a:r>
            <a:r>
              <a:rPr lang="en-US" altLang="zh-TW" sz="1600" dirty="0">
                <a:solidFill>
                  <a:srgbClr val="7F7F7F"/>
                </a:solidFill>
                <a:latin typeface="Monaco"/>
                <a:cs typeface="Monaco"/>
              </a:rPr>
              <a:t>&lt;</a:t>
            </a:r>
            <a:r>
              <a:rPr lang="en-US" altLang="zh-TW" sz="1600" dirty="0" err="1">
                <a:solidFill>
                  <a:srgbClr val="7F7F7F"/>
                </a:solidFill>
                <a:latin typeface="Monaco"/>
                <a:cs typeface="Monaco"/>
              </a:rPr>
              <a:t>em</a:t>
            </a:r>
            <a:r>
              <a:rPr lang="en-US" altLang="zh-TW" sz="1600" dirty="0">
                <a:solidFill>
                  <a:srgbClr val="7F7F7F"/>
                </a:solidFill>
                <a:latin typeface="Monaco"/>
                <a:cs typeface="Monaco"/>
              </a:rPr>
              <a:t>&gt;</a:t>
            </a:r>
            <a:r>
              <a:rPr lang="zh-TW" altLang="en-US" sz="1600" dirty="0">
                <a:solidFill>
                  <a:srgbClr val="7F7F7F"/>
                </a:solidFill>
                <a:latin typeface="Monaco"/>
                <a:cs typeface="Monaco"/>
              </a:rPr>
              <a:t>文字</a:t>
            </a:r>
            <a:r>
              <a:rPr lang="en-US" altLang="zh-TW" sz="1600" dirty="0">
                <a:solidFill>
                  <a:srgbClr val="7F7F7F"/>
                </a:solidFill>
                <a:latin typeface="Monaco"/>
                <a:cs typeface="Monaco"/>
              </a:rPr>
              <a:t>&lt;/</a:t>
            </a:r>
            <a:r>
              <a:rPr lang="en-US" altLang="zh-TW" sz="1600" dirty="0" err="1">
                <a:solidFill>
                  <a:srgbClr val="7F7F7F"/>
                </a:solidFill>
                <a:latin typeface="Monaco"/>
                <a:cs typeface="Monaco"/>
              </a:rPr>
              <a:t>em</a:t>
            </a:r>
            <a:r>
              <a:rPr lang="en-US" altLang="zh-TW" sz="1600" dirty="0">
                <a:solidFill>
                  <a:srgbClr val="7F7F7F"/>
                </a:solidFill>
                <a:latin typeface="Monaco"/>
                <a:cs typeface="Monaco"/>
              </a:rPr>
              <a:t>&gt;"</a:t>
            </a:r>
            <a:endParaRPr lang="en-US" sz="1600" dirty="0">
              <a:solidFill>
                <a:srgbClr val="7F7F7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03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环视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000" dirty="0" smtClean="0"/>
              <a:t>“</a:t>
            </a:r>
            <a:r>
              <a:rPr lang="zh-CN" altLang="en-US" sz="2000" dirty="0" smtClean="0"/>
              <a:t>零宽度</a:t>
            </a:r>
            <a:r>
              <a:rPr lang="en-US" altLang="zh-CN" sz="2000" dirty="0" smtClean="0"/>
              <a:t>”</a:t>
            </a:r>
            <a:endParaRPr lang="en-US" altLang="zh-CN" sz="2000" dirty="0"/>
          </a:p>
          <a:p>
            <a:r>
              <a:rPr lang="zh-CN" altLang="en-US" sz="2000" dirty="0"/>
              <a:t>按方向</a:t>
            </a:r>
            <a:r>
              <a:rPr lang="zh-CN" altLang="en-US" sz="2000" dirty="0" smtClean="0"/>
              <a:t>：</a:t>
            </a:r>
            <a:r>
              <a:rPr lang="en-US" altLang="en-US" sz="2000" dirty="0" smtClean="0"/>
              <a:t>向前</a:t>
            </a:r>
            <a:r>
              <a:rPr lang="zh-CN" altLang="en-US" sz="2000" dirty="0" smtClean="0"/>
              <a:t>，</a:t>
            </a:r>
            <a:r>
              <a:rPr lang="en-US" altLang="en-US" sz="2000" u="sng" dirty="0" smtClean="0"/>
              <a:t>向后</a:t>
            </a:r>
            <a:r>
              <a:rPr lang="zh-CN" altLang="en-US" sz="2000" u="sng" dirty="0" smtClean="0"/>
              <a:t>（</a:t>
            </a:r>
            <a:r>
              <a:rPr lang="en-US" altLang="zh-CN" sz="2000" u="sng" dirty="0" smtClean="0"/>
              <a:t>JS</a:t>
            </a:r>
            <a:r>
              <a:rPr lang="zh-CN" altLang="en-US" sz="2000" u="sng" dirty="0" smtClean="0"/>
              <a:t>不支持）</a:t>
            </a:r>
            <a:endParaRPr lang="en-US" altLang="zh-CN" sz="2000" u="sng" dirty="0"/>
          </a:p>
          <a:p>
            <a:r>
              <a:rPr lang="zh-CN" altLang="en-US" sz="2000" dirty="0"/>
              <a:t>按是否匹配：肯定，否定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种</a:t>
            </a:r>
            <a:endParaRPr lang="en-US" altLang="zh-CN" sz="2000" dirty="0"/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匹配过程（顺序肯定）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06777" y="2508291"/>
            <a:ext cx="1214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Arial Rounded MT Bold"/>
                <a:cs typeface="Arial Rounded MT Bold"/>
              </a:rPr>
              <a:t>a12</a:t>
            </a:r>
            <a:endParaRPr lang="en-US" sz="4000" u="sng" dirty="0">
              <a:latin typeface="Arial Rounded MT Bold"/>
              <a:cs typeface="Arial Rounded MT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2043" y="3571869"/>
            <a:ext cx="319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/>
                <a:cs typeface="Arial Rounded MT Bold"/>
              </a:rPr>
              <a:t>^</a:t>
            </a:r>
            <a:r>
              <a:rPr lang="en-US" sz="2400" dirty="0" smtClean="0">
                <a:solidFill>
                  <a:srgbClr val="FFFF00"/>
                </a:solidFill>
                <a:latin typeface="Arial Rounded MT Bold"/>
                <a:cs typeface="Arial Rounded MT Bold"/>
              </a:rPr>
              <a:t>(?=[a-z])</a:t>
            </a:r>
            <a:r>
              <a:rPr lang="en-US" sz="24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[a-z0-9]+</a:t>
            </a:r>
            <a:r>
              <a:rPr lang="en-US" sz="2400" dirty="0" smtClean="0">
                <a:solidFill>
                  <a:srgbClr val="008000"/>
                </a:solidFill>
                <a:latin typeface="Arial Rounded MT Bold"/>
                <a:cs typeface="Arial Rounded MT Bold"/>
              </a:rPr>
              <a:t>$</a:t>
            </a:r>
            <a:endParaRPr lang="en-US" sz="2400" dirty="0">
              <a:solidFill>
                <a:srgbClr val="008000"/>
              </a:solidFill>
              <a:latin typeface="Arial Rounded MT Bold"/>
              <a:cs typeface="Arial Rounded MT 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40778" y="4047340"/>
            <a:ext cx="2457267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16534" y="3092485"/>
            <a:ext cx="690243" cy="479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44827" y="3216177"/>
            <a:ext cx="151853" cy="4699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66046" y="3229983"/>
            <a:ext cx="455561" cy="3556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97363" y="3120098"/>
            <a:ext cx="786878" cy="49319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9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向后查</a:t>
            </a:r>
            <a:r>
              <a:rPr lang="en-US" sz="3200" dirty="0" smtClean="0"/>
              <a:t>找的</a:t>
            </a:r>
            <a:r>
              <a:rPr lang="en-US" sz="3200" dirty="0"/>
              <a:t>模拟实</a:t>
            </a:r>
            <a:r>
              <a:rPr lang="en-US" sz="3200" dirty="0" smtClean="0"/>
              <a:t>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(?&lt;=pattern) | (?&lt;!pattern)</a:t>
            </a:r>
          </a:p>
          <a:p>
            <a:r>
              <a:rPr lang="zh-CN" altLang="en-US" sz="2000" dirty="0" smtClean="0">
                <a:latin typeface="Monaco"/>
                <a:cs typeface="Monaco"/>
              </a:rPr>
              <a:t>三种方法</a:t>
            </a:r>
            <a:endParaRPr lang="en-US" sz="2000" dirty="0" smtClean="0">
              <a:latin typeface="Monaco"/>
              <a:cs typeface="Monaco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latin typeface="Monaco"/>
                <a:cs typeface="Monaco"/>
              </a:rPr>
              <a:t>replace + 捕获组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Monaco"/>
                <a:cs typeface="Monaco"/>
              </a:rPr>
              <a:t>反转字符串</a:t>
            </a:r>
            <a:r>
              <a:rPr lang="en-US" altLang="zh-CN" sz="2000" dirty="0" smtClean="0">
                <a:latin typeface="Monaco"/>
                <a:cs typeface="Monaco"/>
              </a:rPr>
              <a:t> + </a:t>
            </a:r>
            <a:r>
              <a:rPr lang="zh-CN" altLang="en-US" sz="2000" dirty="0" smtClean="0">
                <a:latin typeface="Monaco"/>
                <a:cs typeface="Monaco"/>
              </a:rPr>
              <a:t>向前查找</a:t>
            </a:r>
            <a:endParaRPr lang="en-US" altLang="zh-CN" sz="2000" dirty="0" smtClean="0">
              <a:latin typeface="Monaco"/>
              <a:cs typeface="Monaco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Monaco"/>
                <a:cs typeface="Monaco"/>
              </a:rPr>
              <a:t>循环</a:t>
            </a:r>
            <a:r>
              <a:rPr lang="en-US" altLang="zh-CN" sz="2000" dirty="0" smtClean="0">
                <a:latin typeface="Monaco"/>
                <a:cs typeface="Monaco"/>
              </a:rPr>
              <a:t> + </a:t>
            </a:r>
            <a:r>
              <a:rPr lang="en-US" altLang="zh-CN" sz="2000" dirty="0" err="1" smtClean="0">
                <a:latin typeface="Monaco"/>
                <a:cs typeface="Monaco"/>
              </a:rPr>
              <a:t>RegExp.lastIndex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7803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向后查</a:t>
            </a:r>
            <a:r>
              <a:rPr lang="en-US" sz="3200" dirty="0" smtClean="0"/>
              <a:t>找的</a:t>
            </a:r>
            <a:r>
              <a:rPr lang="en-US" sz="3200" dirty="0"/>
              <a:t>模拟实</a:t>
            </a:r>
            <a:r>
              <a:rPr lang="en-US" sz="3200" dirty="0" smtClean="0"/>
              <a:t>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replace + 捕获组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30162"/>
            <a:ext cx="763020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var str = '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Go big or go home'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r>
              <a:rPr lang="en-US" dirty="0">
                <a:latin typeface="Monaco"/>
                <a:cs typeface="Monaco"/>
              </a:rPr>
              <a:t>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//--肯定式向后匹配--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类似：replace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(/(?&lt;=g)o/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ig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, '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ooo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')</a:t>
            </a:r>
          </a:p>
          <a:p>
            <a:r>
              <a:rPr lang="en-US" dirty="0">
                <a:latin typeface="Monaco"/>
                <a:cs typeface="Monaco"/>
              </a:rPr>
              <a:t>var result = </a:t>
            </a:r>
            <a:r>
              <a:rPr lang="en-US" dirty="0" err="1">
                <a:latin typeface="Monaco"/>
                <a:cs typeface="Monaco"/>
              </a:rPr>
              <a:t>str.replace</a:t>
            </a:r>
            <a:r>
              <a:rPr lang="en-US" dirty="0">
                <a:latin typeface="Monaco"/>
                <a:cs typeface="Monaco"/>
              </a:rPr>
              <a:t>(/(g)?o/</a:t>
            </a:r>
            <a:r>
              <a:rPr lang="en-US" dirty="0" err="1">
                <a:latin typeface="Monaco"/>
                <a:cs typeface="Monaco"/>
              </a:rPr>
              <a:t>ig</a:t>
            </a:r>
            <a:r>
              <a:rPr lang="en-US" dirty="0">
                <a:latin typeface="Monaco"/>
                <a:cs typeface="Monaco"/>
              </a:rPr>
              <a:t>, function($</a:t>
            </a:r>
            <a:r>
              <a:rPr lang="en-US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dirty="0">
                <a:latin typeface="Monaco"/>
                <a:cs typeface="Monaco"/>
              </a:rPr>
              <a:t>, $</a:t>
            </a:r>
            <a:r>
              <a:rPr lang="en-US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dirty="0">
                <a:latin typeface="Monaco"/>
                <a:cs typeface="Monaco"/>
              </a:rPr>
              <a:t>) {</a:t>
            </a:r>
          </a:p>
          <a:p>
            <a:r>
              <a:rPr lang="en-US" dirty="0">
                <a:latin typeface="Monaco"/>
                <a:cs typeface="Monaco"/>
              </a:rPr>
              <a:t>   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return</a:t>
            </a:r>
            <a:r>
              <a:rPr lang="en-US" dirty="0">
                <a:latin typeface="Monaco"/>
                <a:cs typeface="Monaco"/>
              </a:rPr>
              <a:t> $</a:t>
            </a:r>
            <a:r>
              <a:rPr lang="en-US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dirty="0">
                <a:latin typeface="Monaco"/>
                <a:cs typeface="Monaco"/>
              </a:rPr>
              <a:t> ? $</a:t>
            </a:r>
            <a:r>
              <a:rPr lang="en-US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dirty="0">
                <a:latin typeface="Monaco"/>
                <a:cs typeface="Monaco"/>
              </a:rPr>
              <a:t> + 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'</a:t>
            </a:r>
            <a:r>
              <a:rPr lang="en-US" dirty="0" err="1">
                <a:solidFill>
                  <a:srgbClr val="FFFF00"/>
                </a:solidFill>
                <a:latin typeface="Monaco"/>
                <a:cs typeface="Monaco"/>
              </a:rPr>
              <a:t>ooo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' </a:t>
            </a:r>
            <a:r>
              <a:rPr lang="en-US" dirty="0">
                <a:latin typeface="Monaco"/>
                <a:cs typeface="Monaco"/>
              </a:rPr>
              <a:t>: $</a:t>
            </a:r>
            <a:r>
              <a:rPr lang="en-US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r>
              <a:rPr lang="en-US" dirty="0">
                <a:latin typeface="Monaco"/>
                <a:cs typeface="Monaco"/>
              </a:rPr>
              <a:t>});</a:t>
            </a:r>
          </a:p>
          <a:p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//result: Gooo big or gooo home</a:t>
            </a:r>
          </a:p>
          <a:p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  </a:t>
            </a:r>
          </a:p>
          <a:p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//--否定式向后匹配-- </a:t>
            </a:r>
            <a:r>
              <a:rPr lang="en-US" sz="1600" dirty="0" err="1">
                <a:solidFill>
                  <a:srgbClr val="7F7F7F"/>
                </a:solidFill>
                <a:latin typeface="Monaco"/>
                <a:cs typeface="Monaco"/>
              </a:rPr>
              <a:t>类似：replace</a:t>
            </a:r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(/(?&lt;!g)o/g, 'O')</a:t>
            </a:r>
          </a:p>
          <a:p>
            <a:r>
              <a:rPr lang="en-US" dirty="0">
                <a:latin typeface="Monaco"/>
                <a:cs typeface="Monaco"/>
              </a:rPr>
              <a:t>var result = </a:t>
            </a:r>
            <a:r>
              <a:rPr lang="en-US" dirty="0" err="1">
                <a:latin typeface="Monaco"/>
                <a:cs typeface="Monaco"/>
              </a:rPr>
              <a:t>str.replace</a:t>
            </a:r>
            <a:r>
              <a:rPr lang="en-US" dirty="0">
                <a:latin typeface="Monaco"/>
                <a:cs typeface="Monaco"/>
              </a:rPr>
              <a:t>(/(g)?o/</a:t>
            </a:r>
            <a:r>
              <a:rPr lang="en-US" dirty="0" err="1">
                <a:latin typeface="Monaco"/>
                <a:cs typeface="Monaco"/>
              </a:rPr>
              <a:t>gi</a:t>
            </a:r>
            <a:r>
              <a:rPr lang="en-US" dirty="0">
                <a:latin typeface="Monaco"/>
                <a:cs typeface="Monaco"/>
              </a:rPr>
              <a:t>, function($</a:t>
            </a:r>
            <a:r>
              <a:rPr lang="en-US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dirty="0">
                <a:latin typeface="Monaco"/>
                <a:cs typeface="Monaco"/>
              </a:rPr>
              <a:t>, $</a:t>
            </a:r>
            <a:r>
              <a:rPr lang="en-US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dirty="0">
                <a:latin typeface="Monaco"/>
                <a:cs typeface="Monaco"/>
              </a:rPr>
              <a:t>) {</a:t>
            </a:r>
          </a:p>
          <a:p>
            <a:r>
              <a:rPr lang="en-US" dirty="0">
                <a:latin typeface="Monaco"/>
                <a:cs typeface="Monaco"/>
              </a:rPr>
              <a:t>   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return</a:t>
            </a:r>
            <a:r>
              <a:rPr lang="en-US" dirty="0">
                <a:latin typeface="Monaco"/>
                <a:cs typeface="Monaco"/>
              </a:rPr>
              <a:t> $</a:t>
            </a:r>
            <a:r>
              <a:rPr lang="en-US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dirty="0">
                <a:latin typeface="Monaco"/>
                <a:cs typeface="Monaco"/>
              </a:rPr>
              <a:t> ? $</a:t>
            </a:r>
            <a:r>
              <a:rPr lang="en-US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dirty="0">
                <a:latin typeface="Monaco"/>
                <a:cs typeface="Monaco"/>
              </a:rPr>
              <a:t> : 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'O'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r>
              <a:rPr lang="en-US" dirty="0">
                <a:latin typeface="Monaco"/>
                <a:cs typeface="Monaco"/>
              </a:rPr>
              <a:t>});</a:t>
            </a:r>
          </a:p>
          <a:p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//result: Go big Or go </a:t>
            </a:r>
            <a:r>
              <a:rPr lang="en-US" sz="1600" dirty="0" err="1">
                <a:solidFill>
                  <a:srgbClr val="7F7F7F"/>
                </a:solidFill>
                <a:latin typeface="Monaco"/>
                <a:cs typeface="Monaco"/>
              </a:rPr>
              <a:t>hOme</a:t>
            </a:r>
            <a:r>
              <a:rPr lang="en-US" sz="1600" dirty="0">
                <a:solidFill>
                  <a:srgbClr val="7F7F7F"/>
                </a:solidFill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85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搜索</a:t>
            </a:r>
            <a:r>
              <a:rPr lang="en-US" altLang="zh-CN" sz="2000" dirty="0" smtClean="0"/>
              <a:t> &amp;&amp; </a:t>
            </a:r>
            <a:r>
              <a:rPr lang="zh-CN" altLang="en-US" sz="2000" dirty="0" smtClean="0"/>
              <a:t>替换</a:t>
            </a:r>
            <a:endParaRPr lang="en-US" altLang="zh-CN" sz="2000" dirty="0" smtClean="0"/>
          </a:p>
          <a:p>
            <a:r>
              <a:rPr lang="zh-CN" altLang="en-US" sz="2000" dirty="0" smtClean="0"/>
              <a:t>正则之母</a:t>
            </a:r>
            <a:r>
              <a:rPr lang="en-US" altLang="zh-CN" sz="2000" dirty="0" smtClean="0"/>
              <a:t> —— </a:t>
            </a:r>
            <a:r>
              <a:rPr lang="en-US" sz="2000" dirty="0" smtClean="0"/>
              <a:t>Perl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使用正则表达式可以：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测试字符串的某个模式（有效性验证）</a:t>
            </a:r>
            <a:endParaRPr lang="en-US" altLang="zh-CN" sz="2000" dirty="0"/>
          </a:p>
          <a:p>
            <a:pPr lvl="1"/>
            <a:r>
              <a:rPr lang="zh-CN" altLang="en-US" sz="2000" dirty="0"/>
              <a:t>替换文本</a:t>
            </a:r>
            <a:endParaRPr lang="en-US" altLang="zh-CN" sz="2000" dirty="0"/>
          </a:p>
          <a:p>
            <a:pPr lvl="1"/>
            <a:r>
              <a:rPr lang="zh-CN" altLang="en-US" sz="2000" dirty="0"/>
              <a:t>提取子字符</a:t>
            </a:r>
            <a:r>
              <a:rPr lang="zh-CN" altLang="en-US" sz="2000" dirty="0" smtClean="0"/>
              <a:t>串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845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向后查</a:t>
            </a:r>
            <a:r>
              <a:rPr lang="en-US" sz="3200" dirty="0" smtClean="0"/>
              <a:t>找的</a:t>
            </a:r>
            <a:r>
              <a:rPr lang="en-US" sz="3200" dirty="0"/>
              <a:t>模拟实</a:t>
            </a:r>
            <a:r>
              <a:rPr lang="en-US" sz="3200" dirty="0" smtClean="0"/>
              <a:t>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replace + 捕获组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不是真正的“零宽度</a:t>
            </a:r>
            <a:r>
              <a:rPr lang="en-US" dirty="0" smtClean="0"/>
              <a:t>”</a:t>
            </a:r>
          </a:p>
          <a:p>
            <a:pPr lvl="1"/>
            <a:r>
              <a:rPr lang="zh-CN" altLang="en-US" dirty="0" smtClean="0"/>
              <a:t>缺陷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仅适用replace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0035" y="2840207"/>
            <a:ext cx="6410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Monaco"/>
                <a:cs typeface="Monaco"/>
              </a:rPr>
              <a:t>/</a:t>
            </a:r>
            <a:r>
              <a:rPr lang="en-US" altLang="zh-TW" sz="1600" dirty="0">
                <a:latin typeface="Monaco"/>
                <a:cs typeface="Monaco"/>
              </a:rPr>
              <a:t>/</a:t>
            </a:r>
            <a:r>
              <a:rPr lang="zh-TW" altLang="en-US" sz="1600" dirty="0">
                <a:latin typeface="Monaco"/>
                <a:cs typeface="Monaco"/>
              </a:rPr>
              <a:t>不能实现的情况</a:t>
            </a:r>
          </a:p>
          <a:p>
            <a:r>
              <a:rPr lang="en-US" altLang="zh-TW" dirty="0">
                <a:latin typeface="Monaco"/>
                <a:cs typeface="Monaco"/>
              </a:rPr>
              <a:t>var result = 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'</a:t>
            </a:r>
            <a:r>
              <a:rPr lang="en-US" altLang="zh-TW" dirty="0" err="1">
                <a:solidFill>
                  <a:srgbClr val="FFFF00"/>
                </a:solidFill>
                <a:latin typeface="Monaco"/>
                <a:cs typeface="Monaco"/>
              </a:rPr>
              <a:t>ttttt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'</a:t>
            </a:r>
            <a:r>
              <a:rPr lang="en-US" altLang="zh-TW" dirty="0">
                <a:latin typeface="Monaco"/>
                <a:cs typeface="Monaco"/>
              </a:rPr>
              <a:t>.replace(/(t)?t/g, </a:t>
            </a:r>
            <a:endParaRPr lang="en-US" altLang="zh-TW" dirty="0" smtClean="0">
              <a:latin typeface="Monaco"/>
              <a:cs typeface="Monaco"/>
            </a:endParaRPr>
          </a:p>
          <a:p>
            <a:r>
              <a:rPr lang="en-US" altLang="zh-TW" dirty="0" smtClean="0">
                <a:latin typeface="Monaco"/>
                <a:cs typeface="Monaco"/>
              </a:rPr>
              <a:t>    function</a:t>
            </a:r>
            <a:r>
              <a:rPr lang="en-US" altLang="zh-TW" dirty="0">
                <a:latin typeface="Monaco"/>
                <a:cs typeface="Monaco"/>
              </a:rPr>
              <a:t>($</a:t>
            </a:r>
            <a:r>
              <a:rPr lang="en-US" altLang="zh-TW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altLang="zh-TW" dirty="0">
                <a:latin typeface="Monaco"/>
                <a:cs typeface="Monaco"/>
              </a:rPr>
              <a:t>, $</a:t>
            </a:r>
            <a:r>
              <a:rPr lang="en-US" altLang="zh-TW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altLang="zh-TW" dirty="0">
                <a:latin typeface="Monaco"/>
                <a:cs typeface="Monaco"/>
              </a:rPr>
              <a:t>) {</a:t>
            </a:r>
          </a:p>
          <a:p>
            <a:r>
              <a:rPr lang="en-US" altLang="zh-TW" dirty="0">
                <a:latin typeface="Monaco"/>
                <a:cs typeface="Monaco"/>
              </a:rPr>
              <a:t>   </a:t>
            </a:r>
            <a:r>
              <a:rPr lang="en-US" altLang="zh-TW" dirty="0" smtClean="0">
                <a:latin typeface="Monaco"/>
                <a:cs typeface="Monaco"/>
              </a:rPr>
              <a:t>     </a:t>
            </a:r>
            <a:r>
              <a:rPr lang="en-US" altLang="zh-TW" dirty="0">
                <a:latin typeface="Monaco"/>
                <a:cs typeface="Monaco"/>
              </a:rPr>
              <a:t>return $</a:t>
            </a:r>
            <a:r>
              <a:rPr lang="en-US" altLang="zh-TW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altLang="zh-TW" dirty="0">
                <a:latin typeface="Monaco"/>
                <a:cs typeface="Monaco"/>
              </a:rPr>
              <a:t> : $</a:t>
            </a:r>
            <a:r>
              <a:rPr lang="en-US" altLang="zh-TW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altLang="zh-TW" dirty="0">
                <a:latin typeface="Monaco"/>
                <a:cs typeface="Monaco"/>
              </a:rPr>
              <a:t> + </a:t>
            </a:r>
            <a:r>
              <a:rPr lang="en-US" altLang="zh-TW" dirty="0">
                <a:solidFill>
                  <a:srgbClr val="FFFF00"/>
                </a:solidFill>
                <a:latin typeface="Monaco"/>
                <a:cs typeface="Monaco"/>
              </a:rPr>
              <a:t>'x'</a:t>
            </a:r>
            <a:r>
              <a:rPr lang="en-US" altLang="zh-TW" dirty="0">
                <a:latin typeface="Monaco"/>
                <a:cs typeface="Monaco"/>
              </a:rPr>
              <a:t> : $</a:t>
            </a:r>
            <a:r>
              <a:rPr lang="en-US" altLang="zh-TW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altLang="zh-TW" dirty="0">
                <a:latin typeface="Monaco"/>
                <a:cs typeface="Monaco"/>
              </a:rPr>
              <a:t>;</a:t>
            </a:r>
          </a:p>
          <a:p>
            <a:r>
              <a:rPr lang="en-US" altLang="zh-TW" dirty="0" smtClean="0">
                <a:latin typeface="Monaco"/>
                <a:cs typeface="Monaco"/>
              </a:rPr>
              <a:t>    }</a:t>
            </a:r>
            <a:r>
              <a:rPr lang="en-US" altLang="zh-TW" dirty="0">
                <a:latin typeface="Monaco"/>
                <a:cs typeface="Monaco"/>
              </a:rPr>
              <a:t>);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// result = '</a:t>
            </a:r>
            <a:r>
              <a:rPr lang="en-US" altLang="zh-TW" sz="1600" dirty="0" err="1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txtxt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'</a:t>
            </a:r>
          </a:p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// 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期望值为 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'</a:t>
            </a:r>
            <a:r>
              <a:rPr lang="en-US" altLang="zh-TW" sz="1600" dirty="0" err="1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txxxx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'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7336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向后查</a:t>
            </a:r>
            <a:r>
              <a:rPr lang="en-US" sz="3200" dirty="0" smtClean="0"/>
              <a:t>找的</a:t>
            </a:r>
            <a:r>
              <a:rPr lang="en-US" sz="3200" dirty="0"/>
              <a:t>模拟实</a:t>
            </a:r>
            <a:r>
              <a:rPr lang="en-US" sz="3200" dirty="0" smtClean="0"/>
              <a:t>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/>
              <a:t>反转字符串 + 向前查找</a:t>
            </a:r>
          </a:p>
          <a:p>
            <a:pPr lvl="1"/>
            <a:r>
              <a:rPr lang="en-US" sz="1800" dirty="0">
                <a:latin typeface="Monaco"/>
                <a:cs typeface="Monaco"/>
              </a:rPr>
              <a:t>r</a:t>
            </a:r>
            <a:r>
              <a:rPr lang="en-US" sz="1800" dirty="0" smtClean="0">
                <a:latin typeface="Monaco"/>
                <a:cs typeface="Monaco"/>
              </a:rPr>
              <a:t>eplace()</a:t>
            </a:r>
            <a:r>
              <a:rPr lang="zh-CN" altLang="en-US" sz="1800" dirty="0" smtClean="0">
                <a:latin typeface="Monaco"/>
                <a:cs typeface="Monaco"/>
              </a:rPr>
              <a:t>，替换值也需反转</a:t>
            </a:r>
            <a:endParaRPr lang="en-US" altLang="zh-CN" sz="1800" dirty="0" smtClean="0">
              <a:latin typeface="Monaco"/>
              <a:cs typeface="Monaco"/>
            </a:endParaRPr>
          </a:p>
          <a:p>
            <a:pPr lvl="1"/>
            <a:r>
              <a:rPr lang="en-US" sz="1800" dirty="0">
                <a:latin typeface="Monaco"/>
                <a:cs typeface="Monaco"/>
              </a:rPr>
              <a:t>s</a:t>
            </a:r>
            <a:r>
              <a:rPr lang="en-US" sz="1800" dirty="0" smtClean="0">
                <a:latin typeface="Monaco"/>
                <a:cs typeface="Monaco"/>
              </a:rPr>
              <a:t>earch()</a:t>
            </a:r>
            <a:r>
              <a:rPr lang="zh-CN" altLang="en-US" sz="1800" dirty="0" smtClean="0">
                <a:latin typeface="Monaco"/>
                <a:cs typeface="Monaco"/>
              </a:rPr>
              <a:t>，</a:t>
            </a:r>
            <a:r>
              <a:rPr lang="en-US" altLang="zh-CN" sz="1800" dirty="0" smtClean="0">
                <a:latin typeface="Monaco"/>
                <a:cs typeface="Monaco"/>
              </a:rPr>
              <a:t>match</a:t>
            </a:r>
            <a:r>
              <a:rPr lang="zh-CN" altLang="en-US" sz="1800" dirty="0" smtClean="0">
                <a:latin typeface="Monaco"/>
                <a:cs typeface="Monaco"/>
              </a:rPr>
              <a:t>值同样需反转</a:t>
            </a:r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033" y="3100921"/>
            <a:ext cx="6390175" cy="2373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Monaco"/>
                <a:cs typeface="Monaco"/>
              </a:rPr>
              <a:t>String.prototype.reverse = function()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onaco"/>
                <a:cs typeface="Monaco"/>
              </a:rPr>
              <a:t>   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return this</a:t>
            </a:r>
            <a:r>
              <a:rPr lang="en-US" dirty="0">
                <a:latin typeface="Monaco"/>
                <a:cs typeface="Monaco"/>
              </a:rPr>
              <a:t>.split('').reverse().join('');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onaco"/>
                <a:cs typeface="Monaco"/>
              </a:rPr>
              <a:t>};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onaco"/>
                <a:cs typeface="Monaco"/>
              </a:rPr>
              <a:t>var str = 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'Go big or go home'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onaco"/>
                <a:cs typeface="Monaco"/>
              </a:rPr>
              <a:t>var result = str.reverse().replace(/o(?=g)/</a:t>
            </a:r>
            <a:r>
              <a:rPr lang="en-US" dirty="0" err="1">
                <a:latin typeface="Monaco"/>
                <a:cs typeface="Monaco"/>
              </a:rPr>
              <a:t>ig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'</a:t>
            </a:r>
            <a:r>
              <a:rPr lang="en-US" dirty="0" err="1">
                <a:solidFill>
                  <a:srgbClr val="FFFF00"/>
                </a:solidFill>
                <a:latin typeface="Monaco"/>
                <a:cs typeface="Monaco"/>
              </a:rPr>
              <a:t>ooo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'</a:t>
            </a:r>
            <a:r>
              <a:rPr lang="en-US" dirty="0">
                <a:latin typeface="Monaco"/>
                <a:cs typeface="Monaco"/>
              </a:rPr>
              <a:t>).reverse();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//result Gooo big or gooo home</a:t>
            </a:r>
          </a:p>
        </p:txBody>
      </p:sp>
    </p:spTree>
    <p:extLst>
      <p:ext uri="{BB962C8B-B14F-4D97-AF65-F5344CB8AC3E}">
        <p14:creationId xmlns:p14="http://schemas.microsoft.com/office/powerpoint/2010/main" val="333428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向后查</a:t>
            </a:r>
            <a:r>
              <a:rPr lang="en-US" sz="3200" dirty="0" smtClean="0"/>
              <a:t>找的</a:t>
            </a:r>
            <a:r>
              <a:rPr lang="en-US" sz="3200" dirty="0"/>
              <a:t>模拟实</a:t>
            </a:r>
            <a:r>
              <a:rPr lang="en-US" sz="3200" dirty="0" smtClean="0"/>
              <a:t>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Monaco"/>
                <a:cs typeface="Monaco"/>
              </a:rPr>
              <a:t>循环</a:t>
            </a:r>
            <a:r>
              <a:rPr lang="en-US" altLang="zh-CN" sz="2000" dirty="0" smtClean="0">
                <a:latin typeface="Monaco"/>
                <a:cs typeface="Monaco"/>
              </a:rPr>
              <a:t> + </a:t>
            </a:r>
            <a:r>
              <a:rPr lang="en-US" altLang="zh-CN" sz="2000" dirty="0" err="1" smtClean="0">
                <a:latin typeface="Monaco"/>
                <a:cs typeface="Monaco"/>
              </a:rPr>
              <a:t>RegExp.lastIndex</a:t>
            </a:r>
            <a:endParaRPr lang="en-US" altLang="zh-CN" sz="2000" dirty="0" smtClean="0">
              <a:latin typeface="Monaco"/>
              <a:cs typeface="Monaco"/>
            </a:endParaRPr>
          </a:p>
          <a:p>
            <a:pPr lvl="1"/>
            <a:r>
              <a:rPr lang="en-US" altLang="zh-CN" dirty="0" smtClean="0">
                <a:latin typeface="Monaco"/>
                <a:cs typeface="Monaco"/>
              </a:rPr>
              <a:t>lastIndex</a:t>
            </a:r>
            <a:r>
              <a:rPr lang="zh-CN" altLang="en-US" dirty="0" smtClean="0">
                <a:latin typeface="Monaco"/>
                <a:cs typeface="Monaco"/>
              </a:rPr>
              <a:t>，上次匹配内容之后的第一个字符位置，即下次匹配的起始位置</a:t>
            </a:r>
            <a:endParaRPr lang="en-US" altLang="zh-CN" dirty="0" smtClean="0">
              <a:latin typeface="Monaco"/>
              <a:cs typeface="Monaco"/>
            </a:endParaRPr>
          </a:p>
          <a:p>
            <a:pPr lvl="1"/>
            <a:r>
              <a:rPr lang="zh-CN" altLang="en-US" dirty="0" smtClean="0">
                <a:latin typeface="Monaco"/>
                <a:cs typeface="Monaco"/>
              </a:rPr>
              <a:t>真正模拟“零宽度”</a:t>
            </a:r>
            <a:endParaRPr lang="en-US" altLang="zh-CN" dirty="0" smtClean="0">
              <a:latin typeface="Monaco"/>
              <a:cs typeface="Monaco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16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向后查</a:t>
            </a:r>
            <a:r>
              <a:rPr lang="en-US" sz="3200" dirty="0" smtClean="0"/>
              <a:t>找的</a:t>
            </a:r>
            <a:r>
              <a:rPr lang="en-US" sz="3200" dirty="0"/>
              <a:t>模拟实</a:t>
            </a:r>
            <a:r>
              <a:rPr lang="en-US" sz="3200" dirty="0" smtClean="0"/>
              <a:t>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Monaco"/>
                <a:cs typeface="Monaco"/>
              </a:rPr>
              <a:t>循环</a:t>
            </a:r>
            <a:r>
              <a:rPr lang="en-US" altLang="zh-CN" sz="2000" dirty="0" smtClean="0">
                <a:latin typeface="Monaco"/>
                <a:cs typeface="Monaco"/>
              </a:rPr>
              <a:t> + </a:t>
            </a:r>
            <a:r>
              <a:rPr lang="en-US" altLang="zh-CN" sz="2000" dirty="0" err="1" smtClean="0">
                <a:latin typeface="Monaco"/>
                <a:cs typeface="Monaco"/>
              </a:rPr>
              <a:t>RegExp.lastIndex</a:t>
            </a:r>
            <a:endParaRPr lang="en-US" altLang="zh-CN" sz="2000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0026" y="2225507"/>
            <a:ext cx="7520205" cy="3812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600" dirty="0">
                <a:latin typeface="Monaco"/>
                <a:cs typeface="Monaco"/>
              </a:rPr>
              <a:t>var str = </a:t>
            </a:r>
            <a:r>
              <a:rPr lang="en-US" altLang="zh-TW" sz="1600" dirty="0">
                <a:solidFill>
                  <a:srgbClr val="FFFF00"/>
                </a:solidFill>
                <a:latin typeface="Monaco"/>
                <a:cs typeface="Monaco"/>
              </a:rPr>
              <a:t>"</a:t>
            </a:r>
            <a:r>
              <a:rPr lang="en-US" altLang="zh-TW" sz="1600" dirty="0" err="1">
                <a:solidFill>
                  <a:srgbClr val="FFFF00"/>
                </a:solidFill>
                <a:latin typeface="Monaco"/>
                <a:cs typeface="Monaco"/>
              </a:rPr>
              <a:t>ttttt</a:t>
            </a:r>
            <a:r>
              <a:rPr lang="en-US" altLang="zh-TW" sz="1600" dirty="0">
                <a:solidFill>
                  <a:srgbClr val="FFFF00"/>
                </a:solidFill>
                <a:latin typeface="Monaco"/>
                <a:cs typeface="Monaco"/>
              </a:rPr>
              <a:t>"</a:t>
            </a:r>
            <a:r>
              <a:rPr lang="en-US" altLang="zh-TW" sz="1600" dirty="0">
                <a:latin typeface="Monaco"/>
                <a:cs typeface="Monac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1600" dirty="0">
                <a:latin typeface="Monaco"/>
                <a:cs typeface="Monaco"/>
              </a:rPr>
              <a:t>var e = /(t)(t)/g;</a:t>
            </a:r>
          </a:p>
          <a:p>
            <a:pPr>
              <a:lnSpc>
                <a:spcPct val="110000"/>
              </a:lnSpc>
            </a:pPr>
            <a:r>
              <a:rPr lang="en-US" altLang="zh-TW" sz="1600" dirty="0">
                <a:latin typeface="Monaco"/>
                <a:cs typeface="Monaco"/>
              </a:rPr>
              <a:t>var </a:t>
            </a:r>
            <a:r>
              <a:rPr lang="en-US" altLang="zh-TW" sz="1600" dirty="0" err="1">
                <a:latin typeface="Monaco"/>
                <a:cs typeface="Monaco"/>
              </a:rPr>
              <a:t>arr</a:t>
            </a:r>
            <a:r>
              <a:rPr lang="en-US" altLang="zh-TW" sz="1600" dirty="0">
                <a:latin typeface="Monaco"/>
                <a:cs typeface="Monaco"/>
              </a:rPr>
              <a:t> = [];</a:t>
            </a:r>
          </a:p>
          <a:p>
            <a:pPr>
              <a:lnSpc>
                <a:spcPct val="110000"/>
              </a:lnSpc>
            </a:pPr>
            <a:r>
              <a:rPr lang="en-US" altLang="zh-TW" sz="1600" dirty="0">
                <a:solidFill>
                  <a:srgbClr val="FF0000"/>
                </a:solidFill>
                <a:latin typeface="Monaco"/>
                <a:cs typeface="Monaco"/>
              </a:rPr>
              <a:t>while </a:t>
            </a:r>
            <a:r>
              <a:rPr lang="en-US" altLang="zh-TW" sz="1600" dirty="0">
                <a:latin typeface="Monaco"/>
                <a:cs typeface="Monaco"/>
              </a:rPr>
              <a:t>(result = </a:t>
            </a:r>
            <a:r>
              <a:rPr lang="en-US" altLang="zh-TW" sz="1600" dirty="0" err="1">
                <a:latin typeface="Monaco"/>
                <a:cs typeface="Monaco"/>
              </a:rPr>
              <a:t>e.exec</a:t>
            </a:r>
            <a:r>
              <a:rPr lang="en-US" altLang="zh-TW" sz="1600" dirty="0">
                <a:latin typeface="Monaco"/>
                <a:cs typeface="Monaco"/>
              </a:rPr>
              <a:t>(a)) {</a:t>
            </a:r>
          </a:p>
          <a:p>
            <a:pPr>
              <a:lnSpc>
                <a:spcPct val="110000"/>
              </a:lnSpc>
            </a:pPr>
            <a:r>
              <a:rPr lang="en-US" altLang="zh-TW" sz="1600" dirty="0">
                <a:latin typeface="Monaco"/>
                <a:cs typeface="Monaco"/>
              </a:rPr>
              <a:t>    </a:t>
            </a:r>
            <a:r>
              <a:rPr lang="en-US" altLang="zh-TW" sz="1400" dirty="0">
                <a:solidFill>
                  <a:srgbClr val="7F7F7F"/>
                </a:solidFill>
                <a:latin typeface="Monaco"/>
                <a:cs typeface="Monaco"/>
              </a:rPr>
              <a:t>//result[2]</a:t>
            </a:r>
            <a:r>
              <a:rPr lang="zh-TW" altLang="en-US" sz="1400" dirty="0">
                <a:solidFill>
                  <a:srgbClr val="7F7F7F"/>
                </a:solidFill>
                <a:latin typeface="Monaco"/>
                <a:cs typeface="Monaco"/>
              </a:rPr>
              <a:t>即本次匹配结果</a:t>
            </a:r>
          </a:p>
          <a:p>
            <a:pPr>
              <a:lnSpc>
                <a:spcPct val="110000"/>
              </a:lnSpc>
            </a:pPr>
            <a:r>
              <a:rPr lang="zh-TW" altLang="en-US" sz="1600" dirty="0">
                <a:latin typeface="Monaco"/>
                <a:cs typeface="Monaco"/>
              </a:rPr>
              <a:t>    </a:t>
            </a:r>
            <a:r>
              <a:rPr lang="en-US" altLang="zh-TW" sz="1600" dirty="0" err="1">
                <a:latin typeface="Monaco"/>
                <a:cs typeface="Monaco"/>
              </a:rPr>
              <a:t>arr.push</a:t>
            </a:r>
            <a:r>
              <a:rPr lang="en-US" altLang="zh-TW" sz="1600" dirty="0">
                <a:latin typeface="Monaco"/>
                <a:cs typeface="Monaco"/>
              </a:rPr>
              <a:t>(result[</a:t>
            </a:r>
            <a:r>
              <a:rPr lang="en-US" altLang="zh-TW" sz="1600" dirty="0">
                <a:solidFill>
                  <a:srgbClr val="008000"/>
                </a:solidFill>
                <a:latin typeface="Monaco"/>
                <a:cs typeface="Monaco"/>
              </a:rPr>
              <a:t>2</a:t>
            </a:r>
            <a:r>
              <a:rPr lang="en-US" altLang="zh-TW" sz="1600" dirty="0">
                <a:latin typeface="Monaco"/>
                <a:cs typeface="Monaco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sz="1600" dirty="0">
                <a:latin typeface="Monaco"/>
                <a:cs typeface="Monaco"/>
              </a:rPr>
              <a:t>    </a:t>
            </a:r>
            <a:r>
              <a:rPr lang="en-US" altLang="zh-TW" sz="1400" dirty="0">
                <a:solidFill>
                  <a:srgbClr val="7F7F7F"/>
                </a:solidFill>
                <a:latin typeface="Monaco"/>
                <a:cs typeface="Monaco"/>
              </a:rPr>
              <a:t>//</a:t>
            </a:r>
            <a:r>
              <a:rPr lang="zh-TW" altLang="en-US" sz="1400" dirty="0">
                <a:solidFill>
                  <a:srgbClr val="7F7F7F"/>
                </a:solidFill>
                <a:latin typeface="Monaco"/>
                <a:cs typeface="Monaco"/>
              </a:rPr>
              <a:t>令</a:t>
            </a:r>
            <a:r>
              <a:rPr lang="en-US" altLang="zh-TW" sz="1400" dirty="0" err="1">
                <a:solidFill>
                  <a:srgbClr val="7F7F7F"/>
                </a:solidFill>
                <a:latin typeface="Monaco"/>
                <a:cs typeface="Monaco"/>
              </a:rPr>
              <a:t>lastIndex</a:t>
            </a:r>
            <a:r>
              <a:rPr lang="zh-TW" altLang="en-US" sz="1400" dirty="0">
                <a:solidFill>
                  <a:srgbClr val="7F7F7F"/>
                </a:solidFill>
                <a:latin typeface="Monaco"/>
                <a:cs typeface="Monaco"/>
              </a:rPr>
              <a:t>向前移位，实现</a:t>
            </a:r>
            <a:r>
              <a:rPr lang="en-US" altLang="zh-TW" sz="1400" dirty="0">
                <a:solidFill>
                  <a:srgbClr val="7F7F7F"/>
                </a:solidFill>
                <a:latin typeface="Monaco"/>
                <a:cs typeface="Monaco"/>
              </a:rPr>
              <a:t>'0'</a:t>
            </a:r>
            <a:r>
              <a:rPr lang="zh-TW" altLang="en-US" sz="1400" dirty="0">
                <a:solidFill>
                  <a:srgbClr val="7F7F7F"/>
                </a:solidFill>
                <a:latin typeface="Monaco"/>
                <a:cs typeface="Monaco"/>
              </a:rPr>
              <a:t>宽度断言</a:t>
            </a:r>
          </a:p>
          <a:p>
            <a:pPr>
              <a:lnSpc>
                <a:spcPct val="110000"/>
              </a:lnSpc>
            </a:pPr>
            <a:r>
              <a:rPr lang="zh-TW" altLang="en-US" sz="1600" dirty="0">
                <a:latin typeface="Monaco"/>
                <a:cs typeface="Monaco"/>
              </a:rPr>
              <a:t>    </a:t>
            </a:r>
            <a:r>
              <a:rPr lang="en-US" altLang="zh-TW" sz="1600" dirty="0">
                <a:solidFill>
                  <a:srgbClr val="FF0000"/>
                </a:solidFill>
                <a:latin typeface="Monaco"/>
                <a:cs typeface="Monaco"/>
              </a:rPr>
              <a:t>if</a:t>
            </a:r>
            <a:r>
              <a:rPr lang="en-US" altLang="zh-TW" sz="1600" dirty="0">
                <a:latin typeface="Monaco"/>
                <a:cs typeface="Monaco"/>
              </a:rPr>
              <a:t> (result[</a:t>
            </a:r>
            <a:r>
              <a:rPr lang="en-US" altLang="zh-TW" sz="1600" dirty="0">
                <a:solidFill>
                  <a:srgbClr val="008000"/>
                </a:solidFill>
                <a:latin typeface="Monaco"/>
                <a:cs typeface="Monaco"/>
              </a:rPr>
              <a:t>2</a:t>
            </a:r>
            <a:r>
              <a:rPr lang="en-US" altLang="zh-TW" sz="1600" dirty="0">
                <a:latin typeface="Monaco"/>
                <a:cs typeface="Monaco"/>
              </a:rPr>
              <a:t>]) {</a:t>
            </a:r>
          </a:p>
          <a:p>
            <a:pPr>
              <a:lnSpc>
                <a:spcPct val="110000"/>
              </a:lnSpc>
            </a:pPr>
            <a:r>
              <a:rPr lang="en-US" altLang="zh-TW" sz="1600" dirty="0">
                <a:latin typeface="Monaco"/>
                <a:cs typeface="Monaco"/>
              </a:rPr>
              <a:t>        </a:t>
            </a:r>
            <a:r>
              <a:rPr lang="en-US" altLang="zh-TW" sz="1600" dirty="0" err="1">
                <a:latin typeface="Monaco"/>
                <a:cs typeface="Monaco"/>
              </a:rPr>
              <a:t>e.lastIndex</a:t>
            </a:r>
            <a:r>
              <a:rPr lang="en-US" altLang="zh-TW" sz="1600" dirty="0">
                <a:latin typeface="Monaco"/>
                <a:cs typeface="Monaco"/>
              </a:rPr>
              <a:t> -= result[</a:t>
            </a:r>
            <a:r>
              <a:rPr lang="en-US" altLang="zh-TW" sz="1600" dirty="0">
                <a:solidFill>
                  <a:srgbClr val="008000"/>
                </a:solidFill>
                <a:latin typeface="Monaco"/>
                <a:cs typeface="Monaco"/>
              </a:rPr>
              <a:t>2</a:t>
            </a:r>
            <a:r>
              <a:rPr lang="en-US" altLang="zh-TW" sz="1600" dirty="0">
                <a:latin typeface="Monaco"/>
                <a:cs typeface="Monaco"/>
              </a:rPr>
              <a:t>].length;</a:t>
            </a:r>
          </a:p>
          <a:p>
            <a:pPr>
              <a:lnSpc>
                <a:spcPct val="110000"/>
              </a:lnSpc>
            </a:pPr>
            <a:r>
              <a:rPr lang="en-US" altLang="zh-TW" sz="1600" dirty="0">
                <a:latin typeface="Monaco"/>
                <a:cs typeface="Monaco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TW" sz="1600" dirty="0">
                <a:latin typeface="Monaco"/>
                <a:cs typeface="Monaco"/>
              </a:rPr>
              <a:t>    </a:t>
            </a:r>
            <a:r>
              <a:rPr lang="en-US" altLang="zh-TW" sz="1400" dirty="0">
                <a:solidFill>
                  <a:srgbClr val="7F7F7F"/>
                </a:solidFill>
                <a:latin typeface="Monaco"/>
                <a:cs typeface="Monaco"/>
              </a:rPr>
              <a:t>//</a:t>
            </a:r>
            <a:r>
              <a:rPr lang="zh-TW" altLang="en-US" sz="1400" dirty="0">
                <a:solidFill>
                  <a:srgbClr val="7F7F7F"/>
                </a:solidFill>
                <a:latin typeface="Monaco"/>
                <a:cs typeface="Monaco"/>
              </a:rPr>
              <a:t>此时的</a:t>
            </a:r>
            <a:r>
              <a:rPr lang="en-US" altLang="zh-TW" sz="1400" dirty="0" err="1">
                <a:solidFill>
                  <a:srgbClr val="7F7F7F"/>
                </a:solidFill>
                <a:latin typeface="Monaco"/>
                <a:cs typeface="Monaco"/>
              </a:rPr>
              <a:t>e.lastIndex</a:t>
            </a:r>
            <a:r>
              <a:rPr lang="zh-TW" altLang="en-US" sz="1400" dirty="0">
                <a:solidFill>
                  <a:srgbClr val="7F7F7F"/>
                </a:solidFill>
                <a:latin typeface="Monaco"/>
                <a:cs typeface="Monaco"/>
              </a:rPr>
              <a:t>即为该次匹配值在字符串中的位置</a:t>
            </a:r>
          </a:p>
          <a:p>
            <a:pPr>
              <a:lnSpc>
                <a:spcPct val="110000"/>
              </a:lnSpc>
            </a:pPr>
            <a:r>
              <a:rPr lang="en-US" altLang="zh-TW" sz="1600" dirty="0">
                <a:latin typeface="Monaco"/>
                <a:cs typeface="Monaco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TW" sz="1400" dirty="0">
                <a:solidFill>
                  <a:srgbClr val="7F7F7F"/>
                </a:solidFill>
                <a:latin typeface="Monaco"/>
                <a:cs typeface="Monaco"/>
              </a:rPr>
              <a:t>//</a:t>
            </a:r>
            <a:r>
              <a:rPr lang="en-US" altLang="zh-TW" sz="1400" dirty="0" err="1">
                <a:solidFill>
                  <a:srgbClr val="7F7F7F"/>
                </a:solidFill>
                <a:latin typeface="Monaco"/>
                <a:cs typeface="Monaco"/>
              </a:rPr>
              <a:t>arr</a:t>
            </a:r>
            <a:r>
              <a:rPr lang="zh-TW" altLang="en-US" sz="1400" dirty="0">
                <a:solidFill>
                  <a:srgbClr val="7F7F7F"/>
                </a:solidFill>
                <a:latin typeface="Monaco"/>
                <a:cs typeface="Monaco"/>
              </a:rPr>
              <a:t>即为匹配结果的集合，如果要实现替换，可根据修改后的</a:t>
            </a:r>
            <a:r>
              <a:rPr lang="en-US" altLang="zh-TW" sz="1400" dirty="0" err="1">
                <a:solidFill>
                  <a:srgbClr val="7F7F7F"/>
                </a:solidFill>
                <a:latin typeface="Monaco"/>
                <a:cs typeface="Monaco"/>
              </a:rPr>
              <a:t>e.lastIndex</a:t>
            </a:r>
            <a:r>
              <a:rPr lang="zh-TW" altLang="en-US" sz="1400" dirty="0">
                <a:solidFill>
                  <a:srgbClr val="7F7F7F"/>
                </a:solidFill>
                <a:latin typeface="Monaco"/>
                <a:cs typeface="Monaco"/>
              </a:rPr>
              <a:t>和匹配结果，在字符串中定位、替换</a:t>
            </a:r>
            <a:endParaRPr lang="en-US" sz="1400" dirty="0">
              <a:solidFill>
                <a:srgbClr val="7F7F7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46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Js中常用的正则方法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String的几个与正则相关的方法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Monaco"/>
                <a:cs typeface="Monaco"/>
              </a:rPr>
              <a:t>match()  </a:t>
            </a:r>
            <a:r>
              <a:rPr lang="en-US" dirty="0" smtClean="0">
                <a:latin typeface="Monaco"/>
                <a:cs typeface="Monaco"/>
              </a:rPr>
              <a:t>未匹配到任何值时返回null，有匹配时返回数组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Monaco"/>
                <a:cs typeface="Monaco"/>
              </a:rPr>
              <a:t>search()  </a:t>
            </a:r>
            <a:r>
              <a:rPr lang="zh-CN" altLang="en-US" dirty="0" smtClean="0">
                <a:latin typeface="Monaco"/>
                <a:cs typeface="Monaco"/>
              </a:rPr>
              <a:t>返回与正则表达式查找内容匹配的第一个子字符串的位置，若无匹配，返回</a:t>
            </a:r>
            <a:r>
              <a:rPr lang="en-US" altLang="zh-CN" dirty="0" smtClean="0">
                <a:latin typeface="Monaco"/>
                <a:cs typeface="Monaco"/>
              </a:rPr>
              <a:t>-1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  <a:latin typeface="Monaco"/>
                <a:cs typeface="Monaco"/>
              </a:rPr>
              <a:t>split()  </a:t>
            </a:r>
            <a:r>
              <a:rPr lang="zh-CN" altLang="en-US" dirty="0" smtClean="0">
                <a:latin typeface="Monaco"/>
                <a:cs typeface="Monaco"/>
              </a:rPr>
              <a:t>将字符串分割为子字符串，不会修改原字符串</a:t>
            </a:r>
            <a:endParaRPr lang="en-US" altLang="zh-CN" dirty="0" smtClean="0">
              <a:latin typeface="Monaco"/>
              <a:cs typeface="Monaco"/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  <a:latin typeface="Monaco"/>
                <a:cs typeface="Monaco"/>
              </a:rPr>
              <a:t>replace()  </a:t>
            </a:r>
            <a:r>
              <a:rPr lang="zh-CN" altLang="en-US" dirty="0" smtClean="0">
                <a:latin typeface="Monaco"/>
                <a:cs typeface="Monaco"/>
              </a:rPr>
              <a:t>替换字符</a:t>
            </a:r>
            <a:endParaRPr lang="en-US" altLang="zh-CN" dirty="0" smtClean="0">
              <a:latin typeface="Monaco"/>
              <a:cs typeface="Monaco"/>
            </a:endParaRPr>
          </a:p>
          <a:p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95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Js中常用的正则方法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RegExp</a:t>
            </a:r>
            <a:r>
              <a:rPr lang="zh-CN" altLang="en-US" sz="2000" dirty="0" smtClean="0">
                <a:latin typeface="Monaco"/>
                <a:cs typeface="Monaco"/>
              </a:rPr>
              <a:t>对象</a:t>
            </a:r>
            <a:endParaRPr lang="en-US" altLang="zh-CN" sz="2000" dirty="0" smtClean="0">
              <a:latin typeface="Monaco"/>
              <a:cs typeface="Monaco"/>
            </a:endParaRPr>
          </a:p>
          <a:p>
            <a:pPr lvl="1"/>
            <a:r>
              <a:rPr lang="en-US" altLang="zh-CN" dirty="0" smtClean="0">
                <a:latin typeface="Monaco"/>
                <a:cs typeface="Monaco"/>
              </a:rPr>
              <a:t>/pattern/[flags] | new RegExp(“pattern”, [“</a:t>
            </a:r>
            <a:r>
              <a:rPr lang="en-US" altLang="zh-CN" dirty="0" err="1" smtClean="0">
                <a:latin typeface="Monaco"/>
                <a:cs typeface="Monaco"/>
              </a:rPr>
              <a:t>g|i|m</a:t>
            </a:r>
            <a:r>
              <a:rPr lang="en-US" altLang="zh-CN" dirty="0" smtClean="0">
                <a:latin typeface="Monaco"/>
                <a:cs typeface="Monaco"/>
              </a:rPr>
              <a:t>”])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Monaco"/>
                <a:cs typeface="Monaco"/>
              </a:rPr>
              <a:t>exec(str) </a:t>
            </a:r>
            <a:r>
              <a:rPr lang="en-US" dirty="0" smtClean="0">
                <a:latin typeface="Monaco"/>
                <a:cs typeface="Monaco"/>
              </a:rPr>
              <a:t>未匹配到任何值时返回null，有匹配时返回数组</a:t>
            </a:r>
            <a:r>
              <a:rPr lang="zh-CN" altLang="en-US" dirty="0" smtClean="0">
                <a:latin typeface="Monaco"/>
                <a:cs typeface="Monaco"/>
              </a:rPr>
              <a:t>，并更新全局</a:t>
            </a:r>
            <a:r>
              <a:rPr lang="en-US" altLang="zh-CN" dirty="0" smtClean="0">
                <a:latin typeface="Monaco"/>
                <a:cs typeface="Monaco"/>
              </a:rPr>
              <a:t>RegExp</a:t>
            </a:r>
            <a:r>
              <a:rPr lang="zh-CN" altLang="en-US" dirty="0" smtClean="0">
                <a:latin typeface="Monaco"/>
                <a:cs typeface="Monaco"/>
              </a:rPr>
              <a:t>对象的属性</a:t>
            </a:r>
            <a:endParaRPr lang="en-US" altLang="zh-CN" dirty="0" smtClean="0">
              <a:latin typeface="Monaco"/>
              <a:cs typeface="Monaco"/>
            </a:endParaRPr>
          </a:p>
          <a:p>
            <a:pPr lvl="2"/>
            <a:r>
              <a:rPr lang="zh-CN" altLang="en-US" dirty="0" smtClean="0">
                <a:latin typeface="Monaco"/>
                <a:cs typeface="Monaco"/>
              </a:rPr>
              <a:t>未设置</a:t>
            </a:r>
            <a:r>
              <a:rPr lang="en-US" altLang="zh-CN" dirty="0" smtClean="0">
                <a:latin typeface="Monaco"/>
                <a:cs typeface="Monaco"/>
              </a:rPr>
              <a:t>g —— </a:t>
            </a:r>
            <a:r>
              <a:rPr lang="zh-CN" altLang="en-US" dirty="0" smtClean="0">
                <a:latin typeface="Monaco"/>
                <a:cs typeface="Monaco"/>
              </a:rPr>
              <a:t>从字符串起始位置匹配</a:t>
            </a:r>
            <a:endParaRPr lang="en-US" altLang="zh-CN" dirty="0" smtClean="0">
              <a:latin typeface="Monaco"/>
              <a:cs typeface="Monaco"/>
            </a:endParaRPr>
          </a:p>
          <a:p>
            <a:pPr lvl="2"/>
            <a:r>
              <a:rPr lang="zh-CN" altLang="en-US" dirty="0" smtClean="0">
                <a:latin typeface="Monaco"/>
                <a:cs typeface="Monaco"/>
              </a:rPr>
              <a:t>设置</a:t>
            </a:r>
            <a:r>
              <a:rPr lang="en-US" altLang="zh-CN" dirty="0" smtClean="0">
                <a:latin typeface="Monaco"/>
                <a:cs typeface="Monaco"/>
              </a:rPr>
              <a:t>g </a:t>
            </a:r>
            <a:r>
              <a:rPr lang="zh-CN" altLang="en-US" dirty="0" smtClean="0">
                <a:latin typeface="Monaco"/>
                <a:cs typeface="Monaco"/>
              </a:rPr>
              <a:t>——</a:t>
            </a:r>
            <a:r>
              <a:rPr lang="en-US" altLang="zh-CN" dirty="0" smtClean="0">
                <a:latin typeface="Monaco"/>
                <a:cs typeface="Monaco"/>
              </a:rPr>
              <a:t> </a:t>
            </a:r>
            <a:r>
              <a:rPr lang="zh-CN" altLang="en-US" dirty="0" smtClean="0">
                <a:latin typeface="Monaco"/>
                <a:cs typeface="Monaco"/>
              </a:rPr>
              <a:t>从</a:t>
            </a:r>
            <a:r>
              <a:rPr lang="en-US" altLang="zh-CN" dirty="0" smtClean="0">
                <a:latin typeface="Monaco"/>
                <a:cs typeface="Monaco"/>
              </a:rPr>
              <a:t>lastIndex</a:t>
            </a:r>
            <a:r>
              <a:rPr lang="zh-CN" altLang="en-US" dirty="0" smtClean="0">
                <a:latin typeface="Monaco"/>
                <a:cs typeface="Monaco"/>
              </a:rPr>
              <a:t>指示的位置开始匹配</a:t>
            </a:r>
            <a:endParaRPr lang="en-US" altLang="zh-CN" dirty="0" smtClean="0">
              <a:latin typeface="Monaco"/>
              <a:cs typeface="Monaco"/>
            </a:endParaRPr>
          </a:p>
          <a:p>
            <a:pPr lvl="2"/>
            <a:r>
              <a:rPr lang="zh-CN" altLang="en-US" dirty="0" smtClean="0">
                <a:latin typeface="Monaco"/>
                <a:cs typeface="Monaco"/>
              </a:rPr>
              <a:t>返回数组：</a:t>
            </a:r>
            <a:r>
              <a:rPr lang="en-US" altLang="zh-CN" dirty="0" smtClean="0">
                <a:latin typeface="Monaco"/>
                <a:cs typeface="Monaco"/>
              </a:rPr>
              <a:t>[input, index, </a:t>
            </a:r>
            <a:r>
              <a:rPr lang="en-US" altLang="zh-CN" dirty="0" err="1" smtClean="0">
                <a:latin typeface="Monaco"/>
                <a:cs typeface="Monaco"/>
              </a:rPr>
              <a:t>lastIndex</a:t>
            </a:r>
            <a:r>
              <a:rPr lang="en-US" altLang="zh-CN" dirty="0" smtClean="0">
                <a:latin typeface="Monaco"/>
                <a:cs typeface="Monaco"/>
              </a:rPr>
              <a:t>]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Monaco"/>
                <a:cs typeface="Monaco"/>
              </a:rPr>
              <a:t>test()  </a:t>
            </a:r>
            <a:r>
              <a:rPr lang="en-US" dirty="0" err="1" smtClean="0">
                <a:latin typeface="Monaco"/>
                <a:cs typeface="Monaco"/>
              </a:rPr>
              <a:t>检查指定的字符串是否存在，返回Boolean值</a:t>
            </a:r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3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 小数点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Monaco"/>
                <a:cs typeface="Monaco"/>
              </a:rPr>
              <a:t>IE</a:t>
            </a:r>
            <a:r>
              <a:rPr lang="zh-CN" altLang="en-US" sz="1800" dirty="0" smtClean="0">
                <a:latin typeface="Monaco"/>
                <a:cs typeface="Monaco"/>
              </a:rPr>
              <a:t>：匹配除</a:t>
            </a:r>
            <a:r>
              <a:rPr lang="zh-CN" altLang="en-US" sz="1800" dirty="0" smtClean="0">
                <a:solidFill>
                  <a:srgbClr val="FFFF00"/>
                </a:solidFill>
                <a:latin typeface="Monaco"/>
                <a:cs typeface="Monaco"/>
              </a:rPr>
              <a:t>换</a:t>
            </a:r>
            <a:r>
              <a:rPr lang="zh-CN" altLang="en-US" sz="1800" dirty="0">
                <a:solidFill>
                  <a:srgbClr val="FFFF00"/>
                </a:solidFill>
                <a:latin typeface="Monaco"/>
                <a:cs typeface="Monaco"/>
              </a:rPr>
              <a:t>行符</a:t>
            </a:r>
            <a:r>
              <a:rPr lang="zh-CN" altLang="en-US" sz="1800" dirty="0" smtClean="0">
                <a:solidFill>
                  <a:srgbClr val="FFFF00"/>
                </a:solidFill>
                <a:latin typeface="Monaco"/>
                <a:cs typeface="Monaco"/>
              </a:rPr>
              <a:t>（</a:t>
            </a:r>
            <a:r>
              <a:rPr lang="en-US" altLang="zh-CN" sz="1800" dirty="0" smtClean="0">
                <a:solidFill>
                  <a:srgbClr val="FFFF00"/>
                </a:solidFill>
                <a:latin typeface="Monaco"/>
                <a:cs typeface="Monaco"/>
              </a:rPr>
              <a:t>\n</a:t>
            </a:r>
            <a:r>
              <a:rPr lang="zh-CN" altLang="en-US" sz="1800" dirty="0">
                <a:solidFill>
                  <a:srgbClr val="FFFF00"/>
                </a:solidFill>
                <a:latin typeface="Monaco"/>
                <a:cs typeface="Monaco"/>
              </a:rPr>
              <a:t>）</a:t>
            </a:r>
            <a:r>
              <a:rPr lang="zh-CN" altLang="en-US" sz="1800" dirty="0">
                <a:latin typeface="Monaco"/>
                <a:cs typeface="Monaco"/>
              </a:rPr>
              <a:t>以外的任意一个字</a:t>
            </a:r>
            <a:r>
              <a:rPr lang="zh-CN" altLang="en-US" sz="1800" dirty="0" smtClean="0">
                <a:latin typeface="Monaco"/>
                <a:cs typeface="Monaco"/>
              </a:rPr>
              <a:t>符</a:t>
            </a:r>
            <a:endParaRPr lang="en-US" altLang="zh-CN" sz="1800" dirty="0" smtClean="0">
              <a:latin typeface="Monaco"/>
              <a:cs typeface="Monaco"/>
            </a:endParaRPr>
          </a:p>
          <a:p>
            <a:r>
              <a:rPr lang="en-US" altLang="zh-CN" sz="1800" dirty="0" smtClean="0">
                <a:latin typeface="Monaco"/>
                <a:cs typeface="Monaco"/>
              </a:rPr>
              <a:t>Firefox</a:t>
            </a:r>
            <a:r>
              <a:rPr lang="zh-CN" altLang="en-US" sz="1800" dirty="0" smtClean="0">
                <a:latin typeface="Monaco"/>
                <a:cs typeface="Monaco"/>
              </a:rPr>
              <a:t>、</a:t>
            </a:r>
            <a:r>
              <a:rPr lang="en-US" altLang="zh-CN" sz="1800" dirty="0" smtClean="0">
                <a:latin typeface="Monaco"/>
                <a:cs typeface="Monaco"/>
              </a:rPr>
              <a:t>Chrome</a:t>
            </a:r>
            <a:r>
              <a:rPr lang="zh-CN" altLang="en-US" sz="1800" dirty="0" smtClean="0">
                <a:latin typeface="Monaco"/>
                <a:cs typeface="Monaco"/>
              </a:rPr>
              <a:t>、</a:t>
            </a:r>
            <a:r>
              <a:rPr lang="en-US" altLang="zh-CN" sz="1800" dirty="0" smtClean="0">
                <a:latin typeface="Monaco"/>
                <a:cs typeface="Monaco"/>
              </a:rPr>
              <a:t>Opera</a:t>
            </a:r>
            <a:r>
              <a:rPr lang="zh-CN" altLang="en-US" sz="1800" dirty="0" smtClean="0">
                <a:latin typeface="Monaco"/>
                <a:cs typeface="Monaco"/>
              </a:rPr>
              <a:t>等：匹配除</a:t>
            </a:r>
            <a:r>
              <a:rPr lang="zh-CN" altLang="en-US" sz="1800" dirty="0" smtClean="0">
                <a:solidFill>
                  <a:srgbClr val="FFFF00"/>
                </a:solidFill>
                <a:latin typeface="Monaco"/>
                <a:cs typeface="Monaco"/>
              </a:rPr>
              <a:t>换行符（</a:t>
            </a:r>
            <a:r>
              <a:rPr lang="en-US" altLang="zh-CN" sz="1800" dirty="0" smtClean="0">
                <a:solidFill>
                  <a:srgbClr val="FFFF00"/>
                </a:solidFill>
                <a:latin typeface="Monaco"/>
                <a:cs typeface="Monaco"/>
              </a:rPr>
              <a:t>\n</a:t>
            </a:r>
            <a:r>
              <a:rPr lang="zh-CN" altLang="en-US" sz="1800" dirty="0" smtClean="0">
                <a:solidFill>
                  <a:srgbClr val="FFFF00"/>
                </a:solidFill>
                <a:latin typeface="Monaco"/>
                <a:cs typeface="Monaco"/>
              </a:rPr>
              <a:t>）</a:t>
            </a:r>
            <a:r>
              <a:rPr lang="zh-CN" altLang="en-US" sz="1800" dirty="0" smtClean="0">
                <a:latin typeface="Monaco"/>
                <a:cs typeface="Monaco"/>
              </a:rPr>
              <a:t>和</a:t>
            </a:r>
            <a:r>
              <a:rPr lang="zh-CN" altLang="en-US" sz="1800" dirty="0" smtClean="0">
                <a:solidFill>
                  <a:srgbClr val="FFFF00"/>
                </a:solidFill>
                <a:latin typeface="Monaco"/>
                <a:cs typeface="Monaco"/>
              </a:rPr>
              <a:t>回车符（</a:t>
            </a:r>
            <a:r>
              <a:rPr lang="en-US" altLang="zh-CN" sz="1800" dirty="0" smtClean="0">
                <a:solidFill>
                  <a:srgbClr val="FFFF00"/>
                </a:solidFill>
                <a:latin typeface="Monaco"/>
                <a:cs typeface="Monaco"/>
              </a:rPr>
              <a:t>\r</a:t>
            </a:r>
            <a:r>
              <a:rPr lang="zh-CN" altLang="en-US" sz="1800" dirty="0" smtClean="0">
                <a:solidFill>
                  <a:srgbClr val="FFFF00"/>
                </a:solidFill>
                <a:latin typeface="Monaco"/>
                <a:cs typeface="Monaco"/>
              </a:rPr>
              <a:t>）</a:t>
            </a:r>
            <a:r>
              <a:rPr lang="zh-CN" altLang="en-US" sz="1800" dirty="0" smtClean="0">
                <a:latin typeface="Monaco"/>
                <a:cs typeface="Monaco"/>
              </a:rPr>
              <a:t>以外的任意一个字符</a:t>
            </a:r>
            <a:endParaRPr lang="en-US" altLang="zh-CN" sz="1800" dirty="0" smtClean="0">
              <a:latin typeface="Monaco"/>
              <a:cs typeface="Monaco"/>
            </a:endParaRPr>
          </a:p>
          <a:p>
            <a:r>
              <a:rPr lang="zh-CN" altLang="en-US" sz="1800" dirty="0" smtClean="0">
                <a:latin typeface="Monaco"/>
                <a:cs typeface="Monaco"/>
              </a:rPr>
              <a:t>匹配多行</a:t>
            </a:r>
            <a:endParaRPr lang="en-US" altLang="zh-CN" sz="1800" dirty="0" smtClean="0">
              <a:latin typeface="Monaco"/>
              <a:cs typeface="Monaco"/>
            </a:endParaRPr>
          </a:p>
          <a:p>
            <a:pPr lvl="1"/>
            <a:r>
              <a:rPr lang="zh-CN" altLang="en-US" sz="1800" dirty="0" smtClean="0">
                <a:latin typeface="Monaco"/>
                <a:cs typeface="Monaco"/>
              </a:rPr>
              <a:t>一般不用</a:t>
            </a:r>
            <a:r>
              <a:rPr lang="en-US" altLang="zh-CN" sz="1800" dirty="0" smtClean="0">
                <a:latin typeface="Monaco"/>
                <a:cs typeface="Monaco"/>
              </a:rPr>
              <a:t> (.|\n)</a:t>
            </a:r>
          </a:p>
          <a:p>
            <a:pPr lvl="1"/>
            <a:r>
              <a:rPr lang="en-US" altLang="zh-CN" sz="1800" dirty="0" smtClean="0">
                <a:latin typeface="Monaco"/>
                <a:cs typeface="Monaco"/>
              </a:rPr>
              <a:t>[\s\S] </a:t>
            </a:r>
            <a:r>
              <a:rPr lang="zh-CN" altLang="en-US" sz="1800" dirty="0" smtClean="0">
                <a:latin typeface="Monaco"/>
                <a:cs typeface="Monaco"/>
              </a:rPr>
              <a:t>或</a:t>
            </a:r>
            <a:r>
              <a:rPr lang="en-US" altLang="zh-CN" sz="1800" dirty="0" smtClean="0">
                <a:latin typeface="Monaco"/>
                <a:cs typeface="Monaco"/>
              </a:rPr>
              <a:t> [\d\D] </a:t>
            </a:r>
          </a:p>
        </p:txBody>
      </p:sp>
    </p:spTree>
    <p:extLst>
      <p:ext uri="{BB962C8B-B14F-4D97-AF65-F5344CB8AC3E}">
        <p14:creationId xmlns:p14="http://schemas.microsoft.com/office/powerpoint/2010/main" val="126784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 小数点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1800" dirty="0" smtClean="0"/>
              <a:t>效率比较</a:t>
            </a:r>
            <a:endParaRPr lang="en-US" altLang="zh-CN" sz="1800" dirty="0" smtClean="0"/>
          </a:p>
          <a:p>
            <a:pPr lvl="1"/>
            <a:r>
              <a:rPr lang="en-US" altLang="zh-CN" sz="1800" dirty="0" smtClean="0">
                <a:latin typeface="Monaco"/>
                <a:cs typeface="Monaco"/>
              </a:rPr>
              <a:t>The phrase “regular” expression is called “Regex” for short.  </a:t>
            </a:r>
          </a:p>
          <a:p>
            <a:pPr lvl="1"/>
            <a:r>
              <a:rPr lang="zh-CN" altLang="en-US" sz="1800" dirty="0" smtClean="0">
                <a:latin typeface="Monaco"/>
                <a:cs typeface="Monaco"/>
              </a:rPr>
              <a:t>匹配两个“”中的子串，其中不能再包含</a:t>
            </a:r>
            <a:r>
              <a:rPr lang="en-US" altLang="zh-CN" sz="1800" dirty="0" smtClean="0">
                <a:latin typeface="Monaco"/>
                <a:cs typeface="Monaco"/>
              </a:rPr>
              <a:t>”</a:t>
            </a:r>
          </a:p>
          <a:p>
            <a:pPr lvl="1"/>
            <a:r>
              <a:rPr lang="en-US" altLang="zh-CN" sz="1800" dirty="0" smtClean="0">
                <a:latin typeface="Monaco"/>
                <a:cs typeface="Monaco"/>
              </a:rPr>
              <a:t>“.*?”    |    “[^”]*” </a:t>
            </a:r>
          </a:p>
          <a:p>
            <a:pPr lvl="1"/>
            <a:endParaRPr lang="en-US" altLang="zh-CN" sz="1800" dirty="0" smtClean="0">
              <a:solidFill>
                <a:srgbClr val="FFFF00"/>
              </a:solidFill>
              <a:latin typeface="Monaco"/>
              <a:cs typeface="Monaco"/>
            </a:endParaRPr>
          </a:p>
          <a:p>
            <a:pPr lvl="1"/>
            <a:endParaRPr lang="en-US" altLang="zh-CN" sz="1800" dirty="0">
              <a:solidFill>
                <a:srgbClr val="FFFF00"/>
              </a:solidFill>
              <a:latin typeface="Monaco"/>
              <a:cs typeface="Monaco"/>
            </a:endParaRPr>
          </a:p>
          <a:p>
            <a:pPr lvl="1"/>
            <a:r>
              <a:rPr lang="zh-CN" altLang="en-US" sz="1800" dirty="0" smtClean="0">
                <a:solidFill>
                  <a:srgbClr val="FFFF00"/>
                </a:solidFill>
                <a:latin typeface="Monaco"/>
                <a:cs typeface="Monaco"/>
              </a:rPr>
              <a:t>贪婪模式一定比非贪婪匹配效率高吗？</a:t>
            </a:r>
            <a:endParaRPr lang="en-US" altLang="zh-CN" sz="1800" dirty="0" smtClean="0">
              <a:solidFill>
                <a:srgbClr val="FFFF00"/>
              </a:solidFill>
              <a:latin typeface="Monaco"/>
              <a:cs typeface="Monaco"/>
            </a:endParaRPr>
          </a:p>
          <a:p>
            <a:pPr lvl="1"/>
            <a:endParaRPr lang="zh-CN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0034" y="3510257"/>
            <a:ext cx="178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Monaco"/>
                <a:cs typeface="Monaco"/>
              </a:rPr>
              <a:t>非贪婪，</a:t>
            </a:r>
            <a:r>
              <a:rPr lang="en-US" altLang="zh-CN" sz="1600" dirty="0">
                <a:solidFill>
                  <a:srgbClr val="FF0000"/>
                </a:solidFill>
                <a:latin typeface="Monaco"/>
                <a:cs typeface="Monaco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Monaco"/>
                <a:cs typeface="Monaco"/>
              </a:rPr>
              <a:t>次回溯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2486" y="3522649"/>
            <a:ext cx="178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贪婪，</a:t>
            </a:r>
            <a:r>
              <a:rPr lang="en-US" altLang="zh-CN" sz="1600" dirty="0" smtClean="0">
                <a:solidFill>
                  <a:srgbClr val="FF0000"/>
                </a:solidFill>
                <a:latin typeface="Monaco"/>
                <a:cs typeface="Monaco"/>
              </a:rPr>
              <a:t>0</a:t>
            </a:r>
            <a:r>
              <a:rPr lang="zh-CN" alt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次回溯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1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性能优化建议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使用字符组代替分支条件</a:t>
            </a:r>
            <a:endParaRPr lang="en-US" altLang="zh-CN" sz="2000" dirty="0" smtClean="0"/>
          </a:p>
          <a:p>
            <a:r>
              <a:rPr lang="zh-CN" altLang="en-US" sz="2000" dirty="0" smtClean="0"/>
              <a:t>合理使用</a:t>
            </a:r>
            <a:r>
              <a:rPr lang="en-US" altLang="zh-CN" sz="2000" dirty="0" smtClean="0"/>
              <a:t>( )</a:t>
            </a:r>
          </a:p>
          <a:p>
            <a:r>
              <a:rPr lang="zh-CN" altLang="en-US" sz="2000" dirty="0" smtClean="0"/>
              <a:t>不需反向引用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时</a:t>
            </a: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使用非捕获组代替捕获组</a:t>
            </a:r>
            <a:endParaRPr lang="en-US" altLang="zh-CN" sz="2000" dirty="0" smtClean="0"/>
          </a:p>
          <a:p>
            <a:r>
              <a:rPr lang="zh-CN" altLang="en-US" sz="2000" dirty="0" smtClean="0"/>
              <a:t>优先使用非贪婪匹配</a:t>
            </a:r>
            <a:endParaRPr lang="en-US" altLang="zh-CN" sz="2000" dirty="0" smtClean="0"/>
          </a:p>
          <a:p>
            <a:r>
              <a:rPr lang="zh-CN" altLang="en-US" sz="2000" dirty="0" smtClean="0"/>
              <a:t>减少分支数量，把分支中最常出现的情况放在分支最前面</a:t>
            </a:r>
            <a:endParaRPr lang="en-US" altLang="zh-CN" sz="2000" dirty="0" smtClean="0"/>
          </a:p>
          <a:p>
            <a:r>
              <a:rPr lang="zh-CN" altLang="en-US" sz="2000" dirty="0" smtClean="0"/>
              <a:t>拆分复杂表达式，在上一个成功匹配中查找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8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000" dirty="0"/>
              <a:t>测试工具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en-US" dirty="0" smtClean="0">
                <a:latin typeface="Monaco"/>
                <a:cs typeface="Monaco"/>
                <a:hlinkClick r:id="rId3"/>
              </a:rPr>
              <a:t>jsregextester.com</a:t>
            </a:r>
            <a:endParaRPr lang="en-US" dirty="0" smtClean="0">
              <a:latin typeface="Monaco"/>
              <a:cs typeface="Monaco"/>
            </a:endParaRPr>
          </a:p>
          <a:p>
            <a:pPr lvl="1"/>
            <a:r>
              <a:rPr lang="zh-CN" altLang="en-US" dirty="0" smtClean="0">
                <a:latin typeface="Monaco"/>
                <a:cs typeface="Monaco"/>
              </a:rPr>
              <a:t>控制台</a:t>
            </a:r>
            <a:endParaRPr lang="en-US" altLang="zh-CN" dirty="0" smtClean="0">
              <a:latin typeface="Monaco"/>
              <a:cs typeface="Monaco"/>
            </a:endParaRPr>
          </a:p>
          <a:p>
            <a:pPr lvl="1"/>
            <a:r>
              <a:rPr lang="zh-CN" altLang="zh-CN" dirty="0" smtClean="0">
                <a:latin typeface="Monaco"/>
                <a:cs typeface="Monaco"/>
              </a:rPr>
              <a:t>…</a:t>
            </a:r>
            <a:endParaRPr lang="en-US" altLang="zh-CN" dirty="0" smtClean="0">
              <a:latin typeface="Monaco"/>
              <a:cs typeface="Monaco"/>
            </a:endParaRPr>
          </a:p>
          <a:p>
            <a:r>
              <a:rPr lang="zh-CN" altLang="en-US" sz="2000" dirty="0" smtClean="0"/>
              <a:t>学习资料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精通正则表达式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>
                <a:latin typeface="Monaco"/>
                <a:cs typeface="Monaco"/>
                <a:hlinkClick r:id="rId4"/>
              </a:rPr>
              <a:t>雁过无痕的</a:t>
            </a:r>
            <a:r>
              <a:rPr lang="en-US" altLang="zh-CN" dirty="0" smtClean="0">
                <a:latin typeface="Monaco"/>
                <a:cs typeface="Monaco"/>
                <a:hlinkClick r:id="rId4"/>
              </a:rPr>
              <a:t>blog</a:t>
            </a:r>
            <a:endParaRPr lang="en-US" altLang="zh-CN" dirty="0" smtClean="0">
              <a:latin typeface="Monaco"/>
              <a:cs typeface="Monaco"/>
            </a:endParaRPr>
          </a:p>
          <a:p>
            <a:pPr lvl="1"/>
            <a:r>
              <a:rPr lang="en-US" altLang="zh-CN" dirty="0" smtClean="0">
                <a:latin typeface="Monaco"/>
                <a:cs typeface="Monaco"/>
                <a:hlinkClick r:id="rId5"/>
              </a:rPr>
              <a:t>The 30 Minute Regex Tutorial</a:t>
            </a:r>
            <a:endParaRPr lang="en-US" altLang="zh-CN" dirty="0" smtClean="0">
              <a:latin typeface="Monaco"/>
              <a:cs typeface="Monaco"/>
            </a:endParaRPr>
          </a:p>
          <a:p>
            <a:pPr lvl="1"/>
            <a:r>
              <a:rPr lang="en-US" altLang="zh-CN" dirty="0" smtClean="0">
                <a:latin typeface="Monaco"/>
                <a:cs typeface="Monaco"/>
              </a:rPr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NFA</a:t>
            </a:r>
            <a:r>
              <a:rPr lang="zh-CN" altLang="en-US" dirty="0" smtClean="0"/>
              <a:t>引擎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17638"/>
            <a:ext cx="7924800" cy="4114800"/>
          </a:xfrm>
          <a:prstGeom prst="bracketPair">
            <a:avLst/>
          </a:prstGeom>
        </p:spPr>
        <p:txBody>
          <a:bodyPr/>
          <a:lstStyle/>
          <a:p>
            <a:r>
              <a:rPr lang="en-US" altLang="zh-CN" sz="2000" dirty="0" smtClean="0"/>
              <a:t>DFA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Deterministic finite automaton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NFA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Non-deterministic finite automaton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Traditional NFA</a:t>
            </a:r>
            <a:r>
              <a:rPr lang="zh-CN" altLang="en-US" sz="1800" dirty="0"/>
              <a:t>（捕获组，反向引用，环视，非贪婪模式）</a:t>
            </a:r>
            <a:endParaRPr lang="en-US" sz="1800" dirty="0"/>
          </a:p>
          <a:p>
            <a:pPr lvl="1"/>
            <a:r>
              <a:rPr lang="en-US" sz="1800" dirty="0"/>
              <a:t>POSIX NFA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3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465" y="2621279"/>
            <a:ext cx="1602175" cy="654901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正则表达式组成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普通字符 </a:t>
            </a:r>
            <a:r>
              <a:rPr lang="en-US" altLang="zh-CN" sz="2000" dirty="0"/>
              <a:t>+ </a:t>
            </a:r>
            <a:r>
              <a:rPr lang="zh-CN" altLang="en-US" sz="2000" dirty="0"/>
              <a:t>元字符</a:t>
            </a:r>
            <a:endParaRPr lang="en-US" altLang="zh-CN" sz="2000" dirty="0"/>
          </a:p>
          <a:p>
            <a:r>
              <a:rPr lang="zh-CN" altLang="en-US" sz="2000" dirty="0"/>
              <a:t>优先权顺序（由高到低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>
              <a:latin typeface="Monaco"/>
              <a:cs typeface="Monaco"/>
            </a:endParaRPr>
          </a:p>
          <a:p>
            <a:endParaRPr lang="en-US" altLang="zh-CN" dirty="0" smtClean="0">
              <a:latin typeface="Monaco"/>
              <a:cs typeface="Monaco"/>
            </a:endParaRPr>
          </a:p>
          <a:p>
            <a:endParaRPr lang="en-US" altLang="zh-CN" dirty="0">
              <a:latin typeface="Monaco"/>
              <a:cs typeface="Monaco"/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06149"/>
              </p:ext>
            </p:extLst>
          </p:nvPr>
        </p:nvGraphicFramePr>
        <p:xfrm>
          <a:off x="1703464" y="2624313"/>
          <a:ext cx="6096000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转义符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(?:), (?=), []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圆括号和方括号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*, +, ?, {n}, {n,}, {n,m}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限定符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^, $, /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anymetacharacter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位置和顺序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“或”操作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1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正则表达式组成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Monaco"/>
                <a:cs typeface="Monaco"/>
              </a:rPr>
              <a:t>匹配</a:t>
            </a:r>
            <a:r>
              <a:rPr lang="en-US" altLang="zh-CN" sz="1800" dirty="0" smtClean="0">
                <a:latin typeface="Monaco"/>
                <a:cs typeface="Monaco"/>
              </a:rPr>
              <a:t>RGB</a:t>
            </a:r>
            <a:r>
              <a:rPr lang="zh-CN" altLang="en-US" sz="1800" dirty="0" smtClean="0">
                <a:latin typeface="Monaco"/>
                <a:cs typeface="Monaco"/>
              </a:rPr>
              <a:t>颜色</a:t>
            </a:r>
            <a:endParaRPr lang="en-US" altLang="zh-CN" sz="1800" dirty="0" smtClean="0">
              <a:latin typeface="Monaco"/>
              <a:cs typeface="Monaco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Monaco"/>
                <a:cs typeface="Monaco"/>
              </a:rPr>
              <a:t>/^#[0-9a-f]{6}</a:t>
            </a:r>
            <a:r>
              <a:rPr lang="en-US" altLang="zh-CN" sz="1800" dirty="0" smtClean="0">
                <a:solidFill>
                  <a:srgbClr val="FFFF00"/>
                </a:solidFill>
                <a:latin typeface="Monaco"/>
                <a:cs typeface="Monaco"/>
              </a:rPr>
              <a:t>|</a:t>
            </a:r>
            <a:r>
              <a:rPr lang="en-US" altLang="zh-CN" sz="1800" dirty="0" smtClean="0">
                <a:latin typeface="Monaco"/>
                <a:cs typeface="Monaco"/>
              </a:rPr>
              <a:t>[0-9a-f]{3}$/i/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Monaco"/>
                <a:cs typeface="Monaco"/>
              </a:rPr>
              <a:t>/</a:t>
            </a:r>
            <a:r>
              <a:rPr lang="en-US" altLang="zh-CN" sz="1800" dirty="0">
                <a:latin typeface="Monaco"/>
                <a:cs typeface="Monaco"/>
              </a:rPr>
              <a:t>^</a:t>
            </a:r>
            <a:r>
              <a:rPr lang="en-US" altLang="zh-CN" sz="1800" dirty="0" smtClean="0">
                <a:latin typeface="Monaco"/>
                <a:cs typeface="Monaco"/>
              </a:rPr>
              <a:t>#</a:t>
            </a:r>
            <a:r>
              <a:rPr lang="en-US" altLang="zh-CN" sz="1800" dirty="0" smtClean="0">
                <a:solidFill>
                  <a:srgbClr val="FFFF00"/>
                </a:solidFill>
                <a:latin typeface="Monaco"/>
                <a:cs typeface="Monaco"/>
              </a:rPr>
              <a:t>(</a:t>
            </a:r>
            <a:r>
              <a:rPr lang="en-US" altLang="zh-CN" sz="1800" dirty="0" smtClean="0">
                <a:latin typeface="Monaco"/>
                <a:cs typeface="Monaco"/>
              </a:rPr>
              <a:t>[</a:t>
            </a:r>
            <a:r>
              <a:rPr lang="en-US" altLang="zh-CN" sz="1800" dirty="0">
                <a:latin typeface="Monaco"/>
                <a:cs typeface="Monaco"/>
              </a:rPr>
              <a:t>0-9a-f]{6}</a:t>
            </a:r>
            <a:r>
              <a:rPr lang="en-US" altLang="zh-CN" sz="1800" dirty="0">
                <a:solidFill>
                  <a:srgbClr val="FFFF00"/>
                </a:solidFill>
                <a:latin typeface="Monaco"/>
                <a:cs typeface="Monaco"/>
              </a:rPr>
              <a:t>|</a:t>
            </a:r>
            <a:r>
              <a:rPr lang="en-US" altLang="zh-CN" sz="1800" dirty="0">
                <a:latin typeface="Monaco"/>
                <a:cs typeface="Monaco"/>
              </a:rPr>
              <a:t>[0-9a-f]{3</a:t>
            </a:r>
            <a:r>
              <a:rPr lang="en-US" altLang="zh-CN" sz="1800" dirty="0" smtClean="0">
                <a:latin typeface="Monaco"/>
                <a:cs typeface="Monaco"/>
              </a:rPr>
              <a:t>}</a:t>
            </a:r>
            <a:r>
              <a:rPr lang="en-US" altLang="zh-CN" sz="1800" dirty="0" smtClean="0">
                <a:solidFill>
                  <a:srgbClr val="FFFF00"/>
                </a:solidFill>
                <a:latin typeface="Monaco"/>
                <a:cs typeface="Monaco"/>
              </a:rPr>
              <a:t>)</a:t>
            </a:r>
            <a:r>
              <a:rPr lang="en-US" altLang="zh-CN" sz="1800" dirty="0" smtClean="0">
                <a:latin typeface="Monaco"/>
                <a:cs typeface="Monaco"/>
              </a:rPr>
              <a:t>$</a:t>
            </a:r>
            <a:r>
              <a:rPr lang="en-US" altLang="zh-CN" sz="1800" dirty="0">
                <a:latin typeface="Monaco"/>
                <a:cs typeface="Monaco"/>
              </a:rPr>
              <a:t>/i</a:t>
            </a:r>
            <a:r>
              <a:rPr lang="en-US" altLang="zh-CN" sz="1800" dirty="0" smtClean="0">
                <a:latin typeface="Monaco"/>
                <a:cs typeface="Monaco"/>
              </a:rPr>
              <a:t>/ </a:t>
            </a:r>
            <a:r>
              <a:rPr lang="en-US" altLang="zh-CN" sz="28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√</a:t>
            </a:r>
            <a:endParaRPr lang="en-US" altLang="zh-CN" sz="2800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>
              <a:latin typeface="Monaco"/>
              <a:cs typeface="Monaco"/>
            </a:endParaRPr>
          </a:p>
          <a:p>
            <a:endParaRPr lang="en-US" altLang="zh-CN" dirty="0" smtClean="0">
              <a:latin typeface="Monaco"/>
              <a:cs typeface="Monaco"/>
            </a:endParaRPr>
          </a:p>
          <a:p>
            <a:endParaRPr lang="en-US" altLang="zh-CN" dirty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5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匹配过程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字符串组成</a:t>
            </a:r>
          </a:p>
          <a:p>
            <a:r>
              <a:rPr lang="en-US" sz="2000" dirty="0" smtClean="0"/>
              <a:t>控制权与传动</a:t>
            </a:r>
          </a:p>
          <a:p>
            <a:r>
              <a:rPr lang="en-US" sz="2000" dirty="0" smtClean="0"/>
              <a:t>贪婪 &amp; 非贪婪模式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0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匹配过程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字符串组成</a:t>
            </a:r>
            <a:endParaRPr lang="en-US" sz="2000" dirty="0"/>
          </a:p>
        </p:txBody>
      </p:sp>
      <p:grpSp>
        <p:nvGrpSpPr>
          <p:cNvPr id="4" name="组合 25"/>
          <p:cNvGrpSpPr/>
          <p:nvPr/>
        </p:nvGrpSpPr>
        <p:grpSpPr>
          <a:xfrm>
            <a:off x="3046049" y="2316459"/>
            <a:ext cx="2857520" cy="2012406"/>
            <a:chOff x="3286116" y="2214554"/>
            <a:chExt cx="2857520" cy="2012406"/>
          </a:xfrm>
        </p:grpSpPr>
        <p:sp>
          <p:nvSpPr>
            <p:cNvPr id="5" name="TextBox 4"/>
            <p:cNvSpPr txBox="1"/>
            <p:nvPr/>
          </p:nvSpPr>
          <p:spPr>
            <a:xfrm>
              <a:off x="4000496" y="2643182"/>
              <a:ext cx="1285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kern="1200" dirty="0" smtClean="0">
                  <a:latin typeface="Franklin Gothic Medium"/>
                  <a:cs typeface="Franklin Gothic Medium"/>
                </a:rPr>
                <a:t>abc</a:t>
              </a:r>
              <a:endParaRPr lang="zh-CN" altLang="en-US" sz="5400" b="1" kern="1200" dirty="0">
                <a:latin typeface="Franklin Gothic Medium"/>
                <a:cs typeface="Franklin Gothic Medium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3714744" y="3429000"/>
              <a:ext cx="42862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4233377" y="3567114"/>
              <a:ext cx="428628" cy="9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6200000" flipV="1">
              <a:off x="4671048" y="3500438"/>
              <a:ext cx="428628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86116" y="384548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 smtClean="0"/>
                <a:t>0</a:t>
              </a:r>
              <a:endParaRPr lang="zh-CN" altLang="en-US" kern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9058" y="385762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/>
                <a:t>1</a:t>
              </a:r>
              <a:endParaRPr lang="zh-CN" altLang="en-US" kern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85762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 smtClean="0"/>
                <a:t>2</a:t>
              </a:r>
              <a:endParaRPr lang="zh-CN" altLang="en-US" kern="1200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16200000" flipH="1">
              <a:off x="4041041" y="2678901"/>
              <a:ext cx="285752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4575347" y="2683663"/>
              <a:ext cx="3667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74790" y="221455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/>
                <a:t>字符</a:t>
              </a:r>
              <a:r>
                <a:rPr lang="en-US" altLang="zh-CN" kern="1200" dirty="0" smtClean="0"/>
                <a:t>0</a:t>
              </a:r>
              <a:endParaRPr lang="zh-CN" altLang="en-US" kern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221455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字符</a:t>
              </a:r>
              <a:r>
                <a:rPr lang="en-US" altLang="zh-CN" kern="1200" dirty="0"/>
                <a:t>1</a:t>
              </a:r>
              <a:endParaRPr lang="zh-CN" altLang="en-US" kern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86380" y="221455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字符</a:t>
              </a:r>
              <a:r>
                <a:rPr lang="en-US" altLang="zh-CN" kern="1200" dirty="0" smtClean="0"/>
                <a:t>2</a:t>
              </a:r>
              <a:endParaRPr lang="zh-CN" altLang="en-US" kern="1200" dirty="0"/>
            </a:p>
          </p:txBody>
        </p:sp>
        <p:cxnSp>
          <p:nvCxnSpPr>
            <p:cNvPr id="17" name="直接箭头连接符 17"/>
            <p:cNvCxnSpPr/>
            <p:nvPr/>
          </p:nvCxnSpPr>
          <p:spPr>
            <a:xfrm rot="10800000" flipV="1">
              <a:off x="5072066" y="2571744"/>
              <a:ext cx="500066" cy="3667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21"/>
            <p:cNvCxnSpPr/>
            <p:nvPr/>
          </p:nvCxnSpPr>
          <p:spPr>
            <a:xfrm rot="16200000" flipV="1">
              <a:off x="5214942" y="3286124"/>
              <a:ext cx="500066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357818" y="385762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/>
                <a:t>3</a:t>
              </a:r>
              <a:endParaRPr lang="zh-CN" altLang="en-US" kern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34774" y="4660711"/>
            <a:ext cx="65722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kern="1200" dirty="0" smtClean="0">
                <a:solidFill>
                  <a:srgbClr val="FFFF00"/>
                </a:solidFill>
              </a:rPr>
              <a:t>占有字符 </a:t>
            </a:r>
            <a:r>
              <a:rPr lang="zh-CN" altLang="en-US" kern="1200" dirty="0" smtClean="0"/>
              <a:t>（匹配字符内容，且包括在匹配结果中）</a:t>
            </a:r>
            <a:r>
              <a:rPr lang="en-US" altLang="zh-CN" kern="1200" dirty="0" smtClean="0"/>
              <a:t>—— </a:t>
            </a:r>
            <a:r>
              <a:rPr lang="zh-CN" altLang="en-US" kern="1200" dirty="0" smtClean="0"/>
              <a:t>互斥</a:t>
            </a:r>
            <a:endParaRPr lang="en-US" altLang="zh-CN" kern="1200" dirty="0" smtClean="0"/>
          </a:p>
          <a:p>
            <a:pPr>
              <a:spcBef>
                <a:spcPts val="1200"/>
              </a:spcBef>
            </a:pPr>
            <a:r>
              <a:rPr lang="zh-CN" altLang="en-US" kern="1200" dirty="0" smtClean="0">
                <a:solidFill>
                  <a:srgbClr val="FFFF00"/>
                </a:solidFill>
              </a:rPr>
              <a:t>零宽度</a:t>
            </a:r>
            <a:r>
              <a:rPr lang="zh-CN" altLang="en-US" kern="1200" dirty="0" smtClean="0"/>
              <a:t>（仅匹配位置，或匹配结果不包括字符内容）</a:t>
            </a:r>
            <a:r>
              <a:rPr lang="en-US" altLang="zh-CN" kern="1200" dirty="0" smtClean="0"/>
              <a:t>—— </a:t>
            </a:r>
            <a:r>
              <a:rPr lang="zh-CN" altLang="en-US" kern="1200" dirty="0" smtClean="0"/>
              <a:t>非互斥</a:t>
            </a:r>
            <a:endParaRPr lang="en-US" altLang="zh-CN" kern="1200" dirty="0" smtClean="0"/>
          </a:p>
        </p:txBody>
      </p:sp>
    </p:spTree>
    <p:extLst>
      <p:ext uri="{BB962C8B-B14F-4D97-AF65-F5344CB8AC3E}">
        <p14:creationId xmlns:p14="http://schemas.microsoft.com/office/powerpoint/2010/main" val="370598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匹配过程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dirty="0" smtClean="0">
              <a:latin typeface="Monaco"/>
              <a:cs typeface="Monaco"/>
            </a:endParaRPr>
          </a:p>
          <a:p>
            <a:pPr marL="400050" lvl="1" indent="0">
              <a:buNone/>
            </a:pPr>
            <a:r>
              <a:rPr lang="en-US" dirty="0" smtClean="0">
                <a:latin typeface="Monaco"/>
                <a:cs typeface="Monaco"/>
              </a:rPr>
              <a:t>Var a = ‘Go home or go big!’;</a:t>
            </a:r>
          </a:p>
          <a:p>
            <a:pPr marL="400050" lvl="1" indent="0">
              <a:buNone/>
            </a:pPr>
            <a:r>
              <a:rPr lang="en-US" dirty="0" smtClean="0">
                <a:latin typeface="Monaco"/>
                <a:cs typeface="Monaco"/>
              </a:rPr>
              <a:t>a.match(/big|home/);</a:t>
            </a:r>
          </a:p>
          <a:p>
            <a:pPr marL="400050" lvl="1" indent="0">
              <a:buNone/>
            </a:pPr>
            <a:r>
              <a:rPr lang="en-US" dirty="0" smtClean="0">
                <a:latin typeface="Monaco"/>
                <a:cs typeface="Monaco"/>
              </a:rPr>
              <a:t>//result: home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600" y="3500215"/>
            <a:ext cx="547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zh-CN" altLang="en-US" sz="2000" dirty="0"/>
              <a:t>正则表达式的</a:t>
            </a:r>
            <a:r>
              <a:rPr lang="zh-CN" altLang="en-US" sz="2000" b="1" dirty="0">
                <a:solidFill>
                  <a:srgbClr val="FFFF00"/>
                </a:solidFill>
              </a:rPr>
              <a:t>每一轮尝试</a:t>
            </a:r>
            <a:r>
              <a:rPr lang="zh-CN" altLang="en-US" sz="2000" dirty="0"/>
              <a:t>都会进行到底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1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贪婪（</a:t>
            </a:r>
            <a:r>
              <a:rPr lang="zh-CN" altLang="en-US" dirty="0" smtClean="0"/>
              <a:t>匹配优先</a:t>
            </a:r>
            <a:r>
              <a:rPr lang="en-US" dirty="0" smtClean="0"/>
              <a:t>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792" y="2145963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kern="1200" dirty="0" smtClean="0">
                <a:solidFill>
                  <a:srgbClr val="FFFF00"/>
                </a:solidFill>
                <a:latin typeface="Franklin Gothic Medium"/>
                <a:cs typeface="Franklin Gothic Medium"/>
              </a:rPr>
              <a:t>a</a:t>
            </a:r>
            <a:r>
              <a:rPr lang="en-US" altLang="zh-CN" sz="5400" b="1" u="sng" kern="1200" dirty="0" smtClean="0">
                <a:solidFill>
                  <a:srgbClr val="FFFF00"/>
                </a:solidFill>
                <a:latin typeface="Franklin Gothic Medium"/>
                <a:cs typeface="Franklin Gothic Medium"/>
              </a:rPr>
              <a:t>b?</a:t>
            </a:r>
            <a:r>
              <a:rPr lang="en-US" altLang="zh-CN" sz="5400" b="1" kern="1200" dirty="0" smtClean="0">
                <a:solidFill>
                  <a:srgbClr val="FFFF00"/>
                </a:solidFill>
                <a:latin typeface="Franklin Gothic Medium"/>
                <a:cs typeface="Franklin Gothic Medium"/>
              </a:rPr>
              <a:t>d</a:t>
            </a:r>
            <a:endParaRPr lang="zh-CN" altLang="en-US" sz="5400" b="1" kern="1200" dirty="0">
              <a:solidFill>
                <a:srgbClr val="FFFF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3430554" y="3026884"/>
            <a:ext cx="2857520" cy="1655216"/>
            <a:chOff x="3286116" y="2571744"/>
            <a:chExt cx="2857520" cy="1655216"/>
          </a:xfrm>
        </p:grpSpPr>
        <p:sp>
          <p:nvSpPr>
            <p:cNvPr id="6" name="TextBox 5"/>
            <p:cNvSpPr txBox="1"/>
            <p:nvPr/>
          </p:nvSpPr>
          <p:spPr>
            <a:xfrm>
              <a:off x="4000496" y="2571744"/>
              <a:ext cx="1285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kern="1200" dirty="0" smtClean="0"/>
                <a:t>abc</a:t>
              </a:r>
              <a:endParaRPr lang="zh-CN" altLang="en-US" sz="5400" b="1" kern="1200" dirty="0"/>
            </a:p>
          </p:txBody>
        </p:sp>
        <p:cxnSp>
          <p:nvCxnSpPr>
            <p:cNvPr id="7" name="直接箭头连接符 5"/>
            <p:cNvCxnSpPr/>
            <p:nvPr/>
          </p:nvCxnSpPr>
          <p:spPr>
            <a:xfrm rot="5400000" flipH="1" flipV="1">
              <a:off x="3714744" y="3429000"/>
              <a:ext cx="42862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6"/>
            <p:cNvCxnSpPr/>
            <p:nvPr/>
          </p:nvCxnSpPr>
          <p:spPr>
            <a:xfrm rot="5400000" flipH="1" flipV="1">
              <a:off x="4219572" y="3567114"/>
              <a:ext cx="428628" cy="9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7"/>
            <p:cNvCxnSpPr/>
            <p:nvPr/>
          </p:nvCxnSpPr>
          <p:spPr>
            <a:xfrm rot="16200000" flipV="1">
              <a:off x="4643438" y="3500438"/>
              <a:ext cx="428628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86116" y="384548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 smtClean="0"/>
                <a:t>0</a:t>
              </a:r>
              <a:endParaRPr lang="zh-CN" altLang="en-US" kern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9058" y="385762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/>
                <a:t>1</a:t>
              </a:r>
              <a:endParaRPr lang="zh-CN" altLang="en-US" kern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85762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 smtClean="0"/>
                <a:t>2</a:t>
              </a:r>
              <a:endParaRPr lang="zh-CN" altLang="en-US" kern="1200" dirty="0"/>
            </a:p>
          </p:txBody>
        </p:sp>
        <p:cxnSp>
          <p:nvCxnSpPr>
            <p:cNvPr id="13" name="直接箭头连接符 17"/>
            <p:cNvCxnSpPr/>
            <p:nvPr/>
          </p:nvCxnSpPr>
          <p:spPr>
            <a:xfrm rot="16200000" flipV="1">
              <a:off x="5214942" y="3286124"/>
              <a:ext cx="500066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57818" y="385762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1200" dirty="0" smtClean="0"/>
                <a:t>位置</a:t>
              </a:r>
              <a:r>
                <a:rPr lang="en-US" altLang="zh-CN" kern="1200" dirty="0"/>
                <a:t>3</a:t>
              </a:r>
              <a:endParaRPr lang="zh-CN" alt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72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1184</TotalTime>
  <Words>1802</Words>
  <Application>Microsoft Macintosh PowerPoint</Application>
  <PresentationFormat>On-screen Show (4:3)</PresentationFormat>
  <Paragraphs>260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Horizon</vt:lpstr>
      <vt:lpstr>Js 正则表达式分享</vt:lpstr>
      <vt:lpstr>正则表达式</vt:lpstr>
      <vt:lpstr>NFA引擎</vt:lpstr>
      <vt:lpstr>正则表达式组成</vt:lpstr>
      <vt:lpstr>正则表达式组成</vt:lpstr>
      <vt:lpstr>匹配过程</vt:lpstr>
      <vt:lpstr>匹配过程</vt:lpstr>
      <vt:lpstr>匹配过程</vt:lpstr>
      <vt:lpstr>匹配过程</vt:lpstr>
      <vt:lpstr>匹配过程</vt:lpstr>
      <vt:lpstr>匹配过程</vt:lpstr>
      <vt:lpstr>匹配过程</vt:lpstr>
      <vt:lpstr>捕获组与非捕获组</vt:lpstr>
      <vt:lpstr>捕获组</vt:lpstr>
      <vt:lpstr>反向引用</vt:lpstr>
      <vt:lpstr>环视</vt:lpstr>
      <vt:lpstr>环视</vt:lpstr>
      <vt:lpstr>向后查找的模拟实现</vt:lpstr>
      <vt:lpstr>向后查找的模拟实现</vt:lpstr>
      <vt:lpstr>向后查找的模拟实现</vt:lpstr>
      <vt:lpstr>向后查找的模拟实现</vt:lpstr>
      <vt:lpstr>向后查找的模拟实现</vt:lpstr>
      <vt:lpstr>向后查找的模拟实现</vt:lpstr>
      <vt:lpstr>Js中常用的正则方法</vt:lpstr>
      <vt:lpstr>Js中常用的正则方法</vt:lpstr>
      <vt:lpstr>. 小数点</vt:lpstr>
      <vt:lpstr>. 小数点</vt:lpstr>
      <vt:lpstr>性能优化建议</vt:lpstr>
      <vt:lpstr>PowerPoint Presentation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正则表达式分享</dc:title>
  <dc:creator>danyang zhao</dc:creator>
  <cp:lastModifiedBy>danyang zhao</cp:lastModifiedBy>
  <cp:revision>45</cp:revision>
  <dcterms:created xsi:type="dcterms:W3CDTF">2012-12-14T09:41:36Z</dcterms:created>
  <dcterms:modified xsi:type="dcterms:W3CDTF">2012-12-25T09:48:03Z</dcterms:modified>
</cp:coreProperties>
</file>