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14" r:id="rId3"/>
    <p:sldId id="316" r:id="rId4"/>
    <p:sldId id="317" r:id="rId5"/>
    <p:sldId id="318" r:id="rId6"/>
    <p:sldId id="321" r:id="rId7"/>
    <p:sldId id="319" r:id="rId8"/>
    <p:sldId id="320" r:id="rId9"/>
    <p:sldId id="322" r:id="rId10"/>
    <p:sldId id="315" r:id="rId11"/>
  </p:sldIdLst>
  <p:sldSz cx="9144000"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4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11" d="100"/>
          <a:sy n="111" d="100"/>
        </p:scale>
        <p:origin x="-1496" y="-112"/>
      </p:cViewPr>
      <p:guideLst>
        <p:guide orient="horz" pos="2041"/>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3CCD2-8DA3-442E-988C-77C53D06E845}" type="datetimeFigureOut">
              <a:rPr lang="zh-CN" altLang="en-US" smtClean="0"/>
              <a:t>16/7/29</a:t>
            </a:fld>
            <a:endParaRPr lang="zh-CN" altLang="en-US"/>
          </a:p>
        </p:txBody>
      </p:sp>
      <p:sp>
        <p:nvSpPr>
          <p:cNvPr id="4" name="幻灯片图像占位符 3"/>
          <p:cNvSpPr>
            <a:spLocks noGrp="1" noRot="1" noChangeAspect="1"/>
          </p:cNvSpPr>
          <p:nvPr>
            <p:ph type="sldImg" idx="2"/>
          </p:nvPr>
        </p:nvSpPr>
        <p:spPr>
          <a:xfrm>
            <a:off x="1250950" y="1143000"/>
            <a:ext cx="4356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73567-E7D1-4C49-AFFA-00E30FF53ACD}" type="slidenum">
              <a:rPr lang="zh-CN" altLang="en-US" smtClean="0"/>
              <a:t>‹#›</a:t>
            </a:fld>
            <a:endParaRPr lang="zh-CN" altLang="en-US"/>
          </a:p>
        </p:txBody>
      </p:sp>
    </p:spTree>
    <p:extLst>
      <p:ext uri="{BB962C8B-B14F-4D97-AF65-F5344CB8AC3E}">
        <p14:creationId xmlns:p14="http://schemas.microsoft.com/office/powerpoint/2010/main" val="1275303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8" name="Picture 4" descr="C:\Users\yanglina\Desktop\211111\招联金融 2015.1.14-46.png"/>
          <p:cNvPicPr>
            <a:picLocks noChangeAspect="1" noChangeArrowheads="1"/>
          </p:cNvPicPr>
          <p:nvPr userDrawn="1"/>
        </p:nvPicPr>
        <p:blipFill>
          <a:blip r:embed="rId2" cstate="print"/>
          <a:srcRect/>
          <a:stretch>
            <a:fillRect/>
          </a:stretch>
        </p:blipFill>
        <p:spPr bwMode="auto">
          <a:xfrm>
            <a:off x="251520" y="1727919"/>
            <a:ext cx="8713788" cy="4522787"/>
          </a:xfrm>
          <a:prstGeom prst="rect">
            <a:avLst/>
          </a:prstGeom>
          <a:noFill/>
        </p:spPr>
      </p:pic>
      <p:sp>
        <p:nvSpPr>
          <p:cNvPr id="4" name="日期占位符 3"/>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8566EF-CA40-4A59-8A2F-A5D58295E94F}" type="slidenum">
              <a:rPr lang="zh-CN" altLang="en-US" smtClean="0"/>
              <a:t>‹#›</a:t>
            </a:fld>
            <a:endParaRPr lang="zh-CN" altLang="en-US"/>
          </a:p>
        </p:txBody>
      </p:sp>
      <p:pic>
        <p:nvPicPr>
          <p:cNvPr id="1027" name="Picture 3" descr="C:\Users\yanglina\Desktop\211111\招联金融 2015.1.14-45.png"/>
          <p:cNvPicPr>
            <a:picLocks noChangeAspect="1" noChangeArrowheads="1"/>
          </p:cNvPicPr>
          <p:nvPr userDrawn="1"/>
        </p:nvPicPr>
        <p:blipFill>
          <a:blip r:embed="rId3" cstate="print"/>
          <a:srcRect/>
          <a:stretch>
            <a:fillRect/>
          </a:stretch>
        </p:blipFill>
        <p:spPr bwMode="auto">
          <a:xfrm>
            <a:off x="827584" y="647799"/>
            <a:ext cx="1593850" cy="576263"/>
          </a:xfrm>
          <a:prstGeom prst="rect">
            <a:avLst/>
          </a:prstGeom>
          <a:noFill/>
        </p:spPr>
      </p:pic>
      <p:sp>
        <p:nvSpPr>
          <p:cNvPr id="14" name="TextBox 13"/>
          <p:cNvSpPr txBox="1"/>
          <p:nvPr userDrawn="1"/>
        </p:nvSpPr>
        <p:spPr>
          <a:xfrm>
            <a:off x="7236296" y="617602"/>
            <a:ext cx="1512168" cy="246221"/>
          </a:xfrm>
          <a:prstGeom prst="rect">
            <a:avLst/>
          </a:prstGeom>
          <a:noFill/>
        </p:spPr>
        <p:txBody>
          <a:bodyPr wrap="square" rtlCol="0">
            <a:spAutoFit/>
          </a:bodyPr>
          <a:lstStyle/>
          <a:p>
            <a:r>
              <a:rPr lang="en-US" altLang="zh-CN" sz="1000" b="1" dirty="0" smtClean="0">
                <a:solidFill>
                  <a:schemeClr val="tx1">
                    <a:lumMod val="65000"/>
                    <a:lumOff val="35000"/>
                  </a:schemeClr>
                </a:solidFill>
                <a:latin typeface="Myriad Pro" pitchFamily="34" charset="0"/>
              </a:rPr>
              <a:t>WWW.MUCFC.COM</a:t>
            </a:r>
            <a:endParaRPr lang="zh-CN" altLang="en-US" sz="1000" b="1" dirty="0">
              <a:solidFill>
                <a:schemeClr val="tx1">
                  <a:lumMod val="65000"/>
                  <a:lumOff val="35000"/>
                </a:schemeClr>
              </a:solidFill>
              <a:latin typeface="Myriad Pro"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8566EF-CA40-4A59-8A2F-A5D58295E9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4507"/>
            <a:ext cx="2057400" cy="522464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44507"/>
            <a:ext cx="6019800" cy="5224641"/>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8566EF-CA40-4A59-8A2F-A5D58295E9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8566EF-CA40-4A59-8A2F-A5D58295E94F}" type="slidenum">
              <a:rPr lang="zh-CN" altLang="en-US" smtClean="0"/>
              <a:t>‹#›</a:t>
            </a:fld>
            <a:endParaRPr lang="zh-CN" altLang="en-US"/>
          </a:p>
        </p:txBody>
      </p:sp>
      <p:pic>
        <p:nvPicPr>
          <p:cNvPr id="2050" name="Picture 2" descr="C:\Users\yanglina\Desktop\211111\招联金融 2015.1.14-47.png"/>
          <p:cNvPicPr>
            <a:picLocks noChangeAspect="1" noChangeArrowheads="1"/>
          </p:cNvPicPr>
          <p:nvPr userDrawn="1"/>
        </p:nvPicPr>
        <p:blipFill>
          <a:blip r:embed="rId2" cstate="print"/>
          <a:srcRect/>
          <a:stretch>
            <a:fillRect/>
          </a:stretch>
        </p:blipFill>
        <p:spPr bwMode="auto">
          <a:xfrm>
            <a:off x="0" y="0"/>
            <a:ext cx="9144000" cy="6480175"/>
          </a:xfrm>
          <a:prstGeom prst="rect">
            <a:avLst/>
          </a:prstGeom>
          <a:noFill/>
        </p:spPr>
      </p:pic>
      <p:pic>
        <p:nvPicPr>
          <p:cNvPr id="2052" name="Picture 4" descr="C:\Users\yanglina\Desktop\211111\招联金融 2015.1.14-48.png"/>
          <p:cNvPicPr>
            <a:picLocks noChangeAspect="1" noChangeArrowheads="1"/>
          </p:cNvPicPr>
          <p:nvPr userDrawn="1"/>
        </p:nvPicPr>
        <p:blipFill>
          <a:blip r:embed="rId3" cstate="print"/>
          <a:srcRect/>
          <a:stretch>
            <a:fillRect/>
          </a:stretch>
        </p:blipFill>
        <p:spPr bwMode="auto">
          <a:xfrm>
            <a:off x="-236538" y="1223863"/>
            <a:ext cx="473075" cy="52705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075" name="Picture 3" descr="C:\Users\yanglina\Desktop\211111\招联金融 2015.1.14-47.png"/>
          <p:cNvPicPr>
            <a:picLocks noChangeAspect="1" noChangeArrowheads="1"/>
          </p:cNvPicPr>
          <p:nvPr userDrawn="1"/>
        </p:nvPicPr>
        <p:blipFill>
          <a:blip r:embed="rId2" cstate="print"/>
          <a:srcRect/>
          <a:stretch>
            <a:fillRect/>
          </a:stretch>
        </p:blipFill>
        <p:spPr bwMode="auto">
          <a:xfrm>
            <a:off x="0" y="0"/>
            <a:ext cx="9144000" cy="6480175"/>
          </a:xfrm>
          <a:prstGeom prst="rect">
            <a:avLst/>
          </a:prstGeom>
          <a:noFill/>
        </p:spPr>
      </p:pic>
      <p:sp>
        <p:nvSpPr>
          <p:cNvPr id="2" name="标题 1"/>
          <p:cNvSpPr>
            <a:spLocks noGrp="1"/>
          </p:cNvSpPr>
          <p:nvPr>
            <p:ph type="title"/>
          </p:nvPr>
        </p:nvSpPr>
        <p:spPr>
          <a:xfrm>
            <a:off x="722313" y="4164113"/>
            <a:ext cx="7772400" cy="128703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746575"/>
            <a:ext cx="7772400" cy="1417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8566EF-CA40-4A59-8A2F-A5D58295E94F}" type="slidenum">
              <a:rPr lang="zh-CN" altLang="en-US" smtClean="0"/>
              <a:t>‹#›</a:t>
            </a:fld>
            <a:endParaRPr lang="zh-CN" altLang="en-US"/>
          </a:p>
        </p:txBody>
      </p:sp>
      <p:pic>
        <p:nvPicPr>
          <p:cNvPr id="3076" name="Picture 4" descr="C:\Users\yanglina\Desktop\211111\招联金融 2015.1.14-49.png"/>
          <p:cNvPicPr>
            <a:picLocks noChangeAspect="1" noChangeArrowheads="1"/>
          </p:cNvPicPr>
          <p:nvPr userDrawn="1"/>
        </p:nvPicPr>
        <p:blipFill>
          <a:blip r:embed="rId3" cstate="print"/>
          <a:srcRect/>
          <a:stretch>
            <a:fillRect/>
          </a:stretch>
        </p:blipFill>
        <p:spPr bwMode="auto">
          <a:xfrm>
            <a:off x="0" y="1151855"/>
            <a:ext cx="7334251" cy="2103438"/>
          </a:xfrm>
          <a:prstGeom prst="rect">
            <a:avLst/>
          </a:prstGeom>
          <a:noFill/>
        </p:spPr>
      </p:pic>
      <p:sp>
        <p:nvSpPr>
          <p:cNvPr id="10" name="TextBox 9"/>
          <p:cNvSpPr txBox="1"/>
          <p:nvPr userDrawn="1"/>
        </p:nvSpPr>
        <p:spPr>
          <a:xfrm>
            <a:off x="6876256" y="5976391"/>
            <a:ext cx="1512168" cy="276999"/>
          </a:xfrm>
          <a:prstGeom prst="rect">
            <a:avLst/>
          </a:prstGeom>
          <a:noFill/>
        </p:spPr>
        <p:txBody>
          <a:bodyPr wrap="square" rtlCol="0">
            <a:spAutoFit/>
          </a:bodyPr>
          <a:lstStyle/>
          <a:p>
            <a:r>
              <a:rPr lang="en-US" altLang="zh-CN" sz="1200" b="1" dirty="0" smtClean="0">
                <a:solidFill>
                  <a:schemeClr val="bg1"/>
                </a:solidFill>
                <a:latin typeface="Myriad Pro" pitchFamily="34" charset="0"/>
              </a:rPr>
              <a:t>WWW.MUCFC.COM</a:t>
            </a:r>
            <a:endParaRPr lang="zh-CN" altLang="en-US" sz="1200" b="1" dirty="0">
              <a:solidFill>
                <a:schemeClr val="bg1"/>
              </a:solidFill>
              <a:latin typeface="Myriad Pro"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8566EF-CA40-4A59-8A2F-A5D58295E94F}" type="slidenum">
              <a:rPr lang="zh-CN" altLang="en-US" smtClean="0"/>
              <a:t>‹#›</a:t>
            </a:fld>
            <a:endParaRPr lang="zh-CN" altLang="en-US"/>
          </a:p>
        </p:txBody>
      </p:sp>
      <p:pic>
        <p:nvPicPr>
          <p:cNvPr id="4099" name="Picture 3" descr="C:\Users\yanglina\Desktop\211111\招联金融 2015.1.14-50.png"/>
          <p:cNvPicPr>
            <a:picLocks noChangeAspect="1" noChangeArrowheads="1"/>
          </p:cNvPicPr>
          <p:nvPr userDrawn="1"/>
        </p:nvPicPr>
        <p:blipFill>
          <a:blip r:embed="rId2" cstate="print"/>
          <a:srcRect/>
          <a:stretch>
            <a:fillRect/>
          </a:stretch>
        </p:blipFill>
        <p:spPr bwMode="auto">
          <a:xfrm>
            <a:off x="827584" y="431775"/>
            <a:ext cx="954087" cy="344487"/>
          </a:xfrm>
          <a:prstGeom prst="rect">
            <a:avLst/>
          </a:prstGeom>
          <a:noFill/>
        </p:spPr>
      </p:pic>
      <p:pic>
        <p:nvPicPr>
          <p:cNvPr id="4100" name="Picture 4" descr="C:\Users\yanglina\Desktop\211111\招联金融 2015.1.14-51.png"/>
          <p:cNvPicPr>
            <a:picLocks noChangeAspect="1" noChangeArrowheads="1"/>
          </p:cNvPicPr>
          <p:nvPr userDrawn="1"/>
        </p:nvPicPr>
        <p:blipFill>
          <a:blip r:embed="rId3" cstate="print"/>
          <a:srcRect/>
          <a:stretch>
            <a:fillRect/>
          </a:stretch>
        </p:blipFill>
        <p:spPr bwMode="auto">
          <a:xfrm>
            <a:off x="26838" y="5976391"/>
            <a:ext cx="6129338" cy="209550"/>
          </a:xfrm>
          <a:prstGeom prst="rect">
            <a:avLst/>
          </a:prstGeom>
          <a:noFill/>
        </p:spPr>
      </p:pic>
      <p:sp>
        <p:nvSpPr>
          <p:cNvPr id="11" name="TextBox 10"/>
          <p:cNvSpPr txBox="1"/>
          <p:nvPr userDrawn="1"/>
        </p:nvSpPr>
        <p:spPr>
          <a:xfrm>
            <a:off x="6876256" y="5976391"/>
            <a:ext cx="1512168" cy="307777"/>
          </a:xfrm>
          <a:prstGeom prst="rect">
            <a:avLst/>
          </a:prstGeom>
          <a:noFill/>
        </p:spPr>
        <p:txBody>
          <a:bodyPr wrap="square" rtlCol="0">
            <a:spAutoFit/>
          </a:bodyPr>
          <a:lstStyle/>
          <a:p>
            <a:r>
              <a:rPr lang="en-US" altLang="zh-CN" sz="1400" b="1" dirty="0" smtClean="0">
                <a:solidFill>
                  <a:srgbClr val="3389CA"/>
                </a:solidFill>
                <a:latin typeface="Myriad Pro" pitchFamily="34" charset="0"/>
              </a:rPr>
              <a:t>www.mucfc.com</a:t>
            </a:r>
            <a:endParaRPr lang="zh-CN" altLang="en-US" sz="1400" b="1" dirty="0">
              <a:solidFill>
                <a:srgbClr val="3389CA"/>
              </a:solidFill>
              <a:latin typeface="Myriad Pro" pitchFamily="34" charset="0"/>
            </a:endParaRPr>
          </a:p>
        </p:txBody>
      </p:sp>
      <p:sp>
        <p:nvSpPr>
          <p:cNvPr id="12" name="矩形 11"/>
          <p:cNvSpPr/>
          <p:nvPr userDrawn="1"/>
        </p:nvSpPr>
        <p:spPr>
          <a:xfrm>
            <a:off x="827584" y="935831"/>
            <a:ext cx="7488832" cy="2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372200" y="431775"/>
            <a:ext cx="2100255" cy="461665"/>
          </a:xfrm>
          <a:prstGeom prst="rect">
            <a:avLst/>
          </a:prstGeom>
        </p:spPr>
        <p:txBody>
          <a:bodyPr wrap="none">
            <a:spAutoFit/>
          </a:bodyPr>
          <a:lstStyle/>
          <a:p>
            <a:r>
              <a:rPr lang="en-US" altLang="zh-CN" sz="2400" b="1" dirty="0" smtClean="0">
                <a:solidFill>
                  <a:srgbClr val="3389CA"/>
                </a:solidFill>
                <a:latin typeface="Helvetica" pitchFamily="34" charset="0"/>
              </a:rPr>
              <a:t>MUCFC.COM</a:t>
            </a:r>
            <a:endParaRPr lang="zh-CN" altLang="en-US" sz="2400" b="1" dirty="0">
              <a:solidFill>
                <a:srgbClr val="3389CA"/>
              </a:solidFill>
              <a:latin typeface="Helvetica"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8566EF-CA40-4A59-8A2F-A5D58295E94F}" type="slidenum">
              <a:rPr lang="zh-CN" altLang="en-US" smtClean="0"/>
              <a:t>‹#›</a:t>
            </a:fld>
            <a:endParaRPr lang="zh-CN" altLang="en-US"/>
          </a:p>
        </p:txBody>
      </p:sp>
      <p:sp>
        <p:nvSpPr>
          <p:cNvPr id="11" name="矩形 10"/>
          <p:cNvSpPr/>
          <p:nvPr userDrawn="1"/>
        </p:nvSpPr>
        <p:spPr>
          <a:xfrm>
            <a:off x="827584" y="935831"/>
            <a:ext cx="7488832" cy="2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27584" y="5760367"/>
            <a:ext cx="7488832" cy="2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3" descr="C:\Users\yanglina\Desktop\211111\招联金融 2015.1.14-50.png"/>
          <p:cNvPicPr>
            <a:picLocks noChangeAspect="1" noChangeArrowheads="1"/>
          </p:cNvPicPr>
          <p:nvPr userDrawn="1"/>
        </p:nvPicPr>
        <p:blipFill>
          <a:blip r:embed="rId2" cstate="print"/>
          <a:srcRect/>
          <a:stretch>
            <a:fillRect/>
          </a:stretch>
        </p:blipFill>
        <p:spPr bwMode="auto">
          <a:xfrm>
            <a:off x="827585" y="490267"/>
            <a:ext cx="792088" cy="285995"/>
          </a:xfrm>
          <a:prstGeom prst="rect">
            <a:avLst/>
          </a:prstGeom>
          <a:noFill/>
        </p:spPr>
      </p:pic>
      <p:sp>
        <p:nvSpPr>
          <p:cNvPr id="14" name="TextBox 13"/>
          <p:cNvSpPr txBox="1"/>
          <p:nvPr userDrawn="1"/>
        </p:nvSpPr>
        <p:spPr>
          <a:xfrm>
            <a:off x="7308304" y="5904383"/>
            <a:ext cx="1296144" cy="246221"/>
          </a:xfrm>
          <a:prstGeom prst="rect">
            <a:avLst/>
          </a:prstGeom>
          <a:noFill/>
        </p:spPr>
        <p:txBody>
          <a:bodyPr wrap="square" rtlCol="0">
            <a:spAutoFit/>
          </a:bodyPr>
          <a:lstStyle/>
          <a:p>
            <a:r>
              <a:rPr lang="en-US" altLang="zh-CN" sz="1000" b="0" dirty="0" smtClean="0">
                <a:solidFill>
                  <a:srgbClr val="3389CA"/>
                </a:solidFill>
                <a:latin typeface="Myriad Pro" pitchFamily="34" charset="0"/>
              </a:rPr>
              <a:t>www.mucfc.com</a:t>
            </a:r>
            <a:endParaRPr lang="zh-CN" altLang="en-US" sz="1000" b="0" dirty="0">
              <a:solidFill>
                <a:srgbClr val="3389CA"/>
              </a:solidFill>
              <a:latin typeface="Myriad Pro"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7172" name="Picture 4" descr="C:\Users\yanglina\Desktop\211111\招联金融 2015.1.14-55.png"/>
          <p:cNvPicPr>
            <a:picLocks noChangeAspect="1" noChangeArrowheads="1"/>
          </p:cNvPicPr>
          <p:nvPr userDrawn="1"/>
        </p:nvPicPr>
        <p:blipFill>
          <a:blip r:embed="rId2" cstate="print"/>
          <a:srcRect/>
          <a:stretch>
            <a:fillRect/>
          </a:stretch>
        </p:blipFill>
        <p:spPr bwMode="auto">
          <a:xfrm>
            <a:off x="251520" y="1727919"/>
            <a:ext cx="8713788" cy="4522787"/>
          </a:xfrm>
          <a:prstGeom prst="rect">
            <a:avLst/>
          </a:prstGeom>
          <a:noFill/>
        </p:spPr>
      </p:pic>
      <p:pic>
        <p:nvPicPr>
          <p:cNvPr id="7171" name="Picture 3" descr="C:\Users\yanglina\Desktop\211111\招联金融 2015.1.14-54.png"/>
          <p:cNvPicPr>
            <a:picLocks noChangeAspect="1" noChangeArrowheads="1"/>
          </p:cNvPicPr>
          <p:nvPr userDrawn="1"/>
        </p:nvPicPr>
        <p:blipFill>
          <a:blip r:embed="rId3" cstate="print"/>
          <a:srcRect/>
          <a:stretch>
            <a:fillRect/>
          </a:stretch>
        </p:blipFill>
        <p:spPr bwMode="auto">
          <a:xfrm>
            <a:off x="251520" y="215751"/>
            <a:ext cx="8713788" cy="1463675"/>
          </a:xfrm>
          <a:prstGeom prst="rect">
            <a:avLst/>
          </a:prstGeom>
          <a:noFill/>
        </p:spPr>
      </p:pic>
      <p:sp>
        <p:nvSpPr>
          <p:cNvPr id="3" name="日期占位符 2"/>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8566EF-CA40-4A59-8A2F-A5D58295E94F}" type="slidenum">
              <a:rPr lang="zh-CN" altLang="en-US" smtClean="0"/>
              <a:t>‹#›</a:t>
            </a:fld>
            <a:endParaRPr lang="zh-CN" altLang="en-US"/>
          </a:p>
        </p:txBody>
      </p:sp>
      <p:pic>
        <p:nvPicPr>
          <p:cNvPr id="7173" name="Picture 5" descr="C:\Users\yanglina\Desktop\211111\招联金融 2015.1.14-37.png"/>
          <p:cNvPicPr>
            <a:picLocks noChangeAspect="1" noChangeArrowheads="1"/>
          </p:cNvPicPr>
          <p:nvPr userDrawn="1"/>
        </p:nvPicPr>
        <p:blipFill>
          <a:blip r:embed="rId4" cstate="print"/>
          <a:srcRect/>
          <a:stretch>
            <a:fillRect/>
          </a:stretch>
        </p:blipFill>
        <p:spPr bwMode="auto">
          <a:xfrm>
            <a:off x="683568" y="2087959"/>
            <a:ext cx="5476512" cy="1800200"/>
          </a:xfrm>
          <a:prstGeom prst="rect">
            <a:avLst/>
          </a:prstGeom>
          <a:noFill/>
        </p:spPr>
      </p:pic>
      <p:pic>
        <p:nvPicPr>
          <p:cNvPr id="7174" name="Picture 6" descr="C:\Users\yanglina\Desktop\211111\招联金融 2015.1.14-56.png"/>
          <p:cNvPicPr>
            <a:picLocks noChangeAspect="1" noChangeArrowheads="1"/>
          </p:cNvPicPr>
          <p:nvPr userDrawn="1"/>
        </p:nvPicPr>
        <p:blipFill>
          <a:blip r:embed="rId5" cstate="print"/>
          <a:srcRect/>
          <a:stretch>
            <a:fillRect/>
          </a:stretch>
        </p:blipFill>
        <p:spPr bwMode="auto">
          <a:xfrm>
            <a:off x="6516216" y="5184303"/>
            <a:ext cx="1819275" cy="658813"/>
          </a:xfrm>
          <a:prstGeom prst="rect">
            <a:avLst/>
          </a:prstGeom>
          <a:noFill/>
        </p:spPr>
      </p:pic>
      <p:sp>
        <p:nvSpPr>
          <p:cNvPr id="11" name="矩形 10"/>
          <p:cNvSpPr/>
          <p:nvPr userDrawn="1"/>
        </p:nvSpPr>
        <p:spPr>
          <a:xfrm>
            <a:off x="755576" y="791815"/>
            <a:ext cx="1569276" cy="369332"/>
          </a:xfrm>
          <a:prstGeom prst="rect">
            <a:avLst/>
          </a:prstGeom>
        </p:spPr>
        <p:txBody>
          <a:bodyPr wrap="none">
            <a:spAutoFit/>
          </a:bodyPr>
          <a:lstStyle/>
          <a:p>
            <a:r>
              <a:rPr lang="en-US" altLang="zh-CN" dirty="0" smtClean="0">
                <a:solidFill>
                  <a:schemeClr val="bg1"/>
                </a:solidFill>
              </a:rPr>
              <a:t>www.mucfc.cn</a:t>
            </a:r>
            <a:endParaRPr lang="zh-CN" altLang="en-US"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8566EF-CA40-4A59-8A2F-A5D58295E94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58007"/>
            <a:ext cx="3008313" cy="109803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58007"/>
            <a:ext cx="5111750"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356037"/>
            <a:ext cx="3008313"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8566EF-CA40-4A59-8A2F-A5D58295E9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36122"/>
            <a:ext cx="5486400" cy="53551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79016"/>
            <a:ext cx="5486400"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1792288" y="5071637"/>
            <a:ext cx="5486400" cy="760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B75483-8A15-4DC1-83B9-BD1332A5715D}" type="datetimeFigureOut">
              <a:rPr lang="zh-CN" altLang="en-US" smtClean="0"/>
              <a:t>16/7/29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8566EF-CA40-4A59-8A2F-A5D58295E9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59508"/>
            <a:ext cx="8229600" cy="108002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12041"/>
            <a:ext cx="8229600" cy="427661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006163"/>
            <a:ext cx="2133600" cy="345009"/>
          </a:xfrm>
          <a:prstGeom prst="rect">
            <a:avLst/>
          </a:prstGeom>
        </p:spPr>
        <p:txBody>
          <a:bodyPr vert="horz" lIns="91440" tIns="45720" rIns="91440" bIns="45720" rtlCol="0" anchor="ctr"/>
          <a:lstStyle>
            <a:lvl1pPr algn="l">
              <a:defRPr sz="1200">
                <a:solidFill>
                  <a:schemeClr val="tx1">
                    <a:tint val="75000"/>
                  </a:schemeClr>
                </a:solidFill>
              </a:defRPr>
            </a:lvl1pPr>
          </a:lstStyle>
          <a:p>
            <a:fld id="{F6B75483-8A15-4DC1-83B9-BD1332A5715D}" type="datetimeFigureOut">
              <a:rPr lang="zh-CN" altLang="en-US" smtClean="0"/>
              <a:t>16/7/29</a:t>
            </a:fld>
            <a:endParaRPr lang="zh-CN" altLang="en-US"/>
          </a:p>
        </p:txBody>
      </p:sp>
      <p:sp>
        <p:nvSpPr>
          <p:cNvPr id="5" name="页脚占位符 4"/>
          <p:cNvSpPr>
            <a:spLocks noGrp="1"/>
          </p:cNvSpPr>
          <p:nvPr>
            <p:ph type="ftr" sz="quarter" idx="3"/>
          </p:nvPr>
        </p:nvSpPr>
        <p:spPr>
          <a:xfrm>
            <a:off x="3124200" y="6006163"/>
            <a:ext cx="2895600" cy="34500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006163"/>
            <a:ext cx="2133600" cy="345009"/>
          </a:xfrm>
          <a:prstGeom prst="rect">
            <a:avLst/>
          </a:prstGeom>
        </p:spPr>
        <p:txBody>
          <a:bodyPr vert="horz" lIns="91440" tIns="45720" rIns="91440" bIns="45720" rtlCol="0" anchor="ctr"/>
          <a:lstStyle>
            <a:lvl1pPr algn="r">
              <a:defRPr sz="1200">
                <a:solidFill>
                  <a:schemeClr val="tx1">
                    <a:tint val="75000"/>
                  </a:schemeClr>
                </a:solidFill>
              </a:defRPr>
            </a:lvl1pPr>
          </a:lstStyle>
          <a:p>
            <a:fld id="{298566EF-CA40-4A59-8A2F-A5D58295E94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2664023"/>
            <a:ext cx="5904656" cy="707886"/>
          </a:xfrm>
          <a:prstGeom prst="rect">
            <a:avLst/>
          </a:prstGeom>
          <a:noFill/>
        </p:spPr>
        <p:txBody>
          <a:bodyPr wrap="square" rtlCol="0">
            <a:spAutoFit/>
          </a:bodyPr>
          <a:lstStyle/>
          <a:p>
            <a:r>
              <a:rPr lang="zh-CN" altLang="en-US" sz="4000" b="1" dirty="0" smtClean="0">
                <a:solidFill>
                  <a:schemeClr val="bg1"/>
                </a:solidFill>
                <a:latin typeface="黑体" pitchFamily="49" charset="-122"/>
                <a:ea typeface="黑体" pitchFamily="49" charset="-122"/>
              </a:rPr>
              <a:t>机器学习主流框架介绍</a:t>
            </a:r>
            <a:endParaRPr lang="zh-CN" altLang="en-US" sz="4000" b="1" dirty="0">
              <a:solidFill>
                <a:schemeClr val="bg1"/>
              </a:solidFill>
              <a:latin typeface="黑体" pitchFamily="49" charset="-122"/>
              <a:ea typeface="黑体" pitchFamily="49" charset="-122"/>
            </a:endParaRPr>
          </a:p>
        </p:txBody>
      </p:sp>
      <p:sp>
        <p:nvSpPr>
          <p:cNvPr id="6" name="TextBox 5"/>
          <p:cNvSpPr txBox="1"/>
          <p:nvPr/>
        </p:nvSpPr>
        <p:spPr>
          <a:xfrm>
            <a:off x="899592" y="4392215"/>
            <a:ext cx="3744416" cy="400110"/>
          </a:xfrm>
          <a:prstGeom prst="rect">
            <a:avLst/>
          </a:prstGeom>
          <a:noFill/>
        </p:spPr>
        <p:txBody>
          <a:bodyPr wrap="square" rtlCol="0">
            <a:spAutoFit/>
          </a:bodyPr>
          <a:lstStyle/>
          <a:p>
            <a:r>
              <a:rPr lang="zh-CN" altLang="en-US" sz="2000" dirty="0" smtClean="0">
                <a:solidFill>
                  <a:schemeClr val="bg1"/>
                </a:solidFill>
                <a:latin typeface="Helvetica" pitchFamily="34" charset="0"/>
              </a:rPr>
              <a:t>郑恺培</a:t>
            </a:r>
            <a:endParaRPr lang="zh-CN" altLang="en-US" sz="2000" dirty="0">
              <a:solidFill>
                <a:schemeClr val="bg1"/>
              </a:solidFill>
              <a:latin typeface="Helvetica" pitchFamily="34" charset="0"/>
            </a:endParaRPr>
          </a:p>
        </p:txBody>
      </p:sp>
      <p:sp>
        <p:nvSpPr>
          <p:cNvPr id="7" name="TextBox 6"/>
          <p:cNvSpPr txBox="1"/>
          <p:nvPr/>
        </p:nvSpPr>
        <p:spPr>
          <a:xfrm>
            <a:off x="899592" y="3888159"/>
            <a:ext cx="3744416" cy="338554"/>
          </a:xfrm>
          <a:prstGeom prst="rect">
            <a:avLst/>
          </a:prstGeom>
          <a:noFill/>
        </p:spPr>
        <p:txBody>
          <a:bodyPr wrap="square" rtlCol="0">
            <a:spAutoFit/>
          </a:bodyPr>
          <a:lstStyle/>
          <a:p>
            <a:r>
              <a:rPr lang="en-US" altLang="zh-CN" sz="1600" dirty="0" smtClean="0">
                <a:solidFill>
                  <a:schemeClr val="bg1"/>
                </a:solidFill>
                <a:latin typeface="Helvetica" pitchFamily="34" charset="0"/>
              </a:rPr>
              <a:t>2016.07.23</a:t>
            </a:r>
            <a:endParaRPr lang="zh-CN" altLang="en-US" sz="1600" dirty="0">
              <a:solidFill>
                <a:schemeClr val="bg1"/>
              </a:solidFill>
              <a:latin typeface="Helvetic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9763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42365" y="1223863"/>
            <a:ext cx="2749471" cy="400110"/>
          </a:xfrm>
          <a:prstGeom prst="rect">
            <a:avLst/>
          </a:prstGeom>
        </p:spPr>
        <p:txBody>
          <a:bodyPr wrap="none">
            <a:spAutoFit/>
          </a:bodyPr>
          <a:lstStyle/>
          <a:p>
            <a:r>
              <a:rPr lang="zh-CN" altLang="en-US" sz="2000" b="1" dirty="0" smtClean="0">
                <a:solidFill>
                  <a:schemeClr val="tx1">
                    <a:lumMod val="75000"/>
                    <a:lumOff val="25000"/>
                  </a:schemeClr>
                </a:solidFill>
                <a:latin typeface="Myriad Pro" pitchFamily="34" charset="0"/>
              </a:rPr>
              <a:t>一、机器学习开源框架</a:t>
            </a:r>
            <a:endParaRPr lang="zh-CN" altLang="en-US" sz="2000" b="1" dirty="0">
              <a:solidFill>
                <a:schemeClr val="tx1">
                  <a:lumMod val="75000"/>
                  <a:lumOff val="25000"/>
                </a:schemeClr>
              </a:solidFill>
              <a:latin typeface="Myriad Pro" pitchFamily="34" charset="0"/>
            </a:endParaRPr>
          </a:p>
        </p:txBody>
      </p:sp>
      <p:sp>
        <p:nvSpPr>
          <p:cNvPr id="2" name="文本框 1"/>
          <p:cNvSpPr txBox="1"/>
          <p:nvPr/>
        </p:nvSpPr>
        <p:spPr>
          <a:xfrm>
            <a:off x="742365" y="1799927"/>
            <a:ext cx="5832648" cy="369332"/>
          </a:xfrm>
          <a:prstGeom prst="rect">
            <a:avLst/>
          </a:prstGeom>
          <a:noFill/>
        </p:spPr>
        <p:txBody>
          <a:bodyPr wrap="square" rtlCol="0">
            <a:spAutoFit/>
          </a:bodyPr>
          <a:lstStyle/>
          <a:p>
            <a:r>
              <a:rPr lang="en-US" altLang="zh-CN" dirty="0" smtClean="0"/>
              <a:t>1</a:t>
            </a:r>
            <a:r>
              <a:rPr lang="zh-CN" altLang="en-US" dirty="0" smtClean="0"/>
              <a:t>、</a:t>
            </a:r>
            <a:r>
              <a:rPr lang="en-US" altLang="zh-CN" dirty="0" smtClean="0"/>
              <a:t>Apache Spark </a:t>
            </a:r>
            <a:r>
              <a:rPr lang="en-US" altLang="zh-CN" dirty="0" err="1" smtClean="0"/>
              <a:t>MLlib</a:t>
            </a:r>
            <a:endParaRPr lang="zh-CN" altLang="en-US" dirty="0"/>
          </a:p>
        </p:txBody>
      </p:sp>
      <p:sp>
        <p:nvSpPr>
          <p:cNvPr id="16" name="文本框 15"/>
          <p:cNvSpPr txBox="1"/>
          <p:nvPr/>
        </p:nvSpPr>
        <p:spPr>
          <a:xfrm>
            <a:off x="971600" y="2322623"/>
            <a:ext cx="7272807" cy="1077218"/>
          </a:xfrm>
          <a:prstGeom prst="rect">
            <a:avLst/>
          </a:prstGeom>
          <a:noFill/>
        </p:spPr>
        <p:txBody>
          <a:bodyPr wrap="square" rtlCol="0">
            <a:spAutoFit/>
          </a:bodyPr>
          <a:lstStyle/>
          <a:p>
            <a:r>
              <a:rPr kumimoji="1" lang="en-US" altLang="zh-CN" sz="1600" dirty="0"/>
              <a:t> </a:t>
            </a:r>
            <a:r>
              <a:rPr kumimoji="1" lang="en-US" altLang="zh-CN" sz="1600" dirty="0" smtClean="0"/>
              <a:t>        </a:t>
            </a:r>
            <a:r>
              <a:rPr kumimoji="1" lang="zh-CN" altLang="en-US" sz="1600" dirty="0" smtClean="0"/>
              <a:t>作为</a:t>
            </a:r>
            <a:r>
              <a:rPr kumimoji="1" lang="en-US" altLang="zh-CN" sz="1600" dirty="0" err="1" smtClean="0"/>
              <a:t>Hadoop</a:t>
            </a:r>
            <a:r>
              <a:rPr kumimoji="1" lang="zh-CN" altLang="en-US" sz="1600" dirty="0" smtClean="0"/>
              <a:t>家族一员，</a:t>
            </a:r>
            <a:r>
              <a:rPr kumimoji="1" lang="en-US" altLang="zh-CN" sz="1600" dirty="0" smtClean="0"/>
              <a:t>Spark</a:t>
            </a:r>
            <a:r>
              <a:rPr kumimoji="1" lang="en-US" altLang="zh-CN" sz="1600" dirty="0"/>
              <a:t> </a:t>
            </a:r>
            <a:r>
              <a:rPr kumimoji="1" lang="zh-CN" altLang="en-US" sz="1600" dirty="0" smtClean="0"/>
              <a:t>内含盖了日益庞大的算法库，其算法可以高速运用于内存中数据。因为</a:t>
            </a:r>
            <a:r>
              <a:rPr kumimoji="1" lang="en-US" altLang="zh-CN" sz="1600" dirty="0" smtClean="0"/>
              <a:t>Spark</a:t>
            </a:r>
            <a:r>
              <a:rPr kumimoji="1" lang="zh-CN" altLang="en-US" sz="1600" dirty="0" smtClean="0"/>
              <a:t>拥有的算法一直在不断增加和修订，</a:t>
            </a:r>
            <a:r>
              <a:rPr kumimoji="1" lang="en-US" altLang="zh-CN" sz="1600" dirty="0" smtClean="0"/>
              <a:t>1.5</a:t>
            </a:r>
            <a:r>
              <a:rPr kumimoji="1" lang="zh-CN" altLang="en-US" sz="1600" dirty="0" smtClean="0"/>
              <a:t>版本中增加了许多新的算法，同时也改进了现有算法，进一步增强了</a:t>
            </a:r>
            <a:r>
              <a:rPr kumimoji="1" lang="en-US" altLang="zh-CN" sz="1600" dirty="0" smtClean="0"/>
              <a:t>Python</a:t>
            </a:r>
            <a:r>
              <a:rPr kumimoji="1" lang="zh-CN" altLang="en-US" sz="1600" dirty="0" smtClean="0"/>
              <a:t>中对</a:t>
            </a:r>
            <a:r>
              <a:rPr kumimoji="1" lang="en-US" altLang="zh-CN" sz="1600" dirty="0" err="1" smtClean="0"/>
              <a:t>Mllib</a:t>
            </a:r>
            <a:r>
              <a:rPr kumimoji="1" lang="zh-CN" altLang="en-US" sz="1600" dirty="0" smtClean="0"/>
              <a:t>的支持。而</a:t>
            </a:r>
            <a:r>
              <a:rPr kumimoji="1" lang="en-US" altLang="zh-CN" sz="1600" dirty="0" smtClean="0"/>
              <a:t>1.6</a:t>
            </a:r>
            <a:r>
              <a:rPr kumimoji="1" lang="zh-CN" altLang="en-US" sz="1600" dirty="0" smtClean="0"/>
              <a:t>版本还让可让用户通过持久化流水线，暂停与恢复</a:t>
            </a:r>
            <a:r>
              <a:rPr kumimoji="1" lang="en-US" altLang="zh-CN" sz="1600" dirty="0" smtClean="0"/>
              <a:t>Spark ML</a:t>
            </a:r>
            <a:r>
              <a:rPr kumimoji="1" lang="zh-CN" altLang="en-US" sz="1600" dirty="0" smtClean="0"/>
              <a:t>任务。</a:t>
            </a:r>
            <a:endParaRPr kumimoji="1" lang="zh-CN" altLang="en-US" sz="1600" dirty="0"/>
          </a:p>
        </p:txBody>
      </p:sp>
      <p:sp>
        <p:nvSpPr>
          <p:cNvPr id="18" name="文本框 17"/>
          <p:cNvSpPr txBox="1"/>
          <p:nvPr/>
        </p:nvSpPr>
        <p:spPr>
          <a:xfrm>
            <a:off x="755576" y="3456111"/>
            <a:ext cx="5832648" cy="369332"/>
          </a:xfrm>
          <a:prstGeom prst="rect">
            <a:avLst/>
          </a:prstGeom>
          <a:noFill/>
        </p:spPr>
        <p:txBody>
          <a:bodyPr wrap="square" rtlCol="0">
            <a:spAutoFit/>
          </a:bodyPr>
          <a:lstStyle/>
          <a:p>
            <a:r>
              <a:rPr lang="en-US" altLang="zh-CN" dirty="0" smtClean="0"/>
              <a:t>2</a:t>
            </a:r>
            <a:r>
              <a:rPr lang="zh-CN" altLang="en-US" dirty="0" smtClean="0"/>
              <a:t>、</a:t>
            </a:r>
            <a:r>
              <a:rPr lang="en-US" altLang="zh-CN" dirty="0" smtClean="0"/>
              <a:t>DMTK</a:t>
            </a:r>
            <a:endParaRPr lang="zh-CN" altLang="en-US" dirty="0"/>
          </a:p>
        </p:txBody>
      </p:sp>
      <p:sp>
        <p:nvSpPr>
          <p:cNvPr id="20" name="文本框 19"/>
          <p:cNvSpPr txBox="1"/>
          <p:nvPr/>
        </p:nvSpPr>
        <p:spPr>
          <a:xfrm>
            <a:off x="971600" y="3960167"/>
            <a:ext cx="7272807" cy="1077218"/>
          </a:xfrm>
          <a:prstGeom prst="rect">
            <a:avLst/>
          </a:prstGeom>
          <a:noFill/>
        </p:spPr>
        <p:txBody>
          <a:bodyPr wrap="square" rtlCol="0">
            <a:spAutoFit/>
          </a:bodyPr>
          <a:lstStyle/>
          <a:p>
            <a:r>
              <a:rPr kumimoji="1" lang="en-US" altLang="zh-CN" sz="1600" dirty="0" smtClean="0"/>
              <a:t>        </a:t>
            </a:r>
            <a:r>
              <a:rPr kumimoji="1" lang="zh-CN" altLang="en-US" sz="1600" dirty="0" smtClean="0"/>
              <a:t>为了将机器结合起来，开发可以跨所有机器顺畅运行的机器学习应用程序极为困难。微软因此设计了</a:t>
            </a:r>
            <a:r>
              <a:rPr kumimoji="1" lang="en-US" altLang="zh-CN" sz="1600" dirty="0" smtClean="0"/>
              <a:t>DMTK</a:t>
            </a:r>
            <a:r>
              <a:rPr kumimoji="1" lang="zh-CN" altLang="en-US" sz="1600" dirty="0" smtClean="0"/>
              <a:t>框架，专门用于解决此问题。同时它的设计便于将来拓展，而且便于用户最充分地利用资源有限的集群。不过</a:t>
            </a:r>
            <a:r>
              <a:rPr kumimoji="1" lang="en-US" altLang="zh-CN" sz="1600" dirty="0" smtClean="0"/>
              <a:t>DMTK</a:t>
            </a:r>
            <a:r>
              <a:rPr kumimoji="1" lang="zh-CN" altLang="en-US" sz="1600" dirty="0" smtClean="0"/>
              <a:t>并非一种即开即用的解决方案，其自带的实际算法数量少。</a:t>
            </a:r>
            <a:endParaRPr kumimoji="1" lang="zh-CN" altLang="en-US" sz="1600" dirty="0"/>
          </a:p>
        </p:txBody>
      </p:sp>
    </p:spTree>
    <p:extLst>
      <p:ext uri="{BB962C8B-B14F-4D97-AF65-F5344CB8AC3E}">
        <p14:creationId xmlns:p14="http://schemas.microsoft.com/office/powerpoint/2010/main" val="271067206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223863"/>
            <a:ext cx="5832648" cy="369332"/>
          </a:xfrm>
          <a:prstGeom prst="rect">
            <a:avLst/>
          </a:prstGeom>
          <a:noFill/>
        </p:spPr>
        <p:txBody>
          <a:bodyPr wrap="square" rtlCol="0">
            <a:spAutoFit/>
          </a:bodyPr>
          <a:lstStyle/>
          <a:p>
            <a:r>
              <a:rPr lang="en-US" altLang="zh-CN" dirty="0" smtClean="0"/>
              <a:t>3</a:t>
            </a:r>
            <a:r>
              <a:rPr lang="zh-CN" altLang="en-US" dirty="0" smtClean="0"/>
              <a:t>、谷歌</a:t>
            </a:r>
            <a:r>
              <a:rPr lang="en-US" altLang="zh-CN" dirty="0" err="1" smtClean="0"/>
              <a:t>TensorFlow</a:t>
            </a:r>
            <a:endParaRPr lang="zh-CN" altLang="en-US" dirty="0"/>
          </a:p>
        </p:txBody>
      </p:sp>
      <p:sp>
        <p:nvSpPr>
          <p:cNvPr id="16" name="文本框 15"/>
          <p:cNvSpPr txBox="1"/>
          <p:nvPr/>
        </p:nvSpPr>
        <p:spPr>
          <a:xfrm>
            <a:off x="971600" y="1655911"/>
            <a:ext cx="7272807" cy="830997"/>
          </a:xfrm>
          <a:prstGeom prst="rect">
            <a:avLst/>
          </a:prstGeom>
          <a:noFill/>
        </p:spPr>
        <p:txBody>
          <a:bodyPr wrap="square" rtlCol="0">
            <a:spAutoFit/>
          </a:bodyPr>
          <a:lstStyle/>
          <a:p>
            <a:r>
              <a:rPr kumimoji="1" lang="en-US" altLang="zh-CN" sz="1600" dirty="0" smtClean="0"/>
              <a:t>         </a:t>
            </a:r>
            <a:r>
              <a:rPr kumimoji="1" lang="en-US" altLang="zh-CN" sz="1600" dirty="0" err="1" smtClean="0"/>
              <a:t>TensorFlow</a:t>
            </a:r>
            <a:r>
              <a:rPr kumimoji="1" lang="zh-CN" altLang="en-US" sz="1600" dirty="0" smtClean="0"/>
              <a:t>实施了所谓的数据流图</a:t>
            </a:r>
            <a:r>
              <a:rPr kumimoji="1" lang="en-US" altLang="zh-CN" sz="1600" dirty="0" smtClean="0"/>
              <a:t>(data flow graph)</a:t>
            </a:r>
            <a:r>
              <a:rPr kumimoji="1" lang="zh-CN" altLang="en-US" sz="1600" dirty="0" smtClean="0"/>
              <a:t>，其中成批的数据（</a:t>
            </a:r>
            <a:r>
              <a:rPr kumimoji="1" lang="en-US" altLang="zh-CN" sz="1600" dirty="0" smtClean="0"/>
              <a:t>”tensor”</a:t>
            </a:r>
            <a:r>
              <a:rPr kumimoji="1" lang="zh-CN" altLang="en-US" sz="1600" dirty="0" smtClean="0"/>
              <a:t>）可以由数据流图描述的一系列算法来加以处理。数据在系统中的移动被称为流。数据流图采用</a:t>
            </a:r>
            <a:r>
              <a:rPr kumimoji="1" lang="en-US" altLang="zh-CN" sz="1600" dirty="0" smtClean="0"/>
              <a:t>C++</a:t>
            </a:r>
            <a:r>
              <a:rPr kumimoji="1" lang="zh-CN" altLang="en-US" sz="1600" dirty="0" smtClean="0"/>
              <a:t>和</a:t>
            </a:r>
            <a:r>
              <a:rPr kumimoji="1" lang="en-US" altLang="zh-CN" sz="1600" dirty="0" smtClean="0"/>
              <a:t>python</a:t>
            </a:r>
            <a:r>
              <a:rPr kumimoji="1" lang="zh-CN" altLang="en-US" sz="1600" dirty="0" smtClean="0"/>
              <a:t>装配，可以在</a:t>
            </a:r>
            <a:r>
              <a:rPr kumimoji="1" lang="en-US" altLang="zh-CN" sz="1600" dirty="0" smtClean="0"/>
              <a:t>CPU</a:t>
            </a:r>
            <a:r>
              <a:rPr kumimoji="1" lang="zh-CN" altLang="en-US" sz="1600" dirty="0" smtClean="0"/>
              <a:t>或</a:t>
            </a:r>
            <a:r>
              <a:rPr kumimoji="1" lang="en-US" altLang="zh-CN" sz="1600" dirty="0" smtClean="0"/>
              <a:t>GPU</a:t>
            </a:r>
            <a:r>
              <a:rPr kumimoji="1" lang="zh-CN" altLang="en-US" sz="1600" dirty="0" smtClean="0"/>
              <a:t>上进行处理。</a:t>
            </a:r>
            <a:endParaRPr kumimoji="1" lang="zh-CN" altLang="en-US" sz="1600" dirty="0"/>
          </a:p>
        </p:txBody>
      </p:sp>
      <p:sp>
        <p:nvSpPr>
          <p:cNvPr id="18" name="文本框 17"/>
          <p:cNvSpPr txBox="1"/>
          <p:nvPr/>
        </p:nvSpPr>
        <p:spPr>
          <a:xfrm>
            <a:off x="755576" y="2736031"/>
            <a:ext cx="5832648" cy="369332"/>
          </a:xfrm>
          <a:prstGeom prst="rect">
            <a:avLst/>
          </a:prstGeom>
          <a:noFill/>
        </p:spPr>
        <p:txBody>
          <a:bodyPr wrap="square" rtlCol="0">
            <a:spAutoFit/>
          </a:bodyPr>
          <a:lstStyle/>
          <a:p>
            <a:r>
              <a:rPr lang="en-US" altLang="zh-CN" dirty="0" smtClean="0"/>
              <a:t>4</a:t>
            </a:r>
            <a:r>
              <a:rPr lang="zh-CN" altLang="en-US" dirty="0" smtClean="0"/>
              <a:t>、</a:t>
            </a:r>
            <a:r>
              <a:rPr lang="en-US" altLang="zh-CN" dirty="0" smtClean="0"/>
              <a:t>Apache </a:t>
            </a:r>
            <a:r>
              <a:rPr lang="en-US" altLang="zh-CN" dirty="0" err="1" smtClean="0"/>
              <a:t>SystemML</a:t>
            </a:r>
            <a:endParaRPr lang="zh-CN" altLang="en-US" dirty="0"/>
          </a:p>
        </p:txBody>
      </p:sp>
      <p:sp>
        <p:nvSpPr>
          <p:cNvPr id="20" name="文本框 19"/>
          <p:cNvSpPr txBox="1"/>
          <p:nvPr/>
        </p:nvSpPr>
        <p:spPr>
          <a:xfrm>
            <a:off x="971600" y="3240087"/>
            <a:ext cx="7272807" cy="584776"/>
          </a:xfrm>
          <a:prstGeom prst="rect">
            <a:avLst/>
          </a:prstGeom>
          <a:noFill/>
        </p:spPr>
        <p:txBody>
          <a:bodyPr wrap="square" rtlCol="0">
            <a:spAutoFit/>
          </a:bodyPr>
          <a:lstStyle/>
          <a:p>
            <a:r>
              <a:rPr kumimoji="1" lang="en-US" altLang="zh-CN" sz="1600" dirty="0" smtClean="0"/>
              <a:t>        </a:t>
            </a:r>
            <a:r>
              <a:rPr kumimoji="1" lang="en-US" altLang="zh-CN" sz="1600" dirty="0" err="1" smtClean="0"/>
              <a:t>SystemML</a:t>
            </a:r>
            <a:r>
              <a:rPr kumimoji="1" lang="zh-CN" altLang="en-US" sz="1600" dirty="0" smtClean="0"/>
              <a:t>可定制算法，有多个执行模式，包括单个、</a:t>
            </a:r>
            <a:r>
              <a:rPr kumimoji="1" lang="en-US" altLang="zh-CN" sz="1600" dirty="0" err="1" smtClean="0"/>
              <a:t>Hadoop</a:t>
            </a:r>
            <a:r>
              <a:rPr kumimoji="1" lang="zh-CN" altLang="en-US" sz="1600" dirty="0" smtClean="0"/>
              <a:t>批量和</a:t>
            </a:r>
            <a:r>
              <a:rPr kumimoji="1" lang="en-US" altLang="zh-CN" sz="1600" dirty="0" smtClean="0"/>
              <a:t>Spark</a:t>
            </a:r>
            <a:r>
              <a:rPr kumimoji="1" lang="zh-CN" altLang="en-US" sz="1600" dirty="0" smtClean="0"/>
              <a:t>批量，同时提供自动优化功能，通过数据和集群特性保证高效和可伸缩性。</a:t>
            </a:r>
            <a:endParaRPr kumimoji="1" lang="zh-CN" altLang="en-US" sz="1600" dirty="0"/>
          </a:p>
        </p:txBody>
      </p:sp>
      <p:sp>
        <p:nvSpPr>
          <p:cNvPr id="6" name="文本框 5"/>
          <p:cNvSpPr txBox="1"/>
          <p:nvPr/>
        </p:nvSpPr>
        <p:spPr>
          <a:xfrm>
            <a:off x="755576" y="4032175"/>
            <a:ext cx="5832648" cy="369332"/>
          </a:xfrm>
          <a:prstGeom prst="rect">
            <a:avLst/>
          </a:prstGeom>
          <a:noFill/>
        </p:spPr>
        <p:txBody>
          <a:bodyPr wrap="square" rtlCol="0">
            <a:spAutoFit/>
          </a:bodyPr>
          <a:lstStyle/>
          <a:p>
            <a:r>
              <a:rPr lang="en-US" altLang="zh-CN" dirty="0" smtClean="0"/>
              <a:t>5</a:t>
            </a:r>
            <a:r>
              <a:rPr lang="zh-CN" altLang="en-US" dirty="0" smtClean="0"/>
              <a:t>、</a:t>
            </a:r>
            <a:r>
              <a:rPr lang="en-US" altLang="zh-CN" dirty="0" err="1" smtClean="0"/>
              <a:t>Weka</a:t>
            </a:r>
            <a:endParaRPr lang="zh-CN" altLang="en-US" dirty="0"/>
          </a:p>
        </p:txBody>
      </p:sp>
      <p:sp>
        <p:nvSpPr>
          <p:cNvPr id="7" name="文本框 6"/>
          <p:cNvSpPr txBox="1"/>
          <p:nvPr/>
        </p:nvSpPr>
        <p:spPr>
          <a:xfrm>
            <a:off x="971600" y="4536231"/>
            <a:ext cx="7272807" cy="1077218"/>
          </a:xfrm>
          <a:prstGeom prst="rect">
            <a:avLst/>
          </a:prstGeom>
          <a:noFill/>
        </p:spPr>
        <p:txBody>
          <a:bodyPr wrap="square" rtlCol="0">
            <a:spAutoFit/>
          </a:bodyPr>
          <a:lstStyle/>
          <a:p>
            <a:r>
              <a:rPr kumimoji="1" lang="en-US" altLang="zh-CN" sz="1600" dirty="0" smtClean="0"/>
              <a:t>        </a:t>
            </a:r>
            <a:r>
              <a:rPr kumimoji="1" lang="en-US" altLang="zh-CN" sz="1600" dirty="0" err="1" smtClean="0"/>
              <a:t>Weka</a:t>
            </a:r>
            <a:r>
              <a:rPr kumimoji="1" lang="zh-CN" altLang="en-US" sz="1600" dirty="0" smtClean="0"/>
              <a:t>是使用</a:t>
            </a:r>
            <a:r>
              <a:rPr kumimoji="1" lang="en-US" altLang="zh-CN" sz="1600" dirty="0" smtClean="0"/>
              <a:t>Java</a:t>
            </a:r>
            <a:r>
              <a:rPr kumimoji="1" lang="zh-CN" altLang="en-US" sz="1600" dirty="0" smtClean="0"/>
              <a:t>开发的用户数据挖掘开源项目。作为一个公开的数据挖掘工作平台，它集合了大量能够承担数据挖掘人物的机器学习算法，包括了对数据预处理、分类、回归、聚类等。同时也实现了对大数据的可视化，通过</a:t>
            </a:r>
            <a:r>
              <a:rPr kumimoji="1" lang="en-US" altLang="zh-CN" sz="1600" dirty="0" smtClean="0"/>
              <a:t>Java</a:t>
            </a:r>
            <a:r>
              <a:rPr kumimoji="1" lang="zh-CN" altLang="en-US" sz="1600" dirty="0" smtClean="0"/>
              <a:t>设计新式交互界面，实现人与程序的交互。</a:t>
            </a:r>
            <a:endParaRPr kumimoji="1" lang="zh-CN" altLang="en-US" sz="1600" dirty="0"/>
          </a:p>
        </p:txBody>
      </p:sp>
    </p:spTree>
    <p:extLst>
      <p:ext uri="{BB962C8B-B14F-4D97-AF65-F5344CB8AC3E}">
        <p14:creationId xmlns:p14="http://schemas.microsoft.com/office/powerpoint/2010/main" val="34963877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223863"/>
            <a:ext cx="5832648" cy="369332"/>
          </a:xfrm>
          <a:prstGeom prst="rect">
            <a:avLst/>
          </a:prstGeom>
          <a:noFill/>
        </p:spPr>
        <p:txBody>
          <a:bodyPr wrap="square" rtlCol="0">
            <a:spAutoFit/>
          </a:bodyPr>
          <a:lstStyle/>
          <a:p>
            <a:r>
              <a:rPr lang="en-US" altLang="zh-CN" dirty="0" smtClean="0"/>
              <a:t>6</a:t>
            </a:r>
            <a:r>
              <a:rPr lang="zh-CN" altLang="en-US" dirty="0" smtClean="0"/>
              <a:t>、其他机器学习开源框架</a:t>
            </a:r>
            <a:endParaRPr lang="zh-CN" altLang="en-US" dirty="0"/>
          </a:p>
        </p:txBody>
      </p:sp>
      <p:sp>
        <p:nvSpPr>
          <p:cNvPr id="16" name="文本框 15"/>
          <p:cNvSpPr txBox="1"/>
          <p:nvPr/>
        </p:nvSpPr>
        <p:spPr>
          <a:xfrm>
            <a:off x="971600" y="1655911"/>
            <a:ext cx="7272807" cy="830997"/>
          </a:xfrm>
          <a:prstGeom prst="rect">
            <a:avLst/>
          </a:prstGeom>
          <a:noFill/>
        </p:spPr>
        <p:txBody>
          <a:bodyPr wrap="square" rtlCol="0">
            <a:spAutoFit/>
          </a:bodyPr>
          <a:lstStyle/>
          <a:p>
            <a:r>
              <a:rPr kumimoji="1" lang="en-US" altLang="zh-CN" sz="1600" dirty="0" smtClean="0"/>
              <a:t>         0xdata</a:t>
            </a:r>
            <a:r>
              <a:rPr kumimoji="1" lang="zh-CN" altLang="en-US" sz="1600" dirty="0" smtClean="0"/>
              <a:t>的</a:t>
            </a:r>
            <a:r>
              <a:rPr kumimoji="1" lang="en-US" altLang="zh-CN" sz="1600" dirty="0" smtClean="0"/>
              <a:t>h2o</a:t>
            </a:r>
            <a:r>
              <a:rPr kumimoji="1" lang="zh-CN" altLang="en-US" sz="1600" dirty="0" smtClean="0"/>
              <a:t>，</a:t>
            </a:r>
            <a:r>
              <a:rPr kumimoji="1" lang="en-US" altLang="zh-CN" sz="1600" dirty="0" smtClean="0"/>
              <a:t>Apache </a:t>
            </a:r>
            <a:r>
              <a:rPr kumimoji="1" lang="en-US" altLang="zh-CN" sz="1600" dirty="0" err="1" smtClean="0"/>
              <a:t>singa</a:t>
            </a:r>
            <a:r>
              <a:rPr kumimoji="1" lang="zh-CN" altLang="en-US" sz="1600" dirty="0" smtClean="0"/>
              <a:t>、</a:t>
            </a:r>
            <a:r>
              <a:rPr kumimoji="1" lang="en-US" altLang="zh-CN" sz="1600" dirty="0" err="1" smtClean="0"/>
              <a:t>ConvNetJS</a:t>
            </a:r>
            <a:r>
              <a:rPr kumimoji="1" lang="zh-CN" altLang="en-US" sz="1600" dirty="0" smtClean="0"/>
              <a:t>、</a:t>
            </a:r>
            <a:r>
              <a:rPr kumimoji="1" lang="en-US" altLang="zh-CN" sz="1600" dirty="0" err="1" smtClean="0"/>
              <a:t>GraphLab</a:t>
            </a:r>
            <a:r>
              <a:rPr kumimoji="1" lang="zh-CN" altLang="en-US" sz="1600" dirty="0" smtClean="0"/>
              <a:t>、</a:t>
            </a:r>
            <a:r>
              <a:rPr kumimoji="1" lang="en-US" altLang="zh-CN" sz="1600" dirty="0" err="1" smtClean="0"/>
              <a:t>Veles</a:t>
            </a:r>
            <a:r>
              <a:rPr kumimoji="1" lang="zh-CN" altLang="en-US" sz="1600" dirty="0" smtClean="0"/>
              <a:t>等，由于这些框架相对前几种来说并不是很成熟，且网络上相关资料文档较少，故只是列出，并不建议作为小组后期的研究和使用。</a:t>
            </a:r>
            <a:endParaRPr kumimoji="1" lang="zh-CN" altLang="en-US" sz="1600" dirty="0"/>
          </a:p>
        </p:txBody>
      </p:sp>
      <p:sp>
        <p:nvSpPr>
          <p:cNvPr id="18" name="文本框 17"/>
          <p:cNvSpPr txBox="1"/>
          <p:nvPr/>
        </p:nvSpPr>
        <p:spPr>
          <a:xfrm>
            <a:off x="755576" y="2736031"/>
            <a:ext cx="5832648" cy="369332"/>
          </a:xfrm>
          <a:prstGeom prst="rect">
            <a:avLst/>
          </a:prstGeom>
          <a:noFill/>
        </p:spPr>
        <p:txBody>
          <a:bodyPr wrap="square" rtlCol="0">
            <a:spAutoFit/>
          </a:bodyPr>
          <a:lstStyle/>
          <a:p>
            <a:endParaRPr lang="zh-CN" altLang="en-US" dirty="0"/>
          </a:p>
        </p:txBody>
      </p:sp>
      <p:sp>
        <p:nvSpPr>
          <p:cNvPr id="20" name="文本框 19"/>
          <p:cNvSpPr txBox="1"/>
          <p:nvPr/>
        </p:nvSpPr>
        <p:spPr>
          <a:xfrm>
            <a:off x="971600" y="3240087"/>
            <a:ext cx="7272807" cy="338554"/>
          </a:xfrm>
          <a:prstGeom prst="rect">
            <a:avLst/>
          </a:prstGeom>
          <a:noFill/>
        </p:spPr>
        <p:txBody>
          <a:bodyPr wrap="square" rtlCol="0">
            <a:spAutoFit/>
          </a:bodyPr>
          <a:lstStyle/>
          <a:p>
            <a:endParaRPr kumimoji="1" lang="zh-CN" altLang="en-US" sz="1600" dirty="0"/>
          </a:p>
        </p:txBody>
      </p:sp>
      <p:sp>
        <p:nvSpPr>
          <p:cNvPr id="6" name="文本框 5"/>
          <p:cNvSpPr txBox="1"/>
          <p:nvPr/>
        </p:nvSpPr>
        <p:spPr>
          <a:xfrm>
            <a:off x="755576" y="4032175"/>
            <a:ext cx="5832648" cy="369332"/>
          </a:xfrm>
          <a:prstGeom prst="rect">
            <a:avLst/>
          </a:prstGeom>
          <a:noFill/>
        </p:spPr>
        <p:txBody>
          <a:bodyPr wrap="square" rtlCol="0">
            <a:spAutoFit/>
          </a:bodyPr>
          <a:lstStyle/>
          <a:p>
            <a:endParaRPr lang="zh-CN" altLang="en-US" dirty="0"/>
          </a:p>
        </p:txBody>
      </p:sp>
      <p:sp>
        <p:nvSpPr>
          <p:cNvPr id="7" name="文本框 6"/>
          <p:cNvSpPr txBox="1"/>
          <p:nvPr/>
        </p:nvSpPr>
        <p:spPr>
          <a:xfrm>
            <a:off x="971600" y="4536231"/>
            <a:ext cx="7272807" cy="338554"/>
          </a:xfrm>
          <a:prstGeom prst="rect">
            <a:avLst/>
          </a:prstGeom>
          <a:noFill/>
        </p:spPr>
        <p:txBody>
          <a:bodyPr wrap="square" rtlCol="0">
            <a:spAutoFit/>
          </a:bodyPr>
          <a:lstStyle/>
          <a:p>
            <a:endParaRPr kumimoji="1" lang="zh-CN" altLang="en-US" sz="1600" dirty="0"/>
          </a:p>
        </p:txBody>
      </p:sp>
    </p:spTree>
    <p:extLst>
      <p:ext uri="{BB962C8B-B14F-4D97-AF65-F5344CB8AC3E}">
        <p14:creationId xmlns:p14="http://schemas.microsoft.com/office/powerpoint/2010/main" val="32983709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079847"/>
            <a:ext cx="5832648" cy="400110"/>
          </a:xfrm>
          <a:prstGeom prst="rect">
            <a:avLst/>
          </a:prstGeom>
          <a:noFill/>
        </p:spPr>
        <p:txBody>
          <a:bodyPr wrap="square" rtlCol="0">
            <a:spAutoFit/>
          </a:bodyPr>
          <a:lstStyle/>
          <a:p>
            <a:r>
              <a:rPr lang="zh-CN" altLang="en-US" sz="2000" b="1" dirty="0" smtClean="0"/>
              <a:t>二、机器学习常用算法</a:t>
            </a:r>
            <a:endParaRPr lang="zh-CN" altLang="en-US" sz="2000" b="1" dirty="0"/>
          </a:p>
        </p:txBody>
      </p:sp>
      <p:sp>
        <p:nvSpPr>
          <p:cNvPr id="16" name="文本框 15"/>
          <p:cNvSpPr txBox="1"/>
          <p:nvPr/>
        </p:nvSpPr>
        <p:spPr>
          <a:xfrm>
            <a:off x="971600" y="1655911"/>
            <a:ext cx="7272807" cy="338554"/>
          </a:xfrm>
          <a:prstGeom prst="rect">
            <a:avLst/>
          </a:prstGeom>
          <a:noFill/>
        </p:spPr>
        <p:txBody>
          <a:bodyPr wrap="square" rtlCol="0">
            <a:spAutoFit/>
          </a:bodyPr>
          <a:lstStyle/>
          <a:p>
            <a:r>
              <a:rPr kumimoji="1" lang="en-US" altLang="zh-CN" sz="1600" dirty="0" smtClean="0"/>
              <a:t>        </a:t>
            </a:r>
            <a:endParaRPr kumimoji="1" lang="zh-CN" altLang="en-US" sz="1600" dirty="0"/>
          </a:p>
        </p:txBody>
      </p:sp>
      <p:sp>
        <p:nvSpPr>
          <p:cNvPr id="18" name="文本框 17"/>
          <p:cNvSpPr txBox="1"/>
          <p:nvPr/>
        </p:nvSpPr>
        <p:spPr>
          <a:xfrm>
            <a:off x="755576" y="2736031"/>
            <a:ext cx="5832648" cy="369332"/>
          </a:xfrm>
          <a:prstGeom prst="rect">
            <a:avLst/>
          </a:prstGeom>
          <a:noFill/>
        </p:spPr>
        <p:txBody>
          <a:bodyPr wrap="square" rtlCol="0">
            <a:spAutoFit/>
          </a:bodyPr>
          <a:lstStyle/>
          <a:p>
            <a:endParaRPr lang="zh-CN" altLang="en-US" dirty="0"/>
          </a:p>
        </p:txBody>
      </p:sp>
      <p:sp>
        <p:nvSpPr>
          <p:cNvPr id="20" name="文本框 19"/>
          <p:cNvSpPr txBox="1"/>
          <p:nvPr/>
        </p:nvSpPr>
        <p:spPr>
          <a:xfrm>
            <a:off x="971600" y="3240087"/>
            <a:ext cx="7272807" cy="338554"/>
          </a:xfrm>
          <a:prstGeom prst="rect">
            <a:avLst/>
          </a:prstGeom>
          <a:noFill/>
        </p:spPr>
        <p:txBody>
          <a:bodyPr wrap="square" rtlCol="0">
            <a:spAutoFit/>
          </a:bodyPr>
          <a:lstStyle/>
          <a:p>
            <a:endParaRPr kumimoji="1" lang="zh-CN" altLang="en-US" sz="1600" dirty="0"/>
          </a:p>
        </p:txBody>
      </p:sp>
      <p:sp>
        <p:nvSpPr>
          <p:cNvPr id="6" name="文本框 5"/>
          <p:cNvSpPr txBox="1"/>
          <p:nvPr/>
        </p:nvSpPr>
        <p:spPr>
          <a:xfrm>
            <a:off x="755576" y="4032175"/>
            <a:ext cx="5832648" cy="369332"/>
          </a:xfrm>
          <a:prstGeom prst="rect">
            <a:avLst/>
          </a:prstGeom>
          <a:noFill/>
        </p:spPr>
        <p:txBody>
          <a:bodyPr wrap="square" rtlCol="0">
            <a:spAutoFit/>
          </a:bodyPr>
          <a:lstStyle/>
          <a:p>
            <a:endParaRPr lang="zh-CN" altLang="en-US" dirty="0"/>
          </a:p>
        </p:txBody>
      </p:sp>
      <p:sp>
        <p:nvSpPr>
          <p:cNvPr id="7" name="文本框 6"/>
          <p:cNvSpPr txBox="1"/>
          <p:nvPr/>
        </p:nvSpPr>
        <p:spPr>
          <a:xfrm>
            <a:off x="971600" y="4536231"/>
            <a:ext cx="7272807" cy="338554"/>
          </a:xfrm>
          <a:prstGeom prst="rect">
            <a:avLst/>
          </a:prstGeom>
          <a:noFill/>
        </p:spPr>
        <p:txBody>
          <a:bodyPr wrap="square" rtlCol="0">
            <a:spAutoFit/>
          </a:bodyPr>
          <a:lstStyle/>
          <a:p>
            <a:endParaRPr kumimoji="1" lang="zh-CN" altLang="en-US" sz="1600" dirty="0"/>
          </a:p>
        </p:txBody>
      </p:sp>
      <p:sp>
        <p:nvSpPr>
          <p:cNvPr id="4" name="椭圆 3"/>
          <p:cNvSpPr/>
          <p:nvPr/>
        </p:nvSpPr>
        <p:spPr>
          <a:xfrm>
            <a:off x="1115616" y="1799927"/>
            <a:ext cx="1296144"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回归算法</a:t>
            </a:r>
            <a:endParaRPr kumimoji="1" lang="zh-CN" altLang="en-US" sz="1400" dirty="0"/>
          </a:p>
        </p:txBody>
      </p:sp>
      <p:sp>
        <p:nvSpPr>
          <p:cNvPr id="10" name="椭圆 9"/>
          <p:cNvSpPr/>
          <p:nvPr/>
        </p:nvSpPr>
        <p:spPr>
          <a:xfrm>
            <a:off x="2627784" y="1727919"/>
            <a:ext cx="1800200"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基于实例算法</a:t>
            </a:r>
            <a:endParaRPr kumimoji="1" lang="zh-CN" altLang="en-US" sz="1400" dirty="0"/>
          </a:p>
        </p:txBody>
      </p:sp>
      <p:sp>
        <p:nvSpPr>
          <p:cNvPr id="11" name="椭圆 10"/>
          <p:cNvSpPr/>
          <p:nvPr/>
        </p:nvSpPr>
        <p:spPr>
          <a:xfrm>
            <a:off x="4716016" y="1727919"/>
            <a:ext cx="1296144"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决策树</a:t>
            </a:r>
            <a:endParaRPr kumimoji="1" lang="zh-CN" altLang="en-US" sz="1400" dirty="0"/>
          </a:p>
        </p:txBody>
      </p:sp>
      <p:sp>
        <p:nvSpPr>
          <p:cNvPr id="12" name="椭圆 11"/>
          <p:cNvSpPr/>
          <p:nvPr/>
        </p:nvSpPr>
        <p:spPr>
          <a:xfrm>
            <a:off x="6372200" y="1727919"/>
            <a:ext cx="1584176"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贝叶斯算法</a:t>
            </a:r>
            <a:endParaRPr kumimoji="1" lang="zh-CN" altLang="en-US" sz="1400" dirty="0"/>
          </a:p>
        </p:txBody>
      </p:sp>
      <p:sp>
        <p:nvSpPr>
          <p:cNvPr id="13" name="椭圆 12"/>
          <p:cNvSpPr/>
          <p:nvPr/>
        </p:nvSpPr>
        <p:spPr>
          <a:xfrm>
            <a:off x="1403648" y="2952055"/>
            <a:ext cx="1296144"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聚类算法</a:t>
            </a:r>
            <a:endParaRPr kumimoji="1" lang="zh-CN" altLang="en-US" sz="1400" dirty="0"/>
          </a:p>
        </p:txBody>
      </p:sp>
      <p:sp>
        <p:nvSpPr>
          <p:cNvPr id="14" name="椭圆 13"/>
          <p:cNvSpPr/>
          <p:nvPr/>
        </p:nvSpPr>
        <p:spPr>
          <a:xfrm>
            <a:off x="3275856" y="2952055"/>
            <a:ext cx="1800200"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关联规则算法</a:t>
            </a:r>
            <a:endParaRPr kumimoji="1" lang="zh-CN" altLang="en-US" sz="1400" dirty="0"/>
          </a:p>
        </p:txBody>
      </p:sp>
      <p:sp>
        <p:nvSpPr>
          <p:cNvPr id="15" name="椭圆 14"/>
          <p:cNvSpPr/>
          <p:nvPr/>
        </p:nvSpPr>
        <p:spPr>
          <a:xfrm>
            <a:off x="5796136" y="2952055"/>
            <a:ext cx="1800200"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人工神经网络</a:t>
            </a:r>
            <a:endParaRPr kumimoji="1" lang="zh-CN" altLang="en-US" sz="1400" dirty="0"/>
          </a:p>
        </p:txBody>
      </p:sp>
      <p:sp>
        <p:nvSpPr>
          <p:cNvPr id="17" name="椭圆 16"/>
          <p:cNvSpPr/>
          <p:nvPr/>
        </p:nvSpPr>
        <p:spPr>
          <a:xfrm>
            <a:off x="1115616" y="4320207"/>
            <a:ext cx="1296144"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深度学习</a:t>
            </a:r>
            <a:endParaRPr kumimoji="1" lang="zh-CN" altLang="en-US" sz="1400" dirty="0"/>
          </a:p>
        </p:txBody>
      </p:sp>
      <p:sp>
        <p:nvSpPr>
          <p:cNvPr id="19" name="椭圆 18"/>
          <p:cNvSpPr/>
          <p:nvPr/>
        </p:nvSpPr>
        <p:spPr>
          <a:xfrm>
            <a:off x="3203848" y="4320207"/>
            <a:ext cx="1296144"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降维算法</a:t>
            </a:r>
            <a:endParaRPr kumimoji="1" lang="zh-CN" altLang="en-US" sz="1400" dirty="0"/>
          </a:p>
        </p:txBody>
      </p:sp>
      <p:sp>
        <p:nvSpPr>
          <p:cNvPr id="21" name="椭圆 20"/>
          <p:cNvSpPr/>
          <p:nvPr/>
        </p:nvSpPr>
        <p:spPr>
          <a:xfrm>
            <a:off x="5148064" y="4248199"/>
            <a:ext cx="1800200" cy="7920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t>模型融合算法</a:t>
            </a:r>
            <a:endParaRPr kumimoji="1" lang="zh-CN" altLang="en-US" sz="1400" dirty="0"/>
          </a:p>
        </p:txBody>
      </p:sp>
    </p:spTree>
    <p:extLst>
      <p:ext uri="{BB962C8B-B14F-4D97-AF65-F5344CB8AC3E}">
        <p14:creationId xmlns:p14="http://schemas.microsoft.com/office/powerpoint/2010/main" val="134373031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4" grpId="0" animBg="1"/>
      <p:bldP spid="15" grpId="0" animBg="1"/>
      <p:bldP spid="17" grpId="0" animBg="1"/>
      <p:bldP spid="19"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079847"/>
            <a:ext cx="5832648" cy="400110"/>
          </a:xfrm>
          <a:prstGeom prst="rect">
            <a:avLst/>
          </a:prstGeom>
          <a:noFill/>
        </p:spPr>
        <p:txBody>
          <a:bodyPr wrap="square" rtlCol="0">
            <a:spAutoFit/>
          </a:bodyPr>
          <a:lstStyle/>
          <a:p>
            <a:r>
              <a:rPr lang="zh-CN" altLang="en-US" sz="2000" b="1" dirty="0" smtClean="0"/>
              <a:t>三、框架比较</a:t>
            </a:r>
            <a:endParaRPr lang="zh-CN" altLang="en-US" sz="2000" b="1" dirty="0"/>
          </a:p>
        </p:txBody>
      </p:sp>
      <p:sp>
        <p:nvSpPr>
          <p:cNvPr id="16" name="文本框 15"/>
          <p:cNvSpPr txBox="1"/>
          <p:nvPr/>
        </p:nvSpPr>
        <p:spPr>
          <a:xfrm>
            <a:off x="971600" y="1655911"/>
            <a:ext cx="7272807" cy="338554"/>
          </a:xfrm>
          <a:prstGeom prst="rect">
            <a:avLst/>
          </a:prstGeom>
          <a:noFill/>
        </p:spPr>
        <p:txBody>
          <a:bodyPr wrap="square" rtlCol="0">
            <a:spAutoFit/>
          </a:bodyPr>
          <a:lstStyle/>
          <a:p>
            <a:r>
              <a:rPr kumimoji="1" lang="en-US" altLang="zh-CN" sz="1600" dirty="0" smtClean="0"/>
              <a:t>        </a:t>
            </a:r>
            <a:endParaRPr kumimoji="1" lang="zh-CN" altLang="en-US" sz="1600" dirty="0"/>
          </a:p>
        </p:txBody>
      </p:sp>
      <p:sp>
        <p:nvSpPr>
          <p:cNvPr id="18" name="文本框 17"/>
          <p:cNvSpPr txBox="1"/>
          <p:nvPr/>
        </p:nvSpPr>
        <p:spPr>
          <a:xfrm>
            <a:off x="755576" y="2736031"/>
            <a:ext cx="5832648" cy="369332"/>
          </a:xfrm>
          <a:prstGeom prst="rect">
            <a:avLst/>
          </a:prstGeom>
          <a:noFill/>
        </p:spPr>
        <p:txBody>
          <a:bodyPr wrap="square" rtlCol="0">
            <a:spAutoFit/>
          </a:bodyPr>
          <a:lstStyle/>
          <a:p>
            <a:endParaRPr lang="zh-CN" altLang="en-US" dirty="0"/>
          </a:p>
        </p:txBody>
      </p:sp>
      <p:sp>
        <p:nvSpPr>
          <p:cNvPr id="20" name="文本框 19"/>
          <p:cNvSpPr txBox="1"/>
          <p:nvPr/>
        </p:nvSpPr>
        <p:spPr>
          <a:xfrm>
            <a:off x="971600" y="3240087"/>
            <a:ext cx="7272807" cy="338554"/>
          </a:xfrm>
          <a:prstGeom prst="rect">
            <a:avLst/>
          </a:prstGeom>
          <a:noFill/>
        </p:spPr>
        <p:txBody>
          <a:bodyPr wrap="square" rtlCol="0">
            <a:spAutoFit/>
          </a:bodyPr>
          <a:lstStyle/>
          <a:p>
            <a:endParaRPr kumimoji="1" lang="zh-CN" altLang="en-US" sz="1600" dirty="0"/>
          </a:p>
        </p:txBody>
      </p:sp>
      <p:sp>
        <p:nvSpPr>
          <p:cNvPr id="6" name="文本框 5"/>
          <p:cNvSpPr txBox="1"/>
          <p:nvPr/>
        </p:nvSpPr>
        <p:spPr>
          <a:xfrm>
            <a:off x="755576" y="4032175"/>
            <a:ext cx="5832648" cy="369332"/>
          </a:xfrm>
          <a:prstGeom prst="rect">
            <a:avLst/>
          </a:prstGeom>
          <a:noFill/>
        </p:spPr>
        <p:txBody>
          <a:bodyPr wrap="square" rtlCol="0">
            <a:spAutoFit/>
          </a:bodyPr>
          <a:lstStyle/>
          <a:p>
            <a:endParaRPr lang="zh-CN" altLang="en-US" dirty="0"/>
          </a:p>
        </p:txBody>
      </p:sp>
      <p:sp>
        <p:nvSpPr>
          <p:cNvPr id="7" name="文本框 6"/>
          <p:cNvSpPr txBox="1"/>
          <p:nvPr/>
        </p:nvSpPr>
        <p:spPr>
          <a:xfrm>
            <a:off x="971600" y="4536231"/>
            <a:ext cx="7272807" cy="338554"/>
          </a:xfrm>
          <a:prstGeom prst="rect">
            <a:avLst/>
          </a:prstGeom>
          <a:noFill/>
        </p:spPr>
        <p:txBody>
          <a:bodyPr wrap="square" rtlCol="0">
            <a:spAutoFit/>
          </a:bodyPr>
          <a:lstStyle/>
          <a:p>
            <a:endParaRPr kumimoji="1" lang="zh-CN" altLang="en-US" sz="1600" dirty="0"/>
          </a:p>
        </p:txBody>
      </p:sp>
      <p:graphicFrame>
        <p:nvGraphicFramePr>
          <p:cNvPr id="3" name="表格 2"/>
          <p:cNvGraphicFramePr>
            <a:graphicFrameLocks noGrp="1"/>
          </p:cNvGraphicFramePr>
          <p:nvPr>
            <p:extLst>
              <p:ext uri="{D42A27DB-BD31-4B8C-83A1-F6EECF244321}">
                <p14:modId xmlns:p14="http://schemas.microsoft.com/office/powerpoint/2010/main" val="1021593259"/>
              </p:ext>
            </p:extLst>
          </p:nvPr>
        </p:nvGraphicFramePr>
        <p:xfrm>
          <a:off x="611560" y="1655911"/>
          <a:ext cx="7992888" cy="3565821"/>
        </p:xfrm>
        <a:graphic>
          <a:graphicData uri="http://schemas.openxmlformats.org/drawingml/2006/table">
            <a:tbl>
              <a:tblPr firstRow="1" bandRow="1">
                <a:tableStyleId>{5C22544A-7EE6-4342-B048-85BDC9FD1C3A}</a:tableStyleId>
              </a:tblPr>
              <a:tblGrid>
                <a:gridCol w="1152128"/>
                <a:gridCol w="1512168"/>
                <a:gridCol w="1178438"/>
                <a:gridCol w="1485858"/>
                <a:gridCol w="1332148"/>
                <a:gridCol w="1332148"/>
              </a:tblGrid>
              <a:tr h="487567">
                <a:tc>
                  <a:txBody>
                    <a:bodyPr/>
                    <a:lstStyle/>
                    <a:p>
                      <a:pPr algn="ctr"/>
                      <a:endParaRPr lang="zh-CN" altLang="en-US" sz="1200" dirty="0"/>
                    </a:p>
                  </a:txBody>
                  <a:tcPr/>
                </a:tc>
                <a:tc>
                  <a:txBody>
                    <a:bodyPr/>
                    <a:lstStyle/>
                    <a:p>
                      <a:pPr algn="ctr"/>
                      <a:r>
                        <a:rPr lang="en-US" altLang="zh-CN" sz="1200" dirty="0" smtClean="0"/>
                        <a:t>Spark </a:t>
                      </a:r>
                      <a:r>
                        <a:rPr lang="en-US" altLang="zh-CN" sz="1200" dirty="0" err="1" smtClean="0"/>
                        <a:t>MLlib</a:t>
                      </a:r>
                      <a:endParaRPr lang="zh-CN" altLang="en-US" sz="1200" dirty="0"/>
                    </a:p>
                  </a:txBody>
                  <a:tcPr/>
                </a:tc>
                <a:tc>
                  <a:txBody>
                    <a:bodyPr/>
                    <a:lstStyle/>
                    <a:p>
                      <a:pPr algn="ctr"/>
                      <a:r>
                        <a:rPr lang="en-US" altLang="zh-CN" sz="1200" dirty="0" smtClean="0"/>
                        <a:t>DMTK</a:t>
                      </a:r>
                      <a:endParaRPr lang="zh-CN" altLang="en-US" sz="1200" dirty="0"/>
                    </a:p>
                  </a:txBody>
                  <a:tcPr/>
                </a:tc>
                <a:tc>
                  <a:txBody>
                    <a:bodyPr/>
                    <a:lstStyle/>
                    <a:p>
                      <a:pPr algn="ctr"/>
                      <a:r>
                        <a:rPr lang="en-US" altLang="zh-CN" sz="1200" dirty="0" err="1" smtClean="0"/>
                        <a:t>TensorFlow</a:t>
                      </a:r>
                      <a:endParaRPr lang="zh-CN" altLang="en-US" sz="1200" dirty="0"/>
                    </a:p>
                  </a:txBody>
                  <a:tcPr/>
                </a:tc>
                <a:tc>
                  <a:txBody>
                    <a:bodyPr/>
                    <a:lstStyle/>
                    <a:p>
                      <a:pPr algn="ctr"/>
                      <a:r>
                        <a:rPr lang="en-US" altLang="zh-CN" sz="1200" dirty="0" err="1" smtClean="0"/>
                        <a:t>SystemML</a:t>
                      </a:r>
                      <a:endParaRPr lang="zh-CN" altLang="en-US" sz="1200" dirty="0"/>
                    </a:p>
                  </a:txBody>
                  <a:tcPr/>
                </a:tc>
                <a:tc>
                  <a:txBody>
                    <a:bodyPr/>
                    <a:lstStyle/>
                    <a:p>
                      <a:pPr algn="ctr"/>
                      <a:r>
                        <a:rPr lang="en-US" altLang="zh-CN" sz="1200" dirty="0" err="1" smtClean="0"/>
                        <a:t>Weka</a:t>
                      </a:r>
                      <a:endParaRPr lang="zh-CN" altLang="en-US" sz="1200" dirty="0"/>
                    </a:p>
                  </a:txBody>
                  <a:tcPr/>
                </a:tc>
              </a:tr>
              <a:tr h="487567">
                <a:tc>
                  <a:txBody>
                    <a:bodyPr/>
                    <a:lstStyle/>
                    <a:p>
                      <a:pPr algn="ctr"/>
                      <a:r>
                        <a:rPr lang="zh-CN" altLang="en-US" sz="1200" dirty="0" smtClean="0"/>
                        <a:t>开发者</a:t>
                      </a:r>
                      <a:endParaRPr lang="zh-CN" altLang="en-US" sz="1200" dirty="0"/>
                    </a:p>
                  </a:txBody>
                  <a:tcPr/>
                </a:tc>
                <a:tc>
                  <a:txBody>
                    <a:bodyPr/>
                    <a:lstStyle/>
                    <a:p>
                      <a:pPr algn="ctr"/>
                      <a:r>
                        <a:rPr lang="en-US" altLang="zh-CN" sz="1200" dirty="0" smtClean="0"/>
                        <a:t>Apache</a:t>
                      </a:r>
                      <a:endParaRPr lang="zh-CN" altLang="en-US" sz="1200" dirty="0"/>
                    </a:p>
                  </a:txBody>
                  <a:tcPr/>
                </a:tc>
                <a:tc>
                  <a:txBody>
                    <a:bodyPr/>
                    <a:lstStyle/>
                    <a:p>
                      <a:pPr algn="ctr"/>
                      <a:r>
                        <a:rPr lang="en-US" altLang="zh-CN" sz="1200" dirty="0" smtClean="0"/>
                        <a:t>Microsoft</a:t>
                      </a:r>
                      <a:endParaRPr lang="zh-CN" altLang="en-US" sz="1200" dirty="0"/>
                    </a:p>
                  </a:txBody>
                  <a:tcPr/>
                </a:tc>
                <a:tc>
                  <a:txBody>
                    <a:bodyPr/>
                    <a:lstStyle/>
                    <a:p>
                      <a:pPr algn="ctr"/>
                      <a:r>
                        <a:rPr lang="en-US" altLang="zh-CN" sz="1200" dirty="0" smtClean="0"/>
                        <a:t>Google</a:t>
                      </a:r>
                      <a:endParaRPr lang="zh-CN" altLang="en-US" sz="1200" dirty="0"/>
                    </a:p>
                  </a:txBody>
                  <a:tcPr/>
                </a:tc>
                <a:tc>
                  <a:txBody>
                    <a:bodyPr/>
                    <a:lstStyle/>
                    <a:p>
                      <a:pPr algn="ctr"/>
                      <a:r>
                        <a:rPr lang="en-US" altLang="zh-CN" sz="1200" dirty="0" smtClean="0"/>
                        <a:t>IBM</a:t>
                      </a:r>
                      <a:endParaRPr lang="zh-CN" altLang="en-US" sz="1200" dirty="0"/>
                    </a:p>
                  </a:txBody>
                  <a:tcPr/>
                </a:tc>
                <a:tc>
                  <a:txBody>
                    <a:bodyPr/>
                    <a:lstStyle/>
                    <a:p>
                      <a:pPr algn="ctr"/>
                      <a:r>
                        <a:rPr lang="en-US" altLang="zh-CN" sz="1200" dirty="0" smtClean="0"/>
                        <a:t>University of Waikato</a:t>
                      </a:r>
                      <a:endParaRPr lang="zh-CN" altLang="en-US" sz="1200" dirty="0"/>
                    </a:p>
                  </a:txBody>
                  <a:tcPr/>
                </a:tc>
              </a:tr>
              <a:tr h="487567">
                <a:tc>
                  <a:txBody>
                    <a:bodyPr/>
                    <a:lstStyle/>
                    <a:p>
                      <a:pPr algn="ctr"/>
                      <a:r>
                        <a:rPr lang="zh-CN" altLang="en-US" sz="1200" dirty="0" smtClean="0"/>
                        <a:t>开发语言</a:t>
                      </a:r>
                      <a:endParaRPr lang="zh-CN" altLang="en-US" sz="1200" dirty="0"/>
                    </a:p>
                  </a:txBody>
                  <a:tcPr/>
                </a:tc>
                <a:tc>
                  <a:txBody>
                    <a:bodyPr/>
                    <a:lstStyle/>
                    <a:p>
                      <a:pPr algn="ctr"/>
                      <a:r>
                        <a:rPr lang="en-US" altLang="zh-CN" sz="1200" dirty="0" smtClean="0"/>
                        <a:t>Java</a:t>
                      </a:r>
                      <a:r>
                        <a:rPr lang="zh-CN" altLang="en-US" sz="1200" dirty="0" smtClean="0"/>
                        <a:t>、支持</a:t>
                      </a:r>
                      <a:r>
                        <a:rPr lang="en-US" altLang="zh-CN" sz="1200" dirty="0" err="1" smtClean="0"/>
                        <a:t>scala</a:t>
                      </a:r>
                      <a:r>
                        <a:rPr lang="zh-CN" altLang="en-US" sz="1200" dirty="0" smtClean="0"/>
                        <a:t>、</a:t>
                      </a:r>
                      <a:r>
                        <a:rPr lang="en-US" altLang="zh-CN" sz="1200" dirty="0" smtClean="0"/>
                        <a:t>python</a:t>
                      </a:r>
                      <a:endParaRPr lang="zh-CN" altLang="en-US" sz="1200" dirty="0"/>
                    </a:p>
                  </a:txBody>
                  <a:tcPr/>
                </a:tc>
                <a:tc>
                  <a:txBody>
                    <a:bodyPr/>
                    <a:lstStyle/>
                    <a:p>
                      <a:pPr algn="ctr"/>
                      <a:r>
                        <a:rPr lang="en-US" altLang="zh-CN" sz="1200" dirty="0" smtClean="0"/>
                        <a:t>C++</a:t>
                      </a:r>
                      <a:endParaRPr lang="zh-CN" altLang="en-US" sz="1200" dirty="0"/>
                    </a:p>
                  </a:txBody>
                  <a:tcPr/>
                </a:tc>
                <a:tc>
                  <a:txBody>
                    <a:bodyPr/>
                    <a:lstStyle/>
                    <a:p>
                      <a:pPr algn="ctr"/>
                      <a:r>
                        <a:rPr lang="en-US" altLang="zh-CN" sz="1200" dirty="0" smtClean="0"/>
                        <a:t>C++</a:t>
                      </a:r>
                      <a:r>
                        <a:rPr lang="zh-CN" altLang="en-US" sz="1200" dirty="0" smtClean="0"/>
                        <a:t>编写，提供</a:t>
                      </a:r>
                      <a:r>
                        <a:rPr lang="en-US" altLang="zh-CN" sz="1200" dirty="0" smtClean="0"/>
                        <a:t>python</a:t>
                      </a:r>
                      <a:r>
                        <a:rPr lang="zh-CN" altLang="en-US" sz="1200" dirty="0" smtClean="0"/>
                        <a:t>和</a:t>
                      </a:r>
                      <a:r>
                        <a:rPr lang="en-US" altLang="zh-CN" sz="1200" dirty="0" smtClean="0"/>
                        <a:t>C++ API</a:t>
                      </a:r>
                      <a:r>
                        <a:rPr lang="en-US" altLang="zh-CN" sz="1200" baseline="0" dirty="0" smtClean="0"/>
                        <a:t> </a:t>
                      </a:r>
                      <a:endParaRPr lang="zh-CN" altLang="en-US" sz="1200" dirty="0"/>
                    </a:p>
                  </a:txBody>
                  <a:tcPr/>
                </a:tc>
                <a:tc>
                  <a:txBody>
                    <a:bodyPr/>
                    <a:lstStyle/>
                    <a:p>
                      <a:pPr algn="ctr"/>
                      <a:r>
                        <a:rPr lang="en-US" altLang="zh-CN" sz="1200" dirty="0" smtClean="0"/>
                        <a:t>Java</a:t>
                      </a:r>
                      <a:endParaRPr lang="zh-CN" altLang="en-US" sz="1200" dirty="0"/>
                    </a:p>
                  </a:txBody>
                  <a:tcPr/>
                </a:tc>
                <a:tc>
                  <a:txBody>
                    <a:bodyPr/>
                    <a:lstStyle/>
                    <a:p>
                      <a:pPr algn="ctr"/>
                      <a:r>
                        <a:rPr lang="en-US" altLang="zh-CN" sz="1200" dirty="0" smtClean="0"/>
                        <a:t>Java</a:t>
                      </a:r>
                      <a:endParaRPr lang="zh-CN" altLang="en-US" sz="1200" dirty="0"/>
                    </a:p>
                  </a:txBody>
                  <a:tcPr/>
                </a:tc>
              </a:tr>
              <a:tr h="481515">
                <a:tc>
                  <a:txBody>
                    <a:bodyPr/>
                    <a:lstStyle/>
                    <a:p>
                      <a:pPr algn="ctr"/>
                      <a:r>
                        <a:rPr lang="zh-CN" altLang="en-US" sz="1200" dirty="0" smtClean="0"/>
                        <a:t>资料丰富度和社区活跃度</a:t>
                      </a: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smtClean="0"/>
                    </a:p>
                    <a:p>
                      <a:pPr algn="ct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smtClean="0"/>
                    </a:p>
                    <a:p>
                      <a:pPr algn="ct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smtClean="0"/>
                    </a:p>
                    <a:p>
                      <a:pPr algn="ct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200" dirty="0" smtClean="0"/>
                    </a:p>
                    <a:p>
                      <a:pPr algn="ctr"/>
                      <a:endParaRPr lang="zh-CN" altLang="en-US" sz="1200" dirty="0"/>
                    </a:p>
                  </a:txBody>
                  <a:tcPr/>
                </a:tc>
              </a:tr>
              <a:tr h="720081">
                <a:tc>
                  <a:txBody>
                    <a:bodyPr/>
                    <a:lstStyle/>
                    <a:p>
                      <a:pPr algn="ctr"/>
                      <a:r>
                        <a:rPr lang="zh-CN" altLang="en-US" sz="1200" dirty="0" smtClean="0"/>
                        <a:t>包含算法</a:t>
                      </a:r>
                      <a:endParaRPr lang="zh-CN" altLang="en-US" sz="1200" dirty="0"/>
                    </a:p>
                  </a:txBody>
                  <a:tcPr/>
                </a:tc>
                <a:tc>
                  <a:txBody>
                    <a:bodyPr/>
                    <a:lstStyle/>
                    <a:p>
                      <a:pPr algn="ctr"/>
                      <a:r>
                        <a:rPr lang="zh-CN" altLang="en-US" sz="1200" dirty="0" smtClean="0"/>
                        <a:t>基本统计、分类、回归、协同过滤、聚类、降维、特征提取和转化、调优</a:t>
                      </a:r>
                      <a:endParaRPr lang="zh-CN" altLang="en-US" sz="1200" dirty="0"/>
                    </a:p>
                  </a:txBody>
                  <a:tcPr/>
                </a:tc>
                <a:tc>
                  <a:txBody>
                    <a:bodyPr/>
                    <a:lstStyle/>
                    <a:p>
                      <a:pPr algn="ctr"/>
                      <a:r>
                        <a:rPr lang="en-US" altLang="zh-CN" sz="1200" dirty="0" err="1" smtClean="0"/>
                        <a:t>LightLDA</a:t>
                      </a:r>
                      <a:r>
                        <a:rPr lang="zh-CN" altLang="en-US" sz="1200" dirty="0" smtClean="0"/>
                        <a:t>、分布式词向量</a:t>
                      </a:r>
                      <a:endParaRPr lang="zh-CN" altLang="en-US" sz="1200" dirty="0"/>
                    </a:p>
                  </a:txBody>
                  <a:tcPr/>
                </a:tc>
                <a:tc>
                  <a:txBody>
                    <a:bodyPr/>
                    <a:lstStyle/>
                    <a:p>
                      <a:pPr algn="ctr"/>
                      <a:r>
                        <a:rPr lang="zh-CN" altLang="en-US" sz="1200" dirty="0" smtClean="0"/>
                        <a:t>支持卷积神经网络、单词向量表示、</a:t>
                      </a:r>
                      <a:r>
                        <a:rPr lang="en-US" altLang="zh-CN" sz="1200" dirty="0" smtClean="0"/>
                        <a:t>CNN</a:t>
                      </a:r>
                      <a:r>
                        <a:rPr lang="zh-CN" altLang="en-US" sz="1200" dirty="0" smtClean="0"/>
                        <a:t>、</a:t>
                      </a:r>
                      <a:r>
                        <a:rPr lang="en-US" altLang="zh-CN" sz="1200" dirty="0" smtClean="0"/>
                        <a:t>RNN</a:t>
                      </a:r>
                      <a:r>
                        <a:rPr lang="zh-CN" altLang="en-US" sz="1200" dirty="0" smtClean="0"/>
                        <a:t>和</a:t>
                      </a:r>
                      <a:r>
                        <a:rPr lang="en-US" altLang="zh-CN" sz="1200" dirty="0" smtClean="0"/>
                        <a:t>LSTM</a:t>
                      </a:r>
                      <a:r>
                        <a:rPr lang="zh-CN" altLang="en-US" sz="1200" dirty="0" smtClean="0"/>
                        <a:t>算法</a:t>
                      </a:r>
                      <a:endParaRPr lang="zh-CN" altLang="en-US" sz="1200" dirty="0"/>
                    </a:p>
                  </a:txBody>
                  <a:tcPr/>
                </a:tc>
                <a:tc>
                  <a:txBody>
                    <a:bodyPr/>
                    <a:lstStyle/>
                    <a:p>
                      <a:pPr algn="ctr"/>
                      <a:r>
                        <a:rPr lang="zh-CN" altLang="en-US" sz="1200" dirty="0" smtClean="0"/>
                        <a:t>描述统计、分类、聚类、回归、矩阵因子分解、存活分析</a:t>
                      </a:r>
                      <a:endParaRPr lang="en-US" altLang="zh-CN" sz="1200" dirty="0" smtClean="0"/>
                    </a:p>
                  </a:txBody>
                  <a:tcPr/>
                </a:tc>
                <a:tc>
                  <a:txBody>
                    <a:bodyPr/>
                    <a:lstStyle/>
                    <a:p>
                      <a:pPr algn="ctr"/>
                      <a:r>
                        <a:rPr lang="zh-CN" altLang="en-US" sz="1200" dirty="0" smtClean="0"/>
                        <a:t>数据预处理、分类、回归、聚类、关联规则</a:t>
                      </a:r>
                      <a:endParaRPr lang="zh-CN" altLang="en-US" sz="1200" dirty="0"/>
                    </a:p>
                  </a:txBody>
                  <a:tcPr/>
                </a:tc>
              </a:tr>
              <a:tr h="504055">
                <a:tc>
                  <a:txBody>
                    <a:bodyPr/>
                    <a:lstStyle/>
                    <a:p>
                      <a:pPr algn="ctr"/>
                      <a:r>
                        <a:rPr lang="zh-CN" altLang="en-US" sz="1200" dirty="0" smtClean="0"/>
                        <a:t>运行环境和部署方式</a:t>
                      </a:r>
                      <a:endParaRPr lang="zh-CN" altLang="en-US" sz="1200" dirty="0"/>
                    </a:p>
                  </a:txBody>
                  <a:tcPr/>
                </a:tc>
                <a:tc>
                  <a:txBody>
                    <a:bodyPr/>
                    <a:lstStyle/>
                    <a:p>
                      <a:pPr algn="ctr"/>
                      <a:r>
                        <a:rPr lang="en-US" altLang="zh-CN" sz="1200" dirty="0" smtClean="0"/>
                        <a:t>Linux</a:t>
                      </a:r>
                      <a:r>
                        <a:rPr lang="zh-CN" altLang="en-US" sz="1200" dirty="0" smtClean="0"/>
                        <a:t>、</a:t>
                      </a:r>
                      <a:r>
                        <a:rPr lang="en-US" altLang="zh-CN" sz="1200" dirty="0" smtClean="0"/>
                        <a:t>Mac OS</a:t>
                      </a:r>
                      <a:r>
                        <a:rPr lang="zh-CN" altLang="en-US" sz="1200" dirty="0" smtClean="0"/>
                        <a:t>、</a:t>
                      </a:r>
                      <a:r>
                        <a:rPr lang="en-US" altLang="zh-CN" sz="1200" dirty="0" smtClean="0"/>
                        <a:t>Windows</a:t>
                      </a:r>
                      <a:r>
                        <a:rPr lang="zh-CN" altLang="en-US" sz="1200" dirty="0" smtClean="0"/>
                        <a:t>、支持分布式集群</a:t>
                      </a:r>
                      <a:endParaRPr lang="zh-CN" altLang="en-US" sz="1200" dirty="0"/>
                    </a:p>
                  </a:txBody>
                  <a:tcPr/>
                </a:tc>
                <a:tc>
                  <a:txBody>
                    <a:bodyPr/>
                    <a:lstStyle/>
                    <a:p>
                      <a:pPr algn="ctr"/>
                      <a:r>
                        <a:rPr lang="en-US" altLang="zh-CN" sz="1200" dirty="0" smtClean="0"/>
                        <a:t>Windows</a:t>
                      </a:r>
                      <a:r>
                        <a:rPr lang="zh-CN" altLang="en-US" sz="1200" dirty="0" smtClean="0"/>
                        <a:t>、</a:t>
                      </a:r>
                      <a:r>
                        <a:rPr lang="en-US" altLang="zh-CN" sz="1200" dirty="0" smtClean="0"/>
                        <a:t>Linux</a:t>
                      </a:r>
                      <a:r>
                        <a:rPr lang="zh-CN" altLang="en-US" sz="1200" dirty="0" smtClean="0"/>
                        <a:t>，支持跨系统集群</a:t>
                      </a:r>
                      <a:endParaRPr lang="zh-CN" altLang="en-US" sz="1200" dirty="0"/>
                    </a:p>
                  </a:txBody>
                  <a:tcPr/>
                </a:tc>
                <a:tc>
                  <a:txBody>
                    <a:bodyPr/>
                    <a:lstStyle/>
                    <a:p>
                      <a:pPr algn="ctr"/>
                      <a:r>
                        <a:rPr lang="en-US" altLang="zh-CN" sz="1200" dirty="0" smtClean="0"/>
                        <a:t>Linux</a:t>
                      </a:r>
                      <a:r>
                        <a:rPr lang="zh-CN" altLang="en-US" sz="1200" dirty="0" smtClean="0"/>
                        <a:t>、</a:t>
                      </a:r>
                      <a:r>
                        <a:rPr lang="en-US" altLang="zh-CN" sz="1200" dirty="0" smtClean="0"/>
                        <a:t>Mac OS</a:t>
                      </a:r>
                      <a:r>
                        <a:rPr lang="zh-CN" altLang="en-US" sz="1200" dirty="0" smtClean="0"/>
                        <a:t>，运行在单机，暂不支持集群</a:t>
                      </a:r>
                      <a:endParaRPr lang="zh-CN" altLang="en-US" sz="1200" dirty="0"/>
                    </a:p>
                  </a:txBody>
                  <a:tcPr/>
                </a:tc>
                <a:tc>
                  <a:txBody>
                    <a:bodyPr/>
                    <a:lstStyle/>
                    <a:p>
                      <a:pPr algn="ctr"/>
                      <a:r>
                        <a:rPr lang="en-US" altLang="zh-CN" sz="1200" dirty="0" smtClean="0"/>
                        <a:t>Linux</a:t>
                      </a:r>
                      <a:r>
                        <a:rPr lang="zh-CN" altLang="en-US" sz="1200" dirty="0" smtClean="0"/>
                        <a:t>、</a:t>
                      </a:r>
                      <a:r>
                        <a:rPr lang="en-US" altLang="zh-CN" sz="1200" dirty="0" smtClean="0"/>
                        <a:t>Mac OS</a:t>
                      </a:r>
                      <a:r>
                        <a:rPr lang="zh-CN" altLang="en-US" sz="1200" dirty="0" smtClean="0"/>
                        <a:t>、</a:t>
                      </a:r>
                      <a:r>
                        <a:rPr lang="en-US" altLang="zh-CN" sz="1200" dirty="0" smtClean="0"/>
                        <a:t>Windows</a:t>
                      </a:r>
                    </a:p>
                    <a:p>
                      <a:pPr algn="ctr"/>
                      <a:r>
                        <a:rPr lang="zh-CN" altLang="en-US" sz="1200" dirty="0" smtClean="0"/>
                        <a:t>单机或分布式</a:t>
                      </a:r>
                      <a:endParaRPr lang="zh-CN"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Linux</a:t>
                      </a:r>
                      <a:r>
                        <a:rPr lang="zh-CN" altLang="en-US" sz="1200" dirty="0" smtClean="0"/>
                        <a:t>、</a:t>
                      </a:r>
                      <a:r>
                        <a:rPr lang="en-US" altLang="zh-CN" sz="1200" dirty="0" smtClean="0"/>
                        <a:t>Mac OS</a:t>
                      </a:r>
                      <a:r>
                        <a:rPr lang="zh-CN" altLang="en-US" sz="1200" dirty="0" smtClean="0"/>
                        <a:t>、</a:t>
                      </a:r>
                      <a:r>
                        <a:rPr lang="en-US" altLang="zh-CN" sz="1200" dirty="0" smtClean="0"/>
                        <a:t>Windows</a:t>
                      </a:r>
                    </a:p>
                    <a:p>
                      <a:pPr algn="ctr"/>
                      <a:endParaRPr lang="zh-CN" altLang="en-US" sz="1200" dirty="0"/>
                    </a:p>
                  </a:txBody>
                  <a:tcPr/>
                </a:tc>
              </a:tr>
            </a:tbl>
          </a:graphicData>
        </a:graphic>
      </p:graphicFrame>
    </p:spTree>
    <p:extLst>
      <p:ext uri="{BB962C8B-B14F-4D97-AF65-F5344CB8AC3E}">
        <p14:creationId xmlns:p14="http://schemas.microsoft.com/office/powerpoint/2010/main" val="20247627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079847"/>
            <a:ext cx="5832648" cy="400110"/>
          </a:xfrm>
          <a:prstGeom prst="rect">
            <a:avLst/>
          </a:prstGeom>
          <a:noFill/>
        </p:spPr>
        <p:txBody>
          <a:bodyPr wrap="square" rtlCol="0">
            <a:spAutoFit/>
          </a:bodyPr>
          <a:lstStyle/>
          <a:p>
            <a:r>
              <a:rPr lang="zh-CN" altLang="en-US" sz="2000" b="1" dirty="0" smtClean="0"/>
              <a:t>四、五种开源框架各适用范围及性能</a:t>
            </a:r>
            <a:endParaRPr lang="zh-CN" altLang="en-US" sz="2000" b="1" dirty="0"/>
          </a:p>
        </p:txBody>
      </p:sp>
      <p:sp>
        <p:nvSpPr>
          <p:cNvPr id="16" name="文本框 15"/>
          <p:cNvSpPr txBox="1"/>
          <p:nvPr/>
        </p:nvSpPr>
        <p:spPr>
          <a:xfrm>
            <a:off x="971600" y="1511895"/>
            <a:ext cx="7272807" cy="830997"/>
          </a:xfrm>
          <a:prstGeom prst="rect">
            <a:avLst/>
          </a:prstGeom>
          <a:noFill/>
        </p:spPr>
        <p:txBody>
          <a:bodyPr wrap="square" rtlCol="0">
            <a:spAutoFit/>
          </a:bodyPr>
          <a:lstStyle/>
          <a:p>
            <a:r>
              <a:rPr kumimoji="1" lang="en-US" altLang="zh-CN" sz="1600" dirty="0" smtClean="0"/>
              <a:t>        1</a:t>
            </a:r>
            <a:r>
              <a:rPr kumimoji="1" lang="zh-CN" altLang="en-US" sz="1600" dirty="0" smtClean="0"/>
              <a:t>、</a:t>
            </a:r>
            <a:r>
              <a:rPr kumimoji="1" lang="en-US" altLang="zh-CN" sz="1600" dirty="0" smtClean="0"/>
              <a:t>Spark </a:t>
            </a:r>
            <a:r>
              <a:rPr kumimoji="1" lang="en-US" altLang="zh-CN" sz="1600" dirty="0" err="1" smtClean="0"/>
              <a:t>Mllib</a:t>
            </a:r>
            <a:r>
              <a:rPr kumimoji="1" lang="zh-CN" altLang="en-US" sz="1600" dirty="0" smtClean="0"/>
              <a:t>：基于海量数据完成机器学习过程。由于使用</a:t>
            </a:r>
            <a:r>
              <a:rPr kumimoji="1" lang="en-US" altLang="zh-CN" sz="1600" dirty="0" err="1" smtClean="0"/>
              <a:t>MapReduce</a:t>
            </a:r>
            <a:r>
              <a:rPr kumimoji="1" lang="zh-CN" altLang="en-US" sz="1600" dirty="0" smtClean="0"/>
              <a:t>方式实现分布式机器学习算法时非常消耗时间及磁盘容量，而</a:t>
            </a:r>
            <a:r>
              <a:rPr kumimoji="1" lang="en-US" altLang="zh-CN" sz="1600" dirty="0" err="1" smtClean="0"/>
              <a:t>MLlib</a:t>
            </a:r>
            <a:r>
              <a:rPr kumimoji="1" lang="zh-CN" altLang="en-US" sz="1600" dirty="0" smtClean="0"/>
              <a:t>框架则可通过</a:t>
            </a:r>
            <a:r>
              <a:rPr kumimoji="1" lang="en-US" altLang="zh-CN" sz="1600" dirty="0" smtClean="0"/>
              <a:t>Spark</a:t>
            </a:r>
            <a:r>
              <a:rPr kumimoji="1" lang="zh-CN" altLang="en-US" sz="1600" dirty="0" smtClean="0"/>
              <a:t>，快速完成相关机器学习过程。</a:t>
            </a:r>
            <a:endParaRPr kumimoji="1" lang="zh-CN" altLang="en-US" sz="1600" dirty="0"/>
          </a:p>
        </p:txBody>
      </p:sp>
      <p:sp>
        <p:nvSpPr>
          <p:cNvPr id="18" name="文本框 17"/>
          <p:cNvSpPr txBox="1"/>
          <p:nvPr/>
        </p:nvSpPr>
        <p:spPr>
          <a:xfrm>
            <a:off x="755576" y="2736031"/>
            <a:ext cx="5832648" cy="369332"/>
          </a:xfrm>
          <a:prstGeom prst="rect">
            <a:avLst/>
          </a:prstGeom>
          <a:noFill/>
        </p:spPr>
        <p:txBody>
          <a:bodyPr wrap="square" rtlCol="0">
            <a:spAutoFit/>
          </a:bodyPr>
          <a:lstStyle/>
          <a:p>
            <a:endParaRPr lang="zh-CN" altLang="en-US" dirty="0"/>
          </a:p>
        </p:txBody>
      </p:sp>
      <p:sp>
        <p:nvSpPr>
          <p:cNvPr id="20" name="文本框 19"/>
          <p:cNvSpPr txBox="1"/>
          <p:nvPr/>
        </p:nvSpPr>
        <p:spPr>
          <a:xfrm>
            <a:off x="971600" y="3240087"/>
            <a:ext cx="7272807" cy="338554"/>
          </a:xfrm>
          <a:prstGeom prst="rect">
            <a:avLst/>
          </a:prstGeom>
          <a:noFill/>
        </p:spPr>
        <p:txBody>
          <a:bodyPr wrap="square" rtlCol="0">
            <a:spAutoFit/>
          </a:bodyPr>
          <a:lstStyle/>
          <a:p>
            <a:endParaRPr kumimoji="1" lang="zh-CN" altLang="en-US" sz="1600" dirty="0"/>
          </a:p>
        </p:txBody>
      </p:sp>
      <p:sp>
        <p:nvSpPr>
          <p:cNvPr id="6" name="文本框 5"/>
          <p:cNvSpPr txBox="1"/>
          <p:nvPr/>
        </p:nvSpPr>
        <p:spPr>
          <a:xfrm>
            <a:off x="755576" y="4032175"/>
            <a:ext cx="5832648" cy="369332"/>
          </a:xfrm>
          <a:prstGeom prst="rect">
            <a:avLst/>
          </a:prstGeom>
          <a:noFill/>
        </p:spPr>
        <p:txBody>
          <a:bodyPr wrap="square" rtlCol="0">
            <a:spAutoFit/>
          </a:bodyPr>
          <a:lstStyle/>
          <a:p>
            <a:endParaRPr lang="zh-CN" altLang="en-US" dirty="0"/>
          </a:p>
        </p:txBody>
      </p:sp>
      <p:sp>
        <p:nvSpPr>
          <p:cNvPr id="7" name="文本框 6"/>
          <p:cNvSpPr txBox="1"/>
          <p:nvPr/>
        </p:nvSpPr>
        <p:spPr>
          <a:xfrm>
            <a:off x="971600" y="4536231"/>
            <a:ext cx="7272807" cy="338554"/>
          </a:xfrm>
          <a:prstGeom prst="rect">
            <a:avLst/>
          </a:prstGeom>
          <a:noFill/>
        </p:spPr>
        <p:txBody>
          <a:bodyPr wrap="square" rtlCol="0">
            <a:spAutoFit/>
          </a:bodyPr>
          <a:lstStyle/>
          <a:p>
            <a:endParaRPr kumimoji="1" lang="zh-CN" altLang="en-US" sz="1600" dirty="0"/>
          </a:p>
        </p:txBody>
      </p:sp>
      <p:sp>
        <p:nvSpPr>
          <p:cNvPr id="8" name="文本框 7"/>
          <p:cNvSpPr txBox="1"/>
          <p:nvPr/>
        </p:nvSpPr>
        <p:spPr>
          <a:xfrm>
            <a:off x="971600" y="2375991"/>
            <a:ext cx="7272807" cy="584776"/>
          </a:xfrm>
          <a:prstGeom prst="rect">
            <a:avLst/>
          </a:prstGeom>
          <a:noFill/>
        </p:spPr>
        <p:txBody>
          <a:bodyPr wrap="square" rtlCol="0">
            <a:spAutoFit/>
          </a:bodyPr>
          <a:lstStyle/>
          <a:p>
            <a:r>
              <a:rPr kumimoji="1" lang="en-US" altLang="zh-CN" sz="1600" dirty="0"/>
              <a:t> </a:t>
            </a:r>
            <a:r>
              <a:rPr kumimoji="1" lang="en-US" altLang="zh-CN" sz="1600" dirty="0" smtClean="0"/>
              <a:t>       2</a:t>
            </a:r>
            <a:r>
              <a:rPr kumimoji="1" lang="zh-CN" altLang="en-US" sz="1600" dirty="0" smtClean="0"/>
              <a:t>、</a:t>
            </a:r>
            <a:r>
              <a:rPr kumimoji="1" lang="en-US" altLang="zh-CN" sz="1600" dirty="0" smtClean="0"/>
              <a:t>DTMK</a:t>
            </a:r>
            <a:r>
              <a:rPr kumimoji="1" lang="zh-CN" altLang="en-US" sz="1600" dirty="0" smtClean="0"/>
              <a:t>：偏向于自然语言处理，包括文本分类与聚类、话题识别和情感分析等。采用</a:t>
            </a:r>
            <a:r>
              <a:rPr kumimoji="1" lang="en-US" altLang="zh-CN" sz="1600" dirty="0" err="1" smtClean="0"/>
              <a:t>LightLDA</a:t>
            </a:r>
            <a:r>
              <a:rPr kumimoji="1" lang="zh-CN" altLang="en-US" sz="1600" dirty="0" smtClean="0"/>
              <a:t>和分布式词向量算法，使其能高效处理超大规模数据和模型。</a:t>
            </a:r>
            <a:endParaRPr kumimoji="1" lang="zh-CN" altLang="en-US" sz="1600" dirty="0"/>
          </a:p>
        </p:txBody>
      </p:sp>
      <p:sp>
        <p:nvSpPr>
          <p:cNvPr id="9" name="文本框 8"/>
          <p:cNvSpPr txBox="1"/>
          <p:nvPr/>
        </p:nvSpPr>
        <p:spPr>
          <a:xfrm>
            <a:off x="971600" y="3024063"/>
            <a:ext cx="7272807" cy="830997"/>
          </a:xfrm>
          <a:prstGeom prst="rect">
            <a:avLst/>
          </a:prstGeom>
          <a:noFill/>
        </p:spPr>
        <p:txBody>
          <a:bodyPr wrap="square" rtlCol="0">
            <a:spAutoFit/>
          </a:bodyPr>
          <a:lstStyle/>
          <a:p>
            <a:r>
              <a:rPr kumimoji="1" lang="en-US" altLang="zh-CN" sz="1600" dirty="0"/>
              <a:t> </a:t>
            </a:r>
            <a:r>
              <a:rPr kumimoji="1" lang="en-US" altLang="zh-CN" sz="1600" dirty="0" smtClean="0"/>
              <a:t>       3</a:t>
            </a:r>
            <a:r>
              <a:rPr kumimoji="1" lang="zh-CN" altLang="en-US" sz="1600" dirty="0" smtClean="0"/>
              <a:t>、</a:t>
            </a:r>
            <a:r>
              <a:rPr kumimoji="1" lang="en-US" altLang="zh-CN" sz="1600" dirty="0" err="1" smtClean="0"/>
              <a:t>TensorFlow</a:t>
            </a:r>
            <a:r>
              <a:rPr kumimoji="1" lang="zh-CN" altLang="en-US" sz="1600" dirty="0" smtClean="0"/>
              <a:t>：适用于图像、语音和自然语言处理，支持异构设备分布式计算，能在各个平台上自动运行模型以及从电话、单个</a:t>
            </a:r>
            <a:r>
              <a:rPr kumimoji="1" lang="en-US" altLang="zh-CN" sz="1600" dirty="0" smtClean="0"/>
              <a:t>CPU/GPU</a:t>
            </a:r>
            <a:r>
              <a:rPr kumimoji="1" lang="zh-CN" altLang="en-US" sz="1600" dirty="0" smtClean="0"/>
              <a:t>到成百上千</a:t>
            </a:r>
            <a:r>
              <a:rPr kumimoji="1" lang="en-US" altLang="zh-CN" sz="1600" dirty="0" smtClean="0"/>
              <a:t>GPU</a:t>
            </a:r>
            <a:r>
              <a:rPr kumimoji="1" lang="zh-CN" altLang="en-US" sz="1600" dirty="0" smtClean="0"/>
              <a:t>卡组成的分布式系统。任何基于梯度的机器学习算法都能受益于它的自动分化。</a:t>
            </a:r>
            <a:endParaRPr kumimoji="1" lang="zh-CN" altLang="en-US" sz="1600" dirty="0"/>
          </a:p>
        </p:txBody>
      </p:sp>
      <p:sp>
        <p:nvSpPr>
          <p:cNvPr id="10" name="文本框 9"/>
          <p:cNvSpPr txBox="1"/>
          <p:nvPr/>
        </p:nvSpPr>
        <p:spPr>
          <a:xfrm>
            <a:off x="971600" y="3888159"/>
            <a:ext cx="7272807" cy="830997"/>
          </a:xfrm>
          <a:prstGeom prst="rect">
            <a:avLst/>
          </a:prstGeom>
          <a:noFill/>
        </p:spPr>
        <p:txBody>
          <a:bodyPr wrap="square" rtlCol="0">
            <a:spAutoFit/>
          </a:bodyPr>
          <a:lstStyle/>
          <a:p>
            <a:r>
              <a:rPr kumimoji="1" lang="en-US" altLang="zh-CN" sz="1600" dirty="0"/>
              <a:t> </a:t>
            </a:r>
            <a:r>
              <a:rPr kumimoji="1" lang="en-US" altLang="zh-CN" sz="1600" dirty="0" smtClean="0"/>
              <a:t>       4</a:t>
            </a:r>
            <a:r>
              <a:rPr kumimoji="1" lang="zh-CN" altLang="en-US" sz="1600" dirty="0" smtClean="0"/>
              <a:t>、</a:t>
            </a:r>
            <a:r>
              <a:rPr kumimoji="1" lang="en-US" altLang="zh-CN" sz="1600" dirty="0" smtClean="0"/>
              <a:t>Apache </a:t>
            </a:r>
            <a:r>
              <a:rPr kumimoji="1" lang="en-US" altLang="zh-CN" sz="1600" dirty="0" err="1" smtClean="0"/>
              <a:t>SystemML</a:t>
            </a:r>
            <a:r>
              <a:rPr kumimoji="1" lang="zh-CN" altLang="en-US" sz="1600" dirty="0" smtClean="0"/>
              <a:t>：声明式机器学习</a:t>
            </a:r>
            <a:r>
              <a:rPr kumimoji="1" lang="en-US" altLang="zh-CN" sz="1600" dirty="0" smtClean="0"/>
              <a:t>(DML)</a:t>
            </a:r>
            <a:r>
              <a:rPr kumimoji="1" lang="zh-CN" altLang="en-US" sz="1600" dirty="0" smtClean="0"/>
              <a:t>，通过提供灵活的定制分析表达和独立于底层输入格式和物理数据表示的数据显示提升数据科学的生产力。提供自动优化功能，通过数据和集群特性保证高效和可伸缩。</a:t>
            </a:r>
            <a:endParaRPr kumimoji="1" lang="zh-CN" altLang="en-US" sz="1600" dirty="0"/>
          </a:p>
        </p:txBody>
      </p:sp>
      <p:sp>
        <p:nvSpPr>
          <p:cNvPr id="11" name="文本框 10"/>
          <p:cNvSpPr txBox="1"/>
          <p:nvPr/>
        </p:nvSpPr>
        <p:spPr>
          <a:xfrm>
            <a:off x="899592" y="4824263"/>
            <a:ext cx="7272807" cy="584776"/>
          </a:xfrm>
          <a:prstGeom prst="rect">
            <a:avLst/>
          </a:prstGeom>
          <a:noFill/>
        </p:spPr>
        <p:txBody>
          <a:bodyPr wrap="square" rtlCol="0">
            <a:spAutoFit/>
          </a:bodyPr>
          <a:lstStyle/>
          <a:p>
            <a:r>
              <a:rPr kumimoji="1" lang="en-US" altLang="zh-CN" sz="1600" dirty="0"/>
              <a:t> </a:t>
            </a:r>
            <a:r>
              <a:rPr kumimoji="1" lang="en-US" altLang="zh-CN" sz="1600" dirty="0" smtClean="0"/>
              <a:t>       5</a:t>
            </a:r>
            <a:r>
              <a:rPr kumimoji="1" lang="zh-CN" altLang="en-US" sz="1600" dirty="0" smtClean="0"/>
              <a:t>、</a:t>
            </a:r>
            <a:r>
              <a:rPr kumimoji="1" lang="en-US" altLang="zh-CN" sz="1600" dirty="0" err="1" smtClean="0"/>
              <a:t>Weka</a:t>
            </a:r>
            <a:r>
              <a:rPr kumimoji="1" lang="zh-CN" altLang="en-US" sz="1600" dirty="0" smtClean="0"/>
              <a:t>：进行数据挖掘，对数据进行预处理、分类回归等。作为一个工具，其可视化的特点让我们的操作更加便利。</a:t>
            </a:r>
            <a:endParaRPr kumimoji="1" lang="zh-CN" altLang="en-US" sz="1600" dirty="0"/>
          </a:p>
        </p:txBody>
      </p:sp>
      <p:sp>
        <p:nvSpPr>
          <p:cNvPr id="3" name="矩形 2"/>
          <p:cNvSpPr/>
          <p:nvPr/>
        </p:nvSpPr>
        <p:spPr>
          <a:xfrm>
            <a:off x="4364251" y="3055422"/>
            <a:ext cx="184666" cy="369332"/>
          </a:xfrm>
          <a:prstGeom prst="rect">
            <a:avLst/>
          </a:prstGeom>
        </p:spPr>
        <p:txBody>
          <a:bodyPr wrap="none">
            <a:spAutoFit/>
          </a:bodyPr>
          <a:lstStyle/>
          <a:p>
            <a:r>
              <a:rPr lang="zh-CN" altLang="en-US" dirty="0" smtClean="0"/>
              <a:t>️</a:t>
            </a:r>
            <a:endParaRPr lang="zh-CN" altLang="en-US" dirty="0"/>
          </a:p>
        </p:txBody>
      </p:sp>
    </p:spTree>
    <p:extLst>
      <p:ext uri="{BB962C8B-B14F-4D97-AF65-F5344CB8AC3E}">
        <p14:creationId xmlns:p14="http://schemas.microsoft.com/office/powerpoint/2010/main" val="95956369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079847"/>
            <a:ext cx="5832648" cy="400110"/>
          </a:xfrm>
          <a:prstGeom prst="rect">
            <a:avLst/>
          </a:prstGeom>
          <a:noFill/>
        </p:spPr>
        <p:txBody>
          <a:bodyPr wrap="square" rtlCol="0">
            <a:spAutoFit/>
          </a:bodyPr>
          <a:lstStyle/>
          <a:p>
            <a:r>
              <a:rPr lang="zh-CN" altLang="en-US" sz="2000" b="1" dirty="0" smtClean="0"/>
              <a:t>五</a:t>
            </a:r>
            <a:r>
              <a:rPr lang="zh-CN" altLang="en-US" sz="2000" b="1" dirty="0" smtClean="0"/>
              <a:t>、</a:t>
            </a:r>
            <a:r>
              <a:rPr lang="zh-CN" altLang="en-US" sz="2000" b="1" dirty="0" smtClean="0"/>
              <a:t>机器学习问题解决思路</a:t>
            </a:r>
            <a:endParaRPr lang="zh-CN" altLang="en-US" sz="2000" b="1" dirty="0"/>
          </a:p>
        </p:txBody>
      </p:sp>
      <p:sp>
        <p:nvSpPr>
          <p:cNvPr id="16" name="文本框 15"/>
          <p:cNvSpPr txBox="1"/>
          <p:nvPr/>
        </p:nvSpPr>
        <p:spPr>
          <a:xfrm>
            <a:off x="899592" y="1511895"/>
            <a:ext cx="7272807" cy="338554"/>
          </a:xfrm>
          <a:prstGeom prst="rect">
            <a:avLst/>
          </a:prstGeom>
          <a:noFill/>
        </p:spPr>
        <p:txBody>
          <a:bodyPr wrap="square" rtlCol="0">
            <a:spAutoFit/>
          </a:bodyPr>
          <a:lstStyle/>
          <a:p>
            <a:r>
              <a:rPr kumimoji="1" lang="en-US" altLang="zh-CN" sz="1600" dirty="0" smtClean="0"/>
              <a:t>       </a:t>
            </a:r>
            <a:endParaRPr kumimoji="1" lang="zh-CN" altLang="en-US" sz="1600" dirty="0"/>
          </a:p>
        </p:txBody>
      </p:sp>
      <p:sp>
        <p:nvSpPr>
          <p:cNvPr id="18" name="文本框 17"/>
          <p:cNvSpPr txBox="1"/>
          <p:nvPr/>
        </p:nvSpPr>
        <p:spPr>
          <a:xfrm>
            <a:off x="395536" y="2664023"/>
            <a:ext cx="5832648" cy="369332"/>
          </a:xfrm>
          <a:prstGeom prst="flowChartProcess">
            <a:avLst/>
          </a:prstGeom>
          <a:noFill/>
        </p:spPr>
        <p:txBody>
          <a:bodyPr wrap="square" rtlCol="0">
            <a:spAutoFit/>
          </a:bodyPr>
          <a:lstStyle/>
          <a:p>
            <a:endParaRPr lang="zh-CN" altLang="en-US" dirty="0"/>
          </a:p>
        </p:txBody>
      </p:sp>
      <p:sp>
        <p:nvSpPr>
          <p:cNvPr id="20" name="文本框 19"/>
          <p:cNvSpPr txBox="1"/>
          <p:nvPr/>
        </p:nvSpPr>
        <p:spPr>
          <a:xfrm>
            <a:off x="971600" y="3240087"/>
            <a:ext cx="7272807" cy="338554"/>
          </a:xfrm>
          <a:prstGeom prst="rect">
            <a:avLst/>
          </a:prstGeom>
          <a:noFill/>
        </p:spPr>
        <p:txBody>
          <a:bodyPr wrap="square" rtlCol="0">
            <a:spAutoFit/>
          </a:bodyPr>
          <a:lstStyle/>
          <a:p>
            <a:endParaRPr kumimoji="1" lang="zh-CN" altLang="en-US" sz="1600" dirty="0"/>
          </a:p>
        </p:txBody>
      </p:sp>
      <p:sp>
        <p:nvSpPr>
          <p:cNvPr id="6" name="文本框 5"/>
          <p:cNvSpPr txBox="1"/>
          <p:nvPr/>
        </p:nvSpPr>
        <p:spPr>
          <a:xfrm>
            <a:off x="755576" y="4032175"/>
            <a:ext cx="5832648" cy="369332"/>
          </a:xfrm>
          <a:prstGeom prst="rect">
            <a:avLst/>
          </a:prstGeom>
          <a:noFill/>
        </p:spPr>
        <p:txBody>
          <a:bodyPr wrap="square" rtlCol="0">
            <a:spAutoFit/>
          </a:bodyPr>
          <a:lstStyle/>
          <a:p>
            <a:endParaRPr lang="zh-CN" altLang="en-US" dirty="0"/>
          </a:p>
        </p:txBody>
      </p:sp>
      <p:sp>
        <p:nvSpPr>
          <p:cNvPr id="7" name="文本框 6"/>
          <p:cNvSpPr txBox="1"/>
          <p:nvPr/>
        </p:nvSpPr>
        <p:spPr>
          <a:xfrm>
            <a:off x="971600" y="4536231"/>
            <a:ext cx="7272807" cy="338554"/>
          </a:xfrm>
          <a:prstGeom prst="rect">
            <a:avLst/>
          </a:prstGeom>
          <a:noFill/>
        </p:spPr>
        <p:txBody>
          <a:bodyPr wrap="square" rtlCol="0">
            <a:spAutoFit/>
          </a:bodyPr>
          <a:lstStyle/>
          <a:p>
            <a:endParaRPr kumimoji="1" lang="zh-CN" altLang="en-US" sz="1600" dirty="0"/>
          </a:p>
        </p:txBody>
      </p:sp>
      <p:sp>
        <p:nvSpPr>
          <p:cNvPr id="3" name="矩形 2"/>
          <p:cNvSpPr/>
          <p:nvPr/>
        </p:nvSpPr>
        <p:spPr>
          <a:xfrm>
            <a:off x="4364251" y="3055422"/>
            <a:ext cx="184666" cy="369332"/>
          </a:xfrm>
          <a:prstGeom prst="rect">
            <a:avLst/>
          </a:prstGeom>
        </p:spPr>
        <p:txBody>
          <a:bodyPr wrap="none">
            <a:spAutoFit/>
          </a:bodyPr>
          <a:lstStyle/>
          <a:p>
            <a:r>
              <a:rPr lang="zh-CN" altLang="en-US" dirty="0" smtClean="0"/>
              <a:t>️</a:t>
            </a:r>
            <a:endParaRPr lang="zh-CN" altLang="en-US" dirty="0"/>
          </a:p>
        </p:txBody>
      </p:sp>
      <p:sp>
        <p:nvSpPr>
          <p:cNvPr id="5" name="六边形 4"/>
          <p:cNvSpPr/>
          <p:nvPr/>
        </p:nvSpPr>
        <p:spPr>
          <a:xfrm>
            <a:off x="1763688" y="1583903"/>
            <a:ext cx="5256584" cy="432048"/>
          </a:xfrm>
          <a:prstGeom prst="hexago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1</a:t>
            </a:r>
            <a:r>
              <a:rPr kumimoji="1" lang="zh-CN" altLang="en-US" dirty="0" smtClean="0"/>
              <a:t>、获取到数据后对数据进行可视化处理</a:t>
            </a:r>
            <a:endParaRPr kumimoji="1" lang="zh-CN" altLang="en-US" dirty="0"/>
          </a:p>
        </p:txBody>
      </p:sp>
      <p:sp>
        <p:nvSpPr>
          <p:cNvPr id="11" name="六边形 10"/>
          <p:cNvSpPr/>
          <p:nvPr/>
        </p:nvSpPr>
        <p:spPr>
          <a:xfrm>
            <a:off x="2555776" y="2447999"/>
            <a:ext cx="3528392" cy="432048"/>
          </a:xfrm>
          <a:prstGeom prst="hexago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2</a:t>
            </a:r>
            <a:r>
              <a:rPr kumimoji="1" lang="zh-CN" altLang="en-US" dirty="0" smtClean="0"/>
              <a:t>、选择机器学习算法</a:t>
            </a:r>
            <a:endParaRPr kumimoji="1" lang="zh-CN" altLang="en-US" dirty="0"/>
          </a:p>
        </p:txBody>
      </p:sp>
      <p:sp>
        <p:nvSpPr>
          <p:cNvPr id="12" name="六边形 11"/>
          <p:cNvSpPr/>
          <p:nvPr/>
        </p:nvSpPr>
        <p:spPr>
          <a:xfrm>
            <a:off x="1475656" y="3312095"/>
            <a:ext cx="6048672" cy="432048"/>
          </a:xfrm>
          <a:prstGeom prst="hexago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3</a:t>
            </a:r>
            <a:r>
              <a:rPr kumimoji="1" lang="zh-CN" altLang="en-US" dirty="0" smtClean="0"/>
              <a:t>、定位模型状态，包括过</a:t>
            </a:r>
            <a:r>
              <a:rPr kumimoji="1" lang="en-US" altLang="zh-CN" dirty="0" smtClean="0"/>
              <a:t>/</a:t>
            </a:r>
            <a:r>
              <a:rPr kumimoji="1" lang="zh-CN" altLang="en-US" dirty="0" smtClean="0"/>
              <a:t>欠拟合时的解决办法</a:t>
            </a:r>
            <a:endParaRPr kumimoji="1" lang="zh-CN" altLang="en-US" dirty="0"/>
          </a:p>
        </p:txBody>
      </p:sp>
      <p:sp>
        <p:nvSpPr>
          <p:cNvPr id="13" name="六边形 12"/>
          <p:cNvSpPr/>
          <p:nvPr/>
        </p:nvSpPr>
        <p:spPr>
          <a:xfrm>
            <a:off x="2051720" y="4176191"/>
            <a:ext cx="4968552" cy="432048"/>
          </a:xfrm>
          <a:prstGeom prst="hexago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4</a:t>
            </a:r>
            <a:r>
              <a:rPr kumimoji="1" lang="zh-CN" altLang="en-US" dirty="0" smtClean="0"/>
              <a:t>、大量极数据特征分析与可视化</a:t>
            </a:r>
            <a:endParaRPr kumimoji="1" lang="zh-CN" altLang="en-US" dirty="0"/>
          </a:p>
        </p:txBody>
      </p:sp>
      <p:sp>
        <p:nvSpPr>
          <p:cNvPr id="14" name="六边形 13"/>
          <p:cNvSpPr/>
          <p:nvPr/>
        </p:nvSpPr>
        <p:spPr>
          <a:xfrm>
            <a:off x="2771800" y="5040287"/>
            <a:ext cx="3528392" cy="432048"/>
          </a:xfrm>
          <a:prstGeom prst="hexagon">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5</a:t>
            </a:r>
            <a:r>
              <a:rPr kumimoji="1" lang="zh-CN" altLang="en-US" dirty="0" smtClean="0"/>
              <a:t>、损失函数选择</a:t>
            </a:r>
            <a:endParaRPr kumimoji="1" lang="zh-CN" altLang="en-US" dirty="0"/>
          </a:p>
        </p:txBody>
      </p:sp>
      <p:sp>
        <p:nvSpPr>
          <p:cNvPr id="8" name="下箭头 7"/>
          <p:cNvSpPr/>
          <p:nvPr/>
        </p:nvSpPr>
        <p:spPr>
          <a:xfrm>
            <a:off x="4283968" y="2015951"/>
            <a:ext cx="288032" cy="432048"/>
          </a:xfrm>
          <a:prstGeom prst="downArrow">
            <a:avLst>
              <a:gd name="adj1" fmla="val 50000"/>
              <a:gd name="adj2" fmla="val 4641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7" name="下箭头 16"/>
          <p:cNvSpPr/>
          <p:nvPr/>
        </p:nvSpPr>
        <p:spPr>
          <a:xfrm>
            <a:off x="4283968" y="2880047"/>
            <a:ext cx="288032" cy="4320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下箭头 18"/>
          <p:cNvSpPr/>
          <p:nvPr/>
        </p:nvSpPr>
        <p:spPr>
          <a:xfrm>
            <a:off x="4283968" y="3744143"/>
            <a:ext cx="288032" cy="4320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下箭头 20"/>
          <p:cNvSpPr/>
          <p:nvPr/>
        </p:nvSpPr>
        <p:spPr>
          <a:xfrm>
            <a:off x="4283968" y="4608239"/>
            <a:ext cx="288032" cy="43204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194760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up)">
                                      <p:cBhvr>
                                        <p:cTn id="14" dur="500"/>
                                        <p:tgtEl>
                                          <p:spTgt spid="1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p:tgtEl>
                                          <p:spTgt spid="17"/>
                                        </p:tgtEl>
                                        <p:attrNameLst>
                                          <p:attrName>ppt_y</p:attrName>
                                        </p:attrNameLst>
                                      </p:cBhvr>
                                      <p:tavLst>
                                        <p:tav tm="0">
                                          <p:val>
                                            <p:strVal val="#ppt_y+#ppt_h*1.125000"/>
                                          </p:val>
                                        </p:tav>
                                        <p:tav tm="100000">
                                          <p:val>
                                            <p:strVal val="#ppt_y"/>
                                          </p:val>
                                        </p:tav>
                                      </p:tavLst>
                                    </p:anim>
                                    <p:animEffect transition="in" filter="wipe(up)">
                                      <p:cBhvr>
                                        <p:cTn id="24" dur="500"/>
                                        <p:tgtEl>
                                          <p:spTgt spid="17"/>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p:tgtEl>
                                          <p:spTgt spid="12"/>
                                        </p:tgtEl>
                                        <p:attrNameLst>
                                          <p:attrName>ppt_y</p:attrName>
                                        </p:attrNameLst>
                                      </p:cBhvr>
                                      <p:tavLst>
                                        <p:tav tm="0">
                                          <p:val>
                                            <p:strVal val="#ppt_y+#ppt_h*1.125000"/>
                                          </p:val>
                                        </p:tav>
                                        <p:tav tm="100000">
                                          <p:val>
                                            <p:strVal val="#ppt_y"/>
                                          </p:val>
                                        </p:tav>
                                      </p:tavLst>
                                    </p:anim>
                                    <p:animEffect transition="in" filter="wipe(up)">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ppt_y</p:attrName>
                                        </p:attrNameLst>
                                      </p:cBhvr>
                                      <p:tavLst>
                                        <p:tav tm="0">
                                          <p:val>
                                            <p:strVal val="#ppt_y+#ppt_h*1.125000"/>
                                          </p:val>
                                        </p:tav>
                                        <p:tav tm="100000">
                                          <p:val>
                                            <p:strVal val="#ppt_y"/>
                                          </p:val>
                                        </p:tav>
                                      </p:tavLst>
                                    </p:anim>
                                    <p:animEffect transition="in" filter="wipe(up)">
                                      <p:cBhvr>
                                        <p:cTn id="34" dur="500"/>
                                        <p:tgtEl>
                                          <p:spTgt spid="19"/>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p:tgtEl>
                                          <p:spTgt spid="13"/>
                                        </p:tgtEl>
                                        <p:attrNameLst>
                                          <p:attrName>ppt_y</p:attrName>
                                        </p:attrNameLst>
                                      </p:cBhvr>
                                      <p:tavLst>
                                        <p:tav tm="0">
                                          <p:val>
                                            <p:strVal val="#ppt_y+#ppt_h*1.125000"/>
                                          </p:val>
                                        </p:tav>
                                        <p:tav tm="100000">
                                          <p:val>
                                            <p:strVal val="#ppt_y"/>
                                          </p:val>
                                        </p:tav>
                                      </p:tavLst>
                                    </p:anim>
                                    <p:animEffect transition="in" filter="wipe(up)">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up)">
                                      <p:cBhvr>
                                        <p:cTn id="44" dur="500"/>
                                        <p:tgtEl>
                                          <p:spTgt spid="21"/>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p:tgtEl>
                                          <p:spTgt spid="14"/>
                                        </p:tgtEl>
                                        <p:attrNameLst>
                                          <p:attrName>ppt_y</p:attrName>
                                        </p:attrNameLst>
                                      </p:cBhvr>
                                      <p:tavLst>
                                        <p:tav tm="0">
                                          <p:val>
                                            <p:strVal val="#ppt_y+#ppt_h*1.125000"/>
                                          </p:val>
                                        </p:tav>
                                        <p:tav tm="100000">
                                          <p:val>
                                            <p:strVal val="#ppt_y"/>
                                          </p:val>
                                        </p:tav>
                                      </p:tavLst>
                                    </p:anim>
                                    <p:animEffect transition="in" filter="wipe(up)">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8" grpId="0" animBg="1"/>
      <p:bldP spid="17" grpId="0" animBg="1"/>
      <p:bldP spid="19"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079847"/>
            <a:ext cx="5832648" cy="400110"/>
          </a:xfrm>
          <a:prstGeom prst="rect">
            <a:avLst/>
          </a:prstGeom>
          <a:noFill/>
        </p:spPr>
        <p:txBody>
          <a:bodyPr wrap="square" rtlCol="0">
            <a:spAutoFit/>
          </a:bodyPr>
          <a:lstStyle/>
          <a:p>
            <a:r>
              <a:rPr lang="zh-CN" altLang="en-US" sz="2000" b="1" dirty="0" smtClean="0"/>
              <a:t>六</a:t>
            </a:r>
            <a:r>
              <a:rPr lang="zh-CN" altLang="en-US" sz="2000" b="1" dirty="0" smtClean="0"/>
              <a:t>、</a:t>
            </a:r>
            <a:r>
              <a:rPr lang="zh-CN" altLang="en-US" sz="2000" b="1" dirty="0" smtClean="0"/>
              <a:t>推荐</a:t>
            </a:r>
            <a:r>
              <a:rPr lang="en-US" altLang="zh-CN" sz="2000" b="1" dirty="0" smtClean="0"/>
              <a:t>Spark </a:t>
            </a:r>
            <a:r>
              <a:rPr lang="en-US" altLang="zh-CN" sz="2000" b="1" dirty="0" err="1" smtClean="0"/>
              <a:t>MLlib</a:t>
            </a:r>
            <a:r>
              <a:rPr lang="en-US" altLang="zh-CN" sz="2000" b="1" dirty="0" smtClean="0"/>
              <a:t> </a:t>
            </a:r>
            <a:r>
              <a:rPr lang="en-US" altLang="zh-CN" sz="2000" b="1" dirty="0" smtClean="0"/>
              <a:t>+ (</a:t>
            </a:r>
            <a:r>
              <a:rPr lang="zh-CN" altLang="en-US" sz="2000" b="1" dirty="0" smtClean="0"/>
              <a:t>某种</a:t>
            </a:r>
            <a:r>
              <a:rPr lang="en-US" altLang="zh-CN" sz="2000" b="1" dirty="0" smtClean="0"/>
              <a:t>)</a:t>
            </a:r>
            <a:r>
              <a:rPr lang="zh-CN" altLang="en-US" sz="2000" b="1" dirty="0" smtClean="0"/>
              <a:t>深度学习框架</a:t>
            </a:r>
            <a:endParaRPr lang="zh-CN" altLang="en-US" sz="2000" b="1" dirty="0"/>
          </a:p>
        </p:txBody>
      </p:sp>
      <p:sp>
        <p:nvSpPr>
          <p:cNvPr id="16" name="文本框 15"/>
          <p:cNvSpPr txBox="1"/>
          <p:nvPr/>
        </p:nvSpPr>
        <p:spPr>
          <a:xfrm>
            <a:off x="899592" y="1511895"/>
            <a:ext cx="7272807" cy="338554"/>
          </a:xfrm>
          <a:prstGeom prst="rect">
            <a:avLst/>
          </a:prstGeom>
          <a:noFill/>
        </p:spPr>
        <p:txBody>
          <a:bodyPr wrap="square" rtlCol="0">
            <a:spAutoFit/>
          </a:bodyPr>
          <a:lstStyle/>
          <a:p>
            <a:r>
              <a:rPr kumimoji="1" lang="en-US" altLang="zh-CN" sz="1600" dirty="0" smtClean="0"/>
              <a:t>       </a:t>
            </a:r>
            <a:endParaRPr kumimoji="1" lang="zh-CN" altLang="en-US" sz="1600" dirty="0"/>
          </a:p>
        </p:txBody>
      </p:sp>
      <p:sp>
        <p:nvSpPr>
          <p:cNvPr id="18" name="文本框 17"/>
          <p:cNvSpPr txBox="1"/>
          <p:nvPr/>
        </p:nvSpPr>
        <p:spPr>
          <a:xfrm>
            <a:off x="395536" y="2664023"/>
            <a:ext cx="5832648" cy="369332"/>
          </a:xfrm>
          <a:prstGeom prst="flowChartProcess">
            <a:avLst/>
          </a:prstGeom>
          <a:noFill/>
        </p:spPr>
        <p:txBody>
          <a:bodyPr wrap="square" rtlCol="0">
            <a:spAutoFit/>
          </a:bodyPr>
          <a:lstStyle/>
          <a:p>
            <a:endParaRPr lang="zh-CN" altLang="en-US" dirty="0"/>
          </a:p>
        </p:txBody>
      </p:sp>
      <p:sp>
        <p:nvSpPr>
          <p:cNvPr id="20" name="文本框 19"/>
          <p:cNvSpPr txBox="1"/>
          <p:nvPr/>
        </p:nvSpPr>
        <p:spPr>
          <a:xfrm>
            <a:off x="971600" y="3240087"/>
            <a:ext cx="7272807" cy="338554"/>
          </a:xfrm>
          <a:prstGeom prst="rect">
            <a:avLst/>
          </a:prstGeom>
          <a:noFill/>
        </p:spPr>
        <p:txBody>
          <a:bodyPr wrap="square" rtlCol="0">
            <a:spAutoFit/>
          </a:bodyPr>
          <a:lstStyle/>
          <a:p>
            <a:endParaRPr kumimoji="1" lang="zh-CN" altLang="en-US" sz="1600" dirty="0"/>
          </a:p>
        </p:txBody>
      </p:sp>
      <p:sp>
        <p:nvSpPr>
          <p:cNvPr id="6" name="文本框 5"/>
          <p:cNvSpPr txBox="1"/>
          <p:nvPr/>
        </p:nvSpPr>
        <p:spPr>
          <a:xfrm>
            <a:off x="755576" y="4032175"/>
            <a:ext cx="5832648" cy="369332"/>
          </a:xfrm>
          <a:prstGeom prst="rect">
            <a:avLst/>
          </a:prstGeom>
          <a:noFill/>
        </p:spPr>
        <p:txBody>
          <a:bodyPr wrap="square" rtlCol="0">
            <a:spAutoFit/>
          </a:bodyPr>
          <a:lstStyle/>
          <a:p>
            <a:endParaRPr lang="zh-CN" altLang="en-US" dirty="0"/>
          </a:p>
        </p:txBody>
      </p:sp>
      <p:sp>
        <p:nvSpPr>
          <p:cNvPr id="7" name="文本框 6"/>
          <p:cNvSpPr txBox="1"/>
          <p:nvPr/>
        </p:nvSpPr>
        <p:spPr>
          <a:xfrm>
            <a:off x="971600" y="4536231"/>
            <a:ext cx="7272807" cy="338554"/>
          </a:xfrm>
          <a:prstGeom prst="rect">
            <a:avLst/>
          </a:prstGeom>
          <a:noFill/>
        </p:spPr>
        <p:txBody>
          <a:bodyPr wrap="square" rtlCol="0">
            <a:spAutoFit/>
          </a:bodyPr>
          <a:lstStyle/>
          <a:p>
            <a:endParaRPr kumimoji="1" lang="zh-CN" altLang="en-US" sz="1600" dirty="0"/>
          </a:p>
        </p:txBody>
      </p:sp>
      <p:sp>
        <p:nvSpPr>
          <p:cNvPr id="3" name="矩形 2"/>
          <p:cNvSpPr/>
          <p:nvPr/>
        </p:nvSpPr>
        <p:spPr>
          <a:xfrm>
            <a:off x="4364251" y="3055422"/>
            <a:ext cx="184666" cy="369332"/>
          </a:xfrm>
          <a:prstGeom prst="rect">
            <a:avLst/>
          </a:prstGeom>
        </p:spPr>
        <p:txBody>
          <a:bodyPr wrap="none">
            <a:spAutoFit/>
          </a:bodyPr>
          <a:lstStyle/>
          <a:p>
            <a:r>
              <a:rPr lang="zh-CN" altLang="en-US" dirty="0" smtClean="0"/>
              <a:t>️</a:t>
            </a:r>
            <a:endParaRPr lang="zh-CN" altLang="en-US" dirty="0"/>
          </a:p>
        </p:txBody>
      </p:sp>
      <p:sp>
        <p:nvSpPr>
          <p:cNvPr id="4" name="文本框 3"/>
          <p:cNvSpPr txBox="1"/>
          <p:nvPr/>
        </p:nvSpPr>
        <p:spPr>
          <a:xfrm>
            <a:off x="899592" y="1655911"/>
            <a:ext cx="7981672" cy="1815882"/>
          </a:xfrm>
          <a:prstGeom prst="rect">
            <a:avLst/>
          </a:prstGeom>
          <a:noFill/>
        </p:spPr>
        <p:txBody>
          <a:bodyPr wrap="none" rtlCol="0">
            <a:spAutoFit/>
          </a:bodyPr>
          <a:lstStyle/>
          <a:p>
            <a:r>
              <a:rPr kumimoji="1" lang="en-US" altLang="zh-CN" sz="1400" dirty="0" smtClean="0"/>
              <a:t>         </a:t>
            </a:r>
            <a:r>
              <a:rPr kumimoji="1" lang="zh-CN" altLang="en-US" sz="1600" dirty="0" smtClean="0"/>
              <a:t>当前的首要任务是利用机器学习和深度学习技术，在庞大的数据中进行分析并</a:t>
            </a:r>
            <a:endParaRPr kumimoji="1" lang="en-US" altLang="zh-CN" sz="1600" dirty="0" smtClean="0"/>
          </a:p>
          <a:p>
            <a:r>
              <a:rPr kumimoji="1" lang="zh-CN" altLang="en-US" sz="1600" dirty="0" smtClean="0"/>
              <a:t>建立模型来预估该客户的相关信息，以此进一步减少甚至完全代替人工对客户的审批。</a:t>
            </a:r>
            <a:endParaRPr kumimoji="1" lang="en-US" altLang="zh-CN" sz="1600" dirty="0" smtClean="0"/>
          </a:p>
          <a:p>
            <a:r>
              <a:rPr kumimoji="1" lang="en-US" altLang="zh-CN" sz="1600" dirty="0" smtClean="0"/>
              <a:t>        </a:t>
            </a:r>
            <a:r>
              <a:rPr kumimoji="1" lang="zh-CN" altLang="en-US" sz="1600" dirty="0" smtClean="0"/>
              <a:t>由于我们分析的是大数据，且并非语音和自然语言处理的信息，因此</a:t>
            </a:r>
            <a:r>
              <a:rPr kumimoji="1" lang="en-US" altLang="zh-CN" sz="1600" dirty="0" smtClean="0"/>
              <a:t>Spark </a:t>
            </a:r>
            <a:r>
              <a:rPr kumimoji="1" lang="en-US" altLang="zh-CN" sz="1600" dirty="0" err="1" smtClean="0"/>
              <a:t>MLlib</a:t>
            </a:r>
            <a:endParaRPr kumimoji="1" lang="en-US" altLang="zh-CN" sz="1600" dirty="0" smtClean="0"/>
          </a:p>
          <a:p>
            <a:r>
              <a:rPr kumimoji="1" lang="zh-CN" altLang="en-US" sz="1600" dirty="0" smtClean="0"/>
              <a:t>框架非常适合我们的这种场景。此外，</a:t>
            </a:r>
            <a:r>
              <a:rPr kumimoji="1" lang="en-US" altLang="zh-CN" sz="1600" dirty="0" smtClean="0"/>
              <a:t>Spark </a:t>
            </a:r>
            <a:r>
              <a:rPr kumimoji="1" lang="en-US" altLang="zh-CN" sz="1600" dirty="0" err="1" smtClean="0"/>
              <a:t>MLlib</a:t>
            </a:r>
            <a:r>
              <a:rPr kumimoji="1" lang="zh-CN" altLang="en-US" sz="1600" dirty="0" smtClean="0"/>
              <a:t>的更新频率以及网络上可查阅的资料</a:t>
            </a:r>
            <a:endParaRPr kumimoji="1" lang="en-US" altLang="zh-CN" sz="1600" dirty="0" smtClean="0"/>
          </a:p>
          <a:p>
            <a:r>
              <a:rPr kumimoji="1" lang="zh-CN" altLang="en-US" sz="1600" dirty="0" smtClean="0"/>
              <a:t>也很丰富，这对我们的后期研究是非常有帮助的。</a:t>
            </a:r>
            <a:endParaRPr kumimoji="1" lang="en-US" altLang="zh-CN" sz="1600" dirty="0" smtClean="0"/>
          </a:p>
          <a:p>
            <a:r>
              <a:rPr kumimoji="1" lang="en-US" altLang="zh-CN" sz="1600" dirty="0" smtClean="0"/>
              <a:t>        </a:t>
            </a:r>
            <a:r>
              <a:rPr kumimoji="1" lang="zh-CN" altLang="en-US" sz="1600" dirty="0" smtClean="0"/>
              <a:t>在选定了</a:t>
            </a:r>
            <a:r>
              <a:rPr kumimoji="1" lang="en-US" altLang="zh-CN" sz="1600" dirty="0" smtClean="0"/>
              <a:t>Spark </a:t>
            </a:r>
            <a:r>
              <a:rPr kumimoji="1" lang="en-US" altLang="zh-CN" sz="1600" dirty="0" err="1" smtClean="0"/>
              <a:t>MLlib</a:t>
            </a:r>
            <a:r>
              <a:rPr kumimoji="1" lang="zh-CN" altLang="en-US" sz="1600" dirty="0" smtClean="0"/>
              <a:t>作为机器学习框架后，我们便可需要继续筛选出一款比较适合</a:t>
            </a:r>
            <a:endParaRPr kumimoji="1" lang="en-US" altLang="zh-CN" sz="1600" dirty="0" smtClean="0"/>
          </a:p>
          <a:p>
            <a:r>
              <a:rPr kumimoji="1" lang="zh-CN" altLang="en-US" sz="1600" dirty="0" smtClean="0"/>
              <a:t>我们场景的深度学习框架进行搭配。</a:t>
            </a:r>
            <a:endParaRPr kumimoji="1" lang="en-US" altLang="zh-CN" sz="1600" dirty="0" smtClean="0"/>
          </a:p>
        </p:txBody>
      </p:sp>
    </p:spTree>
    <p:extLst>
      <p:ext uri="{BB962C8B-B14F-4D97-AF65-F5344CB8AC3E}">
        <p14:creationId xmlns:p14="http://schemas.microsoft.com/office/powerpoint/2010/main" val="218577003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MechineLear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MechineLearning.potx</Template>
  <TotalTime>11239</TotalTime>
  <Words>718</Words>
  <Application>Microsoft Macintosh PowerPoint</Application>
  <PresentationFormat>自定义</PresentationFormat>
  <Paragraphs>91</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MechineLearning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许俊彦</dc:creator>
  <cp:lastModifiedBy>Kalper Zheng</cp:lastModifiedBy>
  <cp:revision>875</cp:revision>
  <dcterms:created xsi:type="dcterms:W3CDTF">2015-01-14T08:50:24Z</dcterms:created>
  <dcterms:modified xsi:type="dcterms:W3CDTF">2016-07-28T17:22:40Z</dcterms:modified>
</cp:coreProperties>
</file>