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73" r:id="rId3"/>
    <p:sldId id="274" r:id="rId4"/>
    <p:sldId id="275" r:id="rId5"/>
    <p:sldId id="276" r:id="rId6"/>
    <p:sldId id="270" r:id="rId7"/>
    <p:sldId id="261" r:id="rId8"/>
  </p:sldIdLst>
  <p:sldSz cx="9144000" cy="648017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89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508" autoAdjust="0"/>
  </p:normalViewPr>
  <p:slideViewPr>
    <p:cSldViewPr>
      <p:cViewPr>
        <p:scale>
          <a:sx n="100" d="100"/>
          <a:sy n="100" d="100"/>
        </p:scale>
        <p:origin x="-264" y="-738"/>
      </p:cViewPr>
      <p:guideLst>
        <p:guide orient="horz" pos="204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2891FD-E625-4988-9103-81CB54327562}" type="datetimeFigureOut">
              <a:rPr lang="zh-CN" altLang="en-US" smtClean="0"/>
              <a:t>2016/8/25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50950" y="1143000"/>
            <a:ext cx="435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E91372-3A34-4F60-BE47-6251FE45E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031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91372-3A34-4F60-BE47-6251FE45EAE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897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91372-3A34-4F60-BE47-6251FE45EAE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576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91372-3A34-4F60-BE47-6251FE45EAE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361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对于一般的需求，</a:t>
            </a:r>
            <a:r>
              <a:rPr lang="en-US" altLang="zh-CN" dirty="0" smtClean="0"/>
              <a:t>MLib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H2O</a:t>
            </a:r>
            <a:r>
              <a:rPr lang="zh-CN" altLang="en-US" dirty="0" smtClean="0"/>
              <a:t>是非常好的选择，这两个框架的速度都很快，可扩展性（对不同大小的数据集的支持）都很好。</a:t>
            </a:r>
          </a:p>
          <a:p>
            <a:r>
              <a:rPr lang="zh-CN" altLang="en-US" dirty="0" smtClean="0"/>
              <a:t>这两个框架对算法的选择有相当大的不同。</a:t>
            </a:r>
          </a:p>
          <a:p>
            <a:r>
              <a:rPr lang="en-US" altLang="zh-CN" dirty="0" smtClean="0"/>
              <a:t>MLib</a:t>
            </a:r>
            <a:r>
              <a:rPr lang="zh-CN" altLang="en-US" dirty="0" smtClean="0"/>
              <a:t>在大部分机器学习领域提供了更好的选择，</a:t>
            </a:r>
            <a:r>
              <a:rPr lang="en-US" altLang="zh-CN" dirty="0" smtClean="0"/>
              <a:t>H2O</a:t>
            </a:r>
            <a:r>
              <a:rPr lang="zh-CN" altLang="en-US" dirty="0" smtClean="0"/>
              <a:t>则是唯一具有深度学习解决方案的工具。</a:t>
            </a:r>
          </a:p>
          <a:p>
            <a:r>
              <a:rPr lang="zh-CN" altLang="en-US" dirty="0" smtClean="0"/>
              <a:t>可用性：两者都提供了多种编程语言的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，但是</a:t>
            </a:r>
            <a:r>
              <a:rPr lang="en-US" altLang="zh-CN" dirty="0" smtClean="0"/>
              <a:t>H2O</a:t>
            </a:r>
            <a:r>
              <a:rPr lang="zh-CN" altLang="en-US" dirty="0" smtClean="0"/>
              <a:t>提供了</a:t>
            </a:r>
            <a:r>
              <a:rPr lang="en-US" altLang="zh-CN" dirty="0" smtClean="0"/>
              <a:t>GUI</a:t>
            </a:r>
            <a:r>
              <a:rPr lang="zh-CN" altLang="en-US" dirty="0" smtClean="0"/>
              <a:t>图形界面。</a:t>
            </a:r>
          </a:p>
          <a:p>
            <a:r>
              <a:rPr lang="zh-CN" altLang="en-US" dirty="0" smtClean="0"/>
              <a:t>	</a:t>
            </a:r>
          </a:p>
          <a:p>
            <a:r>
              <a:rPr lang="en-US" altLang="zh-CN" dirty="0" smtClean="0"/>
              <a:t>SAMOA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Mahout</a:t>
            </a:r>
            <a:r>
              <a:rPr lang="zh-CN" altLang="en-US" dirty="0" smtClean="0"/>
              <a:t>专注于提供平台给用户接入自己的学习算法。所以它们都没有提供必需的算法。</a:t>
            </a:r>
            <a:r>
              <a:rPr lang="en-US" altLang="zh-CN" dirty="0" smtClean="0"/>
              <a:t>SAMOA</a:t>
            </a:r>
            <a:r>
              <a:rPr lang="zh-CN" altLang="en-US" dirty="0" smtClean="0"/>
              <a:t>允许用户创建数据流算法，是唯一一个为真正的实时数据流设计的框架，使其成为最快和最具扩展性的选项。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91372-3A34-4F60-BE47-6251FE45EAE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436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91372-3A34-4F60-BE47-6251FE45EAE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926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yanglina\Desktop\211111\招联金融 2015.1.14-46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727919"/>
            <a:ext cx="8713788" cy="4522787"/>
          </a:xfrm>
          <a:prstGeom prst="rect">
            <a:avLst/>
          </a:prstGeom>
          <a:noFill/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483-8A15-4DC1-83B9-BD1332A5715D}" type="datetimeFigureOut">
              <a:rPr lang="zh-CN" altLang="en-US" smtClean="0"/>
              <a:t>2016/8/25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66EF-CA40-4A59-8A2F-A5D58295E94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27" name="Picture 3" descr="C:\Users\yanglina\Desktop\211111\招联金融 2015.1.14-45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647799"/>
            <a:ext cx="1593850" cy="576263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 userDrawn="1"/>
        </p:nvSpPr>
        <p:spPr>
          <a:xfrm>
            <a:off x="7236296" y="617602"/>
            <a:ext cx="151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yriad Pro" pitchFamily="34" charset="0"/>
              </a:rPr>
              <a:t>WWW.MUCFC.COM</a:t>
            </a:r>
            <a:endParaRPr lang="zh-CN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Myriad Pro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483-8A15-4DC1-83B9-BD1332A5715D}" type="datetimeFigureOut">
              <a:rPr lang="zh-CN" altLang="en-US" smtClean="0"/>
              <a:t>2016/8/25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66EF-CA40-4A59-8A2F-A5D58295E9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44507"/>
            <a:ext cx="2057400" cy="522464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44507"/>
            <a:ext cx="6019800" cy="522464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483-8A15-4DC1-83B9-BD1332A5715D}" type="datetimeFigureOut">
              <a:rPr lang="zh-CN" altLang="en-US" smtClean="0"/>
              <a:t>2016/8/25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66EF-CA40-4A59-8A2F-A5D58295E9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483-8A15-4DC1-83B9-BD1332A5715D}" type="datetimeFigureOut">
              <a:rPr lang="zh-CN" altLang="en-US" smtClean="0"/>
              <a:t>2016/8/25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66EF-CA40-4A59-8A2F-A5D58295E94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050" name="Picture 2" descr="C:\Users\yanglina\Desktop\211111\招联金融 2015.1.14-47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480175"/>
          </a:xfrm>
          <a:prstGeom prst="rect">
            <a:avLst/>
          </a:prstGeom>
          <a:noFill/>
        </p:spPr>
      </p:pic>
      <p:pic>
        <p:nvPicPr>
          <p:cNvPr id="2052" name="Picture 4" descr="C:\Users\yanglina\Desktop\211111\招联金融 2015.1.14-48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36538" y="1223863"/>
            <a:ext cx="473075" cy="5270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yanglina\Desktop\211111\招联金融 2015.1.14-47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480175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164113"/>
            <a:ext cx="7772400" cy="128703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746575"/>
            <a:ext cx="7772400" cy="1417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483-8A15-4DC1-83B9-BD1332A5715D}" type="datetimeFigureOut">
              <a:rPr lang="zh-CN" altLang="en-US" smtClean="0"/>
              <a:t>2016/8/25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66EF-CA40-4A59-8A2F-A5D58295E94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3076" name="Picture 4" descr="C:\Users\yanglina\Desktop\211111\招联金融 2015.1.14-49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51855"/>
            <a:ext cx="7334251" cy="210343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 userDrawn="1"/>
        </p:nvSpPr>
        <p:spPr>
          <a:xfrm>
            <a:off x="6876256" y="5976391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chemeClr val="bg1"/>
                </a:solidFill>
                <a:latin typeface="Myriad Pro" pitchFamily="34" charset="0"/>
              </a:rPr>
              <a:t>WWW.MUCFC.COM</a:t>
            </a:r>
            <a:endParaRPr lang="zh-CN" altLang="en-US" sz="1200" b="1" dirty="0">
              <a:solidFill>
                <a:schemeClr val="bg1"/>
              </a:solidFill>
              <a:latin typeface="Myriad Pro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483-8A15-4DC1-83B9-BD1332A5715D}" type="datetimeFigureOut">
              <a:rPr lang="zh-CN" altLang="en-US" smtClean="0"/>
              <a:t>2016/8/25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66EF-CA40-4A59-8A2F-A5D58295E94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4099" name="Picture 3" descr="C:\Users\yanglina\Desktop\211111\招联金融 2015.1.14-50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431775"/>
            <a:ext cx="954087" cy="344487"/>
          </a:xfrm>
          <a:prstGeom prst="rect">
            <a:avLst/>
          </a:prstGeom>
          <a:noFill/>
        </p:spPr>
      </p:pic>
      <p:pic>
        <p:nvPicPr>
          <p:cNvPr id="4100" name="Picture 4" descr="C:\Users\yanglina\Desktop\211111\招联金融 2015.1.14-5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838" y="5976391"/>
            <a:ext cx="6129338" cy="20955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 userDrawn="1"/>
        </p:nvSpPr>
        <p:spPr>
          <a:xfrm>
            <a:off x="6876256" y="5976391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rgbClr val="3389CA"/>
                </a:solidFill>
                <a:latin typeface="Myriad Pro" pitchFamily="34" charset="0"/>
              </a:rPr>
              <a:t>www.mucfc.com</a:t>
            </a:r>
            <a:endParaRPr lang="zh-CN" altLang="en-US" sz="1400" b="1" dirty="0">
              <a:solidFill>
                <a:srgbClr val="3389CA"/>
              </a:solidFill>
              <a:latin typeface="Myriad Pro" pitchFamily="34" charset="0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827584" y="935831"/>
            <a:ext cx="7488832" cy="2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6372200" y="431775"/>
            <a:ext cx="21002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3389CA"/>
                </a:solidFill>
                <a:latin typeface="Helvetica" pitchFamily="34" charset="0"/>
              </a:rPr>
              <a:t>MUCFC.COM</a:t>
            </a:r>
            <a:endParaRPr lang="zh-CN" altLang="en-US" sz="2400" b="1" dirty="0">
              <a:solidFill>
                <a:srgbClr val="3389CA"/>
              </a:solidFill>
              <a:latin typeface="Helvetica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483-8A15-4DC1-83B9-BD1332A5715D}" type="datetimeFigureOut">
              <a:rPr lang="zh-CN" altLang="en-US" smtClean="0"/>
              <a:t>2016/8/25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66EF-CA40-4A59-8A2F-A5D58295E9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27584" y="935831"/>
            <a:ext cx="7488832" cy="2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827584" y="5760367"/>
            <a:ext cx="7488832" cy="2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Picture 3" descr="C:\Users\yanglina\Desktop\211111\招联金融 2015.1.14-50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5" y="490267"/>
            <a:ext cx="792088" cy="285995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 userDrawn="1"/>
        </p:nvSpPr>
        <p:spPr>
          <a:xfrm>
            <a:off x="7308304" y="5904383"/>
            <a:ext cx="129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0" dirty="0" smtClean="0">
                <a:solidFill>
                  <a:srgbClr val="3389CA"/>
                </a:solidFill>
                <a:latin typeface="Myriad Pro" pitchFamily="34" charset="0"/>
              </a:rPr>
              <a:t>www.mucfc.com</a:t>
            </a:r>
            <a:endParaRPr lang="zh-CN" altLang="en-US" sz="1000" b="0" dirty="0">
              <a:solidFill>
                <a:srgbClr val="3389CA"/>
              </a:solidFill>
              <a:latin typeface="Myriad Pro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C:\Users\yanglina\Desktop\211111\招联金融 2015.1.14-5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727919"/>
            <a:ext cx="8713788" cy="4522787"/>
          </a:xfrm>
          <a:prstGeom prst="rect">
            <a:avLst/>
          </a:prstGeom>
          <a:noFill/>
        </p:spPr>
      </p:pic>
      <p:pic>
        <p:nvPicPr>
          <p:cNvPr id="7171" name="Picture 3" descr="C:\Users\yanglina\Desktop\211111\招联金融 2015.1.14-54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215751"/>
            <a:ext cx="8713788" cy="1463675"/>
          </a:xfrm>
          <a:prstGeom prst="rect">
            <a:avLst/>
          </a:prstGeom>
          <a:noFill/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483-8A15-4DC1-83B9-BD1332A5715D}" type="datetimeFigureOut">
              <a:rPr lang="zh-CN" altLang="en-US" smtClean="0"/>
              <a:t>2016/8/25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66EF-CA40-4A59-8A2F-A5D58295E94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173" name="Picture 5" descr="C:\Users\yanglina\Desktop\211111\招联金融 2015.1.14-37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2087959"/>
            <a:ext cx="5476512" cy="1800200"/>
          </a:xfrm>
          <a:prstGeom prst="rect">
            <a:avLst/>
          </a:prstGeom>
          <a:noFill/>
        </p:spPr>
      </p:pic>
      <p:pic>
        <p:nvPicPr>
          <p:cNvPr id="7174" name="Picture 6" descr="C:\Users\yanglina\Desktop\211111\招联金融 2015.1.14-56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16216" y="5184303"/>
            <a:ext cx="1819275" cy="658813"/>
          </a:xfrm>
          <a:prstGeom prst="rect">
            <a:avLst/>
          </a:prstGeom>
          <a:noFill/>
        </p:spPr>
      </p:pic>
      <p:sp>
        <p:nvSpPr>
          <p:cNvPr id="11" name="矩形 10"/>
          <p:cNvSpPr/>
          <p:nvPr userDrawn="1"/>
        </p:nvSpPr>
        <p:spPr>
          <a:xfrm>
            <a:off x="755576" y="791815"/>
            <a:ext cx="1569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www.mucfc.cn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483-8A15-4DC1-83B9-BD1332A5715D}" type="datetimeFigureOut">
              <a:rPr lang="zh-CN" altLang="en-US" smtClean="0"/>
              <a:t>2016/8/25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66EF-CA40-4A59-8A2F-A5D58295E9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58007"/>
            <a:ext cx="3008313" cy="10980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58007"/>
            <a:ext cx="5111750" cy="55306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356037"/>
            <a:ext cx="3008313" cy="44326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483-8A15-4DC1-83B9-BD1332A5715D}" type="datetimeFigureOut">
              <a:rPr lang="zh-CN" altLang="en-US" smtClean="0"/>
              <a:t>2016/8/25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66EF-CA40-4A59-8A2F-A5D58295E9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536122"/>
            <a:ext cx="5486400" cy="53551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79016"/>
            <a:ext cx="5486400" cy="38881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071637"/>
            <a:ext cx="5486400" cy="7605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483-8A15-4DC1-83B9-BD1332A5715D}" type="datetimeFigureOut">
              <a:rPr lang="zh-CN" altLang="en-US" smtClean="0"/>
              <a:t>2016/8/25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66EF-CA40-4A59-8A2F-A5D58295E9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59508"/>
            <a:ext cx="8229600" cy="1080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12041"/>
            <a:ext cx="8229600" cy="4276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006163"/>
            <a:ext cx="213360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75483-8A15-4DC1-83B9-BD1332A5715D}" type="datetimeFigureOut">
              <a:rPr lang="zh-CN" altLang="en-US" smtClean="0"/>
              <a:t>2016/8/25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006163"/>
            <a:ext cx="289560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006163"/>
            <a:ext cx="213360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566EF-CA40-4A59-8A2F-A5D58295E9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3744143"/>
            <a:ext cx="6696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主流框架特性对比</a:t>
            </a:r>
            <a:endParaRPr lang="zh-CN" altLang="en-US" sz="3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2158042"/>
            <a:ext cx="4968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机器学习</a:t>
            </a:r>
            <a:endParaRPr lang="zh-CN" altLang="en-US" sz="48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960666"/>
              </p:ext>
            </p:extLst>
          </p:nvPr>
        </p:nvGraphicFramePr>
        <p:xfrm>
          <a:off x="1115616" y="1727919"/>
          <a:ext cx="6960096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0945"/>
                <a:gridCol w="1589103"/>
                <a:gridCol w="1740024"/>
                <a:gridCol w="1740024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MLib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System ML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Weka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速度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可拓展性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对数据库的支持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支持分布式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文档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集中于</a:t>
                      </a:r>
                      <a:r>
                        <a:rPr lang="en-US" altLang="zh-CN" dirty="0" smtClean="0"/>
                        <a:t>GitHub</a:t>
                      </a:r>
                      <a:r>
                        <a:rPr lang="zh-CN" altLang="en-US" dirty="0" smtClean="0"/>
                        <a:t>上，包括构建、测试、独立模式运行命令以及一个线性回归</a:t>
                      </a:r>
                      <a:r>
                        <a:rPr lang="en-US" altLang="zh-CN" dirty="0" smtClean="0"/>
                        <a:t>demo</a:t>
                      </a:r>
                      <a:r>
                        <a:rPr lang="zh-CN" altLang="en-US" dirty="0" smtClean="0"/>
                        <a:t>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115616" y="1141901"/>
            <a:ext cx="3179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基于</a:t>
            </a:r>
            <a:r>
              <a:rPr lang="en-US" altLang="zh-CN" sz="2400" b="1" dirty="0" smtClean="0"/>
              <a:t>java</a:t>
            </a:r>
            <a:r>
              <a:rPr lang="zh-CN" altLang="en-US" sz="2400" b="1" dirty="0" smtClean="0"/>
              <a:t>框架性能对比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5093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72616" y="1151855"/>
            <a:ext cx="6117582" cy="456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29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439887"/>
            <a:ext cx="8150400" cy="367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96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01233" y="2231975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综</a:t>
            </a:r>
            <a:r>
              <a:rPr lang="zh-CN" altLang="en-US" dirty="0" smtClean="0"/>
              <a:t>合考虑平台支持和算法覆盖率，最终选择</a:t>
            </a:r>
            <a:r>
              <a:rPr lang="en-US" altLang="zh-CN" dirty="0" err="1" smtClean="0"/>
              <a:t>SparkMLib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H2O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两者的速度都很快，</a:t>
            </a:r>
            <a:r>
              <a:rPr lang="zh-CN" altLang="en-US" dirty="0" smtClean="0"/>
              <a:t>可扩展性（对不同大小数据集的支持）都很好。</a:t>
            </a:r>
            <a:endParaRPr lang="en-US" altLang="zh-CN" dirty="0" smtClean="0"/>
          </a:p>
          <a:p>
            <a:r>
              <a:rPr lang="zh-CN" altLang="en-US" dirty="0"/>
              <a:t>如</a:t>
            </a:r>
            <a:r>
              <a:rPr lang="zh-CN" altLang="en-US" dirty="0" smtClean="0"/>
              <a:t>果有可视化界面以及深度学习的需求，那么</a:t>
            </a:r>
            <a:r>
              <a:rPr lang="en-US" altLang="zh-CN" dirty="0" smtClean="0"/>
              <a:t>H2O</a:t>
            </a:r>
            <a:r>
              <a:rPr lang="zh-CN" altLang="en-US" dirty="0" smtClean="0"/>
              <a:t>将是更好的选择，</a:t>
            </a:r>
            <a:r>
              <a:rPr lang="en-US" altLang="zh-CN" dirty="0" smtClean="0"/>
              <a:t>H2O</a:t>
            </a:r>
            <a:r>
              <a:rPr lang="zh-CN" altLang="en-US" dirty="0"/>
              <a:t>提</a:t>
            </a:r>
            <a:r>
              <a:rPr lang="zh-CN" altLang="en-US" dirty="0" smtClean="0"/>
              <a:t>供了简单易用的</a:t>
            </a:r>
            <a:r>
              <a:rPr lang="en-US" altLang="zh-CN" dirty="0" err="1" smtClean="0"/>
              <a:t>webUI</a:t>
            </a:r>
            <a:endParaRPr lang="en-US" altLang="zh-CN" dirty="0" smtClean="0"/>
          </a:p>
          <a:p>
            <a:r>
              <a:rPr lang="en-US" altLang="zh-CN" dirty="0"/>
              <a:t>http://www.h2o.ai/product</a:t>
            </a:r>
            <a:r>
              <a:rPr lang="en-US" altLang="zh-CN" dirty="0" smtClean="0"/>
              <a:t>/</a:t>
            </a:r>
          </a:p>
        </p:txBody>
      </p:sp>
      <p:sp>
        <p:nvSpPr>
          <p:cNvPr id="3" name="矩形 2"/>
          <p:cNvSpPr/>
          <p:nvPr/>
        </p:nvSpPr>
        <p:spPr>
          <a:xfrm>
            <a:off x="907976" y="130425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mtClean="0"/>
              <a:t>结论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734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627784" y="1943943"/>
            <a:ext cx="3456384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500" b="1" dirty="0" smtClean="0">
                <a:solidFill>
                  <a:srgbClr val="3389CA"/>
                </a:solidFill>
                <a:latin typeface="Helvetica" pitchFamily="34" charset="0"/>
              </a:rPr>
              <a:t>Q&amp;A</a:t>
            </a:r>
            <a:endParaRPr lang="zh-CN" altLang="en-US" sz="11500" b="1" dirty="0">
              <a:solidFill>
                <a:srgbClr val="3389CA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04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2214</TotalTime>
  <Words>326</Words>
  <Application>Microsoft Office PowerPoint</Application>
  <PresentationFormat>自定义</PresentationFormat>
  <Paragraphs>30</Paragraphs>
  <Slides>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黑体</vt:lpstr>
      <vt:lpstr>宋体</vt:lpstr>
      <vt:lpstr>Arial</vt:lpstr>
      <vt:lpstr>Calibri</vt:lpstr>
      <vt:lpstr>Helvetica</vt:lpstr>
      <vt:lpstr>Myriad Pro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王福海</dc:creator>
  <cp:lastModifiedBy>lee zijun</cp:lastModifiedBy>
  <cp:revision>563</cp:revision>
  <dcterms:created xsi:type="dcterms:W3CDTF">2015-01-14T08:50:24Z</dcterms:created>
  <dcterms:modified xsi:type="dcterms:W3CDTF">2016-08-25T16:34:54Z</dcterms:modified>
</cp:coreProperties>
</file>