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3" r:id="rId4"/>
    <p:sldId id="282" r:id="rId5"/>
    <p:sldId id="274" r:id="rId6"/>
    <p:sldId id="277" r:id="rId7"/>
    <p:sldId id="278" r:id="rId8"/>
    <p:sldId id="280" r:id="rId9"/>
    <p:sldId id="279" r:id="rId10"/>
    <p:sldId id="275" r:id="rId11"/>
    <p:sldId id="276" r:id="rId12"/>
    <p:sldId id="270" r:id="rId13"/>
    <p:sldId id="261" r:id="rId14"/>
  </p:sldIdLst>
  <p:sldSz cx="91440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08" autoAdjust="0"/>
  </p:normalViewPr>
  <p:slideViewPr>
    <p:cSldViewPr>
      <p:cViewPr varScale="1">
        <p:scale>
          <a:sx n="64" d="100"/>
          <a:sy n="64" d="100"/>
        </p:scale>
        <p:origin x="456" y="60"/>
      </p:cViewPr>
      <p:guideLst>
        <p:guide orient="horz" pos="204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891FD-E625-4988-9103-81CB54327562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50950" y="1143000"/>
            <a:ext cx="435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91372-3A34-4F60-BE47-6251FE45E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03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7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对于一般的需求，</a:t>
            </a:r>
            <a:r>
              <a:rPr lang="en-US" altLang="zh-CN" smtClean="0"/>
              <a:t>MLib</a:t>
            </a:r>
            <a:r>
              <a:rPr lang="zh-CN" altLang="en-US" smtClean="0"/>
              <a:t>和</a:t>
            </a:r>
            <a:r>
              <a:rPr lang="en-US" altLang="zh-CN" smtClean="0"/>
              <a:t>H2O</a:t>
            </a:r>
            <a:r>
              <a:rPr lang="zh-CN" altLang="en-US" smtClean="0"/>
              <a:t>是非常好的选择，这两个框架的速度都很快，可扩展性（对不同大小的数据集的支持）都很好。</a:t>
            </a:r>
          </a:p>
          <a:p>
            <a:r>
              <a:rPr lang="zh-CN" altLang="en-US" smtClean="0"/>
              <a:t>这两个框架对算法的选择有相当大的不同。</a:t>
            </a:r>
          </a:p>
          <a:p>
            <a:r>
              <a:rPr lang="en-US" altLang="zh-CN" smtClean="0"/>
              <a:t>MLib</a:t>
            </a:r>
            <a:r>
              <a:rPr lang="zh-CN" altLang="en-US" smtClean="0"/>
              <a:t>在大部分机器学习领域提供了更好的选择，</a:t>
            </a:r>
            <a:r>
              <a:rPr lang="en-US" altLang="zh-CN" smtClean="0"/>
              <a:t>H2O</a:t>
            </a:r>
            <a:r>
              <a:rPr lang="zh-CN" altLang="en-US" smtClean="0"/>
              <a:t>则是唯一具有深度学习解决方案的工具。</a:t>
            </a:r>
          </a:p>
          <a:p>
            <a:r>
              <a:rPr lang="zh-CN" altLang="en-US" smtClean="0"/>
              <a:t>可用性：两者都提供了多种编程语言的</a:t>
            </a:r>
            <a:r>
              <a:rPr lang="en-US" altLang="zh-CN" err="1" smtClean="0"/>
              <a:t>api</a:t>
            </a:r>
            <a:r>
              <a:rPr lang="zh-CN" altLang="en-US" smtClean="0"/>
              <a:t>，但是</a:t>
            </a:r>
            <a:r>
              <a:rPr lang="en-US" altLang="zh-CN" smtClean="0"/>
              <a:t>H2O</a:t>
            </a:r>
            <a:r>
              <a:rPr lang="zh-CN" altLang="en-US" smtClean="0"/>
              <a:t>提供了</a:t>
            </a:r>
            <a:r>
              <a:rPr lang="en-US" altLang="zh-CN" smtClean="0"/>
              <a:t>GUI</a:t>
            </a:r>
            <a:r>
              <a:rPr lang="zh-CN" altLang="en-US" smtClean="0"/>
              <a:t>图形界面。</a:t>
            </a:r>
          </a:p>
          <a:p>
            <a:r>
              <a:rPr lang="zh-CN" altLang="en-US" smtClean="0"/>
              <a:t>	</a:t>
            </a:r>
          </a:p>
          <a:p>
            <a:r>
              <a:rPr lang="en-US" altLang="zh-CN" smtClean="0"/>
              <a:t>MAHOUT</a:t>
            </a:r>
            <a:r>
              <a:rPr lang="zh-CN" altLang="en-US" smtClean="0"/>
              <a:t>：基于</a:t>
            </a:r>
            <a:r>
              <a:rPr lang="en-US" altLang="zh-CN" smtClean="0"/>
              <a:t>MapReduce</a:t>
            </a:r>
            <a:r>
              <a:rPr lang="zh-CN" altLang="en-US" smtClean="0"/>
              <a:t>，运行速度慢。缺少文档，发展缓慢（</a:t>
            </a:r>
            <a:r>
              <a:rPr lang="en-US" altLang="zh-CN" smtClean="0"/>
              <a:t>0.10.0</a:t>
            </a:r>
            <a:r>
              <a:rPr lang="zh-CN" altLang="en-US" smtClean="0"/>
              <a:t>在项目立项</a:t>
            </a:r>
            <a:r>
              <a:rPr lang="en-US" altLang="zh-CN" smtClean="0"/>
              <a:t>7</a:t>
            </a:r>
            <a:r>
              <a:rPr lang="zh-CN" altLang="en-US" smtClean="0"/>
              <a:t>年半之后才发布），项目贡献者数量少</a:t>
            </a:r>
            <a:endParaRPr lang="en-US" altLang="zh-CN" smtClean="0"/>
          </a:p>
          <a:p>
            <a:r>
              <a:rPr lang="en-US" altLang="zh-CN" smtClean="0"/>
              <a:t>SAMOA</a:t>
            </a:r>
            <a:r>
              <a:rPr lang="zh-CN" altLang="en-US" smtClean="0"/>
              <a:t>允许用户创建数据流算法，是唯一一个为真正的实时数据流设计的框架，使其成为最快和最具扩展性的选项。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Extensibility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：可升级性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：可扩容性，可伸缩性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3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2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三层：存储层、处理层、管理层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https://www.quora.com/What-is-the-most-popular-machine-learning-library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8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等待时间：对于实时和准实时结果，建议使用流式处理平台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内存中进行处理</a:t>
            </a:r>
            <a:endParaRPr lang="en-US" altLang="zh-CN" smtClean="0"/>
          </a:p>
          <a:p>
            <a:r>
              <a:rPr lang="zh-CN" altLang="en-US" smtClean="0"/>
              <a:t>低延时</a:t>
            </a:r>
            <a:endParaRPr lang="en-US" altLang="zh-CN" smtClean="0"/>
          </a:p>
          <a:p>
            <a:r>
              <a:rPr lang="zh-CN" altLang="en-US" smtClean="0"/>
              <a:t>容错</a:t>
            </a:r>
            <a:endParaRPr lang="en-US" altLang="zh-CN" smtClean="0"/>
          </a:p>
          <a:p>
            <a:r>
              <a:rPr lang="zh-CN" altLang="en-US" smtClean="0"/>
              <a:t>企业支持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70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61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包含算法：</a:t>
            </a:r>
          </a:p>
          <a:p>
            <a:r>
              <a:rPr lang="zh-CN" altLang="en-US" smtClean="0"/>
              <a:t>数据预处理、分类、回归、聚类、关联规则、可视化</a:t>
            </a:r>
          </a:p>
          <a:p>
            <a:r>
              <a:rPr lang="zh-CN" altLang="en-US" smtClean="0"/>
              <a:t>一个具有图形界面的基于</a:t>
            </a:r>
            <a:r>
              <a:rPr lang="en-US" altLang="zh-CN" smtClean="0"/>
              <a:t>java</a:t>
            </a:r>
            <a:r>
              <a:rPr lang="zh-CN" altLang="en-US" smtClean="0"/>
              <a:t>的库，可以运行小数据集的实验。</a:t>
            </a:r>
          </a:p>
          <a:p>
            <a:r>
              <a:rPr lang="zh-CN" altLang="en-US" smtClean="0"/>
              <a:t>缺点：</a:t>
            </a:r>
          </a:p>
          <a:p>
            <a:r>
              <a:rPr lang="zh-CN" altLang="en-US" smtClean="0"/>
              <a:t>缺少相应文档，</a:t>
            </a:r>
            <a:r>
              <a:rPr lang="en-US" altLang="zh-CN" err="1" smtClean="0"/>
              <a:t>api</a:t>
            </a:r>
            <a:r>
              <a:rPr lang="zh-CN" altLang="en-US" smtClean="0"/>
              <a:t>设计糟糕，不适用于生产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3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362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4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err="1" smtClean="0"/>
              <a:t>java,python,R,Scala</a:t>
            </a:r>
            <a:endParaRPr lang="en-US" altLang="zh-CN" smtClean="0"/>
          </a:p>
          <a:p>
            <a:r>
              <a:rPr lang="zh-CN" altLang="en-US" smtClean="0"/>
              <a:t>在算法覆盖率方面</a:t>
            </a:r>
            <a:r>
              <a:rPr lang="en-US" altLang="zh-CN" smtClean="0"/>
              <a:t>Mahout</a:t>
            </a:r>
            <a:r>
              <a:rPr lang="zh-CN" altLang="en-US" smtClean="0"/>
              <a:t>和</a:t>
            </a:r>
            <a:r>
              <a:rPr lang="en-US" altLang="zh-CN" err="1" smtClean="0"/>
              <a:t>MLib</a:t>
            </a:r>
            <a:r>
              <a:rPr lang="zh-CN" altLang="en-US" smtClean="0"/>
              <a:t>是最面面俱到的大数据框架，都可以与</a:t>
            </a:r>
            <a:r>
              <a:rPr lang="en-US" altLang="zh-CN" smtClean="0"/>
              <a:t>Spark</a:t>
            </a:r>
            <a:r>
              <a:rPr lang="zh-CN" altLang="en-US" smtClean="0"/>
              <a:t>协同工作。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7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yanglina\Desktop\211111\招联金融 2015.1.14-4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27919"/>
            <a:ext cx="8713788" cy="4522787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 descr="C:\Users\yanglina\Desktop\211111\招联金融 2015.1.14-4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647799"/>
            <a:ext cx="1593850" cy="57626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236296" y="61760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</a:rPr>
              <a:t>WWW.MUCFC.COM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44507"/>
            <a:ext cx="2057400" cy="5224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4507"/>
            <a:ext cx="6019800" cy="5224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C:\Users\yanglina\Desktop\211111\招联金融 2015.1.14-4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480175"/>
          </a:xfrm>
          <a:prstGeom prst="rect">
            <a:avLst/>
          </a:prstGeom>
          <a:noFill/>
        </p:spPr>
      </p:pic>
      <p:pic>
        <p:nvPicPr>
          <p:cNvPr id="2052" name="Picture 4" descr="C:\Users\yanglina\Desktop\211111\招联金融 2015.1.14-4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36538" y="1223863"/>
            <a:ext cx="473075" cy="5270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yanglina\Desktop\211111\招联金融 2015.1.14-4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4801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113"/>
            <a:ext cx="7772400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575"/>
            <a:ext cx="7772400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076" name="Picture 4" descr="C:\Users\yanglina\Desktop\211111\招联金融 2015.1.14-49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51855"/>
            <a:ext cx="7334251" cy="21034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6876256" y="597639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smtClean="0">
                <a:solidFill>
                  <a:schemeClr val="bg1"/>
                </a:solidFill>
                <a:latin typeface="Myriad Pro" pitchFamily="34" charset="0"/>
              </a:rPr>
              <a:t>WWW.MUCFC.COM</a:t>
            </a:r>
            <a:endParaRPr lang="zh-CN" altLang="en-US" sz="1200" b="1">
              <a:solidFill>
                <a:schemeClr val="bg1"/>
              </a:solidFill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099" name="Picture 3" descr="C:\Users\yanglina\Desktop\211111\招联金融 2015.1.14-5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31775"/>
            <a:ext cx="954087" cy="344487"/>
          </a:xfrm>
          <a:prstGeom prst="rect">
            <a:avLst/>
          </a:prstGeom>
          <a:noFill/>
        </p:spPr>
      </p:pic>
      <p:pic>
        <p:nvPicPr>
          <p:cNvPr id="4100" name="Picture 4" descr="C:\Users\yanglina\Desktop\211111\招联金融 2015.1.14-5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38" y="5976391"/>
            <a:ext cx="6129338" cy="20955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6876256" y="597639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3389CA"/>
                </a:solidFill>
                <a:latin typeface="Myriad Pro" pitchFamily="34" charset="0"/>
              </a:rPr>
              <a:t>www.mucfc.com</a:t>
            </a:r>
            <a:endParaRPr lang="zh-CN" altLang="en-US" sz="1400" b="1">
              <a:solidFill>
                <a:srgbClr val="3389CA"/>
              </a:solidFill>
              <a:latin typeface="Myriad Pro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27584" y="935831"/>
            <a:ext cx="7488832" cy="2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372200" y="431775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rgbClr val="3389CA"/>
                </a:solidFill>
                <a:latin typeface="Helvetica" pitchFamily="34" charset="0"/>
              </a:rPr>
              <a:t>MUCFC.COM</a:t>
            </a:r>
            <a:endParaRPr lang="zh-CN" altLang="en-US" sz="2400" b="1">
              <a:solidFill>
                <a:srgbClr val="3389CA"/>
              </a:solidFill>
              <a:latin typeface="Helvetica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7584" y="935831"/>
            <a:ext cx="7488832" cy="2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27584" y="5760367"/>
            <a:ext cx="7488832" cy="2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 descr="C:\Users\yanglina\Desktop\211111\招联金融 2015.1.14-5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490267"/>
            <a:ext cx="792088" cy="28599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308304" y="5904383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smtClean="0">
                <a:solidFill>
                  <a:srgbClr val="3389CA"/>
                </a:solidFill>
                <a:latin typeface="Myriad Pro" pitchFamily="34" charset="0"/>
              </a:rPr>
              <a:t>www.mucfc.com</a:t>
            </a:r>
            <a:endParaRPr lang="zh-CN" altLang="en-US" sz="1000" b="0">
              <a:solidFill>
                <a:srgbClr val="3389CA"/>
              </a:solidFill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yanglina\Desktop\211111\招联金融 2015.1.14-5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27919"/>
            <a:ext cx="8713788" cy="4522787"/>
          </a:xfrm>
          <a:prstGeom prst="rect">
            <a:avLst/>
          </a:prstGeom>
          <a:noFill/>
        </p:spPr>
      </p:pic>
      <p:pic>
        <p:nvPicPr>
          <p:cNvPr id="7171" name="Picture 3" descr="C:\Users\yanglina\Desktop\211111\招联金融 2015.1.14-5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15751"/>
            <a:ext cx="8713788" cy="1463675"/>
          </a:xfrm>
          <a:prstGeom prst="rect">
            <a:avLst/>
          </a:prstGeom>
          <a:noFill/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173" name="Picture 5" descr="C:\Users\yanglina\Desktop\211111\招联金融 2015.1.14-37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087959"/>
            <a:ext cx="5476512" cy="1800200"/>
          </a:xfrm>
          <a:prstGeom prst="rect">
            <a:avLst/>
          </a:prstGeom>
          <a:noFill/>
        </p:spPr>
      </p:pic>
      <p:pic>
        <p:nvPicPr>
          <p:cNvPr id="7174" name="Picture 6" descr="C:\Users\yanglina\Desktop\211111\招联金融 2015.1.14-56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5184303"/>
            <a:ext cx="1819275" cy="658813"/>
          </a:xfrm>
          <a:prstGeom prst="rect">
            <a:avLst/>
          </a:prstGeom>
          <a:noFill/>
        </p:spPr>
      </p:pic>
      <p:sp>
        <p:nvSpPr>
          <p:cNvPr id="11" name="矩形 10"/>
          <p:cNvSpPr/>
          <p:nvPr userDrawn="1"/>
        </p:nvSpPr>
        <p:spPr>
          <a:xfrm>
            <a:off x="755576" y="791815"/>
            <a:ext cx="1569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www.mucfc.cn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58007"/>
            <a:ext cx="300831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007"/>
            <a:ext cx="511175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356037"/>
            <a:ext cx="300831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6122"/>
            <a:ext cx="5486400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016"/>
            <a:ext cx="5486400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1637"/>
            <a:ext cx="5486400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59508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12041"/>
            <a:ext cx="8229600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006163"/>
            <a:ext cx="2133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5483-8A15-4DC1-83B9-BD1332A5715D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006163"/>
            <a:ext cx="2895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006163"/>
            <a:ext cx="2133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744143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主流框架特性对比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2158042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机器学习</a:t>
            </a:r>
            <a:endParaRPr lang="zh-CN" altLang="en-US" sz="48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39887"/>
            <a:ext cx="8150400" cy="36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1233" y="223197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综</a:t>
            </a:r>
            <a:r>
              <a:rPr lang="zh-CN" altLang="en-US" smtClean="0"/>
              <a:t>合考虑平台支持和算法覆盖率，最终选择</a:t>
            </a:r>
            <a:r>
              <a:rPr lang="en-US" altLang="zh-CN" err="1" smtClean="0"/>
              <a:t>SparkMLib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如果有可视化界面以及深度学习的需求，那么</a:t>
            </a:r>
            <a:r>
              <a:rPr lang="en-US" altLang="zh-CN" smtClean="0"/>
              <a:t>H2O</a:t>
            </a:r>
            <a:r>
              <a:rPr lang="zh-CN" altLang="en-US" smtClean="0"/>
              <a:t>将是更好的选择，</a:t>
            </a:r>
            <a:r>
              <a:rPr lang="en-US" altLang="zh-CN" smtClean="0"/>
              <a:t>H2O</a:t>
            </a:r>
            <a:r>
              <a:rPr lang="zh-CN" altLang="en-US"/>
              <a:t>提</a:t>
            </a:r>
            <a:r>
              <a:rPr lang="zh-CN" altLang="en-US" smtClean="0"/>
              <a:t>供了简单易用的</a:t>
            </a:r>
            <a:r>
              <a:rPr lang="en-US" altLang="zh-CN" err="1" smtClean="0"/>
              <a:t>webUI</a:t>
            </a:r>
            <a:endParaRPr lang="en-US" altLang="zh-CN" smtClean="0"/>
          </a:p>
          <a:p>
            <a:r>
              <a:rPr lang="en-US" altLang="zh-CN"/>
              <a:t>http://www.h2o.ai/product</a:t>
            </a:r>
            <a:r>
              <a:rPr lang="en-US" altLang="zh-CN" smtClean="0"/>
              <a:t>/</a:t>
            </a:r>
          </a:p>
        </p:txBody>
      </p:sp>
      <p:sp>
        <p:nvSpPr>
          <p:cNvPr id="3" name="矩形 2"/>
          <p:cNvSpPr/>
          <p:nvPr/>
        </p:nvSpPr>
        <p:spPr>
          <a:xfrm>
            <a:off x="907976" y="13042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结论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627784" y="1943943"/>
            <a:ext cx="345638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500" b="1" smtClean="0">
                <a:solidFill>
                  <a:srgbClr val="3389CA"/>
                </a:solidFill>
                <a:latin typeface="Helvetica" pitchFamily="34" charset="0"/>
              </a:rPr>
              <a:t>Q&amp;A</a:t>
            </a:r>
            <a:endParaRPr lang="zh-CN" altLang="en-US" sz="11500" b="1">
              <a:solidFill>
                <a:srgbClr val="3389CA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5616" y="1141901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主流框架性能对比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115616" y="1799927"/>
            <a:ext cx="1487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mtClean="0"/>
              <a:t>Weka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mtClean="0"/>
              <a:t>System ML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mtClean="0"/>
              <a:t>Spark </a:t>
            </a:r>
            <a:r>
              <a:rPr lang="en-US" altLang="zh-CN" err="1" smtClean="0"/>
              <a:t>Mlib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mtClean="0"/>
              <a:t>H2O</a:t>
            </a:r>
            <a:endParaRPr lang="zh-CN" altLang="en-US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5616" y="1141901"/>
            <a:ext cx="2590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Hadoop Ecosystem</a:t>
            </a:r>
            <a:endParaRPr lang="zh-CN" alt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71935"/>
            <a:ext cx="743508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23863"/>
            <a:ext cx="8244408" cy="41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079847"/>
            <a:ext cx="6117582" cy="4564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8308" y="17279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分类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08307" y="2494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聚类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08306" y="3177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协同过滤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08305" y="3943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深度学习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08304" y="46081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回归</a:t>
            </a:r>
          </a:p>
        </p:txBody>
      </p:sp>
    </p:spTree>
    <p:extLst>
      <p:ext uri="{BB962C8B-B14F-4D97-AF65-F5344CB8AC3E}">
        <p14:creationId xmlns:p14="http://schemas.microsoft.com/office/powerpoint/2010/main" val="39642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5616" y="1141901"/>
            <a:ext cx="90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Weka</a:t>
            </a:r>
            <a:endParaRPr lang="zh-CN" altLang="en-US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1116705" y="1603566"/>
            <a:ext cx="6912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Weka</a:t>
            </a:r>
            <a:r>
              <a:rPr lang="zh-CN" altLang="en-US"/>
              <a:t>在</a:t>
            </a:r>
            <a:r>
              <a:rPr lang="en-US" altLang="zh-CN" err="1"/>
              <a:t>Hadoop3.7</a:t>
            </a:r>
            <a:r>
              <a:rPr lang="zh-CN" altLang="en-US"/>
              <a:t>中开始包含分布式处理的封装器。</a:t>
            </a:r>
            <a:r>
              <a:rPr lang="en-US" altLang="zh-CN" err="1"/>
              <a:t>weka</a:t>
            </a:r>
            <a:r>
              <a:rPr lang="zh-CN" altLang="en-US"/>
              <a:t>具有大量的工具，虽然其分类器和回归器可以用在</a:t>
            </a:r>
            <a:r>
              <a:rPr lang="en-US" altLang="zh-CN"/>
              <a:t>Hadoop</a:t>
            </a:r>
            <a:r>
              <a:rPr lang="zh-CN" altLang="en-US"/>
              <a:t>平台上，但是大多数不能进行并行化。这些算法本来是作为集合进行训练的，对小数据子集进行分别训练，然后使用投票技术进行结合，而不是在</a:t>
            </a:r>
            <a:r>
              <a:rPr lang="en-US" altLang="zh-CN"/>
              <a:t>reduce</a:t>
            </a:r>
            <a:r>
              <a:rPr lang="zh-CN" altLang="en-US"/>
              <a:t>阶段结合到最终模型中。这样做也许是由于缺乏并行算法。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mtClean="0"/>
              <a:t>Weka</a:t>
            </a:r>
            <a:r>
              <a:rPr lang="zh-CN" altLang="en-US"/>
              <a:t>是使用</a:t>
            </a:r>
            <a:r>
              <a:rPr lang="en-US" altLang="zh-CN"/>
              <a:t>Java</a:t>
            </a:r>
            <a:r>
              <a:rPr lang="zh-CN" altLang="en-US"/>
              <a:t>开发的用户数据挖掘的开源项目。</a:t>
            </a:r>
            <a:r>
              <a:rPr lang="en-US" altLang="zh-CN"/>
              <a:t>Weka</a:t>
            </a:r>
            <a:r>
              <a:rPr lang="zh-CN" altLang="en-US"/>
              <a:t>作为一个公开的数据挖掘工作平台，集合了大量能够承担数据挖掘人物的机器学习算法，包括了对数据进行预处理、分类、回归、聚类等等。同时，</a:t>
            </a:r>
            <a:r>
              <a:rPr lang="en-US" altLang="zh-CN"/>
              <a:t>Weka</a:t>
            </a:r>
            <a:r>
              <a:rPr lang="zh-CN" altLang="en-US"/>
              <a:t>实现了对大数据的可视化，通过</a:t>
            </a:r>
            <a:r>
              <a:rPr lang="en-US" altLang="zh-CN"/>
              <a:t>Java</a:t>
            </a:r>
            <a:r>
              <a:rPr lang="zh-CN" altLang="en-US"/>
              <a:t>设计的新式交互界面上，实现人与程序的交互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7584" y="1223863"/>
            <a:ext cx="741682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System</a:t>
            </a:r>
            <a:r>
              <a:rPr lang="en-US" altLang="zh-CN" sz="2400" smtClean="0"/>
              <a:t> </a:t>
            </a:r>
            <a:r>
              <a:rPr lang="en-US" altLang="zh-CN" sz="2400" b="1" smtClean="0"/>
              <a:t>ML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>
                <a:latin typeface="+mn-ea"/>
              </a:rPr>
              <a:t>一门灵活的、可伸缩的机器学习 </a:t>
            </a:r>
            <a:r>
              <a:rPr lang="en-US" altLang="zh-CN">
                <a:latin typeface="+mn-ea"/>
              </a:rPr>
              <a:t>(ML) </a:t>
            </a:r>
            <a:r>
              <a:rPr lang="zh-CN" altLang="en-US" smtClean="0">
                <a:latin typeface="+mn-ea"/>
              </a:rPr>
              <a:t>语言</a:t>
            </a:r>
            <a:endParaRPr lang="en-US" altLang="zh-CN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+mn-ea"/>
              </a:rPr>
              <a:t>支持</a:t>
            </a:r>
            <a:r>
              <a:rPr lang="zh-CN" altLang="en-US">
                <a:latin typeface="+mn-ea"/>
              </a:rPr>
              <a:t>描述性分析、分类、聚类、回归、矩阵分解以及生存分析等算法。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err="1">
                <a:latin typeface="+mn-ea"/>
              </a:rPr>
              <a:t>SystemML</a:t>
            </a:r>
            <a:r>
              <a:rPr lang="zh-CN" altLang="en-US">
                <a:latin typeface="+mn-ea"/>
              </a:rPr>
              <a:t>有多种执行模式</a:t>
            </a:r>
            <a:r>
              <a:rPr lang="zh-CN" altLang="en-US" smtClean="0">
                <a:latin typeface="+mn-ea"/>
              </a:rPr>
              <a:t>。</a:t>
            </a:r>
            <a:endParaRPr lang="en-US" altLang="zh-CN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+mn-ea"/>
              </a:rPr>
              <a:t>在</a:t>
            </a:r>
            <a:r>
              <a:rPr lang="zh-CN" altLang="en-US">
                <a:latin typeface="+mn-ea"/>
              </a:rPr>
              <a:t>独立模式下，</a:t>
            </a:r>
            <a:r>
              <a:rPr lang="en-US" altLang="zh-CN" err="1">
                <a:latin typeface="+mn-ea"/>
              </a:rPr>
              <a:t>SystemML</a:t>
            </a:r>
            <a:r>
              <a:rPr lang="zh-CN" altLang="en-US">
                <a:latin typeface="+mn-ea"/>
              </a:rPr>
              <a:t>能够运行在单台机器上</a:t>
            </a:r>
            <a:r>
              <a:rPr lang="zh-CN" altLang="en-US" smtClean="0">
                <a:latin typeface="+mn-ea"/>
              </a:rPr>
              <a:t>，这样</a:t>
            </a:r>
            <a:r>
              <a:rPr lang="zh-CN" altLang="en-US">
                <a:latin typeface="+mn-ea"/>
              </a:rPr>
              <a:t>数据科学家就能够在本地开发算法，不需要分布式集群</a:t>
            </a:r>
            <a:r>
              <a:rPr lang="zh-CN" altLang="en-US" smtClean="0">
                <a:latin typeface="+mn-ea"/>
              </a:rPr>
              <a:t>。</a:t>
            </a:r>
            <a:endParaRPr lang="en-US" altLang="zh-CN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+mn-ea"/>
              </a:rPr>
              <a:t>另外</a:t>
            </a:r>
            <a:r>
              <a:rPr lang="zh-CN" altLang="en-US">
                <a:latin typeface="+mn-ea"/>
              </a:rPr>
              <a:t>还可以将算法分发到</a:t>
            </a:r>
            <a:r>
              <a:rPr lang="en-US" altLang="zh-CN">
                <a:latin typeface="+mn-ea"/>
              </a:rPr>
              <a:t>Hadoop</a:t>
            </a:r>
            <a:r>
              <a:rPr lang="zh-CN" altLang="en-US">
                <a:latin typeface="+mn-ea"/>
              </a:rPr>
              <a:t>或者</a:t>
            </a:r>
            <a:r>
              <a:rPr lang="en-US" altLang="zh-CN">
                <a:latin typeface="+mn-ea"/>
              </a:rPr>
              <a:t>Spark</a:t>
            </a:r>
            <a:r>
              <a:rPr lang="zh-CN" altLang="en-US">
                <a:latin typeface="+mn-ea"/>
              </a:rPr>
              <a:t>上</a:t>
            </a:r>
            <a:r>
              <a:rPr lang="zh-CN" altLang="en-US" smtClean="0">
                <a:latin typeface="+mn-ea"/>
              </a:rPr>
              <a:t>，从而</a:t>
            </a:r>
            <a:r>
              <a:rPr lang="zh-CN" altLang="en-US">
                <a:latin typeface="+mn-ea"/>
              </a:rPr>
              <a:t>利用已有的资源和技能。</a:t>
            </a:r>
            <a:r>
              <a:rPr lang="en-US" altLang="zh-CN" err="1">
                <a:latin typeface="+mn-ea"/>
              </a:rPr>
              <a:t>SystemML</a:t>
            </a:r>
            <a:r>
              <a:rPr lang="zh-CN" altLang="en-US">
                <a:latin typeface="+mn-ea"/>
              </a:rPr>
              <a:t>能够运行于</a:t>
            </a:r>
            <a:r>
              <a:rPr lang="en-US" altLang="zh-CN">
                <a:latin typeface="+mn-ea"/>
              </a:rPr>
              <a:t>Windows</a:t>
            </a:r>
            <a:r>
              <a:rPr lang="zh-CN" altLang="en-US">
                <a:latin typeface="+mn-ea"/>
              </a:rPr>
              <a:t>、 </a:t>
            </a:r>
            <a:r>
              <a:rPr lang="en-US" altLang="zh-CN">
                <a:latin typeface="+mn-ea"/>
              </a:rPr>
              <a:t>Linux</a:t>
            </a:r>
            <a:r>
              <a:rPr lang="zh-CN" altLang="en-US">
                <a:latin typeface="+mn-ea"/>
              </a:rPr>
              <a:t>以及</a:t>
            </a:r>
            <a:r>
              <a:rPr lang="en-US" altLang="zh-CN" err="1">
                <a:latin typeface="+mn-ea"/>
              </a:rPr>
              <a:t>MacOS</a:t>
            </a:r>
            <a:r>
              <a:rPr lang="zh-CN" altLang="en-US">
                <a:latin typeface="+mn-ea"/>
              </a:rPr>
              <a:t>上。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err="1">
                <a:latin typeface="+mn-ea"/>
              </a:rPr>
              <a:t>SystemML</a:t>
            </a:r>
            <a:r>
              <a:rPr lang="zh-CN" altLang="en-US">
                <a:latin typeface="+mn-ea"/>
              </a:rPr>
              <a:t>使用</a:t>
            </a:r>
            <a:r>
              <a:rPr lang="en-US" altLang="zh-CN">
                <a:latin typeface="+mn-ea"/>
              </a:rPr>
              <a:t>Java</a:t>
            </a:r>
            <a:r>
              <a:rPr lang="zh-CN" altLang="en-US">
                <a:latin typeface="+mn-ea"/>
              </a:rPr>
              <a:t>语言编写，开发人员能够使用类似于</a:t>
            </a:r>
            <a:r>
              <a:rPr lang="en-US" altLang="zh-CN">
                <a:latin typeface="+mn-ea"/>
              </a:rPr>
              <a:t>R</a:t>
            </a:r>
            <a:r>
              <a:rPr lang="zh-CN" altLang="en-US">
                <a:latin typeface="+mn-ea"/>
              </a:rPr>
              <a:t>或者</a:t>
            </a:r>
            <a:r>
              <a:rPr lang="en-US" altLang="zh-CN">
                <a:latin typeface="+mn-ea"/>
              </a:rPr>
              <a:t>Python</a:t>
            </a:r>
            <a:r>
              <a:rPr lang="zh-CN" altLang="en-US">
                <a:latin typeface="+mn-ea"/>
              </a:rPr>
              <a:t>的语法表达算法</a:t>
            </a:r>
            <a:r>
              <a:rPr lang="zh-CN" altLang="en-US" smtClean="0">
                <a:latin typeface="+mn-ea"/>
              </a:rPr>
              <a:t>，通过</a:t>
            </a:r>
            <a:r>
              <a:rPr lang="en-US" altLang="zh-CN">
                <a:latin typeface="+mn-ea"/>
              </a:rPr>
              <a:t>Java</a:t>
            </a:r>
            <a:r>
              <a:rPr lang="zh-CN" altLang="en-US">
                <a:latin typeface="+mn-ea"/>
              </a:rPr>
              <a:t>、</a:t>
            </a:r>
            <a:r>
              <a:rPr lang="en-US" altLang="zh-CN">
                <a:latin typeface="+mn-ea"/>
              </a:rPr>
              <a:t>Scala</a:t>
            </a:r>
            <a:r>
              <a:rPr lang="zh-CN" altLang="en-US">
                <a:latin typeface="+mn-ea"/>
              </a:rPr>
              <a:t>以及</a:t>
            </a:r>
            <a:r>
              <a:rPr lang="en-US" altLang="zh-CN">
                <a:latin typeface="+mn-ea"/>
              </a:rPr>
              <a:t>Python</a:t>
            </a:r>
            <a:r>
              <a:rPr lang="zh-CN" altLang="en-US">
                <a:latin typeface="+mn-ea"/>
              </a:rPr>
              <a:t>操作</a:t>
            </a:r>
            <a:r>
              <a:rPr lang="en-US" altLang="zh-CN" err="1">
                <a:latin typeface="+mn-ea"/>
              </a:rPr>
              <a:t>SystemML</a:t>
            </a:r>
            <a:r>
              <a:rPr lang="zh-CN" altLang="en-US">
                <a:latin typeface="+mn-ea"/>
              </a:rPr>
              <a:t>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>
                <a:latin typeface="+mn-ea"/>
              </a:rPr>
              <a:t>文档方面，</a:t>
            </a:r>
            <a:r>
              <a:rPr lang="en-US" altLang="zh-CN" err="1">
                <a:latin typeface="+mn-ea"/>
              </a:rPr>
              <a:t>SystemML</a:t>
            </a:r>
            <a:r>
              <a:rPr lang="zh-CN" altLang="en-US">
                <a:latin typeface="+mn-ea"/>
              </a:rPr>
              <a:t>基本集中于</a:t>
            </a:r>
            <a:r>
              <a:rPr lang="en-US" altLang="zh-CN">
                <a:latin typeface="+mn-ea"/>
              </a:rPr>
              <a:t>GitHub</a:t>
            </a:r>
            <a:r>
              <a:rPr lang="zh-CN" altLang="en-US">
                <a:latin typeface="+mn-ea"/>
              </a:rPr>
              <a:t>上</a:t>
            </a:r>
            <a:r>
              <a:rPr lang="zh-CN" altLang="en-US" smtClean="0">
                <a:latin typeface="+mn-ea"/>
              </a:rPr>
              <a:t>，包括</a:t>
            </a:r>
            <a:r>
              <a:rPr lang="zh-CN" altLang="en-US">
                <a:latin typeface="+mn-ea"/>
              </a:rPr>
              <a:t>构建、测试、独立模式运行命令以及一个线性回归的示例。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/>
          </a:p>
        </p:txBody>
      </p:sp>
    </p:spTree>
    <p:extLst>
      <p:ext uri="{BB962C8B-B14F-4D97-AF65-F5344CB8AC3E}">
        <p14:creationId xmlns:p14="http://schemas.microsoft.com/office/powerpoint/2010/main" val="31934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5616" y="114190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err="1" smtClean="0"/>
              <a:t>SparkMLib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1259632" y="1871935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err="1"/>
              <a:t>MLib</a:t>
            </a:r>
            <a:r>
              <a:rPr lang="zh-CN" altLang="en-US"/>
              <a:t>有更加宽广的算法选择和更大、更多专门致力于此的团队</a:t>
            </a:r>
            <a:r>
              <a:rPr lang="en-US" altLang="zh-CN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err="1" smtClean="0"/>
              <a:t>MLib</a:t>
            </a:r>
            <a:r>
              <a:rPr lang="zh-CN" altLang="en-US"/>
              <a:t>在大部分机器学习领域提供了更好的</a:t>
            </a:r>
            <a:r>
              <a:rPr lang="zh-CN" altLang="en-US" smtClean="0"/>
              <a:t>选择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5616" y="1141901"/>
            <a:ext cx="6863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H2O</a:t>
            </a:r>
            <a:r>
              <a:rPr lang="zh-CN" altLang="en-US" sz="2400" b="1" smtClean="0"/>
              <a:t>：</a:t>
            </a:r>
            <a:r>
              <a:rPr lang="en-US" altLang="zh-CN" sz="2400" b="1" err="1"/>
              <a:t>0xdata</a:t>
            </a:r>
            <a:r>
              <a:rPr lang="zh-CN" altLang="en-US" sz="2400" b="1"/>
              <a:t>的旗舰产品，针对欺诈或者趋势预测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7624" y="1871935"/>
            <a:ext cx="6791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在这些工具中，</a:t>
            </a:r>
            <a:r>
              <a:rPr lang="en-US" altLang="zh-CN"/>
              <a:t>H2O</a:t>
            </a:r>
            <a:r>
              <a:rPr lang="zh-CN" altLang="en-US"/>
              <a:t>是唯一一个可以被称为产品的，而不只是项目。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最突出的特性</a:t>
            </a:r>
            <a:r>
              <a:rPr lang="en-US" altLang="zh-CN"/>
              <a:t>:</a:t>
            </a:r>
            <a:r>
              <a:rPr lang="zh-CN" altLang="en-US"/>
              <a:t>提供了图形界面</a:t>
            </a:r>
            <a:r>
              <a:rPr lang="en-US" altLang="zh-CN"/>
              <a:t>;</a:t>
            </a:r>
            <a:r>
              <a:rPr lang="zh-CN" altLang="en-US"/>
              <a:t>提供了许多深度神经网络工具。深度学习是</a:t>
            </a:r>
            <a:r>
              <a:rPr lang="en-US" altLang="zh-CN"/>
              <a:t>H2O</a:t>
            </a:r>
            <a:r>
              <a:rPr lang="zh-CN" altLang="en-US"/>
              <a:t>的一个重要特性。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相对于其他开源的机器学习算法包，</a:t>
            </a:r>
            <a:r>
              <a:rPr lang="en-US" altLang="zh-CN" err="1"/>
              <a:t>h2o</a:t>
            </a:r>
            <a:r>
              <a:rPr lang="zh-CN" altLang="en-US"/>
              <a:t>是一个机器学习产品，更加好用适用，从实际问题出发，结合产品的思维，开发实现的机器学习框架，适合工业应用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/>
              <a:t>缺点：文档较少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725</Words>
  <Application>Microsoft Office PowerPoint</Application>
  <PresentationFormat>自定义</PresentationFormat>
  <Paragraphs>74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Myriad Pro</vt:lpstr>
      <vt:lpstr>黑体</vt:lpstr>
      <vt:lpstr>宋体</vt:lpstr>
      <vt:lpstr>Arial</vt:lpstr>
      <vt:lpstr>Calibri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王福海</dc:creator>
  <cp:lastModifiedBy>李梓钧</cp:lastModifiedBy>
  <cp:revision>655</cp:revision>
  <dcterms:created xsi:type="dcterms:W3CDTF">2015-01-14T08:50:24Z</dcterms:created>
  <dcterms:modified xsi:type="dcterms:W3CDTF">2016-08-31T14:22:37Z</dcterms:modified>
</cp:coreProperties>
</file>