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B1C2CD-202C-483D-AE0A-A9AE7E8F014C}">
  <a:tblStyle styleId="{81B1C2CD-202C-483D-AE0A-A9AE7E8F014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símbolo de sistema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3"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4"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3"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4"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5"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6"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3"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3"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3"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2"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3"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4"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2"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3"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4"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5"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6"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3"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399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1" name="Google Shape;11;p1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flipH="1">
              <a:off x="7112160" y="0"/>
              <a:ext cx="1014840" cy="101484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7112520" y="1015200"/>
              <a:ext cx="1014840" cy="101484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0" y="3903840"/>
            <a:ext cx="9144000" cy="1239480"/>
            <a:chOff x="0" y="3903840"/>
            <a:chExt cx="9144000" cy="1239480"/>
          </a:xfrm>
        </p:grpSpPr>
        <p:sp>
          <p:nvSpPr>
            <p:cNvPr id="69" name="Google Shape;69;p14"/>
            <p:cNvSpPr/>
            <p:nvPr/>
          </p:nvSpPr>
          <p:spPr>
            <a:xfrm>
              <a:off x="8154720" y="3903840"/>
              <a:ext cx="988920" cy="98748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>
              <a:off x="6179760" y="3903840"/>
              <a:ext cx="988920" cy="98748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170120" y="3903840"/>
              <a:ext cx="988920" cy="98748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 rot="10800000">
              <a:off x="8155080" y="3904200"/>
              <a:ext cx="988920" cy="98748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0" y="4891680"/>
              <a:ext cx="9143640" cy="25164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library.gnome.org/devel/glib/stable/" TargetMode="External"/><Relationship Id="rId4" Type="http://schemas.openxmlformats.org/officeDocument/2006/relationships/hyperlink" Target="http://www.gnome.org/" TargetMode="External"/><Relationship Id="rId5" Type="http://schemas.openxmlformats.org/officeDocument/2006/relationships/hyperlink" Target="http://library.gnome.org/devel/glib/stable/glib-Singly-Linked-Lists.html" TargetMode="External"/><Relationship Id="rId6" Type="http://schemas.openxmlformats.org/officeDocument/2006/relationships/hyperlink" Target="http://library.gnome.org/devel/glib/stable/glib-Doubly-Linked-Lists.html" TargetMode="External"/><Relationship Id="rId7" Type="http://schemas.openxmlformats.org/officeDocument/2006/relationships/hyperlink" Target="http://library.gnome.org/devel/glib/stable/glib-Double-ended-Queues.html" TargetMode="External"/><Relationship Id="rId8" Type="http://schemas.openxmlformats.org/officeDocument/2006/relationships/hyperlink" Target="http://library.gnome.org/devel/glib/stable/glib-Sequence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>
            <a:off x="597960" y="101340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Laboratorio 1 - Sistemas Operativos 202</a:t>
            </a:r>
            <a:r>
              <a:rPr lang="en-US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0" i="0" lang="en-US" sz="2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Mybash</a:t>
            </a:r>
            <a:br>
              <a:rPr b="0" i="0" lang="en-US" sz="1800" u="none" cap="none" strike="noStrike"/>
            </a:br>
            <a:r>
              <a:rPr b="0" i="0" lang="en-US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Programando nuestro propio </a:t>
            </a:r>
            <a:r>
              <a:rPr b="0" i="1" lang="en-US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shell</a:t>
            </a:r>
            <a:r>
              <a:rPr b="0" i="0" lang="en-US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1" lang="en-US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 linux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750600" y="2715840"/>
            <a:ext cx="765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Universidad Nacional de Córdoba - FAMAF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Agosto, 2024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Mybash: Ejecutar efectivamente un comando (2)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6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la parte más interesante del lab porque involucra conceptos propios del área de SO.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implementación se espera en el módulo  “execute.c” y este será el encargado de invocar a las “</a:t>
            </a:r>
            <a:r>
              <a:rPr b="0" i="1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llamadas al sistema (syscalls)”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necesarias para ejecutar los comandos en un ambiente aislado de nuestro bash.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Algunas syscalls que van a necesitar son: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fork()	/* para crear un nuevo proceso (hijo) */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pipe() 	/* para crear una tuberia */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dup()      /* para modificar un descriptor de archivo */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wait ()    /* para bloquear un proceso */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execvp()   /* para ejecutar un programa externo */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Módulo Execute --&gt; syscalls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" name="Google Shape;192;p37"/>
          <p:cNvGraphicFramePr/>
          <p:nvPr/>
        </p:nvGraphicFramePr>
        <p:xfrm>
          <a:off x="378000" y="1077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{81B1C2CD-202C-483D-AE0A-A9AE7E8F014C}</a:tableStyleId>
              </a:tblPr>
              <a:tblGrid>
                <a:gridCol w="2026450"/>
                <a:gridCol w="3025450"/>
                <a:gridCol w="3634200"/>
              </a:tblGrid>
              <a:tr h="33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Entrada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SysCalls relacionadas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Comentario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 ../..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chdir()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 comando es interno, solo hay que llamar a la </a:t>
                      </a:r>
                      <a:r>
                        <a:rPr b="0" i="1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syscall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cambio de directorio.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gzip Lab1G04.tar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fork(); execvp(); wait()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Ejecutar el comando y el padre espera.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xeyes &amp;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fork(); execvp()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 comando simple sin redirectores y sin espera.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 -l ej1.c &gt; out &lt; in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fork(); open(); close(); dup(); execvp(); wait()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Redirige tanto la entrada como la salida y el shell padre espera.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 | wc -l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pipe(); fork(); open(); close(); dup(); execvp(); wait()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 ejecución en 2do plano, dos comandos simples conectados por un pipeline.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Manejo de strings en C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Deberán trabajar con cadenas en C (</a:t>
            </a:r>
            <a:r>
              <a:rPr b="0" i="0" lang="en-US" sz="1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char *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Usar las funciones definidas en la librería estándar </a:t>
            </a:r>
            <a:r>
              <a:rPr b="0" i="0" lang="en-US" sz="1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string.h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0" i="0" lang="en-US" sz="1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man string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Adicionalmente se incluye </a:t>
            </a:r>
            <a:r>
              <a:rPr b="0" i="0" lang="en-US" sz="1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strextra.h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donde se declara una función </a:t>
            </a:r>
            <a:r>
              <a:rPr b="0" i="0" lang="en-US" sz="1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strmerge()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que ya implementa la operación de merge entre cadenas.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Listas de GLib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9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Tanto el TAD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scommand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como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pipeline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necesitan usar algún tipo de listas 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[char*]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[scommand]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respectivamente).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 que resulta una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mala práctica de la programación reinventar la rueda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sugerimos el uso de alguna biblioteca de manejo de secuencias de objetos generales.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ejemplo de estas bibliotecas es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GLib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sobre la cual se monta todo el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código de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GNOME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(sudo apt-get install libglib2.0-dev)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de GLib tenemos varias implementaciones de listas que pueden ser útiles: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 GSList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 GList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 GQueue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 GSequence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diferencia radica en el tipo de operaciones que soportan, y la eficiencia en tiempo y en espacio.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Usaremos GSList preferentemente.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Módulo Parser y Parsing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311760" y="1001160"/>
            <a:ext cx="863280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 en recorrer el </a:t>
            </a:r>
            <a:r>
              <a:rPr b="0" i="1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stdin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manera lineal e ir tomando los comandos, sus argumentos, los redirectores, los pipes y el operador de segundo plano e ir armando una instancia del tipo </a:t>
            </a:r>
            <a:r>
              <a:rPr b="0" i="1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la interpretación de los datos de entrada.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interfaz del </a:t>
            </a:r>
            <a:r>
              <a:rPr b="0" i="1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parser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está dada en el encabezado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parser.h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 cátedra generosamente provee una implementación terminada en los módulos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parser.o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lexer.o.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módulo</a:t>
            </a:r>
            <a:r>
              <a:rPr b="0" i="0" lang="en-US" sz="16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parsing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el que hay que completar, donde se debe utilizar el TAD </a:t>
            </a:r>
            <a:r>
              <a:rPr b="0" i="1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parser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realizar el procesamiento de la entrada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Cómo no todos usamos las mismas arquitecturas, se incluyen dos versiones del parser en las carpetas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objects-i386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objects-x86_64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necesitaran una compilación diferente deben avisar!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Módulo Builtin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311760" y="1001160"/>
            <a:ext cx="8520120" cy="377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módulo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builtin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encapsula todo lo referido a los comandos internos de nuestro bash.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encarga de detectar si se introdujo un comando interno y también sabe cómo ejecutar efectivamente cada uno de ellos: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implementa de manera directa con la syscall chdir()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Debe mostrar un mensaje por la salida estandar indicando el nombre del shell, el nombre de sus autores y listar los comandos internos implementados con una breve descripción de lo que hace cada uno.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 conceptualmente el más sencillo pero requiere un poco de planificación para que el shell termine de manera limpia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 ser sencillo agregar nuevos comandos internos al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 incluyen baterías de test para ayudarles a debuguear sus implementaciones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Pruebas de </a:t>
            </a:r>
            <a:r>
              <a:rPr b="1" i="0" lang="en-U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command.c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0" i="1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scommand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b="0" i="1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pipeline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br>
              <a:rPr b="0" i="0" lang="en-US" sz="1800" u="none" cap="none" strike="noStrike"/>
            </a:br>
            <a:r>
              <a:rPr b="0" i="0" lang="en-US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make test-command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Pruebas de </a:t>
            </a:r>
            <a:r>
              <a:rPr b="1" i="0" lang="en-U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parsing.c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0" i="0" lang="en-US" sz="1800" u="none" cap="none" strike="noStrike"/>
            </a:br>
            <a:r>
              <a:rPr b="0" i="0" lang="en-US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make test-parsing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Pruebas para todos los módulos juntos:</a:t>
            </a:r>
            <a:br>
              <a:rPr b="0" i="0" lang="en-US" sz="1800" u="none" cap="none" strike="noStrike"/>
            </a:br>
            <a:r>
              <a:rPr b="0" i="0" lang="en-US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make test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Pruebas de manejo de memoria en los módulos: </a:t>
            </a:r>
            <a:br>
              <a:rPr b="0" i="0" lang="en-US" sz="1800" u="none" cap="none" strike="noStrike"/>
            </a:br>
            <a:r>
              <a:rPr b="0" i="0" lang="en-US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make memtest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/>
        </p:nvSpPr>
        <p:spPr>
          <a:xfrm>
            <a:off x="311760" y="1814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Puntos que suman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311760" y="941760"/>
            <a:ext cx="8520120" cy="404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 la pena intentar que nuestro shell tenga las siguientes características, en orden de importancia: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Generalizar el operador pipeline “|” a una cantidad arbitraria de comandos simples: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scomand_1 | … | scommand_n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Imprimir un </a:t>
            </a: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información relevante, por ejemplo, nombre del host, nombre de usuario y camino relativo. Pueden agregar un módulo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no sobrecargar el módulo principal si lo consideran necesario.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/>
        </p:nvSpPr>
        <p:spPr>
          <a:xfrm>
            <a:off x="311760" y="1814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Puntos Estrellas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4"/>
          <p:cNvSpPr txBox="1"/>
          <p:nvPr/>
        </p:nvSpPr>
        <p:spPr>
          <a:xfrm>
            <a:off x="311760" y="941760"/>
            <a:ext cx="8520120" cy="404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Libre y voluntariamente pueden realizar las siguientes mejoras a su bash: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el operador “&amp;&amp;” entre comandos simples: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scomand_1 &amp;&amp; … &amp;&amp; scommand_n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 configurable desde la variable de entorno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PS1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toda la generalidad para aceptar la gramática de list según la sección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SHELL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GRAMMAR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 bash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Por ejemplo, se podrá ejecutar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ls -l | wc ; ls &amp; ps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Para hacer esto habrá que repensar los TADs </a:t>
            </a: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scommand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Cualquier otra mejora que ustedes consideren relevante.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Sobre la entrega del lab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5"/>
          <p:cNvSpPr txBox="1"/>
          <p:nvPr/>
        </p:nvSpPr>
        <p:spPr>
          <a:xfrm>
            <a:off x="355320" y="946080"/>
            <a:ext cx="8520120" cy="36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espera de su proyecto: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Manejar comandos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sus respectivos argumentos y sus redirecciones de entrada-salida.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Ejecutar comandos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hasta 2 comandos simples.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Correcta modularización del código y buenas prácticas de programación.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320" marR="0" rtl="0" algn="l">
              <a:lnSpc>
                <a:spcPct val="117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entrega se hará directamente mediante un commit en el sistema de control de revisiones (bitbucket) que les asigna la cátedra.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320" marR="0" rtl="0" algn="l">
              <a:lnSpc>
                <a:spcPct val="117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¿Qué es un shell?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b="26603" l="0" r="0" t="0"/>
          <a:stretch/>
        </p:blipFill>
        <p:spPr>
          <a:xfrm>
            <a:off x="672480" y="1415880"/>
            <a:ext cx="7798320" cy="280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¿Qué es un shell?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 una interfaz entre el sistema operativo y el usuario, ya que, permite a este último acceder a los servicios del SO (ej: ejecutar comandos, redireccionar entradas y salidas, etc).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particular, en el laboratorio anterior utilizamos </a:t>
            </a:r>
            <a:r>
              <a:rPr b="1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Bash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ourne </a:t>
            </a:r>
            <a:r>
              <a:rPr b="1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gain </a:t>
            </a:r>
            <a:r>
              <a:rPr b="1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ell)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Ahora programaremos nuestro propio shell llamado “</a:t>
            </a:r>
            <a:r>
              <a:rPr b="1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Mybash”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Por supuesto, será un shell </a:t>
            </a:r>
            <a:r>
              <a:rPr b="0" i="1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hiper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1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minimalista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Mybash: Requerimientos mínimos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311760" y="1229760"/>
            <a:ext cx="8520120" cy="36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espera que cumpla al menos con las siguientes funcionalidades: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Ejecutar comandos simples con sus respectivos parámetros en modo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foreground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Soportar redirección de entrada y salida de los comandos.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pipes |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entre comandos (hasta 2).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robusto ante entradas incompletas y/o inválidas.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Poder salir con CTRL-D, el caracter de fin de transmisión (EOT).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Ejemplos de algunos comandos posibles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1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debería poder ejecutar correctamente los siguientes comandos: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evince -f file.pdf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(un comando y sus argumentos en modo foreground)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evince -f file.pdf &amp;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(igual pero en modo background)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wc -l &gt; out.txt &lt; in.txt</a:t>
            </a:r>
            <a:r>
              <a:rPr b="0" i="1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(redirección de entrada y/o salida)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sleep 10 | echo "hola"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(comandos en pipeline)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Mybash:  Planteo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2"/>
          <p:cNvSpPr/>
          <p:nvPr/>
        </p:nvSpPr>
        <p:spPr>
          <a:xfrm>
            <a:off x="494640" y="1062720"/>
            <a:ext cx="7886160" cy="365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Podemos pensar nuestro bash como un programa que espera un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“string que representa un comando”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y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ejecuta efectivamente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dicho comando en el SO: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wc -l &gt; out.txt &lt; in.txt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realidad el string se obtiene de la entrada estándar, por lo que viene línea por línea. Por lo tanto, podemos dividir el lab en dos grandes sub-funcionalidades: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1) Dado un comando (un string), individualizar (parsear) cada parte del mismo: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nombre del programa: “wc”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sus argumentos:  ”-l”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archivos de redirección de entrada y salida:  “out.txt”, “in.txt”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2) Una vez parseado el comando, ejecutar efectivamente dicho comando en el SO.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(1) es muy parecido a lo que vinieron haciendo en Algoritmos2 (~ 1 semana)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(2) involucra conceptos propios de SO, por lo tanto, es la parte más interesante y difícil del lab (~ 2 semanas)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Mybash: Módulos Principales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840" y="1017720"/>
            <a:ext cx="5547960" cy="377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Mybash:  Parseando comandos (1)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4"/>
          <p:cNvSpPr/>
          <p:nvPr/>
        </p:nvSpPr>
        <p:spPr>
          <a:xfrm>
            <a:off x="487440" y="960840"/>
            <a:ext cx="8344440" cy="187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Nuestro bash soportará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comandos simples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pipelines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comando simple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consiste de un nombre, sus argumentos y sus archivos de redirección de entrada y salida: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wc -l &gt; out.txt &lt; in.txt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34"/>
          <p:cNvGraphicFramePr/>
          <p:nvPr/>
        </p:nvGraphicFramePr>
        <p:xfrm>
          <a:off x="487440" y="2700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{81B1C2CD-202C-483D-AE0A-A9AE7E8F014C}</a:tableStyleId>
              </a:tblPr>
              <a:tblGrid>
                <a:gridCol w="1116350"/>
                <a:gridCol w="2684875"/>
                <a:gridCol w="4185000"/>
              </a:tblGrid>
              <a:tr h="37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TAD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Ejemplo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Representación (estilo Haskell)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37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scommand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wc -l &gt; out.txt &lt; in.txt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char*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char*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char*</a:t>
                      </a:r>
                      <a:r>
                        <a:rPr b="1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"wc"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"-l"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"out.txt"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"in.txt"</a:t>
                      </a:r>
                      <a:r>
                        <a:rPr b="1" lang="en-US" sz="15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 ../..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"cd"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"../.."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NULL, NULL</a:t>
                      </a:r>
                      <a:r>
                        <a:rPr b="1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Mybash:  Parseando comandos (1)</a:t>
            </a:r>
            <a:br>
              <a:rPr b="0" i="0" lang="en-US" sz="1800" u="none" cap="none" strike="noStrike"/>
            </a:b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5"/>
          <p:cNvSpPr/>
          <p:nvPr/>
        </p:nvSpPr>
        <p:spPr>
          <a:xfrm>
            <a:off x="487440" y="1113120"/>
            <a:ext cx="7791120" cy="95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pipeline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consiste de dos (o más) comandos simples conectados vía operador “|”: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“ls -l | wc -l”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35"/>
          <p:cNvGraphicFramePr/>
          <p:nvPr/>
        </p:nvGraphicFramePr>
        <p:xfrm>
          <a:off x="487440" y="2315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{81B1C2CD-202C-483D-AE0A-A9AE7E8F014C}</a:tableStyleId>
              </a:tblPr>
              <a:tblGrid>
                <a:gridCol w="961925"/>
                <a:gridCol w="1389600"/>
                <a:gridCol w="5335925"/>
              </a:tblGrid>
              <a:tr h="37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TAD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Ejemplo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Representación (estilo Haskell)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42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pipeline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 | wc -l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scommand</a:t>
                      </a: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</a:t>
                      </a:r>
                      <a:r>
                        <a:rPr b="1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0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"ls"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],NULL,NULL</a:t>
                      </a:r>
                      <a:r>
                        <a:rPr b="0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0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"wc"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"-l"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],NULL,NULL</a:t>
                      </a:r>
                      <a:r>
                        <a:rPr b="0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xeyes &amp;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0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"xeyes"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],NULL,NULL</a:t>
                      </a:r>
                      <a:r>
                        <a:rPr b="0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