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3"/>
  </p:notesMasterIdLst>
  <p:sldIdLst>
    <p:sldId id="258" r:id="rId2"/>
    <p:sldId id="256" r:id="rId3"/>
    <p:sldId id="257" r:id="rId4"/>
    <p:sldId id="259" r:id="rId5"/>
    <p:sldId id="261" r:id="rId6"/>
    <p:sldId id="265" r:id="rId7"/>
    <p:sldId id="267" r:id="rId8"/>
    <p:sldId id="268"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6C4561-E2F0-40BD-9FDC-C0CA9CF3155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0E5331B-C82A-4BF1-93E2-E69BB049C85C}">
      <dgm:prSet/>
      <dgm:spPr/>
      <dgm:t>
        <a:bodyPr/>
        <a:lstStyle/>
        <a:p>
          <a:r>
            <a:rPr lang="en-US"/>
            <a:t>In the age of internet, information is freely and easily accessible. It comes with its own benefits and risks. One major bane is misinformation. Misinformation is prevalent in every social media platform, Facebook, TikTok, Snapchat, Reddit, Whatsapp, Instagram, Twitter, etc. These pose extreme risk right from affecting elections to posing grave health risks as we observed during the COVID-19 pandemic and in certain cases might also lead to fatalities. </a:t>
          </a:r>
        </a:p>
      </dgm:t>
    </dgm:pt>
    <dgm:pt modelId="{F83C3986-3265-4967-8B35-162B473C47E2}" type="parTrans" cxnId="{534E88E6-7D04-4369-8246-D4496EA390C9}">
      <dgm:prSet/>
      <dgm:spPr/>
      <dgm:t>
        <a:bodyPr/>
        <a:lstStyle/>
        <a:p>
          <a:endParaRPr lang="en-US"/>
        </a:p>
      </dgm:t>
    </dgm:pt>
    <dgm:pt modelId="{A2F1D4C8-EA51-4F2A-9D4D-6010D0527C71}" type="sibTrans" cxnId="{534E88E6-7D04-4369-8246-D4496EA390C9}">
      <dgm:prSet/>
      <dgm:spPr/>
      <dgm:t>
        <a:bodyPr/>
        <a:lstStyle/>
        <a:p>
          <a:endParaRPr lang="en-US"/>
        </a:p>
      </dgm:t>
    </dgm:pt>
    <dgm:pt modelId="{B9791EB0-6BA9-4771-B403-3B838E8B9600}">
      <dgm:prSet/>
      <dgm:spPr/>
      <dgm:t>
        <a:bodyPr/>
        <a:lstStyle/>
        <a:p>
          <a:r>
            <a:rPr lang="en-US"/>
            <a:t>A major source of this is fake news. Most people are usually led to believe that news structured in a formal way should ideally be from a reliable news source, but it is often not. The rapid advancements in NLP can help us tackle this problem and help identify news as either real or fake. </a:t>
          </a:r>
        </a:p>
      </dgm:t>
    </dgm:pt>
    <dgm:pt modelId="{412F192A-25F6-4D85-8B7B-E8FBBD3C6DFA}" type="parTrans" cxnId="{2694F879-0227-4BFB-A4F3-9DECD758DABE}">
      <dgm:prSet/>
      <dgm:spPr/>
      <dgm:t>
        <a:bodyPr/>
        <a:lstStyle/>
        <a:p>
          <a:endParaRPr lang="en-US"/>
        </a:p>
      </dgm:t>
    </dgm:pt>
    <dgm:pt modelId="{DB0CB73F-7E2D-433F-AC1E-BAA21A65EFC5}" type="sibTrans" cxnId="{2694F879-0227-4BFB-A4F3-9DECD758DABE}">
      <dgm:prSet/>
      <dgm:spPr/>
      <dgm:t>
        <a:bodyPr/>
        <a:lstStyle/>
        <a:p>
          <a:endParaRPr lang="en-US"/>
        </a:p>
      </dgm:t>
    </dgm:pt>
    <dgm:pt modelId="{034604CD-3228-4E2A-AFCB-125A8CBDE864}">
      <dgm:prSet/>
      <dgm:spPr/>
      <dgm:t>
        <a:bodyPr/>
        <a:lstStyle/>
        <a:p>
          <a:r>
            <a:rPr lang="en-US" dirty="0"/>
            <a:t>Our models are trained on a Kaggle Dataset that obtains news data from reputed and trustable news sources. The trained models are then used for the classification of news from social media sources such as Twitter &amp; Reddit as either real or fake.  </a:t>
          </a:r>
        </a:p>
      </dgm:t>
    </dgm:pt>
    <dgm:pt modelId="{B893B24B-DDC2-4B9B-BBAF-EEB9389915AE}" type="parTrans" cxnId="{4BF2E942-5551-4FE9-84D1-8F0343303E57}">
      <dgm:prSet/>
      <dgm:spPr/>
      <dgm:t>
        <a:bodyPr/>
        <a:lstStyle/>
        <a:p>
          <a:endParaRPr lang="en-US"/>
        </a:p>
      </dgm:t>
    </dgm:pt>
    <dgm:pt modelId="{9FA2E1DA-3FAD-4517-9360-57B9965E97EF}" type="sibTrans" cxnId="{4BF2E942-5551-4FE9-84D1-8F0343303E57}">
      <dgm:prSet/>
      <dgm:spPr/>
      <dgm:t>
        <a:bodyPr/>
        <a:lstStyle/>
        <a:p>
          <a:endParaRPr lang="en-US"/>
        </a:p>
      </dgm:t>
    </dgm:pt>
    <dgm:pt modelId="{7DA2F828-6DE8-462F-B85E-2353540A4F2D}" type="pres">
      <dgm:prSet presAssocID="{3B6C4561-E2F0-40BD-9FDC-C0CA9CF31552}" presName="linear" presStyleCnt="0">
        <dgm:presLayoutVars>
          <dgm:animLvl val="lvl"/>
          <dgm:resizeHandles val="exact"/>
        </dgm:presLayoutVars>
      </dgm:prSet>
      <dgm:spPr/>
    </dgm:pt>
    <dgm:pt modelId="{D6FA365A-7791-4A74-993A-139E472DB5FE}" type="pres">
      <dgm:prSet presAssocID="{F0E5331B-C82A-4BF1-93E2-E69BB049C85C}" presName="parentText" presStyleLbl="node1" presStyleIdx="0" presStyleCnt="3">
        <dgm:presLayoutVars>
          <dgm:chMax val="0"/>
          <dgm:bulletEnabled val="1"/>
        </dgm:presLayoutVars>
      </dgm:prSet>
      <dgm:spPr/>
    </dgm:pt>
    <dgm:pt modelId="{64D29834-A547-41F0-95C3-F8E530490F57}" type="pres">
      <dgm:prSet presAssocID="{A2F1D4C8-EA51-4F2A-9D4D-6010D0527C71}" presName="spacer" presStyleCnt="0"/>
      <dgm:spPr/>
    </dgm:pt>
    <dgm:pt modelId="{18E805E0-DE36-4E5D-B8C7-2B413C369C6C}" type="pres">
      <dgm:prSet presAssocID="{B9791EB0-6BA9-4771-B403-3B838E8B9600}" presName="parentText" presStyleLbl="node1" presStyleIdx="1" presStyleCnt="3">
        <dgm:presLayoutVars>
          <dgm:chMax val="0"/>
          <dgm:bulletEnabled val="1"/>
        </dgm:presLayoutVars>
      </dgm:prSet>
      <dgm:spPr/>
    </dgm:pt>
    <dgm:pt modelId="{3B5BACAE-9E94-404B-9147-8CCF81C06C92}" type="pres">
      <dgm:prSet presAssocID="{DB0CB73F-7E2D-433F-AC1E-BAA21A65EFC5}" presName="spacer" presStyleCnt="0"/>
      <dgm:spPr/>
    </dgm:pt>
    <dgm:pt modelId="{1B7CA15A-3D18-49B8-B5C3-CE26ED95DD16}" type="pres">
      <dgm:prSet presAssocID="{034604CD-3228-4E2A-AFCB-125A8CBDE864}" presName="parentText" presStyleLbl="node1" presStyleIdx="2" presStyleCnt="3">
        <dgm:presLayoutVars>
          <dgm:chMax val="0"/>
          <dgm:bulletEnabled val="1"/>
        </dgm:presLayoutVars>
      </dgm:prSet>
      <dgm:spPr/>
    </dgm:pt>
  </dgm:ptLst>
  <dgm:cxnLst>
    <dgm:cxn modelId="{BAE7CE17-7345-42A6-8ABA-3C06DBDAF0E2}" type="presOf" srcId="{034604CD-3228-4E2A-AFCB-125A8CBDE864}" destId="{1B7CA15A-3D18-49B8-B5C3-CE26ED95DD16}" srcOrd="0" destOrd="0" presId="urn:microsoft.com/office/officeart/2005/8/layout/vList2"/>
    <dgm:cxn modelId="{4BF2E942-5551-4FE9-84D1-8F0343303E57}" srcId="{3B6C4561-E2F0-40BD-9FDC-C0CA9CF31552}" destId="{034604CD-3228-4E2A-AFCB-125A8CBDE864}" srcOrd="2" destOrd="0" parTransId="{B893B24B-DDC2-4B9B-BBAF-EEB9389915AE}" sibTransId="{9FA2E1DA-3FAD-4517-9360-57B9965E97EF}"/>
    <dgm:cxn modelId="{E33EBE46-B51F-4A3A-A6B7-D0169F138061}" type="presOf" srcId="{B9791EB0-6BA9-4771-B403-3B838E8B9600}" destId="{18E805E0-DE36-4E5D-B8C7-2B413C369C6C}" srcOrd="0" destOrd="0" presId="urn:microsoft.com/office/officeart/2005/8/layout/vList2"/>
    <dgm:cxn modelId="{2694F879-0227-4BFB-A4F3-9DECD758DABE}" srcId="{3B6C4561-E2F0-40BD-9FDC-C0CA9CF31552}" destId="{B9791EB0-6BA9-4771-B403-3B838E8B9600}" srcOrd="1" destOrd="0" parTransId="{412F192A-25F6-4D85-8B7B-E8FBBD3C6DFA}" sibTransId="{DB0CB73F-7E2D-433F-AC1E-BAA21A65EFC5}"/>
    <dgm:cxn modelId="{7643D1A8-DBD2-490F-9AAA-F37006A5A03E}" type="presOf" srcId="{F0E5331B-C82A-4BF1-93E2-E69BB049C85C}" destId="{D6FA365A-7791-4A74-993A-139E472DB5FE}" srcOrd="0" destOrd="0" presId="urn:microsoft.com/office/officeart/2005/8/layout/vList2"/>
    <dgm:cxn modelId="{534E88E6-7D04-4369-8246-D4496EA390C9}" srcId="{3B6C4561-E2F0-40BD-9FDC-C0CA9CF31552}" destId="{F0E5331B-C82A-4BF1-93E2-E69BB049C85C}" srcOrd="0" destOrd="0" parTransId="{F83C3986-3265-4967-8B35-162B473C47E2}" sibTransId="{A2F1D4C8-EA51-4F2A-9D4D-6010D0527C71}"/>
    <dgm:cxn modelId="{0144AFEF-1238-4726-893E-AD6C68A74D85}" type="presOf" srcId="{3B6C4561-E2F0-40BD-9FDC-C0CA9CF31552}" destId="{7DA2F828-6DE8-462F-B85E-2353540A4F2D}" srcOrd="0" destOrd="0" presId="urn:microsoft.com/office/officeart/2005/8/layout/vList2"/>
    <dgm:cxn modelId="{2F8321B5-44F8-4D9D-ABDE-2F621F4F23C5}" type="presParOf" srcId="{7DA2F828-6DE8-462F-B85E-2353540A4F2D}" destId="{D6FA365A-7791-4A74-993A-139E472DB5FE}" srcOrd="0" destOrd="0" presId="urn:microsoft.com/office/officeart/2005/8/layout/vList2"/>
    <dgm:cxn modelId="{2B8B504F-254C-45DE-A531-D395428489B7}" type="presParOf" srcId="{7DA2F828-6DE8-462F-B85E-2353540A4F2D}" destId="{64D29834-A547-41F0-95C3-F8E530490F57}" srcOrd="1" destOrd="0" presId="urn:microsoft.com/office/officeart/2005/8/layout/vList2"/>
    <dgm:cxn modelId="{1EC6606D-2033-4DD5-9150-D4495659873A}" type="presParOf" srcId="{7DA2F828-6DE8-462F-B85E-2353540A4F2D}" destId="{18E805E0-DE36-4E5D-B8C7-2B413C369C6C}" srcOrd="2" destOrd="0" presId="urn:microsoft.com/office/officeart/2005/8/layout/vList2"/>
    <dgm:cxn modelId="{CB6C8F78-07FA-4B82-ABCE-8F788FF35DF9}" type="presParOf" srcId="{7DA2F828-6DE8-462F-B85E-2353540A4F2D}" destId="{3B5BACAE-9E94-404B-9147-8CCF81C06C92}" srcOrd="3" destOrd="0" presId="urn:microsoft.com/office/officeart/2005/8/layout/vList2"/>
    <dgm:cxn modelId="{C4471667-B7C9-4AA7-B1BD-A1FCD2CF2632}" type="presParOf" srcId="{7DA2F828-6DE8-462F-B85E-2353540A4F2D}" destId="{1B7CA15A-3D18-49B8-B5C3-CE26ED95DD1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A365A-7791-4A74-993A-139E472DB5FE}">
      <dsp:nvSpPr>
        <dsp:cNvPr id="0" name=""/>
        <dsp:cNvSpPr/>
      </dsp:nvSpPr>
      <dsp:spPr>
        <a:xfrm>
          <a:off x="0" y="31463"/>
          <a:ext cx="6451943" cy="14414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 the age of internet, information is freely and easily accessible. It comes with its own benefits and risks. One major bane is misinformation. Misinformation is prevalent in every social media platform, Facebook, TikTok, Snapchat, Reddit, Whatsapp, Instagram, Twitter, etc. These pose extreme risk right from affecting elections to posing grave health risks as we observed during the COVID-19 pandemic and in certain cases might also lead to fatalities. </a:t>
          </a:r>
        </a:p>
      </dsp:txBody>
      <dsp:txXfrm>
        <a:off x="70365" y="101828"/>
        <a:ext cx="6311213" cy="1300710"/>
      </dsp:txXfrm>
    </dsp:sp>
    <dsp:sp modelId="{18E805E0-DE36-4E5D-B8C7-2B413C369C6C}">
      <dsp:nvSpPr>
        <dsp:cNvPr id="0" name=""/>
        <dsp:cNvSpPr/>
      </dsp:nvSpPr>
      <dsp:spPr>
        <a:xfrm>
          <a:off x="0" y="1513223"/>
          <a:ext cx="6451943" cy="1441440"/>
        </a:xfrm>
        <a:prstGeom prst="roundRect">
          <a:avLst/>
        </a:prstGeom>
        <a:solidFill>
          <a:schemeClr val="accent5">
            <a:hueOff val="5437504"/>
            <a:satOff val="-31742"/>
            <a:lumOff val="-254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 major source of this is fake news. Most people are usually led to believe that news structured in a formal way should ideally be from a reliable news source, but it is often not. The rapid advancements in NLP can help us tackle this problem and help identify news as either real or fake. </a:t>
          </a:r>
        </a:p>
      </dsp:txBody>
      <dsp:txXfrm>
        <a:off x="70365" y="1583588"/>
        <a:ext cx="6311213" cy="1300710"/>
      </dsp:txXfrm>
    </dsp:sp>
    <dsp:sp modelId="{1B7CA15A-3D18-49B8-B5C3-CE26ED95DD16}">
      <dsp:nvSpPr>
        <dsp:cNvPr id="0" name=""/>
        <dsp:cNvSpPr/>
      </dsp:nvSpPr>
      <dsp:spPr>
        <a:xfrm>
          <a:off x="0" y="2994983"/>
          <a:ext cx="6451943" cy="1441440"/>
        </a:xfrm>
        <a:prstGeom prst="roundRect">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Our models are trained on a Kaggle Dataset that obtains news data from reputed and trustable news sources. The trained models are then used for the classification of news from social media sources such as Twitter &amp; Reddit as either real or fake.  </a:t>
          </a:r>
        </a:p>
      </dsp:txBody>
      <dsp:txXfrm>
        <a:off x="70365" y="3065348"/>
        <a:ext cx="6311213" cy="13007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919A7-398B-45E5-B4C5-072F83161DD0}" type="datetimeFigureOut">
              <a:rPr lang="en-IN" smtClean="0"/>
              <a:t>24-04-2022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EC9A6-45F9-48FA-B8DA-4E8071830322}" type="slidenum">
              <a:rPr lang="en-IN" smtClean="0"/>
              <a:t>‹#›</a:t>
            </a:fld>
            <a:endParaRPr lang="en-IN"/>
          </a:p>
        </p:txBody>
      </p:sp>
    </p:spTree>
    <p:extLst>
      <p:ext uri="{BB962C8B-B14F-4D97-AF65-F5344CB8AC3E}">
        <p14:creationId xmlns:p14="http://schemas.microsoft.com/office/powerpoint/2010/main" val="173397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IN" sz="1100">
                <a:solidFill>
                  <a:srgbClr val="000000"/>
                </a:solidFill>
                <a:latin typeface="Arial"/>
              </a:rPr>
              <a:t>You can add your presentation notes here. This presentation template for research posters is fully editable so text, graphics and content can be updated to fit your own research needs.</a:t>
            </a:r>
            <a:endParaRPr/>
          </a:p>
          <a:p>
            <a:pPr>
              <a:lnSpc>
                <a:spcPct val="100000"/>
              </a:lnSpc>
            </a:pPr>
            <a:endParaRPr/>
          </a:p>
          <a:p>
            <a:pPr>
              <a:lnSpc>
                <a:spcPct val="100000"/>
              </a:lnSpc>
            </a:pPr>
            <a:endParaRPr/>
          </a:p>
          <a:p>
            <a:pPr>
              <a:lnSpc>
                <a:spcPct val="100000"/>
              </a:lnSpc>
            </a:pPr>
            <a:endParaRPr/>
          </a:p>
          <a:p>
            <a:pPr>
              <a:lnSpc>
                <a:spcPct val="100000"/>
              </a:lnSpc>
            </a:pPr>
            <a:r>
              <a:rPr lang="en-IN" sz="1100">
                <a:solidFill>
                  <a:srgbClr val="000000"/>
                </a:solidFill>
                <a:latin typeface="Arial"/>
              </a:rPr>
              <a:t>Download more </a:t>
            </a:r>
            <a:r>
              <a:rPr lang="en-IN" sz="1100" u="sng">
                <a:solidFill>
                  <a:srgbClr val="000000"/>
                </a:solidFill>
                <a:latin typeface="Arial"/>
              </a:rPr>
              <a:t>poster presentation templates</a:t>
            </a:r>
            <a:r>
              <a:rPr lang="en-IN" sz="1100">
                <a:solidFill>
                  <a:srgbClr val="000000"/>
                </a:solidFill>
                <a:latin typeface="Arial"/>
              </a:rPr>
              <a:t> from FPPT.com</a:t>
            </a:r>
            <a:endParaRPr/>
          </a:p>
        </p:txBody>
      </p:sp>
    </p:spTree>
    <p:extLst>
      <p:ext uri="{BB962C8B-B14F-4D97-AF65-F5344CB8AC3E}">
        <p14:creationId xmlns:p14="http://schemas.microsoft.com/office/powerpoint/2010/main" val="402334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EC9A6-45F9-48FA-B8DA-4E8071830322}" type="slidenum">
              <a:rPr lang="en-IN" smtClean="0"/>
              <a:t>5</a:t>
            </a:fld>
            <a:endParaRPr lang="en-IN"/>
          </a:p>
        </p:txBody>
      </p:sp>
    </p:spTree>
    <p:extLst>
      <p:ext uri="{BB962C8B-B14F-4D97-AF65-F5344CB8AC3E}">
        <p14:creationId xmlns:p14="http://schemas.microsoft.com/office/powerpoint/2010/main" val="2668963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EFDFD17-F34B-4053-913F-D4B8C949CE0D}" type="datetimeFigureOut">
              <a:rPr lang="en-IN" smtClean="0"/>
              <a:t>24-04-2022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63F4629-FAFB-408B-9F1C-28A58E157E1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071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DFD17-F34B-4053-913F-D4B8C949CE0D}"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F4629-FAFB-408B-9F1C-28A58E157E16}" type="slidenum">
              <a:rPr lang="en-IN" smtClean="0"/>
              <a:t>‹#›</a:t>
            </a:fld>
            <a:endParaRPr lang="en-IN"/>
          </a:p>
        </p:txBody>
      </p:sp>
    </p:spTree>
    <p:extLst>
      <p:ext uri="{BB962C8B-B14F-4D97-AF65-F5344CB8AC3E}">
        <p14:creationId xmlns:p14="http://schemas.microsoft.com/office/powerpoint/2010/main" val="214518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DFD17-F34B-4053-913F-D4B8C949CE0D}"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F4629-FAFB-408B-9F1C-28A58E157E16}" type="slidenum">
              <a:rPr lang="en-IN" smtClean="0"/>
              <a:t>‹#›</a:t>
            </a:fld>
            <a:endParaRPr lang="en-IN"/>
          </a:p>
        </p:txBody>
      </p:sp>
    </p:spTree>
    <p:extLst>
      <p:ext uri="{BB962C8B-B14F-4D97-AF65-F5344CB8AC3E}">
        <p14:creationId xmlns:p14="http://schemas.microsoft.com/office/powerpoint/2010/main" val="2543377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15608" y="992786"/>
            <a:ext cx="11360699" cy="2736825"/>
          </a:xfrm>
          <a:prstGeom prst="rect">
            <a:avLst/>
          </a:prstGeom>
        </p:spPr>
        <p:txBody>
          <a:bodyPr lIns="0" tIns="0" rIns="0" bIns="0" anchor="ctr"/>
          <a:lstStyle/>
          <a:p>
            <a:endParaRPr/>
          </a:p>
        </p:txBody>
      </p:sp>
      <p:sp>
        <p:nvSpPr>
          <p:cNvPr id="4" name="PlaceHolder 2"/>
          <p:cNvSpPr>
            <a:spLocks noGrp="1"/>
          </p:cNvSpPr>
          <p:nvPr>
            <p:ph type="subTitle"/>
          </p:nvPr>
        </p:nvSpPr>
        <p:spPr>
          <a:xfrm>
            <a:off x="609605" y="1604707"/>
            <a:ext cx="10972699" cy="3977625"/>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63602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DFD17-F34B-4053-913F-D4B8C949CE0D}"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F4629-FAFB-408B-9F1C-28A58E157E16}" type="slidenum">
              <a:rPr lang="en-IN" smtClean="0"/>
              <a:t>‹#›</a:t>
            </a:fld>
            <a:endParaRPr lang="en-IN"/>
          </a:p>
        </p:txBody>
      </p:sp>
    </p:spTree>
    <p:extLst>
      <p:ext uri="{BB962C8B-B14F-4D97-AF65-F5344CB8AC3E}">
        <p14:creationId xmlns:p14="http://schemas.microsoft.com/office/powerpoint/2010/main" val="32505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DFD17-F34B-4053-913F-D4B8C949CE0D}"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F4629-FAFB-408B-9F1C-28A58E157E1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96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DFD17-F34B-4053-913F-D4B8C949CE0D}"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F4629-FAFB-408B-9F1C-28A58E157E16}" type="slidenum">
              <a:rPr lang="en-IN" smtClean="0"/>
              <a:t>‹#›</a:t>
            </a:fld>
            <a:endParaRPr lang="en-IN"/>
          </a:p>
        </p:txBody>
      </p:sp>
    </p:spTree>
    <p:extLst>
      <p:ext uri="{BB962C8B-B14F-4D97-AF65-F5344CB8AC3E}">
        <p14:creationId xmlns:p14="http://schemas.microsoft.com/office/powerpoint/2010/main" val="387533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DFD17-F34B-4053-913F-D4B8C949CE0D}"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3F4629-FAFB-408B-9F1C-28A58E157E16}" type="slidenum">
              <a:rPr lang="en-IN" smtClean="0"/>
              <a:t>‹#›</a:t>
            </a:fld>
            <a:endParaRPr lang="en-IN"/>
          </a:p>
        </p:txBody>
      </p:sp>
    </p:spTree>
    <p:extLst>
      <p:ext uri="{BB962C8B-B14F-4D97-AF65-F5344CB8AC3E}">
        <p14:creationId xmlns:p14="http://schemas.microsoft.com/office/powerpoint/2010/main" val="92219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DFD17-F34B-4053-913F-D4B8C949CE0D}"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3F4629-FAFB-408B-9F1C-28A58E157E16}" type="slidenum">
              <a:rPr lang="en-IN" smtClean="0"/>
              <a:t>‹#›</a:t>
            </a:fld>
            <a:endParaRPr lang="en-IN"/>
          </a:p>
        </p:txBody>
      </p:sp>
    </p:spTree>
    <p:extLst>
      <p:ext uri="{BB962C8B-B14F-4D97-AF65-F5344CB8AC3E}">
        <p14:creationId xmlns:p14="http://schemas.microsoft.com/office/powerpoint/2010/main" val="361378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DFD17-F34B-4053-913F-D4B8C949CE0D}" type="datetimeFigureOut">
              <a:rPr lang="en-IN" smtClean="0"/>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3F4629-FAFB-408B-9F1C-28A58E157E16}" type="slidenum">
              <a:rPr lang="en-IN" smtClean="0"/>
              <a:t>‹#›</a:t>
            </a:fld>
            <a:endParaRPr lang="en-IN"/>
          </a:p>
        </p:txBody>
      </p:sp>
    </p:spTree>
    <p:extLst>
      <p:ext uri="{BB962C8B-B14F-4D97-AF65-F5344CB8AC3E}">
        <p14:creationId xmlns:p14="http://schemas.microsoft.com/office/powerpoint/2010/main" val="139661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DFD17-F34B-4053-913F-D4B8C949CE0D}"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F4629-FAFB-408B-9F1C-28A58E157E16}" type="slidenum">
              <a:rPr lang="en-IN" smtClean="0"/>
              <a:t>‹#›</a:t>
            </a:fld>
            <a:endParaRPr lang="en-IN"/>
          </a:p>
        </p:txBody>
      </p:sp>
    </p:spTree>
    <p:extLst>
      <p:ext uri="{BB962C8B-B14F-4D97-AF65-F5344CB8AC3E}">
        <p14:creationId xmlns:p14="http://schemas.microsoft.com/office/powerpoint/2010/main" val="219751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DFD17-F34B-4053-913F-D4B8C949CE0D}"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F4629-FAFB-408B-9F1C-28A58E157E16}" type="slidenum">
              <a:rPr lang="en-IN" smtClean="0"/>
              <a:t>‹#›</a:t>
            </a:fld>
            <a:endParaRPr lang="en-IN"/>
          </a:p>
        </p:txBody>
      </p:sp>
    </p:spTree>
    <p:extLst>
      <p:ext uri="{BB962C8B-B14F-4D97-AF65-F5344CB8AC3E}">
        <p14:creationId xmlns:p14="http://schemas.microsoft.com/office/powerpoint/2010/main" val="323821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EFDFD17-F34B-4053-913F-D4B8C949CE0D}" type="datetimeFigureOut">
              <a:rPr lang="en-IN" smtClean="0"/>
              <a:t>24-04-2022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63F4629-FAFB-408B-9F1C-28A58E157E16}" type="slidenum">
              <a:rPr lang="en-IN" smtClean="0"/>
              <a:t>‹#›</a:t>
            </a:fld>
            <a:endParaRPr lang="en-IN"/>
          </a:p>
        </p:txBody>
      </p:sp>
    </p:spTree>
    <p:extLst>
      <p:ext uri="{BB962C8B-B14F-4D97-AF65-F5344CB8AC3E}">
        <p14:creationId xmlns:p14="http://schemas.microsoft.com/office/powerpoint/2010/main" val="347652816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clmentbisaillon/fake-and-real-news-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2" name="CustomShape 1"/>
          <p:cNvSpPr/>
          <p:nvPr/>
        </p:nvSpPr>
        <p:spPr>
          <a:xfrm>
            <a:off x="1232547" y="-29948"/>
            <a:ext cx="10959454" cy="932137"/>
          </a:xfrm>
          <a:prstGeom prst="rect">
            <a:avLst/>
          </a:prstGeom>
          <a:solidFill>
            <a:srgbClr val="0097A7"/>
          </a:solidFill>
          <a:ln>
            <a:noFill/>
          </a:ln>
        </p:spPr>
      </p:sp>
      <p:sp>
        <p:nvSpPr>
          <p:cNvPr id="43" name="CustomShape 2"/>
          <p:cNvSpPr/>
          <p:nvPr/>
        </p:nvSpPr>
        <p:spPr>
          <a:xfrm>
            <a:off x="185620" y="-22574"/>
            <a:ext cx="1046926" cy="925052"/>
          </a:xfrm>
          <a:prstGeom prst="rect">
            <a:avLst/>
          </a:prstGeom>
          <a:solidFill>
            <a:srgbClr val="FFFFFF"/>
          </a:solidFill>
          <a:ln>
            <a:noFill/>
          </a:ln>
        </p:spPr>
      </p:sp>
      <p:sp>
        <p:nvSpPr>
          <p:cNvPr id="45" name="CustomShape 4"/>
          <p:cNvSpPr/>
          <p:nvPr/>
        </p:nvSpPr>
        <p:spPr>
          <a:xfrm>
            <a:off x="-3993" y="965736"/>
            <a:ext cx="4014018" cy="5762717"/>
          </a:xfrm>
          <a:prstGeom prst="rect">
            <a:avLst/>
          </a:prstGeom>
          <a:solidFill>
            <a:srgbClr val="FFFFFF"/>
          </a:solidFill>
          <a:ln>
            <a:noFill/>
          </a:ln>
        </p:spPr>
      </p:sp>
      <p:sp>
        <p:nvSpPr>
          <p:cNvPr id="47" name="CustomShape 6"/>
          <p:cNvSpPr/>
          <p:nvPr/>
        </p:nvSpPr>
        <p:spPr>
          <a:xfrm>
            <a:off x="1206830" y="12128"/>
            <a:ext cx="6536995" cy="533871"/>
          </a:xfrm>
          <a:prstGeom prst="rect">
            <a:avLst/>
          </a:prstGeom>
          <a:noFill/>
          <a:ln>
            <a:noFill/>
          </a:ln>
        </p:spPr>
        <p:txBody>
          <a:bodyPr tIns="19049" bIns="19049"/>
          <a:lstStyle/>
          <a:p>
            <a:pPr>
              <a:lnSpc>
                <a:spcPct val="115000"/>
              </a:lnSpc>
            </a:pPr>
            <a:r>
              <a:rPr lang="en-US" dirty="0">
                <a:solidFill>
                  <a:srgbClr val="FFFFFF"/>
                </a:solidFill>
                <a:latin typeface="Oswald"/>
                <a:ea typeface="Oswald"/>
              </a:rPr>
              <a:t>Classifying News from Social Media Platforms as Real and Fake</a:t>
            </a:r>
            <a:endParaRPr lang="en-US" dirty="0"/>
          </a:p>
        </p:txBody>
      </p:sp>
      <p:sp>
        <p:nvSpPr>
          <p:cNvPr id="48" name="CustomShape 7"/>
          <p:cNvSpPr/>
          <p:nvPr/>
        </p:nvSpPr>
        <p:spPr>
          <a:xfrm>
            <a:off x="1218749" y="487013"/>
            <a:ext cx="7099426" cy="256425"/>
          </a:xfrm>
          <a:prstGeom prst="rect">
            <a:avLst/>
          </a:prstGeom>
          <a:noFill/>
          <a:ln>
            <a:noFill/>
          </a:ln>
        </p:spPr>
        <p:txBody>
          <a:bodyPr tIns="19049" bIns="19049"/>
          <a:lstStyle/>
          <a:p>
            <a:pPr>
              <a:lnSpc>
                <a:spcPct val="115000"/>
              </a:lnSpc>
            </a:pPr>
            <a:r>
              <a:rPr lang="en-US" sz="1042" dirty="0">
                <a:solidFill>
                  <a:srgbClr val="FFFFFF"/>
                </a:solidFill>
                <a:latin typeface="Droid Serif"/>
                <a:ea typeface="Droid Serif"/>
              </a:rPr>
              <a:t>Arvind Balaji Narayan, Gopik Anand, Vasanth </a:t>
            </a:r>
            <a:r>
              <a:rPr lang="en-US" sz="1042" dirty="0" err="1">
                <a:solidFill>
                  <a:srgbClr val="FFFFFF"/>
                </a:solidFill>
                <a:latin typeface="Droid Serif"/>
                <a:ea typeface="Droid Serif"/>
              </a:rPr>
              <a:t>Kolli</a:t>
            </a:r>
            <a:endParaRPr lang="en-US" sz="1042" dirty="0">
              <a:solidFill>
                <a:srgbClr val="FFFFFF"/>
              </a:solidFill>
              <a:latin typeface="Droid Serif"/>
              <a:ea typeface="Droid Serif"/>
            </a:endParaRPr>
          </a:p>
        </p:txBody>
      </p:sp>
      <p:sp>
        <p:nvSpPr>
          <p:cNvPr id="49" name="CustomShape 8"/>
          <p:cNvSpPr/>
          <p:nvPr/>
        </p:nvSpPr>
        <p:spPr>
          <a:xfrm>
            <a:off x="4788308" y="564167"/>
            <a:ext cx="2527276" cy="256425"/>
          </a:xfrm>
          <a:prstGeom prst="rect">
            <a:avLst/>
          </a:prstGeom>
          <a:noFill/>
          <a:ln>
            <a:noFill/>
          </a:ln>
        </p:spPr>
        <p:txBody>
          <a:bodyPr tIns="19049" bIns="19049"/>
          <a:lstStyle/>
          <a:p>
            <a:pPr>
              <a:lnSpc>
                <a:spcPct val="115000"/>
              </a:lnSpc>
            </a:pPr>
            <a:endParaRPr sz="178"/>
          </a:p>
          <a:p>
            <a:pPr>
              <a:lnSpc>
                <a:spcPct val="115000"/>
              </a:lnSpc>
            </a:pPr>
            <a:endParaRPr sz="178"/>
          </a:p>
          <a:p>
            <a:pPr>
              <a:lnSpc>
                <a:spcPct val="115000"/>
              </a:lnSpc>
            </a:pPr>
            <a:endParaRPr sz="178"/>
          </a:p>
          <a:p>
            <a:pPr>
              <a:lnSpc>
                <a:spcPct val="115000"/>
              </a:lnSpc>
            </a:pPr>
            <a:endParaRPr sz="178"/>
          </a:p>
          <a:p>
            <a:pPr>
              <a:lnSpc>
                <a:spcPct val="100000"/>
              </a:lnSpc>
            </a:pPr>
            <a:endParaRPr sz="178"/>
          </a:p>
          <a:p>
            <a:pPr>
              <a:lnSpc>
                <a:spcPct val="115000"/>
              </a:lnSpc>
            </a:pPr>
            <a:endParaRPr sz="178"/>
          </a:p>
          <a:p>
            <a:pPr>
              <a:lnSpc>
                <a:spcPct val="100000"/>
              </a:lnSpc>
            </a:pPr>
            <a:endParaRPr sz="178"/>
          </a:p>
        </p:txBody>
      </p:sp>
      <p:sp>
        <p:nvSpPr>
          <p:cNvPr id="50" name="CustomShape 9"/>
          <p:cNvSpPr/>
          <p:nvPr/>
        </p:nvSpPr>
        <p:spPr>
          <a:xfrm>
            <a:off x="12477" y="953874"/>
            <a:ext cx="2421527" cy="253036"/>
          </a:xfrm>
          <a:prstGeom prst="rect">
            <a:avLst/>
          </a:prstGeom>
          <a:noFill/>
          <a:ln>
            <a:noFill/>
          </a:ln>
        </p:spPr>
        <p:txBody>
          <a:bodyPr tIns="19049" bIns="19049"/>
          <a:lstStyle/>
          <a:p>
            <a:pPr>
              <a:lnSpc>
                <a:spcPct val="115000"/>
              </a:lnSpc>
            </a:pPr>
            <a:r>
              <a:rPr lang="en-US" sz="1500" b="1" dirty="0">
                <a:solidFill>
                  <a:srgbClr val="666666"/>
                </a:solidFill>
                <a:latin typeface="Oswald"/>
                <a:ea typeface="Oswald"/>
              </a:rPr>
              <a:t>Abstract</a:t>
            </a:r>
            <a:endParaRPr sz="1500" dirty="0"/>
          </a:p>
          <a:p>
            <a:pPr>
              <a:lnSpc>
                <a:spcPct val="100000"/>
              </a:lnSpc>
            </a:pPr>
            <a:endParaRPr sz="178" dirty="0"/>
          </a:p>
        </p:txBody>
      </p:sp>
      <p:sp>
        <p:nvSpPr>
          <p:cNvPr id="51" name="CustomShape 10"/>
          <p:cNvSpPr/>
          <p:nvPr/>
        </p:nvSpPr>
        <p:spPr>
          <a:xfrm>
            <a:off x="0" y="6769139"/>
            <a:ext cx="4010026" cy="88862"/>
          </a:xfrm>
          <a:prstGeom prst="rect">
            <a:avLst/>
          </a:prstGeom>
          <a:solidFill>
            <a:srgbClr val="0097A7"/>
          </a:solidFill>
          <a:ln>
            <a:noFill/>
          </a:ln>
        </p:spPr>
      </p:sp>
      <p:sp>
        <p:nvSpPr>
          <p:cNvPr id="54" name="CustomShape 13"/>
          <p:cNvSpPr/>
          <p:nvPr/>
        </p:nvSpPr>
        <p:spPr>
          <a:xfrm>
            <a:off x="21783" y="3797714"/>
            <a:ext cx="2178189" cy="281857"/>
          </a:xfrm>
          <a:prstGeom prst="rect">
            <a:avLst/>
          </a:prstGeom>
          <a:noFill/>
          <a:ln>
            <a:noFill/>
          </a:ln>
        </p:spPr>
        <p:txBody>
          <a:bodyPr tIns="19049" bIns="19049"/>
          <a:lstStyle/>
          <a:p>
            <a:pPr>
              <a:lnSpc>
                <a:spcPct val="115000"/>
              </a:lnSpc>
            </a:pPr>
            <a:r>
              <a:rPr lang="en-IN" sz="1500" b="1" dirty="0">
                <a:solidFill>
                  <a:srgbClr val="666666"/>
                </a:solidFill>
                <a:latin typeface="Oswald"/>
              </a:rPr>
              <a:t>Dataset</a:t>
            </a:r>
            <a:endParaRPr sz="1500" dirty="0"/>
          </a:p>
          <a:p>
            <a:pPr>
              <a:lnSpc>
                <a:spcPct val="100000"/>
              </a:lnSpc>
            </a:pPr>
            <a:endParaRPr sz="178" dirty="0"/>
          </a:p>
        </p:txBody>
      </p:sp>
      <p:sp>
        <p:nvSpPr>
          <p:cNvPr id="55" name="CustomShape 14"/>
          <p:cNvSpPr/>
          <p:nvPr/>
        </p:nvSpPr>
        <p:spPr>
          <a:xfrm>
            <a:off x="21783" y="1171990"/>
            <a:ext cx="3912042" cy="2701169"/>
          </a:xfrm>
          <a:prstGeom prst="rect">
            <a:avLst/>
          </a:prstGeom>
          <a:noFill/>
          <a:ln>
            <a:noFill/>
          </a:ln>
        </p:spPr>
        <p:txBody>
          <a:bodyPr tIns="19049" bIns="19049"/>
          <a:lstStyle/>
          <a:p>
            <a:pPr algn="just">
              <a:lnSpc>
                <a:spcPct val="115000"/>
              </a:lnSpc>
            </a:pPr>
            <a:r>
              <a:rPr lang="en-US" sz="1000" dirty="0">
                <a:solidFill>
                  <a:srgbClr val="434343"/>
                </a:solidFill>
                <a:latin typeface="Droid Serif"/>
                <a:ea typeface="Droid Serif"/>
              </a:rPr>
              <a:t>In the age of internet, information is freely and easily accessible. It comes with its own benefits and risks. One major bane is misinformation. Misinformation is prevalent in every social media platform, Facebook, TikTok, Snapchat, Reddit, </a:t>
            </a:r>
            <a:r>
              <a:rPr lang="en-US" sz="1000" dirty="0" err="1">
                <a:solidFill>
                  <a:srgbClr val="434343"/>
                </a:solidFill>
                <a:latin typeface="Droid Serif"/>
                <a:ea typeface="Droid Serif"/>
              </a:rPr>
              <a:t>Whatsapp</a:t>
            </a:r>
            <a:r>
              <a:rPr lang="en-US" sz="1000" dirty="0">
                <a:solidFill>
                  <a:srgbClr val="434343"/>
                </a:solidFill>
                <a:latin typeface="Droid Serif"/>
                <a:ea typeface="Droid Serif"/>
              </a:rPr>
              <a:t>, Instagram, Twitter, etc. These pose extreme risk right from affecting elections to posing grave health risks as we observed during the COVID-19 pandemic and in certain cases might also lead to fatalities. A major source of this is fake news. Most people are usually led to believe that news structured in a formal way should ideally be from a reliable news source, but it is often not. The rapid advancements in NLP can help us tackle this problem and help identify news as either real or fake. Our models are trained on a Kaggle Dataset that obtains news data from reputed and trustable news sources. The trained models are then used for the classification of news from social media sources such as Twitter &amp; Reddit as either real or fake.  </a:t>
            </a:r>
          </a:p>
        </p:txBody>
      </p:sp>
      <p:sp>
        <p:nvSpPr>
          <p:cNvPr id="56" name="CustomShape 15"/>
          <p:cNvSpPr/>
          <p:nvPr/>
        </p:nvSpPr>
        <p:spPr>
          <a:xfrm>
            <a:off x="0" y="4079573"/>
            <a:ext cx="3933825" cy="1138112"/>
          </a:xfrm>
          <a:prstGeom prst="rect">
            <a:avLst/>
          </a:prstGeom>
          <a:noFill/>
          <a:ln>
            <a:noFill/>
          </a:ln>
        </p:spPr>
        <p:txBody>
          <a:bodyPr tIns="19049" bIns="19049"/>
          <a:lstStyle/>
          <a:p>
            <a:pPr algn="just">
              <a:lnSpc>
                <a:spcPct val="100000"/>
              </a:lnSpc>
            </a:pPr>
            <a:r>
              <a:rPr lang="en-US" sz="1000" dirty="0">
                <a:solidFill>
                  <a:srgbClr val="434343"/>
                </a:solidFill>
                <a:latin typeface="Droid Serif"/>
                <a:ea typeface="Droid Serif"/>
              </a:rPr>
              <a:t>The train dataset is a news classification dataset from Kaggle which contains ~45K news samples with a roughly equal distribution of real and fake news samples. </a:t>
            </a:r>
          </a:p>
          <a:p>
            <a:pPr algn="just">
              <a:lnSpc>
                <a:spcPct val="100000"/>
              </a:lnSpc>
            </a:pPr>
            <a:r>
              <a:rPr lang="en-US" sz="1000" dirty="0">
                <a:solidFill>
                  <a:srgbClr val="434343"/>
                </a:solidFill>
                <a:latin typeface="Droid Serif"/>
                <a:ea typeface="Droid Serif"/>
              </a:rPr>
              <a:t>We created a new dataset for the test set by scraping news samples from social media sites such as Reddit and Twitter.</a:t>
            </a:r>
          </a:p>
          <a:p>
            <a:pPr algn="just">
              <a:lnSpc>
                <a:spcPct val="100000"/>
              </a:lnSpc>
            </a:pPr>
            <a:r>
              <a:rPr lang="en-US" sz="1000" dirty="0">
                <a:solidFill>
                  <a:srgbClr val="434343"/>
                </a:solidFill>
                <a:latin typeface="Droid Serif"/>
                <a:ea typeface="Droid Serif"/>
              </a:rPr>
              <a:t>The data set scraped from Reddit has ~5K news samples and the data scraped from twitter has  ~10K samples.</a:t>
            </a:r>
          </a:p>
        </p:txBody>
      </p:sp>
      <p:sp>
        <p:nvSpPr>
          <p:cNvPr id="70" name="CustomShape 29"/>
          <p:cNvSpPr/>
          <p:nvPr/>
        </p:nvSpPr>
        <p:spPr>
          <a:xfrm>
            <a:off x="-3993" y="0"/>
            <a:ext cx="189612" cy="925051"/>
          </a:xfrm>
          <a:prstGeom prst="rect">
            <a:avLst/>
          </a:prstGeom>
          <a:solidFill>
            <a:srgbClr val="0097A7"/>
          </a:solidFill>
          <a:ln>
            <a:noFill/>
          </a:ln>
        </p:spPr>
      </p:sp>
      <p:sp>
        <p:nvSpPr>
          <p:cNvPr id="75" name="CustomShape 32"/>
          <p:cNvSpPr/>
          <p:nvPr/>
        </p:nvSpPr>
        <p:spPr>
          <a:xfrm>
            <a:off x="2044877" y="299633"/>
            <a:ext cx="757202" cy="684978"/>
          </a:xfrm>
          <a:prstGeom prst="rect">
            <a:avLst/>
          </a:prstGeom>
          <a:noFill/>
          <a:ln>
            <a:noFill/>
          </a:ln>
        </p:spPr>
        <p:txBody>
          <a:bodyPr tIns="19049" bIns="19049"/>
          <a:lstStyle/>
          <a:p>
            <a:pPr algn="ctr">
              <a:lnSpc>
                <a:spcPct val="100000"/>
              </a:lnSpc>
            </a:pPr>
            <a:endParaRPr sz="178" dirty="0"/>
          </a:p>
        </p:txBody>
      </p:sp>
      <p:pic>
        <p:nvPicPr>
          <p:cNvPr id="13" name="Picture 12">
            <a:extLst>
              <a:ext uri="{FF2B5EF4-FFF2-40B4-BE49-F238E27FC236}">
                <a16:creationId xmlns:a16="http://schemas.microsoft.com/office/drawing/2014/main" id="{6F5FC8A7-084D-44D9-9218-04C2095D1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045" y="71840"/>
            <a:ext cx="876073" cy="853211"/>
          </a:xfrm>
          <a:prstGeom prst="rect">
            <a:avLst/>
          </a:prstGeom>
        </p:spPr>
      </p:pic>
      <p:sp>
        <p:nvSpPr>
          <p:cNvPr id="37" name="CustomShape 13">
            <a:extLst>
              <a:ext uri="{FF2B5EF4-FFF2-40B4-BE49-F238E27FC236}">
                <a16:creationId xmlns:a16="http://schemas.microsoft.com/office/drawing/2014/main" id="{1EA046B2-17D7-4444-A3FA-824DDB0A791B}"/>
              </a:ext>
            </a:extLst>
          </p:cNvPr>
          <p:cNvSpPr/>
          <p:nvPr/>
        </p:nvSpPr>
        <p:spPr>
          <a:xfrm>
            <a:off x="-3993" y="5161631"/>
            <a:ext cx="2142825" cy="278351"/>
          </a:xfrm>
          <a:prstGeom prst="rect">
            <a:avLst/>
          </a:prstGeom>
          <a:noFill/>
          <a:ln>
            <a:noFill/>
          </a:ln>
        </p:spPr>
        <p:txBody>
          <a:bodyPr tIns="19049" bIns="19049"/>
          <a:lstStyle/>
          <a:p>
            <a:pPr>
              <a:lnSpc>
                <a:spcPct val="115000"/>
              </a:lnSpc>
            </a:pPr>
            <a:r>
              <a:rPr lang="en-IN" sz="1500" b="1" dirty="0">
                <a:solidFill>
                  <a:srgbClr val="666666"/>
                </a:solidFill>
                <a:latin typeface="Oswald"/>
              </a:rPr>
              <a:t>Methods</a:t>
            </a:r>
            <a:endParaRPr sz="1500" dirty="0"/>
          </a:p>
          <a:p>
            <a:pPr>
              <a:lnSpc>
                <a:spcPct val="100000"/>
              </a:lnSpc>
            </a:pPr>
            <a:endParaRPr sz="178" dirty="0"/>
          </a:p>
        </p:txBody>
      </p:sp>
      <p:sp>
        <p:nvSpPr>
          <p:cNvPr id="38" name="CustomShape 15">
            <a:extLst>
              <a:ext uri="{FF2B5EF4-FFF2-40B4-BE49-F238E27FC236}">
                <a16:creationId xmlns:a16="http://schemas.microsoft.com/office/drawing/2014/main" id="{5E4FBD64-1121-4D7F-8788-15B4E9BF5876}"/>
              </a:ext>
            </a:extLst>
          </p:cNvPr>
          <p:cNvSpPr/>
          <p:nvPr/>
        </p:nvSpPr>
        <p:spPr>
          <a:xfrm>
            <a:off x="12477" y="5439983"/>
            <a:ext cx="3997548" cy="1288470"/>
          </a:xfrm>
          <a:prstGeom prst="rect">
            <a:avLst/>
          </a:prstGeom>
          <a:noFill/>
          <a:ln>
            <a:noFill/>
          </a:ln>
        </p:spPr>
        <p:txBody>
          <a:bodyPr tIns="19049" bIns="19049"/>
          <a:lstStyle/>
          <a:p>
            <a:pPr algn="just">
              <a:lnSpc>
                <a:spcPct val="100000"/>
              </a:lnSpc>
            </a:pPr>
            <a:r>
              <a:rPr lang="en-US" sz="1000" dirty="0">
                <a:solidFill>
                  <a:srgbClr val="434343"/>
                </a:solidFill>
                <a:latin typeface="Droid Serif"/>
              </a:rPr>
              <a:t>We focus primarily on deep learning methods to classify news as fake or real. We used results from traditional ML models such as Naïve Bayes and SVM’s as our baseline. This was followed by the deployment of Deep Learning NLP models with different architectures such as CNN, LSTM and many Transformers models.</a:t>
            </a:r>
          </a:p>
          <a:p>
            <a:pPr algn="just">
              <a:lnSpc>
                <a:spcPct val="100000"/>
              </a:lnSpc>
            </a:pPr>
            <a:r>
              <a:rPr lang="en-US" sz="1000" dirty="0">
                <a:solidFill>
                  <a:srgbClr val="434343"/>
                </a:solidFill>
                <a:latin typeface="Droid Serif"/>
              </a:rPr>
              <a:t>The models were trained on the Kaggle dataset and their performance was measured on the test dataset which were comprised of news samples scraped from social media sources.</a:t>
            </a:r>
          </a:p>
        </p:txBody>
      </p:sp>
      <p:sp>
        <p:nvSpPr>
          <p:cNvPr id="77" name="CustomShape 4">
            <a:extLst>
              <a:ext uri="{FF2B5EF4-FFF2-40B4-BE49-F238E27FC236}">
                <a16:creationId xmlns:a16="http://schemas.microsoft.com/office/drawing/2014/main" id="{A99AC1D1-D968-4D1B-9DAB-9448AF92242E}"/>
              </a:ext>
            </a:extLst>
          </p:cNvPr>
          <p:cNvSpPr/>
          <p:nvPr/>
        </p:nvSpPr>
        <p:spPr>
          <a:xfrm>
            <a:off x="4083002" y="973143"/>
            <a:ext cx="4014018" cy="5762717"/>
          </a:xfrm>
          <a:prstGeom prst="rect">
            <a:avLst/>
          </a:prstGeom>
          <a:solidFill>
            <a:srgbClr val="FFFFFF"/>
          </a:solidFill>
          <a:ln>
            <a:noFill/>
          </a:ln>
        </p:spPr>
      </p:sp>
      <p:sp>
        <p:nvSpPr>
          <p:cNvPr id="78" name="CustomShape 4">
            <a:extLst>
              <a:ext uri="{FF2B5EF4-FFF2-40B4-BE49-F238E27FC236}">
                <a16:creationId xmlns:a16="http://schemas.microsoft.com/office/drawing/2014/main" id="{04B677C6-FC08-4B95-9555-F4CD10B605A8}"/>
              </a:ext>
            </a:extLst>
          </p:cNvPr>
          <p:cNvSpPr/>
          <p:nvPr/>
        </p:nvSpPr>
        <p:spPr>
          <a:xfrm>
            <a:off x="8181977" y="1006422"/>
            <a:ext cx="4014018" cy="5762717"/>
          </a:xfrm>
          <a:prstGeom prst="rect">
            <a:avLst/>
          </a:prstGeom>
          <a:solidFill>
            <a:srgbClr val="FFFFFF"/>
          </a:solidFill>
          <a:ln>
            <a:noFill/>
          </a:ln>
        </p:spPr>
      </p:sp>
      <p:sp>
        <p:nvSpPr>
          <p:cNvPr id="79" name="CustomShape 10">
            <a:extLst>
              <a:ext uri="{FF2B5EF4-FFF2-40B4-BE49-F238E27FC236}">
                <a16:creationId xmlns:a16="http://schemas.microsoft.com/office/drawing/2014/main" id="{C56128EE-B3EC-498F-8796-5C41EDEB8637}"/>
              </a:ext>
            </a:extLst>
          </p:cNvPr>
          <p:cNvSpPr/>
          <p:nvPr/>
        </p:nvSpPr>
        <p:spPr>
          <a:xfrm>
            <a:off x="4086994" y="6769139"/>
            <a:ext cx="4010026" cy="88862"/>
          </a:xfrm>
          <a:prstGeom prst="rect">
            <a:avLst/>
          </a:prstGeom>
          <a:solidFill>
            <a:srgbClr val="0097A7"/>
          </a:solidFill>
          <a:ln>
            <a:noFill/>
          </a:ln>
        </p:spPr>
      </p:sp>
      <p:sp>
        <p:nvSpPr>
          <p:cNvPr id="80" name="CustomShape 10">
            <a:extLst>
              <a:ext uri="{FF2B5EF4-FFF2-40B4-BE49-F238E27FC236}">
                <a16:creationId xmlns:a16="http://schemas.microsoft.com/office/drawing/2014/main" id="{B675E021-4A5F-4BC1-B6CF-3B7BD455988C}"/>
              </a:ext>
            </a:extLst>
          </p:cNvPr>
          <p:cNvSpPr/>
          <p:nvPr/>
        </p:nvSpPr>
        <p:spPr>
          <a:xfrm>
            <a:off x="8173988" y="6791998"/>
            <a:ext cx="4010026" cy="88862"/>
          </a:xfrm>
          <a:prstGeom prst="rect">
            <a:avLst/>
          </a:prstGeom>
          <a:solidFill>
            <a:srgbClr val="0097A7"/>
          </a:solidFill>
          <a:ln>
            <a:noFill/>
          </a:ln>
        </p:spPr>
      </p:sp>
      <p:graphicFrame>
        <p:nvGraphicFramePr>
          <p:cNvPr id="2" name="Table 1">
            <a:extLst>
              <a:ext uri="{FF2B5EF4-FFF2-40B4-BE49-F238E27FC236}">
                <a16:creationId xmlns:a16="http://schemas.microsoft.com/office/drawing/2014/main" id="{A036F6DB-0BFE-491C-9B65-01B813BE3861}"/>
              </a:ext>
            </a:extLst>
          </p:cNvPr>
          <p:cNvGraphicFramePr>
            <a:graphicFrameLocks noGrp="1"/>
          </p:cNvGraphicFramePr>
          <p:nvPr>
            <p:extLst>
              <p:ext uri="{D42A27DB-BD31-4B8C-83A1-F6EECF244321}">
                <p14:modId xmlns:p14="http://schemas.microsoft.com/office/powerpoint/2010/main" val="1635425754"/>
              </p:ext>
            </p:extLst>
          </p:nvPr>
        </p:nvGraphicFramePr>
        <p:xfrm>
          <a:off x="4083002" y="1355652"/>
          <a:ext cx="3940166" cy="4428979"/>
        </p:xfrm>
        <a:graphic>
          <a:graphicData uri="http://schemas.openxmlformats.org/drawingml/2006/table">
            <a:tbl>
              <a:tblPr>
                <a:tableStyleId>{5C22544A-7EE6-4342-B048-85BDC9FD1C3A}</a:tableStyleId>
              </a:tblPr>
              <a:tblGrid>
                <a:gridCol w="647210">
                  <a:extLst>
                    <a:ext uri="{9D8B030D-6E8A-4147-A177-3AD203B41FA5}">
                      <a16:colId xmlns:a16="http://schemas.microsoft.com/office/drawing/2014/main" val="264279456"/>
                    </a:ext>
                  </a:extLst>
                </a:gridCol>
                <a:gridCol w="554037">
                  <a:extLst>
                    <a:ext uri="{9D8B030D-6E8A-4147-A177-3AD203B41FA5}">
                      <a16:colId xmlns:a16="http://schemas.microsoft.com/office/drawing/2014/main" val="748456257"/>
                    </a:ext>
                  </a:extLst>
                </a:gridCol>
                <a:gridCol w="450233">
                  <a:extLst>
                    <a:ext uri="{9D8B030D-6E8A-4147-A177-3AD203B41FA5}">
                      <a16:colId xmlns:a16="http://schemas.microsoft.com/office/drawing/2014/main" val="1495199248"/>
                    </a:ext>
                  </a:extLst>
                </a:gridCol>
                <a:gridCol w="450233">
                  <a:extLst>
                    <a:ext uri="{9D8B030D-6E8A-4147-A177-3AD203B41FA5}">
                      <a16:colId xmlns:a16="http://schemas.microsoft.com/office/drawing/2014/main" val="2167915624"/>
                    </a:ext>
                  </a:extLst>
                </a:gridCol>
                <a:gridCol w="556327">
                  <a:extLst>
                    <a:ext uri="{9D8B030D-6E8A-4147-A177-3AD203B41FA5}">
                      <a16:colId xmlns:a16="http://schemas.microsoft.com/office/drawing/2014/main" val="3986769526"/>
                    </a:ext>
                  </a:extLst>
                </a:gridCol>
                <a:gridCol w="588016">
                  <a:extLst>
                    <a:ext uri="{9D8B030D-6E8A-4147-A177-3AD203B41FA5}">
                      <a16:colId xmlns:a16="http://schemas.microsoft.com/office/drawing/2014/main" val="2226961582"/>
                    </a:ext>
                  </a:extLst>
                </a:gridCol>
                <a:gridCol w="694110">
                  <a:extLst>
                    <a:ext uri="{9D8B030D-6E8A-4147-A177-3AD203B41FA5}">
                      <a16:colId xmlns:a16="http://schemas.microsoft.com/office/drawing/2014/main" val="3415464247"/>
                    </a:ext>
                  </a:extLst>
                </a:gridCol>
              </a:tblGrid>
              <a:tr h="216746">
                <a:tc rowSpan="2">
                  <a:txBody>
                    <a:bodyPr/>
                    <a:lstStyle/>
                    <a:p>
                      <a:pPr algn="ctr" fontAlgn="ctr"/>
                      <a:r>
                        <a:rPr lang="en-IN" sz="1100" u="none" strike="noStrike" dirty="0">
                          <a:effectLst/>
                          <a:latin typeface="Calibri" panose="020F0502020204030204" pitchFamily="34" charset="0"/>
                          <a:cs typeface="Calibri" panose="020F0502020204030204" pitchFamily="34" charset="0"/>
                        </a:rPr>
                        <a:t>Model Name</a:t>
                      </a:r>
                      <a:endParaRPr lang="en-IN" sz="1100" b="1" i="0" u="none" strike="noStrike" dirty="0">
                        <a:solidFill>
                          <a:srgbClr val="FFFFFF"/>
                        </a:solidFill>
                        <a:effectLst/>
                        <a:latin typeface="Calibri" panose="020F0502020204030204" pitchFamily="34" charset="0"/>
                        <a:cs typeface="Calibri" panose="020F0502020204030204" pitchFamily="34" charset="0"/>
                      </a:endParaRPr>
                    </a:p>
                  </a:txBody>
                  <a:tcPr marL="6350" marR="6350" marT="6350" marB="0" anchor="ctr"/>
                </a:tc>
                <a:tc gridSpan="2">
                  <a:txBody>
                    <a:bodyPr/>
                    <a:lstStyle/>
                    <a:p>
                      <a:pPr algn="ctr" fontAlgn="b"/>
                      <a:r>
                        <a:rPr lang="en-IN" sz="1100" u="none" strike="noStrike" dirty="0">
                          <a:effectLst/>
                          <a:latin typeface="Calibri" panose="020F0502020204030204" pitchFamily="34" charset="0"/>
                          <a:cs typeface="Calibri" panose="020F0502020204030204" pitchFamily="34" charset="0"/>
                        </a:rPr>
                        <a:t>Test: Reddit</a:t>
                      </a:r>
                      <a:endParaRPr lang="en-IN" sz="1100" b="1" i="0" u="none" strike="noStrike" dirty="0">
                        <a:solidFill>
                          <a:srgbClr val="FFFFFF"/>
                        </a:solidFill>
                        <a:effectLst/>
                        <a:latin typeface="Calibri" panose="020F0502020204030204" pitchFamily="34" charset="0"/>
                        <a:cs typeface="Calibri" panose="020F0502020204030204" pitchFamily="34" charset="0"/>
                      </a:endParaRPr>
                    </a:p>
                  </a:txBody>
                  <a:tcPr marL="6350" marR="6350" marT="12700" marB="12700" anchor="b"/>
                </a:tc>
                <a:tc hMerge="1">
                  <a:txBody>
                    <a:bodyPr/>
                    <a:lstStyle/>
                    <a:p>
                      <a:endParaRPr lang="en-IN"/>
                    </a:p>
                  </a:txBody>
                  <a:tcPr/>
                </a:tc>
                <a:tc gridSpan="2">
                  <a:txBody>
                    <a:bodyPr/>
                    <a:lstStyle/>
                    <a:p>
                      <a:pPr algn="ctr" fontAlgn="b"/>
                      <a:r>
                        <a:rPr lang="en-IN" sz="1100" u="none" strike="noStrike" dirty="0">
                          <a:effectLst/>
                          <a:latin typeface="Calibri" panose="020F0502020204030204" pitchFamily="34" charset="0"/>
                          <a:cs typeface="Calibri" panose="020F0502020204030204" pitchFamily="34" charset="0"/>
                        </a:rPr>
                        <a:t>Test: Twitter</a:t>
                      </a:r>
                      <a:endParaRPr lang="en-IN" sz="1100" b="1" i="0" u="none" strike="noStrike" dirty="0">
                        <a:solidFill>
                          <a:srgbClr val="FFFFFF"/>
                        </a:solidFill>
                        <a:effectLst/>
                        <a:latin typeface="Calibri" panose="020F0502020204030204" pitchFamily="34" charset="0"/>
                        <a:cs typeface="Calibri" panose="020F0502020204030204" pitchFamily="34" charset="0"/>
                      </a:endParaRPr>
                    </a:p>
                  </a:txBody>
                  <a:tcPr marL="6350" marR="6350" marT="6350" marB="0" anchor="b"/>
                </a:tc>
                <a:tc hMerge="1">
                  <a:txBody>
                    <a:bodyPr/>
                    <a:lstStyle/>
                    <a:p>
                      <a:endParaRPr lang="en-IN"/>
                    </a:p>
                  </a:txBody>
                  <a:tcPr/>
                </a:tc>
                <a:tc gridSpan="2">
                  <a:txBody>
                    <a:bodyPr/>
                    <a:lstStyle/>
                    <a:p>
                      <a:pPr algn="ctr" fontAlgn="b"/>
                      <a:r>
                        <a:rPr lang="en-IN" sz="1100" u="none" strike="noStrike">
                          <a:effectLst/>
                          <a:latin typeface="Calibri" panose="020F0502020204030204" pitchFamily="34" charset="0"/>
                          <a:cs typeface="Calibri" panose="020F0502020204030204" pitchFamily="34" charset="0"/>
                        </a:rPr>
                        <a:t>Test: Reddit + Twitter</a:t>
                      </a:r>
                      <a:endParaRPr lang="en-IN" sz="1100" b="1" i="0" u="none" strike="noStrike">
                        <a:solidFill>
                          <a:srgbClr val="FFFFFF"/>
                        </a:solidFill>
                        <a:effectLst/>
                        <a:latin typeface="Calibri" panose="020F0502020204030204" pitchFamily="34" charset="0"/>
                        <a:cs typeface="Calibri" panose="020F0502020204030204" pitchFamily="34" charset="0"/>
                      </a:endParaRPr>
                    </a:p>
                  </a:txBody>
                  <a:tcPr marL="6350" marR="6350" marT="6350" marB="0" anchor="b"/>
                </a:tc>
                <a:tc hMerge="1">
                  <a:txBody>
                    <a:bodyPr/>
                    <a:lstStyle/>
                    <a:p>
                      <a:endParaRPr lang="en-IN"/>
                    </a:p>
                  </a:txBody>
                  <a:tcPr/>
                </a:tc>
                <a:extLst>
                  <a:ext uri="{0D108BD9-81ED-4DB2-BD59-A6C34878D82A}">
                    <a16:rowId xmlns:a16="http://schemas.microsoft.com/office/drawing/2014/main" val="739905739"/>
                  </a:ext>
                </a:extLst>
              </a:tr>
              <a:tr h="490318">
                <a:tc vMerge="1">
                  <a:txBody>
                    <a:bodyPr/>
                    <a:lstStyle/>
                    <a:p>
                      <a:endParaRPr lang="en-IN"/>
                    </a:p>
                  </a:txBody>
                  <a:tcPr/>
                </a:tc>
                <a:tc>
                  <a:txBody>
                    <a:bodyPr/>
                    <a:lstStyle/>
                    <a:p>
                      <a:pPr algn="ctr" fontAlgn="ctr"/>
                      <a:r>
                        <a:rPr lang="en-IN" sz="1100" u="none" strike="noStrike" dirty="0">
                          <a:effectLst/>
                          <a:latin typeface="Calibri" panose="020F0502020204030204" pitchFamily="34" charset="0"/>
                          <a:cs typeface="Calibri" panose="020F0502020204030204" pitchFamily="34" charset="0"/>
                        </a:rPr>
                        <a:t>Accuracy</a:t>
                      </a:r>
                      <a:endParaRPr lang="en-IN" sz="1100" b="1" i="0" u="none" strike="noStrike" dirty="0">
                        <a:solidFill>
                          <a:srgbClr val="FFFFFF"/>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F1-Score</a:t>
                      </a:r>
                      <a:endParaRPr lang="en-IN" sz="1100" b="1" i="0" u="none" strike="noStrike" dirty="0">
                        <a:solidFill>
                          <a:srgbClr val="FFFFFF"/>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Accuracy </a:t>
                      </a:r>
                      <a:endParaRPr lang="en-IN" sz="1100" b="1" i="0" u="none" strike="noStrike" dirty="0">
                        <a:solidFill>
                          <a:srgbClr val="FFFFFF"/>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F1-Score</a:t>
                      </a:r>
                      <a:endParaRPr lang="en-IN" sz="1100" b="1" i="0" u="none" strike="noStrike" dirty="0">
                        <a:solidFill>
                          <a:srgbClr val="FFFFFF"/>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Accuracy</a:t>
                      </a:r>
                      <a:endParaRPr lang="en-IN" sz="1100" b="1" i="0" u="none" strike="noStrike" dirty="0">
                        <a:solidFill>
                          <a:srgbClr val="FFFFFF"/>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F1-Score</a:t>
                      </a:r>
                      <a:endParaRPr lang="en-IN" sz="1100" b="1" i="0" u="none" strike="noStrike" dirty="0">
                        <a:solidFill>
                          <a:srgbClr val="FFFFFF"/>
                        </a:solidFill>
                        <a:effectLst/>
                        <a:latin typeface="Calibri" panose="020F0502020204030204" pitchFamily="34" charset="0"/>
                        <a:cs typeface="Calibri" panose="020F0502020204030204" pitchFamily="34" charset="0"/>
                      </a:endParaRPr>
                    </a:p>
                  </a:txBody>
                  <a:tcPr marL="6350" marR="6350" marT="12700" marB="12700" anchor="ctr"/>
                </a:tc>
                <a:extLst>
                  <a:ext uri="{0D108BD9-81ED-4DB2-BD59-A6C34878D82A}">
                    <a16:rowId xmlns:a16="http://schemas.microsoft.com/office/drawing/2014/main" val="2392956228"/>
                  </a:ext>
                </a:extLst>
              </a:tr>
              <a:tr h="388307">
                <a:tc>
                  <a:txBody>
                    <a:bodyPr/>
                    <a:lstStyle/>
                    <a:p>
                      <a:pPr algn="ctr" fontAlgn="ctr"/>
                      <a:r>
                        <a:rPr lang="en-IN" sz="1100" u="none" strike="noStrike">
                          <a:effectLst/>
                          <a:latin typeface="Calibri" panose="020F0502020204030204" pitchFamily="34" charset="0"/>
                          <a:cs typeface="Calibri" panose="020F0502020204030204" pitchFamily="34" charset="0"/>
                        </a:rPr>
                        <a:t>Naive Bayes</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a:effectLst/>
                          <a:latin typeface="Calibri" panose="020F0502020204030204" pitchFamily="34" charset="0"/>
                          <a:cs typeface="Calibri" panose="020F0502020204030204" pitchFamily="34" charset="0"/>
                        </a:rPr>
                        <a:t>0.3559</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a:effectLst/>
                          <a:latin typeface="Calibri" panose="020F0502020204030204" pitchFamily="34" charset="0"/>
                          <a:cs typeface="Calibri" panose="020F0502020204030204" pitchFamily="34" charset="0"/>
                        </a:rPr>
                        <a:t>0.3559</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0.5048</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0.5048</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0.4520 </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0.4520</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476763407"/>
                  </a:ext>
                </a:extLst>
              </a:tr>
              <a:tr h="213171">
                <a:tc>
                  <a:txBody>
                    <a:bodyPr/>
                    <a:lstStyle/>
                    <a:p>
                      <a:pPr algn="ctr" fontAlgn="ctr"/>
                      <a:r>
                        <a:rPr lang="en-IN" sz="1100" u="none" strike="noStrike" dirty="0">
                          <a:effectLst/>
                          <a:latin typeface="Calibri" panose="020F0502020204030204" pitchFamily="34" charset="0"/>
                          <a:cs typeface="Calibri" panose="020F0502020204030204" pitchFamily="34" charset="0"/>
                        </a:rPr>
                        <a:t>SVM</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0.4613</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0.4613</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0.5111</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0.5111</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0.4934</a:t>
                      </a:r>
                    </a:p>
                  </a:txBody>
                  <a:tcPr marL="6350" marR="6350" marT="6350" marB="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0.4934</a:t>
                      </a:r>
                    </a:p>
                  </a:txBody>
                  <a:tcPr marL="6350" marR="6350" marT="6350" marB="0" anchor="ctr"/>
                </a:tc>
                <a:extLst>
                  <a:ext uri="{0D108BD9-81ED-4DB2-BD59-A6C34878D82A}">
                    <a16:rowId xmlns:a16="http://schemas.microsoft.com/office/drawing/2014/main" val="2088151525"/>
                  </a:ext>
                </a:extLst>
              </a:tr>
              <a:tr h="213171">
                <a:tc>
                  <a:txBody>
                    <a:bodyPr/>
                    <a:lstStyle/>
                    <a:p>
                      <a:pPr algn="ctr" fontAlgn="ctr"/>
                      <a:r>
                        <a:rPr lang="en-IN" sz="1100" u="none" strike="noStrike" dirty="0" err="1">
                          <a:effectLst/>
                          <a:latin typeface="Calibri" panose="020F0502020204030204" pitchFamily="34" charset="0"/>
                          <a:cs typeface="Calibri" panose="020F0502020204030204" pitchFamily="34" charset="0"/>
                        </a:rPr>
                        <a:t>BiLSTM</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0.4412</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a:effectLst/>
                          <a:latin typeface="Calibri" panose="020F0502020204030204" pitchFamily="34" charset="0"/>
                          <a:cs typeface="Calibri" panose="020F0502020204030204" pitchFamily="34" charset="0"/>
                        </a:rPr>
                        <a:t>0.4412</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0.5136</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0.5136</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0.4849</a:t>
                      </a:r>
                    </a:p>
                  </a:txBody>
                  <a:tcPr marL="6350" marR="6350" marT="6350" marB="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0.4849</a:t>
                      </a:r>
                    </a:p>
                  </a:txBody>
                  <a:tcPr marL="6350" marR="6350" marT="6350" marB="0" anchor="ctr"/>
                </a:tc>
                <a:extLst>
                  <a:ext uri="{0D108BD9-81ED-4DB2-BD59-A6C34878D82A}">
                    <a16:rowId xmlns:a16="http://schemas.microsoft.com/office/drawing/2014/main" val="600357208"/>
                  </a:ext>
                </a:extLst>
              </a:tr>
              <a:tr h="213171">
                <a:tc>
                  <a:txBody>
                    <a:bodyPr/>
                    <a:lstStyle/>
                    <a:p>
                      <a:pPr algn="ctr" fontAlgn="ctr"/>
                      <a:r>
                        <a:rPr lang="en-IN" sz="1100" u="none" strike="noStrike" dirty="0" err="1">
                          <a:effectLst/>
                          <a:latin typeface="Calibri" panose="020F0502020204030204" pitchFamily="34" charset="0"/>
                          <a:cs typeface="Calibri" panose="020F0502020204030204" pitchFamily="34" charset="0"/>
                        </a:rPr>
                        <a:t>TextCNN</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0.4469</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a:effectLst/>
                          <a:latin typeface="Calibri" panose="020F0502020204030204" pitchFamily="34" charset="0"/>
                          <a:cs typeface="Calibri" panose="020F0502020204030204" pitchFamily="34" charset="0"/>
                        </a:rPr>
                        <a:t>0.2760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0.5624</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0.5694</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0.5052 </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0.4916 </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1539355291"/>
                  </a:ext>
                </a:extLst>
              </a:tr>
              <a:tr h="213171">
                <a:tc>
                  <a:txBody>
                    <a:bodyPr/>
                    <a:lstStyle/>
                    <a:p>
                      <a:pPr algn="ctr" fontAlgn="ctr"/>
                      <a:r>
                        <a:rPr lang="en-IN" sz="1100" u="none" strike="noStrike" dirty="0" err="1">
                          <a:effectLst/>
                          <a:latin typeface="Calibri" panose="020F0502020204030204" pitchFamily="34" charset="0"/>
                          <a:cs typeface="Calibri" panose="020F0502020204030204" pitchFamily="34" charset="0"/>
                        </a:rPr>
                        <a:t>RoBERTa</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0.7969</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a:effectLst/>
                          <a:latin typeface="Calibri" panose="020F0502020204030204" pitchFamily="34" charset="0"/>
                          <a:cs typeface="Calibri" panose="020F0502020204030204" pitchFamily="34" charset="0"/>
                        </a:rPr>
                        <a:t>0.7969</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0.9190</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0.9190</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0.8869 </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0.8869</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4164905368"/>
                  </a:ext>
                </a:extLst>
              </a:tr>
              <a:tr h="213171">
                <a:tc>
                  <a:txBody>
                    <a:bodyPr/>
                    <a:lstStyle/>
                    <a:p>
                      <a:pPr algn="ctr" fontAlgn="ctr"/>
                      <a:r>
                        <a:rPr lang="en-IN" sz="1100" u="none" strike="noStrike" dirty="0" err="1">
                          <a:effectLst/>
                          <a:latin typeface="Calibri" panose="020F0502020204030204" pitchFamily="34" charset="0"/>
                          <a:cs typeface="Calibri" panose="020F0502020204030204" pitchFamily="34" charset="0"/>
                        </a:rPr>
                        <a:t>AlBERT</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0.5136</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0.6786</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0.5941</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0.5560</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0.5655</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0.6144</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3012622288"/>
                  </a:ext>
                </a:extLst>
              </a:tr>
              <a:tr h="213171">
                <a:tc>
                  <a:txBody>
                    <a:bodyPr/>
                    <a:lstStyle/>
                    <a:p>
                      <a:pPr algn="ctr" fontAlgn="ctr"/>
                      <a:r>
                        <a:rPr lang="en-IN" sz="1100" u="none" strike="noStrike" dirty="0" err="1">
                          <a:effectLst/>
                          <a:latin typeface="Calibri" panose="020F0502020204030204" pitchFamily="34" charset="0"/>
                          <a:cs typeface="Calibri" panose="020F0502020204030204" pitchFamily="34" charset="0"/>
                        </a:rPr>
                        <a:t>DistilBERT</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0.8215</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0.8215</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0.8903</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0.8903</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0.8429</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0.8429</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316521341"/>
                  </a:ext>
                </a:extLst>
              </a:tr>
              <a:tr h="213171">
                <a:tc>
                  <a:txBody>
                    <a:bodyPr/>
                    <a:lstStyle/>
                    <a:p>
                      <a:pPr algn="ctr" fontAlgn="ctr"/>
                      <a:r>
                        <a:rPr lang="en-IN" sz="1100" u="none" strike="noStrike" dirty="0">
                          <a:effectLst/>
                          <a:latin typeface="Calibri" panose="020F0502020204030204" pitchFamily="34" charset="0"/>
                          <a:cs typeface="Calibri" panose="020F0502020204030204" pitchFamily="34" charset="0"/>
                        </a:rPr>
                        <a:t>Canine</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0.7942</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0.8853</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0.8963</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0.9018</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0.8601</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0.8938</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784679893"/>
                  </a:ext>
                </a:extLst>
              </a:tr>
              <a:tr h="356490">
                <a:tc>
                  <a:txBody>
                    <a:bodyPr/>
                    <a:lstStyle/>
                    <a:p>
                      <a:pPr algn="ctr" fontAlgn="ctr"/>
                      <a:r>
                        <a:rPr lang="en-IN" sz="1100" u="none" strike="noStrike">
                          <a:effectLst/>
                          <a:latin typeface="Calibri" panose="020F0502020204030204" pitchFamily="34" charset="0"/>
                          <a:cs typeface="Calibri" panose="020F0502020204030204" pitchFamily="34" charset="0"/>
                        </a:rPr>
                        <a:t>GPT-2</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0.8009</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0.8895</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0.8918</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0.8953</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0.8532 </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0.8870</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3481803968"/>
                  </a:ext>
                </a:extLst>
              </a:tr>
              <a:tr h="213171">
                <a:tc>
                  <a:txBody>
                    <a:bodyPr/>
                    <a:lstStyle/>
                    <a:p>
                      <a:pPr algn="ctr" fontAlgn="ctr"/>
                      <a:r>
                        <a:rPr lang="en-IN" sz="1100" u="none" strike="noStrike" dirty="0">
                          <a:effectLst/>
                          <a:latin typeface="Calibri" panose="020F0502020204030204" pitchFamily="34" charset="0"/>
                          <a:cs typeface="Calibri" panose="020F0502020204030204" pitchFamily="34" charset="0"/>
                        </a:rPr>
                        <a:t>DeBERTa</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a:effectLst/>
                          <a:latin typeface="Calibri" panose="020F0502020204030204" pitchFamily="34" charset="0"/>
                          <a:cs typeface="Calibri" panose="020F0502020204030204" pitchFamily="34" charset="0"/>
                        </a:rPr>
                        <a:t>0.8020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0.8901</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0.9126</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0.9187</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0.8733 </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0.9050</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773858301"/>
                  </a:ext>
                </a:extLst>
              </a:tr>
              <a:tr h="213171">
                <a:tc>
                  <a:txBody>
                    <a:bodyPr/>
                    <a:lstStyle/>
                    <a:p>
                      <a:pPr algn="ctr" fontAlgn="ctr"/>
                      <a:r>
                        <a:rPr lang="en-IN" sz="1100" u="none" strike="noStrike" dirty="0">
                          <a:effectLst/>
                          <a:latin typeface="Calibri" panose="020F0502020204030204" pitchFamily="34" charset="0"/>
                          <a:cs typeface="Calibri" panose="020F0502020204030204" pitchFamily="34" charset="0"/>
                        </a:rPr>
                        <a:t>Electra</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0.8256</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0.8256</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0.8868</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0.8868</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0.8767</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0.8767 </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3816135662"/>
                  </a:ext>
                </a:extLst>
              </a:tr>
              <a:tr h="356490">
                <a:tc>
                  <a:txBody>
                    <a:bodyPr/>
                    <a:lstStyle/>
                    <a:p>
                      <a:pPr algn="ctr" fontAlgn="ctr"/>
                      <a:r>
                        <a:rPr lang="en-IN" sz="1100" u="none" strike="noStrike" dirty="0">
                          <a:effectLst/>
                          <a:latin typeface="Calibri" panose="020F0502020204030204" pitchFamily="34" charset="0"/>
                          <a:cs typeface="Calibri" panose="020F0502020204030204" pitchFamily="34" charset="0"/>
                        </a:rPr>
                        <a:t>XLM-</a:t>
                      </a:r>
                      <a:r>
                        <a:rPr lang="en-IN" sz="1100" u="none" strike="noStrike" dirty="0" err="1">
                          <a:effectLst/>
                          <a:latin typeface="Calibri" panose="020F0502020204030204" pitchFamily="34" charset="0"/>
                          <a:cs typeface="Calibri" panose="020F0502020204030204" pitchFamily="34" charset="0"/>
                        </a:rPr>
                        <a:t>RoBERTa</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0.8026</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0.8026</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0.9185</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0.9185</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0.8951</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0.8951</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1196634391"/>
                  </a:ext>
                </a:extLst>
              </a:tr>
              <a:tr h="213171">
                <a:tc>
                  <a:txBody>
                    <a:bodyPr/>
                    <a:lstStyle/>
                    <a:p>
                      <a:pPr algn="ctr" fontAlgn="ctr"/>
                      <a:r>
                        <a:rPr lang="en-IN" sz="1100" u="none" strike="noStrike" dirty="0" err="1">
                          <a:effectLst/>
                          <a:latin typeface="Calibri" panose="020F0502020204030204" pitchFamily="34" charset="0"/>
                          <a:cs typeface="Calibri" panose="020F0502020204030204" pitchFamily="34" charset="0"/>
                        </a:rPr>
                        <a:t>XLNet</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0.8168</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0.8168</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0.8995</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0.8995</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 0.8825</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0.8825</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1845004749"/>
                  </a:ext>
                </a:extLst>
              </a:tr>
              <a:tr h="271557">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BERT</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0.8221</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0.8221</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0.8880</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0.8880</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0.8628</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0.8628</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3544672669"/>
                  </a:ext>
                </a:extLst>
              </a:tr>
              <a:tr h="213171">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LinkBERT</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0.8127</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0.8967</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0.9202</a:t>
                      </a:r>
                    </a:p>
                  </a:txBody>
                  <a:tcPr marL="6350" marR="6350" marT="12700" marB="12700" anchor="ctr"/>
                </a:tc>
                <a:tc>
                  <a:txBody>
                    <a:bodyPr/>
                    <a:lstStyle/>
                    <a:p>
                      <a:pPr algn="ctr" fontAlgn="ctr"/>
                      <a:r>
                        <a:rPr lang="en-IN" sz="1100" b="0" i="0" u="none" strike="noStrike" dirty="0">
                          <a:solidFill>
                            <a:srgbClr val="000000"/>
                          </a:solidFill>
                          <a:effectLst/>
                          <a:latin typeface="Calibri" panose="020F0502020204030204" pitchFamily="34" charset="0"/>
                          <a:cs typeface="Calibri" panose="020F0502020204030204" pitchFamily="34" charset="0"/>
                        </a:rPr>
                        <a:t>0.9259</a:t>
                      </a:r>
                    </a:p>
                  </a:txBody>
                  <a:tcPr marL="6350" marR="6350" marT="12700" marB="1270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0.8821</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N" sz="1100" u="none" strike="noStrike" dirty="0">
                          <a:effectLst/>
                          <a:latin typeface="Calibri" panose="020F0502020204030204" pitchFamily="34" charset="0"/>
                          <a:cs typeface="Calibri" panose="020F0502020204030204" pitchFamily="34" charset="0"/>
                        </a:rPr>
                        <a:t>0.9118</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3045381294"/>
                  </a:ext>
                </a:extLst>
              </a:tr>
            </a:tbl>
          </a:graphicData>
        </a:graphic>
      </p:graphicFrame>
      <p:sp>
        <p:nvSpPr>
          <p:cNvPr id="89" name="CustomShape 13">
            <a:extLst>
              <a:ext uri="{FF2B5EF4-FFF2-40B4-BE49-F238E27FC236}">
                <a16:creationId xmlns:a16="http://schemas.microsoft.com/office/drawing/2014/main" id="{977D279B-A6DE-474A-B508-6D4E3BE2B758}"/>
              </a:ext>
            </a:extLst>
          </p:cNvPr>
          <p:cNvSpPr/>
          <p:nvPr/>
        </p:nvSpPr>
        <p:spPr>
          <a:xfrm>
            <a:off x="4050859" y="1020884"/>
            <a:ext cx="2142825" cy="263814"/>
          </a:xfrm>
          <a:prstGeom prst="rect">
            <a:avLst/>
          </a:prstGeom>
          <a:noFill/>
          <a:ln>
            <a:noFill/>
          </a:ln>
        </p:spPr>
        <p:txBody>
          <a:bodyPr tIns="19049" bIns="19049"/>
          <a:lstStyle/>
          <a:p>
            <a:pPr>
              <a:lnSpc>
                <a:spcPct val="115000"/>
              </a:lnSpc>
            </a:pPr>
            <a:r>
              <a:rPr lang="en-IN" sz="1500" b="1" dirty="0">
                <a:solidFill>
                  <a:srgbClr val="666666"/>
                </a:solidFill>
                <a:latin typeface="Oswald"/>
              </a:rPr>
              <a:t>Results</a:t>
            </a:r>
            <a:endParaRPr sz="1500" dirty="0"/>
          </a:p>
          <a:p>
            <a:pPr>
              <a:lnSpc>
                <a:spcPct val="100000"/>
              </a:lnSpc>
            </a:pPr>
            <a:endParaRPr sz="178" dirty="0"/>
          </a:p>
        </p:txBody>
      </p:sp>
      <p:sp>
        <p:nvSpPr>
          <p:cNvPr id="90" name="CustomShape 13">
            <a:extLst>
              <a:ext uri="{FF2B5EF4-FFF2-40B4-BE49-F238E27FC236}">
                <a16:creationId xmlns:a16="http://schemas.microsoft.com/office/drawing/2014/main" id="{EBF1FCC0-9CF9-47E5-9C4C-867AC62FDD8F}"/>
              </a:ext>
            </a:extLst>
          </p:cNvPr>
          <p:cNvSpPr/>
          <p:nvPr/>
        </p:nvSpPr>
        <p:spPr>
          <a:xfrm>
            <a:off x="8222811" y="1069604"/>
            <a:ext cx="2238189" cy="343859"/>
          </a:xfrm>
          <a:prstGeom prst="rect">
            <a:avLst/>
          </a:prstGeom>
          <a:noFill/>
          <a:ln>
            <a:noFill/>
          </a:ln>
        </p:spPr>
        <p:txBody>
          <a:bodyPr tIns="19049" bIns="19049"/>
          <a:lstStyle/>
          <a:p>
            <a:pPr>
              <a:lnSpc>
                <a:spcPct val="115000"/>
              </a:lnSpc>
            </a:pPr>
            <a:r>
              <a:rPr lang="en-IN" sz="1500" b="1" dirty="0">
                <a:solidFill>
                  <a:srgbClr val="666666"/>
                </a:solidFill>
                <a:latin typeface="Oswald"/>
              </a:rPr>
              <a:t>Conclusion</a:t>
            </a:r>
            <a:endParaRPr lang="en-IN" sz="1500" dirty="0"/>
          </a:p>
          <a:p>
            <a:pPr>
              <a:lnSpc>
                <a:spcPct val="100000"/>
              </a:lnSpc>
            </a:pPr>
            <a:endParaRPr sz="178" dirty="0"/>
          </a:p>
        </p:txBody>
      </p:sp>
      <p:sp>
        <p:nvSpPr>
          <p:cNvPr id="92" name="CustomShape 14">
            <a:extLst>
              <a:ext uri="{FF2B5EF4-FFF2-40B4-BE49-F238E27FC236}">
                <a16:creationId xmlns:a16="http://schemas.microsoft.com/office/drawing/2014/main" id="{86D2E828-A948-4C40-82DF-3911A628C4E5}"/>
              </a:ext>
            </a:extLst>
          </p:cNvPr>
          <p:cNvSpPr/>
          <p:nvPr/>
        </p:nvSpPr>
        <p:spPr>
          <a:xfrm>
            <a:off x="8222811" y="1377075"/>
            <a:ext cx="3912042" cy="2168398"/>
          </a:xfrm>
          <a:prstGeom prst="rect">
            <a:avLst/>
          </a:prstGeom>
          <a:noFill/>
          <a:ln>
            <a:noFill/>
          </a:ln>
        </p:spPr>
        <p:txBody>
          <a:bodyPr tIns="19049" bIns="19049"/>
          <a:lstStyle/>
          <a:p>
            <a:pPr algn="just">
              <a:lnSpc>
                <a:spcPct val="115000"/>
              </a:lnSpc>
            </a:pPr>
            <a:r>
              <a:rPr lang="en-US" sz="1000" dirty="0">
                <a:solidFill>
                  <a:srgbClr val="434343"/>
                </a:solidFill>
                <a:latin typeface="Droid Serif"/>
              </a:rPr>
              <a:t>We observe that the models perform well in the news classification task. The deep learning models perform better than the traditional ML methods. A curious thing to note is that the CNN (Text CNN) and LSTM (BiLSTM) models performed at levels in close comparison with those of baseline methods. However, all the transformer models performed significantly better than the baseline ML, the CNN and the LSTM based models. </a:t>
            </a:r>
          </a:p>
          <a:p>
            <a:pPr algn="just">
              <a:lnSpc>
                <a:spcPct val="115000"/>
              </a:lnSpc>
            </a:pPr>
            <a:r>
              <a:rPr lang="en-US" sz="1000" dirty="0">
                <a:solidFill>
                  <a:srgbClr val="434343"/>
                </a:solidFill>
                <a:latin typeface="Droid Serif"/>
              </a:rPr>
              <a:t>The accuracies produced by the Transformer models were good enough to classify the majority of the news data correctly. We also observe that the transformer models generalize well and one aspect to this might be because these models were pre-trained general language models and thus did not overfit on the training dataset.</a:t>
            </a:r>
          </a:p>
        </p:txBody>
      </p:sp>
      <p:sp>
        <p:nvSpPr>
          <p:cNvPr id="93" name="CustomShape 13">
            <a:extLst>
              <a:ext uri="{FF2B5EF4-FFF2-40B4-BE49-F238E27FC236}">
                <a16:creationId xmlns:a16="http://schemas.microsoft.com/office/drawing/2014/main" id="{4E7B4368-FFF6-498D-9AE2-B202A89D9F94}"/>
              </a:ext>
            </a:extLst>
          </p:cNvPr>
          <p:cNvSpPr/>
          <p:nvPr/>
        </p:nvSpPr>
        <p:spPr>
          <a:xfrm>
            <a:off x="8222811" y="3545473"/>
            <a:ext cx="2158329" cy="248257"/>
          </a:xfrm>
          <a:prstGeom prst="rect">
            <a:avLst/>
          </a:prstGeom>
          <a:noFill/>
          <a:ln>
            <a:noFill/>
          </a:ln>
        </p:spPr>
        <p:txBody>
          <a:bodyPr tIns="19049" bIns="19049"/>
          <a:lstStyle/>
          <a:p>
            <a:pPr>
              <a:lnSpc>
                <a:spcPct val="115000"/>
              </a:lnSpc>
            </a:pPr>
            <a:r>
              <a:rPr lang="en-IN" sz="1500" b="1" dirty="0">
                <a:solidFill>
                  <a:srgbClr val="666666"/>
                </a:solidFill>
                <a:latin typeface="Oswald"/>
              </a:rPr>
              <a:t>Social Impact</a:t>
            </a:r>
            <a:endParaRPr lang="en-IN" sz="1500" dirty="0"/>
          </a:p>
          <a:p>
            <a:pPr>
              <a:lnSpc>
                <a:spcPct val="100000"/>
              </a:lnSpc>
            </a:pPr>
            <a:endParaRPr sz="178" dirty="0"/>
          </a:p>
        </p:txBody>
      </p:sp>
      <p:sp>
        <p:nvSpPr>
          <p:cNvPr id="94" name="CustomShape 14">
            <a:extLst>
              <a:ext uri="{FF2B5EF4-FFF2-40B4-BE49-F238E27FC236}">
                <a16:creationId xmlns:a16="http://schemas.microsoft.com/office/drawing/2014/main" id="{A0FC4C0D-0A17-46D9-BB15-6EBF9FCAFFA5}"/>
              </a:ext>
            </a:extLst>
          </p:cNvPr>
          <p:cNvSpPr/>
          <p:nvPr/>
        </p:nvSpPr>
        <p:spPr>
          <a:xfrm>
            <a:off x="8222811" y="3802591"/>
            <a:ext cx="3912042" cy="1985805"/>
          </a:xfrm>
          <a:prstGeom prst="rect">
            <a:avLst/>
          </a:prstGeom>
          <a:noFill/>
          <a:ln>
            <a:noFill/>
          </a:ln>
        </p:spPr>
        <p:txBody>
          <a:bodyPr tIns="19049" bIns="19049"/>
          <a:lstStyle/>
          <a:p>
            <a:pPr algn="just">
              <a:lnSpc>
                <a:spcPct val="115000"/>
              </a:lnSpc>
            </a:pPr>
            <a:r>
              <a:rPr lang="en-US" sz="1000" dirty="0">
                <a:solidFill>
                  <a:srgbClr val="434343"/>
                </a:solidFill>
                <a:latin typeface="Droid Serif"/>
              </a:rPr>
              <a:t>In a real-life setting where people largely consume news from social media handles, there is a huge possibility that we might be consuming fake news without knowing it and spread this out to friends, relatives and others which might lead to confusion and even pave the way to serious repercussions later on. In such cases, It would be great if people can actually have a system/setup to filter out the real news from the fake ones so that they can take the right and appropriate action (whatever it might be). They can also share the right news with others.  This is where Ground Zero plays its part. By being able to distinguish between real and fake news seamlessly, we can provide a setup where people access the right content always.</a:t>
            </a:r>
          </a:p>
        </p:txBody>
      </p:sp>
      <p:sp>
        <p:nvSpPr>
          <p:cNvPr id="95" name="CustomShape 13">
            <a:extLst>
              <a:ext uri="{FF2B5EF4-FFF2-40B4-BE49-F238E27FC236}">
                <a16:creationId xmlns:a16="http://schemas.microsoft.com/office/drawing/2014/main" id="{8BB6BF47-B3E5-408B-AE75-84CCE6DDCC71}"/>
              </a:ext>
            </a:extLst>
          </p:cNvPr>
          <p:cNvSpPr/>
          <p:nvPr/>
        </p:nvSpPr>
        <p:spPr>
          <a:xfrm>
            <a:off x="8238315" y="5677483"/>
            <a:ext cx="2222685" cy="368031"/>
          </a:xfrm>
          <a:prstGeom prst="rect">
            <a:avLst/>
          </a:prstGeom>
          <a:noFill/>
          <a:ln>
            <a:noFill/>
          </a:ln>
        </p:spPr>
        <p:txBody>
          <a:bodyPr tIns="19049" bIns="19049"/>
          <a:lstStyle/>
          <a:p>
            <a:pPr>
              <a:lnSpc>
                <a:spcPct val="115000"/>
              </a:lnSpc>
            </a:pPr>
            <a:r>
              <a:rPr lang="en-IN" sz="1500" b="1" dirty="0">
                <a:solidFill>
                  <a:srgbClr val="666666"/>
                </a:solidFill>
                <a:latin typeface="Oswald"/>
              </a:rPr>
              <a:t>References</a:t>
            </a:r>
            <a:endParaRPr lang="en-IN" sz="1500" dirty="0"/>
          </a:p>
          <a:p>
            <a:pPr>
              <a:lnSpc>
                <a:spcPct val="100000"/>
              </a:lnSpc>
            </a:pPr>
            <a:endParaRPr sz="178" dirty="0"/>
          </a:p>
        </p:txBody>
      </p:sp>
      <p:pic>
        <p:nvPicPr>
          <p:cNvPr id="4" name="Picture 3" descr="Logo, company name&#10;&#10;Description automatically generated">
            <a:extLst>
              <a:ext uri="{FF2B5EF4-FFF2-40B4-BE49-F238E27FC236}">
                <a16:creationId xmlns:a16="http://schemas.microsoft.com/office/drawing/2014/main" id="{34FC740E-22FE-4BBF-A66B-B85B47AF7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93" y="-11862"/>
            <a:ext cx="1064953" cy="925051"/>
          </a:xfrm>
          <a:prstGeom prst="rect">
            <a:avLst/>
          </a:prstGeom>
        </p:spPr>
      </p:pic>
      <p:sp>
        <p:nvSpPr>
          <p:cNvPr id="31" name="TextBox 30">
            <a:extLst>
              <a:ext uri="{FF2B5EF4-FFF2-40B4-BE49-F238E27FC236}">
                <a16:creationId xmlns:a16="http://schemas.microsoft.com/office/drawing/2014/main" id="{CA7A1958-5356-4F89-8C51-75FAFFF7FA98}"/>
              </a:ext>
            </a:extLst>
          </p:cNvPr>
          <p:cNvSpPr txBox="1"/>
          <p:nvPr/>
        </p:nvSpPr>
        <p:spPr>
          <a:xfrm>
            <a:off x="8299457" y="5961401"/>
            <a:ext cx="3912042" cy="507831"/>
          </a:xfrm>
          <a:prstGeom prst="rect">
            <a:avLst/>
          </a:prstGeom>
          <a:noFill/>
        </p:spPr>
        <p:txBody>
          <a:bodyPr wrap="square">
            <a:spAutoFit/>
          </a:bodyPr>
          <a:lstStyle/>
          <a:p>
            <a:pPr defTabSz="914400">
              <a:lnSpc>
                <a:spcPct val="90000"/>
              </a:lnSpc>
              <a:spcAft>
                <a:spcPts val="600"/>
              </a:spcAft>
              <a:buClr>
                <a:schemeClr val="accent1"/>
              </a:buClr>
              <a:buSzPct val="80000"/>
            </a:pPr>
            <a:r>
              <a:rPr lang="en-US" sz="1000" dirty="0">
                <a:latin typeface="Droid Serif"/>
              </a:rPr>
              <a:t>1. Ahmed H, Traore I, Saad S. “Detecting opinion spams and fake news using text classification”, Journal of Security and Privacy, Volume 1, Issue 1, Wiley, January/February 2018.</a:t>
            </a:r>
          </a:p>
        </p:txBody>
      </p:sp>
    </p:spTree>
    <p:extLst>
      <p:ext uri="{BB962C8B-B14F-4D97-AF65-F5344CB8AC3E}">
        <p14:creationId xmlns:p14="http://schemas.microsoft.com/office/powerpoint/2010/main" val="21917112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ABE273-A57A-4523-99C5-F4D7F4511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A15CF5-392D-404A-8095-DD2085F2F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E8A52C0B-A2D1-49A9-A689-B88EE6070E78}"/>
              </a:ext>
            </a:extLst>
          </p:cNvPr>
          <p:cNvSpPr txBox="1"/>
          <p:nvPr/>
        </p:nvSpPr>
        <p:spPr>
          <a:xfrm>
            <a:off x="661855" y="696686"/>
            <a:ext cx="3570511" cy="539931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1" u="sng" dirty="0">
                <a:solidFill>
                  <a:schemeClr val="bg1"/>
                </a:solidFill>
                <a:latin typeface="+mj-lt"/>
                <a:ea typeface="+mj-ea"/>
                <a:cs typeface="+mj-cs"/>
              </a:rPr>
              <a:t>Social Impact:</a:t>
            </a:r>
          </a:p>
        </p:txBody>
      </p:sp>
      <p:cxnSp>
        <p:nvCxnSpPr>
          <p:cNvPr id="14" name="Straight Connector 13">
            <a:extLst>
              <a:ext uri="{FF2B5EF4-FFF2-40B4-BE49-F238E27FC236}">
                <a16:creationId xmlns:a16="http://schemas.microsoft.com/office/drawing/2014/main" id="{3D0F74E7-7AA9-4171-BCD1-C325B7632D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53842" y="2054826"/>
            <a:ext cx="0" cy="27432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E60BC79-253D-4495-B9F2-DE14F391C353}"/>
              </a:ext>
            </a:extLst>
          </p:cNvPr>
          <p:cNvSpPr txBox="1"/>
          <p:nvPr/>
        </p:nvSpPr>
        <p:spPr>
          <a:xfrm>
            <a:off x="5075318" y="609600"/>
            <a:ext cx="6359029" cy="5486400"/>
          </a:xfrm>
          <a:prstGeom prst="rect">
            <a:avLst/>
          </a:prstGeom>
        </p:spPr>
        <p:txBody>
          <a:bodyPr vert="horz" lIns="91440" tIns="45720" rIns="91440" bIns="45720" rtlCol="0" anchor="ctr">
            <a:normAutofit/>
          </a:bodyPr>
          <a:lstStyle/>
          <a:p>
            <a:pPr algn="just" defTabSz="914400">
              <a:lnSpc>
                <a:spcPct val="90000"/>
              </a:lnSpc>
              <a:spcAft>
                <a:spcPts val="600"/>
              </a:spcAft>
              <a:buClr>
                <a:schemeClr val="accent1"/>
              </a:buClr>
              <a:buSzPct val="80000"/>
            </a:pPr>
            <a:r>
              <a:rPr lang="en-US" sz="1900" dirty="0">
                <a:solidFill>
                  <a:schemeClr val="bg1"/>
                </a:solidFill>
              </a:rPr>
              <a:t>In a real-life setting where people largely consume news from social media handles, there is a huge possibility that we might be consuming fake news without knowing it and spread this out to friends, relatives and others which might lead to confusion and even pave the way to serious repercussions later. </a:t>
            </a:r>
          </a:p>
          <a:p>
            <a:pPr indent="-182880" algn="just" defTabSz="914400">
              <a:lnSpc>
                <a:spcPct val="90000"/>
              </a:lnSpc>
              <a:spcAft>
                <a:spcPts val="600"/>
              </a:spcAft>
              <a:buClr>
                <a:schemeClr val="accent1"/>
              </a:buClr>
              <a:buSzPct val="80000"/>
              <a:buFont typeface="Corbel" pitchFamily="34" charset="0"/>
              <a:buChar char="•"/>
            </a:pPr>
            <a:endParaRPr lang="en-US" sz="1900" dirty="0">
              <a:solidFill>
                <a:schemeClr val="bg1"/>
              </a:solidFill>
            </a:endParaRPr>
          </a:p>
          <a:p>
            <a:pPr algn="just" defTabSz="914400">
              <a:lnSpc>
                <a:spcPct val="90000"/>
              </a:lnSpc>
              <a:spcAft>
                <a:spcPts val="600"/>
              </a:spcAft>
              <a:buClr>
                <a:schemeClr val="accent1"/>
              </a:buClr>
              <a:buSzPct val="80000"/>
            </a:pPr>
            <a:r>
              <a:rPr lang="en-US" sz="1900" dirty="0">
                <a:solidFill>
                  <a:schemeClr val="bg1"/>
                </a:solidFill>
              </a:rPr>
              <a:t>In such cases, It would be great if people can have a system/setup to filter out the real news from the fake ones so that they can take the right and appropriate action (whatever it might be). They can also share the right news with others.  </a:t>
            </a:r>
          </a:p>
          <a:p>
            <a:pPr indent="-182880" algn="just" defTabSz="914400">
              <a:lnSpc>
                <a:spcPct val="90000"/>
              </a:lnSpc>
              <a:spcAft>
                <a:spcPts val="600"/>
              </a:spcAft>
              <a:buClr>
                <a:schemeClr val="accent1"/>
              </a:buClr>
              <a:buSzPct val="80000"/>
              <a:buFont typeface="Corbel" pitchFamily="34" charset="0"/>
              <a:buChar char="•"/>
            </a:pPr>
            <a:endParaRPr lang="en-US" sz="1900" dirty="0">
              <a:solidFill>
                <a:schemeClr val="bg1"/>
              </a:solidFill>
            </a:endParaRPr>
          </a:p>
          <a:p>
            <a:pPr algn="just" defTabSz="914400">
              <a:lnSpc>
                <a:spcPct val="90000"/>
              </a:lnSpc>
              <a:spcAft>
                <a:spcPts val="600"/>
              </a:spcAft>
              <a:buClr>
                <a:schemeClr val="accent1"/>
              </a:buClr>
              <a:buSzPct val="80000"/>
            </a:pPr>
            <a:r>
              <a:rPr lang="en-US" sz="1900" dirty="0">
                <a:solidFill>
                  <a:schemeClr val="bg1"/>
                </a:solidFill>
              </a:rPr>
              <a:t>This is where Ground Zero plays its part. By being able to distinguish between real and fake news seamlessly, we can provide a setup where people access the right content always.</a:t>
            </a:r>
          </a:p>
        </p:txBody>
      </p:sp>
    </p:spTree>
    <p:extLst>
      <p:ext uri="{BB962C8B-B14F-4D97-AF65-F5344CB8AC3E}">
        <p14:creationId xmlns:p14="http://schemas.microsoft.com/office/powerpoint/2010/main" val="299465823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E8A52C0B-A2D1-49A9-A689-B88EE6070E78}"/>
              </a:ext>
            </a:extLst>
          </p:cNvPr>
          <p:cNvSpPr txBox="1"/>
          <p:nvPr/>
        </p:nvSpPr>
        <p:spPr>
          <a:xfrm>
            <a:off x="441009" y="873457"/>
            <a:ext cx="3273042" cy="522254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u="sng">
                <a:solidFill>
                  <a:srgbClr val="FFFFFF"/>
                </a:solidFill>
                <a:latin typeface="+mj-lt"/>
                <a:ea typeface="+mj-ea"/>
                <a:cs typeface="+mj-cs"/>
              </a:rPr>
              <a:t>References:</a:t>
            </a:r>
          </a:p>
        </p:txBody>
      </p:sp>
      <p:sp>
        <p:nvSpPr>
          <p:cNvPr id="2" name="TextBox 1">
            <a:extLst>
              <a:ext uri="{FF2B5EF4-FFF2-40B4-BE49-F238E27FC236}">
                <a16:creationId xmlns:a16="http://schemas.microsoft.com/office/drawing/2014/main" id="{9E60BC79-253D-4495-B9F2-DE14F391C353}"/>
              </a:ext>
            </a:extLst>
          </p:cNvPr>
          <p:cNvSpPr txBox="1"/>
          <p:nvPr/>
        </p:nvSpPr>
        <p:spPr>
          <a:xfrm>
            <a:off x="4995081" y="873457"/>
            <a:ext cx="6020790" cy="5222543"/>
          </a:xfrm>
          <a:prstGeom prst="rect">
            <a:avLst/>
          </a:prstGeom>
        </p:spPr>
        <p:txBody>
          <a:bodyPr vert="horz" lIns="91440" tIns="45720" rIns="91440" bIns="45720" rtlCol="0" anchor="ctr">
            <a:normAutofit/>
          </a:bodyPr>
          <a:lstStyle/>
          <a:p>
            <a:pPr marL="274320" indent="-457200" defTabSz="914400">
              <a:lnSpc>
                <a:spcPct val="90000"/>
              </a:lnSpc>
              <a:spcAft>
                <a:spcPts val="600"/>
              </a:spcAft>
              <a:buClr>
                <a:schemeClr val="accent1"/>
              </a:buClr>
              <a:buSzPct val="80000"/>
              <a:buFont typeface="+mj-lt"/>
              <a:buAutoNum type="arabicPeriod"/>
            </a:pPr>
            <a:r>
              <a:rPr lang="en-US" sz="1900" dirty="0"/>
              <a:t>Ahmed H, Traore I, Saad S. “Detecting opinion spams and fake news using text classification”, Journal of Security and Privacy, Volume 1, Issue 1, Wiley, January/February 2018.</a:t>
            </a:r>
          </a:p>
          <a:p>
            <a:pPr marL="274320" indent="-457200" defTabSz="914400">
              <a:lnSpc>
                <a:spcPct val="90000"/>
              </a:lnSpc>
              <a:spcAft>
                <a:spcPts val="600"/>
              </a:spcAft>
              <a:buClr>
                <a:schemeClr val="accent1"/>
              </a:buClr>
              <a:buSzPct val="80000"/>
              <a:buFont typeface="+mj-lt"/>
              <a:buAutoNum type="arabicPeriod"/>
            </a:pPr>
            <a:endParaRPr lang="en-US" sz="1900" dirty="0"/>
          </a:p>
          <a:p>
            <a:pPr marL="274320" indent="-457200" defTabSz="914400">
              <a:lnSpc>
                <a:spcPct val="90000"/>
              </a:lnSpc>
              <a:spcAft>
                <a:spcPts val="600"/>
              </a:spcAft>
              <a:buClr>
                <a:schemeClr val="accent1"/>
              </a:buClr>
              <a:buSzPct val="80000"/>
              <a:buFont typeface="+mj-lt"/>
              <a:buAutoNum type="arabicPeriod"/>
            </a:pPr>
            <a:r>
              <a:rPr lang="en-US" sz="1900" dirty="0"/>
              <a:t>Ahmed H, Traore I, Saad S. (2017) “Detection of Online Fake News Using N-Gram Analysis and Machine Learning Techniques. In: Traore I., </a:t>
            </a:r>
            <a:r>
              <a:rPr lang="en-US" sz="1900" dirty="0" err="1"/>
              <a:t>Woungang</a:t>
            </a:r>
            <a:r>
              <a:rPr lang="en-US" sz="1900" dirty="0"/>
              <a:t> I., </a:t>
            </a:r>
            <a:r>
              <a:rPr lang="en-US" sz="1900" dirty="0" err="1"/>
              <a:t>Awad</a:t>
            </a:r>
            <a:r>
              <a:rPr lang="en-US" sz="1900" dirty="0"/>
              <a:t> A. (eds) Intelligent, Secure, and Dependable Systems in Distributed and Cloud Environments. ISDDC 2017. Lecture Notes in Computer Science, vol 10618. Springer, Cham (pp. 127-138).</a:t>
            </a:r>
          </a:p>
          <a:p>
            <a:pPr marL="274320" indent="-457200" defTabSz="914400">
              <a:lnSpc>
                <a:spcPct val="90000"/>
              </a:lnSpc>
              <a:spcAft>
                <a:spcPts val="600"/>
              </a:spcAft>
              <a:buClr>
                <a:schemeClr val="accent1"/>
              </a:buClr>
              <a:buSzPct val="80000"/>
              <a:buFont typeface="+mj-lt"/>
              <a:buAutoNum type="arabicPeriod"/>
            </a:pPr>
            <a:endParaRPr lang="en-US" sz="1900" dirty="0"/>
          </a:p>
          <a:p>
            <a:pPr marL="274320" indent="-457200" defTabSz="914400">
              <a:lnSpc>
                <a:spcPct val="90000"/>
              </a:lnSpc>
              <a:spcAft>
                <a:spcPts val="600"/>
              </a:spcAft>
              <a:buClr>
                <a:schemeClr val="accent1"/>
              </a:buClr>
              <a:buSzPct val="80000"/>
              <a:buFont typeface="+mj-lt"/>
              <a:buAutoNum type="arabicPeriod"/>
            </a:pPr>
            <a:r>
              <a:rPr lang="en-US" sz="1900" dirty="0"/>
              <a:t>Train Dataset from Kaggle: </a:t>
            </a:r>
            <a:r>
              <a:rPr lang="en-US" sz="1900" dirty="0">
                <a:hlinkClick r:id="rId2"/>
              </a:rPr>
              <a:t>https://www.kaggle.com/datasets/clmentbisaillon/fake-and-real-news-dataset</a:t>
            </a:r>
            <a:endParaRPr lang="en-US" sz="1900" dirty="0"/>
          </a:p>
        </p:txBody>
      </p:sp>
    </p:spTree>
    <p:extLst>
      <p:ext uri="{BB962C8B-B14F-4D97-AF65-F5344CB8AC3E}">
        <p14:creationId xmlns:p14="http://schemas.microsoft.com/office/powerpoint/2010/main" val="94866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descr="Rolls of Newspaper">
            <a:extLst>
              <a:ext uri="{FF2B5EF4-FFF2-40B4-BE49-F238E27FC236}">
                <a16:creationId xmlns:a16="http://schemas.microsoft.com/office/drawing/2014/main" id="{8C23D70A-47C5-3F9D-EEB1-BC14CE445D21}"/>
              </a:ext>
            </a:extLst>
          </p:cNvPr>
          <p:cNvPicPr>
            <a:picLocks noChangeAspect="1"/>
          </p:cNvPicPr>
          <p:nvPr/>
        </p:nvPicPr>
        <p:blipFill rotWithShape="1">
          <a:blip r:embed="rId2"/>
          <a:srcRect t="504" b="1522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528301FC-82B0-4948-93CF-C7150E95D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31140" y="243840"/>
            <a:ext cx="11724640" cy="6377939"/>
          </a:xfrm>
          <a:prstGeom prst="rect">
            <a:avLst/>
          </a:prstGeom>
          <a:solidFill>
            <a:schemeClr val="tx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400932E7-1E96-4562-BF1C-7C1A543CBA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AD64E57-F790-4B59-8F35-F3EAE4EF5660}"/>
              </a:ext>
            </a:extLst>
          </p:cNvPr>
          <p:cNvSpPr>
            <a:spLocks noGrp="1"/>
          </p:cNvSpPr>
          <p:nvPr>
            <p:ph type="ctrTitle"/>
          </p:nvPr>
        </p:nvSpPr>
        <p:spPr>
          <a:xfrm>
            <a:off x="1109980" y="882376"/>
            <a:ext cx="9966960" cy="2926080"/>
          </a:xfrm>
        </p:spPr>
        <p:txBody>
          <a:bodyPr>
            <a:normAutofit/>
          </a:bodyPr>
          <a:lstStyle/>
          <a:p>
            <a:r>
              <a:rPr lang="en-US" sz="5000" dirty="0"/>
              <a:t>Classifying News from Social Media Platforms as Real and Fake</a:t>
            </a:r>
            <a:br>
              <a:rPr lang="en-US" sz="5000" dirty="0"/>
            </a:br>
            <a:endParaRPr lang="en-IN" sz="5000" dirty="0"/>
          </a:p>
        </p:txBody>
      </p:sp>
      <p:sp>
        <p:nvSpPr>
          <p:cNvPr id="3" name="Subtitle 2">
            <a:extLst>
              <a:ext uri="{FF2B5EF4-FFF2-40B4-BE49-F238E27FC236}">
                <a16:creationId xmlns:a16="http://schemas.microsoft.com/office/drawing/2014/main" id="{1205C795-E479-4C23-851B-A0690555583E}"/>
              </a:ext>
            </a:extLst>
          </p:cNvPr>
          <p:cNvSpPr>
            <a:spLocks noGrp="1"/>
          </p:cNvSpPr>
          <p:nvPr>
            <p:ph type="subTitle" idx="1"/>
          </p:nvPr>
        </p:nvSpPr>
        <p:spPr>
          <a:xfrm>
            <a:off x="1109980" y="3869634"/>
            <a:ext cx="9367410" cy="1388165"/>
          </a:xfrm>
        </p:spPr>
        <p:txBody>
          <a:bodyPr>
            <a:normAutofit/>
          </a:bodyPr>
          <a:lstStyle/>
          <a:p>
            <a:r>
              <a:rPr lang="en-US" dirty="0"/>
              <a:t>                       Arvind Balaji Narayan       Gopik Anand        Vasanth </a:t>
            </a:r>
            <a:r>
              <a:rPr lang="en-US" dirty="0" err="1"/>
              <a:t>Kolli</a:t>
            </a:r>
            <a:endParaRPr lang="en-US" dirty="0"/>
          </a:p>
          <a:p>
            <a:r>
              <a:rPr lang="en-IN" dirty="0" err="1"/>
              <a:t>Pennkey</a:t>
            </a:r>
            <a:r>
              <a:rPr lang="en-IN" dirty="0"/>
              <a:t>:            </a:t>
            </a:r>
            <a:r>
              <a:rPr lang="en-IN" dirty="0" err="1"/>
              <a:t>narvind</a:t>
            </a:r>
            <a:r>
              <a:rPr lang="en-IN" dirty="0"/>
              <a:t>                            </a:t>
            </a:r>
            <a:r>
              <a:rPr lang="en-IN" dirty="0" err="1"/>
              <a:t>ganand</a:t>
            </a:r>
            <a:r>
              <a:rPr lang="en-IN" dirty="0"/>
              <a:t>                  </a:t>
            </a:r>
            <a:r>
              <a:rPr lang="en-IN" dirty="0" err="1"/>
              <a:t>vasanthk</a:t>
            </a:r>
            <a:endParaRPr lang="en-IN" dirty="0"/>
          </a:p>
        </p:txBody>
      </p:sp>
    </p:spTree>
    <p:extLst>
      <p:ext uri="{BB962C8B-B14F-4D97-AF65-F5344CB8AC3E}">
        <p14:creationId xmlns:p14="http://schemas.microsoft.com/office/powerpoint/2010/main" val="407420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52C0B-A2D1-49A9-A689-B88EE6070E78}"/>
              </a:ext>
            </a:extLst>
          </p:cNvPr>
          <p:cNvSpPr txBox="1"/>
          <p:nvPr/>
        </p:nvSpPr>
        <p:spPr>
          <a:xfrm>
            <a:off x="653145" y="609599"/>
            <a:ext cx="3364378" cy="560614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b="1" u="sng">
                <a:solidFill>
                  <a:schemeClr val="accent1"/>
                </a:solidFill>
                <a:latin typeface="+mj-lt"/>
                <a:ea typeface="+mj-ea"/>
                <a:cs typeface="+mj-cs"/>
              </a:rPr>
              <a:t>Abstract:</a:t>
            </a:r>
          </a:p>
        </p:txBody>
      </p:sp>
      <p:graphicFrame>
        <p:nvGraphicFramePr>
          <p:cNvPr id="9" name="TextBox 6">
            <a:extLst>
              <a:ext uri="{FF2B5EF4-FFF2-40B4-BE49-F238E27FC236}">
                <a16:creationId xmlns:a16="http://schemas.microsoft.com/office/drawing/2014/main" id="{FAEE93B7-4F3C-4AB6-59F9-6F9F7084A61D}"/>
              </a:ext>
            </a:extLst>
          </p:cNvPr>
          <p:cNvGraphicFramePr/>
          <p:nvPr>
            <p:extLst>
              <p:ext uri="{D42A27DB-BD31-4B8C-83A1-F6EECF244321}">
                <p14:modId xmlns:p14="http://schemas.microsoft.com/office/powerpoint/2010/main" val="460341963"/>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54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E8A52C0B-A2D1-49A9-A689-B88EE6070E78}"/>
              </a:ext>
            </a:extLst>
          </p:cNvPr>
          <p:cNvSpPr txBox="1"/>
          <p:nvPr/>
        </p:nvSpPr>
        <p:spPr>
          <a:xfrm>
            <a:off x="441009" y="873457"/>
            <a:ext cx="3273042" cy="522254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u="sng">
                <a:solidFill>
                  <a:srgbClr val="FFFFFF"/>
                </a:solidFill>
                <a:latin typeface="+mj-lt"/>
                <a:ea typeface="+mj-ea"/>
                <a:cs typeface="+mj-cs"/>
              </a:rPr>
              <a:t>Dataset &amp; Methods:</a:t>
            </a:r>
          </a:p>
        </p:txBody>
      </p:sp>
      <p:sp>
        <p:nvSpPr>
          <p:cNvPr id="7" name="TextBox 6">
            <a:extLst>
              <a:ext uri="{FF2B5EF4-FFF2-40B4-BE49-F238E27FC236}">
                <a16:creationId xmlns:a16="http://schemas.microsoft.com/office/drawing/2014/main" id="{98748AC3-238E-4E0E-9C65-D643D741FFF6}"/>
              </a:ext>
            </a:extLst>
          </p:cNvPr>
          <p:cNvSpPr txBox="1"/>
          <p:nvPr/>
        </p:nvSpPr>
        <p:spPr>
          <a:xfrm>
            <a:off x="4995081" y="873457"/>
            <a:ext cx="6020790" cy="5222543"/>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SzPct val="80000"/>
              <a:buFont typeface="Corbel" pitchFamily="34" charset="0"/>
              <a:buChar char="•"/>
            </a:pPr>
            <a:r>
              <a:rPr lang="en-US" sz="1400" u="sng"/>
              <a:t>Dataset:</a:t>
            </a:r>
          </a:p>
          <a:p>
            <a:pPr indent="-182880" defTabSz="914400">
              <a:lnSpc>
                <a:spcPct val="90000"/>
              </a:lnSpc>
              <a:spcAft>
                <a:spcPts val="600"/>
              </a:spcAft>
              <a:buClr>
                <a:schemeClr val="accent1"/>
              </a:buClr>
              <a:buSzPct val="80000"/>
              <a:buFont typeface="Corbel" pitchFamily="34" charset="0"/>
              <a:buChar char="•"/>
            </a:pPr>
            <a:endParaRPr lang="en-US" sz="1400" u="sng"/>
          </a:p>
          <a:p>
            <a:pPr indent="-182880" defTabSz="914400">
              <a:lnSpc>
                <a:spcPct val="90000"/>
              </a:lnSpc>
              <a:spcAft>
                <a:spcPts val="600"/>
              </a:spcAft>
              <a:buClr>
                <a:schemeClr val="accent1"/>
              </a:buClr>
              <a:buSzPct val="80000"/>
              <a:buFont typeface="Corbel" pitchFamily="34" charset="0"/>
              <a:buChar char="•"/>
            </a:pPr>
            <a:r>
              <a:rPr lang="en-US" sz="1400"/>
              <a:t>The train dataset is a news classification dataset from Kaggle which contains ~45K news samples with a roughly equal distribution of real and fake news samples. </a:t>
            </a:r>
          </a:p>
          <a:p>
            <a:pPr indent="-182880" defTabSz="914400">
              <a:lnSpc>
                <a:spcPct val="90000"/>
              </a:lnSpc>
              <a:spcAft>
                <a:spcPts val="600"/>
              </a:spcAft>
              <a:buClr>
                <a:schemeClr val="accent1"/>
              </a:buClr>
              <a:buSzPct val="80000"/>
              <a:buFont typeface="Corbel" pitchFamily="34" charset="0"/>
              <a:buChar char="•"/>
            </a:pPr>
            <a:r>
              <a:rPr lang="en-US" sz="1400"/>
              <a:t>We created a new dataset for the test set by scraping news samples from social media sites such as Reddit and Twitter.</a:t>
            </a:r>
          </a:p>
          <a:p>
            <a:pPr indent="-182880" defTabSz="914400">
              <a:lnSpc>
                <a:spcPct val="90000"/>
              </a:lnSpc>
              <a:spcAft>
                <a:spcPts val="600"/>
              </a:spcAft>
              <a:buClr>
                <a:schemeClr val="accent1"/>
              </a:buClr>
              <a:buSzPct val="80000"/>
              <a:buFont typeface="Corbel" pitchFamily="34" charset="0"/>
              <a:buChar char="•"/>
            </a:pPr>
            <a:r>
              <a:rPr lang="en-US" sz="1400"/>
              <a:t>The data set scraped from Reddit has ~5K news samples and the data scraped from twitter has  ~10K samples.</a:t>
            </a:r>
          </a:p>
          <a:p>
            <a:pPr indent="-182880" defTabSz="914400">
              <a:lnSpc>
                <a:spcPct val="90000"/>
              </a:lnSpc>
              <a:spcAft>
                <a:spcPts val="600"/>
              </a:spcAft>
              <a:buClr>
                <a:schemeClr val="accent1"/>
              </a:buClr>
              <a:buSzPct val="80000"/>
              <a:buFont typeface="Corbel" pitchFamily="34" charset="0"/>
              <a:buChar char="•"/>
            </a:pPr>
            <a:endParaRPr lang="en-US" sz="1400"/>
          </a:p>
          <a:p>
            <a:pPr indent="-182880" defTabSz="914400">
              <a:lnSpc>
                <a:spcPct val="90000"/>
              </a:lnSpc>
              <a:spcAft>
                <a:spcPts val="600"/>
              </a:spcAft>
              <a:buClr>
                <a:schemeClr val="accent1"/>
              </a:buClr>
              <a:buSzPct val="80000"/>
              <a:buFont typeface="Corbel" pitchFamily="34" charset="0"/>
              <a:buChar char="•"/>
            </a:pPr>
            <a:r>
              <a:rPr lang="en-US" sz="1400" u="sng"/>
              <a:t>Methods:</a:t>
            </a:r>
          </a:p>
          <a:p>
            <a:pPr indent="-182880" defTabSz="914400">
              <a:lnSpc>
                <a:spcPct val="90000"/>
              </a:lnSpc>
              <a:spcAft>
                <a:spcPts val="600"/>
              </a:spcAft>
              <a:buClr>
                <a:schemeClr val="accent1"/>
              </a:buClr>
              <a:buSzPct val="80000"/>
              <a:buFont typeface="Corbel" pitchFamily="34" charset="0"/>
              <a:buChar char="•"/>
            </a:pPr>
            <a:endParaRPr lang="en-US" sz="1400"/>
          </a:p>
          <a:p>
            <a:pPr indent="-182880" defTabSz="914400">
              <a:lnSpc>
                <a:spcPct val="90000"/>
              </a:lnSpc>
              <a:spcAft>
                <a:spcPts val="600"/>
              </a:spcAft>
              <a:buClr>
                <a:schemeClr val="accent1"/>
              </a:buClr>
              <a:buSzPct val="80000"/>
              <a:buFont typeface="Corbel" pitchFamily="34" charset="0"/>
              <a:buChar char="•"/>
            </a:pPr>
            <a:r>
              <a:rPr lang="en-US" sz="1400"/>
              <a:t>We focus primarily on deep learning methods to classify news as fake or real. We used results from traditional ML models such as Naïve Bayes and SVM’s as our baseline. This was followed by the deployment of Deep Learning NLP models with different architectures such as CNN, LSTM and many Transformers models.</a:t>
            </a:r>
          </a:p>
          <a:p>
            <a:pPr indent="-182880" defTabSz="914400">
              <a:lnSpc>
                <a:spcPct val="90000"/>
              </a:lnSpc>
              <a:spcAft>
                <a:spcPts val="600"/>
              </a:spcAft>
              <a:buClr>
                <a:schemeClr val="accent1"/>
              </a:buClr>
              <a:buSzPct val="80000"/>
              <a:buFont typeface="Corbel" pitchFamily="34" charset="0"/>
              <a:buChar char="•"/>
            </a:pPr>
            <a:endParaRPr lang="en-US" sz="1400"/>
          </a:p>
          <a:p>
            <a:pPr indent="-182880" defTabSz="914400">
              <a:lnSpc>
                <a:spcPct val="90000"/>
              </a:lnSpc>
              <a:spcAft>
                <a:spcPts val="600"/>
              </a:spcAft>
              <a:buClr>
                <a:schemeClr val="accent1"/>
              </a:buClr>
              <a:buSzPct val="80000"/>
              <a:buFont typeface="Corbel" pitchFamily="34" charset="0"/>
              <a:buChar char="•"/>
            </a:pPr>
            <a:r>
              <a:rPr lang="en-US" sz="1400"/>
              <a:t>The models were trained on the Kaggle dataset and their performance was measured on the test dataset which were comprised of news samples scraped from social media sources.</a:t>
            </a:r>
          </a:p>
          <a:p>
            <a:pPr indent="-182880" defTabSz="914400">
              <a:lnSpc>
                <a:spcPct val="90000"/>
              </a:lnSpc>
              <a:spcAft>
                <a:spcPts val="600"/>
              </a:spcAft>
              <a:buClr>
                <a:schemeClr val="accent1"/>
              </a:buClr>
              <a:buSzPct val="80000"/>
              <a:buFont typeface="Corbel" pitchFamily="34" charset="0"/>
              <a:buChar char="•"/>
            </a:pPr>
            <a:endParaRPr lang="en-US" sz="1400"/>
          </a:p>
          <a:p>
            <a:pPr indent="-182880" defTabSz="914400">
              <a:lnSpc>
                <a:spcPct val="90000"/>
              </a:lnSpc>
              <a:spcAft>
                <a:spcPts val="600"/>
              </a:spcAft>
              <a:buClr>
                <a:schemeClr val="accent1"/>
              </a:buClr>
              <a:buSzPct val="80000"/>
              <a:buFont typeface="Corbel" pitchFamily="34" charset="0"/>
              <a:buChar char="•"/>
            </a:pPr>
            <a:endParaRPr lang="en-US" sz="1400"/>
          </a:p>
        </p:txBody>
      </p:sp>
    </p:spTree>
    <p:extLst>
      <p:ext uri="{BB962C8B-B14F-4D97-AF65-F5344CB8AC3E}">
        <p14:creationId xmlns:p14="http://schemas.microsoft.com/office/powerpoint/2010/main" val="275456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D2433B-0B78-478A-8DB9-72A2B746077A}"/>
              </a:ext>
            </a:extLst>
          </p:cNvPr>
          <p:cNvSpPr txBox="1"/>
          <p:nvPr/>
        </p:nvSpPr>
        <p:spPr>
          <a:xfrm>
            <a:off x="452284" y="304800"/>
            <a:ext cx="1838632" cy="369332"/>
          </a:xfrm>
          <a:prstGeom prst="rect">
            <a:avLst/>
          </a:prstGeom>
          <a:noFill/>
        </p:spPr>
        <p:txBody>
          <a:bodyPr wrap="square" rtlCol="0">
            <a:spAutoFit/>
          </a:bodyPr>
          <a:lstStyle/>
          <a:p>
            <a:r>
              <a:rPr lang="en-US" b="1" u="sng" dirty="0"/>
              <a:t>Results:</a:t>
            </a:r>
            <a:endParaRPr lang="en-IN" b="1" u="sng" dirty="0"/>
          </a:p>
        </p:txBody>
      </p:sp>
      <p:sp>
        <p:nvSpPr>
          <p:cNvPr id="9" name="TextBox 8">
            <a:extLst>
              <a:ext uri="{FF2B5EF4-FFF2-40B4-BE49-F238E27FC236}">
                <a16:creationId xmlns:a16="http://schemas.microsoft.com/office/drawing/2014/main" id="{3B1921B8-159E-4E6A-BD9A-D095DF0D2D2A}"/>
              </a:ext>
            </a:extLst>
          </p:cNvPr>
          <p:cNvSpPr txBox="1"/>
          <p:nvPr/>
        </p:nvSpPr>
        <p:spPr>
          <a:xfrm>
            <a:off x="452284" y="886525"/>
            <a:ext cx="3677263" cy="369332"/>
          </a:xfrm>
          <a:prstGeom prst="rect">
            <a:avLst/>
          </a:prstGeom>
          <a:noFill/>
        </p:spPr>
        <p:txBody>
          <a:bodyPr wrap="square" rtlCol="0">
            <a:spAutoFit/>
          </a:bodyPr>
          <a:lstStyle/>
          <a:p>
            <a:r>
              <a:rPr lang="en-US" u="sng" dirty="0"/>
              <a:t>Trained: Kaggle, Test: Reddit</a:t>
            </a:r>
            <a:endParaRPr lang="en-IN" u="sng" dirty="0"/>
          </a:p>
        </p:txBody>
      </p:sp>
      <p:graphicFrame>
        <p:nvGraphicFramePr>
          <p:cNvPr id="11" name="Table 11">
            <a:extLst>
              <a:ext uri="{FF2B5EF4-FFF2-40B4-BE49-F238E27FC236}">
                <a16:creationId xmlns:a16="http://schemas.microsoft.com/office/drawing/2014/main" id="{BE2D3A55-F94A-4993-8E4E-AC9547559A33}"/>
              </a:ext>
            </a:extLst>
          </p:cNvPr>
          <p:cNvGraphicFramePr>
            <a:graphicFrameLocks noGrp="1"/>
          </p:cNvGraphicFramePr>
          <p:nvPr>
            <p:extLst>
              <p:ext uri="{D42A27DB-BD31-4B8C-83A1-F6EECF244321}">
                <p14:modId xmlns:p14="http://schemas.microsoft.com/office/powerpoint/2010/main" val="4142245103"/>
              </p:ext>
            </p:extLst>
          </p:nvPr>
        </p:nvGraphicFramePr>
        <p:xfrm>
          <a:off x="452284" y="1255857"/>
          <a:ext cx="3482237" cy="5219376"/>
        </p:xfrm>
        <a:graphic>
          <a:graphicData uri="http://schemas.openxmlformats.org/drawingml/2006/table">
            <a:tbl>
              <a:tblPr firstRow="1" bandRow="1">
                <a:tableStyleId>{5C22544A-7EE6-4342-B048-85BDC9FD1C3A}</a:tableStyleId>
              </a:tblPr>
              <a:tblGrid>
                <a:gridCol w="534480">
                  <a:extLst>
                    <a:ext uri="{9D8B030D-6E8A-4147-A177-3AD203B41FA5}">
                      <a16:colId xmlns:a16="http://schemas.microsoft.com/office/drawing/2014/main" val="1053173297"/>
                    </a:ext>
                  </a:extLst>
                </a:gridCol>
                <a:gridCol w="1268301">
                  <a:extLst>
                    <a:ext uri="{9D8B030D-6E8A-4147-A177-3AD203B41FA5}">
                      <a16:colId xmlns:a16="http://schemas.microsoft.com/office/drawing/2014/main" val="4222524404"/>
                    </a:ext>
                  </a:extLst>
                </a:gridCol>
                <a:gridCol w="858801">
                  <a:extLst>
                    <a:ext uri="{9D8B030D-6E8A-4147-A177-3AD203B41FA5}">
                      <a16:colId xmlns:a16="http://schemas.microsoft.com/office/drawing/2014/main" val="1611250578"/>
                    </a:ext>
                  </a:extLst>
                </a:gridCol>
                <a:gridCol w="820655">
                  <a:extLst>
                    <a:ext uri="{9D8B030D-6E8A-4147-A177-3AD203B41FA5}">
                      <a16:colId xmlns:a16="http://schemas.microsoft.com/office/drawing/2014/main" val="847895901"/>
                    </a:ext>
                  </a:extLst>
                </a:gridCol>
              </a:tblGrid>
              <a:tr h="529461">
                <a:tc>
                  <a:txBody>
                    <a:bodyPr/>
                    <a:lstStyle/>
                    <a:p>
                      <a:pPr algn="ctr" fontAlgn="ctr"/>
                      <a:r>
                        <a:rPr lang="en-IN" sz="1600" b="1" i="0" u="none" strike="noStrike" dirty="0" err="1">
                          <a:solidFill>
                            <a:srgbClr val="FFFFFF"/>
                          </a:solidFill>
                          <a:effectLst/>
                          <a:latin typeface="Calibri" panose="020F0502020204030204" pitchFamily="34" charset="0"/>
                          <a:cs typeface="Calibri" panose="020F0502020204030204" pitchFamily="34" charset="0"/>
                        </a:rPr>
                        <a:t>Sl</a:t>
                      </a:r>
                      <a:r>
                        <a:rPr lang="en-IN" sz="1600" b="1" i="0" u="none" strike="noStrike" dirty="0">
                          <a:solidFill>
                            <a:srgbClr val="FFFFFF"/>
                          </a:solidFill>
                          <a:effectLst/>
                          <a:latin typeface="Calibri" panose="020F0502020204030204" pitchFamily="34" charset="0"/>
                          <a:cs typeface="Calibri" panose="020F0502020204030204" pitchFamily="34" charset="0"/>
                        </a:rPr>
                        <a:t> No</a:t>
                      </a:r>
                    </a:p>
                  </a:txBody>
                  <a:tcPr marL="6350" marR="6350" marT="6350" marB="0" anchor="ctr"/>
                </a:tc>
                <a:tc>
                  <a:txBody>
                    <a:bodyPr/>
                    <a:lstStyle/>
                    <a:p>
                      <a:pPr algn="ctr" fontAlgn="ctr"/>
                      <a:r>
                        <a:rPr lang="en-IN" sz="1600" b="1" i="0" u="none" strike="noStrike" dirty="0">
                          <a:solidFill>
                            <a:srgbClr val="FFFFFF"/>
                          </a:solidFill>
                          <a:effectLst/>
                          <a:latin typeface="Calibri" panose="020F0502020204030204" pitchFamily="34" charset="0"/>
                          <a:cs typeface="Calibri" panose="020F0502020204030204" pitchFamily="34" charset="0"/>
                        </a:rPr>
                        <a:t>Model Name</a:t>
                      </a:r>
                    </a:p>
                  </a:txBody>
                  <a:tcPr marL="6350" marR="6350" marT="6350" marB="0" anchor="ctr"/>
                </a:tc>
                <a:tc>
                  <a:txBody>
                    <a:bodyPr/>
                    <a:lstStyle/>
                    <a:p>
                      <a:pPr algn="ctr" fontAlgn="ctr"/>
                      <a:r>
                        <a:rPr lang="en-IN" sz="1600" b="1" i="0" u="none" strike="noStrike" dirty="0">
                          <a:solidFill>
                            <a:srgbClr val="FFFFFF"/>
                          </a:solidFill>
                          <a:effectLst/>
                          <a:latin typeface="Calibri" panose="020F0502020204030204" pitchFamily="34" charset="0"/>
                          <a:cs typeface="Calibri" panose="020F0502020204030204" pitchFamily="34" charset="0"/>
                        </a:rPr>
                        <a:t>Accuracy Score</a:t>
                      </a:r>
                    </a:p>
                  </a:txBody>
                  <a:tcPr marL="6350" marR="6350" marT="12700" marB="12700" anchor="ctr"/>
                </a:tc>
                <a:tc>
                  <a:txBody>
                    <a:bodyPr/>
                    <a:lstStyle/>
                    <a:p>
                      <a:pPr algn="ctr" fontAlgn="ctr"/>
                      <a:r>
                        <a:rPr lang="en-IN" sz="1600" b="1" i="0" u="none" strike="noStrike" dirty="0">
                          <a:solidFill>
                            <a:srgbClr val="FFFFFF"/>
                          </a:solidFill>
                          <a:effectLst/>
                          <a:latin typeface="Calibri" panose="020F0502020204030204" pitchFamily="34" charset="0"/>
                          <a:cs typeface="Calibri" panose="020F0502020204030204" pitchFamily="34" charset="0"/>
                        </a:rPr>
                        <a:t>F1-Score</a:t>
                      </a:r>
                    </a:p>
                  </a:txBody>
                  <a:tcPr marL="6350" marR="6350" marT="12700" marB="12700" anchor="ctr"/>
                </a:tc>
                <a:extLst>
                  <a:ext uri="{0D108BD9-81ED-4DB2-BD59-A6C34878D82A}">
                    <a16:rowId xmlns:a16="http://schemas.microsoft.com/office/drawing/2014/main" val="1573414117"/>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1</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Naive Bayes</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0.3559</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0.3559</a:t>
                      </a:r>
                    </a:p>
                  </a:txBody>
                  <a:tcPr marL="6350" marR="6350" marT="12700" marB="12700" anchor="ctr"/>
                </a:tc>
                <a:extLst>
                  <a:ext uri="{0D108BD9-81ED-4DB2-BD59-A6C34878D82A}">
                    <a16:rowId xmlns:a16="http://schemas.microsoft.com/office/drawing/2014/main" val="197702473"/>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2</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SVM</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0.4613</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0.4613</a:t>
                      </a:r>
                    </a:p>
                  </a:txBody>
                  <a:tcPr marL="6350" marR="6350" marT="12700" marB="12700" anchor="ctr"/>
                </a:tc>
                <a:extLst>
                  <a:ext uri="{0D108BD9-81ED-4DB2-BD59-A6C34878D82A}">
                    <a16:rowId xmlns:a16="http://schemas.microsoft.com/office/drawing/2014/main" val="1444808751"/>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3</a:t>
                      </a:r>
                    </a:p>
                  </a:txBody>
                  <a:tcPr marL="6350" marR="6350" marT="6350" marB="0" anchor="ctr"/>
                </a:tc>
                <a:tc>
                  <a:txBody>
                    <a:bodyPr/>
                    <a:lstStyle/>
                    <a:p>
                      <a:pPr algn="ctr" fontAlgn="ctr"/>
                      <a:r>
                        <a:rPr lang="en-IN" sz="1600" b="0" i="0" u="none" strike="noStrike" dirty="0" err="1">
                          <a:solidFill>
                            <a:srgbClr val="000000"/>
                          </a:solidFill>
                          <a:effectLst/>
                          <a:latin typeface="Calibri" panose="020F0502020204030204" pitchFamily="34" charset="0"/>
                          <a:cs typeface="Calibri" panose="020F0502020204030204" pitchFamily="34" charset="0"/>
                        </a:rPr>
                        <a:t>BiLSTM</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0.4412</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0.4412</a:t>
                      </a:r>
                    </a:p>
                  </a:txBody>
                  <a:tcPr marL="6350" marR="6350" marT="12700" marB="12700" anchor="ctr"/>
                </a:tc>
                <a:extLst>
                  <a:ext uri="{0D108BD9-81ED-4DB2-BD59-A6C34878D82A}">
                    <a16:rowId xmlns:a16="http://schemas.microsoft.com/office/drawing/2014/main" val="2023989101"/>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4</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TextCNN</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0.4469</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0.2760</a:t>
                      </a:r>
                    </a:p>
                  </a:txBody>
                  <a:tcPr marL="6350" marR="6350" marT="12700" marB="12700" anchor="ctr"/>
                </a:tc>
                <a:extLst>
                  <a:ext uri="{0D108BD9-81ED-4DB2-BD59-A6C34878D82A}">
                    <a16:rowId xmlns:a16="http://schemas.microsoft.com/office/drawing/2014/main" val="205564242"/>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5</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RoBERTa</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0.7969</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0.7969</a:t>
                      </a:r>
                    </a:p>
                  </a:txBody>
                  <a:tcPr marL="6350" marR="6350" marT="12700" marB="12700" anchor="ctr"/>
                </a:tc>
                <a:extLst>
                  <a:ext uri="{0D108BD9-81ED-4DB2-BD59-A6C34878D82A}">
                    <a16:rowId xmlns:a16="http://schemas.microsoft.com/office/drawing/2014/main" val="3294298981"/>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6</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AlBERT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0.5136</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0.6786</a:t>
                      </a:r>
                    </a:p>
                  </a:txBody>
                  <a:tcPr marL="6350" marR="6350" marT="12700" marB="12700" anchor="ctr"/>
                </a:tc>
                <a:extLst>
                  <a:ext uri="{0D108BD9-81ED-4DB2-BD59-A6C34878D82A}">
                    <a16:rowId xmlns:a16="http://schemas.microsoft.com/office/drawing/2014/main" val="3463674717"/>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7</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DistilBERT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0.8215</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0.8215</a:t>
                      </a:r>
                    </a:p>
                  </a:txBody>
                  <a:tcPr marL="6350" marR="6350" marT="12700" marB="12700" anchor="ctr"/>
                </a:tc>
                <a:extLst>
                  <a:ext uri="{0D108BD9-81ED-4DB2-BD59-A6C34878D82A}">
                    <a16:rowId xmlns:a16="http://schemas.microsoft.com/office/drawing/2014/main" val="353650725"/>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8</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Canine</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0.7942</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0.8853</a:t>
                      </a:r>
                    </a:p>
                  </a:txBody>
                  <a:tcPr marL="6350" marR="6350" marT="12700" marB="12700" anchor="ctr"/>
                </a:tc>
                <a:extLst>
                  <a:ext uri="{0D108BD9-81ED-4DB2-BD59-A6C34878D82A}">
                    <a16:rowId xmlns:a16="http://schemas.microsoft.com/office/drawing/2014/main" val="3344382241"/>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9</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GPT-2</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0.8009</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0.8895</a:t>
                      </a:r>
                    </a:p>
                  </a:txBody>
                  <a:tcPr marL="6350" marR="6350" marT="12700" marB="12700" anchor="ctr"/>
                </a:tc>
                <a:extLst>
                  <a:ext uri="{0D108BD9-81ED-4DB2-BD59-A6C34878D82A}">
                    <a16:rowId xmlns:a16="http://schemas.microsoft.com/office/drawing/2014/main" val="976646496"/>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10</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DeBERTa</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0.8020</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0.8901</a:t>
                      </a:r>
                    </a:p>
                  </a:txBody>
                  <a:tcPr marL="6350" marR="6350" marT="12700" marB="12700" anchor="ctr"/>
                </a:tc>
                <a:extLst>
                  <a:ext uri="{0D108BD9-81ED-4DB2-BD59-A6C34878D82A}">
                    <a16:rowId xmlns:a16="http://schemas.microsoft.com/office/drawing/2014/main" val="3094174856"/>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11</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Electra</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0.8256</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0.8256</a:t>
                      </a:r>
                    </a:p>
                  </a:txBody>
                  <a:tcPr marL="6350" marR="6350" marT="12700" marB="12700" anchor="ctr"/>
                </a:tc>
                <a:extLst>
                  <a:ext uri="{0D108BD9-81ED-4DB2-BD59-A6C34878D82A}">
                    <a16:rowId xmlns:a16="http://schemas.microsoft.com/office/drawing/2014/main" val="815084736"/>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12</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XLM-RoBERTa</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0.8026</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0.8026</a:t>
                      </a:r>
                    </a:p>
                  </a:txBody>
                  <a:tcPr marL="6350" marR="6350" marT="12700" marB="12700" anchor="ctr"/>
                </a:tc>
                <a:extLst>
                  <a:ext uri="{0D108BD9-81ED-4DB2-BD59-A6C34878D82A}">
                    <a16:rowId xmlns:a16="http://schemas.microsoft.com/office/drawing/2014/main" val="280440221"/>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13</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XLNet</a:t>
                      </a:r>
                    </a:p>
                  </a:txBody>
                  <a:tcPr marL="6350" marR="6350" marT="12700" marB="1270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0.8168</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0.8168</a:t>
                      </a:r>
                    </a:p>
                  </a:txBody>
                  <a:tcPr marL="6350" marR="6350" marT="12700" marB="12700" anchor="ctr"/>
                </a:tc>
                <a:extLst>
                  <a:ext uri="{0D108BD9-81ED-4DB2-BD59-A6C34878D82A}">
                    <a16:rowId xmlns:a16="http://schemas.microsoft.com/office/drawing/2014/main" val="3125205171"/>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14</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0.8221</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0.8221</a:t>
                      </a:r>
                    </a:p>
                  </a:txBody>
                  <a:tcPr marL="6350" marR="6350" marT="12700" marB="12700" anchor="ctr"/>
                </a:tc>
                <a:extLst>
                  <a:ext uri="{0D108BD9-81ED-4DB2-BD59-A6C34878D82A}">
                    <a16:rowId xmlns:a16="http://schemas.microsoft.com/office/drawing/2014/main" val="2505930282"/>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15</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LinkBERT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0.8127</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0.8967</a:t>
                      </a:r>
                    </a:p>
                  </a:txBody>
                  <a:tcPr marL="6350" marR="6350" marT="12700" marB="12700" anchor="ctr"/>
                </a:tc>
                <a:extLst>
                  <a:ext uri="{0D108BD9-81ED-4DB2-BD59-A6C34878D82A}">
                    <a16:rowId xmlns:a16="http://schemas.microsoft.com/office/drawing/2014/main" val="3608347210"/>
                  </a:ext>
                </a:extLst>
              </a:tr>
            </a:tbl>
          </a:graphicData>
        </a:graphic>
      </p:graphicFrame>
      <p:sp>
        <p:nvSpPr>
          <p:cNvPr id="14" name="TextBox 13">
            <a:extLst>
              <a:ext uri="{FF2B5EF4-FFF2-40B4-BE49-F238E27FC236}">
                <a16:creationId xmlns:a16="http://schemas.microsoft.com/office/drawing/2014/main" id="{927B81C3-7F3E-497C-B7AB-6F24738E02B8}"/>
              </a:ext>
            </a:extLst>
          </p:cNvPr>
          <p:cNvSpPr txBox="1"/>
          <p:nvPr/>
        </p:nvSpPr>
        <p:spPr>
          <a:xfrm>
            <a:off x="4310636" y="886525"/>
            <a:ext cx="3706761" cy="369332"/>
          </a:xfrm>
          <a:prstGeom prst="rect">
            <a:avLst/>
          </a:prstGeom>
          <a:noFill/>
        </p:spPr>
        <p:txBody>
          <a:bodyPr wrap="square" rtlCol="0">
            <a:spAutoFit/>
          </a:bodyPr>
          <a:lstStyle/>
          <a:p>
            <a:r>
              <a:rPr lang="en-US" u="sng" dirty="0"/>
              <a:t>Trained: Kaggle, Test: Twitter</a:t>
            </a:r>
            <a:endParaRPr lang="en-IN" u="sng" dirty="0"/>
          </a:p>
        </p:txBody>
      </p:sp>
      <p:sp>
        <p:nvSpPr>
          <p:cNvPr id="15" name="TextBox 14">
            <a:extLst>
              <a:ext uri="{FF2B5EF4-FFF2-40B4-BE49-F238E27FC236}">
                <a16:creationId xmlns:a16="http://schemas.microsoft.com/office/drawing/2014/main" id="{C8B3680E-4084-4100-A21E-A253D05F7BF4}"/>
              </a:ext>
            </a:extLst>
          </p:cNvPr>
          <p:cNvSpPr txBox="1"/>
          <p:nvPr/>
        </p:nvSpPr>
        <p:spPr>
          <a:xfrm>
            <a:off x="8017398" y="886525"/>
            <a:ext cx="3946844" cy="369332"/>
          </a:xfrm>
          <a:prstGeom prst="rect">
            <a:avLst/>
          </a:prstGeom>
          <a:noFill/>
        </p:spPr>
        <p:txBody>
          <a:bodyPr wrap="square" rtlCol="0">
            <a:spAutoFit/>
          </a:bodyPr>
          <a:lstStyle/>
          <a:p>
            <a:r>
              <a:rPr lang="en-US" u="sng" dirty="0"/>
              <a:t>Trained: Kaggle, Test: Reddit + Twitter</a:t>
            </a:r>
            <a:endParaRPr lang="en-IN" u="sng" dirty="0"/>
          </a:p>
        </p:txBody>
      </p:sp>
      <p:graphicFrame>
        <p:nvGraphicFramePr>
          <p:cNvPr id="16" name="Table 11">
            <a:extLst>
              <a:ext uri="{FF2B5EF4-FFF2-40B4-BE49-F238E27FC236}">
                <a16:creationId xmlns:a16="http://schemas.microsoft.com/office/drawing/2014/main" id="{9CEA9CDB-1DCA-4698-B3CA-9D507E8C8C43}"/>
              </a:ext>
            </a:extLst>
          </p:cNvPr>
          <p:cNvGraphicFramePr>
            <a:graphicFrameLocks noGrp="1"/>
          </p:cNvGraphicFramePr>
          <p:nvPr>
            <p:extLst>
              <p:ext uri="{D42A27DB-BD31-4B8C-83A1-F6EECF244321}">
                <p14:modId xmlns:p14="http://schemas.microsoft.com/office/powerpoint/2010/main" val="698836521"/>
              </p:ext>
            </p:extLst>
          </p:nvPr>
        </p:nvGraphicFramePr>
        <p:xfrm>
          <a:off x="4310636" y="1255857"/>
          <a:ext cx="3469045" cy="5219377"/>
        </p:xfrm>
        <a:graphic>
          <a:graphicData uri="http://schemas.openxmlformats.org/drawingml/2006/table">
            <a:tbl>
              <a:tblPr firstRow="1" bandRow="1">
                <a:tableStyleId>{5C22544A-7EE6-4342-B048-85BDC9FD1C3A}</a:tableStyleId>
              </a:tblPr>
              <a:tblGrid>
                <a:gridCol w="532455">
                  <a:extLst>
                    <a:ext uri="{9D8B030D-6E8A-4147-A177-3AD203B41FA5}">
                      <a16:colId xmlns:a16="http://schemas.microsoft.com/office/drawing/2014/main" val="1053173297"/>
                    </a:ext>
                  </a:extLst>
                </a:gridCol>
                <a:gridCol w="1263496">
                  <a:extLst>
                    <a:ext uri="{9D8B030D-6E8A-4147-A177-3AD203B41FA5}">
                      <a16:colId xmlns:a16="http://schemas.microsoft.com/office/drawing/2014/main" val="4222524404"/>
                    </a:ext>
                  </a:extLst>
                </a:gridCol>
                <a:gridCol w="855548">
                  <a:extLst>
                    <a:ext uri="{9D8B030D-6E8A-4147-A177-3AD203B41FA5}">
                      <a16:colId xmlns:a16="http://schemas.microsoft.com/office/drawing/2014/main" val="1611250578"/>
                    </a:ext>
                  </a:extLst>
                </a:gridCol>
                <a:gridCol w="817546">
                  <a:extLst>
                    <a:ext uri="{9D8B030D-6E8A-4147-A177-3AD203B41FA5}">
                      <a16:colId xmlns:a16="http://schemas.microsoft.com/office/drawing/2014/main" val="847895901"/>
                    </a:ext>
                  </a:extLst>
                </a:gridCol>
              </a:tblGrid>
              <a:tr h="529462">
                <a:tc>
                  <a:txBody>
                    <a:bodyPr/>
                    <a:lstStyle/>
                    <a:p>
                      <a:pPr algn="ctr" fontAlgn="ctr"/>
                      <a:r>
                        <a:rPr lang="en-IN" sz="1600" b="1" i="0" u="none" strike="noStrike" dirty="0" err="1">
                          <a:solidFill>
                            <a:srgbClr val="FFFFFF"/>
                          </a:solidFill>
                          <a:effectLst/>
                          <a:latin typeface="Calibri" panose="020F0502020204030204" pitchFamily="34" charset="0"/>
                          <a:cs typeface="Calibri" panose="020F0502020204030204" pitchFamily="34" charset="0"/>
                        </a:rPr>
                        <a:t>Sl</a:t>
                      </a:r>
                      <a:r>
                        <a:rPr lang="en-IN" sz="1600" b="1" i="0" u="none" strike="noStrike" dirty="0">
                          <a:solidFill>
                            <a:srgbClr val="FFFFFF"/>
                          </a:solidFill>
                          <a:effectLst/>
                          <a:latin typeface="Calibri" panose="020F0502020204030204" pitchFamily="34" charset="0"/>
                          <a:cs typeface="Calibri" panose="020F0502020204030204" pitchFamily="34" charset="0"/>
                        </a:rPr>
                        <a:t> No</a:t>
                      </a:r>
                    </a:p>
                  </a:txBody>
                  <a:tcPr marL="6350" marR="6350" marT="6350" marB="0" anchor="ctr"/>
                </a:tc>
                <a:tc>
                  <a:txBody>
                    <a:bodyPr/>
                    <a:lstStyle/>
                    <a:p>
                      <a:pPr algn="ctr" fontAlgn="ctr"/>
                      <a:r>
                        <a:rPr lang="en-IN" sz="1600" b="1" i="0" u="none" strike="noStrike" dirty="0">
                          <a:solidFill>
                            <a:srgbClr val="FFFFFF"/>
                          </a:solidFill>
                          <a:effectLst/>
                          <a:latin typeface="Calibri" panose="020F0502020204030204" pitchFamily="34" charset="0"/>
                          <a:cs typeface="Calibri" panose="020F0502020204030204" pitchFamily="34" charset="0"/>
                        </a:rPr>
                        <a:t>Model Name</a:t>
                      </a:r>
                    </a:p>
                  </a:txBody>
                  <a:tcPr marL="6350" marR="6350" marT="6350" marB="0" anchor="ctr"/>
                </a:tc>
                <a:tc>
                  <a:txBody>
                    <a:bodyPr/>
                    <a:lstStyle/>
                    <a:p>
                      <a:pPr algn="ctr" fontAlgn="ctr"/>
                      <a:r>
                        <a:rPr lang="en-IN" sz="1600" b="1" i="0" u="none" strike="noStrike" dirty="0">
                          <a:solidFill>
                            <a:srgbClr val="FFFFFF"/>
                          </a:solidFill>
                          <a:effectLst/>
                          <a:latin typeface="Calibri" panose="020F0502020204030204" pitchFamily="34" charset="0"/>
                          <a:cs typeface="Calibri" panose="020F0502020204030204" pitchFamily="34" charset="0"/>
                        </a:rPr>
                        <a:t>Accuracy Score</a:t>
                      </a:r>
                    </a:p>
                  </a:txBody>
                  <a:tcPr marL="6350" marR="6350" marT="12700" marB="12700" anchor="ctr"/>
                </a:tc>
                <a:tc>
                  <a:txBody>
                    <a:bodyPr/>
                    <a:lstStyle/>
                    <a:p>
                      <a:pPr algn="ctr" fontAlgn="ctr"/>
                      <a:r>
                        <a:rPr lang="en-IN" sz="1600" b="1" i="0" u="none" strike="noStrike" dirty="0">
                          <a:solidFill>
                            <a:srgbClr val="FFFFFF"/>
                          </a:solidFill>
                          <a:effectLst/>
                          <a:latin typeface="Calibri" panose="020F0502020204030204" pitchFamily="34" charset="0"/>
                          <a:cs typeface="Calibri" panose="020F0502020204030204" pitchFamily="34" charset="0"/>
                        </a:rPr>
                        <a:t>F1-Score</a:t>
                      </a:r>
                    </a:p>
                  </a:txBody>
                  <a:tcPr marL="6350" marR="6350" marT="12700" marB="12700" anchor="ctr"/>
                </a:tc>
                <a:extLst>
                  <a:ext uri="{0D108BD9-81ED-4DB2-BD59-A6C34878D82A}">
                    <a16:rowId xmlns:a16="http://schemas.microsoft.com/office/drawing/2014/main" val="1573414117"/>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1</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Naive Bayes</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0.5048</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0.5048</a:t>
                      </a:r>
                    </a:p>
                  </a:txBody>
                  <a:tcPr marL="6350" marR="6350" marT="12700" marB="12700" anchor="ctr"/>
                </a:tc>
                <a:extLst>
                  <a:ext uri="{0D108BD9-81ED-4DB2-BD59-A6C34878D82A}">
                    <a16:rowId xmlns:a16="http://schemas.microsoft.com/office/drawing/2014/main" val="197702473"/>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2</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SVM</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0.5111</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0.5111</a:t>
                      </a:r>
                    </a:p>
                  </a:txBody>
                  <a:tcPr marL="6350" marR="6350" marT="12700" marB="12700" anchor="ctr"/>
                </a:tc>
                <a:extLst>
                  <a:ext uri="{0D108BD9-81ED-4DB2-BD59-A6C34878D82A}">
                    <a16:rowId xmlns:a16="http://schemas.microsoft.com/office/drawing/2014/main" val="1444808751"/>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3</a:t>
                      </a:r>
                    </a:p>
                  </a:txBody>
                  <a:tcPr marL="6350" marR="6350" marT="6350" marB="0" anchor="ctr"/>
                </a:tc>
                <a:tc>
                  <a:txBody>
                    <a:bodyPr/>
                    <a:lstStyle/>
                    <a:p>
                      <a:pPr algn="ctr" fontAlgn="ctr"/>
                      <a:r>
                        <a:rPr lang="en-IN" sz="1600" b="0" i="0" u="none" strike="noStrike" dirty="0" err="1">
                          <a:solidFill>
                            <a:srgbClr val="000000"/>
                          </a:solidFill>
                          <a:effectLst/>
                          <a:latin typeface="Calibri" panose="020F0502020204030204" pitchFamily="34" charset="0"/>
                          <a:cs typeface="Calibri" panose="020F0502020204030204" pitchFamily="34" charset="0"/>
                        </a:rPr>
                        <a:t>BiLSTM</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0.5136</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0.5136</a:t>
                      </a:r>
                    </a:p>
                  </a:txBody>
                  <a:tcPr marL="6350" marR="6350" marT="12700" marB="12700" anchor="ctr"/>
                </a:tc>
                <a:extLst>
                  <a:ext uri="{0D108BD9-81ED-4DB2-BD59-A6C34878D82A}">
                    <a16:rowId xmlns:a16="http://schemas.microsoft.com/office/drawing/2014/main" val="2023989101"/>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4</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TextCNN</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0.5624</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0.5694</a:t>
                      </a:r>
                    </a:p>
                  </a:txBody>
                  <a:tcPr marL="6350" marR="6350" marT="12700" marB="12700" anchor="ctr"/>
                </a:tc>
                <a:extLst>
                  <a:ext uri="{0D108BD9-81ED-4DB2-BD59-A6C34878D82A}">
                    <a16:rowId xmlns:a16="http://schemas.microsoft.com/office/drawing/2014/main" val="205564242"/>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5</a:t>
                      </a:r>
                    </a:p>
                  </a:txBody>
                  <a:tcPr marL="6350" marR="6350" marT="6350" marB="0" anchor="ctr"/>
                </a:tc>
                <a:tc>
                  <a:txBody>
                    <a:bodyPr/>
                    <a:lstStyle/>
                    <a:p>
                      <a:pPr algn="ctr" fontAlgn="ctr"/>
                      <a:r>
                        <a:rPr lang="en-IN" sz="1600" b="0" i="0" u="none" strike="noStrike" dirty="0" err="1">
                          <a:solidFill>
                            <a:srgbClr val="000000"/>
                          </a:solidFill>
                          <a:effectLst/>
                          <a:latin typeface="Calibri" panose="020F0502020204030204" pitchFamily="34" charset="0"/>
                          <a:cs typeface="Calibri" panose="020F0502020204030204" pitchFamily="34" charset="0"/>
                        </a:rPr>
                        <a:t>RoBERTa</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0.9190</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0.9190</a:t>
                      </a:r>
                    </a:p>
                  </a:txBody>
                  <a:tcPr marL="6350" marR="6350" marT="12700" marB="12700" anchor="ctr"/>
                </a:tc>
                <a:extLst>
                  <a:ext uri="{0D108BD9-81ED-4DB2-BD59-A6C34878D82A}">
                    <a16:rowId xmlns:a16="http://schemas.microsoft.com/office/drawing/2014/main" val="3294298981"/>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6</a:t>
                      </a:r>
                    </a:p>
                  </a:txBody>
                  <a:tcPr marL="6350" marR="6350" marT="6350" marB="0" anchor="ctr"/>
                </a:tc>
                <a:tc>
                  <a:txBody>
                    <a:bodyPr/>
                    <a:lstStyle/>
                    <a:p>
                      <a:pPr algn="ctr" fontAlgn="ctr"/>
                      <a:r>
                        <a:rPr lang="en-IN" sz="1600" b="0" i="0" u="none" strike="noStrike" dirty="0" err="1">
                          <a:solidFill>
                            <a:srgbClr val="000000"/>
                          </a:solidFill>
                          <a:effectLst/>
                          <a:latin typeface="Calibri" panose="020F0502020204030204" pitchFamily="34" charset="0"/>
                          <a:cs typeface="Calibri" panose="020F0502020204030204" pitchFamily="34" charset="0"/>
                        </a:rPr>
                        <a:t>AlBERT</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0.5941</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0.5560</a:t>
                      </a:r>
                    </a:p>
                  </a:txBody>
                  <a:tcPr marL="6350" marR="6350" marT="12700" marB="12700" anchor="ctr"/>
                </a:tc>
                <a:extLst>
                  <a:ext uri="{0D108BD9-81ED-4DB2-BD59-A6C34878D82A}">
                    <a16:rowId xmlns:a16="http://schemas.microsoft.com/office/drawing/2014/main" val="3463674717"/>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7</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DistilBERT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0.8903</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0.8903</a:t>
                      </a:r>
                    </a:p>
                  </a:txBody>
                  <a:tcPr marL="6350" marR="6350" marT="12700" marB="12700" anchor="ctr"/>
                </a:tc>
                <a:extLst>
                  <a:ext uri="{0D108BD9-81ED-4DB2-BD59-A6C34878D82A}">
                    <a16:rowId xmlns:a16="http://schemas.microsoft.com/office/drawing/2014/main" val="353650725"/>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8</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Canine</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0.8963</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0.9018</a:t>
                      </a:r>
                    </a:p>
                  </a:txBody>
                  <a:tcPr marL="6350" marR="6350" marT="12700" marB="12700" anchor="ctr"/>
                </a:tc>
                <a:extLst>
                  <a:ext uri="{0D108BD9-81ED-4DB2-BD59-A6C34878D82A}">
                    <a16:rowId xmlns:a16="http://schemas.microsoft.com/office/drawing/2014/main" val="3344382241"/>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9</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GPT-2</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0.8918</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0.8953</a:t>
                      </a:r>
                    </a:p>
                  </a:txBody>
                  <a:tcPr marL="6350" marR="6350" marT="12700" marB="12700" anchor="ctr"/>
                </a:tc>
                <a:extLst>
                  <a:ext uri="{0D108BD9-81ED-4DB2-BD59-A6C34878D82A}">
                    <a16:rowId xmlns:a16="http://schemas.microsoft.com/office/drawing/2014/main" val="976646496"/>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10</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DeBERTa</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0.9126</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0.9187</a:t>
                      </a:r>
                    </a:p>
                  </a:txBody>
                  <a:tcPr marL="6350" marR="6350" marT="12700" marB="12700" anchor="ctr"/>
                </a:tc>
                <a:extLst>
                  <a:ext uri="{0D108BD9-81ED-4DB2-BD59-A6C34878D82A}">
                    <a16:rowId xmlns:a16="http://schemas.microsoft.com/office/drawing/2014/main" val="3094174856"/>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11</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Electra</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0.8868</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0.8868</a:t>
                      </a:r>
                    </a:p>
                  </a:txBody>
                  <a:tcPr marL="6350" marR="6350" marT="12700" marB="12700" anchor="ctr"/>
                </a:tc>
                <a:extLst>
                  <a:ext uri="{0D108BD9-81ED-4DB2-BD59-A6C34878D82A}">
                    <a16:rowId xmlns:a16="http://schemas.microsoft.com/office/drawing/2014/main" val="815084736"/>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12</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XLM-RoBERTa</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0.9185</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0.9185</a:t>
                      </a:r>
                    </a:p>
                  </a:txBody>
                  <a:tcPr marL="6350" marR="6350" marT="12700" marB="12700" anchor="ctr"/>
                </a:tc>
                <a:extLst>
                  <a:ext uri="{0D108BD9-81ED-4DB2-BD59-A6C34878D82A}">
                    <a16:rowId xmlns:a16="http://schemas.microsoft.com/office/drawing/2014/main" val="280440221"/>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13</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XLNet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0.8995</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0.8995</a:t>
                      </a:r>
                    </a:p>
                  </a:txBody>
                  <a:tcPr marL="6350" marR="6350" marT="12700" marB="12700" anchor="ctr"/>
                </a:tc>
                <a:extLst>
                  <a:ext uri="{0D108BD9-81ED-4DB2-BD59-A6C34878D82A}">
                    <a16:rowId xmlns:a16="http://schemas.microsoft.com/office/drawing/2014/main" val="3125205171"/>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14 </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0.8880</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0.8880</a:t>
                      </a:r>
                    </a:p>
                  </a:txBody>
                  <a:tcPr marL="6350" marR="6350" marT="12700" marB="12700" anchor="ctr"/>
                </a:tc>
                <a:extLst>
                  <a:ext uri="{0D108BD9-81ED-4DB2-BD59-A6C34878D82A}">
                    <a16:rowId xmlns:a16="http://schemas.microsoft.com/office/drawing/2014/main" val="3862010975"/>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15 </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LinkBERT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0.9202</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0.9259</a:t>
                      </a:r>
                    </a:p>
                  </a:txBody>
                  <a:tcPr marL="6350" marR="6350" marT="12700" marB="12700" anchor="ctr"/>
                </a:tc>
                <a:extLst>
                  <a:ext uri="{0D108BD9-81ED-4DB2-BD59-A6C34878D82A}">
                    <a16:rowId xmlns:a16="http://schemas.microsoft.com/office/drawing/2014/main" val="1600189121"/>
                  </a:ext>
                </a:extLst>
              </a:tr>
            </a:tbl>
          </a:graphicData>
        </a:graphic>
      </p:graphicFrame>
      <p:graphicFrame>
        <p:nvGraphicFramePr>
          <p:cNvPr id="17" name="Table 11">
            <a:extLst>
              <a:ext uri="{FF2B5EF4-FFF2-40B4-BE49-F238E27FC236}">
                <a16:creationId xmlns:a16="http://schemas.microsoft.com/office/drawing/2014/main" id="{A89E3E8A-2CC5-406B-9ED1-3DBC9AD493E9}"/>
              </a:ext>
            </a:extLst>
          </p:cNvPr>
          <p:cNvGraphicFramePr>
            <a:graphicFrameLocks noGrp="1"/>
          </p:cNvGraphicFramePr>
          <p:nvPr>
            <p:extLst>
              <p:ext uri="{D42A27DB-BD31-4B8C-83A1-F6EECF244321}">
                <p14:modId xmlns:p14="http://schemas.microsoft.com/office/powerpoint/2010/main" val="834838287"/>
              </p:ext>
            </p:extLst>
          </p:nvPr>
        </p:nvGraphicFramePr>
        <p:xfrm>
          <a:off x="8155796" y="1255857"/>
          <a:ext cx="3583919" cy="5219378"/>
        </p:xfrm>
        <a:graphic>
          <a:graphicData uri="http://schemas.openxmlformats.org/drawingml/2006/table">
            <a:tbl>
              <a:tblPr firstRow="1" bandRow="1">
                <a:tableStyleId>{5C22544A-7EE6-4342-B048-85BDC9FD1C3A}</a:tableStyleId>
              </a:tblPr>
              <a:tblGrid>
                <a:gridCol w="550087">
                  <a:extLst>
                    <a:ext uri="{9D8B030D-6E8A-4147-A177-3AD203B41FA5}">
                      <a16:colId xmlns:a16="http://schemas.microsoft.com/office/drawing/2014/main" val="1053173297"/>
                    </a:ext>
                  </a:extLst>
                </a:gridCol>
                <a:gridCol w="1305335">
                  <a:extLst>
                    <a:ext uri="{9D8B030D-6E8A-4147-A177-3AD203B41FA5}">
                      <a16:colId xmlns:a16="http://schemas.microsoft.com/office/drawing/2014/main" val="4222524404"/>
                    </a:ext>
                  </a:extLst>
                </a:gridCol>
                <a:gridCol w="883879">
                  <a:extLst>
                    <a:ext uri="{9D8B030D-6E8A-4147-A177-3AD203B41FA5}">
                      <a16:colId xmlns:a16="http://schemas.microsoft.com/office/drawing/2014/main" val="1611250578"/>
                    </a:ext>
                  </a:extLst>
                </a:gridCol>
                <a:gridCol w="844618">
                  <a:extLst>
                    <a:ext uri="{9D8B030D-6E8A-4147-A177-3AD203B41FA5}">
                      <a16:colId xmlns:a16="http://schemas.microsoft.com/office/drawing/2014/main" val="847895901"/>
                    </a:ext>
                  </a:extLst>
                </a:gridCol>
              </a:tblGrid>
              <a:tr h="529463">
                <a:tc>
                  <a:txBody>
                    <a:bodyPr/>
                    <a:lstStyle/>
                    <a:p>
                      <a:pPr algn="ctr" fontAlgn="ctr"/>
                      <a:r>
                        <a:rPr lang="en-IN" sz="1600" b="1" i="0" u="none" strike="noStrike" dirty="0" err="1">
                          <a:solidFill>
                            <a:srgbClr val="FFFFFF"/>
                          </a:solidFill>
                          <a:effectLst/>
                          <a:latin typeface="Calibri" panose="020F0502020204030204" pitchFamily="34" charset="0"/>
                          <a:cs typeface="Calibri" panose="020F0502020204030204" pitchFamily="34" charset="0"/>
                        </a:rPr>
                        <a:t>Sl</a:t>
                      </a:r>
                      <a:r>
                        <a:rPr lang="en-IN" sz="1600" b="1" i="0" u="none" strike="noStrike" dirty="0">
                          <a:solidFill>
                            <a:srgbClr val="FFFFFF"/>
                          </a:solidFill>
                          <a:effectLst/>
                          <a:latin typeface="Calibri" panose="020F0502020204030204" pitchFamily="34" charset="0"/>
                          <a:cs typeface="Calibri" panose="020F0502020204030204" pitchFamily="34" charset="0"/>
                        </a:rPr>
                        <a:t> No</a:t>
                      </a:r>
                    </a:p>
                  </a:txBody>
                  <a:tcPr marL="6350" marR="6350" marT="6350" marB="0" anchor="ctr"/>
                </a:tc>
                <a:tc>
                  <a:txBody>
                    <a:bodyPr/>
                    <a:lstStyle/>
                    <a:p>
                      <a:pPr algn="ctr" fontAlgn="ctr"/>
                      <a:r>
                        <a:rPr lang="en-IN" sz="1600" b="1" i="0" u="none" strike="noStrike" dirty="0">
                          <a:solidFill>
                            <a:srgbClr val="FFFFFF"/>
                          </a:solidFill>
                          <a:effectLst/>
                          <a:latin typeface="Calibri" panose="020F0502020204030204" pitchFamily="34" charset="0"/>
                          <a:cs typeface="Calibri" panose="020F0502020204030204" pitchFamily="34" charset="0"/>
                        </a:rPr>
                        <a:t>Model Name</a:t>
                      </a:r>
                    </a:p>
                  </a:txBody>
                  <a:tcPr marL="6350" marR="6350" marT="6350" marB="0" anchor="ctr"/>
                </a:tc>
                <a:tc>
                  <a:txBody>
                    <a:bodyPr/>
                    <a:lstStyle/>
                    <a:p>
                      <a:pPr algn="ctr" fontAlgn="ctr"/>
                      <a:r>
                        <a:rPr lang="en-IN" sz="1600" b="1" i="0" u="none" strike="noStrike" dirty="0">
                          <a:solidFill>
                            <a:srgbClr val="FFFFFF"/>
                          </a:solidFill>
                          <a:effectLst/>
                          <a:latin typeface="Calibri" panose="020F0502020204030204" pitchFamily="34" charset="0"/>
                          <a:cs typeface="Calibri" panose="020F0502020204030204" pitchFamily="34" charset="0"/>
                        </a:rPr>
                        <a:t>Accuracy Score</a:t>
                      </a:r>
                    </a:p>
                  </a:txBody>
                  <a:tcPr marL="6350" marR="6350" marT="12700" marB="12700" anchor="ctr"/>
                </a:tc>
                <a:tc>
                  <a:txBody>
                    <a:bodyPr/>
                    <a:lstStyle/>
                    <a:p>
                      <a:pPr algn="ctr" fontAlgn="ctr"/>
                      <a:r>
                        <a:rPr lang="en-IN" sz="1600" b="1" i="0" u="none" strike="noStrike" dirty="0">
                          <a:solidFill>
                            <a:srgbClr val="FFFFFF"/>
                          </a:solidFill>
                          <a:effectLst/>
                          <a:latin typeface="Calibri" panose="020F0502020204030204" pitchFamily="34" charset="0"/>
                          <a:cs typeface="Calibri" panose="020F0502020204030204" pitchFamily="34" charset="0"/>
                        </a:rPr>
                        <a:t>F1-Score</a:t>
                      </a:r>
                    </a:p>
                  </a:txBody>
                  <a:tcPr marL="6350" marR="6350" marT="12700" marB="12700" anchor="ctr"/>
                </a:tc>
                <a:extLst>
                  <a:ext uri="{0D108BD9-81ED-4DB2-BD59-A6C34878D82A}">
                    <a16:rowId xmlns:a16="http://schemas.microsoft.com/office/drawing/2014/main" val="1573414117"/>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1</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Naive Bayes</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0.4520</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0.4520</a:t>
                      </a:r>
                    </a:p>
                  </a:txBody>
                  <a:tcPr marL="6350" marR="6350" marT="12700" marB="12700" anchor="ctr"/>
                </a:tc>
                <a:extLst>
                  <a:ext uri="{0D108BD9-81ED-4DB2-BD59-A6C34878D82A}">
                    <a16:rowId xmlns:a16="http://schemas.microsoft.com/office/drawing/2014/main" val="197702473"/>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2</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SVM</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0.4934</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0.4934</a:t>
                      </a:r>
                    </a:p>
                  </a:txBody>
                  <a:tcPr marL="6350" marR="6350" marT="12700" marB="12700" anchor="ctr"/>
                </a:tc>
                <a:extLst>
                  <a:ext uri="{0D108BD9-81ED-4DB2-BD59-A6C34878D82A}">
                    <a16:rowId xmlns:a16="http://schemas.microsoft.com/office/drawing/2014/main" val="1444808751"/>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3</a:t>
                      </a:r>
                    </a:p>
                  </a:txBody>
                  <a:tcPr marL="6350" marR="6350" marT="6350" marB="0" anchor="ctr"/>
                </a:tc>
                <a:tc>
                  <a:txBody>
                    <a:bodyPr/>
                    <a:lstStyle/>
                    <a:p>
                      <a:pPr algn="ctr" fontAlgn="ctr"/>
                      <a:r>
                        <a:rPr lang="en-IN" sz="1600" b="0" i="0" u="none" strike="noStrike" dirty="0" err="1">
                          <a:solidFill>
                            <a:srgbClr val="000000"/>
                          </a:solidFill>
                          <a:effectLst/>
                          <a:latin typeface="Calibri" panose="020F0502020204030204" pitchFamily="34" charset="0"/>
                          <a:cs typeface="Calibri" panose="020F0502020204030204" pitchFamily="34" charset="0"/>
                        </a:rPr>
                        <a:t>BiLSTM</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0.4849</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0.4849</a:t>
                      </a:r>
                    </a:p>
                  </a:txBody>
                  <a:tcPr marL="6350" marR="6350" marT="12700" marB="12700" anchor="ctr"/>
                </a:tc>
                <a:extLst>
                  <a:ext uri="{0D108BD9-81ED-4DB2-BD59-A6C34878D82A}">
                    <a16:rowId xmlns:a16="http://schemas.microsoft.com/office/drawing/2014/main" val="2023989101"/>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4</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TextCNN</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0.5052</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0.4916</a:t>
                      </a:r>
                    </a:p>
                  </a:txBody>
                  <a:tcPr marL="6350" marR="6350" marT="12700" marB="12700" anchor="ctr"/>
                </a:tc>
                <a:extLst>
                  <a:ext uri="{0D108BD9-81ED-4DB2-BD59-A6C34878D82A}">
                    <a16:rowId xmlns:a16="http://schemas.microsoft.com/office/drawing/2014/main" val="205564242"/>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5</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RoBERTa</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0.8869</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0.8869</a:t>
                      </a:r>
                    </a:p>
                  </a:txBody>
                  <a:tcPr marL="6350" marR="6350" marT="12700" marB="12700" anchor="ctr"/>
                </a:tc>
                <a:extLst>
                  <a:ext uri="{0D108BD9-81ED-4DB2-BD59-A6C34878D82A}">
                    <a16:rowId xmlns:a16="http://schemas.microsoft.com/office/drawing/2014/main" val="3294298981"/>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6</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AlBERT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0.5655</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0.6144</a:t>
                      </a:r>
                    </a:p>
                  </a:txBody>
                  <a:tcPr marL="6350" marR="6350" marT="12700" marB="12700" anchor="ctr"/>
                </a:tc>
                <a:extLst>
                  <a:ext uri="{0D108BD9-81ED-4DB2-BD59-A6C34878D82A}">
                    <a16:rowId xmlns:a16="http://schemas.microsoft.com/office/drawing/2014/main" val="3463674717"/>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7</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DistilBERT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0.8429</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0.8429</a:t>
                      </a:r>
                    </a:p>
                  </a:txBody>
                  <a:tcPr marL="6350" marR="6350" marT="12700" marB="12700" anchor="ctr"/>
                </a:tc>
                <a:extLst>
                  <a:ext uri="{0D108BD9-81ED-4DB2-BD59-A6C34878D82A}">
                    <a16:rowId xmlns:a16="http://schemas.microsoft.com/office/drawing/2014/main" val="353650725"/>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8</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Canine</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0.8601</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0.8938</a:t>
                      </a:r>
                    </a:p>
                  </a:txBody>
                  <a:tcPr marL="6350" marR="6350" marT="12700" marB="12700" anchor="ctr"/>
                </a:tc>
                <a:extLst>
                  <a:ext uri="{0D108BD9-81ED-4DB2-BD59-A6C34878D82A}">
                    <a16:rowId xmlns:a16="http://schemas.microsoft.com/office/drawing/2014/main" val="3344382241"/>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9</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GPT-2</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0.8532</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0.8870</a:t>
                      </a:r>
                    </a:p>
                  </a:txBody>
                  <a:tcPr marL="6350" marR="6350" marT="12700" marB="12700" anchor="ctr"/>
                </a:tc>
                <a:extLst>
                  <a:ext uri="{0D108BD9-81ED-4DB2-BD59-A6C34878D82A}">
                    <a16:rowId xmlns:a16="http://schemas.microsoft.com/office/drawing/2014/main" val="976646496"/>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10</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DeBERTa</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0.8733</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0.9050</a:t>
                      </a:r>
                    </a:p>
                  </a:txBody>
                  <a:tcPr marL="6350" marR="6350" marT="12700" marB="12700" anchor="ctr"/>
                </a:tc>
                <a:extLst>
                  <a:ext uri="{0D108BD9-81ED-4DB2-BD59-A6C34878D82A}">
                    <a16:rowId xmlns:a16="http://schemas.microsoft.com/office/drawing/2014/main" val="3094174856"/>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11</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Electra</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0.8767</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0.8767</a:t>
                      </a:r>
                    </a:p>
                  </a:txBody>
                  <a:tcPr marL="6350" marR="6350" marT="12700" marB="12700" anchor="ctr"/>
                </a:tc>
                <a:extLst>
                  <a:ext uri="{0D108BD9-81ED-4DB2-BD59-A6C34878D82A}">
                    <a16:rowId xmlns:a16="http://schemas.microsoft.com/office/drawing/2014/main" val="815084736"/>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12</a:t>
                      </a:r>
                    </a:p>
                  </a:txBody>
                  <a:tcPr marL="6350" marR="6350" marT="6350" marB="0" anchor="ctr"/>
                </a:tc>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XLM-RoBERTa</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0.8951</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0.8951</a:t>
                      </a:r>
                    </a:p>
                  </a:txBody>
                  <a:tcPr marL="6350" marR="6350" marT="12700" marB="12700" anchor="ctr"/>
                </a:tc>
                <a:extLst>
                  <a:ext uri="{0D108BD9-81ED-4DB2-BD59-A6C34878D82A}">
                    <a16:rowId xmlns:a16="http://schemas.microsoft.com/office/drawing/2014/main" val="280440221"/>
                  </a:ext>
                </a:extLst>
              </a:tr>
              <a:tr h="312661">
                <a:tc>
                  <a:txBody>
                    <a:bodyPr/>
                    <a:lstStyle/>
                    <a:p>
                      <a:pPr algn="ctr" fontAlgn="ctr"/>
                      <a:r>
                        <a:rPr lang="en-IN" sz="1600" b="0" i="0" u="none" strike="noStrike">
                          <a:solidFill>
                            <a:srgbClr val="000000"/>
                          </a:solidFill>
                          <a:effectLst/>
                          <a:latin typeface="Calibri" panose="020F0502020204030204" pitchFamily="34" charset="0"/>
                          <a:cs typeface="Calibri" panose="020F0502020204030204" pitchFamily="34" charset="0"/>
                        </a:rPr>
                        <a:t>13</a:t>
                      </a:r>
                    </a:p>
                  </a:txBody>
                  <a:tcPr marL="6350" marR="6350" marT="6350" marB="0" anchor="ctr"/>
                </a:tc>
                <a:tc>
                  <a:txBody>
                    <a:bodyPr/>
                    <a:lstStyle/>
                    <a:p>
                      <a:pPr algn="ctr" fontAlgn="ctr"/>
                      <a:r>
                        <a:rPr lang="en-IN" sz="1600" b="0" i="0" u="none" strike="noStrike" dirty="0" err="1">
                          <a:solidFill>
                            <a:srgbClr val="000000"/>
                          </a:solidFill>
                          <a:effectLst/>
                          <a:latin typeface="Calibri" panose="020F0502020204030204" pitchFamily="34" charset="0"/>
                          <a:cs typeface="Calibri" panose="020F0502020204030204" pitchFamily="34" charset="0"/>
                        </a:rPr>
                        <a:t>XLNet</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0.8825</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0.8825</a:t>
                      </a:r>
                    </a:p>
                  </a:txBody>
                  <a:tcPr marL="6350" marR="6350" marT="12700" marB="12700" anchor="ctr"/>
                </a:tc>
                <a:extLst>
                  <a:ext uri="{0D108BD9-81ED-4DB2-BD59-A6C34878D82A}">
                    <a16:rowId xmlns:a16="http://schemas.microsoft.com/office/drawing/2014/main" val="3125205171"/>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14 </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0.8628</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0.8628</a:t>
                      </a:r>
                    </a:p>
                  </a:txBody>
                  <a:tcPr marL="6350" marR="6350" marT="12700" marB="12700" anchor="ctr"/>
                </a:tc>
                <a:extLst>
                  <a:ext uri="{0D108BD9-81ED-4DB2-BD59-A6C34878D82A}">
                    <a16:rowId xmlns:a16="http://schemas.microsoft.com/office/drawing/2014/main" val="1142753728"/>
                  </a:ext>
                </a:extLst>
              </a:tr>
              <a:tr h="312661">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15 </a:t>
                      </a:r>
                    </a:p>
                  </a:txBody>
                  <a:tcPr marL="6350" marR="6350" marT="6350" marB="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LinkBERT</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0.8821</a:t>
                      </a:r>
                    </a:p>
                  </a:txBody>
                  <a:tcPr marL="6350" marR="6350" marT="12700" marB="12700" anchor="ctr"/>
                </a:tc>
                <a:tc>
                  <a:txBody>
                    <a:bodyPr/>
                    <a:lstStyle/>
                    <a:p>
                      <a:pPr algn="ctr" fontAlgn="ctr"/>
                      <a:r>
                        <a:rPr lang="en-IN" sz="1600" b="0" i="0" u="none" strike="noStrike" dirty="0">
                          <a:solidFill>
                            <a:srgbClr val="000000"/>
                          </a:solidFill>
                          <a:effectLst/>
                          <a:latin typeface="Calibri" panose="020F0502020204030204" pitchFamily="34" charset="0"/>
                          <a:cs typeface="Calibri" panose="020F0502020204030204" pitchFamily="34" charset="0"/>
                        </a:rPr>
                        <a:t>0.9118</a:t>
                      </a:r>
                    </a:p>
                  </a:txBody>
                  <a:tcPr marL="6350" marR="6350" marT="12700" marB="12700" anchor="ctr"/>
                </a:tc>
                <a:extLst>
                  <a:ext uri="{0D108BD9-81ED-4DB2-BD59-A6C34878D82A}">
                    <a16:rowId xmlns:a16="http://schemas.microsoft.com/office/drawing/2014/main" val="239623851"/>
                  </a:ext>
                </a:extLst>
              </a:tr>
            </a:tbl>
          </a:graphicData>
        </a:graphic>
      </p:graphicFrame>
    </p:spTree>
    <p:extLst>
      <p:ext uri="{BB962C8B-B14F-4D97-AF65-F5344CB8AC3E}">
        <p14:creationId xmlns:p14="http://schemas.microsoft.com/office/powerpoint/2010/main" val="134130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E06E-EAB1-4BDB-9394-7A397461985F}"/>
              </a:ext>
            </a:extLst>
          </p:cNvPr>
          <p:cNvSpPr>
            <a:spLocks noGrp="1"/>
          </p:cNvSpPr>
          <p:nvPr>
            <p:ph type="title"/>
          </p:nvPr>
        </p:nvSpPr>
        <p:spPr/>
        <p:txBody>
          <a:bodyPr/>
          <a:lstStyle/>
          <a:p>
            <a:pPr algn="ctr"/>
            <a:r>
              <a:rPr lang="en-US" dirty="0"/>
              <a:t>Accuracy and F1-score Results</a:t>
            </a:r>
            <a:br>
              <a:rPr lang="en-US" dirty="0"/>
            </a:br>
            <a:r>
              <a:rPr lang="en-US" dirty="0"/>
              <a:t>Train: Kaggle | Test: Reddit</a:t>
            </a:r>
          </a:p>
        </p:txBody>
      </p:sp>
      <p:pic>
        <p:nvPicPr>
          <p:cNvPr id="1026" name="Picture 2">
            <a:extLst>
              <a:ext uri="{FF2B5EF4-FFF2-40B4-BE49-F238E27FC236}">
                <a16:creationId xmlns:a16="http://schemas.microsoft.com/office/drawing/2014/main" id="{E684E6AC-2DF4-4361-974B-A1A3648754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068033"/>
            <a:ext cx="4447572" cy="43756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5D004A-EBE3-4D00-B05A-999C67ECB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224" y="2068033"/>
            <a:ext cx="4818702" cy="437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0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E06E-EAB1-4BDB-9394-7A397461985F}"/>
              </a:ext>
            </a:extLst>
          </p:cNvPr>
          <p:cNvSpPr>
            <a:spLocks noGrp="1"/>
          </p:cNvSpPr>
          <p:nvPr>
            <p:ph type="title"/>
          </p:nvPr>
        </p:nvSpPr>
        <p:spPr/>
        <p:txBody>
          <a:bodyPr/>
          <a:lstStyle/>
          <a:p>
            <a:pPr algn="ctr"/>
            <a:r>
              <a:rPr lang="en-US" dirty="0"/>
              <a:t>Accuracy and F1-score Results</a:t>
            </a:r>
            <a:br>
              <a:rPr lang="en-US" dirty="0"/>
            </a:br>
            <a:r>
              <a:rPr lang="en-US" dirty="0"/>
              <a:t>Train: Kaggle | Test: Twitter</a:t>
            </a:r>
          </a:p>
        </p:txBody>
      </p:sp>
      <p:pic>
        <p:nvPicPr>
          <p:cNvPr id="2054" name="Picture 6">
            <a:extLst>
              <a:ext uri="{FF2B5EF4-FFF2-40B4-BE49-F238E27FC236}">
                <a16:creationId xmlns:a16="http://schemas.microsoft.com/office/drawing/2014/main" id="{C2DFA872-E31B-453E-B2DC-DFADFF8BD7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965960"/>
            <a:ext cx="4447572" cy="42824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E5178DD-C984-437F-B5AA-B06A5F360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465" y="1965960"/>
            <a:ext cx="5105621" cy="428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32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E06E-EAB1-4BDB-9394-7A397461985F}"/>
              </a:ext>
            </a:extLst>
          </p:cNvPr>
          <p:cNvSpPr>
            <a:spLocks noGrp="1"/>
          </p:cNvSpPr>
          <p:nvPr>
            <p:ph type="title"/>
          </p:nvPr>
        </p:nvSpPr>
        <p:spPr/>
        <p:txBody>
          <a:bodyPr/>
          <a:lstStyle/>
          <a:p>
            <a:pPr algn="ctr"/>
            <a:r>
              <a:rPr lang="en-US" dirty="0"/>
              <a:t>Accuracy and F1-score Results</a:t>
            </a:r>
            <a:br>
              <a:rPr lang="en-US" dirty="0"/>
            </a:br>
            <a:r>
              <a:rPr lang="en-US" dirty="0"/>
              <a:t>Train: Kaggle | Test: Reddit + Twitter</a:t>
            </a:r>
          </a:p>
        </p:txBody>
      </p:sp>
      <p:pic>
        <p:nvPicPr>
          <p:cNvPr id="1026" name="Picture 2">
            <a:extLst>
              <a:ext uri="{FF2B5EF4-FFF2-40B4-BE49-F238E27FC236}">
                <a16:creationId xmlns:a16="http://schemas.microsoft.com/office/drawing/2014/main" id="{DBC455CC-9BB0-41D9-963C-17E82C12A9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2028" y="1965960"/>
            <a:ext cx="4712748" cy="42793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61A463-E48A-446A-8A7C-CB164DAAF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656" y="1951370"/>
            <a:ext cx="4712748"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29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E8A52C0B-A2D1-49A9-A689-B88EE6070E78}"/>
              </a:ext>
            </a:extLst>
          </p:cNvPr>
          <p:cNvSpPr txBox="1"/>
          <p:nvPr/>
        </p:nvSpPr>
        <p:spPr>
          <a:xfrm>
            <a:off x="1143000" y="609600"/>
            <a:ext cx="9875520" cy="135636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u="sng">
                <a:solidFill>
                  <a:srgbClr val="FFFFFF"/>
                </a:solidFill>
                <a:latin typeface="+mj-lt"/>
                <a:ea typeface="+mj-ea"/>
                <a:cs typeface="+mj-cs"/>
              </a:rPr>
              <a:t>Conclusion:</a:t>
            </a:r>
          </a:p>
        </p:txBody>
      </p:sp>
      <p:sp useBgFill="1">
        <p:nvSpPr>
          <p:cNvPr id="48" name="Rectangle 47">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634879-011B-4DA0-B09B-3BD367C9B62D}"/>
              </a:ext>
            </a:extLst>
          </p:cNvPr>
          <p:cNvSpPr txBox="1"/>
          <p:nvPr/>
        </p:nvSpPr>
        <p:spPr>
          <a:xfrm>
            <a:off x="1143000" y="2852530"/>
            <a:ext cx="9872871" cy="3243469"/>
          </a:xfrm>
          <a:prstGeom prst="rect">
            <a:avLst/>
          </a:prstGeom>
        </p:spPr>
        <p:txBody>
          <a:bodyPr vert="horz" lIns="91440" tIns="45720" rIns="91440" bIns="45720" rtlCol="0">
            <a:normAutofit lnSpcReduction="10000"/>
          </a:bodyPr>
          <a:lstStyle/>
          <a:p>
            <a:pPr indent="-182880" defTabSz="914400">
              <a:lnSpc>
                <a:spcPct val="90000"/>
              </a:lnSpc>
              <a:spcAft>
                <a:spcPts val="600"/>
              </a:spcAft>
              <a:buClr>
                <a:schemeClr val="accent1"/>
              </a:buClr>
              <a:buSzPct val="80000"/>
              <a:buFont typeface="Corbel" pitchFamily="34" charset="0"/>
              <a:buChar char="•"/>
            </a:pPr>
            <a:r>
              <a:rPr lang="en-US" sz="1500" dirty="0"/>
              <a:t>We observe that the models perform well in the news classification task. The deep learning models perform better than the traditional ML methods. </a:t>
            </a:r>
          </a:p>
          <a:p>
            <a:pPr indent="-182880" defTabSz="914400">
              <a:lnSpc>
                <a:spcPct val="90000"/>
              </a:lnSpc>
              <a:spcAft>
                <a:spcPts val="600"/>
              </a:spcAft>
              <a:buClr>
                <a:schemeClr val="accent1"/>
              </a:buClr>
              <a:buSzPct val="80000"/>
              <a:buFont typeface="Corbel" pitchFamily="34" charset="0"/>
              <a:buChar char="•"/>
            </a:pPr>
            <a:endParaRPr lang="en-US" sz="1500" dirty="0"/>
          </a:p>
          <a:p>
            <a:pPr indent="-182880" defTabSz="914400">
              <a:lnSpc>
                <a:spcPct val="90000"/>
              </a:lnSpc>
              <a:spcAft>
                <a:spcPts val="600"/>
              </a:spcAft>
              <a:buClr>
                <a:schemeClr val="accent1"/>
              </a:buClr>
              <a:buSzPct val="80000"/>
              <a:buFont typeface="Corbel" pitchFamily="34" charset="0"/>
              <a:buChar char="•"/>
            </a:pPr>
            <a:r>
              <a:rPr lang="en-US" sz="1500" dirty="0"/>
              <a:t>A curious thing to note is that the CNN (Text CNN) and LSTM (BiLSTM) models performed at levels in close comparison with those of baseline methods. However, all the transformer models performed significantly better than the baseline ML, the CNN and the LSTM based models. </a:t>
            </a:r>
          </a:p>
          <a:p>
            <a:pPr indent="-182880" defTabSz="914400">
              <a:lnSpc>
                <a:spcPct val="90000"/>
              </a:lnSpc>
              <a:spcAft>
                <a:spcPts val="600"/>
              </a:spcAft>
              <a:buClr>
                <a:schemeClr val="accent1"/>
              </a:buClr>
              <a:buSzPct val="80000"/>
              <a:buFont typeface="Corbel" pitchFamily="34" charset="0"/>
              <a:buChar char="•"/>
            </a:pPr>
            <a:endParaRPr lang="en-US" sz="1500" dirty="0"/>
          </a:p>
          <a:p>
            <a:pPr indent="-182880" defTabSz="914400">
              <a:lnSpc>
                <a:spcPct val="90000"/>
              </a:lnSpc>
              <a:spcAft>
                <a:spcPts val="600"/>
              </a:spcAft>
              <a:buClr>
                <a:schemeClr val="accent1"/>
              </a:buClr>
              <a:buSzPct val="80000"/>
              <a:buFont typeface="Corbel" pitchFamily="34" charset="0"/>
              <a:buChar char="•"/>
            </a:pPr>
            <a:r>
              <a:rPr lang="en-US" sz="1500" dirty="0"/>
              <a:t>The accuracies produced by the Transformer models were good enough to classify most of the news data correctly. We also observe that the transformer models generalize well and one aspect to this might be because these models were pre-trained general language models and thus did not overfit on the training dataset.</a:t>
            </a:r>
          </a:p>
          <a:p>
            <a:pPr indent="-182880" defTabSz="914400">
              <a:lnSpc>
                <a:spcPct val="90000"/>
              </a:lnSpc>
              <a:spcAft>
                <a:spcPts val="600"/>
              </a:spcAft>
              <a:buClr>
                <a:schemeClr val="accent1"/>
              </a:buClr>
              <a:buSzPct val="80000"/>
              <a:buFont typeface="Corbel" pitchFamily="34" charset="0"/>
              <a:buChar char="•"/>
            </a:pPr>
            <a:endParaRPr lang="en-US" sz="1500" dirty="0"/>
          </a:p>
          <a:p>
            <a:pPr indent="-182880" defTabSz="914400">
              <a:lnSpc>
                <a:spcPct val="90000"/>
              </a:lnSpc>
              <a:spcAft>
                <a:spcPts val="600"/>
              </a:spcAft>
              <a:buClr>
                <a:schemeClr val="accent1"/>
              </a:buClr>
              <a:buSzPct val="80000"/>
              <a:buFont typeface="Corbel" pitchFamily="34" charset="0"/>
              <a:buChar char="•"/>
            </a:pPr>
            <a:r>
              <a:rPr lang="en-US" sz="1500" dirty="0"/>
              <a:t>One of the goals for our project was to figure whether a model trained to detect if  a news article is real or fake and check if the structure of the text plays a part in that. From our results it can be observed that even with varying distributions with regards to the structure of the data, our models have generalized well.</a:t>
            </a:r>
          </a:p>
        </p:txBody>
      </p:sp>
    </p:spTree>
    <p:extLst>
      <p:ext uri="{BB962C8B-B14F-4D97-AF65-F5344CB8AC3E}">
        <p14:creationId xmlns:p14="http://schemas.microsoft.com/office/powerpoint/2010/main" val="2459853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421</TotalTime>
  <Words>1975</Words>
  <Application>Microsoft Office PowerPoint</Application>
  <PresentationFormat>Widescreen</PresentationFormat>
  <Paragraphs>383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Droid Serif</vt:lpstr>
      <vt:lpstr>Oswald</vt:lpstr>
      <vt:lpstr>Basis</vt:lpstr>
      <vt:lpstr>PowerPoint Presentation</vt:lpstr>
      <vt:lpstr>Classifying News from Social Media Platforms as Real and Fake </vt:lpstr>
      <vt:lpstr>PowerPoint Presentation</vt:lpstr>
      <vt:lpstr>PowerPoint Presentation</vt:lpstr>
      <vt:lpstr>PowerPoint Presentation</vt:lpstr>
      <vt:lpstr>Accuracy and F1-score Results Train: Kaggle | Test: Reddit</vt:lpstr>
      <vt:lpstr>Accuracy and F1-score Results Train: Kaggle | Test: Twitter</vt:lpstr>
      <vt:lpstr>Accuracy and F1-score Results Train: Kaggle | Test: Reddit + Twitter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News from Social Media Platforms as Real and Fake</dc:title>
  <dc:creator>vasanth k.</dc:creator>
  <cp:lastModifiedBy>Anand, Gopik</cp:lastModifiedBy>
  <cp:revision>41</cp:revision>
  <dcterms:created xsi:type="dcterms:W3CDTF">2022-04-23T22:51:41Z</dcterms:created>
  <dcterms:modified xsi:type="dcterms:W3CDTF">2022-04-24T22:46:42Z</dcterms:modified>
</cp:coreProperties>
</file>