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47" r:id="rId4"/>
    <p:sldId id="349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07" r:id="rId46"/>
    <p:sldId id="308" r:id="rId47"/>
  </p:sldIdLst>
  <p:sldSz cx="9144000" cy="6858000" type="screen4x3"/>
  <p:notesSz cx="9372600" cy="70866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3" autoAdjust="0"/>
  </p:normalViewPr>
  <p:slideViewPr>
    <p:cSldViewPr>
      <p:cViewPr varScale="1">
        <p:scale>
          <a:sx n="95" d="100"/>
          <a:sy n="95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9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834218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429934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420533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4191001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286000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124200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3886200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440266" y="4648200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440266" y="5393509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8" r:id="rId4"/>
    <p:sldLayoutId id="2147483757" r:id="rId5"/>
    <p:sldLayoutId id="2147483759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5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and Dictionaries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an Element in a List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8199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 is </a:t>
            </a:r>
            <a:r>
              <a:rPr lang="en-US" b="1" dirty="0">
                <a:solidFill>
                  <a:schemeClr val="tx1"/>
                </a:solidFill>
              </a:rPr>
              <a:t>mutable</a:t>
            </a:r>
            <a:r>
              <a:rPr lang="en-US" dirty="0">
                <a:solidFill>
                  <a:schemeClr val="tx1"/>
                </a:solidFill>
              </a:rPr>
              <a:t> (meaning the subparts of it can be changed)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Elements can be inserted, removed, or replaced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list itself maintains its identity, but its </a:t>
            </a:r>
            <a:r>
              <a:rPr lang="en-US" b="1" dirty="0">
                <a:solidFill>
                  <a:schemeClr val="tx1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—its length and its contents—can change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operator is used to replace an element: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280709"/>
            <a:ext cx="5257800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example[3]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3, 0]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58068" y="4995581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is used to reference the </a:t>
            </a:r>
            <a:r>
              <a:rPr lang="en-US" b="1" dirty="0">
                <a:solidFill>
                  <a:schemeClr val="tx1"/>
                </a:solidFill>
              </a:rPr>
              <a:t>target </a:t>
            </a:r>
            <a:r>
              <a:rPr lang="en-US" dirty="0">
                <a:solidFill>
                  <a:schemeClr val="tx1"/>
                </a:solidFill>
              </a:rPr>
              <a:t>of the assignment, which is not the list but an element’s position within it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479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an Element in a List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first session shows how to replace each number in a list with its square: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867829"/>
            <a:ext cx="8415338" cy="163737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 = [2, 3, 4, 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cs typeface="Courier New" panose="02070309020205020404" pitchFamily="49" charset="0"/>
              </a:rPr>
              <a:t>[2, 3, 4, 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range(len(numbers)):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numbers[index] = numbers[index] **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cs typeface="Courier New" panose="02070309020205020404" pitchFamily="49" charset="0"/>
              </a:rPr>
              <a:t>[4, 9, 16, 25]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363984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Next session uses the string method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split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to extract a list of words: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1434" y="3999386"/>
            <a:ext cx="8415338" cy="187128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sentence = “This example has five words.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 = sentence.split()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cs typeface="Courier New" panose="02070309020205020404" pitchFamily="49" charset="0"/>
              </a:rPr>
              <a:t>[‘This’, ‘example’, ‘has’, ‘five’, ‘words.’]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range(len(words)):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words[index] = words[index].upper()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cs typeface="Courier New" panose="02070309020205020404" pitchFamily="49" charset="0"/>
              </a:rPr>
              <a:t>[‘THIS’, ‘EXAMPLE’, ‘HAS’, ‘FIVE’, ‘WORDS.’]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2300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8998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type includes several methods for inserting and removing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4300"/>
              </p:ext>
            </p:extLst>
          </p:nvPr>
        </p:nvGraphicFramePr>
        <p:xfrm>
          <a:off x="1371600" y="2277482"/>
          <a:ext cx="60960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List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L..append(element)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 the end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L.extend(aList)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Adds the elements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aList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 the end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L..insert(index,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Inserts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index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 less than the length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 Otherwise, inserts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at the end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and returns the element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at the </a:t>
                      </a:r>
                      <a:r>
                        <a:rPr lang="en-US" sz="1400" u="sng" baseline="0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L.pop(index)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and returns the element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934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i</a:t>
            </a:r>
            <a:r>
              <a:rPr lang="en-US" b="1" dirty="0">
                <a:solidFill>
                  <a:schemeClr val="tx1"/>
                </a:solidFill>
              </a:rPr>
              <a:t>nsert </a:t>
            </a:r>
            <a:r>
              <a:rPr lang="en-US" dirty="0">
                <a:solidFill>
                  <a:schemeClr val="tx1"/>
                </a:solidFill>
              </a:rPr>
              <a:t>expects an integer index and the new element as arguments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05000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example.insert(1, 10)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10,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example.insert(3, 25)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10, 2, 25]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913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36089"/>
            <a:ext cx="8415338" cy="132343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append </a:t>
            </a:r>
            <a:r>
              <a:rPr lang="en-US" dirty="0">
                <a:solidFill>
                  <a:schemeClr val="tx1"/>
                </a:solidFill>
              </a:rPr>
              <a:t>expects just the new element as an argument and adds the new element to the end of the list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 performs a similar operation, but adds the elements of its list argument to the end of the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2720268"/>
            <a:ext cx="8415338" cy="342093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example.append(3)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example.extend([11, 12, 13])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3, 11, 12, 13]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+ [14, 15]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3, 11, 12, 13, 14, 15]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3, 11, 12, 13]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891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pop </a:t>
            </a:r>
            <a:r>
              <a:rPr lang="en-US" dirty="0">
                <a:solidFill>
                  <a:schemeClr val="tx1"/>
                </a:solidFill>
              </a:rPr>
              <a:t>is used to remove an element at a given position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1634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10, 11, 12, 13]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example.pop() # Remove the last element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13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10, 11, 12]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example.pop(0) # Remove the first element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[2, 10, 11, 12]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0480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determines an element’s presence or absence, but does not return position of element (if found).  It returns a True or False.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method </a:t>
            </a: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to locate an element’s position in a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Raises an error when the target element is not found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1434" y="3021366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aList = [34, 45, 67]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target = 45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target in aList: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print(aList.index(target))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print(−1)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6323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0362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list’s elements are always ordered by position, but you can impose a </a:t>
            </a:r>
            <a:r>
              <a:rPr lang="en-US" b="1" dirty="0">
                <a:solidFill>
                  <a:schemeClr val="tx1"/>
                </a:solidFill>
              </a:rPr>
              <a:t>natural ordering </a:t>
            </a:r>
            <a:r>
              <a:rPr lang="en-US" dirty="0">
                <a:solidFill>
                  <a:schemeClr val="tx1"/>
                </a:solidFill>
              </a:rPr>
              <a:t>on them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example, in alphabetical order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the elements can be related by comparing them &lt;, &gt;, and ==, they can be sorted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sort </a:t>
            </a:r>
            <a:r>
              <a:rPr lang="en-US" dirty="0">
                <a:solidFill>
                  <a:schemeClr val="tx1"/>
                </a:solidFill>
              </a:rPr>
              <a:t>mutates a list by arranging its elements in ascending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3611584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[4, 2, 10, 8]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[4, 2, 10, 8]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[2, 4, 8, 10]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619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Mutator Methods and the Value None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6353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All of the functions and methods examined in previous chapters return a value that the caller can then use to complete its work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Mutator</a:t>
            </a:r>
            <a:r>
              <a:rPr lang="en-US" dirty="0">
                <a:solidFill>
                  <a:schemeClr val="tx1"/>
                </a:solidFill>
              </a:rPr>
              <a:t> methods (e.g.,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append,extend,pop,and sort</a:t>
            </a:r>
            <a:r>
              <a:rPr lang="en-US" dirty="0">
                <a:solidFill>
                  <a:schemeClr val="tx1"/>
                </a:solidFill>
              </a:rPr>
              <a:t>) usually return no value of interest to caller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automatically returns the special value </a:t>
            </a:r>
            <a:r>
              <a:rPr lang="en-US" b="1" dirty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3272165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aList =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aList.sort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print(aList)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5453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 and Side Effects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Mutable property of lists leads to interesting phenomena: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1905000"/>
            <a:ext cx="3989034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 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 =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first[1] = 99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[10, 99, 30]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2422" y="5029200"/>
            <a:ext cx="4174066" cy="632481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First and second are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aliases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They refer to the exact same list object</a:t>
            </a:r>
          </a:p>
        </p:txBody>
      </p:sp>
      <p:pic>
        <p:nvPicPr>
          <p:cNvPr id="5" name="Picture 4" descr="Figure 5-1 Two variables refer to the same list object. The object list of the first and second variables: 10, 0; 99, 1; 3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30817"/>
            <a:ext cx="3467623" cy="125988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20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9312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5.1</a:t>
            </a:r>
            <a:r>
              <a:rPr lang="en-US" dirty="0">
                <a:solidFill>
                  <a:schemeClr val="tx1"/>
                </a:solidFill>
              </a:rPr>
              <a:t> Construct lists and access items in those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5.2</a:t>
            </a:r>
            <a:r>
              <a:rPr lang="en-US" dirty="0">
                <a:solidFill>
                  <a:schemeClr val="tx1"/>
                </a:solidFill>
              </a:rPr>
              <a:t> Use methods to manipulate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5.3</a:t>
            </a:r>
            <a:r>
              <a:rPr lang="en-US" dirty="0">
                <a:solidFill>
                  <a:schemeClr val="tx1"/>
                </a:solidFill>
              </a:rPr>
              <a:t> Perform traversals of lists to process items in the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5.4</a:t>
            </a:r>
            <a:r>
              <a:rPr lang="en-US" dirty="0">
                <a:solidFill>
                  <a:schemeClr val="tx1"/>
                </a:solidFill>
              </a:rPr>
              <a:t> Define simple functions that expect parameters and return values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 and Side Effects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prevent aliasing, create a new object and copy contents of original: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8734"/>
            <a:ext cx="3657600" cy="315778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element in first: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third.append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(element)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first[1] = 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[10, 100,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[10, 99, 30]</a:t>
            </a:r>
          </a:p>
        </p:txBody>
      </p:sp>
      <p:pic>
        <p:nvPicPr>
          <p:cNvPr id="6" name="Picture 5" descr="Figure 5-2 Two variables refer to different list objects. The object list of the first variable: 10, 0; 99, 1; 30, 2. The object list of the third variable: 10, 0; 99, 1; 3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49448"/>
            <a:ext cx="3429000" cy="192255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0767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Equality: Object Identity and Structural Equivalence (1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79180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Programmers might need to see whether two variables refer to the exact same object or to different objects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Example, you might want to determine whether one variable is an alias for another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== operator returns True if the variables are aliases for the same object.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Unfortunately, == also returns True if the contents of two different objects are the same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first relation is called </a:t>
            </a:r>
            <a:r>
              <a:rPr lang="en-US" b="1" dirty="0">
                <a:solidFill>
                  <a:schemeClr val="tx1"/>
                </a:solidFill>
              </a:rPr>
              <a:t>object identity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second relation is called </a:t>
            </a:r>
            <a:r>
              <a:rPr lang="en-US" b="1" dirty="0">
                <a:solidFill>
                  <a:schemeClr val="tx1"/>
                </a:solidFill>
              </a:rPr>
              <a:t>structural equivalence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== operator has no way of distinguishing between these two types of relations.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336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Equality: Object Identity and Structural Equivalence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operator can be used to test for object identity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905000"/>
            <a:ext cx="3657600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 [20, 30, 40]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 =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 = list(first) # Or first[:]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is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is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5" name="Picture 4" descr="Figure 5-3 Three Variables and two distinct list objects. The object list of the first and second variables: 20, 0; 30, 1; 40, 2. The object list of the third variable: 20, 0; 30, 1; 4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3817416" cy="2125316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403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a List to Find the Median of a Set of Numbers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063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find the </a:t>
            </a:r>
            <a:r>
              <a:rPr lang="en-US" b="1" dirty="0">
                <a:solidFill>
                  <a:schemeClr val="tx1"/>
                </a:solidFill>
              </a:rPr>
              <a:t>median </a:t>
            </a:r>
            <a:r>
              <a:rPr lang="en-US" dirty="0">
                <a:solidFill>
                  <a:schemeClr val="tx1"/>
                </a:solidFill>
              </a:rPr>
              <a:t>of a set of numbers: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897032"/>
            <a:ext cx="8415338" cy="429810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File: median.py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Prints the median of a set of numbers in a file.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= input(“Enter the filename: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open(fileName,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Input the text, convert it to numbers, and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add the numbers to a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words = line.split()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for wd in 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     </a:t>
            </a:r>
            <a:r>
              <a:rPr lang="en-US" sz="1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numbers.append</a:t>
            </a: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(float(word))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Sort the list and print the number at its midpoint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midpoint = len(numbers)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median is’’, end = “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if len(numbers)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print(numbers[midpoint])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print((numbers[midpoint] + numbers[midpoint − 1]) /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3130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tuple </a:t>
            </a:r>
            <a:r>
              <a:rPr lang="en-US" dirty="0">
                <a:solidFill>
                  <a:schemeClr val="tx1"/>
                </a:solidFill>
              </a:rPr>
              <a:t>resembles a list, but is immutable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Indicate by enclosing its elements in 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1434" y="2279046"/>
            <a:ext cx="8415338" cy="315778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fruits = (“apple”, “banana”)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fruits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(‘apple’, ‘banana’)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meats = (“fish”, “poultry”)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meats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(‘fish’, ‘poultry’)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food = meats + fruits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food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(‘fish’, ‘poultry’, ‘apple’, ‘banana’)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veggies = [“celery”, “beans”]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tuple(veggies)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(‘celery’, ‘beans’)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0591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Defining our own functions allows us to organize our code in existing scripts more effectively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section provides a brief overview of how to do this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10520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Syntax of Simple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a function consists of header and body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369242" y="1877553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“““Returns the square of x.”””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   return x * 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3244" y="2743612"/>
            <a:ext cx="8415338" cy="176106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Docstring contains information about what the function does; to display, enter </a:t>
            </a:r>
            <a:r>
              <a:rPr lang="en-US" b="1" dirty="0">
                <a:solidFill>
                  <a:schemeClr val="tx1"/>
                </a:solidFill>
              </a:rPr>
              <a:t>help(square)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can be defined in a Python shell, but it is more convenient to define it in an I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 window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a function definition: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6610" y="4639322"/>
            <a:ext cx="8415338" cy="62318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&lt;function name&gt;(&lt;parameter−1&gt;, ..., &lt;parameter−n&gt;):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&lt;body&gt;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0576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parameter is the name used in the function definition for an argument that is passed to the function when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now, the number and positions of arguments of a function call should match the number and positions of the parameters in the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functions expect no arguments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defined with no parameters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4961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Place a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 at each exit point of a function when function should explicitly return a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91844" y="2667000"/>
            <a:ext cx="1981200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&lt;expression&gt;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1544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a function contains no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statement, Python transfers control to the caller after the last statement in the function’s body is executed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special value </a:t>
            </a:r>
            <a:r>
              <a:rPr lang="en-US" b="1" dirty="0">
                <a:solidFill>
                  <a:schemeClr val="tx1"/>
                </a:solidFill>
              </a:rPr>
              <a:t>None </a:t>
            </a:r>
            <a:r>
              <a:rPr lang="en-US" dirty="0">
                <a:solidFill>
                  <a:schemeClr val="tx1"/>
                </a:solidFill>
              </a:rPr>
              <a:t>is automatically returned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870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Boolean function </a:t>
            </a:r>
            <a:r>
              <a:rPr lang="en-US" dirty="0">
                <a:solidFill>
                  <a:schemeClr val="tx1"/>
                </a:solidFill>
              </a:rPr>
              <a:t>usually tests its argument for the presence or absence of some property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b="1" dirty="0">
                <a:solidFill>
                  <a:schemeClr val="tx1"/>
                </a:solidFill>
              </a:rPr>
              <a:t>True </a:t>
            </a:r>
            <a:r>
              <a:rPr lang="en-US" dirty="0">
                <a:solidFill>
                  <a:schemeClr val="tx1"/>
                </a:solidFill>
              </a:rPr>
              <a:t>if property is present; </a:t>
            </a:r>
            <a:r>
              <a:rPr lang="en-US" b="1" dirty="0">
                <a:solidFill>
                  <a:schemeClr val="tx1"/>
                </a:solidFill>
              </a:rPr>
              <a:t>False </a:t>
            </a:r>
            <a:r>
              <a:rPr lang="en-US" dirty="0">
                <a:solidFill>
                  <a:schemeClr val="tx1"/>
                </a:solidFill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784" y="2984380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odd(6)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odd(x):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 Returns True if x is odd or False otherwise.”””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x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False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8302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77741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5.5</a:t>
            </a:r>
            <a:r>
              <a:rPr lang="en-US" dirty="0">
                <a:solidFill>
                  <a:schemeClr val="tx1"/>
                </a:solidFill>
              </a:rPr>
              <a:t> Construct dictionaries and access entries in those dictionaries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5.6</a:t>
            </a:r>
            <a:r>
              <a:rPr lang="en-US" dirty="0">
                <a:solidFill>
                  <a:schemeClr val="tx1"/>
                </a:solidFill>
              </a:rPr>
              <a:t> Use methods to manipulate dictionaries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5.7</a:t>
            </a:r>
            <a:r>
              <a:rPr lang="en-US" dirty="0">
                <a:solidFill>
                  <a:schemeClr val="tx1"/>
                </a:solidFill>
              </a:rPr>
              <a:t> Determine whether a list or a dictionary is an appropriate data structure for a given application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(1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serves as the entry point for a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Usually expects no arguments and returns no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and other functions can appear in no particular order in the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long as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is called at the end of the script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Script can be run from I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E, imported into the shell, or run from a terminal command prompt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07653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(2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49390"/>
            <a:ext cx="8415338" cy="394723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computesquare.py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Illustrates the definition of a main function.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main():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 The main function for this script.”””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float(input(“Enter a number: 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result = square(number)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square of”, number, “is”, result)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“““Returns the square of x.”””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x * x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The entry point for program execution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__name__ == “__main:”__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1673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8057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dictionary organizes information by </a:t>
            </a:r>
            <a:r>
              <a:rPr lang="en-US" b="1" dirty="0">
                <a:solidFill>
                  <a:schemeClr val="tx1"/>
                </a:solidFill>
              </a:rPr>
              <a:t>association</a:t>
            </a:r>
            <a:r>
              <a:rPr lang="en-US" dirty="0">
                <a:solidFill>
                  <a:schemeClr val="tx1"/>
                </a:solidFill>
              </a:rPr>
              <a:t>, not position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When you use a dictionary to look up the definition of “mammal,” you don’t start at page 1; instead, you turn to the words beginning with “M”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Data structures organized by association are also called </a:t>
            </a:r>
            <a:r>
              <a:rPr lang="en-US" b="1" dirty="0">
                <a:solidFill>
                  <a:schemeClr val="tx1"/>
                </a:solidFill>
              </a:rPr>
              <a:t>tables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association lists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a </a:t>
            </a:r>
            <a:r>
              <a:rPr lang="en-US" b="1" dirty="0">
                <a:solidFill>
                  <a:schemeClr val="tx1"/>
                </a:solidFill>
              </a:rPr>
              <a:t>dictionary </a:t>
            </a:r>
            <a:r>
              <a:rPr lang="en-US" dirty="0">
                <a:solidFill>
                  <a:schemeClr val="tx1"/>
                </a:solidFill>
              </a:rPr>
              <a:t>associates a set of </a:t>
            </a:r>
            <a:r>
              <a:rPr lang="en-US" b="1" dirty="0">
                <a:solidFill>
                  <a:schemeClr val="tx1"/>
                </a:solidFill>
              </a:rPr>
              <a:t>keys </a:t>
            </a:r>
            <a:r>
              <a:rPr lang="en-US" dirty="0">
                <a:solidFill>
                  <a:schemeClr val="tx1"/>
                </a:solidFill>
              </a:rPr>
              <a:t>with data values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9313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0505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Python dictionary is written as a sequence of key/value pairs separated by commas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Pairs are sometimes called </a:t>
            </a:r>
            <a:r>
              <a:rPr lang="en-US" b="1" dirty="0">
                <a:solidFill>
                  <a:schemeClr val="tx1"/>
                </a:solidFill>
              </a:rPr>
              <a:t>entries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Enclosed in curly braces (</a:t>
            </a:r>
            <a:r>
              <a:rPr lang="en-US" b="1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colon (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) separates a key and its value</a:t>
            </a:r>
            <a:r>
              <a:rPr lang="en-US" b="1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245201"/>
            <a:ext cx="5105400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9056" y="3653898"/>
            <a:ext cx="6460066" cy="943335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 phone book: </a:t>
            </a:r>
            <a:r>
              <a:rPr lang="en-US" b="1" dirty="0">
                <a:solidFill>
                  <a:schemeClr val="tx1"/>
                </a:solidFill>
              </a:rPr>
              <a:t>{‘Savannah’:‘476-3321’, ‘Nathaniel’:‘351-7743’}     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Personal information: </a:t>
            </a:r>
            <a:r>
              <a:rPr lang="en-US" b="1" dirty="0">
                <a:solidFill>
                  <a:schemeClr val="tx1"/>
                </a:solidFill>
              </a:rPr>
              <a:t>{‘Name’:‘Molly’, ‘Age’:18} 	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An empty dictionary: </a:t>
            </a:r>
            <a:r>
              <a:rPr lang="en-US" b="1" dirty="0">
                <a:solidFill>
                  <a:schemeClr val="tx1"/>
                </a:solidFill>
              </a:rPr>
              <a:t>{}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81000" y="4763497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Keys in a dictionary can be data of any immutable types, including other data structures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normally strings or integers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99278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Keys and Replacing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Add a new key/value pair to a dictionary using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60034" y="1878366"/>
            <a:ext cx="3429000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&lt;a dictionary&gt;[&lt;a key&gt;] = &lt;a value&gt;</a:t>
            </a:r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97934" y="2286000"/>
            <a:ext cx="2040466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422510" y="2622610"/>
            <a:ext cx="8415338" cy="131574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info[“name”] = “Sandy”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info[“occupation”] = “hacker”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{‘name’:‘Sandy’, ‘occupation’:‘hacker’}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98756" y="410428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also to replace a value at an existing key: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395876" y="4465464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info[“occupation”] = “manager”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{‘name’:‘Sandy’, ‘occupation’: ‘manager’}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61964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Values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to obtain the value associated with a key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key is not present in dictionary, an error is raised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2122" y="2362200"/>
            <a:ext cx="8415338" cy="184204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info[“name”]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‘Sandy’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info[“job”]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Trace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back 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 “&lt;py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shell#1&gt;”, 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info[“job”]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Error: ‘job’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5249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Values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the existence of a key is uncertain, test for it using the dictionary method </a:t>
            </a:r>
            <a:r>
              <a:rPr lang="en-US" b="1" dirty="0">
                <a:solidFill>
                  <a:schemeClr val="tx1"/>
                </a:solidFill>
              </a:rPr>
              <a:t>has_key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Easier strategy is to use the method </a:t>
            </a:r>
            <a:r>
              <a:rPr lang="en-US" b="1" dirty="0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6610" y="2597158"/>
            <a:ext cx="8415338" cy="60324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if “job” in info: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print(info.[“job”])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9709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delete an entry from a dictionary, remove its key using the method </a:t>
            </a:r>
            <a:r>
              <a:rPr lang="en-US" b="1" dirty="0">
                <a:solidFill>
                  <a:schemeClr val="tx1"/>
                </a:solidFill>
              </a:rPr>
              <a:t>pop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 expects a key and an optional default value as arguments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2286000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print(info.pop(“job”, None))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print(info.pop(“occupation”))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manager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6057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print all of the keys and their values: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905000"/>
            <a:ext cx="8415338" cy="5262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info: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print(key, info[key])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262614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Alternative: Use the dictionary method </a:t>
            </a:r>
            <a:r>
              <a:rPr lang="en-US" b="1" dirty="0">
                <a:solidFill>
                  <a:schemeClr val="tx1"/>
                </a:solidFill>
              </a:rPr>
              <a:t>items()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45488" y="2975501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grades = {90:‘A’, 80:‘B’, 70:‘C’}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list(grades.items())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[(80, ‘B’), (90,‘A’), (70,‘C’)]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60364" y="3957056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Entries are represented as tuples within the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354366" y="4343400"/>
            <a:ext cx="8415338" cy="5262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(key, value) in grades.items():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print(key, value)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88882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sort the list first then traverse it to print the entries of the dictionary in alphabetical order: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2183911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 = list(info.keys())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print(key, info[key])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666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6210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allows the programmer to manipulate a sequence of data values of any types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dictionary </a:t>
            </a:r>
            <a:r>
              <a:rPr lang="en-US" dirty="0">
                <a:solidFill>
                  <a:schemeClr val="tx1"/>
                </a:solidFill>
              </a:rPr>
              <a:t>organizes data values by association with other data values rather than by sequential position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Lists and dictionaries provide powerful ways to organize data in useful and interesting applications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09970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05117"/>
              </p:ext>
            </p:extLst>
          </p:nvPr>
        </p:nvGraphicFramePr>
        <p:xfrm>
          <a:off x="1447800" y="1371600"/>
          <a:ext cx="60960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Dictionary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len(d)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number of entries in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d[key]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Used for inserting a new key,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replacing a value, or obtaining a value at an existing key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d.get(key [, default])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value if the key exists or returns the default if the key does not exist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d.pop(key [, default])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key and returns the value if the key exists or returns the default if the key does not exist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list(d.keys())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list(d.values())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list(d.items())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tuples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containing the keys and values for each entry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d.clear()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all the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for key in 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bound to each key in d in an unspecified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00074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248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Hexadecimal System Revisited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keep a hex-to-binary </a:t>
            </a:r>
            <a:r>
              <a:rPr lang="en-US" b="1" dirty="0">
                <a:solidFill>
                  <a:schemeClr val="tx1"/>
                </a:solidFill>
              </a:rPr>
              <a:t>lookup table</a:t>
            </a:r>
            <a:r>
              <a:rPr lang="en-US" dirty="0">
                <a:solidFill>
                  <a:schemeClr val="tx1"/>
                </a:solidFill>
              </a:rPr>
              <a:t> to aid in the conversion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1944213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hexToBinaryTable = {‘0’:‘0000’, ‘1’:‘0001’, ‘2’:‘0010’,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‘3’:‘0011’, ‘4’:‘0100’, ‘5’:‘0101’,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‘6’:‘0110’, ‘7’:‘0111’, ‘8’:‘1000’,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‘9’:‘1001’, ‘A’:‘1010’, ‘B’:‘1011’,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1100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1101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1110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‘F’:‘1111’}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6445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019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Hexadecimal System Revisited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function convert expects two parameters: a string representing the number to be converted and a table of associations of digits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2658120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convert(number, table):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“““Builds and returns the base two representation of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number.”””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binary = “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digit in number: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binary = table[digit] + binary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return binary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convert(“35A”, hexToBinaryTable)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‘001101011010’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41469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400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Finding the Mode of a List of Values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mode </a:t>
            </a:r>
            <a:r>
              <a:rPr lang="en-US" dirty="0">
                <a:solidFill>
                  <a:schemeClr val="tx1"/>
                </a:solidFill>
              </a:rPr>
              <a:t>of a list of values is the value that occurs most frequently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following script inputs a list of words from a text file and prints their mode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6610" y="2388834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= input(“Enter the filename:”)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open(fileName, ‘r’)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Input the text, convert its words to uppercase, and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add the words to a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words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word in line.split():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words.append(word.upper())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41868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400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Finding the Mode of a List of Values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3338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Obtain the set of unique words and their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frequencies, saving these associations in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a dictionary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theDictionary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word in 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number = theDictionary.get(word, None)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if number ==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# word entered for the first time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theDictionary[word] 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# word already seen, increment its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theDictionary[word] = number + 1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Find the mode by obtaining the maximum value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in the dictionary and determining its key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theMaximum = max(theDictionary.values())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theDictionary: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if theDictionary[key] == theMaximum: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print(“The mode is”, key)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break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1310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300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 is a sequence of zero or more elements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be manipulated with the subscript, concatenation, comparison, and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operators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Mutable data structure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returns position of target element in a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Elements can be arranged in order using </a:t>
            </a:r>
            <a:r>
              <a:rPr lang="en-US" b="1" dirty="0">
                <a:solidFill>
                  <a:schemeClr val="tx1"/>
                </a:solidFill>
              </a:rPr>
              <a:t>sort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Mutator methods are called to change the state of an object; usually return the value </a:t>
            </a:r>
            <a:r>
              <a:rPr lang="en-US" b="1" dirty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Assignment of a variable to another one causes both to refer to the same data object (aliasing)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94569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tuple is similar to a list, but is immutable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definition consists of header and body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returns a value from a function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number and positions of arguments in a function call must match the number and positions of required parameters specified in the function’s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dictionary associates a set of keys with values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is used to add a new key/value pair to a dictionary or to replace a value associated with an existing key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dict </a:t>
            </a:r>
            <a:r>
              <a:rPr lang="en-US" dirty="0">
                <a:solidFill>
                  <a:schemeClr val="tx1"/>
                </a:solidFill>
              </a:rPr>
              <a:t>type includes methods to access and remove data in a dictionary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Testing can be bottom-up, top-down, or you can use a mix of both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093075" cy="385797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List: Sequence of data values (</a:t>
            </a:r>
            <a:r>
              <a:rPr lang="en-US" b="1" dirty="0">
                <a:solidFill>
                  <a:schemeClr val="tx1"/>
                </a:solidFill>
              </a:rPr>
              <a:t>items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elements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examples: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Shopping list for the grocery store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To-do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Roster for an athletic team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Guest list for a wedding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Recipe, which is a list of instructions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Text document, which is a list of lines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Names in a phone book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item in a list has a unique </a:t>
            </a: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that specifies its position (from 0 to length – 1)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7081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examples: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9190" y="1862091"/>
            <a:ext cx="4114800" cy="57554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[‘apples’, ‘oranges’, ‘cherries’]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[[5, 9], [541, 78]]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26794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an element is an expression, its value is included in the list: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54366" y="3033946"/>
            <a:ext cx="8415338" cy="157889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import math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x =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[x, math.sqrt(x)]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[2, 1.4142135623730951]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[x + 1]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3984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Lists of integers can be built using </a:t>
            </a:r>
            <a:r>
              <a:rPr lang="en-US" b="1" dirty="0">
                <a:solidFill>
                  <a:schemeClr val="tx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878366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&gt;&gt;&gt; first = 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second = list(range(1, 5))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[1, 2, 3, 4]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68776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list function can build a list from any iterable sequence of elements: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95876" y="4038600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&gt;&gt;&gt; third = list(“Hi there!”)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[‘H’, ‘I’, ‘ ’ , ‘t’, ‘h’, ‘e’, ‘r’, ‘e’, ‘!’]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1705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[]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work on lists as expected: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1882068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len(first)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first[2:4]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[3, 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54366" y="37462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Concatenation (+) and equality (==) also work as expected for lists: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47662" y="4111098"/>
            <a:ext cx="8415338" cy="165583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fourth = first + [5, 6]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fourth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3, 4, 5, 6]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3705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3999"/>
            <a:ext cx="8415338" cy="207721"/>
          </a:xfrm>
        </p:spPr>
        <p:txBody>
          <a:bodyPr/>
          <a:lstStyle/>
          <a:p>
            <a:pPr>
              <a:lnSpc>
                <a:spcPct val="6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print the contents of a list: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785631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print(“1234”)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1234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print([1, 2, 3, 4])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[1, 2, 3, 4]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29842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detects the presence of an element: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1434" y="3361678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3 in 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0 in 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False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23523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d83eec0529ecb4b7d2780773fb87354a92c98bd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20516</TotalTime>
  <Words>6356</Words>
  <Application>Microsoft Office PowerPoint</Application>
  <PresentationFormat>On-screen Show (4:3)</PresentationFormat>
  <Paragraphs>551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Unicode MS</vt:lpstr>
      <vt:lpstr>Calibri</vt:lpstr>
      <vt:lpstr>Calibri Light</vt:lpstr>
      <vt:lpstr>Office Theme</vt:lpstr>
      <vt:lpstr>Fundamentals of Python: First Programs  Second Edition</vt:lpstr>
      <vt:lpstr>Objectives (1 of 2)</vt:lpstr>
      <vt:lpstr>Objectives (2 of 2)</vt:lpstr>
      <vt:lpstr>Introduction</vt:lpstr>
      <vt:lpstr>Lists</vt:lpstr>
      <vt:lpstr>List Literals and Basic Operators (1 of 4)</vt:lpstr>
      <vt:lpstr>List Literals and Basic Operators (2 of 4)</vt:lpstr>
      <vt:lpstr>List Literals and Basic Operators (3 of 4)</vt:lpstr>
      <vt:lpstr>List Literals and Basic Operators (4 of 4)</vt:lpstr>
      <vt:lpstr>Replacing an Element in a List (1 of 2)</vt:lpstr>
      <vt:lpstr>Replacing an Element in a List (2 of 2)</vt:lpstr>
      <vt:lpstr>List Methods for Inserting and Removing Elements (1 of 4)</vt:lpstr>
      <vt:lpstr>List Methods for Inserting and Removing Elements (2 of 4)</vt:lpstr>
      <vt:lpstr>List Methods for Inserting and Removing Elements (3 of 4)</vt:lpstr>
      <vt:lpstr>List Methods for Inserting and Removing Elements (4 of 4)</vt:lpstr>
      <vt:lpstr>Searching a List</vt:lpstr>
      <vt:lpstr>Sorting a List</vt:lpstr>
      <vt:lpstr>Mutator Methods and the Value None</vt:lpstr>
      <vt:lpstr>Aliasing and Side Effects (1 of 2)</vt:lpstr>
      <vt:lpstr>Aliasing and Side Effects (2 of 2)</vt:lpstr>
      <vt:lpstr>Equality: Object Identity and Structural Equivalence (1 of 2)</vt:lpstr>
      <vt:lpstr>Equality: Object Identity and Structural Equivalence (2 of 2)</vt:lpstr>
      <vt:lpstr>Example: Using a List to Find the Median of a Set of Numbers</vt:lpstr>
      <vt:lpstr>Tuples</vt:lpstr>
      <vt:lpstr>Defining Simple Functions</vt:lpstr>
      <vt:lpstr>The Syntax of Simple Function Definitions</vt:lpstr>
      <vt:lpstr>Parameters and Arguments</vt:lpstr>
      <vt:lpstr>The Return Statement</vt:lpstr>
      <vt:lpstr>Boolean Functions</vt:lpstr>
      <vt:lpstr>Defining a Main Function (1 of 2)</vt:lpstr>
      <vt:lpstr>Defining a Main Function (2 of 2)</vt:lpstr>
      <vt:lpstr>Dictionaries</vt:lpstr>
      <vt:lpstr>Dictionary Literals</vt:lpstr>
      <vt:lpstr>Adding Keys and Replacing Values</vt:lpstr>
      <vt:lpstr>Accessing Values (1 of 2)</vt:lpstr>
      <vt:lpstr>Accessing Values (2 of 2)</vt:lpstr>
      <vt:lpstr>Removing Keys</vt:lpstr>
      <vt:lpstr>Traversing a Dictionary (1 of 3)</vt:lpstr>
      <vt:lpstr>Traversing a Dictionary (2 of 3)</vt:lpstr>
      <vt:lpstr>Traversing a Dictionary (3 of 3)</vt:lpstr>
      <vt:lpstr>Example: The Hexadecimal System Revisited (1 of 2)</vt:lpstr>
      <vt:lpstr>Example: The Hexadecimal System Revisited (2 of 2)</vt:lpstr>
      <vt:lpstr>Example: Finding the Mode of a List of Values (1 of 2)</vt:lpstr>
      <vt:lpstr>Example: Finding the Mode of a List of Values (2 of 2)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Toler, Casandra</cp:lastModifiedBy>
  <cp:revision>907</cp:revision>
  <cp:lastPrinted>2010-11-12T17:54:40Z</cp:lastPrinted>
  <dcterms:created xsi:type="dcterms:W3CDTF">2007-02-15T20:50:52Z</dcterms:created>
  <dcterms:modified xsi:type="dcterms:W3CDTF">2021-10-04T21:51:10Z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