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9" r:id="rId3"/>
    <p:sldId id="292" r:id="rId4"/>
    <p:sldId id="295" r:id="rId5"/>
    <p:sldId id="376" r:id="rId6"/>
    <p:sldId id="294" r:id="rId7"/>
    <p:sldId id="302" r:id="rId8"/>
    <p:sldId id="303" r:id="rId9"/>
    <p:sldId id="314" r:id="rId10"/>
    <p:sldId id="315" r:id="rId11"/>
    <p:sldId id="371" r:id="rId12"/>
    <p:sldId id="378" r:id="rId13"/>
    <p:sldId id="379" r:id="rId14"/>
    <p:sldId id="380" r:id="rId15"/>
    <p:sldId id="372" r:id="rId16"/>
    <p:sldId id="335" r:id="rId17"/>
    <p:sldId id="373" r:id="rId18"/>
    <p:sldId id="374" r:id="rId19"/>
    <p:sldId id="375" r:id="rId20"/>
    <p:sldId id="312" r:id="rId21"/>
    <p:sldId id="313" r:id="rId22"/>
    <p:sldId id="316" r:id="rId23"/>
    <p:sldId id="338" r:id="rId24"/>
    <p:sldId id="336" r:id="rId25"/>
    <p:sldId id="337" r:id="rId26"/>
    <p:sldId id="377" r:id="rId27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2" autoAdjust="0"/>
    <p:restoredTop sz="96408" autoAdjust="0"/>
  </p:normalViewPr>
  <p:slideViewPr>
    <p:cSldViewPr>
      <p:cViewPr varScale="1">
        <p:scale>
          <a:sx n="106" d="100"/>
          <a:sy n="106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834218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97934" y="31590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8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97934" y="31590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4724400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97934" y="2209801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2819400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429000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81000" y="4038600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81000" y="4724400"/>
            <a:ext cx="8415338" cy="4572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0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429934"/>
            <a:ext cx="8415338" cy="694268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7934" y="3420533"/>
            <a:ext cx="8415338" cy="623183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40266" y="4191001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6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7" r:id="rId4"/>
    <p:sldLayoutId id="2147483759" r:id="rId5"/>
    <p:sldLayoutId id="2147483758" r:id="rId6"/>
    <p:sldLayoutId id="2147483755" r:id="rId7"/>
    <p:sldLayoutId id="2147483756" r:id="rId8"/>
    <p:sldLayoutId id="2147483760" r:id="rId9"/>
    <p:sldLayoutId id="2147483761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with Functions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BB1FF5A-9770-4021-8862-A1D7F644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Global Variables (cont’d.)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D930DFD-AB8A-41A8-91D6-C049D066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2525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Reasons to avoid using global variables: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Global variables make debugging difficult</a:t>
            </a:r>
          </a:p>
          <a:p>
            <a:pPr lvl="2"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Many locations in the code could be causing a wrong variable value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Functions that use global variables are usually dependent on those variables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Makes function hard to transfer to another program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Global variables make a program hard to understand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13723"/>
            <a:ext cx="8415338" cy="527682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u="sng" dirty="0">
                <a:solidFill>
                  <a:schemeClr val="tx1"/>
                </a:solidFill>
              </a:rPr>
              <a:t>parameter</a:t>
            </a:r>
            <a:r>
              <a:rPr lang="en-US" dirty="0">
                <a:solidFill>
                  <a:schemeClr val="tx1"/>
                </a:solidFill>
              </a:rPr>
              <a:t> is the name used in the function definition for an argument that is passed to the function when it is called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u="sng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of a parameter is the function in which it is used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now, the number and positions of arguments of a function call should match the number and positions of the parameters in the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functions expect no arguments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They are defined with no parameters, but they still must have the () beside them</a:t>
            </a:r>
          </a:p>
          <a:p>
            <a:pPr marL="228600" lvl="1" indent="0">
              <a:buClr>
                <a:srgbClr val="007FA9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28600" lvl="1" indent="0">
              <a:buClr>
                <a:srgbClr val="007FA9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#function call in the main section of code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value = 5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dirty="0" err="1">
                <a:solidFill>
                  <a:schemeClr val="tx1"/>
                </a:solidFill>
              </a:rPr>
              <a:t>show_double</a:t>
            </a:r>
            <a:r>
              <a:rPr lang="en-US" dirty="0">
                <a:solidFill>
                  <a:schemeClr val="tx1"/>
                </a:solidFill>
              </a:rPr>
              <a:t>(value)</a:t>
            </a:r>
          </a:p>
          <a:p>
            <a:pPr marL="228600" lvl="1" indent="0">
              <a:buClr>
                <a:srgbClr val="007FA9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28600" lvl="1" indent="0">
              <a:buClr>
                <a:srgbClr val="007FA9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def </a:t>
            </a:r>
            <a:r>
              <a:rPr lang="en-US" dirty="0" err="1">
                <a:solidFill>
                  <a:srgbClr val="002060"/>
                </a:solidFill>
              </a:rPr>
              <a:t>show_double</a:t>
            </a:r>
            <a:r>
              <a:rPr lang="en-US" dirty="0">
                <a:solidFill>
                  <a:srgbClr val="002060"/>
                </a:solidFill>
              </a:rPr>
              <a:t>(number):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result = number * 2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print(result)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DD3A0B5-DCA3-407E-886B-EE898C354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6276" y="5016752"/>
            <a:ext cx="505485" cy="225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B6DB6C-618A-4F0B-BF00-82A204B22599}"/>
              </a:ext>
            </a:extLst>
          </p:cNvPr>
          <p:cNvSpPr txBox="1"/>
          <p:nvPr/>
        </p:nvSpPr>
        <p:spPr>
          <a:xfrm>
            <a:off x="4724400" y="3876045"/>
            <a:ext cx="4292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Functions can have multiple parameters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def </a:t>
            </a:r>
            <a:r>
              <a:rPr lang="en-US" dirty="0" err="1">
                <a:solidFill>
                  <a:srgbClr val="002060"/>
                </a:solidFill>
              </a:rPr>
              <a:t>calcVolume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wid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ht</a:t>
            </a:r>
            <a:r>
              <a:rPr lang="en-US" dirty="0">
                <a:solidFill>
                  <a:srgbClr val="002060"/>
                </a:solidFill>
              </a:rPr>
              <a:t>):</a:t>
            </a:r>
          </a:p>
          <a:p>
            <a:r>
              <a:rPr lang="en-US" dirty="0">
                <a:solidFill>
                  <a:srgbClr val="002060"/>
                </a:solidFill>
              </a:rPr>
              <a:t>	volume = 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 * </a:t>
            </a:r>
            <a:r>
              <a:rPr lang="en-US" dirty="0" err="1">
                <a:solidFill>
                  <a:srgbClr val="002060"/>
                </a:solidFill>
              </a:rPr>
              <a:t>wid</a:t>
            </a:r>
            <a:r>
              <a:rPr lang="en-US" dirty="0">
                <a:solidFill>
                  <a:srgbClr val="002060"/>
                </a:solidFill>
              </a:rPr>
              <a:t> * </a:t>
            </a:r>
            <a:r>
              <a:rPr lang="en-US" dirty="0" err="1">
                <a:solidFill>
                  <a:srgbClr val="002060"/>
                </a:solidFill>
              </a:rPr>
              <a:t>ht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return volume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6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Pass by Reference or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9977"/>
            <a:ext cx="8415338" cy="429194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sz="2400" dirty="0">
                <a:solidFill>
                  <a:schemeClr val="tx1"/>
                </a:solidFill>
              </a:rPr>
              <a:t>If a parameter is int, float or string, then it will be </a:t>
            </a:r>
            <a:r>
              <a:rPr lang="en-US" sz="2400" u="sng" dirty="0">
                <a:solidFill>
                  <a:schemeClr val="tx1"/>
                </a:solidFill>
              </a:rPr>
              <a:t>passed by value</a:t>
            </a:r>
            <a:r>
              <a:rPr lang="en-US" sz="2400" dirty="0">
                <a:solidFill>
                  <a:schemeClr val="tx1"/>
                </a:solidFill>
              </a:rPr>
              <a:t>. This means that the function receives a copy of the parameter sent into it.  </a:t>
            </a:r>
          </a:p>
          <a:p>
            <a:pPr lvl="1">
              <a:buClr>
                <a:srgbClr val="007FA9"/>
              </a:buClr>
            </a:pPr>
            <a:r>
              <a:rPr lang="en-US" sz="2000" dirty="0">
                <a:solidFill>
                  <a:schemeClr val="tx1"/>
                </a:solidFill>
              </a:rPr>
              <a:t>Thus, if the parameter is changed in the function, it will </a:t>
            </a:r>
            <a:r>
              <a:rPr lang="en-US" sz="2000" u="sng" dirty="0">
                <a:solidFill>
                  <a:schemeClr val="tx1"/>
                </a:solidFill>
              </a:rPr>
              <a:t>not</a:t>
            </a:r>
            <a:r>
              <a:rPr lang="en-US" sz="2000" dirty="0">
                <a:solidFill>
                  <a:schemeClr val="tx1"/>
                </a:solidFill>
              </a:rPr>
              <a:t> be changed back in the calling function.</a:t>
            </a:r>
          </a:p>
          <a:p>
            <a:pPr lvl="1">
              <a:buClr>
                <a:srgbClr val="007FA9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sz="2400" dirty="0">
                <a:solidFill>
                  <a:schemeClr val="tx1"/>
                </a:solidFill>
              </a:rPr>
              <a:t>Lists and dictionaries can also be used as parameters.  They are </a:t>
            </a:r>
            <a:r>
              <a:rPr lang="en-US" sz="2400" u="sng" dirty="0">
                <a:solidFill>
                  <a:schemeClr val="tx1"/>
                </a:solidFill>
              </a:rPr>
              <a:t>passed by reference</a:t>
            </a:r>
            <a:r>
              <a:rPr lang="en-US" sz="2400" dirty="0">
                <a:solidFill>
                  <a:schemeClr val="tx1"/>
                </a:solidFill>
              </a:rPr>
              <a:t>.  That means that the function will be using the original list or dictionary, not a copy.</a:t>
            </a:r>
          </a:p>
          <a:p>
            <a:pPr lvl="1">
              <a:buClr>
                <a:srgbClr val="007FA9"/>
              </a:buClr>
            </a:pPr>
            <a:r>
              <a:rPr lang="en-US" sz="2000" dirty="0">
                <a:solidFill>
                  <a:schemeClr val="tx1"/>
                </a:solidFill>
              </a:rPr>
              <a:t>Therefore, if the parameter is changed in the function, it will also be changed back in the main function (or calling function).</a:t>
            </a:r>
          </a:p>
          <a:p>
            <a:pPr marL="228600" lvl="1" indent="0">
              <a:buClr>
                <a:srgbClr val="007FA9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3054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Pass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5029200" cy="4921347"/>
          </a:xfrm>
        </p:spPr>
        <p:txBody>
          <a:bodyPr/>
          <a:lstStyle/>
          <a:p>
            <a:pPr marL="228600" lvl="1" indent="0">
              <a:buClr>
                <a:srgbClr val="007FA9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def doMath(x, y):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	a = x + y ** 2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	x = 0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	y = 0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	return a</a:t>
            </a:r>
          </a:p>
          <a:p>
            <a:pPr marL="228600" lvl="1" indent="0">
              <a:buClr>
                <a:srgbClr val="007FA9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s = 10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t = 5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u = doMath(s, t)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print ("s: %d, t: %d, u: %d" % (s, t, u))</a:t>
            </a:r>
          </a:p>
          <a:p>
            <a:pPr marL="228600" lvl="1" indent="0">
              <a:buClr>
                <a:srgbClr val="007FA9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ADBC1-B130-4B45-B3E2-2512D507D2B1}"/>
              </a:ext>
            </a:extLst>
          </p:cNvPr>
          <p:cNvSpPr txBox="1"/>
          <p:nvPr/>
        </p:nvSpPr>
        <p:spPr>
          <a:xfrm>
            <a:off x="5334000" y="1676400"/>
            <a:ext cx="297180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lvl="1" indent="0">
              <a:spcAft>
                <a:spcPts val="1200"/>
              </a:spcAft>
              <a:buClr>
                <a:srgbClr val="007FA9"/>
              </a:buClr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Output:</a:t>
            </a:r>
            <a:endParaRPr lang="en-US" sz="1800" dirty="0">
              <a:solidFill>
                <a:schemeClr val="tx1"/>
              </a:solidFill>
            </a:endParaRPr>
          </a:p>
          <a:p>
            <a:pPr marL="228600" lvl="1" indent="0">
              <a:buClr>
                <a:srgbClr val="007FA9"/>
              </a:buClr>
              <a:buNone/>
            </a:pPr>
            <a:r>
              <a:rPr lang="pl-PL" sz="1800" dirty="0">
                <a:solidFill>
                  <a:srgbClr val="002060"/>
                </a:solidFill>
              </a:rPr>
              <a:t>s: 10, t: 5, u: 35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2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Pass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5029200" cy="4724370"/>
          </a:xfrm>
        </p:spPr>
        <p:txBody>
          <a:bodyPr/>
          <a:lstStyle/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def doMath(</a:t>
            </a:r>
            <a:r>
              <a:rPr lang="en-US" sz="2000" dirty="0" err="1">
                <a:solidFill>
                  <a:schemeClr val="tx1"/>
                </a:solidFill>
              </a:rPr>
              <a:t>xList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    total = 0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    for x in </a:t>
            </a:r>
            <a:r>
              <a:rPr lang="en-US" sz="2000" dirty="0" err="1">
                <a:solidFill>
                  <a:schemeClr val="tx1"/>
                </a:solidFill>
              </a:rPr>
              <a:t>xList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          total = total + x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xList</a:t>
            </a:r>
            <a:r>
              <a:rPr lang="en-US" sz="2000" dirty="0">
                <a:solidFill>
                  <a:schemeClr val="tx1"/>
                </a:solidFill>
              </a:rPr>
              <a:t>[0] = 1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xList</a:t>
            </a:r>
            <a:r>
              <a:rPr lang="en-US" sz="2000" dirty="0">
                <a:solidFill>
                  <a:schemeClr val="tx1"/>
                </a:solidFill>
              </a:rPr>
              <a:t>[1] = 1    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    return total</a:t>
            </a:r>
          </a:p>
          <a:p>
            <a:pPr marL="228600" lvl="1" indent="0">
              <a:buClr>
                <a:srgbClr val="007FA9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list = [5, 10, 15, 20, 25]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print("Original list is", list)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t = doMath(list)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print("Total is %d  \n" % t)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print("New list is", list)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ADBC1-B130-4B45-B3E2-2512D507D2B1}"/>
              </a:ext>
            </a:extLst>
          </p:cNvPr>
          <p:cNvSpPr txBox="1"/>
          <p:nvPr/>
        </p:nvSpPr>
        <p:spPr>
          <a:xfrm>
            <a:off x="4419600" y="1676400"/>
            <a:ext cx="38862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lvl="1" indent="0">
              <a:spcAft>
                <a:spcPts val="1200"/>
              </a:spcAft>
              <a:buClr>
                <a:srgbClr val="007FA9"/>
              </a:buClr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Output:</a:t>
            </a:r>
            <a:endParaRPr lang="en-US" sz="1800" dirty="0">
              <a:solidFill>
                <a:schemeClr val="tx1"/>
              </a:solidFill>
            </a:endParaRP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1800" dirty="0">
                <a:solidFill>
                  <a:srgbClr val="002060"/>
                </a:solidFill>
              </a:rPr>
              <a:t>Original list is [5, 10, 15, 20, 25]</a:t>
            </a: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1800" dirty="0">
                <a:solidFill>
                  <a:srgbClr val="002060"/>
                </a:solidFill>
              </a:rPr>
              <a:t>Total is 75</a:t>
            </a:r>
          </a:p>
          <a:p>
            <a:pPr marL="228600" lvl="1" indent="0">
              <a:buClr>
                <a:srgbClr val="007FA9"/>
              </a:buCl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228600" lvl="1" indent="0">
              <a:buClr>
                <a:srgbClr val="007FA9"/>
              </a:buClr>
              <a:buNone/>
            </a:pPr>
            <a:r>
              <a:rPr lang="en-US" sz="1800" dirty="0">
                <a:solidFill>
                  <a:srgbClr val="002060"/>
                </a:solidFill>
              </a:rPr>
              <a:t>New list is [1, 1, 15, 20, 25]</a:t>
            </a:r>
          </a:p>
        </p:txBody>
      </p:sp>
    </p:spTree>
    <p:extLst>
      <p:ext uri="{BB962C8B-B14F-4D97-AF65-F5344CB8AC3E}">
        <p14:creationId xmlns:p14="http://schemas.microsoft.com/office/powerpoint/2010/main" val="410890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Place a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 at each exit point of a function when function should explicitly return a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91844" y="2667000"/>
            <a:ext cx="1981200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&lt;expression&gt;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3154419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a function contains no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statement, Python transfers control to the caller after the last statement in the function’s body is executed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special value </a:t>
            </a:r>
            <a:r>
              <a:rPr lang="en-US" b="1" dirty="0">
                <a:solidFill>
                  <a:schemeClr val="tx1"/>
                </a:solidFill>
              </a:rPr>
              <a:t>None </a:t>
            </a:r>
            <a:r>
              <a:rPr lang="en-US" dirty="0">
                <a:solidFill>
                  <a:schemeClr val="tx1"/>
                </a:solidFill>
              </a:rPr>
              <a:t>is automatically returned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870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B0C60CFE-8BAB-476F-9633-014530B8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CF5A-9A5C-4C4E-BE32-DAD49BB0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62" y="1061429"/>
            <a:ext cx="8415338" cy="473514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 Python, a function can return multiple values  (Crazy stuff!!!!)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Specified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itchFamily="49" charset="0"/>
              </a:rPr>
              <a:t> statement separated by commas</a:t>
            </a:r>
          </a:p>
          <a:p>
            <a:pPr lvl="2" eaLnBrk="1" hangingPunct="1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expression1, expression2, etc.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When you call such a function in an assignment statement, you need a separate variable on the left side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operator to receive each returned value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def </a:t>
            </a:r>
            <a:r>
              <a:rPr lang="en-US" sz="2000" dirty="0" err="1">
                <a:solidFill>
                  <a:srgbClr val="002060"/>
                </a:solidFill>
              </a:rPr>
              <a:t>calcVolume</a:t>
            </a:r>
            <a:r>
              <a:rPr lang="en-US" sz="2000" dirty="0">
                <a:solidFill>
                  <a:srgbClr val="002060"/>
                </a:solidFill>
              </a:rPr>
              <a:t>(radius):</a:t>
            </a: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    volume = </a:t>
            </a:r>
            <a:r>
              <a:rPr lang="en-US" sz="2000" dirty="0" err="1">
                <a:solidFill>
                  <a:srgbClr val="002060"/>
                </a:solidFill>
              </a:rPr>
              <a:t>math.pi</a:t>
            </a:r>
            <a:r>
              <a:rPr lang="en-US" sz="2000" dirty="0">
                <a:solidFill>
                  <a:srgbClr val="002060"/>
                </a:solidFill>
              </a:rPr>
              <a:t> * radius ** 3</a:t>
            </a: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    area = </a:t>
            </a:r>
            <a:r>
              <a:rPr lang="en-US" sz="2000" dirty="0" err="1">
                <a:solidFill>
                  <a:srgbClr val="002060"/>
                </a:solidFill>
              </a:rPr>
              <a:t>math.pi</a:t>
            </a:r>
            <a:r>
              <a:rPr lang="en-US" sz="2000" dirty="0">
                <a:solidFill>
                  <a:srgbClr val="002060"/>
                </a:solidFill>
              </a:rPr>
              <a:t> *  radius ** 2</a:t>
            </a: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    return 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</a:rPr>
              <a:t>volume, area</a:t>
            </a: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rad = float(input("Please enter the radius: "))</a:t>
            </a: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</a:rPr>
              <a:t>v,a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</a:t>
            </a:r>
            <a:r>
              <a:rPr lang="en-US" sz="2000" dirty="0" err="1">
                <a:solidFill>
                  <a:srgbClr val="002060"/>
                </a:solidFill>
              </a:rPr>
              <a:t>calcVolume</a:t>
            </a:r>
            <a:r>
              <a:rPr lang="en-US" sz="2000" dirty="0">
                <a:solidFill>
                  <a:srgbClr val="002060"/>
                </a:solidFill>
              </a:rPr>
              <a:t>(rad)</a:t>
            </a: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print("Radius: %0.2f, Area: %0.2f, Volume: %0.2f" % (</a:t>
            </a:r>
            <a:r>
              <a:rPr lang="en-US" sz="2000" dirty="0" err="1">
                <a:solidFill>
                  <a:srgbClr val="002060"/>
                </a:solidFill>
              </a:rPr>
              <a:t>rad,a,v</a:t>
            </a:r>
            <a:r>
              <a:rPr lang="en-US" sz="2000" dirty="0">
                <a:solidFill>
                  <a:srgbClr val="002060"/>
                </a:solidFill>
              </a:rPr>
              <a:t>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7114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Boolean function </a:t>
            </a:r>
            <a:r>
              <a:rPr lang="en-US" dirty="0">
                <a:solidFill>
                  <a:schemeClr val="tx1"/>
                </a:solidFill>
              </a:rPr>
              <a:t>usually tests its argument for the presence or absence of some property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Returns </a:t>
            </a:r>
            <a:r>
              <a:rPr lang="en-US" b="1" dirty="0">
                <a:solidFill>
                  <a:schemeClr val="tx1"/>
                </a:solidFill>
              </a:rPr>
              <a:t>True </a:t>
            </a:r>
            <a:r>
              <a:rPr lang="en-US" dirty="0">
                <a:solidFill>
                  <a:schemeClr val="tx1"/>
                </a:solidFill>
              </a:rPr>
              <a:t>if property is present; </a:t>
            </a:r>
            <a:r>
              <a:rPr lang="en-US" b="1" dirty="0">
                <a:solidFill>
                  <a:schemeClr val="tx1"/>
                </a:solidFill>
              </a:rPr>
              <a:t>False </a:t>
            </a:r>
            <a:r>
              <a:rPr lang="en-US" dirty="0">
                <a:solidFill>
                  <a:schemeClr val="tx1"/>
                </a:solidFill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784" y="2984380"/>
            <a:ext cx="8415338" cy="270843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odd(x):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""" Returns True if x is odd or False otherwise."""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x % 2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return 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return False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odd(6)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8302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(1 of 2)</a:t>
            </a:r>
            <a:endParaRPr lang="en-US" sz="2800" b="1" dirty="0">
              <a:solidFill>
                <a:schemeClr val="accent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899803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serves as the entry point for a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Usually expects no arguments and returns no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 of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and other functions can appear in no particular order in the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long as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is called at the end of the script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Script can be run from I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E, imported into the shell, or run from a terminal command prompt</a:t>
            </a:r>
          </a:p>
          <a:p>
            <a:pPr>
              <a:buClr>
                <a:srgbClr val="007FA9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NOTE:</a:t>
            </a:r>
            <a:r>
              <a:rPr lang="en-US" dirty="0">
                <a:solidFill>
                  <a:schemeClr val="tx1"/>
                </a:solidFill>
              </a:rPr>
              <a:t> For any programs that have functions in future labs, you will need to have a main function that is started as shown on the next slide with the 2 statements at the bottom: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__name__ == "__main__"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main()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rgbClr val="007FA9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0765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(2 of 2)</a:t>
            </a:r>
            <a:endParaRPr lang="en-US" sz="2800" b="1" dirty="0">
              <a:solidFill>
                <a:schemeClr val="accent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06680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393868"/>
            <a:ext cx="8415338" cy="447353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"""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computesquare.py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Illustrates the definition of a main function.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"""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main():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""" The main function for this script."""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number = float(input("Enter a number: "))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result = square(number)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print("The square of", number, "is", result)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square(x):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"""Returns the square of x."""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return x * x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The entry point for program execution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__name__ == "__</a:t>
            </a:r>
            <a:r>
              <a:rPr lang="en-US" b="1">
                <a:solidFill>
                  <a:schemeClr val="tx1"/>
                </a:solidFill>
                <a:cs typeface="Courier New" panose="02070309020205020404" pitchFamily="49" charset="0"/>
              </a:rPr>
              <a:t>main__":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main()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167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067204"/>
            <a:ext cx="8415338" cy="362560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Defining our own functions allows us to organize our code in existing scripts more effectively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section provides a brief overview of how to do this</a:t>
            </a:r>
          </a:p>
          <a:p>
            <a:pPr eaLnBrk="1" hangingPunct="1">
              <a:buFontTx/>
              <a:buChar char="•"/>
            </a:pPr>
            <a:r>
              <a:rPr lang="en-US" altLang="en-US" u="sng" dirty="0"/>
              <a:t>Function</a:t>
            </a:r>
            <a:r>
              <a:rPr lang="en-US" altLang="en-US" dirty="0"/>
              <a:t>: group of statements within  a program that perform as specific task</a:t>
            </a:r>
          </a:p>
          <a:p>
            <a:pPr lvl="1" eaLnBrk="1" hangingPunct="1"/>
            <a:r>
              <a:rPr lang="en-US" altLang="en-US" dirty="0"/>
              <a:t>Usually one task of a large program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Functions can be executed in order to perform overall program task</a:t>
            </a:r>
          </a:p>
          <a:p>
            <a:pPr lvl="1" eaLnBrk="1" hangingPunct="1"/>
            <a:r>
              <a:rPr lang="en-US" altLang="en-US" dirty="0"/>
              <a:t>Known as </a:t>
            </a:r>
            <a:r>
              <a:rPr lang="en-US" altLang="en-US" i="1" dirty="0"/>
              <a:t>divide and conquer</a:t>
            </a:r>
            <a:r>
              <a:rPr lang="en-US" altLang="en-US" dirty="0"/>
              <a:t> approach</a:t>
            </a:r>
          </a:p>
          <a:p>
            <a:pPr eaLnBrk="1" hangingPunct="1">
              <a:buFontTx/>
              <a:buChar char="•"/>
            </a:pPr>
            <a:r>
              <a:rPr lang="en-US" altLang="en-US" u="sng" dirty="0"/>
              <a:t>Modularized program</a:t>
            </a:r>
            <a:r>
              <a:rPr lang="en-US" altLang="en-US" dirty="0"/>
              <a:t>: program wherein each task within the program is in its own function</a:t>
            </a:r>
          </a:p>
          <a:p>
            <a:pPr>
              <a:buClr>
                <a:srgbClr val="007FA9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5A0807-4375-417E-86EC-BF1819D2EDF3}"/>
              </a:ext>
            </a:extLst>
          </p:cNvPr>
          <p:cNvSpPr txBox="1">
            <a:spLocks/>
          </p:cNvSpPr>
          <p:nvPr/>
        </p:nvSpPr>
        <p:spPr>
          <a:xfrm>
            <a:off x="2267209" y="4419600"/>
            <a:ext cx="4338119" cy="1479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def area(r)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457200" lvl="2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#Returns the area of a circle</a:t>
            </a:r>
          </a:p>
          <a:p>
            <a:pPr marL="457200" lvl="2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   area = 3.1415 * r **2</a:t>
            </a:r>
          </a:p>
          <a:p>
            <a:pPr marL="457200" lvl="2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   return area</a:t>
            </a:r>
          </a:p>
        </p:txBody>
      </p:sp>
    </p:spTree>
    <p:extLst>
      <p:ext uri="{BB962C8B-B14F-4D97-AF65-F5344CB8AC3E}">
        <p14:creationId xmlns:p14="http://schemas.microsoft.com/office/powerpoint/2010/main" val="401052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Eliminate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2" y="1203454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Functions serve as abstraction mechanisms by eliminating redundant, or repetitious,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405871" y="1890814"/>
            <a:ext cx="8415338" cy="342093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def summation(lower, upper):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	"""Arguments: A lower bound and an upper bound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	Returns: the sum of the numbers from lower through upper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	"""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	result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	while lower &lt;= upper: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	   result += lower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	   lower 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	return result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&gt;&gt;&gt; summation(1,4) # The summation of the numbers 1..4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10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&gt;&gt;&gt; summation(50,100) # The summation of the numbers 50..100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3825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5953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Hide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1282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Functions serve as abstraction mechanisms is by hiding complicated details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example, consider the previous </a:t>
            </a:r>
            <a:r>
              <a:rPr lang="en-US" b="1" dirty="0">
                <a:solidFill>
                  <a:schemeClr val="tx1"/>
                </a:solidFill>
              </a:rPr>
              <a:t>summation</a:t>
            </a:r>
            <a:r>
              <a:rPr lang="en-US" dirty="0">
                <a:solidFill>
                  <a:schemeClr val="tx1"/>
                </a:solidFill>
              </a:rPr>
              <a:t> function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idea of summing a range of numbers is simple; the code for computing a summation is not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function call expresses the idea of a process to the programmer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Without forcing him/her to wade through the complex code that realizes that idea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7230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IN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Solving with Top-Down Design</a:t>
            </a:r>
            <a:endParaRPr lang="en-US" sz="2800" b="1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Top-down design</a:t>
            </a:r>
            <a:r>
              <a:rPr lang="en-US" dirty="0">
                <a:solidFill>
                  <a:schemeClr val="tx1"/>
                </a:solidFill>
              </a:rPr>
              <a:t> starts with a global view of the entire problem and breaks the problem into smaller, more manageable subproblems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Process known as </a:t>
            </a:r>
            <a:r>
              <a:rPr lang="en-US" b="1" dirty="0">
                <a:solidFill>
                  <a:schemeClr val="tx1"/>
                </a:solidFill>
              </a:rPr>
              <a:t>problem decomposition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each subproblem is isolated, its solution is assigned to a function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functions are developed to solve subproblems, solution to overall problem is gradually filled out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Process is also called </a:t>
            </a:r>
            <a:r>
              <a:rPr lang="en-US" b="1" dirty="0">
                <a:solidFill>
                  <a:schemeClr val="tx1"/>
                </a:solidFill>
              </a:rPr>
              <a:t>stepwise refinement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809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6534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Variable’s </a:t>
            </a:r>
            <a:r>
              <a:rPr lang="en-US" b="1" dirty="0">
                <a:solidFill>
                  <a:schemeClr val="tx1"/>
                </a:solidFill>
              </a:rPr>
              <a:t>lifetime:</a:t>
            </a:r>
            <a:r>
              <a:rPr lang="en-US" dirty="0">
                <a:solidFill>
                  <a:schemeClr val="tx1"/>
                </a:solidFill>
              </a:rPr>
              <a:t> Period of time when variable has memory storage associated with it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 variable comes into existence, storage is allocated for it; when it goes out of existence, storage is reclaimed by the P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Module variables come into existence when introduced and generally exist for lifetime of program that introduces or imports them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Parameters and temporary variables come into existence when bound to values during call, but go out of existence when call terminates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90474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AB752629-C6D4-4090-BEB3-7F9B80E5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math Module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B7A507D-F5EF-49D5-A943-07A125DF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7438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u="sng" dirty="0"/>
              <a:t> module</a:t>
            </a:r>
            <a:r>
              <a:rPr lang="en-US" altLang="en-US" dirty="0"/>
              <a:t>: part of standard library that contains functions that are useful for performing mathematical calculations</a:t>
            </a:r>
          </a:p>
          <a:p>
            <a:pPr lvl="1"/>
            <a:r>
              <a:rPr lang="en-US" altLang="en-US" dirty="0"/>
              <a:t>Typically accept one or more values as arguments, perform mathematical operation, and return the result</a:t>
            </a:r>
          </a:p>
          <a:p>
            <a:pPr lvl="1"/>
            <a:r>
              <a:rPr lang="en-US" altLang="en-US" dirty="0"/>
              <a:t>Use of module requires an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  <a:r>
              <a:rPr lang="en-US" altLang="en-US" b="1" dirty="0"/>
              <a:t> </a:t>
            </a:r>
            <a:r>
              <a:rPr lang="en-US" altLang="en-US" dirty="0"/>
              <a:t>statement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A77C5638-552A-4C45-A74C-2A718F81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 (cont’d.)</a:t>
            </a:r>
          </a:p>
        </p:txBody>
      </p:sp>
      <p:pic>
        <p:nvPicPr>
          <p:cNvPr id="54275" name="Content Placeholder 3" descr="Math function descriptions">
            <a:extLst>
              <a:ext uri="{FF2B5EF4-FFF2-40B4-BE49-F238E27FC236}">
                <a16:creationId xmlns:a16="http://schemas.microsoft.com/office/drawing/2014/main" id="{47E6FD66-B7EC-4956-8AAF-387BABB04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4250" y="1295400"/>
            <a:ext cx="7175500" cy="49530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1298139-2889-4246-9A14-6C1F4E1D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3E57-2959-459A-BE17-EF59D47F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9760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dirty="0"/>
              <a:t> module defines variables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which are assigned the mathematical values for </a:t>
            </a:r>
            <a:r>
              <a:rPr lang="en-US" i="1" dirty="0"/>
              <a:t>pi</a:t>
            </a:r>
            <a:r>
              <a:rPr lang="en-US" dirty="0"/>
              <a:t> and </a:t>
            </a:r>
            <a:r>
              <a:rPr lang="en-US" i="1" dirty="0"/>
              <a:t>e</a:t>
            </a:r>
          </a:p>
          <a:p>
            <a:pPr lvl="1" eaLnBrk="1" hangingPunct="1">
              <a:defRPr/>
            </a:pPr>
            <a:r>
              <a:rPr lang="en-US" dirty="0"/>
              <a:t>Can be used in equations that require these values, to get more accurate results</a:t>
            </a:r>
          </a:p>
          <a:p>
            <a:pPr eaLnBrk="1" hangingPunct="1">
              <a:defRPr/>
            </a:pPr>
            <a:r>
              <a:rPr lang="en-US" dirty="0"/>
              <a:t>Variables must also be called using the dot notation</a:t>
            </a:r>
          </a:p>
          <a:p>
            <a:pPr lvl="1" eaLnBrk="1" hangingPunct="1">
              <a:defRPr/>
            </a:pPr>
            <a:r>
              <a:rPr lang="en-US" dirty="0"/>
              <a:t>Example: </a:t>
            </a:r>
          </a:p>
          <a:p>
            <a:pPr marL="457200" lvl="1" indent="279400" eaLnBrk="1" hangingPunct="1"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radius**2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E9AD777-B6F9-4959-B96A-07E68AA8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Benefits of Modularizing a Program with Functions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C9A2E47-CF91-4036-A513-7C663BCB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 benefits of using functions include:</a:t>
            </a:r>
          </a:p>
          <a:p>
            <a:pPr lvl="1" eaLnBrk="1" hangingPunct="1"/>
            <a:r>
              <a:rPr lang="en-US" altLang="en-US"/>
              <a:t>Simpler code</a:t>
            </a:r>
          </a:p>
          <a:p>
            <a:pPr lvl="1" eaLnBrk="1" hangingPunct="1"/>
            <a:r>
              <a:rPr lang="en-US" altLang="en-US"/>
              <a:t>Code reuse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write the code once and call it multiple times </a:t>
            </a:r>
          </a:p>
          <a:p>
            <a:pPr lvl="1" eaLnBrk="1" hangingPunct="1"/>
            <a:r>
              <a:rPr lang="en-US" altLang="en-US"/>
              <a:t>Better testing and debugging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Can test and debug each function individually</a:t>
            </a:r>
          </a:p>
          <a:p>
            <a:pPr lvl="1" eaLnBrk="1" hangingPunct="1"/>
            <a:r>
              <a:rPr lang="en-US" altLang="en-US"/>
              <a:t>Faster development</a:t>
            </a:r>
          </a:p>
          <a:p>
            <a:pPr lvl="1" eaLnBrk="1" hangingPunct="1"/>
            <a:r>
              <a:rPr lang="en-US" altLang="en-US"/>
              <a:t>Easier facilitation of teamwork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Different team members can write different functions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E3D2134-80DE-4750-BD89-C8E5D6B7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Defining and 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8AAA-6615-44E2-80FF-74A01B43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087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Function names must follow the same rules as variable names</a:t>
            </a:r>
          </a:p>
          <a:p>
            <a:pPr eaLnBrk="1" hangingPunct="1">
              <a:defRPr/>
            </a:pPr>
            <a:r>
              <a:rPr lang="en-US" altLang="en-US" dirty="0"/>
              <a:t>Function name should be descriptive of the task carried out by the function</a:t>
            </a:r>
          </a:p>
          <a:p>
            <a:pPr lvl="1" eaLnBrk="1" hangingPunct="1">
              <a:defRPr/>
            </a:pPr>
            <a:r>
              <a:rPr lang="en-US" altLang="en-US" dirty="0"/>
              <a:t>Often includes a verb</a:t>
            </a:r>
          </a:p>
          <a:p>
            <a:pPr eaLnBrk="1" hangingPunct="1">
              <a:defRPr/>
            </a:pPr>
            <a:r>
              <a:rPr lang="en-US" altLang="en-US" u="sng" dirty="0"/>
              <a:t>Function definition</a:t>
            </a:r>
            <a:r>
              <a:rPr lang="en-US" altLang="en-US" dirty="0"/>
              <a:t>: specifies what function does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i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u="sng" dirty="0"/>
              <a:t>function header</a:t>
            </a:r>
            <a:r>
              <a:rPr lang="en-US" altLang="en-US" dirty="0"/>
              <a:t> is the first line of the function.  It has </a:t>
            </a:r>
            <a:r>
              <a:rPr lang="en-US" altLang="en-US" i="1" dirty="0"/>
              <a:t>def</a:t>
            </a:r>
            <a:r>
              <a:rPr lang="en-US" altLang="en-US" dirty="0"/>
              <a:t> and the function name.</a:t>
            </a:r>
          </a:p>
          <a:p>
            <a:pPr>
              <a:defRPr/>
            </a:pPr>
            <a:r>
              <a:rPr lang="en-US" dirty="0"/>
              <a:t>The </a:t>
            </a:r>
            <a:r>
              <a:rPr lang="en-US" u="sng" dirty="0"/>
              <a:t>function body (or block)</a:t>
            </a:r>
            <a:r>
              <a:rPr lang="en-US" dirty="0"/>
              <a:t> is the set of statements indented inside the function</a:t>
            </a:r>
            <a:endParaRPr lang="en-US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E3D2134-80DE-4750-BD89-C8E5D6B7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Defining and Calling a Function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8AAA-6615-44E2-80FF-74A01B43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219200"/>
            <a:ext cx="8415338" cy="478284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statements inside the function will not execute unless the function is called.</a:t>
            </a:r>
          </a:p>
          <a:p>
            <a:pPr>
              <a:defRPr/>
            </a:pPr>
            <a:r>
              <a:rPr lang="en-US" altLang="en-US" dirty="0"/>
              <a:t>The function is often called inside the main function</a:t>
            </a:r>
          </a:p>
          <a:p>
            <a:pPr>
              <a:defRPr/>
            </a:pPr>
            <a:r>
              <a:rPr lang="en-US" altLang="en-US" dirty="0"/>
              <a:t>When a function is called the program jumps over to its block and executes all of the statements inside the function.</a:t>
            </a:r>
          </a:p>
          <a:p>
            <a:pPr>
              <a:defRPr/>
            </a:pPr>
            <a:r>
              <a:rPr lang="en-US" altLang="en-US" dirty="0"/>
              <a:t>Then the program jumps back to where it was. (Known as </a:t>
            </a:r>
            <a:r>
              <a:rPr lang="en-US" altLang="en-US" u="sng" dirty="0"/>
              <a:t>function return</a:t>
            </a:r>
            <a:r>
              <a:rPr lang="en-US" altLang="en-US" dirty="0"/>
              <a:t>)</a:t>
            </a:r>
          </a:p>
          <a:p>
            <a:pPr marL="400050" lvl="2" indent="0">
              <a:buNone/>
            </a:pP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import math</a:t>
            </a:r>
          </a:p>
          <a:p>
            <a:pPr marL="400050" lvl="2" indent="0">
              <a:buNone/>
            </a:pP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def area(r)</a:t>
            </a:r>
            <a:r>
              <a:rPr lang="en-US" sz="1800" dirty="0">
                <a:solidFill>
                  <a:srgbClr val="002060"/>
                </a:solidFill>
                <a:cs typeface="Courier New" panose="02070309020205020404" pitchFamily="49" charset="0"/>
              </a:rPr>
              <a:t>:</a:t>
            </a:r>
          </a:p>
          <a:p>
            <a:pPr marL="628650" lvl="3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2060"/>
                </a:solidFill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#Returns the area of a circle</a:t>
            </a:r>
          </a:p>
          <a:p>
            <a:pPr marL="628650" lvl="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   area = </a:t>
            </a:r>
            <a:r>
              <a:rPr lang="en-US" sz="1800" b="1" dirty="0" err="1">
                <a:solidFill>
                  <a:srgbClr val="002060"/>
                </a:solidFill>
                <a:cs typeface="Courier New" panose="02070309020205020404" pitchFamily="49" charset="0"/>
              </a:rPr>
              <a:t>math.pi</a:t>
            </a: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 * r **2</a:t>
            </a:r>
          </a:p>
          <a:p>
            <a:pPr marL="628650" lvl="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2060"/>
                </a:solidFill>
                <a:cs typeface="Courier New" panose="02070309020205020404" pitchFamily="49" charset="0"/>
              </a:rPr>
              <a:t>   return area</a:t>
            </a:r>
          </a:p>
          <a:p>
            <a:pPr marL="628650" lvl="3" indent="0">
              <a:spcBef>
                <a:spcPts val="0"/>
              </a:spcBef>
              <a:buNone/>
            </a:pPr>
            <a:endParaRPr lang="en-US" sz="1800" b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cs typeface="Courier New" panose="02070309020205020404" pitchFamily="49" charset="0"/>
              </a:rPr>
              <a:t>radius = 10.0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cs typeface="Courier New" panose="02070309020205020404" pitchFamily="49" charset="0"/>
              </a:rPr>
              <a:t>a = area(radius)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cs typeface="Courier New" panose="02070309020205020404" pitchFamily="49" charset="0"/>
              </a:rPr>
              <a:t>print("Area of a circle with radius %f is %f" % (radius, a))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8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C9BEAC0-8EFE-4938-ABCF-F5279D7B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Void Functions and Value-Returning Functions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3ABAA76-B7E0-4D52-927D-623F424D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62" y="1295400"/>
            <a:ext cx="8415338" cy="462126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u="sng" dirty="0"/>
              <a:t>void function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Simply executes the statements it contains and then terminates.</a:t>
            </a:r>
          </a:p>
          <a:p>
            <a:pPr lvl="1"/>
            <a:r>
              <a:rPr lang="en-US" altLang="en-US" dirty="0"/>
              <a:t>You could include a </a:t>
            </a:r>
            <a:r>
              <a:rPr lang="en-US" altLang="en-US" b="1" dirty="0"/>
              <a:t>return</a:t>
            </a:r>
            <a:r>
              <a:rPr lang="en-US" altLang="en-US" dirty="0"/>
              <a:t> statement with nothing beside it in a void function</a:t>
            </a:r>
          </a:p>
          <a:p>
            <a:pPr marL="228600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def </a:t>
            </a:r>
            <a:r>
              <a:rPr lang="en-US" altLang="en-US" dirty="0" err="1">
                <a:solidFill>
                  <a:srgbClr val="002060"/>
                </a:solidFill>
              </a:rPr>
              <a:t>printMessage</a:t>
            </a:r>
            <a:r>
              <a:rPr lang="en-US" altLang="en-US" dirty="0">
                <a:solidFill>
                  <a:srgbClr val="002060"/>
                </a:solidFill>
              </a:rPr>
              <a:t>():</a:t>
            </a:r>
          </a:p>
          <a:p>
            <a:pPr marL="228600" lvl="1" indent="0">
              <a:buNone/>
            </a:pPr>
            <a:r>
              <a:rPr lang="en-US" altLang="en-US" dirty="0">
                <a:solidFill>
                  <a:srgbClr val="002060"/>
                </a:solidFill>
              </a:rPr>
              <a:t>	        print(“This is a sample print statement.”)</a:t>
            </a:r>
          </a:p>
          <a:p>
            <a:pPr lvl="1"/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u="sng" dirty="0"/>
              <a:t>value-returning function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Executes the statements it contains, and then it returns a value back to the statement that called it.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functions are examples of value-returning functions.</a:t>
            </a:r>
          </a:p>
          <a:p>
            <a:pPr marL="628650" lvl="3" indent="0"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	def square(x):</a:t>
            </a:r>
          </a:p>
          <a:p>
            <a:pPr marL="628650" lvl="3" indent="0"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 	      y = x**2</a:t>
            </a:r>
          </a:p>
          <a:p>
            <a:pPr marL="628650" lvl="3" indent="0"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 	      return y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73F780A-CBB2-46F0-8E8E-21F61FD9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Local Variables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A4F55FC-5FC6-4D40-80CA-5CC754ED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48746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/>
              <a:t>Scope</a:t>
            </a:r>
            <a:r>
              <a:rPr lang="en-US" altLang="en-US" dirty="0"/>
              <a:t>: the part of a program in which a variable may be accessed</a:t>
            </a:r>
          </a:p>
          <a:p>
            <a:pPr lvl="1" eaLnBrk="1" hangingPunct="1"/>
            <a:r>
              <a:rPr lang="en-US" altLang="en-US" dirty="0"/>
              <a:t>For local variable: function in which created</a:t>
            </a:r>
          </a:p>
          <a:p>
            <a:pPr eaLnBrk="1" hangingPunct="1">
              <a:buFontTx/>
              <a:buChar char="•"/>
            </a:pPr>
            <a:r>
              <a:rPr lang="en-US" altLang="en-US" u="sng" dirty="0"/>
              <a:t>Local variable</a:t>
            </a:r>
            <a:r>
              <a:rPr lang="en-US" altLang="en-US" dirty="0"/>
              <a:t>: variable that is assigned a value inside a function</a:t>
            </a:r>
          </a:p>
          <a:p>
            <a:pPr lvl="1" eaLnBrk="1" hangingPunct="1"/>
            <a:r>
              <a:rPr lang="en-US" altLang="en-US" dirty="0"/>
              <a:t>Belongs to the function in which it was created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Only statements inside that function can access it, error will occur if another function tries to access the variable</a:t>
            </a:r>
          </a:p>
          <a:p>
            <a:pPr lvl="1" eaLnBrk="1" hangingPunct="1"/>
            <a:endParaRPr lang="en-US" altLang="en-US" dirty="0"/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Different functions may have local variables with the same name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Each function does not see the other function’s local variables, so no confusion</a:t>
            </a:r>
            <a:endParaRPr lang="he-IL" altLang="en-US" dirty="0"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3E379D0-E3E5-4D1B-8A82-C9741ABC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9646"/>
            <a:ext cx="8026400" cy="369460"/>
          </a:xfrm>
        </p:spPr>
        <p:txBody>
          <a:bodyPr/>
          <a:lstStyle/>
          <a:p>
            <a:r>
              <a:rPr lang="en-US" altLang="en-US" sz="2800" dirty="0"/>
              <a:t>Local Variables (cont’d.)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EB03EEF-27E9-43C5-B3AF-05A28EF6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55" y="1143000"/>
            <a:ext cx="8415338" cy="501675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import math</a:t>
            </a:r>
          </a:p>
          <a:p>
            <a:pPr marL="0" indent="0">
              <a:buNone/>
            </a:pPr>
            <a:r>
              <a:rPr lang="en-US" altLang="en-US" dirty="0"/>
              <a:t>def </a:t>
            </a:r>
            <a:r>
              <a:rPr lang="en-US" altLang="en-US" dirty="0" err="1"/>
              <a:t>calcArea</a:t>
            </a:r>
            <a:r>
              <a:rPr lang="en-US" altLang="en-US" dirty="0"/>
              <a:t>(radius):</a:t>
            </a:r>
            <a:br>
              <a:rPr lang="en-US" altLang="en-US" dirty="0"/>
            </a:br>
            <a:r>
              <a:rPr lang="en-US" altLang="en-US" dirty="0"/>
              <a:t>	area = </a:t>
            </a:r>
            <a:r>
              <a:rPr lang="en-US" altLang="en-US" dirty="0" err="1"/>
              <a:t>math.pi</a:t>
            </a:r>
            <a:r>
              <a:rPr lang="en-US" altLang="en-US" dirty="0"/>
              <a:t> *  radius ** 2</a:t>
            </a:r>
            <a:br>
              <a:rPr lang="en-US" altLang="en-US" dirty="0"/>
            </a:br>
            <a:r>
              <a:rPr lang="en-US" altLang="en-US" dirty="0"/>
              <a:t>	return area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def </a:t>
            </a:r>
            <a:r>
              <a:rPr lang="en-US" altLang="en-US" dirty="0" err="1"/>
              <a:t>calcVolume</a:t>
            </a:r>
            <a:r>
              <a:rPr lang="en-US" altLang="en-US" dirty="0"/>
              <a:t>(radius):</a:t>
            </a:r>
            <a:br>
              <a:rPr lang="en-US" altLang="en-US" dirty="0"/>
            </a:br>
            <a:r>
              <a:rPr lang="en-US" altLang="en-US" dirty="0"/>
              <a:t>	volume = </a:t>
            </a:r>
            <a:r>
              <a:rPr lang="en-US" altLang="en-US" dirty="0" err="1"/>
              <a:t>math.pi</a:t>
            </a:r>
            <a:r>
              <a:rPr lang="en-US" altLang="en-US" dirty="0"/>
              <a:t> * radius ** 3</a:t>
            </a:r>
            <a:br>
              <a:rPr lang="en-US" altLang="en-US" dirty="0"/>
            </a:br>
            <a:r>
              <a:rPr lang="en-US" altLang="en-US" dirty="0"/>
              <a:t>	return volume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rad = float(input("Please enter the radius: "))</a:t>
            </a:r>
            <a:br>
              <a:rPr lang="en-US" altLang="en-US" dirty="0"/>
            </a:br>
            <a:r>
              <a:rPr lang="en-US" altLang="en-US" dirty="0"/>
              <a:t>a = </a:t>
            </a:r>
            <a:r>
              <a:rPr lang="en-US" altLang="en-US" dirty="0" err="1"/>
              <a:t>calcArea</a:t>
            </a:r>
            <a:r>
              <a:rPr lang="en-US" altLang="en-US" dirty="0"/>
              <a:t>(rad)</a:t>
            </a:r>
            <a:br>
              <a:rPr lang="en-US" altLang="en-US" dirty="0"/>
            </a:br>
            <a:r>
              <a:rPr lang="en-US" altLang="en-US" dirty="0"/>
              <a:t>v = </a:t>
            </a:r>
            <a:r>
              <a:rPr lang="en-US" altLang="en-US" dirty="0" err="1"/>
              <a:t>calcVolume</a:t>
            </a:r>
            <a:r>
              <a:rPr lang="en-US" altLang="en-US" dirty="0"/>
              <a:t>(rad)</a:t>
            </a:r>
            <a:br>
              <a:rPr lang="en-US" altLang="en-US" dirty="0"/>
            </a:br>
            <a:r>
              <a:rPr lang="en-US" altLang="en-US" dirty="0"/>
              <a:t>print("Radius: %0.2f, Area: %0.2f, Volume: %0.2f" % (</a:t>
            </a:r>
            <a:r>
              <a:rPr lang="en-US" altLang="en-US" dirty="0" err="1"/>
              <a:t>rad,a,v</a:t>
            </a:r>
            <a:r>
              <a:rPr lang="en-US" altLang="en-US" dirty="0"/>
              <a:t>))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9DF36D2-530D-4F11-962A-E9FFEA71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86818E9-E69C-49DD-A6AD-AC1643B3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Global variable</a:t>
            </a:r>
            <a:r>
              <a:rPr lang="en-US" altLang="en-US"/>
              <a:t>: created by assignment statement written outside all the functions</a:t>
            </a:r>
          </a:p>
          <a:p>
            <a:pPr lvl="1"/>
            <a:r>
              <a:rPr lang="en-US" altLang="en-US"/>
              <a:t>Can be accessed by any statement in the program file, including from within a function</a:t>
            </a:r>
          </a:p>
          <a:p>
            <a:pPr lvl="1"/>
            <a:r>
              <a:rPr lang="en-US" altLang="en-US"/>
              <a:t>If a function needs to assign a value to the global variable, the global variable must be redeclared within the function</a:t>
            </a:r>
          </a:p>
          <a:p>
            <a:pPr lvl="2">
              <a:buFontTx/>
              <a:buChar char="•"/>
            </a:pPr>
            <a:r>
              <a:rPr lang="en-US" altLang="en-US"/>
              <a:t>General 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endParaRPr lang="he-IL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21308</TotalTime>
  <Words>2878</Words>
  <Application>Microsoft Office PowerPoint</Application>
  <PresentationFormat>On-screen Show (4:3)</PresentationFormat>
  <Paragraphs>270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Courier New</vt:lpstr>
      <vt:lpstr>Office Theme</vt:lpstr>
      <vt:lpstr>Fundamentals of Python: First Programs  Second Edition</vt:lpstr>
      <vt:lpstr>Defining Simple Functions</vt:lpstr>
      <vt:lpstr>Benefits of Modularizing a Program with Functions</vt:lpstr>
      <vt:lpstr>Defining and Calling a Function</vt:lpstr>
      <vt:lpstr>Defining and Calling a Function (cont’d.)</vt:lpstr>
      <vt:lpstr>Void Functions and Value-Returning Functions</vt:lpstr>
      <vt:lpstr>Local Variables</vt:lpstr>
      <vt:lpstr>Local Variables (cont’d.)</vt:lpstr>
      <vt:lpstr>Global Variables</vt:lpstr>
      <vt:lpstr>Global Variables (cont’d.)</vt:lpstr>
      <vt:lpstr>Parameters and Arguments</vt:lpstr>
      <vt:lpstr>Pass by Reference or by Value</vt:lpstr>
      <vt:lpstr>Pass by Value</vt:lpstr>
      <vt:lpstr>Pass by Reference</vt:lpstr>
      <vt:lpstr>The Return Statement</vt:lpstr>
      <vt:lpstr>Returning Multiple Values</vt:lpstr>
      <vt:lpstr>Boolean Functions</vt:lpstr>
      <vt:lpstr>Defining a Main Function (1 of 2)</vt:lpstr>
      <vt:lpstr>Defining a Main Function (2 of 2)</vt:lpstr>
      <vt:lpstr>Functions Eliminate Redundancy</vt:lpstr>
      <vt:lpstr>Functions Hide Complexity</vt:lpstr>
      <vt:lpstr>Problem Solving with Top-Down Design</vt:lpstr>
      <vt:lpstr>Lifetime</vt:lpstr>
      <vt:lpstr>The math Module</vt:lpstr>
      <vt:lpstr>The math Module (cont’d.)</vt:lpstr>
      <vt:lpstr>The math Module (cont’d.)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Toler, Casandra</cp:lastModifiedBy>
  <cp:revision>912</cp:revision>
  <cp:lastPrinted>2010-11-12T17:54:40Z</cp:lastPrinted>
  <dcterms:created xsi:type="dcterms:W3CDTF">2007-02-15T20:50:52Z</dcterms:created>
  <dcterms:modified xsi:type="dcterms:W3CDTF">2021-10-18T23:02:38Z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