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60.xml.rels" ContentType="application/vnd.openxmlformats-package.relationships+xml"/>
  <Override PartName="/ppt/notesSlides/_rels/notesSlide59.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_rels/presentation.xml.rels" ContentType="application/vnd.openxmlformats-package.relationships+xml"/>
  <Override PartName="/ppt/media/image26.jpeg" ContentType="image/jpeg"/>
  <Override PartName="/ppt/media/image23.jpeg" ContentType="image/jpeg"/>
  <Override PartName="/ppt/media/image21.png" ContentType="image/png"/>
  <Override PartName="/ppt/media/image20.png" ContentType="image/png"/>
  <Override PartName="/ppt/media/image36.jpeg" ContentType="image/jpeg"/>
  <Override PartName="/ppt/media/image18.jpeg" ContentType="image/jpeg"/>
  <Override PartName="/ppt/media/image17.png" ContentType="image/png"/>
  <Override PartName="/ppt/media/image32.jpeg" ContentType="image/jpeg"/>
  <Override PartName="/ppt/media/image16.png" ContentType="image/png"/>
  <Override PartName="/ppt/media/image15.jpeg" ContentType="image/jpeg"/>
  <Override PartName="/ppt/media/image14.jpeg" ContentType="image/jpeg"/>
  <Override PartName="/ppt/media/image41.jpeg" ContentType="image/jpeg"/>
  <Override PartName="/ppt/media/image24.png" ContentType="image/png"/>
  <Override PartName="/ppt/media/image1.png" ContentType="image/png"/>
  <Override PartName="/ppt/media/image3.jpeg" ContentType="image/jpeg"/>
  <Override PartName="/ppt/media/image37.jpeg" ContentType="image/jpeg"/>
  <Override PartName="/ppt/media/image7.png" ContentType="image/png"/>
  <Override PartName="/ppt/media/image34.jpeg" ContentType="image/jpeg"/>
  <Override PartName="/ppt/media/image30.jpeg" ContentType="image/jpeg"/>
  <Override PartName="/ppt/media/image31.jpeg" ContentType="image/jpeg"/>
  <Override PartName="/ppt/media/image2.png" ContentType="image/png"/>
  <Override PartName="/ppt/media/image22.jpeg" ContentType="image/jpeg"/>
  <Override PartName="/ppt/media/image9.png" ContentType="image/png"/>
  <Override PartName="/ppt/media/image40.jpeg" ContentType="image/jpeg"/>
  <Override PartName="/ppt/media/image44.jpeg" ContentType="image/jpeg"/>
  <Override PartName="/ppt/media/image33.jpeg" ContentType="image/jpeg"/>
  <Override PartName="/ppt/media/image6.jpeg" ContentType="image/jpeg"/>
  <Override PartName="/ppt/media/image27.jpeg" ContentType="image/jpeg"/>
  <Override PartName="/ppt/media/image13.png" ContentType="image/png"/>
  <Override PartName="/ppt/media/image11.png" ContentType="image/png"/>
  <Override PartName="/ppt/media/image45.jpeg" ContentType="image/jpeg"/>
  <Override PartName="/ppt/media/image46.jpeg" ContentType="image/jpeg"/>
  <Override PartName="/ppt/media/image10.png" ContentType="image/png"/>
  <Override PartName="/ppt/media/image35.jpeg" ContentType="image/jpeg"/>
  <Override PartName="/ppt/media/image39.jpeg" ContentType="image/jpeg"/>
  <Override PartName="/ppt/media/image8.jpeg" ContentType="image/jpeg"/>
  <Override PartName="/ppt/media/image38.jpeg" ContentType="image/jpeg"/>
  <Override PartName="/ppt/media/image28.png" ContentType="image/png"/>
  <Override PartName="/ppt/media/image29.jpeg" ContentType="image/jpeg"/>
  <Override PartName="/ppt/media/image5.png" ContentType="image/png"/>
  <Override PartName="/ppt/media/image43.jpeg" ContentType="image/jpeg"/>
  <Override PartName="/ppt/media/image12.jpeg" ContentType="image/jpeg"/>
  <Override PartName="/ppt/media/image4.png" ContentType="image/png"/>
  <Override PartName="/ppt/media/image25.png" ContentType="image/png"/>
  <Override PartName="/ppt/media/image19.jpeg" ContentType="image/jpeg"/>
  <Override PartName="/ppt/media/image42.jpeg" ContentType="image/jpe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52.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57.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8.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x="9144000" cy="6858000"/>
  <p:notesSz cx="9372600" cy="70866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23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3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33" name="PlaceHolder 4"/>
          <p:cNvSpPr>
            <a:spLocks noGrp="1"/>
          </p:cNvSpPr>
          <p:nvPr>
            <p:ph type="dt" idx="6"/>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34" name="PlaceHolder 5"/>
          <p:cNvSpPr>
            <a:spLocks noGrp="1"/>
          </p:cNvSpPr>
          <p:nvPr>
            <p:ph type="ftr" idx="7"/>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35" name="PlaceHolder 6"/>
          <p:cNvSpPr>
            <a:spLocks noGrp="1"/>
          </p:cNvSpPr>
          <p:nvPr>
            <p:ph type="sldNum" idx="8"/>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512EC34-3D4F-4E3A-B410-DD2CA683BFA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2914560" y="531720"/>
            <a:ext cx="3542760" cy="2656800"/>
          </a:xfrm>
          <a:prstGeom prst="rect">
            <a:avLst/>
          </a:prstGeom>
          <a:ln w="0">
            <a:noFill/>
          </a:ln>
        </p:spPr>
      </p:sp>
      <p:sp>
        <p:nvSpPr>
          <p:cNvPr id="448"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49" name="PlaceHolder 3"/>
          <p:cNvSpPr>
            <a:spLocks noGrp="1"/>
          </p:cNvSpPr>
          <p:nvPr>
            <p:ph type="sldNum" idx="68"/>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51E3067E-85CB-4696-845E-4FED7AAD1C1D}"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2914560" y="531720"/>
            <a:ext cx="3542760" cy="2656800"/>
          </a:xfrm>
          <a:prstGeom prst="rect">
            <a:avLst/>
          </a:prstGeom>
          <a:ln w="0">
            <a:noFill/>
          </a:ln>
        </p:spPr>
      </p:sp>
      <p:sp>
        <p:nvSpPr>
          <p:cNvPr id="451"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52" name="PlaceHolder 3"/>
          <p:cNvSpPr>
            <a:spLocks noGrp="1"/>
          </p:cNvSpPr>
          <p:nvPr>
            <p:ph type="sldNum" idx="69"/>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C0D65747-4EF4-405D-9286-C82DBC436816}"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2914560" y="531720"/>
            <a:ext cx="3542760" cy="2656800"/>
          </a:xfrm>
          <a:prstGeom prst="rect">
            <a:avLst/>
          </a:prstGeom>
          <a:ln w="0">
            <a:noFill/>
          </a:ln>
        </p:spPr>
      </p:sp>
      <p:sp>
        <p:nvSpPr>
          <p:cNvPr id="454"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55" name="PlaceHolder 3"/>
          <p:cNvSpPr>
            <a:spLocks noGrp="1"/>
          </p:cNvSpPr>
          <p:nvPr>
            <p:ph type="sldNum" idx="70"/>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BB59DF55-7D6C-4C64-8F8F-675C5ED1319A}"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2914560" y="531720"/>
            <a:ext cx="3542760" cy="2656800"/>
          </a:xfrm>
          <a:prstGeom prst="rect">
            <a:avLst/>
          </a:prstGeom>
          <a:ln w="0">
            <a:noFill/>
          </a:ln>
        </p:spPr>
      </p:sp>
      <p:sp>
        <p:nvSpPr>
          <p:cNvPr id="457"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58" name="PlaceHolder 3"/>
          <p:cNvSpPr>
            <a:spLocks noGrp="1"/>
          </p:cNvSpPr>
          <p:nvPr>
            <p:ph type="sldNum" idx="71"/>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F3703E89-49F4-46C9-9750-B878A277E495}"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
          </p:nvPr>
        </p:nvSpPr>
        <p:spPr/>
        <p:txBody>
          <a:bodyPr/>
          <a:p>
            <a:r>
              <a:t>Footer</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
          </p:nvPr>
        </p:nvSpPr>
        <p:spPr/>
        <p:txBody>
          <a:bodyPr/>
          <a:p>
            <a:r>
              <a:t>Footer</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
          </p:nvPr>
        </p:nvSpPr>
        <p:spPr/>
        <p:txBody>
          <a:bodyPr/>
          <a:p>
            <a:r>
              <a:t>Footer</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
          </p:nvPr>
        </p:nvSpPr>
        <p:spPr/>
        <p:txBody>
          <a:bodyPr/>
          <a:p>
            <a:r>
              <a:t>Footer</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5"/>
          </p:nvPr>
        </p:nvSpPr>
        <p:spPr/>
        <p:txBody>
          <a:bodyPr/>
          <a:p>
            <a:r>
              <a:t>Footer</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5"/>
          </p:nvPr>
        </p:nvSpPr>
        <p:spPr/>
        <p:txBody>
          <a:bodyPr/>
          <a:p>
            <a:r>
              <a:t>Footer</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5"/>
          </p:nvPr>
        </p:nvSpPr>
        <p:spPr/>
        <p:txBody>
          <a:bodyPr/>
          <a:p>
            <a:r>
              <a:t>Footer</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5"/>
          </p:nvPr>
        </p:nvSpPr>
        <p:spPr/>
        <p:txBody>
          <a:bodyPr/>
          <a:p>
            <a:r>
              <a:t>Footer</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9" Type="http://schemas.openxmlformats.org/officeDocument/2006/relationships/image" Target="../media/image8.jpe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pn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pn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slideLayout" Target="../slideLayouts/slideLayout17.xml"/><Relationship Id="rId15" Type="http://schemas.openxmlformats.org/officeDocument/2006/relationships/slideLayout" Target="../slideLayouts/slideLayout18.xml"/><Relationship Id="rId16" Type="http://schemas.openxmlformats.org/officeDocument/2006/relationships/slideLayout" Target="../slideLayouts/slideLayout19.xml"/><Relationship Id="rId17" Type="http://schemas.openxmlformats.org/officeDocument/2006/relationships/slideLayout" Target="../slideLayouts/slideLayout20.xml"/><Relationship Id="rId18" Type="http://schemas.openxmlformats.org/officeDocument/2006/relationships/slideLayout" Target="../slideLayouts/slideLayout21.xml"/><Relationship Id="rId19" Type="http://schemas.openxmlformats.org/officeDocument/2006/relationships/slideLayout" Target="../slideLayouts/slideLayout22.xml"/><Relationship Id="rId20" Type="http://schemas.openxmlformats.org/officeDocument/2006/relationships/slideLayout" Target="../slideLayouts/slideLayout23.xml"/><Relationship Id="rId21"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7.png"/><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1.png"/><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image" Target="../media/image24.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5.png"/><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image" Target="../media/image28.png"/><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slideLayout" Target="../slideLayouts/slideLayout56.xml"/><Relationship Id="rId14" Type="http://schemas.openxmlformats.org/officeDocument/2006/relationships/slideLayout" Target="../slideLayouts/slideLayout57.xml"/><Relationship Id="rId15" Type="http://schemas.openxmlformats.org/officeDocument/2006/relationships/slideLayout" Target="../slideLayouts/slideLayout58.xml"/><Relationship Id="rId16" Type="http://schemas.openxmlformats.org/officeDocument/2006/relationships/slideLayout" Target="../slideLayouts/slideLayout59.xml"/><Relationship Id="rId17"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lide Number Placeholder 5"/>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F89F7CD9-3FAE-400A-B517-2CA6E0857E30}"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1" name="Picture 18" descr="Title_Slide.png"/>
          <p:cNvPicPr/>
          <p:nvPr/>
        </p:nvPicPr>
        <p:blipFill>
          <a:blip r:embed="rId2"/>
          <a:stretch/>
        </p:blipFill>
        <p:spPr>
          <a:xfrm>
            <a:off x="278280" y="254160"/>
            <a:ext cx="8712720" cy="6526080"/>
          </a:xfrm>
          <a:prstGeom prst="rect">
            <a:avLst/>
          </a:prstGeom>
          <a:ln w="0">
            <a:noFill/>
          </a:ln>
        </p:spPr>
      </p:pic>
      <p:sp>
        <p:nvSpPr>
          <p:cNvPr id="2" name="Rectangle 19"/>
          <p:cNvSpPr/>
          <p:nvPr/>
        </p:nvSpPr>
        <p:spPr>
          <a:xfrm>
            <a:off x="3482280" y="223560"/>
            <a:ext cx="2125440" cy="984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Rectangle 4"/>
          <p:cNvSpPr/>
          <p:nvPr/>
        </p:nvSpPr>
        <p:spPr>
          <a:xfrm>
            <a:off x="6812280" y="4885200"/>
            <a:ext cx="2079720" cy="1925280"/>
          </a:xfrm>
          <a:custGeom>
            <a:avLst/>
            <a:gdLst/>
            <a:ah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4" name="Picture 21" descr="Audio.png"/>
          <p:cNvPicPr/>
          <p:nvPr/>
        </p:nvPicPr>
        <p:blipFill>
          <a:blip r:embed="rId3"/>
          <a:stretch/>
        </p:blipFill>
        <p:spPr>
          <a:xfrm>
            <a:off x="6865200" y="5389560"/>
            <a:ext cx="986400" cy="1040400"/>
          </a:xfrm>
          <a:prstGeom prst="rect">
            <a:avLst/>
          </a:prstGeom>
          <a:ln w="0">
            <a:noFill/>
          </a:ln>
        </p:spPr>
      </p:pic>
      <p:pic>
        <p:nvPicPr>
          <p:cNvPr id="5" name="Picture 22" descr=""/>
          <p:cNvPicPr/>
          <p:nvPr/>
        </p:nvPicPr>
        <p:blipFill>
          <a:blip r:embed="rId4"/>
          <a:srcRect l="24446" t="0" r="23774" b="0"/>
          <a:stretch/>
        </p:blipFill>
        <p:spPr>
          <a:xfrm>
            <a:off x="8674560" y="5121720"/>
            <a:ext cx="274680" cy="709200"/>
          </a:xfrm>
          <a:prstGeom prst="rect">
            <a:avLst/>
          </a:prstGeom>
          <a:ln w="0">
            <a:noFill/>
          </a:ln>
        </p:spPr>
      </p:pic>
      <p:pic>
        <p:nvPicPr>
          <p:cNvPr id="6" name="Picture 23" descr="Swirl_3.png"/>
          <p:cNvPicPr/>
          <p:nvPr/>
        </p:nvPicPr>
        <p:blipFill>
          <a:blip r:embed="rId5"/>
          <a:stretch/>
        </p:blipFill>
        <p:spPr>
          <a:xfrm rot="9688800">
            <a:off x="7441920" y="6392880"/>
            <a:ext cx="385200" cy="284400"/>
          </a:xfrm>
          <a:prstGeom prst="rect">
            <a:avLst/>
          </a:prstGeom>
          <a:ln w="0">
            <a:noFill/>
          </a:ln>
        </p:spPr>
      </p:pic>
      <p:pic>
        <p:nvPicPr>
          <p:cNvPr id="7" name="Picture 24" descr="Swirl_3.png"/>
          <p:cNvPicPr/>
          <p:nvPr/>
        </p:nvPicPr>
        <p:blipFill>
          <a:blip r:embed="rId6"/>
          <a:stretch/>
        </p:blipFill>
        <p:spPr>
          <a:xfrm rot="18073200">
            <a:off x="7907760" y="5449320"/>
            <a:ext cx="590760" cy="244800"/>
          </a:xfrm>
          <a:prstGeom prst="rect">
            <a:avLst/>
          </a:prstGeom>
          <a:ln w="0">
            <a:noFill/>
          </a:ln>
        </p:spPr>
      </p:pic>
      <p:pic>
        <p:nvPicPr>
          <p:cNvPr id="8" name="Picture 25" descr=""/>
          <p:cNvPicPr/>
          <p:nvPr/>
        </p:nvPicPr>
        <p:blipFill>
          <a:blip r:embed="rId7"/>
          <a:srcRect l="4685" t="13755" r="6578" b="12470"/>
          <a:stretch/>
        </p:blipFill>
        <p:spPr>
          <a:xfrm>
            <a:off x="7939440" y="5832000"/>
            <a:ext cx="672120" cy="745200"/>
          </a:xfrm>
          <a:prstGeom prst="rect">
            <a:avLst/>
          </a:prstGeom>
          <a:ln w="0">
            <a:noFill/>
          </a:ln>
        </p:spPr>
      </p:pic>
      <p:pic>
        <p:nvPicPr>
          <p:cNvPr id="9" name="Picture 26" descr=""/>
          <p:cNvPicPr/>
          <p:nvPr/>
        </p:nvPicPr>
        <p:blipFill>
          <a:blip r:embed="rId8"/>
          <a:stretch/>
        </p:blipFill>
        <p:spPr>
          <a:xfrm>
            <a:off x="119880" y="6242040"/>
            <a:ext cx="1396440" cy="429120"/>
          </a:xfrm>
          <a:prstGeom prst="rect">
            <a:avLst/>
          </a:prstGeom>
          <a:ln w="0">
            <a:noFill/>
          </a:ln>
        </p:spPr>
      </p:pic>
      <p:pic>
        <p:nvPicPr>
          <p:cNvPr id="10" name="Picture 27" descr=""/>
          <p:cNvPicPr/>
          <p:nvPr/>
        </p:nvPicPr>
        <p:blipFill>
          <a:blip r:embed="rId9"/>
          <a:stretch/>
        </p:blipFill>
        <p:spPr>
          <a:xfrm>
            <a:off x="1360800" y="448560"/>
            <a:ext cx="5718960" cy="95400"/>
          </a:xfrm>
          <a:prstGeom prst="rect">
            <a:avLst/>
          </a:prstGeom>
          <a:ln w="0">
            <a:noFill/>
          </a:ln>
        </p:spPr>
      </p:pic>
      <p:sp>
        <p:nvSpPr>
          <p:cNvPr id="11" name="PlaceHolder 1"/>
          <p:cNvSpPr>
            <a:spLocks noGrp="1"/>
          </p:cNvSpPr>
          <p:nvPr>
            <p:ph type="ftr" idx="1"/>
          </p:nvPr>
        </p:nvSpPr>
        <p:spPr>
          <a:xfrm>
            <a:off x="1204200" y="6363720"/>
            <a:ext cx="6201000" cy="365400"/>
          </a:xfrm>
          <a:prstGeom prst="rect">
            <a:avLst/>
          </a:prstGeom>
          <a:noFill/>
          <a:ln w="0">
            <a:noFill/>
          </a:ln>
        </p:spPr>
        <p:txBody>
          <a:bodyPr lIns="90000" rIns="90000" tIns="45000" bIns="45000"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12"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edit 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13"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Slide Number Placeholder 5" hidden="1"/>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8B095BB6-901F-4197-AC66-BAA8B7C29562}"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51" name="Picture 18" descr="Audio.png"/>
          <p:cNvPicPr/>
          <p:nvPr/>
        </p:nvPicPr>
        <p:blipFill>
          <a:blip r:embed="rId2"/>
          <a:stretch/>
        </p:blipFill>
        <p:spPr>
          <a:xfrm>
            <a:off x="140760" y="361800"/>
            <a:ext cx="1839600" cy="1940400"/>
          </a:xfrm>
          <a:prstGeom prst="rect">
            <a:avLst/>
          </a:prstGeom>
          <a:ln w="0">
            <a:noFill/>
          </a:ln>
        </p:spPr>
      </p:pic>
      <p:pic>
        <p:nvPicPr>
          <p:cNvPr id="52" name="Picture 19" descr="Swirl_3.png"/>
          <p:cNvPicPr/>
          <p:nvPr/>
        </p:nvPicPr>
        <p:blipFill>
          <a:blip r:embed="rId3"/>
          <a:stretch/>
        </p:blipFill>
        <p:spPr>
          <a:xfrm rot="2569200">
            <a:off x="1431720" y="1915920"/>
            <a:ext cx="907920" cy="670320"/>
          </a:xfrm>
          <a:prstGeom prst="rect">
            <a:avLst/>
          </a:prstGeom>
          <a:ln w="0">
            <a:noFill/>
          </a:ln>
        </p:spPr>
      </p:pic>
      <p:pic>
        <p:nvPicPr>
          <p:cNvPr id="53" name="Picture 20" descr="Swirl_2.png"/>
          <p:cNvPicPr/>
          <p:nvPr/>
        </p:nvPicPr>
        <p:blipFill>
          <a:blip r:embed="rId4"/>
          <a:stretch/>
        </p:blipFill>
        <p:spPr>
          <a:xfrm flipH="1" rot="3873600">
            <a:off x="218160" y="3551040"/>
            <a:ext cx="795240" cy="832680"/>
          </a:xfrm>
          <a:prstGeom prst="rect">
            <a:avLst/>
          </a:prstGeom>
          <a:ln w="0">
            <a:noFill/>
          </a:ln>
        </p:spPr>
      </p:pic>
      <p:pic>
        <p:nvPicPr>
          <p:cNvPr id="54" name="Picture 21" descr=""/>
          <p:cNvPicPr/>
          <p:nvPr/>
        </p:nvPicPr>
        <p:blipFill>
          <a:blip r:embed="rId5"/>
          <a:srcRect l="4664" t="13746" r="6576" b="12467"/>
          <a:stretch/>
        </p:blipFill>
        <p:spPr>
          <a:xfrm>
            <a:off x="879480" y="2604960"/>
            <a:ext cx="1100880" cy="1220400"/>
          </a:xfrm>
          <a:prstGeom prst="rect">
            <a:avLst/>
          </a:prstGeom>
          <a:ln w="0">
            <a:noFill/>
          </a:ln>
        </p:spPr>
      </p:pic>
      <p:pic>
        <p:nvPicPr>
          <p:cNvPr id="55" name="Picture 22" descr=""/>
          <p:cNvPicPr/>
          <p:nvPr/>
        </p:nvPicPr>
        <p:blipFill>
          <a:blip r:embed="rId6"/>
          <a:stretch/>
        </p:blipFill>
        <p:spPr>
          <a:xfrm>
            <a:off x="140760" y="4534920"/>
            <a:ext cx="596160" cy="795240"/>
          </a:xfrm>
          <a:prstGeom prst="rect">
            <a:avLst/>
          </a:prstGeom>
          <a:ln w="0">
            <a:noFill/>
          </a:ln>
        </p:spPr>
      </p:pic>
      <p:pic>
        <p:nvPicPr>
          <p:cNvPr id="56" name="Picture 23" descr=""/>
          <p:cNvPicPr/>
          <p:nvPr/>
        </p:nvPicPr>
        <p:blipFill>
          <a:blip r:embed="rId7"/>
          <a:srcRect l="24449" t="0" r="23789" b="0"/>
          <a:stretch/>
        </p:blipFill>
        <p:spPr>
          <a:xfrm>
            <a:off x="737640" y="4804920"/>
            <a:ext cx="251640" cy="649800"/>
          </a:xfrm>
          <a:prstGeom prst="rect">
            <a:avLst/>
          </a:prstGeom>
          <a:ln w="0">
            <a:noFill/>
          </a:ln>
        </p:spPr>
      </p:pic>
      <p:pic>
        <p:nvPicPr>
          <p:cNvPr id="57" name="Picture 24" descr=""/>
          <p:cNvPicPr/>
          <p:nvPr/>
        </p:nvPicPr>
        <p:blipFill>
          <a:blip r:embed="rId8"/>
          <a:stretch/>
        </p:blipFill>
        <p:spPr>
          <a:xfrm>
            <a:off x="1593360" y="6248520"/>
            <a:ext cx="6515640" cy="95400"/>
          </a:xfrm>
          <a:prstGeom prst="rect">
            <a:avLst/>
          </a:prstGeom>
          <a:ln w="0">
            <a:noFill/>
          </a:ln>
        </p:spPr>
      </p:pic>
      <p:pic>
        <p:nvPicPr>
          <p:cNvPr id="58" name="Picture 13" descr=""/>
          <p:cNvPicPr/>
          <p:nvPr/>
        </p:nvPicPr>
        <p:blipFill>
          <a:blip r:embed="rId9"/>
          <a:stretch/>
        </p:blipFill>
        <p:spPr>
          <a:xfrm>
            <a:off x="119880" y="6242040"/>
            <a:ext cx="1396440" cy="429120"/>
          </a:xfrm>
          <a:prstGeom prst="rect">
            <a:avLst/>
          </a:prstGeom>
          <a:ln w="0">
            <a:noFill/>
          </a:ln>
        </p:spPr>
      </p:pic>
      <p:sp>
        <p:nvSpPr>
          <p:cNvPr id="59" name="PlaceHolder 1"/>
          <p:cNvSpPr>
            <a:spLocks noGrp="1"/>
          </p:cNvSpPr>
          <p:nvPr>
            <p:ph type="ftr" idx="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60"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edit 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61"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Slide Number Placeholder 5"/>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C22F5839-E72B-458C-90D1-5F5CD037DD2B}"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99" name="Picture 10" descr="Rules_Single_B.png"/>
          <p:cNvPicPr/>
          <p:nvPr/>
        </p:nvPicPr>
        <p:blipFill>
          <a:blip r:embed="rId2"/>
          <a:srcRect l="-4004" t="0" r="10006" b="0"/>
          <a:stretch/>
        </p:blipFill>
        <p:spPr>
          <a:xfrm>
            <a:off x="216000" y="948240"/>
            <a:ext cx="8585640" cy="43920"/>
          </a:xfrm>
          <a:prstGeom prst="rect">
            <a:avLst/>
          </a:prstGeom>
          <a:ln w="0">
            <a:noFill/>
          </a:ln>
        </p:spPr>
      </p:pic>
      <p:pic>
        <p:nvPicPr>
          <p:cNvPr id="100" name="Picture 11" descr=""/>
          <p:cNvPicPr/>
          <p:nvPr/>
        </p:nvPicPr>
        <p:blipFill>
          <a:blip r:embed="rId3"/>
          <a:srcRect l="4687" t="13754" r="6572" b="12481"/>
          <a:stretch/>
        </p:blipFill>
        <p:spPr>
          <a:xfrm>
            <a:off x="79560" y="222120"/>
            <a:ext cx="628200" cy="696600"/>
          </a:xfrm>
          <a:prstGeom prst="rect">
            <a:avLst/>
          </a:prstGeom>
          <a:ln w="0">
            <a:noFill/>
          </a:ln>
        </p:spPr>
      </p:pic>
      <p:pic>
        <p:nvPicPr>
          <p:cNvPr id="101" name="Picture 13" descr=""/>
          <p:cNvPicPr/>
          <p:nvPr/>
        </p:nvPicPr>
        <p:blipFill>
          <a:blip r:embed="rId4"/>
          <a:stretch/>
        </p:blipFill>
        <p:spPr>
          <a:xfrm>
            <a:off x="1593360" y="6248520"/>
            <a:ext cx="6515640" cy="95400"/>
          </a:xfrm>
          <a:prstGeom prst="rect">
            <a:avLst/>
          </a:prstGeom>
          <a:ln w="0">
            <a:noFill/>
          </a:ln>
        </p:spPr>
      </p:pic>
      <p:pic>
        <p:nvPicPr>
          <p:cNvPr id="102" name="Picture 14" descr=""/>
          <p:cNvPicPr/>
          <p:nvPr/>
        </p:nvPicPr>
        <p:blipFill>
          <a:blip r:embed="rId5"/>
          <a:stretch/>
        </p:blipFill>
        <p:spPr>
          <a:xfrm>
            <a:off x="119880" y="6242040"/>
            <a:ext cx="1396440" cy="429120"/>
          </a:xfrm>
          <a:prstGeom prst="rect">
            <a:avLst/>
          </a:prstGeom>
          <a:ln w="0">
            <a:noFill/>
          </a:ln>
        </p:spPr>
      </p:pic>
      <p:sp>
        <p:nvSpPr>
          <p:cNvPr id="103" name="PlaceHolder 1"/>
          <p:cNvSpPr>
            <a:spLocks noGrp="1"/>
          </p:cNvSpPr>
          <p:nvPr>
            <p:ph type="ftr" idx="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&lt;footer&gt;</a:t>
            </a:r>
            <a:endParaRPr b="0" lang="en-US" sz="800" spc="-1" strike="noStrike">
              <a:latin typeface="Times New Roman"/>
            </a:endParaRPr>
          </a:p>
        </p:txBody>
      </p:sp>
      <p:sp>
        <p:nvSpPr>
          <p:cNvPr id="104"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5"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Slide Number Placeholder 5"/>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52E813DC-2492-4660-97EC-3FE4CE37DDC9}"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143" name="Picture 10" descr="Rules_Single_B.png"/>
          <p:cNvPicPr/>
          <p:nvPr/>
        </p:nvPicPr>
        <p:blipFill>
          <a:blip r:embed="rId2"/>
          <a:srcRect l="-4004" t="0" r="10006" b="0"/>
          <a:stretch/>
        </p:blipFill>
        <p:spPr>
          <a:xfrm>
            <a:off x="216000" y="948240"/>
            <a:ext cx="8585640" cy="43920"/>
          </a:xfrm>
          <a:prstGeom prst="rect">
            <a:avLst/>
          </a:prstGeom>
          <a:ln w="0">
            <a:noFill/>
          </a:ln>
        </p:spPr>
      </p:pic>
      <p:pic>
        <p:nvPicPr>
          <p:cNvPr id="144" name="Picture 11" descr=""/>
          <p:cNvPicPr/>
          <p:nvPr/>
        </p:nvPicPr>
        <p:blipFill>
          <a:blip r:embed="rId3"/>
          <a:srcRect l="4687" t="13754" r="6572" b="12481"/>
          <a:stretch/>
        </p:blipFill>
        <p:spPr>
          <a:xfrm>
            <a:off x="79560" y="222120"/>
            <a:ext cx="628200" cy="696600"/>
          </a:xfrm>
          <a:prstGeom prst="rect">
            <a:avLst/>
          </a:prstGeom>
          <a:ln w="0">
            <a:noFill/>
          </a:ln>
        </p:spPr>
      </p:pic>
      <p:pic>
        <p:nvPicPr>
          <p:cNvPr id="145" name="Picture 13" descr=""/>
          <p:cNvPicPr/>
          <p:nvPr/>
        </p:nvPicPr>
        <p:blipFill>
          <a:blip r:embed="rId4"/>
          <a:stretch/>
        </p:blipFill>
        <p:spPr>
          <a:xfrm>
            <a:off x="1593360" y="6248520"/>
            <a:ext cx="6515640" cy="95400"/>
          </a:xfrm>
          <a:prstGeom prst="rect">
            <a:avLst/>
          </a:prstGeom>
          <a:ln w="0">
            <a:noFill/>
          </a:ln>
        </p:spPr>
      </p:pic>
      <p:pic>
        <p:nvPicPr>
          <p:cNvPr id="146" name="Picture 16" descr=""/>
          <p:cNvPicPr/>
          <p:nvPr/>
        </p:nvPicPr>
        <p:blipFill>
          <a:blip r:embed="rId5"/>
          <a:stretch/>
        </p:blipFill>
        <p:spPr>
          <a:xfrm>
            <a:off x="119880" y="6242040"/>
            <a:ext cx="1396440" cy="429120"/>
          </a:xfrm>
          <a:prstGeom prst="rect">
            <a:avLst/>
          </a:prstGeom>
          <a:ln w="0">
            <a:noFill/>
          </a:ln>
        </p:spPr>
      </p:pic>
      <p:sp>
        <p:nvSpPr>
          <p:cNvPr id="147" name="PlaceHolder 1"/>
          <p:cNvSpPr>
            <a:spLocks noGrp="1"/>
          </p:cNvSpPr>
          <p:nvPr>
            <p:ph type="ftr" idx="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&lt;footer&gt;</a:t>
            </a:r>
            <a:endParaRPr b="0" lang="en-US" sz="800" spc="-1" strike="noStrike">
              <a:latin typeface="Times New Roman"/>
            </a:endParaRPr>
          </a:p>
        </p:txBody>
      </p:sp>
      <p:sp>
        <p:nvSpPr>
          <p:cNvPr id="148"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49"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Slide Number Placeholder 5"/>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DFE3C104-ADEC-4437-9BD7-641BAFA50731}"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187" name="Picture 10" descr="Rules_Single_B.png"/>
          <p:cNvPicPr/>
          <p:nvPr/>
        </p:nvPicPr>
        <p:blipFill>
          <a:blip r:embed="rId2"/>
          <a:srcRect l="-4004" t="0" r="10006" b="0"/>
          <a:stretch/>
        </p:blipFill>
        <p:spPr>
          <a:xfrm>
            <a:off x="216000" y="948240"/>
            <a:ext cx="8585640" cy="43920"/>
          </a:xfrm>
          <a:prstGeom prst="rect">
            <a:avLst/>
          </a:prstGeom>
          <a:ln w="0">
            <a:noFill/>
          </a:ln>
        </p:spPr>
      </p:pic>
      <p:pic>
        <p:nvPicPr>
          <p:cNvPr id="188" name="Picture 11" descr=""/>
          <p:cNvPicPr/>
          <p:nvPr/>
        </p:nvPicPr>
        <p:blipFill>
          <a:blip r:embed="rId3"/>
          <a:srcRect l="4687" t="13754" r="6572" b="12481"/>
          <a:stretch/>
        </p:blipFill>
        <p:spPr>
          <a:xfrm>
            <a:off x="79560" y="222120"/>
            <a:ext cx="628200" cy="696600"/>
          </a:xfrm>
          <a:prstGeom prst="rect">
            <a:avLst/>
          </a:prstGeom>
          <a:ln w="0">
            <a:noFill/>
          </a:ln>
        </p:spPr>
      </p:pic>
      <p:pic>
        <p:nvPicPr>
          <p:cNvPr id="189" name="Picture 13" descr=""/>
          <p:cNvPicPr/>
          <p:nvPr/>
        </p:nvPicPr>
        <p:blipFill>
          <a:blip r:embed="rId4"/>
          <a:stretch/>
        </p:blipFill>
        <p:spPr>
          <a:xfrm>
            <a:off x="1593360" y="6248520"/>
            <a:ext cx="6515640" cy="95400"/>
          </a:xfrm>
          <a:prstGeom prst="rect">
            <a:avLst/>
          </a:prstGeom>
          <a:ln w="0">
            <a:noFill/>
          </a:ln>
        </p:spPr>
      </p:pic>
      <p:pic>
        <p:nvPicPr>
          <p:cNvPr id="190" name="Picture 17" descr=""/>
          <p:cNvPicPr/>
          <p:nvPr/>
        </p:nvPicPr>
        <p:blipFill>
          <a:blip r:embed="rId5"/>
          <a:stretch/>
        </p:blipFill>
        <p:spPr>
          <a:xfrm>
            <a:off x="119880" y="6242040"/>
            <a:ext cx="1396440" cy="429120"/>
          </a:xfrm>
          <a:prstGeom prst="rect">
            <a:avLst/>
          </a:prstGeom>
          <a:ln w="0">
            <a:noFill/>
          </a:ln>
        </p:spPr>
      </p:pic>
      <p:sp>
        <p:nvSpPr>
          <p:cNvPr id="191" name="PlaceHolder 1"/>
          <p:cNvSpPr>
            <a:spLocks noGrp="1"/>
          </p:cNvSpPr>
          <p:nvPr>
            <p:ph type="ftr" idx="5"/>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&lt;footer&gt;</a:t>
            </a:r>
            <a:endParaRPr b="0" lang="en-US" sz="800" spc="-1" strike="noStrike">
              <a:latin typeface="Times New Roman"/>
            </a:endParaRPr>
          </a:p>
        </p:txBody>
      </p:sp>
      <p:sp>
        <p:nvSpPr>
          <p:cNvPr id="192"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93"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698400" y="2357280"/>
            <a:ext cx="7746120" cy="731880"/>
          </a:xfrm>
          <a:prstGeom prst="rect">
            <a:avLst/>
          </a:prstGeom>
          <a:noFill/>
          <a:ln w="0">
            <a:noFill/>
          </a:ln>
        </p:spPr>
        <p:txBody>
          <a:bodyPr lIns="0" rIns="0" tIns="0" bIns="0" anchor="b">
            <a:noAutofit/>
          </a:bodyPr>
          <a:p>
            <a:pPr algn="ctr">
              <a:lnSpc>
                <a:spcPct val="85000"/>
              </a:lnSpc>
              <a:buNone/>
            </a:pPr>
            <a:r>
              <a:rPr b="1" lang="en-US" sz="2800" spc="-1" strike="noStrike">
                <a:solidFill>
                  <a:srgbClr val="007fa3"/>
                </a:solidFill>
                <a:latin typeface="Arial"/>
              </a:rPr>
              <a:t>Fundamentals of Python: First Programs </a:t>
            </a:r>
            <a:br>
              <a:rPr sz="2800"/>
            </a:br>
            <a:r>
              <a:rPr b="1" lang="en-US" sz="2800" spc="-1" strike="noStrike">
                <a:solidFill>
                  <a:srgbClr val="007fa3"/>
                </a:solidFill>
                <a:latin typeface="Arial"/>
              </a:rPr>
              <a:t>Second Edition</a:t>
            </a:r>
            <a:endParaRPr b="0" lang="en-US" sz="2800" spc="-1" strike="noStrike">
              <a:latin typeface="Arial"/>
            </a:endParaRPr>
          </a:p>
        </p:txBody>
      </p:sp>
      <p:sp>
        <p:nvSpPr>
          <p:cNvPr id="237" name="PlaceHolder 2"/>
          <p:cNvSpPr>
            <a:spLocks noGrp="1"/>
          </p:cNvSpPr>
          <p:nvPr>
            <p:ph type="subTitle"/>
          </p:nvPr>
        </p:nvSpPr>
        <p:spPr>
          <a:xfrm>
            <a:off x="698400" y="3352680"/>
            <a:ext cx="7746120" cy="796320"/>
          </a:xfrm>
          <a:prstGeom prst="rect">
            <a:avLst/>
          </a:prstGeom>
          <a:noFill/>
          <a:ln w="0">
            <a:noFill/>
          </a:ln>
        </p:spPr>
        <p:txBody>
          <a:bodyPr lIns="0" rIns="0" tIns="0" bIns="0" anchor="t">
            <a:noAutofit/>
          </a:bodyPr>
          <a:p>
            <a:pPr algn="ctr">
              <a:lnSpc>
                <a:spcPct val="95000"/>
              </a:lnSpc>
              <a:spcBef>
                <a:spcPts val="1199"/>
              </a:spcBef>
              <a:buNone/>
              <a:tabLst>
                <a:tab algn="l" pos="0"/>
              </a:tabLst>
            </a:pPr>
            <a:r>
              <a:rPr b="1" lang="en-US" sz="2200" spc="-1" strike="noStrike">
                <a:solidFill>
                  <a:srgbClr val="000000"/>
                </a:solidFill>
                <a:latin typeface="Arial"/>
              </a:rPr>
              <a:t>Chapter 8</a:t>
            </a:r>
            <a:endParaRPr b="0" lang="en-US" sz="2200" spc="-1" strike="noStrike">
              <a:latin typeface="Arial"/>
            </a:endParaRPr>
          </a:p>
          <a:p>
            <a:pPr algn="ctr">
              <a:lnSpc>
                <a:spcPct val="95000"/>
              </a:lnSpc>
              <a:spcBef>
                <a:spcPts val="1199"/>
              </a:spcBef>
              <a:buNone/>
              <a:tabLst>
                <a:tab algn="l" pos="0"/>
              </a:tabLst>
            </a:pPr>
            <a:r>
              <a:rPr b="0" lang="en-US" sz="2200" spc="-1" strike="noStrike">
                <a:solidFill>
                  <a:srgbClr val="000000"/>
                </a:solidFill>
                <a:latin typeface="Arial"/>
              </a:rPr>
              <a:t>Graphical User Interfaces</a:t>
            </a:r>
            <a:endParaRPr b="0" lang="en-US" sz="2200" spc="-1" strike="noStrike">
              <a:latin typeface="Arial"/>
            </a:endParaRPr>
          </a:p>
        </p:txBody>
      </p:sp>
      <p:sp>
        <p:nvSpPr>
          <p:cNvPr id="238" name="PlaceHolder 3"/>
          <p:cNvSpPr>
            <a:spLocks noGrp="1"/>
          </p:cNvSpPr>
          <p:nvPr>
            <p:ph type="ftr" idx="9"/>
          </p:nvPr>
        </p:nvSpPr>
        <p:spPr>
          <a:xfrm>
            <a:off x="1567080" y="6284880"/>
            <a:ext cx="5562000" cy="36540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A Simple "Hello World" Program</a:t>
            </a:r>
            <a:endParaRPr b="0" lang="en-US" sz="2800" spc="-1" strike="noStrike">
              <a:latin typeface="Arial"/>
            </a:endParaRPr>
          </a:p>
        </p:txBody>
      </p:sp>
      <p:sp>
        <p:nvSpPr>
          <p:cNvPr id="266" name="PlaceHolder 2"/>
          <p:cNvSpPr>
            <a:spLocks noGrp="1"/>
          </p:cNvSpPr>
          <p:nvPr>
            <p:ph/>
          </p:nvPr>
        </p:nvSpPr>
        <p:spPr>
          <a:xfrm>
            <a:off x="380880" y="1092600"/>
            <a:ext cx="7406640" cy="7380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new window class extends the EasyFrame class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EasyFrame class provides the basic functionality for any window</a:t>
            </a:r>
            <a:endParaRPr b="0" lang="en-US" sz="2000" spc="-1" strike="noStrike">
              <a:latin typeface="Arial"/>
            </a:endParaRPr>
          </a:p>
        </p:txBody>
      </p:sp>
      <p:sp>
        <p:nvSpPr>
          <p:cNvPr id="267" name="PlaceHolder 3"/>
          <p:cNvSpPr>
            <a:spLocks noGrp="1"/>
          </p:cNvSpPr>
          <p:nvPr>
            <p:ph/>
          </p:nvPr>
        </p:nvSpPr>
        <p:spPr>
          <a:xfrm>
            <a:off x="380880" y="1981080"/>
            <a:ext cx="5562360" cy="3504960"/>
          </a:xfrm>
          <a:prstGeom prst="rect">
            <a:avLst/>
          </a:prstGeom>
          <a:noFill/>
          <a:ln w="0">
            <a:noFill/>
          </a:ln>
        </p:spPr>
        <p:txBody>
          <a:bodyPr lIns="0" rIns="0" tIns="0" bIns="0" anchor="t">
            <a:noAutofit/>
          </a:bodyPr>
          <a:p>
            <a:pPr marL="228600">
              <a:lnSpc>
                <a:spcPct val="100000"/>
              </a:lnSpc>
              <a:buNone/>
              <a:tabLst>
                <a:tab algn="l" pos="0"/>
              </a:tabLst>
            </a:pPr>
            <a:r>
              <a:rPr b="1" lang="en-US" sz="1500" spc="-1" strike="noStrike">
                <a:solidFill>
                  <a:srgbClr val="000000"/>
                </a:solidFill>
                <a:latin typeface="Calibri"/>
              </a:rPr>
              <a:t>"""</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File: labeldemo.py</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from breezypythongui import EasyFrame</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class LabelDemo(EasyFrame):</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"""Displays a greeting in a window."""</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def __init__(self):</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"""Sets up the window and the label."""</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EasyFrame.__init__(self)</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self.addLabel(text = "Hello world! ", row = 0, column = 0)</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def main():</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"""Instantiates and pops up the window."""</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LabelDemo().mainloop()</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if __name__ == "__main__":</a:t>
            </a:r>
            <a:endParaRPr b="0" lang="en-US" sz="1500" spc="-1" strike="noStrike">
              <a:latin typeface="Arial"/>
            </a:endParaRPr>
          </a:p>
          <a:p>
            <a:pPr marL="228600">
              <a:lnSpc>
                <a:spcPct val="100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main()</a:t>
            </a:r>
            <a:endParaRPr b="0" lang="en-US" sz="1500" spc="-1" strike="noStrike">
              <a:latin typeface="Arial"/>
            </a:endParaRPr>
          </a:p>
        </p:txBody>
      </p:sp>
      <p:pic>
        <p:nvPicPr>
          <p:cNvPr id="268" name="Picture 4" descr="Figure 8-3 Displaying a label with text in a window. The text in the window reads, hello world, exclamation point.&#10;"/>
          <p:cNvPicPr/>
          <p:nvPr/>
        </p:nvPicPr>
        <p:blipFill>
          <a:blip r:embed="rId1"/>
          <a:stretch/>
        </p:blipFill>
        <p:spPr>
          <a:xfrm>
            <a:off x="6958440" y="2362320"/>
            <a:ext cx="1665000" cy="1218600"/>
          </a:xfrm>
          <a:prstGeom prst="rect">
            <a:avLst/>
          </a:prstGeom>
          <a:ln w="0">
            <a:noFill/>
          </a:ln>
        </p:spPr>
      </p:pic>
      <p:sp>
        <p:nvSpPr>
          <p:cNvPr id="269" name="PlaceHolder 4"/>
          <p:cNvSpPr>
            <a:spLocks noGrp="1"/>
          </p:cNvSpPr>
          <p:nvPr>
            <p:ph type="ftr" idx="18"/>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A Template for All G</a:t>
            </a:r>
            <a:r>
              <a:rPr b="1" lang="en-US" sz="100" spc="-1" strike="noStrike">
                <a:solidFill>
                  <a:srgbClr val="007fa3"/>
                </a:solidFill>
                <a:latin typeface="Arial"/>
              </a:rPr>
              <a:t> </a:t>
            </a:r>
            <a:r>
              <a:rPr b="1" lang="en-US" sz="2800" spc="-1" strike="noStrike">
                <a:solidFill>
                  <a:srgbClr val="007fa3"/>
                </a:solidFill>
                <a:latin typeface="Arial"/>
              </a:rPr>
              <a:t>U</a:t>
            </a:r>
            <a:r>
              <a:rPr b="1" lang="en-US" sz="100" spc="-1" strike="noStrike">
                <a:solidFill>
                  <a:srgbClr val="007fa3"/>
                </a:solidFill>
                <a:latin typeface="Arial"/>
              </a:rPr>
              <a:t> </a:t>
            </a:r>
            <a:r>
              <a:rPr b="1" lang="en-US" sz="2800" spc="-1" strike="noStrike">
                <a:solidFill>
                  <a:srgbClr val="007fa3"/>
                </a:solidFill>
                <a:latin typeface="Arial"/>
              </a:rPr>
              <a:t>I Programs</a:t>
            </a:r>
            <a:endParaRPr b="0" lang="en-US" sz="2800" spc="-1" strike="noStrike">
              <a:latin typeface="Arial"/>
            </a:endParaRPr>
          </a:p>
        </p:txBody>
      </p:sp>
      <p:sp>
        <p:nvSpPr>
          <p:cNvPr id="271" name="PlaceHolder 2"/>
          <p:cNvSpPr>
            <a:spLocks noGrp="1"/>
          </p:cNvSpPr>
          <p:nvPr>
            <p:ph/>
          </p:nvPr>
        </p:nvSpPr>
        <p:spPr>
          <a:xfrm>
            <a:off x="365040" y="137160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structure of a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 program is always the same, so there is a template:</a:t>
            </a:r>
            <a:endParaRPr b="0" lang="en-US" sz="2000" spc="-1" strike="noStrike">
              <a:latin typeface="Arial"/>
            </a:endParaRPr>
          </a:p>
        </p:txBody>
      </p:sp>
      <p:sp>
        <p:nvSpPr>
          <p:cNvPr id="272" name="PlaceHolder 3"/>
          <p:cNvSpPr>
            <a:spLocks noGrp="1"/>
          </p:cNvSpPr>
          <p:nvPr>
            <p:ph/>
          </p:nvPr>
        </p:nvSpPr>
        <p:spPr>
          <a:xfrm>
            <a:off x="380880" y="2030400"/>
            <a:ext cx="8414640" cy="23709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from breezypythongui import EasyFrame</a:t>
            </a:r>
            <a:endParaRPr b="0" lang="en-US" sz="1800" spc="-1" strike="noStrike">
              <a:latin typeface="Arial"/>
            </a:endParaRPr>
          </a:p>
          <a:p>
            <a:pPr marL="228600">
              <a:lnSpc>
                <a:spcPct val="95000"/>
              </a:lnSpc>
              <a:buNone/>
              <a:tabLst>
                <a:tab algn="l" pos="0"/>
              </a:tabLst>
            </a:pPr>
            <a:r>
              <a:rPr b="1" i="1" lang="en-US" sz="1800" spc="-1" strike="noStrike">
                <a:solidFill>
                  <a:srgbClr val="000000"/>
                </a:solidFill>
                <a:latin typeface="Calibri"/>
              </a:rPr>
              <a:t>Other imports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class ApplicationName(EasyFrame):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The __init__ method definition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Definitions of event handling methods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def main():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ApplicationName().mainloop()</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if __name__ == "__main__":</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main()</a:t>
            </a:r>
            <a:endParaRPr b="0" lang="en-US" sz="1800" spc="-1" strike="noStrike">
              <a:latin typeface="Arial"/>
            </a:endParaRPr>
          </a:p>
        </p:txBody>
      </p:sp>
      <p:sp>
        <p:nvSpPr>
          <p:cNvPr id="273" name="PlaceHolder 4"/>
          <p:cNvSpPr>
            <a:spLocks noGrp="1"/>
          </p:cNvSpPr>
          <p:nvPr>
            <p:ph type="ftr" idx="19"/>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The Syntax of Class and Method Definitions</a:t>
            </a:r>
            <a:endParaRPr b="0" lang="en-US" sz="2800" spc="-1" strike="noStrike">
              <a:latin typeface="Arial"/>
            </a:endParaRPr>
          </a:p>
        </p:txBody>
      </p:sp>
      <p:sp>
        <p:nvSpPr>
          <p:cNvPr id="275" name="PlaceHolder 2"/>
          <p:cNvSpPr>
            <a:spLocks noGrp="1"/>
          </p:cNvSpPr>
          <p:nvPr>
            <p:ph/>
          </p:nvPr>
        </p:nvSpPr>
        <p:spPr>
          <a:xfrm>
            <a:off x="365040" y="1538640"/>
            <a:ext cx="8414640" cy="30016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Each definition has a one-line header that begins with a keyword (class or def)</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Followed by a body of code indented one level in the text</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class header contains the name of the class followed by a parenthesized list of one or more parent classes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body, nested one tab under the header, consists of one or more method definitions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method header looks like a function header</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highlight>
                  <a:srgbClr val="ffffd7"/>
                </a:highlight>
                <a:latin typeface="Calibri"/>
              </a:rPr>
              <a:t>But a method always has at least one parameter named </a:t>
            </a:r>
            <a:r>
              <a:rPr b="1" lang="en-US" sz="1800" spc="-1" strike="noStrike">
                <a:solidFill>
                  <a:srgbClr val="000000"/>
                </a:solidFill>
                <a:highlight>
                  <a:srgbClr val="ffffd7"/>
                </a:highlight>
                <a:latin typeface="Calibri"/>
              </a:rPr>
              <a:t>self</a:t>
            </a:r>
            <a:endParaRPr b="0" lang="en-US" sz="1800" spc="-1" strike="noStrike">
              <a:latin typeface="Arial"/>
            </a:endParaRPr>
          </a:p>
        </p:txBody>
      </p:sp>
      <p:sp>
        <p:nvSpPr>
          <p:cNvPr id="276" name="PlaceHolder 3"/>
          <p:cNvSpPr>
            <a:spLocks noGrp="1"/>
          </p:cNvSpPr>
          <p:nvPr>
            <p:ph type="ftr" idx="20"/>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762120" y="188280"/>
            <a:ext cx="8025840" cy="73188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Subclassing and Inheritance as Abstraction Mechanisms</a:t>
            </a:r>
            <a:endParaRPr b="0" lang="en-US" sz="2800" spc="-1" strike="noStrike">
              <a:latin typeface="Arial"/>
            </a:endParaRPr>
          </a:p>
        </p:txBody>
      </p:sp>
      <p:pic>
        <p:nvPicPr>
          <p:cNvPr id="278" name="Picture 4" descr="Figure 8-4 Ay class diagram for the label demo program. The class diagram for the label demo program displays EasyFrame class is the parent of the LabelDemo class, and the Frame class is the parent of the EasyFrame class. This makes the Frame class the ancestor of the LabelDemo class."/>
          <p:cNvPicPr/>
          <p:nvPr/>
        </p:nvPicPr>
        <p:blipFill>
          <a:blip r:embed="rId1"/>
          <a:stretch/>
        </p:blipFill>
        <p:spPr>
          <a:xfrm>
            <a:off x="1752480" y="1903680"/>
            <a:ext cx="5065200" cy="3535560"/>
          </a:xfrm>
          <a:prstGeom prst="rect">
            <a:avLst/>
          </a:prstGeom>
          <a:ln w="0">
            <a:noFill/>
          </a:ln>
        </p:spPr>
      </p:pic>
      <p:sp>
        <p:nvSpPr>
          <p:cNvPr id="279" name="PlaceHolder 2"/>
          <p:cNvSpPr>
            <a:spLocks noGrp="1"/>
          </p:cNvSpPr>
          <p:nvPr>
            <p:ph type="ftr" idx="21"/>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Windows and Window Components</a:t>
            </a:r>
            <a:endParaRPr b="0" lang="en-US" sz="2800" spc="-1" strike="noStrike">
              <a:latin typeface="Arial"/>
            </a:endParaRPr>
          </a:p>
        </p:txBody>
      </p:sp>
      <p:sp>
        <p:nvSpPr>
          <p:cNvPr id="281" name="PlaceHolder 2"/>
          <p:cNvSpPr>
            <a:spLocks noGrp="1"/>
          </p:cNvSpPr>
          <p:nvPr>
            <p:ph/>
          </p:nvPr>
        </p:nvSpPr>
        <p:spPr>
          <a:xfrm>
            <a:off x="365040" y="1538640"/>
            <a:ext cx="8414640" cy="17582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This section explores the details of windows and window components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You will also learn how to:</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Choose appropriate classes of G</a:t>
            </a:r>
            <a:r>
              <a:rPr b="0" lang="en-US" sz="100" spc="-1" strike="noStrike">
                <a:solidFill>
                  <a:srgbClr val="000000"/>
                </a:solidFill>
                <a:latin typeface="Calibri"/>
              </a:rPr>
              <a:t> </a:t>
            </a:r>
            <a:r>
              <a:rPr b="0" lang="en-US" sz="1800" spc="-1" strike="noStrike">
                <a:solidFill>
                  <a:srgbClr val="000000"/>
                </a:solidFill>
                <a:latin typeface="Calibri"/>
              </a:rPr>
              <a:t>U</a:t>
            </a:r>
            <a:r>
              <a:rPr b="0" lang="en-US" sz="100" spc="-1" strike="noStrike">
                <a:solidFill>
                  <a:srgbClr val="000000"/>
                </a:solidFill>
                <a:latin typeface="Calibri"/>
              </a:rPr>
              <a:t> </a:t>
            </a:r>
            <a:r>
              <a:rPr b="0" lang="en-US" sz="1800" spc="-1" strike="noStrike">
                <a:solidFill>
                  <a:srgbClr val="000000"/>
                </a:solidFill>
                <a:latin typeface="Calibri"/>
              </a:rPr>
              <a:t>I objects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Access and modify their attributes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Organize them to cooperate to perform the task at hand</a:t>
            </a:r>
            <a:endParaRPr b="0" lang="en-US" sz="1800" spc="-1" strike="noStrike">
              <a:latin typeface="Arial"/>
            </a:endParaRPr>
          </a:p>
        </p:txBody>
      </p:sp>
      <p:sp>
        <p:nvSpPr>
          <p:cNvPr id="282" name="PlaceHolder 3"/>
          <p:cNvSpPr>
            <a:spLocks noGrp="1"/>
          </p:cNvSpPr>
          <p:nvPr>
            <p:ph type="ftr" idx="2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Windows and Their Attributes (1 of 2)</a:t>
            </a:r>
            <a:endParaRPr b="0" lang="en-US" sz="2800" spc="-1" strike="noStrike">
              <a:latin typeface="Arial"/>
            </a:endParaRPr>
          </a:p>
        </p:txBody>
      </p:sp>
      <p:sp>
        <p:nvSpPr>
          <p:cNvPr id="284" name="PlaceHolder 2"/>
          <p:cNvSpPr>
            <a:spLocks noGrp="1"/>
          </p:cNvSpPr>
          <p:nvPr>
            <p:ph/>
          </p:nvPr>
        </p:nvSpPr>
        <p:spPr>
          <a:xfrm>
            <a:off x="365040" y="1371600"/>
            <a:ext cx="8414640" cy="20984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Most important attributes: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Title (an empty string by default)</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Width and height in pixels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Resizability (true by default)</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Background color (white by default)</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of overriding dimensions and title:</a:t>
            </a:r>
            <a:endParaRPr b="0" lang="en-US" sz="2000" spc="-1" strike="noStrike">
              <a:latin typeface="Arial"/>
            </a:endParaRPr>
          </a:p>
        </p:txBody>
      </p:sp>
      <p:sp>
        <p:nvSpPr>
          <p:cNvPr id="285" name="PlaceHolder 3"/>
          <p:cNvSpPr>
            <a:spLocks noGrp="1"/>
          </p:cNvSpPr>
          <p:nvPr>
            <p:ph/>
          </p:nvPr>
        </p:nvSpPr>
        <p:spPr>
          <a:xfrm>
            <a:off x="355320" y="3547800"/>
            <a:ext cx="8414640" cy="5292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EasyFrame.__init__(self, width = 300, height = 200,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title = "Label Demo")</a:t>
            </a:r>
            <a:endParaRPr b="0" lang="en-US" sz="1800" spc="-1" strike="noStrike">
              <a:latin typeface="Arial"/>
            </a:endParaRPr>
          </a:p>
        </p:txBody>
      </p:sp>
      <p:sp>
        <p:nvSpPr>
          <p:cNvPr id="286" name="PlaceHolder 4"/>
          <p:cNvSpPr>
            <a:spLocks noGrp="1"/>
          </p:cNvSpPr>
          <p:nvPr>
            <p:ph/>
          </p:nvPr>
        </p:nvSpPr>
        <p:spPr>
          <a:xfrm>
            <a:off x="363960" y="434268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See Table 8-1 for other methods to change a window’s attributes</a:t>
            </a:r>
            <a:endParaRPr b="0" lang="en-US" sz="2000" spc="-1" strike="noStrike">
              <a:latin typeface="Arial"/>
            </a:endParaRPr>
          </a:p>
        </p:txBody>
      </p:sp>
      <p:sp>
        <p:nvSpPr>
          <p:cNvPr id="287" name="PlaceHolder 5"/>
          <p:cNvSpPr>
            <a:spLocks noGrp="1"/>
          </p:cNvSpPr>
          <p:nvPr>
            <p:ph type="ftr" idx="2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Windows and Their Attributes (2 of 2)</a:t>
            </a:r>
            <a:endParaRPr b="0" lang="en-US" sz="2800" spc="-1" strike="noStrike">
              <a:latin typeface="Arial"/>
            </a:endParaRPr>
          </a:p>
        </p:txBody>
      </p:sp>
      <p:graphicFrame>
        <p:nvGraphicFramePr>
          <p:cNvPr id="289" name="Table 5"/>
          <p:cNvGraphicFramePr/>
          <p:nvPr/>
        </p:nvGraphicFramePr>
        <p:xfrm>
          <a:off x="1447920" y="2514600"/>
          <a:ext cx="6095160" cy="2269440"/>
        </p:xfrm>
        <a:graphic>
          <a:graphicData uri="http://schemas.openxmlformats.org/drawingml/2006/table">
            <a:tbl>
              <a:tblPr/>
              <a:tblGrid>
                <a:gridCol w="2361960"/>
                <a:gridCol w="3733560"/>
              </a:tblGrid>
              <a:tr h="370800">
                <a:tc>
                  <a:txBody>
                    <a:bodyPr anchor="t">
                      <a:noAutofit/>
                    </a:bodyPr>
                    <a:p>
                      <a:pPr>
                        <a:lnSpc>
                          <a:spcPct val="100000"/>
                        </a:lnSpc>
                        <a:buNone/>
                      </a:pPr>
                      <a:r>
                        <a:rPr b="1" lang="en-US" sz="1400" spc="-1" strike="noStrike">
                          <a:solidFill>
                            <a:srgbClr val="000000"/>
                          </a:solidFill>
                          <a:latin typeface="Calibri"/>
                        </a:rPr>
                        <a:t>EasyFrame Method</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What It Does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0" lang="en-US" sz="1400" spc="-1" strike="noStrike">
                          <a:solidFill>
                            <a:srgbClr val="000000"/>
                          </a:solidFill>
                          <a:latin typeface="Calibri"/>
                        </a:rPr>
                        <a:t>setBackground(color)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Sets the window’s background color to </a:t>
                      </a:r>
                      <a:r>
                        <a:rPr b="1" lang="en-US" sz="1400" spc="-1" strike="noStrike">
                          <a:solidFill>
                            <a:srgbClr val="000000"/>
                          </a:solidFill>
                          <a:latin typeface="Calibri"/>
                        </a:rPr>
                        <a:t>color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0" lang="en-US" sz="1400" spc="-1" strike="noStrike">
                          <a:solidFill>
                            <a:srgbClr val="000000"/>
                          </a:solidFill>
                          <a:latin typeface="Calibri"/>
                        </a:rPr>
                        <a:t>setResizable(aBoolean)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Makes the window resizable (</a:t>
                      </a:r>
                      <a:r>
                        <a:rPr b="1" lang="en-US" sz="1400" spc="-1" strike="noStrike">
                          <a:solidFill>
                            <a:srgbClr val="000000"/>
                          </a:solidFill>
                          <a:latin typeface="Calibri"/>
                        </a:rPr>
                        <a:t>True</a:t>
                      </a:r>
                      <a:r>
                        <a:rPr b="0" lang="en-US" sz="1400" spc="-1" strike="noStrike">
                          <a:solidFill>
                            <a:srgbClr val="000000"/>
                          </a:solidFill>
                          <a:latin typeface="Calibri"/>
                        </a:rPr>
                        <a:t>) or not (</a:t>
                      </a:r>
                      <a:r>
                        <a:rPr b="1" lang="en-US" sz="1400" spc="-1" strike="noStrike">
                          <a:solidFill>
                            <a:srgbClr val="000000"/>
                          </a:solidFill>
                          <a:latin typeface="Calibri"/>
                        </a:rPr>
                        <a:t>False</a:t>
                      </a: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0" lang="en-US" sz="1400" spc="-1" strike="noStrike">
                          <a:solidFill>
                            <a:srgbClr val="000000"/>
                          </a:solidFill>
                          <a:latin typeface="Calibri"/>
                        </a:rPr>
                        <a:t>setSize(width, height)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Sets the window’s width and height in pixels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setTitle(title)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Sets the window’s title to </a:t>
                      </a:r>
                      <a:r>
                        <a:rPr b="1" lang="en-US" sz="1400" spc="-1" strike="noStrike">
                          <a:solidFill>
                            <a:srgbClr val="000000"/>
                          </a:solidFill>
                          <a:latin typeface="Calibri"/>
                        </a:rPr>
                        <a:t>title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90" name="PlaceHolder 2"/>
          <p:cNvSpPr>
            <a:spLocks noGrp="1"/>
          </p:cNvSpPr>
          <p:nvPr>
            <p:ph type="ftr" idx="2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Window Layout (1 of 4)</a:t>
            </a:r>
            <a:endParaRPr b="0" lang="en-US" sz="2800" spc="-1" strike="noStrike">
              <a:latin typeface="Arial"/>
            </a:endParaRPr>
          </a:p>
        </p:txBody>
      </p:sp>
      <p:sp>
        <p:nvSpPr>
          <p:cNvPr id="292" name="PlaceHolder 2"/>
          <p:cNvSpPr>
            <a:spLocks noGrp="1"/>
          </p:cNvSpPr>
          <p:nvPr>
            <p:ph/>
          </p:nvPr>
        </p:nvSpPr>
        <p:spPr>
          <a:xfrm>
            <a:off x="365040" y="1371600"/>
            <a:ext cx="8414640" cy="1341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Window components are laid out in the window’s two-dimensional </a:t>
            </a:r>
            <a:r>
              <a:rPr b="1" lang="en-US" sz="2000" spc="-1" strike="noStrike">
                <a:solidFill>
                  <a:srgbClr val="000000"/>
                </a:solidFill>
                <a:latin typeface="Calibri"/>
              </a:rPr>
              <a:t>grid</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Rows and columns are numbered from the position (0,0) in the upper left corner of the window</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latin typeface="Arial"/>
            </a:endParaRPr>
          </a:p>
        </p:txBody>
      </p:sp>
      <p:sp>
        <p:nvSpPr>
          <p:cNvPr id="293" name="PlaceHolder 3"/>
          <p:cNvSpPr>
            <a:spLocks noGrp="1"/>
          </p:cNvSpPr>
          <p:nvPr>
            <p:ph/>
          </p:nvPr>
        </p:nvSpPr>
        <p:spPr>
          <a:xfrm>
            <a:off x="363960" y="2989440"/>
            <a:ext cx="8414640" cy="26341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class LayoutDemo(EasyFrame):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"""Displays labels in the quadrants."""</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def __init__(self):</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"""Sets up the window and the labels."""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EasyFrame.__init__(self)</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self.addLabel(text = "(0, 0)", row = 0, column =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self.addLabel(text = "(0, 1)", row = 0, column = 1)</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self.addLabel(text = "(1, 0)", row = 1, column =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self.addLabel(text = "(1, 1)", row = 1, column = 1)</a:t>
            </a:r>
            <a:endParaRPr b="0" lang="en-US" sz="1800" spc="-1" strike="noStrike">
              <a:latin typeface="Arial"/>
            </a:endParaRPr>
          </a:p>
        </p:txBody>
      </p:sp>
      <p:sp>
        <p:nvSpPr>
          <p:cNvPr id="294" name="PlaceHolder 4"/>
          <p:cNvSpPr>
            <a:spLocks noGrp="1"/>
          </p:cNvSpPr>
          <p:nvPr>
            <p:ph type="ftr" idx="25"/>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Window Layout (2 of 4)</a:t>
            </a:r>
            <a:endParaRPr b="0" lang="en-US" sz="2800" spc="-1" strike="noStrike">
              <a:latin typeface="Arial"/>
            </a:endParaRPr>
          </a:p>
        </p:txBody>
      </p:sp>
      <p:pic>
        <p:nvPicPr>
          <p:cNvPr id="296" name="Picture 5" descr="Figure 8-5 Laying out labels in the window's grid. The layout of the labels in the window grid are arranged in 2 rows and 2 columns, starting from 0. Row 0, column 0: left parenthesis, 0, comma, 0, right parenthesis. Row 0, column 1: left parenthesis, 0, comma, 1, right parenthesis. Row 1, column 0: left parenthesis, 1, comma, 0, right parenthesis. Row 1, column 1: left parenthesis, 1, comma, 1, right parenthesis. "/>
          <p:cNvPicPr/>
          <p:nvPr/>
        </p:nvPicPr>
        <p:blipFill>
          <a:blip r:embed="rId1"/>
          <a:stretch/>
        </p:blipFill>
        <p:spPr>
          <a:xfrm>
            <a:off x="2819520" y="2286000"/>
            <a:ext cx="3015360" cy="2422440"/>
          </a:xfrm>
          <a:prstGeom prst="rect">
            <a:avLst/>
          </a:prstGeom>
          <a:ln w="0">
            <a:noFill/>
          </a:ln>
        </p:spPr>
      </p:pic>
      <p:sp>
        <p:nvSpPr>
          <p:cNvPr id="297" name="PlaceHolder 2"/>
          <p:cNvSpPr>
            <a:spLocks noGrp="1"/>
          </p:cNvSpPr>
          <p:nvPr>
            <p:ph type="ftr" idx="2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Window Layout (3 of 4)</a:t>
            </a:r>
            <a:endParaRPr b="0" lang="en-US" sz="2800" spc="-1" strike="noStrike">
              <a:latin typeface="Arial"/>
            </a:endParaRPr>
          </a:p>
        </p:txBody>
      </p:sp>
      <p:sp>
        <p:nvSpPr>
          <p:cNvPr id="299" name="PlaceHolder 2"/>
          <p:cNvSpPr>
            <a:spLocks noGrp="1"/>
          </p:cNvSpPr>
          <p:nvPr>
            <p:ph/>
          </p:nvPr>
        </p:nvSpPr>
        <p:spPr>
          <a:xfrm>
            <a:off x="365040" y="1371600"/>
            <a:ext cx="8414640" cy="1030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Each type of window component has a default alignment</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Programmers can override the default alignment  by including the </a:t>
            </a:r>
            <a:r>
              <a:rPr b="1" lang="en-US" sz="2000" spc="-1" strike="noStrike">
                <a:solidFill>
                  <a:srgbClr val="000000"/>
                </a:solidFill>
                <a:latin typeface="Calibri"/>
              </a:rPr>
              <a:t>sticky</a:t>
            </a:r>
            <a:r>
              <a:rPr b="0" lang="en-US" sz="2000" spc="-1" strike="noStrike">
                <a:solidFill>
                  <a:srgbClr val="000000"/>
                </a:solidFill>
                <a:latin typeface="Calibri"/>
              </a:rPr>
              <a:t> attribute as a keyword argument:</a:t>
            </a:r>
            <a:endParaRPr b="0" lang="en-US" sz="2000" spc="-1" strike="noStrike">
              <a:latin typeface="Arial"/>
            </a:endParaRPr>
          </a:p>
        </p:txBody>
      </p:sp>
      <p:sp>
        <p:nvSpPr>
          <p:cNvPr id="300" name="PlaceHolder 3"/>
          <p:cNvSpPr>
            <a:spLocks noGrp="1"/>
          </p:cNvSpPr>
          <p:nvPr>
            <p:ph/>
          </p:nvPr>
        </p:nvSpPr>
        <p:spPr>
          <a:xfrm>
            <a:off x="380880" y="2530800"/>
            <a:ext cx="8414640" cy="21078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self.addLabel(text = "(0, 0)", row = 0, column =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sticky = "N</a:t>
            </a:r>
            <a:r>
              <a:rPr b="1" lang="en-US" sz="100" spc="-1" strike="noStrike">
                <a:solidFill>
                  <a:srgbClr val="000000"/>
                </a:solidFill>
                <a:latin typeface="Calibri"/>
              </a:rPr>
              <a:t> </a:t>
            </a:r>
            <a:r>
              <a:rPr b="1" lang="en-US" sz="1800" spc="-1" strike="noStrike">
                <a:solidFill>
                  <a:srgbClr val="000000"/>
                </a:solidFill>
                <a:latin typeface="Calibri"/>
              </a:rPr>
              <a:t>S</a:t>
            </a:r>
            <a:r>
              <a:rPr b="1" lang="en-US" sz="100" spc="-1" strike="noStrike">
                <a:solidFill>
                  <a:srgbClr val="000000"/>
                </a:solidFill>
                <a:latin typeface="Calibri"/>
              </a:rPr>
              <a:t> </a:t>
            </a:r>
            <a:r>
              <a:rPr b="1" lang="en-US" sz="1800" spc="-1" strike="noStrike">
                <a:solidFill>
                  <a:srgbClr val="000000"/>
                </a:solidFill>
                <a:latin typeface="Calibri"/>
              </a:rPr>
              <a:t>E</a:t>
            </a:r>
            <a:r>
              <a:rPr b="1" lang="en-US" sz="100" spc="-1" strike="noStrike">
                <a:solidFill>
                  <a:srgbClr val="000000"/>
                </a:solidFill>
                <a:latin typeface="Calibri"/>
              </a:rPr>
              <a:t> </a:t>
            </a:r>
            <a:r>
              <a:rPr b="1" lang="en-US" sz="1800" spc="-1" strike="noStrike">
                <a:solidFill>
                  <a:srgbClr val="000000"/>
                </a:solidFill>
                <a:latin typeface="Calibri"/>
              </a:rPr>
              <a:t>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self.addLabel(text = "(0, 1)", row = 0, column = 1,</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sticky = "N</a:t>
            </a:r>
            <a:r>
              <a:rPr b="1" lang="en-US" sz="100" spc="-1" strike="noStrike">
                <a:solidFill>
                  <a:srgbClr val="000000"/>
                </a:solidFill>
                <a:latin typeface="Calibri"/>
              </a:rPr>
              <a:t> </a:t>
            </a:r>
            <a:r>
              <a:rPr b="1" lang="en-US" sz="1800" spc="-1" strike="noStrike">
                <a:solidFill>
                  <a:srgbClr val="000000"/>
                </a:solidFill>
                <a:latin typeface="Calibri"/>
              </a:rPr>
              <a:t>S</a:t>
            </a:r>
            <a:r>
              <a:rPr b="1" lang="en-US" sz="100" spc="-1" strike="noStrike">
                <a:solidFill>
                  <a:srgbClr val="000000"/>
                </a:solidFill>
                <a:latin typeface="Calibri"/>
              </a:rPr>
              <a:t> </a:t>
            </a:r>
            <a:r>
              <a:rPr b="1" lang="en-US" sz="1800" spc="-1" strike="noStrike">
                <a:solidFill>
                  <a:srgbClr val="000000"/>
                </a:solidFill>
                <a:latin typeface="Calibri"/>
              </a:rPr>
              <a:t>E</a:t>
            </a:r>
            <a:r>
              <a:rPr b="1" lang="en-US" sz="100" spc="-1" strike="noStrike">
                <a:solidFill>
                  <a:srgbClr val="000000"/>
                </a:solidFill>
                <a:latin typeface="Calibri"/>
              </a:rPr>
              <a:t> </a:t>
            </a:r>
            <a:r>
              <a:rPr b="1" lang="en-US" sz="1800" spc="-1" strike="noStrike">
                <a:solidFill>
                  <a:srgbClr val="000000"/>
                </a:solidFill>
                <a:latin typeface="Calibri"/>
              </a:rPr>
              <a:t>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self.addLabel(text = "(1, 0)", row = 1, column =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sticky = "N</a:t>
            </a:r>
            <a:r>
              <a:rPr b="1" lang="en-US" sz="100" spc="-1" strike="noStrike">
                <a:solidFill>
                  <a:srgbClr val="000000"/>
                </a:solidFill>
                <a:latin typeface="Calibri"/>
              </a:rPr>
              <a:t> </a:t>
            </a:r>
            <a:r>
              <a:rPr b="1" lang="en-US" sz="1800" spc="-1" strike="noStrike">
                <a:solidFill>
                  <a:srgbClr val="000000"/>
                </a:solidFill>
                <a:latin typeface="Calibri"/>
              </a:rPr>
              <a:t>S</a:t>
            </a:r>
            <a:r>
              <a:rPr b="1" lang="en-US" sz="100" spc="-1" strike="noStrike">
                <a:solidFill>
                  <a:srgbClr val="000000"/>
                </a:solidFill>
                <a:latin typeface="Calibri"/>
              </a:rPr>
              <a:t> </a:t>
            </a:r>
            <a:r>
              <a:rPr b="1" lang="en-US" sz="1800" spc="-1" strike="noStrike">
                <a:solidFill>
                  <a:srgbClr val="000000"/>
                </a:solidFill>
                <a:latin typeface="Calibri"/>
              </a:rPr>
              <a:t>E</a:t>
            </a:r>
            <a:r>
              <a:rPr b="1" lang="en-US" sz="100" spc="-1" strike="noStrike">
                <a:solidFill>
                  <a:srgbClr val="000000"/>
                </a:solidFill>
                <a:latin typeface="Calibri"/>
              </a:rPr>
              <a:t> </a:t>
            </a:r>
            <a:r>
              <a:rPr b="1" lang="en-US" sz="1800" spc="-1" strike="noStrike">
                <a:solidFill>
                  <a:srgbClr val="000000"/>
                </a:solidFill>
                <a:latin typeface="Calibri"/>
              </a:rPr>
              <a:t>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self.addLabel(text = "(1, 1)", row = 1, column = 1,</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sticky = "N</a:t>
            </a:r>
            <a:r>
              <a:rPr b="1" lang="en-US" sz="100" spc="-1" strike="noStrike">
                <a:solidFill>
                  <a:srgbClr val="000000"/>
                </a:solidFill>
                <a:latin typeface="Calibri"/>
              </a:rPr>
              <a:t> </a:t>
            </a:r>
            <a:r>
              <a:rPr b="1" lang="en-US" sz="1800" spc="-1" strike="noStrike">
                <a:solidFill>
                  <a:srgbClr val="000000"/>
                </a:solidFill>
                <a:latin typeface="Calibri"/>
              </a:rPr>
              <a:t>S</a:t>
            </a:r>
            <a:r>
              <a:rPr b="1" lang="en-US" sz="100" spc="-1" strike="noStrike">
                <a:solidFill>
                  <a:srgbClr val="000000"/>
                </a:solidFill>
                <a:latin typeface="Calibri"/>
              </a:rPr>
              <a:t> </a:t>
            </a:r>
            <a:r>
              <a:rPr b="1" lang="en-US" sz="1800" spc="-1" strike="noStrike">
                <a:solidFill>
                  <a:srgbClr val="000000"/>
                </a:solidFill>
                <a:latin typeface="Calibri"/>
              </a:rPr>
              <a:t>E</a:t>
            </a:r>
            <a:r>
              <a:rPr b="1" lang="en-US" sz="100" spc="-1" strike="noStrike">
                <a:solidFill>
                  <a:srgbClr val="000000"/>
                </a:solidFill>
                <a:latin typeface="Calibri"/>
              </a:rPr>
              <a:t> </a:t>
            </a:r>
            <a:r>
              <a:rPr b="1" lang="en-US" sz="1800" spc="-1" strike="noStrike">
                <a:solidFill>
                  <a:srgbClr val="000000"/>
                </a:solidFill>
                <a:latin typeface="Calibri"/>
              </a:rPr>
              <a:t>W")</a:t>
            </a:r>
            <a:endParaRPr b="0" lang="en-US" sz="1800" spc="-1" strike="noStrike">
              <a:latin typeface="Arial"/>
            </a:endParaRPr>
          </a:p>
        </p:txBody>
      </p:sp>
      <p:sp>
        <p:nvSpPr>
          <p:cNvPr id="301" name="PlaceHolder 4"/>
          <p:cNvSpPr>
            <a:spLocks noGrp="1"/>
          </p:cNvSpPr>
          <p:nvPr>
            <p:ph type="ftr" idx="27"/>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2641680" y="2228040"/>
            <a:ext cx="6171480" cy="3762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Objectives</a:t>
            </a:r>
            <a:endParaRPr b="0" lang="en-US" sz="2800" spc="-1" strike="noStrike">
              <a:latin typeface="Arial"/>
            </a:endParaRPr>
          </a:p>
        </p:txBody>
      </p:sp>
      <p:sp>
        <p:nvSpPr>
          <p:cNvPr id="240" name="PlaceHolder 2"/>
          <p:cNvSpPr>
            <a:spLocks noGrp="1"/>
          </p:cNvSpPr>
          <p:nvPr>
            <p:ph/>
          </p:nvPr>
        </p:nvSpPr>
        <p:spPr>
          <a:xfrm>
            <a:off x="2641680" y="2942640"/>
            <a:ext cx="6171480" cy="295380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1800" spc="-1" strike="noStrike">
                <a:solidFill>
                  <a:srgbClr val="007fa9"/>
                </a:solidFill>
                <a:latin typeface="Calibri"/>
              </a:rPr>
              <a:t>8.1</a:t>
            </a:r>
            <a:r>
              <a:rPr b="0" lang="en-US" sz="1800" spc="-1" strike="noStrike">
                <a:solidFill>
                  <a:srgbClr val="000000"/>
                </a:solidFill>
                <a:latin typeface="Calibri"/>
              </a:rPr>
              <a:t> Design and code a G</a:t>
            </a:r>
            <a:r>
              <a:rPr b="0" lang="en-US" sz="100" spc="-1" strike="noStrike">
                <a:solidFill>
                  <a:srgbClr val="000000"/>
                </a:solidFill>
                <a:latin typeface="Calibri"/>
              </a:rPr>
              <a:t> </a:t>
            </a:r>
            <a:r>
              <a:rPr b="0" lang="en-US" sz="1800" spc="-1" strike="noStrike">
                <a:solidFill>
                  <a:srgbClr val="000000"/>
                </a:solidFill>
                <a:latin typeface="Calibri"/>
              </a:rPr>
              <a:t>U</a:t>
            </a:r>
            <a:r>
              <a:rPr b="0" lang="en-US" sz="100" spc="-1" strike="noStrike">
                <a:solidFill>
                  <a:srgbClr val="000000"/>
                </a:solidFill>
                <a:latin typeface="Calibri"/>
              </a:rPr>
              <a:t> </a:t>
            </a:r>
            <a:r>
              <a:rPr b="0" lang="en-US" sz="1800" spc="-1" strike="noStrike">
                <a:solidFill>
                  <a:srgbClr val="000000"/>
                </a:solidFill>
                <a:latin typeface="Calibri"/>
              </a:rPr>
              <a:t>I-based program</a:t>
            </a:r>
            <a:endParaRPr b="0" lang="en-US" sz="1800" spc="-1" strike="noStrike">
              <a:latin typeface="Arial"/>
            </a:endParaRPr>
          </a:p>
          <a:p>
            <a:pPr>
              <a:lnSpc>
                <a:spcPct val="95000"/>
              </a:lnSpc>
              <a:spcBef>
                <a:spcPts val="1199"/>
              </a:spcBef>
              <a:buNone/>
              <a:tabLst>
                <a:tab algn="l" pos="0"/>
              </a:tabLst>
            </a:pPr>
            <a:r>
              <a:rPr b="1" lang="en-US" sz="1800" spc="-1" strike="noStrike">
                <a:solidFill>
                  <a:srgbClr val="007fa9"/>
                </a:solidFill>
                <a:latin typeface="Calibri"/>
              </a:rPr>
              <a:t>8.2</a:t>
            </a:r>
            <a:r>
              <a:rPr b="0" lang="en-US" sz="1800" spc="-1" strike="noStrike">
                <a:solidFill>
                  <a:srgbClr val="000000"/>
                </a:solidFill>
                <a:latin typeface="Calibri"/>
              </a:rPr>
              <a:t> Define a new class using subclassing and inheritance</a:t>
            </a:r>
            <a:endParaRPr b="0" lang="en-US" sz="1800" spc="-1" strike="noStrike">
              <a:latin typeface="Arial"/>
            </a:endParaRPr>
          </a:p>
          <a:p>
            <a:pPr>
              <a:lnSpc>
                <a:spcPct val="95000"/>
              </a:lnSpc>
              <a:spcBef>
                <a:spcPts val="1199"/>
              </a:spcBef>
              <a:buNone/>
              <a:tabLst>
                <a:tab algn="l" pos="0"/>
              </a:tabLst>
            </a:pPr>
            <a:r>
              <a:rPr b="1" lang="en-US" sz="1800" spc="-1" strike="noStrike">
                <a:solidFill>
                  <a:srgbClr val="007fa9"/>
                </a:solidFill>
                <a:latin typeface="Calibri"/>
              </a:rPr>
              <a:t>8.3</a:t>
            </a:r>
            <a:r>
              <a:rPr b="0" lang="en-US" sz="1800" spc="-1" strike="noStrike">
                <a:solidFill>
                  <a:srgbClr val="000000"/>
                </a:solidFill>
                <a:latin typeface="Calibri"/>
              </a:rPr>
              <a:t> Instantiate and lay out different types of window objects, such as labels, entry fields, and command buttons, in a window’s frame</a:t>
            </a:r>
            <a:endParaRPr b="0" lang="en-US" sz="1800" spc="-1" strike="noStrike">
              <a:latin typeface="Arial"/>
            </a:endParaRPr>
          </a:p>
          <a:p>
            <a:pPr>
              <a:lnSpc>
                <a:spcPct val="95000"/>
              </a:lnSpc>
              <a:spcBef>
                <a:spcPts val="1199"/>
              </a:spcBef>
              <a:buNone/>
              <a:tabLst>
                <a:tab algn="l" pos="0"/>
              </a:tabLst>
            </a:pPr>
            <a:r>
              <a:rPr b="1" lang="en-US" sz="1800" spc="-1" strike="noStrike">
                <a:solidFill>
                  <a:srgbClr val="007fa9"/>
                </a:solidFill>
                <a:latin typeface="Calibri"/>
              </a:rPr>
              <a:t>8.4</a:t>
            </a:r>
            <a:r>
              <a:rPr b="0" lang="en-US" sz="1800" spc="-1" strike="noStrike">
                <a:solidFill>
                  <a:srgbClr val="000000"/>
                </a:solidFill>
                <a:latin typeface="Calibri"/>
              </a:rPr>
              <a:t> Define methods that handle events associated with window objects</a:t>
            </a:r>
            <a:endParaRPr b="0" lang="en-US" sz="1800" spc="-1" strike="noStrike">
              <a:latin typeface="Arial"/>
            </a:endParaRPr>
          </a:p>
          <a:p>
            <a:pPr>
              <a:lnSpc>
                <a:spcPct val="95000"/>
              </a:lnSpc>
              <a:spcBef>
                <a:spcPts val="1199"/>
              </a:spcBef>
              <a:buNone/>
              <a:tabLst>
                <a:tab algn="l" pos="0"/>
              </a:tabLst>
            </a:pPr>
            <a:r>
              <a:rPr b="1" lang="en-US" sz="1800" spc="-1" strike="noStrike">
                <a:solidFill>
                  <a:srgbClr val="007fa9"/>
                </a:solidFill>
                <a:latin typeface="Calibri"/>
              </a:rPr>
              <a:t>8.5</a:t>
            </a:r>
            <a:r>
              <a:rPr b="0" lang="en-US" sz="1800" spc="-1" strike="noStrike">
                <a:solidFill>
                  <a:srgbClr val="000000"/>
                </a:solidFill>
                <a:latin typeface="Calibri"/>
              </a:rPr>
              <a:t> Organize sets of window objects in nested frames</a:t>
            </a:r>
            <a:endParaRPr b="0" lang="en-US" sz="1800" spc="-1" strike="noStrike">
              <a:latin typeface="Arial"/>
            </a:endParaRPr>
          </a:p>
        </p:txBody>
      </p:sp>
      <p:sp>
        <p:nvSpPr>
          <p:cNvPr id="241" name="PlaceHolder 3"/>
          <p:cNvSpPr>
            <a:spLocks noGrp="1"/>
          </p:cNvSpPr>
          <p:nvPr>
            <p:ph type="ftr" idx="10"/>
          </p:nvPr>
        </p:nvSpPr>
        <p:spPr>
          <a:xfrm>
            <a:off x="1597680" y="63849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762120" y="406080"/>
            <a:ext cx="8025840" cy="2955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Window Layout (4 of 4)</a:t>
            </a:r>
            <a:endParaRPr b="0" lang="en-US" sz="2800" spc="-1" strike="noStrike">
              <a:latin typeface="Arial"/>
            </a:endParaRPr>
          </a:p>
        </p:txBody>
      </p:sp>
      <p:sp>
        <p:nvSpPr>
          <p:cNvPr id="303" name="PlaceHolder 2"/>
          <p:cNvSpPr>
            <a:spLocks noGrp="1"/>
          </p:cNvSpPr>
          <p:nvPr>
            <p:ph/>
          </p:nvPr>
        </p:nvSpPr>
        <p:spPr>
          <a:xfrm>
            <a:off x="365040" y="1371600"/>
            <a:ext cx="8414640" cy="13226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An aspect of window layout involves the spanning of a window component across several grid positions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programmer can force a horizontal and/or vertical spanning of grid positions by supplying the </a:t>
            </a:r>
            <a:r>
              <a:rPr b="1" lang="en-US" sz="2000" spc="-1" strike="noStrike">
                <a:solidFill>
                  <a:srgbClr val="000000"/>
                </a:solidFill>
                <a:latin typeface="Calibri"/>
              </a:rPr>
              <a:t>rowspan</a:t>
            </a:r>
            <a:r>
              <a:rPr b="0" lang="en-US" sz="2000" spc="-1" strike="noStrike">
                <a:solidFill>
                  <a:srgbClr val="000000"/>
                </a:solidFill>
                <a:latin typeface="Calibri"/>
              </a:rPr>
              <a:t> and </a:t>
            </a:r>
            <a:r>
              <a:rPr b="1" lang="en-US" sz="2000" spc="-1" strike="noStrike">
                <a:solidFill>
                  <a:srgbClr val="000000"/>
                </a:solidFill>
                <a:latin typeface="Calibri"/>
              </a:rPr>
              <a:t>columnspan</a:t>
            </a:r>
            <a:r>
              <a:rPr b="0" lang="en-US" sz="2000" spc="-1" strike="noStrike">
                <a:solidFill>
                  <a:srgbClr val="000000"/>
                </a:solidFill>
                <a:latin typeface="Calibri"/>
              </a:rPr>
              <a:t> keyword arguments</a:t>
            </a:r>
            <a:endParaRPr b="0" lang="en-US" sz="2000" spc="-1" strike="noStrike">
              <a:latin typeface="Arial"/>
            </a:endParaRPr>
          </a:p>
        </p:txBody>
      </p:sp>
      <p:sp>
        <p:nvSpPr>
          <p:cNvPr id="304" name="PlaceHolder 3"/>
          <p:cNvSpPr>
            <a:spLocks noGrp="1"/>
          </p:cNvSpPr>
          <p:nvPr>
            <p:ph/>
          </p:nvPr>
        </p:nvSpPr>
        <p:spPr>
          <a:xfrm>
            <a:off x="355320" y="2777400"/>
            <a:ext cx="8414640" cy="15814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self.addLabel(text = "(0, 0)", row = 0, column =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sticky = "N</a:t>
            </a:r>
            <a:r>
              <a:rPr b="1" lang="en-US" sz="100" spc="-1" strike="noStrike">
                <a:solidFill>
                  <a:srgbClr val="000000"/>
                </a:solidFill>
                <a:latin typeface="Calibri"/>
              </a:rPr>
              <a:t> </a:t>
            </a:r>
            <a:r>
              <a:rPr b="1" lang="en-US" sz="1800" spc="-1" strike="noStrike">
                <a:solidFill>
                  <a:srgbClr val="000000"/>
                </a:solidFill>
                <a:latin typeface="Calibri"/>
              </a:rPr>
              <a:t>S</a:t>
            </a:r>
            <a:r>
              <a:rPr b="1" lang="en-US" sz="100" spc="-1" strike="noStrike">
                <a:solidFill>
                  <a:srgbClr val="000000"/>
                </a:solidFill>
                <a:latin typeface="Calibri"/>
              </a:rPr>
              <a:t> </a:t>
            </a:r>
            <a:r>
              <a:rPr b="1" lang="en-US" sz="1800" spc="-1" strike="noStrike">
                <a:solidFill>
                  <a:srgbClr val="000000"/>
                </a:solidFill>
                <a:latin typeface="Calibri"/>
              </a:rPr>
              <a:t>E</a:t>
            </a:r>
            <a:r>
              <a:rPr b="1" lang="en-US" sz="100" spc="-1" strike="noStrike">
                <a:solidFill>
                  <a:srgbClr val="000000"/>
                </a:solidFill>
                <a:latin typeface="Calibri"/>
              </a:rPr>
              <a:t> </a:t>
            </a:r>
            <a:r>
              <a:rPr b="1" lang="en-US" sz="1800" spc="-1" strike="noStrike">
                <a:solidFill>
                  <a:srgbClr val="000000"/>
                </a:solidFill>
                <a:latin typeface="Calibri"/>
              </a:rPr>
              <a:t>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self.addLabel(text = "(0, 1)", row = 0, column = 1,</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sticky = "N</a:t>
            </a:r>
            <a:r>
              <a:rPr b="1" lang="en-US" sz="100" spc="-1" strike="noStrike">
                <a:solidFill>
                  <a:srgbClr val="000000"/>
                </a:solidFill>
                <a:latin typeface="Calibri"/>
              </a:rPr>
              <a:t> </a:t>
            </a:r>
            <a:r>
              <a:rPr b="1" lang="en-US" sz="1800" spc="-1" strike="noStrike">
                <a:solidFill>
                  <a:srgbClr val="000000"/>
                </a:solidFill>
                <a:latin typeface="Calibri"/>
              </a:rPr>
              <a:t>S</a:t>
            </a:r>
            <a:r>
              <a:rPr b="1" lang="en-US" sz="100" spc="-1" strike="noStrike">
                <a:solidFill>
                  <a:srgbClr val="000000"/>
                </a:solidFill>
                <a:latin typeface="Calibri"/>
              </a:rPr>
              <a:t> </a:t>
            </a:r>
            <a:r>
              <a:rPr b="1" lang="en-US" sz="1800" spc="-1" strike="noStrike">
                <a:solidFill>
                  <a:srgbClr val="000000"/>
                </a:solidFill>
                <a:latin typeface="Calibri"/>
              </a:rPr>
              <a:t>E</a:t>
            </a:r>
            <a:r>
              <a:rPr b="1" lang="en-US" sz="100" spc="-1" strike="noStrike">
                <a:solidFill>
                  <a:srgbClr val="000000"/>
                </a:solidFill>
                <a:latin typeface="Calibri"/>
              </a:rPr>
              <a:t> </a:t>
            </a:r>
            <a:r>
              <a:rPr b="1" lang="en-US" sz="1800" spc="-1" strike="noStrike">
                <a:solidFill>
                  <a:srgbClr val="000000"/>
                </a:solidFill>
                <a:latin typeface="Calibri"/>
              </a:rPr>
              <a:t>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self.addLabel(text = "(1, 0 and 1)", row = 1, column =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sticky = "N</a:t>
            </a:r>
            <a:r>
              <a:rPr b="1" lang="en-US" sz="100" spc="-1" strike="noStrike">
                <a:solidFill>
                  <a:srgbClr val="000000"/>
                </a:solidFill>
                <a:latin typeface="Calibri"/>
              </a:rPr>
              <a:t> </a:t>
            </a:r>
            <a:r>
              <a:rPr b="1" lang="en-US" sz="1800" spc="-1" strike="noStrike">
                <a:solidFill>
                  <a:srgbClr val="000000"/>
                </a:solidFill>
                <a:latin typeface="Calibri"/>
              </a:rPr>
              <a:t>S</a:t>
            </a:r>
            <a:r>
              <a:rPr b="1" lang="en-US" sz="100" spc="-1" strike="noStrike">
                <a:solidFill>
                  <a:srgbClr val="000000"/>
                </a:solidFill>
                <a:latin typeface="Calibri"/>
              </a:rPr>
              <a:t> </a:t>
            </a:r>
            <a:r>
              <a:rPr b="1" lang="en-US" sz="1800" spc="-1" strike="noStrike">
                <a:solidFill>
                  <a:srgbClr val="000000"/>
                </a:solidFill>
                <a:latin typeface="Calibri"/>
              </a:rPr>
              <a:t>E</a:t>
            </a:r>
            <a:r>
              <a:rPr b="1" lang="en-US" sz="100" spc="-1" strike="noStrike">
                <a:solidFill>
                  <a:srgbClr val="000000"/>
                </a:solidFill>
                <a:latin typeface="Calibri"/>
              </a:rPr>
              <a:t> </a:t>
            </a:r>
            <a:r>
              <a:rPr b="1" lang="en-US" sz="1800" spc="-1" strike="noStrike">
                <a:solidFill>
                  <a:srgbClr val="000000"/>
                </a:solidFill>
                <a:latin typeface="Calibri"/>
              </a:rPr>
              <a:t>W", columnspan = 2)</a:t>
            </a:r>
            <a:endParaRPr b="0" lang="en-US" sz="1800" spc="-1" strike="noStrike">
              <a:latin typeface="Arial"/>
            </a:endParaRPr>
          </a:p>
        </p:txBody>
      </p:sp>
      <p:pic>
        <p:nvPicPr>
          <p:cNvPr id="305" name="Picture 4" descr="Figure 8-6 Labels with center alignment and a column span of 2.  The layout of the labels in the window grid are arranged in 2 rows and 2 columns, starting from 0. The window grids are outlined with dashed lines. Row 0, column 0: left parenthesis, 0, comma, 0, right parenthesis. Row 0, column 1: left parenthesis, 0, comma, 1, right parenthesis. Row 1, column 0 and column 1: left parenthesis, 1, comma, 0, and 1, right parenthesis."/>
          <p:cNvPicPr/>
          <p:nvPr/>
        </p:nvPicPr>
        <p:blipFill>
          <a:blip r:embed="rId1"/>
          <a:stretch/>
        </p:blipFill>
        <p:spPr>
          <a:xfrm>
            <a:off x="5003280" y="4357440"/>
            <a:ext cx="2634120" cy="1675800"/>
          </a:xfrm>
          <a:prstGeom prst="rect">
            <a:avLst/>
          </a:prstGeom>
          <a:ln w="0">
            <a:noFill/>
          </a:ln>
        </p:spPr>
      </p:pic>
      <p:sp>
        <p:nvSpPr>
          <p:cNvPr id="306" name="PlaceHolder 4"/>
          <p:cNvSpPr>
            <a:spLocks noGrp="1"/>
          </p:cNvSpPr>
          <p:nvPr>
            <p:ph type="ftr" idx="28"/>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762120" y="188280"/>
            <a:ext cx="802584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Types of Window Components and Their Attributes</a:t>
            </a:r>
            <a:endParaRPr b="0" lang="en-US" sz="2800" spc="-1" strike="noStrike">
              <a:latin typeface="Arial"/>
            </a:endParaRPr>
          </a:p>
        </p:txBody>
      </p:sp>
      <p:sp>
        <p:nvSpPr>
          <p:cNvPr id="308" name="PlaceHolder 2"/>
          <p:cNvSpPr>
            <a:spLocks noGrp="1"/>
          </p:cNvSpPr>
          <p:nvPr>
            <p:ph/>
          </p:nvPr>
        </p:nvSpPr>
        <p:spPr>
          <a:xfrm>
            <a:off x="365040" y="1371600"/>
            <a:ext cx="8414640" cy="1030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breezy</a:t>
            </a:r>
            <a:r>
              <a:rPr b="0" lang="en-US" sz="100" spc="-1" strike="noStrike">
                <a:solidFill>
                  <a:srgbClr val="000000"/>
                </a:solidFill>
                <a:latin typeface="Calibri"/>
              </a:rPr>
              <a:t> </a:t>
            </a:r>
            <a:r>
              <a:rPr b="0" lang="en-US" sz="2000" spc="-1" strike="noStrike">
                <a:solidFill>
                  <a:srgbClr val="000000"/>
                </a:solidFill>
                <a:latin typeface="Calibri"/>
              </a:rPr>
              <a:t>python</a:t>
            </a:r>
            <a:r>
              <a:rPr b="0" lang="en-US" sz="100" spc="-1" strike="noStrike">
                <a:solidFill>
                  <a:srgbClr val="000000"/>
                </a:solidFill>
                <a:latin typeface="Calibri"/>
              </a:rPr>
              <a:t> </a:t>
            </a:r>
            <a:r>
              <a:rPr b="0" lang="en-US" sz="2000" spc="-1" strike="noStrike">
                <a:solidFill>
                  <a:srgbClr val="000000"/>
                </a:solidFill>
                <a:latin typeface="Calibri"/>
              </a:rPr>
              <a:t>gui includes methods for adding each type of window component to a window</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Each method uses the form:</a:t>
            </a:r>
            <a:endParaRPr b="0" lang="en-US" sz="2000" spc="-1" strike="noStrike">
              <a:latin typeface="Arial"/>
            </a:endParaRPr>
          </a:p>
        </p:txBody>
      </p:sp>
      <p:sp>
        <p:nvSpPr>
          <p:cNvPr id="309" name="PlaceHolder 3"/>
          <p:cNvSpPr>
            <a:spLocks noGrp="1"/>
          </p:cNvSpPr>
          <p:nvPr>
            <p:ph/>
          </p:nvPr>
        </p:nvSpPr>
        <p:spPr>
          <a:xfrm>
            <a:off x="609480" y="2446920"/>
            <a:ext cx="3885480" cy="26244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1800" spc="-1" strike="noStrike">
                <a:solidFill>
                  <a:srgbClr val="000000"/>
                </a:solidFill>
                <a:latin typeface="Calibri"/>
              </a:rPr>
              <a:t>self.addComponentType(&lt;arguments&gt;)</a:t>
            </a:r>
            <a:endParaRPr b="0" lang="en-US" sz="1800" spc="-1" strike="noStrike">
              <a:latin typeface="Arial"/>
            </a:endParaRPr>
          </a:p>
        </p:txBody>
      </p:sp>
      <p:sp>
        <p:nvSpPr>
          <p:cNvPr id="310" name="PlaceHolder 4"/>
          <p:cNvSpPr>
            <a:spLocks noGrp="1"/>
          </p:cNvSpPr>
          <p:nvPr>
            <p:ph/>
          </p:nvPr>
        </p:nvSpPr>
        <p:spPr>
          <a:xfrm>
            <a:off x="372600" y="2960640"/>
            <a:ext cx="8414640" cy="2178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When this method is called, breezy</a:t>
            </a:r>
            <a:r>
              <a:rPr b="0" lang="en-US" sz="100" spc="-1" strike="noStrike">
                <a:solidFill>
                  <a:srgbClr val="000000"/>
                </a:solidFill>
                <a:latin typeface="Calibri"/>
              </a:rPr>
              <a:t> </a:t>
            </a:r>
            <a:r>
              <a:rPr b="0" lang="en-US" sz="2000" spc="-1" strike="noStrike">
                <a:solidFill>
                  <a:srgbClr val="000000"/>
                </a:solidFill>
                <a:latin typeface="Calibri"/>
              </a:rPr>
              <a:t>python</a:t>
            </a:r>
            <a:r>
              <a:rPr b="0" lang="en-US" sz="100" spc="-1" strike="noStrike">
                <a:solidFill>
                  <a:srgbClr val="000000"/>
                </a:solidFill>
                <a:latin typeface="Calibri"/>
              </a:rPr>
              <a:t> </a:t>
            </a:r>
            <a:r>
              <a:rPr b="0" lang="en-US" sz="2000" spc="-1" strike="noStrike">
                <a:solidFill>
                  <a:srgbClr val="000000"/>
                </a:solidFill>
                <a:latin typeface="Calibri"/>
              </a:rPr>
              <a:t>gui</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Creates an instance of the requested type of window component</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Initializes the component’s attributes with default values or any values provided by the programmer</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Places the component in its grid position (the row and column are required arguments)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Returns a reference to the component</a:t>
            </a:r>
            <a:endParaRPr b="0" lang="en-US" sz="1800" spc="-1" strike="noStrike">
              <a:latin typeface="Arial"/>
            </a:endParaRPr>
          </a:p>
        </p:txBody>
      </p:sp>
      <p:sp>
        <p:nvSpPr>
          <p:cNvPr id="311" name="PlaceHolder 5"/>
          <p:cNvSpPr>
            <a:spLocks noGrp="1"/>
          </p:cNvSpPr>
          <p:nvPr>
            <p:ph type="ftr" idx="29"/>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Displaying Images (1 of 3)</a:t>
            </a:r>
            <a:endParaRPr b="0" lang="en-US" sz="2800" spc="-1" strike="noStrike">
              <a:latin typeface="Arial"/>
            </a:endParaRPr>
          </a:p>
        </p:txBody>
      </p:sp>
      <p:sp>
        <p:nvSpPr>
          <p:cNvPr id="313" name="PlaceHolder 2"/>
          <p:cNvSpPr>
            <a:spLocks noGrp="1"/>
          </p:cNvSpPr>
          <p:nvPr>
            <p:ph/>
          </p:nvPr>
        </p:nvSpPr>
        <p:spPr>
          <a:xfrm>
            <a:off x="380880" y="1099080"/>
            <a:ext cx="8414640" cy="1944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image label is first added to the window with an empty string</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Program then creates a </a:t>
            </a:r>
            <a:r>
              <a:rPr b="1" lang="en-US" sz="1800" spc="-1" strike="noStrike">
                <a:solidFill>
                  <a:srgbClr val="000000"/>
                </a:solidFill>
                <a:latin typeface="Calibri"/>
              </a:rPr>
              <a:t>PhotoImage</a:t>
            </a:r>
            <a:r>
              <a:rPr b="0" lang="en-US" sz="1800" spc="-1" strike="noStrike">
                <a:solidFill>
                  <a:srgbClr val="000000"/>
                </a:solidFill>
                <a:latin typeface="Calibri"/>
              </a:rPr>
              <a:t> object from an image file and sets the </a:t>
            </a:r>
            <a:r>
              <a:rPr b="1" lang="en-US" sz="1800" spc="-1" strike="noStrike">
                <a:solidFill>
                  <a:srgbClr val="000000"/>
                </a:solidFill>
                <a:latin typeface="Calibri"/>
              </a:rPr>
              <a:t>image</a:t>
            </a:r>
            <a:r>
              <a:rPr b="0" lang="en-US" sz="1800" spc="-1" strike="noStrike">
                <a:solidFill>
                  <a:srgbClr val="000000"/>
                </a:solidFill>
                <a:latin typeface="Calibri"/>
              </a:rPr>
              <a:t> attribute of the image label to this object</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The program creates a Font object with a non-standard font and resets the text label’s font and foreground attributes to obtain the caption shown in Figure 8-7</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a:t>
            </a:r>
            <a:endParaRPr b="0" lang="en-US" sz="2000" spc="-1" strike="noStrike">
              <a:latin typeface="Arial"/>
            </a:endParaRPr>
          </a:p>
        </p:txBody>
      </p:sp>
      <p:sp>
        <p:nvSpPr>
          <p:cNvPr id="314" name="PlaceHolder 3"/>
          <p:cNvSpPr>
            <a:spLocks noGrp="1"/>
          </p:cNvSpPr>
          <p:nvPr>
            <p:ph/>
          </p:nvPr>
        </p:nvSpPr>
        <p:spPr>
          <a:xfrm>
            <a:off x="364320" y="3074040"/>
            <a:ext cx="8414640" cy="3600360"/>
          </a:xfrm>
          <a:prstGeom prst="rect">
            <a:avLst/>
          </a:prstGeom>
          <a:solidFill>
            <a:srgbClr val="ffffff"/>
          </a:solidFill>
          <a:ln w="0">
            <a:noFill/>
          </a:ln>
        </p:spPr>
        <p:txBody>
          <a:bodyPr lIns="0" rIns="0" tIns="0" bIns="0" anchor="t">
            <a:noAutofit/>
          </a:bodyPr>
          <a:p>
            <a:pPr marL="228600">
              <a:lnSpc>
                <a:spcPct val="100000"/>
              </a:lnSpc>
              <a:buNone/>
              <a:tabLst>
                <a:tab algn="l" pos="0"/>
              </a:tabLst>
            </a:pPr>
            <a:r>
              <a:rPr b="1" lang="en-US" sz="1800" spc="-1" strike="noStrike">
                <a:solidFill>
                  <a:srgbClr val="000000"/>
                </a:solidFill>
                <a:latin typeface="Calibri"/>
              </a:rPr>
              <a:t>from breezypythongui import EasyFrame</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from tkinter import PhotoImage</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from tkinter.font import Font</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class ImageDemo(EasyFrame):</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"""Displays an image and a caption."""</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def __init__(self):</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"""Sets up the window and the widgets."""</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EasyFrame.__init__(self, title = "Image Demo")</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self.setResizable(False);</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imageLabel = self.addLabel(text = " ",row = 0, column = 0,sticky = "N S E W")</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textLabel = self.addLabel(text = "Smokey the cat",row = 1, column = 0,</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sticky = "N S E W")</a:t>
            </a:r>
            <a:endParaRPr b="0" lang="en-US" sz="1800" spc="-1" strike="noStrike">
              <a:latin typeface="Arial"/>
            </a:endParaRPr>
          </a:p>
          <a:p>
            <a:pPr marL="228600">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Displaying Images (2 of 3)</a:t>
            </a:r>
            <a:endParaRPr b="0" lang="en-US" sz="2800" spc="-1" strike="noStrike">
              <a:latin typeface="Arial"/>
            </a:endParaRPr>
          </a:p>
        </p:txBody>
      </p:sp>
      <p:sp>
        <p:nvSpPr>
          <p:cNvPr id="316" name="PlaceHolder 2"/>
          <p:cNvSpPr>
            <a:spLocks noGrp="1"/>
          </p:cNvSpPr>
          <p:nvPr>
            <p:ph/>
          </p:nvPr>
        </p:nvSpPr>
        <p:spPr>
          <a:xfrm>
            <a:off x="382320" y="113220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 (continued):</a:t>
            </a:r>
            <a:r>
              <a:rPr b="0" lang="en-US" sz="1600" spc="-1" strike="noStrike">
                <a:solidFill>
                  <a:srgbClr val="000000"/>
                </a:solidFill>
                <a:latin typeface="Calibri"/>
              </a:rPr>
              <a:t>   </a:t>
            </a:r>
            <a:endParaRPr b="0" lang="en-US" sz="1600" spc="-1" strike="noStrike">
              <a:latin typeface="Arial"/>
            </a:endParaRPr>
          </a:p>
        </p:txBody>
      </p:sp>
      <p:sp>
        <p:nvSpPr>
          <p:cNvPr id="317" name="PlaceHolder 3"/>
          <p:cNvSpPr>
            <a:spLocks noGrp="1"/>
          </p:cNvSpPr>
          <p:nvPr>
            <p:ph/>
          </p:nvPr>
        </p:nvSpPr>
        <p:spPr>
          <a:xfrm>
            <a:off x="380880" y="1463040"/>
            <a:ext cx="8414640" cy="394668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Load the image and associate it with the image label.</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self.image = PhotoImage(file = "smokey.gif")</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imageLabel["image"] = self.image</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Set the font and color of the caption.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font = Font(family = "Verdana", size = 20, slant = "italic")</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textLabel["font"] = font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textLabel["foreground"] = "blue"</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def main():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"""Instantiates and pops up the window."""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ImageDemo().mainloop()</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if __name__ == "__main__":</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main()</a:t>
            </a:r>
            <a:endParaRPr b="0" lang="en-US" sz="1800" spc="-1" strike="noStrike">
              <a:latin typeface="Arial"/>
            </a:endParaRPr>
          </a:p>
        </p:txBody>
      </p:sp>
      <p:sp>
        <p:nvSpPr>
          <p:cNvPr id="318" name="PlaceHolder 4"/>
          <p:cNvSpPr>
            <a:spLocks noGrp="1"/>
          </p:cNvSpPr>
          <p:nvPr>
            <p:ph type="ftr" idx="30"/>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Displaying Images (3 of 3)</a:t>
            </a:r>
            <a:endParaRPr b="0" lang="en-US" sz="2800" spc="-1" strike="noStrike">
              <a:latin typeface="Arial"/>
            </a:endParaRPr>
          </a:p>
        </p:txBody>
      </p:sp>
      <p:graphicFrame>
        <p:nvGraphicFramePr>
          <p:cNvPr id="320" name="Table 5"/>
          <p:cNvGraphicFramePr/>
          <p:nvPr/>
        </p:nvGraphicFramePr>
        <p:xfrm>
          <a:off x="1219320" y="2057400"/>
          <a:ext cx="6095160" cy="2501640"/>
        </p:xfrm>
        <a:graphic>
          <a:graphicData uri="http://schemas.openxmlformats.org/drawingml/2006/table">
            <a:tbl>
              <a:tblPr/>
              <a:tblGrid>
                <a:gridCol w="3047760"/>
                <a:gridCol w="3047760"/>
              </a:tblGrid>
              <a:tr h="370800">
                <a:tc>
                  <a:txBody>
                    <a:bodyPr anchor="t">
                      <a:noAutofit/>
                    </a:bodyPr>
                    <a:p>
                      <a:pPr>
                        <a:lnSpc>
                          <a:spcPct val="100000"/>
                        </a:lnSpc>
                        <a:buNone/>
                      </a:pPr>
                      <a:r>
                        <a:rPr b="1" lang="en-US" sz="1400" spc="-1" strike="noStrike">
                          <a:solidFill>
                            <a:srgbClr val="000000"/>
                          </a:solidFill>
                          <a:latin typeface="Calibri"/>
                        </a:rPr>
                        <a:t>Label Attribute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Type of Value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image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 </a:t>
                      </a:r>
                      <a:r>
                        <a:rPr b="1" lang="en-US" sz="1400" spc="-1" strike="noStrike">
                          <a:solidFill>
                            <a:srgbClr val="000000"/>
                          </a:solidFill>
                          <a:latin typeface="Calibri"/>
                        </a:rPr>
                        <a:t>PhotoImage</a:t>
                      </a:r>
                      <a:r>
                        <a:rPr b="0" lang="en-US" sz="1400" spc="-1" strike="noStrike">
                          <a:solidFill>
                            <a:srgbClr val="000000"/>
                          </a:solidFill>
                          <a:latin typeface="Calibri"/>
                        </a:rPr>
                        <a:t> object (imported from </a:t>
                      </a:r>
                      <a:r>
                        <a:rPr b="1" lang="en-US" sz="1400" spc="-1" strike="noStrike">
                          <a:solidFill>
                            <a:srgbClr val="000000"/>
                          </a:solidFill>
                          <a:latin typeface="Calibri"/>
                        </a:rPr>
                        <a:t>tkinter.font</a:t>
                      </a: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1" lang="en-US" sz="1400" spc="-1" strike="noStrike">
                          <a:solidFill>
                            <a:srgbClr val="000000"/>
                          </a:solidFill>
                          <a:latin typeface="Calibri"/>
                        </a:rPr>
                        <a:t>text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 string</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1" lang="en-US" sz="1400" spc="-1" strike="noStrike">
                          <a:solidFill>
                            <a:srgbClr val="000000"/>
                          </a:solidFill>
                          <a:latin typeface="Calibri"/>
                        </a:rPr>
                        <a:t>background</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 color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1" lang="en-US" sz="1400" spc="-1" strike="noStrike">
                          <a:solidFill>
                            <a:srgbClr val="000000"/>
                          </a:solidFill>
                          <a:latin typeface="Calibri"/>
                        </a:rPr>
                        <a:t>foreground</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 color (color of text)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font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 </a:t>
                      </a:r>
                      <a:r>
                        <a:rPr b="1" lang="en-US" sz="1400" spc="-1" strike="noStrike">
                          <a:solidFill>
                            <a:srgbClr val="000000"/>
                          </a:solidFill>
                          <a:latin typeface="Calibri"/>
                        </a:rPr>
                        <a:t>Font </a:t>
                      </a:r>
                      <a:r>
                        <a:rPr b="0" lang="en-US" sz="1400" spc="-1" strike="noStrike">
                          <a:solidFill>
                            <a:srgbClr val="000000"/>
                          </a:solidFill>
                          <a:latin typeface="Calibri"/>
                        </a:rPr>
                        <a:t>object (imported from </a:t>
                      </a:r>
                      <a:r>
                        <a:rPr b="1" lang="en-US" sz="1400" spc="-1" strike="noStrike">
                          <a:solidFill>
                            <a:srgbClr val="000000"/>
                          </a:solidFill>
                          <a:latin typeface="Calibri"/>
                        </a:rPr>
                        <a:t>tkinter.font</a:t>
                      </a: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21" name="PlaceHolder 2"/>
          <p:cNvSpPr>
            <a:spLocks noGrp="1"/>
          </p:cNvSpPr>
          <p:nvPr>
            <p:ph type="ftr" idx="31"/>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762120" y="188280"/>
            <a:ext cx="670500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Command Buttons and Responding to Events (1 of 2)</a:t>
            </a:r>
            <a:endParaRPr b="0" lang="en-US" sz="2800" spc="-1" strike="noStrike">
              <a:latin typeface="Arial"/>
            </a:endParaRPr>
          </a:p>
        </p:txBody>
      </p:sp>
      <p:sp>
        <p:nvSpPr>
          <p:cNvPr id="323" name="PlaceHolder 2"/>
          <p:cNvSpPr>
            <a:spLocks noGrp="1"/>
          </p:cNvSpPr>
          <p:nvPr>
            <p:ph/>
          </p:nvPr>
        </p:nvSpPr>
        <p:spPr>
          <a:xfrm>
            <a:off x="365040" y="1538640"/>
            <a:ext cx="8414640" cy="2555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command button is added to a window just like a label</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By specifying its text and position in the grid</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button is centered in its grid position by default</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method </a:t>
            </a:r>
            <a:r>
              <a:rPr b="1" lang="en-US" sz="2000" spc="-1" strike="noStrike">
                <a:solidFill>
                  <a:srgbClr val="000000"/>
                </a:solidFill>
                <a:latin typeface="Calibri"/>
              </a:rPr>
              <a:t>addButton</a:t>
            </a:r>
            <a:r>
              <a:rPr b="0" lang="en-US" sz="2000" spc="-1" strike="noStrike">
                <a:solidFill>
                  <a:srgbClr val="000000"/>
                </a:solidFill>
                <a:latin typeface="Calibri"/>
              </a:rPr>
              <a:t> accomplishes all this and returns an object of type </a:t>
            </a:r>
            <a:r>
              <a:rPr b="1" lang="en-US" sz="2000" spc="-1" strike="noStrike">
                <a:solidFill>
                  <a:srgbClr val="000000"/>
                </a:solidFill>
                <a:latin typeface="Calibri"/>
              </a:rPr>
              <a:t>tkinter.Buttton</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Figure 8-8 shows these two states of the window, followed by the code for the initial version of the program</a:t>
            </a:r>
            <a:endParaRPr b="0" lang="en-US" sz="2000" spc="-1" strike="noStrike">
              <a:latin typeface="Arial"/>
            </a:endParaRPr>
          </a:p>
        </p:txBody>
      </p:sp>
      <p:pic>
        <p:nvPicPr>
          <p:cNvPr id="324" name="Picture 4" descr="Figure 8-8 Using command buttons.  This fanciful program displays a single label and two command buttons. The buttons allow the user to clear or restore the label."/>
          <p:cNvPicPr/>
          <p:nvPr/>
        </p:nvPicPr>
        <p:blipFill>
          <a:blip r:embed="rId1"/>
          <a:stretch/>
        </p:blipFill>
        <p:spPr>
          <a:xfrm>
            <a:off x="2438280" y="4343400"/>
            <a:ext cx="3279960" cy="1523160"/>
          </a:xfrm>
          <a:prstGeom prst="rect">
            <a:avLst/>
          </a:prstGeom>
          <a:ln w="0">
            <a:noFill/>
          </a:ln>
        </p:spPr>
      </p:pic>
      <p:sp>
        <p:nvSpPr>
          <p:cNvPr id="325" name="PlaceHolder 3"/>
          <p:cNvSpPr>
            <a:spLocks noGrp="1"/>
          </p:cNvSpPr>
          <p:nvPr>
            <p:ph type="ftr" idx="3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762120" y="188280"/>
            <a:ext cx="678096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Command Buttons and Responding to Events (2 of 2)</a:t>
            </a:r>
            <a:endParaRPr b="0" lang="en-US" sz="2800" spc="-1" strike="noStrike">
              <a:latin typeface="Arial"/>
            </a:endParaRPr>
          </a:p>
        </p:txBody>
      </p:sp>
      <p:sp>
        <p:nvSpPr>
          <p:cNvPr id="327" name="PlaceHolder 2"/>
          <p:cNvSpPr>
            <a:spLocks noGrp="1"/>
          </p:cNvSpPr>
          <p:nvPr>
            <p:ph/>
          </p:nvPr>
        </p:nvSpPr>
        <p:spPr>
          <a:xfrm>
            <a:off x="365040" y="1538640"/>
            <a:ext cx="8414640" cy="327420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class ButtonDemo(EasyFrame):</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"""Illustrates command buttons and user events."""</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def __init__(self):</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"""Sets up the window, label, and buttons."""</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EasyFrame.__init__(self)</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 single label in the first row.</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self.label = self.addLabel(text = "Hello world!",row = 0, column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columnspan = 2,sticky = "NSEW")</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Two command buttons in the second row.</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self.clearBtn = self.addButton(text = "Clear",row = 1, column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self.restoreBtn = self.addButton(text = "Restore",row = 1, column = 1,</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state = "disabled")</a:t>
            </a:r>
            <a:endParaRPr b="0" lang="en-US" sz="1600" spc="-1" strike="noStrike">
              <a:latin typeface="Arial"/>
            </a:endParaRPr>
          </a:p>
        </p:txBody>
      </p:sp>
      <p:sp>
        <p:nvSpPr>
          <p:cNvPr id="328" name="PlaceHolder 3"/>
          <p:cNvSpPr>
            <a:spLocks noGrp="1"/>
          </p:cNvSpPr>
          <p:nvPr>
            <p:ph type="ftr" idx="3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Input and Output with Entry Fields</a:t>
            </a:r>
            <a:endParaRPr b="0" lang="en-US" sz="2800" spc="-1" strike="noStrike">
              <a:latin typeface="Arial"/>
            </a:endParaRPr>
          </a:p>
        </p:txBody>
      </p:sp>
      <p:sp>
        <p:nvSpPr>
          <p:cNvPr id="330" name="PlaceHolder 2"/>
          <p:cNvSpPr>
            <a:spLocks noGrp="1"/>
          </p:cNvSpPr>
          <p:nvPr>
            <p:ph/>
          </p:nvPr>
        </p:nvSpPr>
        <p:spPr>
          <a:xfrm>
            <a:off x="365040" y="1538640"/>
            <a:ext cx="8414640" cy="19735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Entry field</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 box in which the user can position the mouse cursor and enter a number or a single line of text</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This section explores the use of entry fields to allow a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 program to take input text or numbers from a user </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And display text or numbers as input</a:t>
            </a:r>
            <a:endParaRPr b="0" lang="en-US" sz="1800" spc="-1" strike="noStrike">
              <a:latin typeface="Arial"/>
            </a:endParaRPr>
          </a:p>
        </p:txBody>
      </p:sp>
      <p:sp>
        <p:nvSpPr>
          <p:cNvPr id="331" name="PlaceHolder 3"/>
          <p:cNvSpPr>
            <a:spLocks noGrp="1"/>
          </p:cNvSpPr>
          <p:nvPr>
            <p:ph type="ftr" idx="3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Text Fields (1 of 3)</a:t>
            </a:r>
            <a:endParaRPr b="0" lang="en-US" sz="2800" spc="-1" strike="noStrike">
              <a:latin typeface="Arial"/>
            </a:endParaRPr>
          </a:p>
        </p:txBody>
      </p:sp>
      <p:sp>
        <p:nvSpPr>
          <p:cNvPr id="333" name="PlaceHolder 2"/>
          <p:cNvSpPr>
            <a:spLocks noGrp="1"/>
          </p:cNvSpPr>
          <p:nvPr>
            <p:ph/>
          </p:nvPr>
        </p:nvSpPr>
        <p:spPr>
          <a:xfrm>
            <a:off x="365040" y="1538640"/>
            <a:ext cx="8414640" cy="25444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Text field</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Appropriate for entering or displaying a single-line string of characters</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Programmers use the method </a:t>
            </a:r>
            <a:r>
              <a:rPr b="1" lang="en-US" sz="2000" spc="-1" strike="noStrike">
                <a:solidFill>
                  <a:srgbClr val="000000"/>
                </a:solidFill>
                <a:latin typeface="Calibri"/>
              </a:rPr>
              <a:t>addTextField </a:t>
            </a:r>
            <a:r>
              <a:rPr b="0" lang="en-US" sz="2000" spc="-1" strike="noStrike">
                <a:solidFill>
                  <a:srgbClr val="000000"/>
                </a:solidFill>
                <a:latin typeface="Calibri"/>
              </a:rPr>
              <a:t>to add a text field to a window</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The method returns an object of type </a:t>
            </a:r>
            <a:r>
              <a:rPr b="1" lang="en-US" sz="1800" spc="-1" strike="noStrike">
                <a:solidFill>
                  <a:srgbClr val="000000"/>
                </a:solidFill>
                <a:latin typeface="Calibri"/>
              </a:rPr>
              <a:t>TextField</a:t>
            </a:r>
            <a:r>
              <a:rPr b="0" lang="en-US" sz="1800" spc="-1" strike="noStrike">
                <a:solidFill>
                  <a:srgbClr val="000000"/>
                </a:solidFill>
                <a:latin typeface="Calibri"/>
              </a:rPr>
              <a:t>, which is subclass of </a:t>
            </a:r>
            <a:r>
              <a:rPr b="1" lang="en-US" sz="1800" spc="-1" strike="noStrike">
                <a:solidFill>
                  <a:srgbClr val="000000"/>
                </a:solidFill>
                <a:latin typeface="Calibri"/>
              </a:rPr>
              <a:t>tkinter.Entry</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Required arguments to </a:t>
            </a:r>
            <a:r>
              <a:rPr b="1" lang="en-US" sz="2000" spc="-1" strike="noStrike">
                <a:solidFill>
                  <a:srgbClr val="000000"/>
                </a:solidFill>
                <a:latin typeface="Calibri"/>
              </a:rPr>
              <a:t>addTextField</a:t>
            </a:r>
            <a:r>
              <a:rPr b="0" lang="en-US" sz="2000" spc="-1" strike="noStrike">
                <a:solidFill>
                  <a:srgbClr val="000000"/>
                </a:solidFill>
                <a:latin typeface="Calibri"/>
              </a:rPr>
              <a:t> are:</a:t>
            </a:r>
            <a:endParaRPr b="0" lang="en-US" sz="20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Text</a:t>
            </a:r>
            <a:r>
              <a:rPr b="0" lang="en-US" sz="1800" spc="-1" strike="noStrike">
                <a:solidFill>
                  <a:srgbClr val="000000"/>
                </a:solidFill>
                <a:latin typeface="Calibri"/>
              </a:rPr>
              <a:t>, </a:t>
            </a:r>
            <a:r>
              <a:rPr b="1" lang="en-US" sz="1800" spc="-1" strike="noStrike">
                <a:solidFill>
                  <a:srgbClr val="000000"/>
                </a:solidFill>
                <a:latin typeface="Calibri"/>
              </a:rPr>
              <a:t>row</a:t>
            </a:r>
            <a:r>
              <a:rPr b="0" lang="en-US" sz="1800" spc="-1" strike="noStrike">
                <a:solidFill>
                  <a:srgbClr val="000000"/>
                </a:solidFill>
                <a:latin typeface="Calibri"/>
              </a:rPr>
              <a:t>, and </a:t>
            </a:r>
            <a:r>
              <a:rPr b="1" lang="en-US" sz="1800" spc="-1" strike="noStrike">
                <a:solidFill>
                  <a:srgbClr val="000000"/>
                </a:solidFill>
                <a:latin typeface="Calibri"/>
              </a:rPr>
              <a:t>column</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Optional arguments are </a:t>
            </a:r>
            <a:r>
              <a:rPr b="1" lang="en-US" sz="1800" spc="-1" strike="noStrike">
                <a:solidFill>
                  <a:srgbClr val="000000"/>
                </a:solidFill>
                <a:latin typeface="Calibri"/>
              </a:rPr>
              <a:t>rowspan</a:t>
            </a:r>
            <a:r>
              <a:rPr b="0" lang="en-US" sz="1800" spc="-1" strike="noStrike">
                <a:solidFill>
                  <a:srgbClr val="000000"/>
                </a:solidFill>
                <a:latin typeface="Calibri"/>
              </a:rPr>
              <a:t>, </a:t>
            </a:r>
            <a:r>
              <a:rPr b="1" lang="en-US" sz="1800" spc="-1" strike="noStrike">
                <a:solidFill>
                  <a:srgbClr val="000000"/>
                </a:solidFill>
                <a:latin typeface="Calibri"/>
              </a:rPr>
              <a:t>columnspan</a:t>
            </a:r>
            <a:r>
              <a:rPr b="0" lang="en-US" sz="1800" spc="-1" strike="noStrike">
                <a:solidFill>
                  <a:srgbClr val="000000"/>
                </a:solidFill>
                <a:latin typeface="Calibri"/>
              </a:rPr>
              <a:t>, </a:t>
            </a:r>
            <a:r>
              <a:rPr b="1" lang="en-US" sz="1800" spc="-1" strike="noStrike">
                <a:solidFill>
                  <a:srgbClr val="000000"/>
                </a:solidFill>
                <a:latin typeface="Calibri"/>
              </a:rPr>
              <a:t>sticky</a:t>
            </a:r>
            <a:r>
              <a:rPr b="0" lang="en-US" sz="1800" spc="-1" strike="noStrike">
                <a:solidFill>
                  <a:srgbClr val="000000"/>
                </a:solidFill>
                <a:latin typeface="Calibri"/>
              </a:rPr>
              <a:t>, </a:t>
            </a:r>
            <a:r>
              <a:rPr b="1" lang="en-US" sz="1800" spc="-1" strike="noStrike">
                <a:solidFill>
                  <a:srgbClr val="000000"/>
                </a:solidFill>
                <a:latin typeface="Calibri"/>
              </a:rPr>
              <a:t>width</a:t>
            </a:r>
            <a:r>
              <a:rPr b="0" lang="en-US" sz="1800" spc="-1" strike="noStrike">
                <a:solidFill>
                  <a:srgbClr val="000000"/>
                </a:solidFill>
                <a:latin typeface="Calibri"/>
              </a:rPr>
              <a:t>, and </a:t>
            </a:r>
            <a:r>
              <a:rPr b="1" lang="en-US" sz="1800" spc="-1" strike="noStrike">
                <a:solidFill>
                  <a:srgbClr val="000000"/>
                </a:solidFill>
                <a:latin typeface="Calibri"/>
              </a:rPr>
              <a:t>state</a:t>
            </a:r>
            <a:endParaRPr b="0" lang="en-US" sz="1800" spc="-1" strike="noStrike">
              <a:latin typeface="Arial"/>
            </a:endParaRPr>
          </a:p>
        </p:txBody>
      </p:sp>
      <p:sp>
        <p:nvSpPr>
          <p:cNvPr id="334" name="PlaceHolder 3"/>
          <p:cNvSpPr>
            <a:spLocks noGrp="1"/>
          </p:cNvSpPr>
          <p:nvPr>
            <p:ph type="ftr" idx="35"/>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Text Fields (2 of 3)</a:t>
            </a:r>
            <a:endParaRPr b="0" lang="en-US" sz="2800" spc="-1" strike="noStrike">
              <a:latin typeface="Arial"/>
            </a:endParaRPr>
          </a:p>
        </p:txBody>
      </p:sp>
      <p:sp>
        <p:nvSpPr>
          <p:cNvPr id="336" name="PlaceHolder 2"/>
          <p:cNvSpPr>
            <a:spLocks noGrp="1"/>
          </p:cNvSpPr>
          <p:nvPr>
            <p:ph/>
          </p:nvPr>
        </p:nvSpPr>
        <p:spPr>
          <a:xfrm>
            <a:off x="61200" y="103212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a:t>
            </a:r>
            <a:endParaRPr b="0" lang="en-US" sz="2000" spc="-1" strike="noStrike">
              <a:latin typeface="Arial"/>
            </a:endParaRPr>
          </a:p>
        </p:txBody>
      </p:sp>
      <p:sp>
        <p:nvSpPr>
          <p:cNvPr id="337" name="PlaceHolder 3"/>
          <p:cNvSpPr>
            <a:spLocks noGrp="1"/>
          </p:cNvSpPr>
          <p:nvPr>
            <p:ph/>
          </p:nvPr>
        </p:nvSpPr>
        <p:spPr>
          <a:xfrm>
            <a:off x="61200" y="1324440"/>
            <a:ext cx="8929800" cy="507564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class TextFieldDemo(EasyFrame):</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Converts an input string to uppercase and displays the result. """</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def __init__(self):</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Sets up the window and widgets."""</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EasyFrame.__init__(self, title = "Text Field Demo")</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Label and field for the input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self.addLabel(text = "Input", row = 0, column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self.inputField = self.addTextField(text = " ", row = 0,</a:t>
            </a:r>
            <a:r>
              <a:rPr b="1" lang="en-US" sz="1600" spc="-1" strike="noStrike">
                <a:solidFill>
                  <a:srgbClr val="000000"/>
                </a:solidFill>
                <a:latin typeface="Calibri"/>
              </a:rPr>
              <a:t>	</a:t>
            </a:r>
            <a:r>
              <a:rPr b="1" lang="en-US" sz="1600" spc="-1" strike="noStrike">
                <a:solidFill>
                  <a:srgbClr val="000000"/>
                </a:solidFill>
                <a:latin typeface="Calibri"/>
              </a:rPr>
              <a:t> column = 1)</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Label and field for the output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self.addLabel(text = "Output", row = 1,  column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self.outputField = self.addTextField(text = " ", row = 1, column = 1, state = "readonly")</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The command button</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self.addButton(text = "Convert", row = 2, column = 0, columnspan = 2, </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command = self.convert)</a:t>
            </a:r>
            <a:endParaRPr b="0" lang="en-US" sz="1600" spc="-1" strike="noStrike">
              <a:latin typeface="Arial"/>
            </a:endParaRPr>
          </a:p>
          <a:p>
            <a:pPr marL="228600">
              <a:lnSpc>
                <a:spcPct val="95000"/>
              </a:lnSpc>
              <a:buNone/>
              <a:tabLst>
                <a:tab algn="l" pos="0"/>
              </a:tabLst>
            </a:pPr>
            <a:endParaRPr b="0" lang="en-US" sz="1800" spc="-1" strike="noStrike">
              <a:latin typeface="Arial"/>
            </a:endParaRPr>
          </a:p>
        </p:txBody>
      </p:sp>
      <p:sp>
        <p:nvSpPr>
          <p:cNvPr id="338" name="PlaceHolder 4"/>
          <p:cNvSpPr>
            <a:spLocks noGrp="1"/>
          </p:cNvSpPr>
          <p:nvPr>
            <p:ph type="ftr" idx="3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Introduction</a:t>
            </a:r>
            <a:endParaRPr b="0" lang="en-US" sz="2800" spc="-1" strike="noStrike">
              <a:latin typeface="Arial"/>
            </a:endParaRPr>
          </a:p>
        </p:txBody>
      </p:sp>
      <p:sp>
        <p:nvSpPr>
          <p:cNvPr id="243" name="PlaceHolder 2"/>
          <p:cNvSpPr>
            <a:spLocks noGrp="1"/>
          </p:cNvSpPr>
          <p:nvPr>
            <p:ph/>
          </p:nvPr>
        </p:nvSpPr>
        <p:spPr>
          <a:xfrm>
            <a:off x="365040" y="1538640"/>
            <a:ext cx="8414640" cy="2061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Most modern computer software employs a </a:t>
            </a:r>
            <a:r>
              <a:rPr b="1" lang="en-US" sz="2000" spc="-1" strike="noStrike">
                <a:solidFill>
                  <a:srgbClr val="000000"/>
                </a:solidFill>
                <a:latin typeface="Calibri"/>
              </a:rPr>
              <a:t>graphical user interface </a:t>
            </a:r>
            <a:r>
              <a:rPr b="0" lang="en-US" sz="2000" spc="-1" strike="noStrike">
                <a:solidFill>
                  <a:srgbClr val="000000"/>
                </a:solidFill>
                <a:latin typeface="Calibri"/>
              </a:rPr>
              <a:t>or </a:t>
            </a:r>
            <a:r>
              <a:rPr b="1" lang="en-US" sz="2000" spc="-1" strike="noStrike">
                <a:solidFill>
                  <a:srgbClr val="000000"/>
                </a:solidFill>
                <a:latin typeface="Calibri"/>
              </a:rPr>
              <a:t>G</a:t>
            </a:r>
            <a:r>
              <a:rPr b="1" lang="en-US" sz="100" spc="-1" strike="noStrike">
                <a:solidFill>
                  <a:srgbClr val="000000"/>
                </a:solidFill>
                <a:latin typeface="Calibri"/>
              </a:rPr>
              <a:t> </a:t>
            </a:r>
            <a:r>
              <a:rPr b="1" lang="en-US" sz="2000" spc="-1" strike="noStrike">
                <a:solidFill>
                  <a:srgbClr val="000000"/>
                </a:solidFill>
                <a:latin typeface="Calibri"/>
              </a:rPr>
              <a:t>U</a:t>
            </a:r>
            <a:r>
              <a:rPr b="1" lang="en-US" sz="100" spc="-1" strike="noStrike">
                <a:solidFill>
                  <a:srgbClr val="000000"/>
                </a:solidFill>
                <a:latin typeface="Calibri"/>
              </a:rPr>
              <a:t> </a:t>
            </a:r>
            <a:r>
              <a:rPr b="1" lang="en-US" sz="2000" spc="-1" strike="noStrike">
                <a:solidFill>
                  <a:srgbClr val="000000"/>
                </a:solidFill>
                <a:latin typeface="Calibri"/>
              </a:rPr>
              <a:t>I</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 displays text as well as small images (called icons) that represent objects such as directories, files of different types, command buttons, and drop-down menus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In addition to entering text at keyboard, the user of a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 can select an icon with pointing device, such as mouse, and move that icon around on the display</a:t>
            </a:r>
            <a:endParaRPr b="0" lang="en-US" sz="2000" spc="-1" strike="noStrike">
              <a:latin typeface="Arial"/>
            </a:endParaRPr>
          </a:p>
        </p:txBody>
      </p:sp>
      <p:sp>
        <p:nvSpPr>
          <p:cNvPr id="244" name="PlaceHolder 3"/>
          <p:cNvSpPr>
            <a:spLocks noGrp="1"/>
          </p:cNvSpPr>
          <p:nvPr>
            <p:ph type="ftr" idx="11"/>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762120" y="406080"/>
            <a:ext cx="8025840" cy="2955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Text Fields (3 of 3)</a:t>
            </a:r>
            <a:endParaRPr b="0" lang="en-US" sz="2800" spc="-1" strike="noStrike">
              <a:latin typeface="Arial"/>
            </a:endParaRPr>
          </a:p>
        </p:txBody>
      </p:sp>
      <p:sp>
        <p:nvSpPr>
          <p:cNvPr id="340" name="PlaceHolder 2"/>
          <p:cNvSpPr>
            <a:spLocks noGrp="1"/>
          </p:cNvSpPr>
          <p:nvPr>
            <p:ph/>
          </p:nvPr>
        </p:nvSpPr>
        <p:spPr>
          <a:xfrm>
            <a:off x="365040" y="1371600"/>
            <a:ext cx="656820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i="1" lang="en-US" sz="2000" spc="-1" strike="noStrike">
                <a:solidFill>
                  <a:srgbClr val="000000"/>
                </a:solidFill>
                <a:latin typeface="Calibri"/>
              </a:rPr>
              <a:t>Code contd(still inside the </a:t>
            </a:r>
            <a:r>
              <a:rPr b="1" i="1" lang="en-US" sz="2000" spc="-1" strike="noStrike">
                <a:solidFill>
                  <a:srgbClr val="000000"/>
                </a:solidFill>
                <a:latin typeface="Calibri"/>
              </a:rPr>
              <a:t>TextFieldDemo </a:t>
            </a:r>
            <a:r>
              <a:rPr b="0" i="1" lang="en-US" sz="2000" spc="-1" strike="noStrike">
                <a:solidFill>
                  <a:srgbClr val="000000"/>
                </a:solidFill>
                <a:latin typeface="Calibri"/>
              </a:rPr>
              <a:t>class):</a:t>
            </a:r>
            <a:r>
              <a:rPr b="0" lang="en-US" sz="1600" spc="-1" strike="noStrike">
                <a:solidFill>
                  <a:srgbClr val="000000"/>
                </a:solidFill>
                <a:latin typeface="Calibri"/>
              </a:rPr>
              <a:t>	</a:t>
            </a:r>
            <a:endParaRPr b="0" lang="en-US" sz="1600" spc="-1" strike="noStrike">
              <a:latin typeface="Arial"/>
            </a:endParaRPr>
          </a:p>
        </p:txBody>
      </p:sp>
      <p:sp>
        <p:nvSpPr>
          <p:cNvPr id="341" name="PlaceHolder 3"/>
          <p:cNvSpPr>
            <a:spLocks noGrp="1"/>
          </p:cNvSpPr>
          <p:nvPr>
            <p:ph/>
          </p:nvPr>
        </p:nvSpPr>
        <p:spPr>
          <a:xfrm>
            <a:off x="380880" y="1761120"/>
            <a:ext cx="8414640" cy="1636560"/>
          </a:xfrm>
          <a:prstGeom prst="rect">
            <a:avLst/>
          </a:prstGeom>
          <a:noFill/>
          <a:ln w="0">
            <a:noFill/>
          </a:ln>
        </p:spPr>
        <p:txBody>
          <a:bodyPr lIns="0" rIns="0" tIns="0" bIns="0" anchor="t">
            <a:noAutofit/>
          </a:bodyPr>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The event handling method for the button</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def convert(self):</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Inputs the string, converts it to uppercase, and outputs the result."""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text = self.inputField.getText()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result = text.upper()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self.outputField.setText(result)</a:t>
            </a:r>
            <a:endParaRPr b="0" lang="en-US" sz="1600" spc="-1" strike="noStrike">
              <a:latin typeface="Arial"/>
            </a:endParaRPr>
          </a:p>
        </p:txBody>
      </p:sp>
      <p:pic>
        <p:nvPicPr>
          <p:cNvPr id="342" name="Picture 4" descr="Figure 8-9 Using text fields for input and output. The user enters text into the input field, clicks the Convert button, and views the result in the output field."/>
          <p:cNvPicPr/>
          <p:nvPr/>
        </p:nvPicPr>
        <p:blipFill>
          <a:blip r:embed="rId1"/>
          <a:stretch/>
        </p:blipFill>
        <p:spPr>
          <a:xfrm>
            <a:off x="5843880" y="4522320"/>
            <a:ext cx="2596320" cy="1590120"/>
          </a:xfrm>
          <a:prstGeom prst="rect">
            <a:avLst/>
          </a:prstGeom>
          <a:ln w="0">
            <a:noFill/>
          </a:ln>
        </p:spPr>
      </p:pic>
      <p:sp>
        <p:nvSpPr>
          <p:cNvPr id="343" name="PlaceHolder 4"/>
          <p:cNvSpPr>
            <a:spLocks noGrp="1"/>
          </p:cNvSpPr>
          <p:nvPr>
            <p:ph type="ftr" idx="37"/>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762120" y="188280"/>
            <a:ext cx="632376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Integer and Float Fields for Numeric Data (1 of 4)</a:t>
            </a:r>
            <a:endParaRPr b="0" lang="en-US" sz="2800" spc="-1" strike="noStrike">
              <a:latin typeface="Arial"/>
            </a:endParaRPr>
          </a:p>
        </p:txBody>
      </p:sp>
      <p:sp>
        <p:nvSpPr>
          <p:cNvPr id="345" name="PlaceHolder 2"/>
          <p:cNvSpPr>
            <a:spLocks noGrp="1"/>
          </p:cNvSpPr>
          <p:nvPr>
            <p:ph/>
          </p:nvPr>
        </p:nvSpPr>
        <p:spPr>
          <a:xfrm>
            <a:off x="365040" y="1538640"/>
            <a:ext cx="8414640" cy="31586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breezy</a:t>
            </a:r>
            <a:r>
              <a:rPr b="1" lang="en-US" sz="100" spc="-1" strike="noStrike">
                <a:solidFill>
                  <a:srgbClr val="000000"/>
                </a:solidFill>
                <a:latin typeface="Calibri"/>
              </a:rPr>
              <a:t>"</a:t>
            </a:r>
            <a:r>
              <a:rPr b="1" lang="en-US" sz="2000" spc="-1" strike="noStrike">
                <a:solidFill>
                  <a:srgbClr val="000000"/>
                </a:solidFill>
                <a:latin typeface="Calibri"/>
              </a:rPr>
              <a:t>python</a:t>
            </a:r>
            <a:r>
              <a:rPr b="1" lang="en-US" sz="100" spc="-1" strike="noStrike">
                <a:solidFill>
                  <a:srgbClr val="000000"/>
                </a:solidFill>
                <a:latin typeface="Calibri"/>
              </a:rPr>
              <a:t> </a:t>
            </a:r>
            <a:r>
              <a:rPr b="1" lang="en-US" sz="2000" spc="-1" strike="noStrike">
                <a:solidFill>
                  <a:srgbClr val="000000"/>
                </a:solidFill>
                <a:latin typeface="Calibri"/>
              </a:rPr>
              <a:t>gui</a:t>
            </a:r>
            <a:r>
              <a:rPr b="0" lang="en-US" sz="2000" spc="-1" strike="noStrike">
                <a:solidFill>
                  <a:srgbClr val="000000"/>
                </a:solidFill>
                <a:latin typeface="Calibri"/>
              </a:rPr>
              <a:t> includes two types of data fields for the input and output of integers and floating-point numbers:</a:t>
            </a:r>
            <a:endParaRPr b="0" lang="en-US" sz="20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IntegerField</a:t>
            </a:r>
            <a:r>
              <a:rPr b="0" lang="en-US" sz="1800" spc="-1" strike="noStrike">
                <a:solidFill>
                  <a:srgbClr val="000000"/>
                </a:solidFill>
                <a:latin typeface="Calibri"/>
              </a:rPr>
              <a:t> and </a:t>
            </a:r>
            <a:r>
              <a:rPr b="1" lang="en-US" sz="1800" spc="-1" strike="noStrike">
                <a:solidFill>
                  <a:srgbClr val="000000"/>
                </a:solidFill>
                <a:latin typeface="Calibri"/>
              </a:rPr>
              <a:t>FloatField</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Similar in usage to the method </a:t>
            </a:r>
            <a:r>
              <a:rPr b="1" lang="en-US" sz="2000" spc="-1" strike="noStrike">
                <a:solidFill>
                  <a:srgbClr val="000000"/>
                </a:solidFill>
                <a:latin typeface="Calibri"/>
              </a:rPr>
              <a:t>addTextField</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However, instead of an initial </a:t>
            </a:r>
            <a:r>
              <a:rPr b="1" lang="en-US" sz="1800" spc="-1" strike="noStrike">
                <a:solidFill>
                  <a:srgbClr val="000000"/>
                </a:solidFill>
                <a:latin typeface="Calibri"/>
              </a:rPr>
              <a:t>text</a:t>
            </a:r>
            <a:r>
              <a:rPr b="0" lang="en-US" sz="1800" spc="-1" strike="noStrike">
                <a:solidFill>
                  <a:srgbClr val="000000"/>
                </a:solidFill>
                <a:latin typeface="Calibri"/>
              </a:rPr>
              <a:t> attribute, the programmer supplies a </a:t>
            </a:r>
            <a:r>
              <a:rPr b="1" lang="en-US" sz="1800" spc="-1" strike="noStrike">
                <a:solidFill>
                  <a:srgbClr val="000000"/>
                </a:solidFill>
                <a:latin typeface="Calibri"/>
              </a:rPr>
              <a:t>value</a:t>
            </a:r>
            <a:r>
              <a:rPr b="0" lang="en-US" sz="1800" spc="-1" strike="noStrike">
                <a:solidFill>
                  <a:srgbClr val="000000"/>
                </a:solidFill>
                <a:latin typeface="Calibri"/>
              </a:rPr>
              <a:t> attribute</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method </a:t>
            </a:r>
            <a:r>
              <a:rPr b="1" lang="en-US" sz="2000" spc="-1" strike="noStrike">
                <a:solidFill>
                  <a:srgbClr val="000000"/>
                </a:solidFill>
                <a:latin typeface="Calibri"/>
              </a:rPr>
              <a:t>addFloatField</a:t>
            </a:r>
            <a:r>
              <a:rPr b="0" lang="en-US" sz="2000" spc="-1" strike="noStrike">
                <a:solidFill>
                  <a:srgbClr val="000000"/>
                </a:solidFill>
                <a:latin typeface="Calibri"/>
              </a:rPr>
              <a:t> allows an optional precision argument</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methods </a:t>
            </a:r>
            <a:r>
              <a:rPr b="1" lang="en-US" sz="2000" spc="-1" strike="noStrike">
                <a:solidFill>
                  <a:srgbClr val="000000"/>
                </a:solidFill>
                <a:latin typeface="Calibri"/>
              </a:rPr>
              <a:t>getNumber</a:t>
            </a:r>
            <a:r>
              <a:rPr b="0" lang="en-US" sz="2000" spc="-1" strike="noStrike">
                <a:solidFill>
                  <a:srgbClr val="000000"/>
                </a:solidFill>
                <a:latin typeface="Calibri"/>
              </a:rPr>
              <a:t> and </a:t>
            </a:r>
            <a:r>
              <a:rPr b="1" lang="en-US" sz="2000" spc="-1" strike="noStrike">
                <a:solidFill>
                  <a:srgbClr val="000000"/>
                </a:solidFill>
                <a:latin typeface="Calibri"/>
              </a:rPr>
              <a:t>setNumber</a:t>
            </a:r>
            <a:r>
              <a:rPr b="0" lang="en-US" sz="2000" spc="-1" strike="noStrike">
                <a:solidFill>
                  <a:srgbClr val="000000"/>
                </a:solidFill>
                <a:latin typeface="Calibri"/>
              </a:rPr>
              <a:t> are used for the input and output of numbers with integer and float fields</a:t>
            </a:r>
            <a:endParaRPr b="0" lang="en-US" sz="2000" spc="-1" strike="noStrike">
              <a:latin typeface="Arial"/>
            </a:endParaRPr>
          </a:p>
        </p:txBody>
      </p:sp>
      <p:sp>
        <p:nvSpPr>
          <p:cNvPr id="346" name="PlaceHolder 3"/>
          <p:cNvSpPr>
            <a:spLocks noGrp="1"/>
          </p:cNvSpPr>
          <p:nvPr>
            <p:ph type="ftr" idx="38"/>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762120" y="188280"/>
            <a:ext cx="624780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Integer and Float Fields for Numeric Data (2 of 4)</a:t>
            </a:r>
            <a:endParaRPr b="0" lang="en-US" sz="2800" spc="-1" strike="noStrike">
              <a:latin typeface="Arial"/>
            </a:endParaRPr>
          </a:p>
        </p:txBody>
      </p:sp>
      <p:sp>
        <p:nvSpPr>
          <p:cNvPr id="348" name="PlaceHolder 2"/>
          <p:cNvSpPr>
            <a:spLocks noGrp="1"/>
          </p:cNvSpPr>
          <p:nvPr>
            <p:ph/>
          </p:nvPr>
        </p:nvSpPr>
        <p:spPr>
          <a:xfrm>
            <a:off x="365040" y="1371600"/>
            <a:ext cx="10058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a:t>
            </a:r>
            <a:endParaRPr b="0" lang="en-US" sz="2000" spc="-1" strike="noStrike">
              <a:latin typeface="Arial"/>
            </a:endParaRPr>
          </a:p>
        </p:txBody>
      </p:sp>
      <p:sp>
        <p:nvSpPr>
          <p:cNvPr id="349" name="PlaceHolder 3"/>
          <p:cNvSpPr>
            <a:spLocks noGrp="1"/>
          </p:cNvSpPr>
          <p:nvPr>
            <p:ph/>
          </p:nvPr>
        </p:nvSpPr>
        <p:spPr>
          <a:xfrm>
            <a:off x="380880" y="1710720"/>
            <a:ext cx="8414640" cy="467748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class NumberFieldDemo(EasyFrame):</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Computes and displays the square root of an input number."""</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def __init__(self):</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"""Sets up the window and widgets."""</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EasyFrame.__init__(self, title = "Number Field Demo")</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Label and field for the input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self.addLabel(text = "An integer", row = 0, column = 0)</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self.inputField = self.addIntegerField(value = 0,  row = 0, column = 1, width = 10)</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Label and field for the output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self.addLabel(text = "Square root", row = 1, column = 0)</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self.outputField = self.addFloatField(value = 0.0, row = 1, column = 1, width = 8,</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precision = 2, state = "readonly")</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The command button</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self.addButton(text = "Compute", row = 2, column = 0, columnspan = 2,</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command = self.computeSqrt)</a:t>
            </a:r>
            <a:endParaRPr b="0" lang="en-US" sz="1600" spc="-1" strike="noStrike">
              <a:latin typeface="Arial"/>
            </a:endParaRPr>
          </a:p>
          <a:p>
            <a:pPr marL="228600">
              <a:lnSpc>
                <a:spcPct val="95000"/>
              </a:lnSpc>
              <a:buNone/>
              <a:tabLst>
                <a:tab algn="l" pos="0"/>
              </a:tabLst>
            </a:pPr>
            <a:endParaRPr b="0" lang="en-US" sz="1600" spc="-1" strike="noStrike">
              <a:latin typeface="Arial"/>
            </a:endParaRPr>
          </a:p>
        </p:txBody>
      </p:sp>
      <p:sp>
        <p:nvSpPr>
          <p:cNvPr id="350" name="PlaceHolder 4"/>
          <p:cNvSpPr>
            <a:spLocks noGrp="1"/>
          </p:cNvSpPr>
          <p:nvPr>
            <p:ph type="ftr" idx="39"/>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762120" y="188280"/>
            <a:ext cx="617148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Integer and Float Fields for Numeric Data (3 of 4)</a:t>
            </a:r>
            <a:endParaRPr b="0" lang="en-US" sz="2800" spc="-1" strike="noStrike">
              <a:latin typeface="Arial"/>
            </a:endParaRPr>
          </a:p>
        </p:txBody>
      </p:sp>
      <p:sp>
        <p:nvSpPr>
          <p:cNvPr id="352" name="PlaceHolder 2"/>
          <p:cNvSpPr>
            <a:spLocks noGrp="1"/>
          </p:cNvSpPr>
          <p:nvPr>
            <p:ph/>
          </p:nvPr>
        </p:nvSpPr>
        <p:spPr>
          <a:xfrm>
            <a:off x="365040" y="137160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i="1" lang="en-US" sz="2000" spc="-1" strike="noStrike">
                <a:solidFill>
                  <a:srgbClr val="000000"/>
                </a:solidFill>
                <a:latin typeface="Calibri"/>
              </a:rPr>
              <a:t>Code (continued, still inside the </a:t>
            </a:r>
            <a:r>
              <a:rPr b="1" i="1" lang="en-US" sz="2000" spc="-1" strike="noStrike">
                <a:solidFill>
                  <a:srgbClr val="000000"/>
                </a:solidFill>
                <a:latin typeface="Calibri"/>
              </a:rPr>
              <a:t>NumberFieldDemo</a:t>
            </a:r>
            <a:r>
              <a:rPr b="0" i="1" lang="en-US" sz="2000" spc="-1" strike="noStrike">
                <a:solidFill>
                  <a:srgbClr val="000000"/>
                </a:solidFill>
                <a:latin typeface="Calibri"/>
              </a:rPr>
              <a:t> class ):</a:t>
            </a:r>
            <a:r>
              <a:rPr b="0" i="1" lang="en-US" sz="1600" spc="-1" strike="noStrike">
                <a:solidFill>
                  <a:srgbClr val="000000"/>
                </a:solidFill>
                <a:latin typeface="Calibri"/>
              </a:rPr>
              <a:t>    </a:t>
            </a:r>
            <a:endParaRPr b="0" lang="en-US" sz="1600" spc="-1" strike="noStrike">
              <a:latin typeface="Arial"/>
            </a:endParaRPr>
          </a:p>
        </p:txBody>
      </p:sp>
      <p:sp>
        <p:nvSpPr>
          <p:cNvPr id="353" name="PlaceHolder 3"/>
          <p:cNvSpPr>
            <a:spLocks noGrp="1"/>
          </p:cNvSpPr>
          <p:nvPr>
            <p:ph/>
          </p:nvPr>
        </p:nvSpPr>
        <p:spPr>
          <a:xfrm>
            <a:off x="699480" y="1791720"/>
            <a:ext cx="8414640" cy="140292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 The event handling method for the button</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def computeSqrt(self):</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"""Inputs the integer, computes the square root, and outputs the result."""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number = self.inputField.getNumber()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result = math.sqrt(number)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self.outputField.setNumber(result)</a:t>
            </a:r>
            <a:endParaRPr b="0" lang="en-US" sz="1600" spc="-1" strike="noStrike">
              <a:latin typeface="Arial"/>
            </a:endParaRPr>
          </a:p>
        </p:txBody>
      </p:sp>
      <p:sp>
        <p:nvSpPr>
          <p:cNvPr id="354" name="PlaceHolder 4"/>
          <p:cNvSpPr>
            <a:spLocks noGrp="1"/>
          </p:cNvSpPr>
          <p:nvPr>
            <p:ph type="ftr" idx="40"/>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762120" y="188280"/>
            <a:ext cx="655236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Integer and Float Fields for Numeric Data (4 of 4)</a:t>
            </a:r>
            <a:endParaRPr b="0" lang="en-US" sz="2800" spc="-1" strike="noStrike">
              <a:latin typeface="Arial"/>
            </a:endParaRPr>
          </a:p>
        </p:txBody>
      </p:sp>
      <p:pic>
        <p:nvPicPr>
          <p:cNvPr id="356" name="Picture 5" descr="Figure 8-10 Using an integer field and a float field for input and output. The screenshot of the number field demo window contains 1 input field, 1 output field, and 1 compute button. The input field is, an integer, 2. The output field is, square root, 1.41."/>
          <p:cNvPicPr/>
          <p:nvPr/>
        </p:nvPicPr>
        <p:blipFill>
          <a:blip r:embed="rId1"/>
          <a:stretch/>
        </p:blipFill>
        <p:spPr>
          <a:xfrm>
            <a:off x="1597680" y="2438280"/>
            <a:ext cx="5541120" cy="2346120"/>
          </a:xfrm>
          <a:prstGeom prst="rect">
            <a:avLst/>
          </a:prstGeom>
          <a:ln w="0">
            <a:noFill/>
          </a:ln>
        </p:spPr>
      </p:pic>
      <p:sp>
        <p:nvSpPr>
          <p:cNvPr id="357" name="PlaceHolder 2"/>
          <p:cNvSpPr>
            <a:spLocks noGrp="1"/>
          </p:cNvSpPr>
          <p:nvPr>
            <p:ph type="ftr" idx="41"/>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Using Pop-Up Message Boxes (1 of 2)</a:t>
            </a:r>
            <a:endParaRPr b="0" lang="en-US" sz="2800" spc="-1" strike="noStrike">
              <a:latin typeface="Arial"/>
            </a:endParaRPr>
          </a:p>
        </p:txBody>
      </p:sp>
      <p:sp>
        <p:nvSpPr>
          <p:cNvPr id="359" name="PlaceHolder 2"/>
          <p:cNvSpPr>
            <a:spLocks noGrp="1"/>
          </p:cNvSpPr>
          <p:nvPr>
            <p:ph/>
          </p:nvPr>
        </p:nvSpPr>
        <p:spPr>
          <a:xfrm>
            <a:off x="365040" y="1371600"/>
            <a:ext cx="8414640" cy="10782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When errors arise in a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I-based program</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Program often responds by popping up a dialog window with an error message</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a:t>
            </a:r>
            <a:endParaRPr b="0" lang="en-US" sz="2000" spc="-1" strike="noStrike">
              <a:latin typeface="Arial"/>
            </a:endParaRPr>
          </a:p>
        </p:txBody>
      </p:sp>
      <p:sp>
        <p:nvSpPr>
          <p:cNvPr id="360" name="PlaceHolder 3"/>
          <p:cNvSpPr>
            <a:spLocks noGrp="1"/>
          </p:cNvSpPr>
          <p:nvPr>
            <p:ph/>
          </p:nvPr>
        </p:nvSpPr>
        <p:spPr>
          <a:xfrm>
            <a:off x="380880" y="2529720"/>
            <a:ext cx="8414640" cy="289404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 The event handling method for the button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def computeSqrt(self):</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"""Inputs the integer, computes the square root, and outputs the result. Handles </a:t>
            </a:r>
            <a:r>
              <a:rPr b="1" lang="en-US" sz="1800" spc="-1" strike="noStrike">
                <a:solidFill>
                  <a:srgbClr val="000000"/>
                </a:solidFill>
                <a:latin typeface="Calibri"/>
              </a:rPr>
              <a:t>	</a:t>
            </a:r>
            <a:r>
              <a:rPr b="1" lang="en-US" sz="1800" spc="-1" strike="noStrike">
                <a:solidFill>
                  <a:srgbClr val="000000"/>
                </a:solidFill>
                <a:latin typeface="Calibri"/>
              </a:rPr>
              <a:t>input errors by displaying a message box."""</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try:</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number = self.inputField.getNumber()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result = math.sqrt(number)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self.outputField.setNumber(result)</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except ValueError: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self.messageBox(title = "ERROR", message = "Input must be an integer &gt;= 0")</a:t>
            </a:r>
            <a:endParaRPr b="0" lang="en-US" sz="1800" spc="-1" strike="noStrike">
              <a:latin typeface="Arial"/>
            </a:endParaRPr>
          </a:p>
        </p:txBody>
      </p:sp>
      <p:sp>
        <p:nvSpPr>
          <p:cNvPr id="361" name="PlaceHolder 4"/>
          <p:cNvSpPr>
            <a:spLocks noGrp="1"/>
          </p:cNvSpPr>
          <p:nvPr>
            <p:ph type="ftr" idx="4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Using Pop-Up Message Boxes (2 of 2)</a:t>
            </a:r>
            <a:endParaRPr b="0" lang="en-US" sz="2800" spc="-1" strike="noStrike">
              <a:latin typeface="Arial"/>
            </a:endParaRPr>
          </a:p>
        </p:txBody>
      </p:sp>
      <p:pic>
        <p:nvPicPr>
          <p:cNvPr id="363" name="Picture 5" descr="Figure 8-11 Responding to an input error with a message box. The number entered in the integer field is negative 23. The error message pop up is: input must be an integer greater than or equal to 0."/>
          <p:cNvPicPr/>
          <p:nvPr/>
        </p:nvPicPr>
        <p:blipFill>
          <a:blip r:embed="rId1"/>
          <a:stretch/>
        </p:blipFill>
        <p:spPr>
          <a:xfrm>
            <a:off x="1828800" y="1905120"/>
            <a:ext cx="5013360" cy="3540960"/>
          </a:xfrm>
          <a:prstGeom prst="rect">
            <a:avLst/>
          </a:prstGeom>
          <a:ln w="0">
            <a:noFill/>
          </a:ln>
        </p:spPr>
      </p:pic>
      <p:sp>
        <p:nvSpPr>
          <p:cNvPr id="364" name="PlaceHolder 2"/>
          <p:cNvSpPr>
            <a:spLocks noGrp="1"/>
          </p:cNvSpPr>
          <p:nvPr>
            <p:ph type="ftr" idx="4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Defining and Using Instance Variables (1 of 4)</a:t>
            </a:r>
            <a:endParaRPr b="0" lang="en-US" sz="2800" spc="-1" strike="noStrike">
              <a:latin typeface="Arial"/>
            </a:endParaRPr>
          </a:p>
        </p:txBody>
      </p:sp>
      <p:sp>
        <p:nvSpPr>
          <p:cNvPr id="366" name="PlaceHolder 2"/>
          <p:cNvSpPr>
            <a:spLocks noGrp="1"/>
          </p:cNvSpPr>
          <p:nvPr>
            <p:ph/>
          </p:nvPr>
        </p:nvSpPr>
        <p:spPr>
          <a:xfrm>
            <a:off x="365040" y="1538640"/>
            <a:ext cx="8244720" cy="32061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Instance variable</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Used to store data belonging to an individual object</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values of an object’s instance variables make up its </a:t>
            </a:r>
            <a:r>
              <a:rPr b="1" lang="en-US" sz="2000" spc="-1" strike="noStrike">
                <a:solidFill>
                  <a:srgbClr val="000000"/>
                </a:solidFill>
                <a:latin typeface="Calibri"/>
              </a:rPr>
              <a:t>state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the state of a given window includes its title, background color, and dimensions, among other things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When you customize an existing class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You can add to the state of its objects by including new instance variables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Define these new variables (which must begin with the name </a:t>
            </a:r>
            <a:r>
              <a:rPr b="1" lang="en-US" sz="1800" spc="-1" strike="noStrike">
                <a:solidFill>
                  <a:srgbClr val="000000"/>
                </a:solidFill>
                <a:latin typeface="Calibri"/>
              </a:rPr>
              <a:t>self</a:t>
            </a:r>
            <a:r>
              <a:rPr b="0" lang="en-US" sz="1800" spc="-1" strike="noStrike">
                <a:solidFill>
                  <a:srgbClr val="000000"/>
                </a:solidFill>
                <a:latin typeface="Calibri"/>
              </a:rPr>
              <a:t>) within the class’s </a:t>
            </a:r>
            <a:r>
              <a:rPr b="1" lang="en-US" sz="1800" spc="-1" strike="noStrike">
                <a:solidFill>
                  <a:srgbClr val="000000"/>
                </a:solidFill>
                <a:latin typeface="Calibri"/>
              </a:rPr>
              <a:t>_init_ </a:t>
            </a:r>
            <a:r>
              <a:rPr b="0" lang="en-US" sz="1800" spc="-1" strike="noStrike">
                <a:solidFill>
                  <a:srgbClr val="000000"/>
                </a:solidFill>
                <a:latin typeface="Calibri"/>
              </a:rPr>
              <a:t>method</a:t>
            </a:r>
            <a:endParaRPr b="0" lang="en-US" sz="1800" spc="-1" strike="noStrike">
              <a:latin typeface="Arial"/>
            </a:endParaRPr>
          </a:p>
        </p:txBody>
      </p:sp>
      <p:sp>
        <p:nvSpPr>
          <p:cNvPr id="367" name="PlaceHolder 3"/>
          <p:cNvSpPr>
            <a:spLocks noGrp="1"/>
          </p:cNvSpPr>
          <p:nvPr>
            <p:ph type="ftr" idx="4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Defining and Using Instance Variables (2 of 4)</a:t>
            </a:r>
            <a:endParaRPr b="0" lang="en-US" sz="2800" spc="-1" strike="noStrike">
              <a:latin typeface="Arial"/>
            </a:endParaRPr>
          </a:p>
        </p:txBody>
      </p:sp>
      <p:sp>
        <p:nvSpPr>
          <p:cNvPr id="369" name="PlaceHolder 2"/>
          <p:cNvSpPr>
            <a:spLocks noGrp="1"/>
          </p:cNvSpPr>
          <p:nvPr>
            <p:ph/>
          </p:nvPr>
        </p:nvSpPr>
        <p:spPr>
          <a:xfrm>
            <a:off x="365040" y="132048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 example:</a:t>
            </a:r>
            <a:endParaRPr b="0" lang="en-US" sz="2000" spc="-1" strike="noStrike">
              <a:latin typeface="Arial"/>
            </a:endParaRPr>
          </a:p>
        </p:txBody>
      </p:sp>
      <p:sp>
        <p:nvSpPr>
          <p:cNvPr id="370" name="PlaceHolder 3"/>
          <p:cNvSpPr>
            <a:spLocks noGrp="1"/>
          </p:cNvSpPr>
          <p:nvPr>
            <p:ph/>
          </p:nvPr>
        </p:nvSpPr>
        <p:spPr>
          <a:xfrm>
            <a:off x="380880" y="1692720"/>
            <a:ext cx="8414640" cy="36835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class CounterDemo(EasyFrame):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Illustrates the use of a counter with an instance variable.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def __init__(self):</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"""Sets up the window, label, and buttons."""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EasyFrame.__init__(self, title = "Counter Demo")</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self.setSize(200, 75)</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Instance variable to track the count.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self.count =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 label to display the count in the first row.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self.label = self.addLabel(text = "0", row = 0, column = 0, sticky = "N</a:t>
            </a:r>
            <a:r>
              <a:rPr b="1" lang="en-US" sz="100" spc="-1" strike="noStrike">
                <a:solidFill>
                  <a:srgbClr val="000000"/>
                </a:solidFill>
                <a:latin typeface="Calibri"/>
              </a:rPr>
              <a:t> </a:t>
            </a:r>
            <a:r>
              <a:rPr b="1" lang="en-US" sz="1800" spc="-1" strike="noStrike">
                <a:solidFill>
                  <a:srgbClr val="000000"/>
                </a:solidFill>
                <a:latin typeface="Calibri"/>
              </a:rPr>
              <a:t>S</a:t>
            </a:r>
            <a:r>
              <a:rPr b="1" lang="en-US" sz="100" spc="-1" strike="noStrike">
                <a:solidFill>
                  <a:srgbClr val="000000"/>
                </a:solidFill>
                <a:latin typeface="Calibri"/>
              </a:rPr>
              <a:t> </a:t>
            </a:r>
            <a:r>
              <a:rPr b="1" lang="en-US" sz="1800" spc="-1" strike="noStrike">
                <a:solidFill>
                  <a:srgbClr val="000000"/>
                </a:solidFill>
                <a:latin typeface="Calibri"/>
              </a:rPr>
              <a:t>E</a:t>
            </a:r>
            <a:r>
              <a:rPr b="1" lang="en-US" sz="100" spc="-1" strike="noStrike">
                <a:solidFill>
                  <a:srgbClr val="000000"/>
                </a:solidFill>
                <a:latin typeface="Calibri"/>
              </a:rPr>
              <a:t> </a:t>
            </a:r>
            <a:r>
              <a:rPr b="1" lang="en-US" sz="1800" spc="-1" strike="noStrike">
                <a:solidFill>
                  <a:srgbClr val="000000"/>
                </a:solidFill>
                <a:latin typeface="Calibri"/>
              </a:rPr>
              <a:t>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columnspan = 2)</a:t>
            </a:r>
            <a:endParaRPr b="0" lang="en-US" sz="1800" spc="-1" strike="noStrike">
              <a:latin typeface="Arial"/>
            </a:endParaRPr>
          </a:p>
        </p:txBody>
      </p:sp>
      <p:sp>
        <p:nvSpPr>
          <p:cNvPr id="371" name="PlaceHolder 4"/>
          <p:cNvSpPr>
            <a:spLocks noGrp="1"/>
          </p:cNvSpPr>
          <p:nvPr>
            <p:ph type="ftr" idx="45"/>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Defining and Using Instance Variables (3 of 4)</a:t>
            </a:r>
            <a:endParaRPr b="0" lang="en-US" sz="2800" spc="-1" strike="noStrike">
              <a:latin typeface="Arial"/>
            </a:endParaRPr>
          </a:p>
        </p:txBody>
      </p:sp>
      <p:sp>
        <p:nvSpPr>
          <p:cNvPr id="373" name="PlaceHolder 2"/>
          <p:cNvSpPr>
            <a:spLocks noGrp="1"/>
          </p:cNvSpPr>
          <p:nvPr>
            <p:ph/>
          </p:nvPr>
        </p:nvSpPr>
        <p:spPr>
          <a:xfrm>
            <a:off x="365040" y="1219320"/>
            <a:ext cx="8414640" cy="2955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 example (continued):</a:t>
            </a:r>
            <a:r>
              <a:rPr b="0" lang="en-US" sz="2000" spc="-1" strike="noStrike">
                <a:solidFill>
                  <a:srgbClr val="000000"/>
                </a:solidFill>
                <a:latin typeface="Calibri"/>
              </a:rPr>
              <a:t>	</a:t>
            </a:r>
            <a:endParaRPr b="0" lang="en-US" sz="2000" spc="-1" strike="noStrike">
              <a:latin typeface="Arial"/>
            </a:endParaRPr>
          </a:p>
        </p:txBody>
      </p:sp>
      <p:sp>
        <p:nvSpPr>
          <p:cNvPr id="374" name="PlaceHolder 3"/>
          <p:cNvSpPr>
            <a:spLocks noGrp="1"/>
          </p:cNvSpPr>
          <p:nvPr>
            <p:ph/>
          </p:nvPr>
        </p:nvSpPr>
        <p:spPr>
          <a:xfrm>
            <a:off x="380880" y="1592280"/>
            <a:ext cx="8414640" cy="350784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700" spc="-1" strike="noStrike">
                <a:solidFill>
                  <a:srgbClr val="000000"/>
                </a:solidFill>
                <a:latin typeface="Calibri"/>
              </a:rPr>
              <a:t># Two command buttons.</a:t>
            </a: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self.addButton(text = "Next", row = 1, column = 0, command = self.next)</a:t>
            </a: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self.addButton(text = "Reset",  row = 1, column = 1, command = self.reset)</a:t>
            </a:r>
            <a:endParaRPr b="0" lang="en-US" sz="1700" spc="-1" strike="noStrike">
              <a:latin typeface="Arial"/>
            </a:endParaRPr>
          </a:p>
          <a:p>
            <a:pPr marL="228600">
              <a:lnSpc>
                <a:spcPct val="95000"/>
              </a:lnSpc>
              <a:buNone/>
              <a:tabLst>
                <a:tab algn="l" pos="0"/>
              </a:tabLst>
            </a:pP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 Methods to handle user events.</a:t>
            </a: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def next(self):</a:t>
            </a: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 Increments the count and updates the display."""</a:t>
            </a: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self.count += 1</a:t>
            </a: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self.label["text"] = str(self.count)</a:t>
            </a:r>
            <a:endParaRPr b="0" lang="en-US" sz="1700" spc="-1" strike="noStrike">
              <a:latin typeface="Arial"/>
            </a:endParaRPr>
          </a:p>
          <a:p>
            <a:pPr marL="228600">
              <a:lnSpc>
                <a:spcPct val="95000"/>
              </a:lnSpc>
              <a:buNone/>
              <a:tabLst>
                <a:tab algn="l" pos="0"/>
              </a:tabLst>
            </a:pP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def reset(self):</a:t>
            </a: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 Resets the count to 0 and updates the display. """</a:t>
            </a:r>
            <a:endParaRPr b="0" lang="en-US" sz="1700" spc="-1" strike="noStrike">
              <a:latin typeface="Arial"/>
            </a:endParaRPr>
          </a:p>
          <a:p>
            <a:pPr marL="228600">
              <a:lnSpc>
                <a:spcPct val="95000"/>
              </a:lnSpc>
              <a:buNone/>
              <a:tabLst>
                <a:tab algn="l" pos="0"/>
              </a:tabLs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self.count = 0</a:t>
            </a:r>
            <a:endParaRPr b="0" lang="en-US" sz="17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self.label["text"] = str(self.count)</a:t>
            </a:r>
            <a:endParaRPr b="0" lang="en-US" sz="1800" spc="-1" strike="noStrike">
              <a:latin typeface="Arial"/>
            </a:endParaRPr>
          </a:p>
        </p:txBody>
      </p:sp>
      <p:sp>
        <p:nvSpPr>
          <p:cNvPr id="375" name="PlaceHolder 4"/>
          <p:cNvSpPr>
            <a:spLocks noGrp="1"/>
          </p:cNvSpPr>
          <p:nvPr>
            <p:ph type="ftr" idx="4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62120" y="188280"/>
            <a:ext cx="802584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The Behavior of Terminal-Based Programs and G</a:t>
            </a:r>
            <a:r>
              <a:rPr b="1" lang="en-US" sz="100" spc="-1" strike="noStrike">
                <a:solidFill>
                  <a:srgbClr val="007fa3"/>
                </a:solidFill>
                <a:latin typeface="Arial"/>
              </a:rPr>
              <a:t> </a:t>
            </a:r>
            <a:r>
              <a:rPr b="1" lang="en-US" sz="2800" spc="-1" strike="noStrike">
                <a:solidFill>
                  <a:srgbClr val="007fa3"/>
                </a:solidFill>
                <a:latin typeface="Arial"/>
              </a:rPr>
              <a:t>U</a:t>
            </a:r>
            <a:r>
              <a:rPr b="1" lang="en-US" sz="100" spc="-1" strike="noStrike">
                <a:solidFill>
                  <a:srgbClr val="007fa3"/>
                </a:solidFill>
                <a:latin typeface="Arial"/>
              </a:rPr>
              <a:t> </a:t>
            </a:r>
            <a:r>
              <a:rPr b="1" lang="en-US" sz="2800" spc="-1" strike="noStrike">
                <a:solidFill>
                  <a:srgbClr val="007fa3"/>
                </a:solidFill>
                <a:latin typeface="Arial"/>
              </a:rPr>
              <a:t>I-Based Programs</a:t>
            </a:r>
            <a:endParaRPr b="0" lang="en-US" sz="2800" spc="-1" strike="noStrike">
              <a:latin typeface="Arial"/>
            </a:endParaRPr>
          </a:p>
        </p:txBody>
      </p:sp>
      <p:sp>
        <p:nvSpPr>
          <p:cNvPr id="246" name="PlaceHolder 2"/>
          <p:cNvSpPr>
            <a:spLocks noGrp="1"/>
          </p:cNvSpPr>
          <p:nvPr>
            <p:ph/>
          </p:nvPr>
        </p:nvSpPr>
        <p:spPr>
          <a:xfrm>
            <a:off x="365040" y="1538640"/>
            <a:ext cx="8414640" cy="17582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Two different versions of the same</a:t>
            </a:r>
            <a:r>
              <a:rPr b="1" lang="en-US" sz="2000" spc="-1" strike="noStrike">
                <a:solidFill>
                  <a:srgbClr val="000000"/>
                </a:solidFill>
                <a:latin typeface="Calibri"/>
              </a:rPr>
              <a:t> </a:t>
            </a:r>
            <a:r>
              <a:rPr b="0" lang="en-US" sz="2000" spc="-1" strike="noStrike">
                <a:solidFill>
                  <a:srgbClr val="000000"/>
                </a:solidFill>
                <a:latin typeface="Calibri"/>
              </a:rPr>
              <a:t>program from a user’s point of view:</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Terminal-based user interface (</a:t>
            </a:r>
            <a:r>
              <a:rPr b="1" lang="en-US" sz="1800" spc="-1" strike="noStrike">
                <a:solidFill>
                  <a:srgbClr val="000000"/>
                </a:solidFill>
                <a:latin typeface="Calibri"/>
              </a:rPr>
              <a:t>command line interface)</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Graphical user interface</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Both programs perform exactly the same function</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However, their behavior, or look and feel, from a user’s perspective are quite different</a:t>
            </a:r>
            <a:endParaRPr b="0" lang="en-US" sz="1800" spc="-1" strike="noStrike">
              <a:latin typeface="Arial"/>
            </a:endParaRPr>
          </a:p>
        </p:txBody>
      </p:sp>
      <p:sp>
        <p:nvSpPr>
          <p:cNvPr id="247" name="PlaceHolder 3"/>
          <p:cNvSpPr>
            <a:spLocks noGrp="1"/>
          </p:cNvSpPr>
          <p:nvPr>
            <p:ph type="ftr" idx="1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Defining and Using Instance Variables (4 of 4)</a:t>
            </a:r>
            <a:endParaRPr b="0" lang="en-US" sz="2800" spc="-1" strike="noStrike">
              <a:latin typeface="Arial"/>
            </a:endParaRPr>
          </a:p>
        </p:txBody>
      </p:sp>
      <p:pic>
        <p:nvPicPr>
          <p:cNvPr id="377" name="Picture 5" descr="Figure 8-12 The G U I for a counter application. The screenshot of the counter demo window displays the number 4, under which there are 2 buttons, next and reset."/>
          <p:cNvPicPr/>
          <p:nvPr/>
        </p:nvPicPr>
        <p:blipFill>
          <a:blip r:embed="rId1"/>
          <a:stretch/>
        </p:blipFill>
        <p:spPr>
          <a:xfrm>
            <a:off x="2286000" y="2438280"/>
            <a:ext cx="4151880" cy="2108160"/>
          </a:xfrm>
          <a:prstGeom prst="rect">
            <a:avLst/>
          </a:prstGeom>
          <a:ln w="0">
            <a:noFill/>
          </a:ln>
        </p:spPr>
      </p:pic>
      <p:sp>
        <p:nvSpPr>
          <p:cNvPr id="378" name="PlaceHolder 2"/>
          <p:cNvSpPr>
            <a:spLocks noGrp="1"/>
          </p:cNvSpPr>
          <p:nvPr>
            <p:ph type="ftr" idx="47"/>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Other Useful G</a:t>
            </a:r>
            <a:r>
              <a:rPr b="1" lang="en-US" sz="100" spc="-1" strike="noStrike">
                <a:solidFill>
                  <a:srgbClr val="007fa3"/>
                </a:solidFill>
                <a:latin typeface="Arial"/>
              </a:rPr>
              <a:t> </a:t>
            </a:r>
            <a:r>
              <a:rPr b="1" lang="en-US" sz="2800" spc="-1" strike="noStrike">
                <a:solidFill>
                  <a:srgbClr val="007fa3"/>
                </a:solidFill>
                <a:latin typeface="Arial"/>
              </a:rPr>
              <a:t>U</a:t>
            </a:r>
            <a:r>
              <a:rPr b="1" lang="en-US" sz="100" spc="-1" strike="noStrike">
                <a:solidFill>
                  <a:srgbClr val="007fa3"/>
                </a:solidFill>
                <a:latin typeface="Arial"/>
              </a:rPr>
              <a:t> </a:t>
            </a:r>
            <a:r>
              <a:rPr b="1" lang="en-US" sz="2800" spc="-1" strike="noStrike">
                <a:solidFill>
                  <a:srgbClr val="007fa3"/>
                </a:solidFill>
                <a:latin typeface="Arial"/>
              </a:rPr>
              <a:t>I Resources</a:t>
            </a:r>
            <a:endParaRPr b="0" lang="en-US" sz="2800" spc="-1" strike="noStrike">
              <a:latin typeface="Arial"/>
            </a:endParaRPr>
          </a:p>
        </p:txBody>
      </p:sp>
      <p:sp>
        <p:nvSpPr>
          <p:cNvPr id="380" name="PlaceHolder 2"/>
          <p:cNvSpPr>
            <a:spLocks noGrp="1"/>
          </p:cNvSpPr>
          <p:nvPr>
            <p:ph/>
          </p:nvPr>
        </p:nvSpPr>
        <p:spPr>
          <a:xfrm>
            <a:off x="365040" y="1538640"/>
            <a:ext cx="8414640" cy="2555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Layout of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 components can be specified in more detail</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Groups of components can be nested in panes</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Paragraphs can be displayed in scrolling text boxes </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Lists of information can be presented for selection in scrolling list boxes as check boxes and radio buttons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I-based programs can be configured to respond to various keyboard events and mouse events</a:t>
            </a:r>
            <a:endParaRPr b="0" lang="en-US" sz="2000" spc="-1" strike="noStrike">
              <a:latin typeface="Arial"/>
            </a:endParaRPr>
          </a:p>
        </p:txBody>
      </p:sp>
      <p:sp>
        <p:nvSpPr>
          <p:cNvPr id="381" name="PlaceHolder 3"/>
          <p:cNvSpPr>
            <a:spLocks noGrp="1"/>
          </p:cNvSpPr>
          <p:nvPr>
            <p:ph type="ftr" idx="48"/>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762120" y="188280"/>
            <a:ext cx="640008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Using Nested Frames to Organize Components (1 of 2)</a:t>
            </a:r>
            <a:endParaRPr b="0" lang="en-US" sz="2800" spc="-1" strike="noStrike">
              <a:latin typeface="Arial"/>
            </a:endParaRPr>
          </a:p>
        </p:txBody>
      </p:sp>
      <p:pic>
        <p:nvPicPr>
          <p:cNvPr id="383" name="Picture 5" descr="Figure 8-15 Using Panels to organize widgets evenly. The user interface for a new version of the program that organizes the widgets in two panels."/>
          <p:cNvPicPr/>
          <p:nvPr/>
        </p:nvPicPr>
        <p:blipFill>
          <a:blip r:embed="rId1"/>
          <a:stretch/>
        </p:blipFill>
        <p:spPr>
          <a:xfrm>
            <a:off x="2381400" y="1127520"/>
            <a:ext cx="3312720" cy="1847520"/>
          </a:xfrm>
          <a:prstGeom prst="rect">
            <a:avLst/>
          </a:prstGeom>
          <a:ln w="0">
            <a:noFill/>
          </a:ln>
        </p:spPr>
      </p:pic>
      <p:sp>
        <p:nvSpPr>
          <p:cNvPr id="384" name="PlaceHolder 2"/>
          <p:cNvSpPr>
            <a:spLocks noGrp="1"/>
          </p:cNvSpPr>
          <p:nvPr>
            <p:ph/>
          </p:nvPr>
        </p:nvSpPr>
        <p:spPr>
          <a:xfrm>
            <a:off x="365040" y="312012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 for laying out the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 shown in Figure 8-15:</a:t>
            </a:r>
            <a:endParaRPr b="0" lang="en-US" sz="2000" spc="-1" strike="noStrike">
              <a:latin typeface="Arial"/>
            </a:endParaRPr>
          </a:p>
        </p:txBody>
      </p:sp>
      <p:sp>
        <p:nvSpPr>
          <p:cNvPr id="385" name="PlaceHolder 3"/>
          <p:cNvSpPr>
            <a:spLocks noGrp="1"/>
          </p:cNvSpPr>
          <p:nvPr>
            <p:ph/>
          </p:nvPr>
        </p:nvSpPr>
        <p:spPr>
          <a:xfrm>
            <a:off x="380880" y="3540600"/>
            <a:ext cx="8414640" cy="23677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class PanelDemo(EasyFrame):</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def __init__(self):</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Create the main frame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EasyFrame.__init__(self, "Panel Demo - v2")</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Create the nested frame for the data panel</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dataPanel = self.addPanel(row = 0, column = 0, background = "gray")</a:t>
            </a:r>
            <a:endParaRPr b="0" lang="en-US" sz="1800" spc="-1" strike="noStrike">
              <a:latin typeface="Arial"/>
            </a:endParaRPr>
          </a:p>
        </p:txBody>
      </p:sp>
      <p:sp>
        <p:nvSpPr>
          <p:cNvPr id="386" name="PlaceHolder 4"/>
          <p:cNvSpPr>
            <a:spLocks noGrp="1"/>
          </p:cNvSpPr>
          <p:nvPr>
            <p:ph type="ftr" idx="49"/>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762120" y="188280"/>
            <a:ext cx="6476400" cy="73188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Using Nested Frames to Organize Components (2 of 2)</a:t>
            </a:r>
            <a:endParaRPr b="0" lang="en-US" sz="2800" spc="-1" strike="noStrike">
              <a:latin typeface="Arial"/>
            </a:endParaRPr>
          </a:p>
        </p:txBody>
      </p:sp>
      <p:sp>
        <p:nvSpPr>
          <p:cNvPr id="388" name="PlaceHolder 2"/>
          <p:cNvSpPr>
            <a:spLocks noGrp="1"/>
          </p:cNvSpPr>
          <p:nvPr>
            <p:ph/>
          </p:nvPr>
        </p:nvSpPr>
        <p:spPr>
          <a:xfrm>
            <a:off x="365040" y="1371600"/>
            <a:ext cx="8414640" cy="2955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 (continued):</a:t>
            </a:r>
            <a:r>
              <a:rPr b="0" lang="en-US" sz="2000" spc="-1" strike="noStrike">
                <a:solidFill>
                  <a:srgbClr val="000000"/>
                </a:solidFill>
                <a:latin typeface="Calibri"/>
              </a:rPr>
              <a:t>	</a:t>
            </a:r>
            <a:endParaRPr b="0" lang="en-US" sz="2000" spc="-1" strike="noStrike">
              <a:latin typeface="Arial"/>
            </a:endParaRPr>
          </a:p>
        </p:txBody>
      </p:sp>
      <p:sp>
        <p:nvSpPr>
          <p:cNvPr id="389" name="PlaceHolder 3"/>
          <p:cNvSpPr>
            <a:spLocks noGrp="1"/>
          </p:cNvSpPr>
          <p:nvPr>
            <p:ph/>
          </p:nvPr>
        </p:nvSpPr>
        <p:spPr>
          <a:xfrm>
            <a:off x="380880" y="1820160"/>
            <a:ext cx="8414640" cy="304020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Create and add widgets to the data panel</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dataPanel.addLabel(text = "Label 1", row = 0, column = 0, background = "gray")</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dataPanel.addTextField(text = "Text1", row = 0, column = 1)</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dataPanel.addLabel(text = "Label 2", row = 1, column = 0, background = "gray")</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dataPanel.addTextField(text = "Text2", row = 1, column = 1)</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#Create the nested frame for the button panel</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buttonPanel = self.addPanel(row = 1, column = 0, background = "black")</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Create and add buttons to the button panel</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buttonPanel.addButton(text = "B1", row = 0, column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buttonPanel.addButton(text = "B2", row = 0, column = 1)</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buttonPanel.addButton(text = "B3", row = 0, column = 2)</a:t>
            </a:r>
            <a:endParaRPr b="0" lang="en-US" sz="1600" spc="-1" strike="noStrike">
              <a:latin typeface="Arial"/>
            </a:endParaRPr>
          </a:p>
        </p:txBody>
      </p:sp>
      <p:sp>
        <p:nvSpPr>
          <p:cNvPr id="390" name="PlaceHolder 4"/>
          <p:cNvSpPr>
            <a:spLocks noGrp="1"/>
          </p:cNvSpPr>
          <p:nvPr>
            <p:ph type="ftr" idx="50"/>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Multi-Line Text Areas (1 of 4)</a:t>
            </a:r>
            <a:endParaRPr b="0" lang="en-US" sz="2800" spc="-1" strike="noStrike">
              <a:latin typeface="Arial"/>
            </a:endParaRPr>
          </a:p>
        </p:txBody>
      </p:sp>
      <p:sp>
        <p:nvSpPr>
          <p:cNvPr id="392" name="PlaceHolder 2"/>
          <p:cNvSpPr>
            <a:spLocks noGrp="1"/>
          </p:cNvSpPr>
          <p:nvPr>
            <p:ph/>
          </p:nvPr>
        </p:nvSpPr>
        <p:spPr>
          <a:xfrm>
            <a:off x="365040" y="1295280"/>
            <a:ext cx="8414640" cy="13705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method </a:t>
            </a:r>
            <a:r>
              <a:rPr b="1" lang="en-US" sz="2000" spc="-1" strike="noStrike">
                <a:solidFill>
                  <a:srgbClr val="000000"/>
                </a:solidFill>
                <a:latin typeface="Calibri"/>
              </a:rPr>
              <a:t>addTextArea</a:t>
            </a:r>
            <a:r>
              <a:rPr b="0" lang="en-US" sz="2000" spc="-1" strike="noStrike">
                <a:solidFill>
                  <a:srgbClr val="000000"/>
                </a:solidFill>
                <a:latin typeface="Calibri"/>
              </a:rPr>
              <a:t> adds a text area to the window</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Returns an object of type </a:t>
            </a:r>
            <a:r>
              <a:rPr b="1" lang="en-US" sz="1800" spc="-1" strike="noStrike">
                <a:solidFill>
                  <a:srgbClr val="000000"/>
                </a:solidFill>
                <a:latin typeface="Calibri"/>
              </a:rPr>
              <a:t>TextArea</a:t>
            </a:r>
            <a:r>
              <a:rPr b="0" lang="en-US" sz="1800" spc="-1" strike="noStrike">
                <a:solidFill>
                  <a:srgbClr val="000000"/>
                </a:solidFill>
                <a:latin typeface="Calibri"/>
              </a:rPr>
              <a:t>, a subclass of </a:t>
            </a:r>
            <a:r>
              <a:rPr b="1" lang="en-US" sz="1800" spc="-1" strike="noStrike">
                <a:solidFill>
                  <a:srgbClr val="000000"/>
                </a:solidFill>
                <a:latin typeface="Calibri"/>
              </a:rPr>
              <a:t>tkinter.Text</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This object recognizes three important methods: </a:t>
            </a:r>
            <a:r>
              <a:rPr b="1" lang="en-US" sz="2000" spc="-1" strike="noStrike">
                <a:solidFill>
                  <a:srgbClr val="000000"/>
                </a:solidFill>
                <a:latin typeface="Calibri"/>
              </a:rPr>
              <a:t>getText</a:t>
            </a:r>
            <a:r>
              <a:rPr b="0" lang="en-US" sz="2000" spc="-1" strike="noStrike">
                <a:solidFill>
                  <a:srgbClr val="000000"/>
                </a:solidFill>
                <a:latin typeface="Calibri"/>
              </a:rPr>
              <a:t>, </a:t>
            </a:r>
            <a:r>
              <a:rPr b="1" lang="en-US" sz="2000" spc="-1" strike="noStrike">
                <a:solidFill>
                  <a:srgbClr val="000000"/>
                </a:solidFill>
                <a:latin typeface="Calibri"/>
              </a:rPr>
              <a:t>setText</a:t>
            </a:r>
            <a:r>
              <a:rPr b="0" lang="en-US" sz="2000" spc="-1" strike="noStrike">
                <a:solidFill>
                  <a:srgbClr val="000000"/>
                </a:solidFill>
                <a:latin typeface="Calibri"/>
              </a:rPr>
              <a:t>, and </a:t>
            </a:r>
            <a:r>
              <a:rPr b="1" lang="en-US" sz="2000" spc="-1" strike="noStrike">
                <a:solidFill>
                  <a:srgbClr val="000000"/>
                </a:solidFill>
                <a:latin typeface="Calibri"/>
              </a:rPr>
              <a:t>appendText</a:t>
            </a:r>
            <a:endParaRPr b="0" lang="en-US" sz="2000" spc="-1" strike="noStrike">
              <a:latin typeface="Arial"/>
            </a:endParaRPr>
          </a:p>
        </p:txBody>
      </p:sp>
      <p:pic>
        <p:nvPicPr>
          <p:cNvPr id="393" name="Picture 4" descr="Figure 8-16 Displaying data in a multi - line text area. In the screenshot of investment calculator window, the initial amount entered is 40000.00, number of years is, 12, and interest rate is 5. The table displayed after the compute buttons clicked has 4 columns and 14 rows. The columns have the following headings from left to right: year, starting balance, interest, ending balance. The row entries are as follows. Row 1: year, 1; starting balance, 4000.00; interest, 200.00; ending balance, 4200.00. Row 2: year, 2; starting balance, 4200.00; interest, 210.00; ending balance, 4410.00. Row 3: year, 3; starting balance, 4410.00; interest, 220.50; ending balance, 4630.50. Row 4: year, 4; starting balance, 4630.00; interest, 231.53; ending balance, 4862.02. Row 5: year, 5; starting balance, 4862.02; interest, 243.10; ending balance, 5105.13. Row 6: year, 6; starting balance, 5105.13; interest, 255.26; ending balance, 5360.38. Row 7: year, 7; starting balance, 5360.38; interest, 268.02; ending balance, 5628.40. Row 8: year, 8; starting balance, 5628.40; interest, 281.42; ending balance, 5909.82. Row 9: year, 9; starting balance, 5909.82; interest, 295.49; ending balance, 6205.31. Row 10: year, 10; starting balance, 6205.31; interest, 310.27; ending balance, 6515.58. Row 11: year, 11; starting balance, 6515.58; interest, 325.78; ending balance, 6841.36. Row 12: year,12; starting balance, 6841.36; interest, 342.07; ending balance, 7183.43. Row 13: ending balance, colon, $7183.43. Row 14: total interest earned, colon, $3183.43."/>
          <p:cNvPicPr/>
          <p:nvPr/>
        </p:nvPicPr>
        <p:blipFill>
          <a:blip r:embed="rId1"/>
          <a:stretch/>
        </p:blipFill>
        <p:spPr>
          <a:xfrm>
            <a:off x="3295080" y="2905560"/>
            <a:ext cx="2554560" cy="3106440"/>
          </a:xfrm>
          <a:prstGeom prst="rect">
            <a:avLst/>
          </a:prstGeom>
          <a:ln w="0">
            <a:noFill/>
          </a:ln>
        </p:spPr>
      </p:pic>
      <p:sp>
        <p:nvSpPr>
          <p:cNvPr id="394" name="PlaceHolder 3"/>
          <p:cNvSpPr>
            <a:spLocks noGrp="1"/>
          </p:cNvSpPr>
          <p:nvPr>
            <p:ph type="ftr" idx="51"/>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Multi-Line Text Areas (2 of 4)</a:t>
            </a:r>
            <a:endParaRPr b="0" lang="en-US" sz="2800" spc="-1" strike="noStrike">
              <a:latin typeface="Arial"/>
            </a:endParaRPr>
          </a:p>
        </p:txBody>
      </p:sp>
      <p:sp>
        <p:nvSpPr>
          <p:cNvPr id="396" name="PlaceHolder 2"/>
          <p:cNvSpPr>
            <a:spLocks noGrp="1"/>
          </p:cNvSpPr>
          <p:nvPr>
            <p:ph/>
          </p:nvPr>
        </p:nvSpPr>
        <p:spPr>
          <a:xfrm>
            <a:off x="365040" y="1538640"/>
            <a:ext cx="8414640" cy="304020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class TextAreaDemo(EasyFrame):</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"""An investment calculator demonstrates the use of a multi-line text area. """</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def __init__(self):</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"""Sets up the window and widgets. """</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EasyFrame.__init__(self, "Investment Calculator")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self.addLabel(text = " Initial amount", row = 0, column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self.addLabel(text = " Number of years", row = 1, column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self.addLabel(text = " Interest rate in %", row = 2, column = 0)</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self.amount = self.addFloatField(value = 0.0, row = 0, column = 1)</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self.period = self.addIntegerField(value = 0, row = 1, column = 1)</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self.rate = self.addIntegerField(value = 0, row = 2, column = 1)</a:t>
            </a:r>
            <a:endParaRPr b="0" lang="en-US" sz="1600" spc="-1" strike="noStrike">
              <a:latin typeface="Arial"/>
            </a:endParaRPr>
          </a:p>
        </p:txBody>
      </p:sp>
      <p:sp>
        <p:nvSpPr>
          <p:cNvPr id="397" name="PlaceHolder 3"/>
          <p:cNvSpPr>
            <a:spLocks noGrp="1"/>
          </p:cNvSpPr>
          <p:nvPr>
            <p:ph type="ftr" idx="5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Multi-Line Text Areas (3 of 4)</a:t>
            </a:r>
            <a:endParaRPr b="0" lang="en-US" sz="2800" spc="-1" strike="noStrike">
              <a:latin typeface="Arial"/>
            </a:endParaRPr>
          </a:p>
        </p:txBody>
      </p:sp>
      <p:sp>
        <p:nvSpPr>
          <p:cNvPr id="399" name="PlaceHolder 2"/>
          <p:cNvSpPr>
            <a:spLocks noGrp="1"/>
          </p:cNvSpPr>
          <p:nvPr>
            <p:ph/>
          </p:nvPr>
        </p:nvSpPr>
        <p:spPr>
          <a:xfrm>
            <a:off x="372960" y="1523880"/>
            <a:ext cx="8414640" cy="3069360"/>
          </a:xfrm>
          <a:prstGeom prst="rect">
            <a:avLst/>
          </a:prstGeom>
          <a:noFill/>
          <a:ln w="0">
            <a:noFill/>
          </a:ln>
        </p:spPr>
        <p:txBody>
          <a:bodyPr lIns="0" rIns="0" tIns="0" bIns="0" anchor="t">
            <a:noAutofit/>
          </a:bodyPr>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self.outputArea = self.addTextArea(" ", row = 4, column = 0, columnspan = 2, width = 50, </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height = 15)</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self.compute = self.addButton(text = "Compute", row = 3, column = 0,</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columnspan = 2,command = self.compute)</a:t>
            </a:r>
            <a:endParaRPr b="0" lang="en-US" sz="1500" spc="-1" strike="noStrike">
              <a:latin typeface="Arial"/>
            </a:endParaRPr>
          </a:p>
          <a:p>
            <a:pPr marL="228600">
              <a:lnSpc>
                <a:spcPct val="95000"/>
              </a:lnSpc>
              <a:buNone/>
              <a:tabLst>
                <a:tab algn="l" pos="0"/>
              </a:tabLst>
            </a:pP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Event handling method.</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def compute(self):</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 Computes the investment schedule based on the inputs and outputs the schedule. """</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Obtain and validate the inputs</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startBalance = self.amount.getNumber()</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rate = self.rate.getNumber() / 100</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years = self.period.getNumber()</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if startBalance == 0 or rate == 0 or years == 0:</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return</a:t>
            </a:r>
            <a:endParaRPr b="0" lang="en-US" sz="1500" spc="-1" strike="noStrike">
              <a:latin typeface="Arial"/>
            </a:endParaRPr>
          </a:p>
        </p:txBody>
      </p:sp>
      <p:sp>
        <p:nvSpPr>
          <p:cNvPr id="400" name="PlaceHolder 3"/>
          <p:cNvSpPr>
            <a:spLocks noGrp="1"/>
          </p:cNvSpPr>
          <p:nvPr>
            <p:ph type="ftr" idx="5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Multi-Line Text Areas (4 of 4)</a:t>
            </a:r>
            <a:endParaRPr b="0" lang="en-US" sz="2800" spc="-1" strike="noStrike">
              <a:latin typeface="Arial"/>
            </a:endParaRPr>
          </a:p>
        </p:txBody>
      </p:sp>
      <p:sp>
        <p:nvSpPr>
          <p:cNvPr id="402" name="PlaceHolder 2"/>
          <p:cNvSpPr>
            <a:spLocks noGrp="1"/>
          </p:cNvSpPr>
          <p:nvPr>
            <p:ph/>
          </p:nvPr>
        </p:nvSpPr>
        <p:spPr>
          <a:xfrm>
            <a:off x="365040" y="1538640"/>
            <a:ext cx="8414640" cy="4385160"/>
          </a:xfrm>
          <a:prstGeom prst="rect">
            <a:avLst/>
          </a:prstGeom>
          <a:noFill/>
          <a:ln w="0">
            <a:noFill/>
          </a:ln>
        </p:spPr>
        <p:txBody>
          <a:bodyPr lIns="0" rIns="0" tIns="0" bIns="0" anchor="t">
            <a:noAutofit/>
          </a:bodyPr>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Set the header for the table</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result = "%4s%18s%10s%16s\n" % ("Year", "Starting balance", "Interest","Ending balance") </a:t>
            </a:r>
            <a:endParaRPr b="0" lang="en-US" sz="1500" spc="-1" strike="noStrike">
              <a:latin typeface="Arial"/>
            </a:endParaRPr>
          </a:p>
          <a:p>
            <a:pPr marL="228600">
              <a:lnSpc>
                <a:spcPct val="95000"/>
              </a:lnSpc>
              <a:buNone/>
              <a:tabLst>
                <a:tab algn="l" pos="0"/>
              </a:tabLst>
            </a:pP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Compute and append the results for each year</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totalInterest = 0.0</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for year in range(1, years + 1):</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interest = startBalance * rate</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endBalance = startBalance + interest</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result += "%4d%18.2f%10.2f%16.2f\n" %  (year, startBalance, interest, endBalance)</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startBalance = endBalance</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t>
            </a:r>
            <a:r>
              <a:rPr b="1" lang="en-US" sz="1500" spc="-1" strike="noStrike">
                <a:solidFill>
                  <a:srgbClr val="000000"/>
                </a:solidFill>
                <a:latin typeface="Calibri"/>
              </a:rPr>
              <a:t>totalInterest += interest</a:t>
            </a:r>
            <a:endParaRPr b="0" lang="en-US" sz="1500" spc="-1" strike="noStrike">
              <a:latin typeface="Arial"/>
            </a:endParaRPr>
          </a:p>
          <a:p>
            <a:pPr marL="228600">
              <a:lnSpc>
                <a:spcPct val="95000"/>
              </a:lnSpc>
              <a:buNone/>
              <a:tabLst>
                <a:tab algn="l" pos="0"/>
              </a:tabLst>
            </a:pP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Append the totals for the period</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result += "Ending balance: $%0.2f\n" % endBalance</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result += "Total interest earned: $%0.2f\n" % totalInterest</a:t>
            </a:r>
            <a:endParaRPr b="0" lang="en-US" sz="1500" spc="-1" strike="noStrike">
              <a:latin typeface="Arial"/>
            </a:endParaRPr>
          </a:p>
          <a:p>
            <a:pPr marL="228600">
              <a:lnSpc>
                <a:spcPct val="95000"/>
              </a:lnSpc>
              <a:buNone/>
              <a:tabLst>
                <a:tab algn="l" pos="0"/>
              </a:tabLst>
            </a:pP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 Output the result while preserving read-only status</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self.outputArea["state"] = "normal"</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self.outputArea.setText(result)</a:t>
            </a:r>
            <a:endParaRPr b="0" lang="en-US" sz="1500" spc="-1" strike="noStrike">
              <a:latin typeface="Arial"/>
            </a:endParaRPr>
          </a:p>
          <a:p>
            <a:pPr marL="228600">
              <a:lnSpc>
                <a:spcPct val="95000"/>
              </a:lnSpc>
              <a:buNone/>
              <a:tabLst>
                <a:tab algn="l" pos="0"/>
              </a:tabLst>
            </a:pPr>
            <a:r>
              <a:rPr b="1" lang="en-US" sz="1500" spc="-1" strike="noStrike">
                <a:solidFill>
                  <a:srgbClr val="000000"/>
                </a:solidFill>
                <a:latin typeface="Calibri"/>
              </a:rPr>
              <a:t>	</a:t>
            </a:r>
            <a:r>
              <a:rPr b="1" lang="en-US" sz="1500" spc="-1" strike="noStrike">
                <a:solidFill>
                  <a:srgbClr val="000000"/>
                </a:solidFill>
                <a:latin typeface="Calibri"/>
              </a:rPr>
              <a:t>self.outputArea["state"] = "disabled"</a:t>
            </a:r>
            <a:endParaRPr b="0" lang="en-US" sz="1500" spc="-1" strike="noStrike">
              <a:latin typeface="Arial"/>
            </a:endParaRPr>
          </a:p>
        </p:txBody>
      </p:sp>
      <p:sp>
        <p:nvSpPr>
          <p:cNvPr id="403" name="PlaceHolder 3"/>
          <p:cNvSpPr>
            <a:spLocks noGrp="1"/>
          </p:cNvSpPr>
          <p:nvPr>
            <p:ph type="ftr" idx="5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File Dialogs (1 of 2)</a:t>
            </a:r>
            <a:endParaRPr b="0" lang="en-US" sz="2800" spc="-1" strike="noStrike">
              <a:latin typeface="Arial"/>
            </a:endParaRPr>
          </a:p>
        </p:txBody>
      </p:sp>
      <p:sp>
        <p:nvSpPr>
          <p:cNvPr id="405" name="PlaceHolder 2"/>
          <p:cNvSpPr>
            <a:spLocks noGrp="1"/>
          </p:cNvSpPr>
          <p:nvPr>
            <p:ph/>
          </p:nvPr>
        </p:nvSpPr>
        <p:spPr>
          <a:xfrm>
            <a:off x="365040" y="1371600"/>
            <a:ext cx="8414640" cy="21092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I-based programs allow the user to browse the computer’s file system with file dialogs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tkinter.filedialog module includes two functions to support file access in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I-based programs: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askopenfilename and asksaveasfilename</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Syntax:</a:t>
            </a:r>
            <a:endParaRPr b="0" lang="en-US" sz="2000" spc="-1" strike="noStrike">
              <a:latin typeface="Arial"/>
            </a:endParaRPr>
          </a:p>
        </p:txBody>
      </p:sp>
      <p:sp>
        <p:nvSpPr>
          <p:cNvPr id="406" name="PlaceHolder 3"/>
          <p:cNvSpPr>
            <a:spLocks noGrp="1"/>
          </p:cNvSpPr>
          <p:nvPr>
            <p:ph/>
          </p:nvPr>
        </p:nvSpPr>
        <p:spPr>
          <a:xfrm>
            <a:off x="380880" y="3616200"/>
            <a:ext cx="8414640" cy="8550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600" spc="-1" strike="noStrike">
                <a:solidFill>
                  <a:srgbClr val="000000"/>
                </a:solidFill>
                <a:latin typeface="Calibri"/>
              </a:rPr>
              <a:t>fList = [("Python files", "*.py"), ("Text files", "*.txt")]</a:t>
            </a:r>
            <a:endParaRPr b="0" lang="en-US" sz="1600" spc="-1" strike="noStrike">
              <a:latin typeface="Arial"/>
            </a:endParaRPr>
          </a:p>
          <a:p>
            <a:pPr marL="228600">
              <a:lnSpc>
                <a:spcPct val="95000"/>
              </a:lnSpc>
              <a:spcBef>
                <a:spcPts val="601"/>
              </a:spcBef>
              <a:buNone/>
              <a:tabLst>
                <a:tab algn="l" pos="0"/>
              </a:tabLst>
            </a:pPr>
            <a:r>
              <a:rPr b="1" lang="en-US" sz="1600" spc="-1" strike="noStrike">
                <a:solidFill>
                  <a:srgbClr val="000000"/>
                </a:solidFill>
                <a:latin typeface="Calibri"/>
              </a:rPr>
              <a:t>filename = tkinter.filedialog.askopenfilename(parent = self, filetypes = fList)</a:t>
            </a:r>
            <a:endParaRPr b="0" lang="en-US" sz="1600" spc="-1" strike="noStrike">
              <a:latin typeface="Arial"/>
            </a:endParaRPr>
          </a:p>
          <a:p>
            <a:pPr marL="228600">
              <a:lnSpc>
                <a:spcPct val="95000"/>
              </a:lnSpc>
              <a:spcBef>
                <a:spcPts val="601"/>
              </a:spcBef>
              <a:buNone/>
              <a:tabLst>
                <a:tab algn="l" pos="0"/>
              </a:tabLst>
            </a:pPr>
            <a:r>
              <a:rPr b="1" lang="en-US" sz="1600" spc="-1" strike="noStrike">
                <a:solidFill>
                  <a:srgbClr val="000000"/>
                </a:solidFill>
                <a:latin typeface="Calibri"/>
              </a:rPr>
              <a:t>filename = tkinter.filedialog.ask</a:t>
            </a:r>
            <a:r>
              <a:rPr b="1" lang="en-US" sz="100" spc="-1" strike="noStrike">
                <a:solidFill>
                  <a:srgbClr val="000000"/>
                </a:solidFill>
                <a:latin typeface="Calibri"/>
              </a:rPr>
              <a:t> </a:t>
            </a:r>
            <a:r>
              <a:rPr b="1" lang="en-US" sz="1600" spc="-1" strike="noStrike">
                <a:solidFill>
                  <a:srgbClr val="000000"/>
                </a:solidFill>
                <a:latin typeface="Calibri"/>
              </a:rPr>
              <a:t>save</a:t>
            </a:r>
            <a:r>
              <a:rPr b="1" lang="en-US" sz="100" spc="-1" strike="noStrike">
                <a:solidFill>
                  <a:srgbClr val="000000"/>
                </a:solidFill>
                <a:latin typeface="Calibri"/>
              </a:rPr>
              <a:t> </a:t>
            </a:r>
            <a:r>
              <a:rPr b="1" lang="en-US" sz="1600" spc="-1" strike="noStrike">
                <a:solidFill>
                  <a:srgbClr val="000000"/>
                </a:solidFill>
                <a:latin typeface="Calibri"/>
              </a:rPr>
              <a:t>as</a:t>
            </a:r>
            <a:r>
              <a:rPr b="1" lang="en-US" sz="100" spc="-1" strike="noStrike">
                <a:solidFill>
                  <a:srgbClr val="000000"/>
                </a:solidFill>
                <a:latin typeface="Calibri"/>
              </a:rPr>
              <a:t> </a:t>
            </a:r>
            <a:r>
              <a:rPr b="1" lang="en-US" sz="1600" spc="-1" strike="noStrike">
                <a:solidFill>
                  <a:srgbClr val="000000"/>
                </a:solidFill>
                <a:latin typeface="Calibri"/>
              </a:rPr>
              <a:t>filename(parent = self)</a:t>
            </a:r>
            <a:endParaRPr b="0" lang="en-US" sz="1600" spc="-1" strike="noStrike">
              <a:latin typeface="Arial"/>
            </a:endParaRPr>
          </a:p>
        </p:txBody>
      </p:sp>
      <p:sp>
        <p:nvSpPr>
          <p:cNvPr id="407" name="PlaceHolder 4"/>
          <p:cNvSpPr>
            <a:spLocks noGrp="1"/>
          </p:cNvSpPr>
          <p:nvPr>
            <p:ph type="ftr" idx="55"/>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File Dialogs (2 of 2)</a:t>
            </a:r>
            <a:endParaRPr b="0" lang="en-US" sz="2800" spc="-1" strike="noStrike">
              <a:latin typeface="Arial"/>
            </a:endParaRPr>
          </a:p>
        </p:txBody>
      </p:sp>
      <p:pic>
        <p:nvPicPr>
          <p:cNvPr id="409" name="Picture 5" descr="Figure 8-17 A file dialog. In the screenshot of the file dialog, the user has selected the file, file dialog demo, dot, p y."/>
          <p:cNvPicPr/>
          <p:nvPr/>
        </p:nvPicPr>
        <p:blipFill>
          <a:blip r:embed="rId1"/>
          <a:stretch/>
        </p:blipFill>
        <p:spPr>
          <a:xfrm>
            <a:off x="1371600" y="1981080"/>
            <a:ext cx="6147720" cy="3432960"/>
          </a:xfrm>
          <a:prstGeom prst="rect">
            <a:avLst/>
          </a:prstGeom>
          <a:ln w="0">
            <a:noFill/>
          </a:ln>
        </p:spPr>
      </p:pic>
      <p:sp>
        <p:nvSpPr>
          <p:cNvPr id="410" name="PlaceHolder 2"/>
          <p:cNvSpPr>
            <a:spLocks noGrp="1"/>
          </p:cNvSpPr>
          <p:nvPr>
            <p:ph type="ftr" idx="5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Terminal-Based Version</a:t>
            </a:r>
            <a:endParaRPr b="0" lang="en-US" sz="2800" spc="-1" strike="noStrike">
              <a:latin typeface="Arial"/>
            </a:endParaRPr>
          </a:p>
        </p:txBody>
      </p:sp>
      <p:sp>
        <p:nvSpPr>
          <p:cNvPr id="249" name="PlaceHolder 2"/>
          <p:cNvSpPr>
            <a:spLocks noGrp="1"/>
          </p:cNvSpPr>
          <p:nvPr>
            <p:ph/>
          </p:nvPr>
        </p:nvSpPr>
        <p:spPr>
          <a:xfrm>
            <a:off x="365040" y="1538640"/>
            <a:ext cx="8414640" cy="18014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Terminal-based user interface has several effects on its users: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User is constrained to reply to a definite sequence of prompts for inputs</a:t>
            </a:r>
            <a:endParaRPr b="0" lang="en-US" sz="1800" spc="-1" strike="noStrike">
              <a:latin typeface="Arial"/>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Once an input is entered, there is no way to change it</a:t>
            </a:r>
            <a:endParaRPr b="0" lang="en-US" sz="16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To obtain results for a different set of input data, user must wait for command menu to be displayed again</a:t>
            </a:r>
            <a:endParaRPr b="0" lang="en-US" sz="1800" spc="-1" strike="noStrike">
              <a:latin typeface="Arial"/>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At that point, the same command and all of the other inputs must be re-entered</a:t>
            </a:r>
            <a:endParaRPr b="0" lang="en-US" sz="1600" spc="-1" strike="noStrike">
              <a:latin typeface="Arial"/>
            </a:endParaRPr>
          </a:p>
        </p:txBody>
      </p:sp>
      <p:pic>
        <p:nvPicPr>
          <p:cNvPr id="250" name="Picture 4" descr="Figure 8-1 Ay session with the terminal - based tax calculator program. The screenshot of a session with the terminal-based tax calculator program is as follows. Line 1: Last login, colon, Monday, June 12, 6 48 11 on console. Line 2: tiger, colon, tilde, lambert k $ c d python files. Line 3: tiger, colon, python files lambert k $ python 3 tax form, dot, p y. Line 4: enter the gross income, colon, 25000.00. Line 5: enter the number of dependents, colon, 2. Line 6: the income tax is $1800.0. Line 7: tiger, colon, python files lambert k $ python 3 tax form, dot, p y. Line 8: enter the gross income, colon, 24000. Line 9: enter the number of dependents, colon, 2. Line 10: the income tax is $1600.0. Line 11: tiger, colon, python files lambert k $."/>
          <p:cNvPicPr/>
          <p:nvPr/>
        </p:nvPicPr>
        <p:blipFill>
          <a:blip r:embed="rId1"/>
          <a:stretch/>
        </p:blipFill>
        <p:spPr>
          <a:xfrm>
            <a:off x="2150280" y="3627360"/>
            <a:ext cx="4080600" cy="2377440"/>
          </a:xfrm>
          <a:prstGeom prst="rect">
            <a:avLst/>
          </a:prstGeom>
          <a:ln w="0">
            <a:noFill/>
          </a:ln>
        </p:spPr>
      </p:pic>
      <p:sp>
        <p:nvSpPr>
          <p:cNvPr id="251" name="PlaceHolder 3"/>
          <p:cNvSpPr>
            <a:spLocks noGrp="1"/>
          </p:cNvSpPr>
          <p:nvPr>
            <p:ph type="ftr" idx="1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Obtaining Input with Prompter Boxes (1 of 2)</a:t>
            </a:r>
            <a:endParaRPr b="0" lang="en-US" sz="2800" spc="-1" strike="noStrike">
              <a:latin typeface="Arial"/>
            </a:endParaRPr>
          </a:p>
        </p:txBody>
      </p:sp>
      <p:sp>
        <p:nvSpPr>
          <p:cNvPr id="412" name="PlaceHolder 2"/>
          <p:cNvSpPr>
            <a:spLocks noGrp="1"/>
          </p:cNvSpPr>
          <p:nvPr>
            <p:ph/>
          </p:nvPr>
        </p:nvSpPr>
        <p:spPr>
          <a:xfrm>
            <a:off x="365040" y="1538640"/>
            <a:ext cx="8549640" cy="233856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class PrompterBoxDemo(EasyFrame):</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def __init__(self):</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Sets up the window and widgets."""</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EasyFrame.__init__(self, title = "Prompter Box Demo", width = 300, height = 100)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self.label = self.addLabel(text = " ", row = 0, column = 0, sticky = "NSEW") </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self.addButton(text = "Username", row = 1, column = 0, command = self.getUserName)</a:t>
            </a:r>
            <a:endParaRPr b="0" lang="en-US" sz="16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def getUserName(self):</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text = self.prompterBox(title = "Input Dialog", promptString = "Your username:")</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self.label["text"] = "Hi " + name + "!"</a:t>
            </a:r>
            <a:endParaRPr b="0" lang="en-US" sz="1600" spc="-1" strike="noStrike">
              <a:latin typeface="Arial"/>
            </a:endParaRPr>
          </a:p>
        </p:txBody>
      </p:sp>
      <p:sp>
        <p:nvSpPr>
          <p:cNvPr id="413" name="PlaceHolder 3"/>
          <p:cNvSpPr>
            <a:spLocks noGrp="1"/>
          </p:cNvSpPr>
          <p:nvPr>
            <p:ph type="ftr" idx="57"/>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Obtaining Input with Prompter Boxes (2 of 2)</a:t>
            </a:r>
            <a:endParaRPr b="0" lang="en-US" sz="2800" spc="-1" strike="noStrike">
              <a:latin typeface="Arial"/>
            </a:endParaRPr>
          </a:p>
        </p:txBody>
      </p:sp>
      <p:pic>
        <p:nvPicPr>
          <p:cNvPr id="415" name="Picture 5" descr="Figure 8-19 USing a prompter box. At start-up a program might prompt the user for a username and then for a password, after launching the main window of the application. G U I applications use a popup dialog called a prompter box for this purpose."/>
          <p:cNvPicPr/>
          <p:nvPr/>
        </p:nvPicPr>
        <p:blipFill>
          <a:blip r:embed="rId1"/>
          <a:stretch/>
        </p:blipFill>
        <p:spPr>
          <a:xfrm>
            <a:off x="1371600" y="2438280"/>
            <a:ext cx="6403680" cy="1875240"/>
          </a:xfrm>
          <a:prstGeom prst="rect">
            <a:avLst/>
          </a:prstGeom>
          <a:ln w="0">
            <a:noFill/>
          </a:ln>
        </p:spPr>
      </p:pic>
      <p:sp>
        <p:nvSpPr>
          <p:cNvPr id="416" name="PlaceHolder 2"/>
          <p:cNvSpPr>
            <a:spLocks noGrp="1"/>
          </p:cNvSpPr>
          <p:nvPr>
            <p:ph type="ftr" idx="58"/>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Check Buttons</a:t>
            </a:r>
            <a:endParaRPr b="0" lang="en-US" sz="2800" spc="-1" strike="noStrike">
              <a:latin typeface="Arial"/>
            </a:endParaRPr>
          </a:p>
        </p:txBody>
      </p:sp>
      <p:sp>
        <p:nvSpPr>
          <p:cNvPr id="418" name="PlaceHolder 2"/>
          <p:cNvSpPr>
            <a:spLocks noGrp="1"/>
          </p:cNvSpPr>
          <p:nvPr>
            <p:ph/>
          </p:nvPr>
        </p:nvSpPr>
        <p:spPr>
          <a:xfrm>
            <a:off x="365040" y="1538640"/>
            <a:ext cx="8414640" cy="13705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Check button</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Consists of a label and a box that a user can select or deselect with the mouse</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method </a:t>
            </a:r>
            <a:r>
              <a:rPr b="1" lang="en-US" sz="2000" spc="-1" strike="noStrike">
                <a:solidFill>
                  <a:srgbClr val="000000"/>
                </a:solidFill>
                <a:latin typeface="Calibri"/>
              </a:rPr>
              <a:t>addCheckbutton</a:t>
            </a:r>
            <a:r>
              <a:rPr b="0" lang="en-US" sz="2000" spc="-1" strike="noStrike">
                <a:solidFill>
                  <a:srgbClr val="000000"/>
                </a:solidFill>
                <a:latin typeface="Calibri"/>
              </a:rPr>
              <a:t> expects a </a:t>
            </a:r>
            <a:r>
              <a:rPr b="1" lang="en-US" sz="2000" spc="-1" strike="noStrike">
                <a:solidFill>
                  <a:srgbClr val="000000"/>
                </a:solidFill>
                <a:latin typeface="Calibri"/>
              </a:rPr>
              <a:t>text</a:t>
            </a:r>
            <a:r>
              <a:rPr b="0" lang="en-US" sz="2000" spc="-1" strike="noStrike">
                <a:solidFill>
                  <a:srgbClr val="000000"/>
                </a:solidFill>
                <a:latin typeface="Calibri"/>
              </a:rPr>
              <a:t> argument and an optional command argument</a:t>
            </a:r>
            <a:endParaRPr b="0" lang="en-US" sz="2000" spc="-1" strike="noStrike">
              <a:latin typeface="Arial"/>
            </a:endParaRPr>
          </a:p>
        </p:txBody>
      </p:sp>
      <p:pic>
        <p:nvPicPr>
          <p:cNvPr id="419" name="Picture 4" descr="Figure 8-20 Using check buttons. A restaurant serves chicken dinners with a standard set of sides. These include French fries, green beans, and applesauce. A customer can omit any of the sides from her order, and vegetarians will want to omit the chicken. The user selects these options via check buttons and clicks the Place order button to place her order. A message box then pops up with a summary of the order."/>
          <p:cNvPicPr/>
          <p:nvPr/>
        </p:nvPicPr>
        <p:blipFill>
          <a:blip r:embed="rId1"/>
          <a:stretch/>
        </p:blipFill>
        <p:spPr>
          <a:xfrm>
            <a:off x="2133720" y="3347640"/>
            <a:ext cx="4190400" cy="2046240"/>
          </a:xfrm>
          <a:prstGeom prst="rect">
            <a:avLst/>
          </a:prstGeom>
          <a:ln w="0">
            <a:noFill/>
          </a:ln>
        </p:spPr>
      </p:pic>
      <p:sp>
        <p:nvSpPr>
          <p:cNvPr id="420" name="PlaceHolder 3"/>
          <p:cNvSpPr>
            <a:spLocks noGrp="1"/>
          </p:cNvSpPr>
          <p:nvPr>
            <p:ph type="ftr" idx="59"/>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Radio Buttons (1 of 2)</a:t>
            </a:r>
            <a:endParaRPr b="0" lang="en-US" sz="2800" spc="-1" strike="noStrike">
              <a:latin typeface="Arial"/>
            </a:endParaRPr>
          </a:p>
        </p:txBody>
      </p:sp>
      <p:sp>
        <p:nvSpPr>
          <p:cNvPr id="422" name="PlaceHolder 2"/>
          <p:cNvSpPr>
            <a:spLocks noGrp="1"/>
          </p:cNvSpPr>
          <p:nvPr>
            <p:ph/>
          </p:nvPr>
        </p:nvSpPr>
        <p:spPr>
          <a:xfrm>
            <a:off x="365040" y="1538640"/>
            <a:ext cx="8414640" cy="3099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Radio buttons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Used when the user must be restricted to one selection only</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Consists of a label and a control widget</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EasyRadiobuttonGroup</a:t>
            </a:r>
            <a:r>
              <a:rPr b="0" lang="en-US" sz="2000" spc="-1" strike="noStrike">
                <a:solidFill>
                  <a:srgbClr val="000000"/>
                </a:solidFill>
                <a:latin typeface="Calibri"/>
              </a:rPr>
              <a:t> method </a:t>
            </a:r>
            <a:r>
              <a:rPr b="1" lang="en-US" sz="2000" spc="-1" strike="noStrike">
                <a:solidFill>
                  <a:srgbClr val="000000"/>
                </a:solidFill>
                <a:latin typeface="Calibri"/>
              </a:rPr>
              <a:t>getSelectedButton</a:t>
            </a:r>
            <a:r>
              <a:rPr b="0" lang="en-US" sz="2000" spc="-1" strike="noStrike">
                <a:solidFill>
                  <a:srgbClr val="000000"/>
                </a:solidFill>
                <a:latin typeface="Calibri"/>
              </a:rPr>
              <a:t> returns the currently selected radio button in a radio button group</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method </a:t>
            </a:r>
            <a:r>
              <a:rPr b="1" lang="en-US" sz="2000" spc="-1" strike="noStrike">
                <a:solidFill>
                  <a:srgbClr val="000000"/>
                </a:solidFill>
                <a:latin typeface="Calibri"/>
              </a:rPr>
              <a:t>setSelectionButton</a:t>
            </a:r>
            <a:r>
              <a:rPr b="0" lang="en-US" sz="2000" spc="-1" strike="noStrike">
                <a:solidFill>
                  <a:srgbClr val="000000"/>
                </a:solidFill>
                <a:latin typeface="Calibri"/>
              </a:rPr>
              <a:t> selects a radio button under program control</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Once a radio button group is created, the programmer can add radio buttons to it with the </a:t>
            </a:r>
            <a:r>
              <a:rPr b="1" lang="en-US" sz="1800" spc="-1" strike="noStrike">
                <a:solidFill>
                  <a:srgbClr val="000000"/>
                </a:solidFill>
                <a:latin typeface="Calibri"/>
              </a:rPr>
              <a:t>EasyRadiobuttonGroup</a:t>
            </a:r>
            <a:r>
              <a:rPr b="0" lang="en-US" sz="1800" spc="-1" strike="noStrike">
                <a:solidFill>
                  <a:srgbClr val="000000"/>
                </a:solidFill>
                <a:latin typeface="Calibri"/>
              </a:rPr>
              <a:t> method </a:t>
            </a:r>
            <a:r>
              <a:rPr b="1" lang="en-US" sz="1800" spc="-1" strike="noStrike">
                <a:solidFill>
                  <a:srgbClr val="000000"/>
                </a:solidFill>
                <a:latin typeface="Calibri"/>
              </a:rPr>
              <a:t>addRadiobutton</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This method expects a </a:t>
            </a:r>
            <a:r>
              <a:rPr b="1" lang="en-US" sz="1800" spc="-1" strike="noStrike">
                <a:solidFill>
                  <a:srgbClr val="000000"/>
                </a:solidFill>
                <a:latin typeface="Calibri"/>
              </a:rPr>
              <a:t>text</a:t>
            </a:r>
            <a:r>
              <a:rPr b="0" lang="en-US" sz="1800" spc="-1" strike="noStrike">
                <a:solidFill>
                  <a:srgbClr val="000000"/>
                </a:solidFill>
                <a:latin typeface="Calibri"/>
              </a:rPr>
              <a:t> argument and an optional </a:t>
            </a:r>
            <a:r>
              <a:rPr b="1" lang="en-US" sz="1800" spc="-1" strike="noStrike">
                <a:solidFill>
                  <a:srgbClr val="000000"/>
                </a:solidFill>
                <a:latin typeface="Calibri"/>
              </a:rPr>
              <a:t>command</a:t>
            </a:r>
            <a:r>
              <a:rPr b="0" lang="en-US" sz="1800" spc="-1" strike="noStrike">
                <a:solidFill>
                  <a:srgbClr val="000000"/>
                </a:solidFill>
                <a:latin typeface="Calibri"/>
              </a:rPr>
              <a:t> argument</a:t>
            </a:r>
            <a:endParaRPr b="0" lang="en-US" sz="1800" spc="-1" strike="noStrike">
              <a:latin typeface="Arial"/>
            </a:endParaRPr>
          </a:p>
        </p:txBody>
      </p:sp>
      <p:sp>
        <p:nvSpPr>
          <p:cNvPr id="423" name="PlaceHolder 3"/>
          <p:cNvSpPr>
            <a:spLocks noGrp="1"/>
          </p:cNvSpPr>
          <p:nvPr>
            <p:ph type="ftr" idx="60"/>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Radio Buttons (2 of 2)</a:t>
            </a:r>
            <a:endParaRPr b="0" lang="en-US" sz="2800" spc="-1" strike="noStrike">
              <a:latin typeface="Arial"/>
            </a:endParaRPr>
          </a:p>
        </p:txBody>
      </p:sp>
      <p:pic>
        <p:nvPicPr>
          <p:cNvPr id="425" name="Picture 5" descr="Figure 8-21 Using radio buttons. In the screenshot of radio button demo window the options given for meat, potato and vegetable are: meat, chicken, beef; potato, French fries, baked potato; vegetable, applesauce, green beans. When the user clicks on the button, place order, a message box pops up with a summary of the order, that is chicken, baked potato, green beans. "/>
          <p:cNvPicPr/>
          <p:nvPr/>
        </p:nvPicPr>
        <p:blipFill>
          <a:blip r:embed="rId1"/>
          <a:stretch/>
        </p:blipFill>
        <p:spPr>
          <a:xfrm>
            <a:off x="1371600" y="2209680"/>
            <a:ext cx="6264720" cy="2674080"/>
          </a:xfrm>
          <a:prstGeom prst="rect">
            <a:avLst/>
          </a:prstGeom>
          <a:ln w="0">
            <a:noFill/>
          </a:ln>
        </p:spPr>
      </p:pic>
      <p:sp>
        <p:nvSpPr>
          <p:cNvPr id="426" name="PlaceHolder 2"/>
          <p:cNvSpPr>
            <a:spLocks noGrp="1"/>
          </p:cNvSpPr>
          <p:nvPr>
            <p:ph type="ftr" idx="61"/>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Keyboard Events</a:t>
            </a:r>
            <a:endParaRPr b="0" lang="en-US" sz="2800" spc="-1" strike="noStrike">
              <a:latin typeface="Arial"/>
            </a:endParaRPr>
          </a:p>
        </p:txBody>
      </p:sp>
      <p:sp>
        <p:nvSpPr>
          <p:cNvPr id="428" name="PlaceHolder 2"/>
          <p:cNvSpPr>
            <a:spLocks noGrp="1"/>
          </p:cNvSpPr>
          <p:nvPr>
            <p:ph/>
          </p:nvPr>
        </p:nvSpPr>
        <p:spPr>
          <a:xfrm>
            <a:off x="365040" y="1371600"/>
            <a:ext cx="8414640" cy="25261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You can associate a keyboard event and an event-handling method with a widget by calling the bind method</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This method expects a string containing a key event as its first argument and the method to be triggered as its second argument</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string for the return key event is "&lt;Return&gt;"</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event-handling method should have a single parameter named event</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You bind the keyboard return event to a handler for the inputField widget:</a:t>
            </a:r>
            <a:endParaRPr b="0" lang="en-US" sz="2000" spc="-1" strike="noStrike">
              <a:latin typeface="Arial"/>
            </a:endParaRPr>
          </a:p>
        </p:txBody>
      </p:sp>
      <p:sp>
        <p:nvSpPr>
          <p:cNvPr id="429" name="PlaceHolder 3"/>
          <p:cNvSpPr>
            <a:spLocks noGrp="1"/>
          </p:cNvSpPr>
          <p:nvPr>
            <p:ph/>
          </p:nvPr>
        </p:nvSpPr>
        <p:spPr>
          <a:xfrm>
            <a:off x="500760" y="4572000"/>
            <a:ext cx="8414640" cy="26244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self.inputField.bind("&lt;Return&gt;", lambda event: self.computeSqrt())</a:t>
            </a:r>
            <a:endParaRPr b="0" lang="en-US" sz="1800" spc="-1" strike="noStrike">
              <a:latin typeface="Arial"/>
            </a:endParaRPr>
          </a:p>
        </p:txBody>
      </p:sp>
      <p:sp>
        <p:nvSpPr>
          <p:cNvPr id="430" name="PlaceHolder 4"/>
          <p:cNvSpPr>
            <a:spLocks noGrp="1"/>
          </p:cNvSpPr>
          <p:nvPr>
            <p:ph type="ftr" idx="6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Working with Colors (1 of 2)</a:t>
            </a:r>
            <a:endParaRPr b="0" lang="en-US" sz="2800" spc="-1" strike="noStrike">
              <a:latin typeface="Arial"/>
            </a:endParaRPr>
          </a:p>
        </p:txBody>
      </p:sp>
      <p:sp>
        <p:nvSpPr>
          <p:cNvPr id="432" name="PlaceHolder 2"/>
          <p:cNvSpPr>
            <a:spLocks noGrp="1"/>
          </p:cNvSpPr>
          <p:nvPr>
            <p:ph/>
          </p:nvPr>
        </p:nvSpPr>
        <p:spPr>
          <a:xfrm>
            <a:off x="365040" y="1538640"/>
            <a:ext cx="8414640" cy="16628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Python represents an R</a:t>
            </a:r>
            <a:r>
              <a:rPr b="0" lang="en-US" sz="100" spc="-1" strike="noStrike">
                <a:solidFill>
                  <a:srgbClr val="000000"/>
                </a:solidFill>
                <a:latin typeface="Calibri"/>
              </a:rPr>
              <a:t> </a:t>
            </a: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B value as a string containing a six-digit hexadecimal number</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Of the form "0</a:t>
            </a:r>
            <a:r>
              <a:rPr b="0" lang="en-US" sz="100" spc="-1" strike="noStrike">
                <a:solidFill>
                  <a:srgbClr val="000000"/>
                </a:solidFill>
                <a:latin typeface="Calibri"/>
              </a:rPr>
              <a:t> </a:t>
            </a:r>
            <a:r>
              <a:rPr b="0" lang="en-US" sz="1800" spc="-1" strike="noStrike">
                <a:solidFill>
                  <a:srgbClr val="000000"/>
                </a:solidFill>
                <a:latin typeface="Calibri"/>
              </a:rPr>
              <a:t>x</a:t>
            </a:r>
            <a:r>
              <a:rPr b="0" lang="en-US" sz="100" spc="-1" strike="noStrike">
                <a:solidFill>
                  <a:srgbClr val="000000"/>
                </a:solidFill>
                <a:latin typeface="Calibri"/>
              </a:rPr>
              <a:t> </a:t>
            </a:r>
            <a:r>
              <a:rPr b="0" lang="en-US" sz="1800" spc="-1" strike="noStrike">
                <a:solidFill>
                  <a:srgbClr val="000000"/>
                </a:solidFill>
                <a:latin typeface="Calibri"/>
              </a:rPr>
              <a:t>R</a:t>
            </a:r>
            <a:r>
              <a:rPr b="0" lang="en-US" sz="100" spc="-1" strike="noStrike">
                <a:solidFill>
                  <a:srgbClr val="000000"/>
                </a:solidFill>
                <a:latin typeface="Calibri"/>
              </a:rPr>
              <a:t> </a:t>
            </a:r>
            <a:r>
              <a:rPr b="0" lang="en-US" sz="1800" spc="-1" strike="noStrike">
                <a:solidFill>
                  <a:srgbClr val="000000"/>
                </a:solidFill>
                <a:latin typeface="Calibri"/>
              </a:rPr>
              <a:t>R</a:t>
            </a:r>
            <a:r>
              <a:rPr b="0" lang="en-US" sz="100" spc="-1" strike="noStrike">
                <a:solidFill>
                  <a:srgbClr val="000000"/>
                </a:solidFill>
                <a:latin typeface="Calibri"/>
              </a:rPr>
              <a:t> </a:t>
            </a:r>
            <a:r>
              <a:rPr b="0" lang="en-US" sz="1800" spc="-1" strike="noStrike">
                <a:solidFill>
                  <a:srgbClr val="000000"/>
                </a:solidFill>
                <a:latin typeface="Calibri"/>
              </a:rPr>
              <a:t>G</a:t>
            </a:r>
            <a:r>
              <a:rPr b="0" lang="en-US" sz="100" spc="-1" strike="noStrike">
                <a:solidFill>
                  <a:srgbClr val="000000"/>
                </a:solidFill>
                <a:latin typeface="Calibri"/>
              </a:rPr>
              <a:t> </a:t>
            </a:r>
            <a:r>
              <a:rPr b="0" lang="en-US" sz="1800" spc="-1" strike="noStrike">
                <a:solidFill>
                  <a:srgbClr val="000000"/>
                </a:solidFill>
                <a:latin typeface="Calibri"/>
              </a:rPr>
              <a:t>G</a:t>
            </a:r>
            <a:r>
              <a:rPr b="0" lang="en-US" sz="100" spc="-1" strike="noStrike">
                <a:solidFill>
                  <a:srgbClr val="000000"/>
                </a:solidFill>
                <a:latin typeface="Calibri"/>
              </a:rPr>
              <a:t> </a:t>
            </a:r>
            <a:r>
              <a:rPr b="0" lang="en-US" sz="1800" spc="-1" strike="noStrike">
                <a:solidFill>
                  <a:srgbClr val="000000"/>
                </a:solidFill>
                <a:latin typeface="Calibri"/>
              </a:rPr>
              <a:t>B</a:t>
            </a:r>
            <a:r>
              <a:rPr b="0" lang="en-US" sz="100" spc="-1" strike="noStrike">
                <a:solidFill>
                  <a:srgbClr val="000000"/>
                </a:solidFill>
                <a:latin typeface="Calibri"/>
              </a:rPr>
              <a:t> </a:t>
            </a:r>
            <a:r>
              <a:rPr b="0" lang="en-US" sz="1800" spc="-1" strike="noStrike">
                <a:solidFill>
                  <a:srgbClr val="000000"/>
                </a:solidFill>
                <a:latin typeface="Calibri"/>
              </a:rPr>
              <a:t>B" </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tkinter module also accepts the simpler representation "#R</a:t>
            </a:r>
            <a:r>
              <a:rPr b="0" lang="en-US" sz="100" spc="-1" strike="noStrike">
                <a:solidFill>
                  <a:srgbClr val="000000"/>
                </a:solidFill>
                <a:latin typeface="Calibri"/>
              </a:rPr>
              <a:t> </a:t>
            </a:r>
            <a:r>
              <a:rPr b="0" lang="en-US" sz="2000" spc="-1" strike="noStrike">
                <a:solidFill>
                  <a:srgbClr val="000000"/>
                </a:solidFill>
                <a:latin typeface="Calibri"/>
              </a:rPr>
              <a:t>R</a:t>
            </a:r>
            <a:r>
              <a:rPr b="0" lang="en-US" sz="100" spc="-1" strike="noStrike">
                <a:solidFill>
                  <a:srgbClr val="000000"/>
                </a:solidFill>
                <a:latin typeface="Calibri"/>
              </a:rPr>
              <a:t> </a:t>
            </a: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B</a:t>
            </a:r>
            <a:r>
              <a:rPr b="0" lang="en-US" sz="100" spc="-1" strike="noStrike">
                <a:solidFill>
                  <a:srgbClr val="000000"/>
                </a:solidFill>
                <a:latin typeface="Calibri"/>
              </a:rPr>
              <a:t> </a:t>
            </a:r>
            <a:r>
              <a:rPr b="0" lang="en-US" sz="2000" spc="-1" strike="noStrike">
                <a:solidFill>
                  <a:srgbClr val="000000"/>
                </a:solidFill>
                <a:latin typeface="Calibri"/>
              </a:rPr>
              <a:t>B" for hexadecimal values (called a hex string)</a:t>
            </a:r>
            <a:endParaRPr b="0" lang="en-US" sz="2000" spc="-1" strike="noStrike">
              <a:latin typeface="Arial"/>
            </a:endParaRPr>
          </a:p>
        </p:txBody>
      </p:sp>
      <p:sp>
        <p:nvSpPr>
          <p:cNvPr id="433" name="PlaceHolder 3"/>
          <p:cNvSpPr>
            <a:spLocks noGrp="1"/>
          </p:cNvSpPr>
          <p:nvPr>
            <p:ph type="ftr" idx="6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Working with Colors (2 of 2)</a:t>
            </a:r>
            <a:endParaRPr b="0" lang="en-US" sz="2800" spc="-1" strike="noStrike">
              <a:latin typeface="Arial"/>
            </a:endParaRPr>
          </a:p>
        </p:txBody>
      </p:sp>
      <p:graphicFrame>
        <p:nvGraphicFramePr>
          <p:cNvPr id="435" name="Table 5"/>
          <p:cNvGraphicFramePr/>
          <p:nvPr/>
        </p:nvGraphicFramePr>
        <p:xfrm>
          <a:off x="1371600" y="2057400"/>
          <a:ext cx="6095160" cy="2595240"/>
        </p:xfrm>
        <a:graphic>
          <a:graphicData uri="http://schemas.openxmlformats.org/drawingml/2006/table">
            <a:tbl>
              <a:tblPr/>
              <a:tblGrid>
                <a:gridCol w="2031840"/>
                <a:gridCol w="2031840"/>
                <a:gridCol w="2031840"/>
              </a:tblGrid>
              <a:tr h="370800">
                <a:tc>
                  <a:txBody>
                    <a:bodyPr anchor="t">
                      <a:noAutofit/>
                    </a:bodyPr>
                    <a:p>
                      <a:pPr>
                        <a:lnSpc>
                          <a:spcPct val="100000"/>
                        </a:lnSpc>
                        <a:buNone/>
                      </a:pPr>
                      <a:r>
                        <a:rPr b="1" lang="en-US" sz="1400" spc="-1" strike="noStrike">
                          <a:solidFill>
                            <a:srgbClr val="000000"/>
                          </a:solidFill>
                          <a:latin typeface="Calibri"/>
                        </a:rPr>
                        <a:t>Ordinary Value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RGB Triple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Hex String</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"black"</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(0,0,0)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"#000000"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"red"</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(255,0,0)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tabLst>
                          <a:tab algn="l" pos="0"/>
                        </a:tabLst>
                      </a:pPr>
                      <a:r>
                        <a:rPr b="0" lang="en-US" sz="1400" spc="-1" strike="noStrike">
                          <a:solidFill>
                            <a:srgbClr val="000000"/>
                          </a:solidFill>
                          <a:latin typeface="Calibri"/>
                        </a:rPr>
                        <a:t>"#ff0000"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"green"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(0,255,0)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tabLst>
                          <a:tab algn="l" pos="0"/>
                        </a:tabLst>
                      </a:pPr>
                      <a:r>
                        <a:rPr b="0" lang="en-US" sz="1400" spc="-1" strike="noStrike">
                          <a:solidFill>
                            <a:srgbClr val="000000"/>
                          </a:solidFill>
                          <a:latin typeface="Calibri"/>
                        </a:rPr>
                        <a:t>"#00ff00"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"blue"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(0,0,255)</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tabLst>
                          <a:tab algn="l" pos="0"/>
                        </a:tabLst>
                      </a:pPr>
                      <a:r>
                        <a:rPr b="0" lang="en-US" sz="1400" spc="-1" strike="noStrike">
                          <a:solidFill>
                            <a:srgbClr val="000000"/>
                          </a:solidFill>
                          <a:latin typeface="Calibri"/>
                        </a:rPr>
                        <a:t>"#0000ff"</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"gray"</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(127,127,127)</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tabLst>
                          <a:tab algn="l" pos="0"/>
                        </a:tabLst>
                      </a:pPr>
                      <a:r>
                        <a:rPr b="0" lang="en-US" sz="1400" spc="-1" strike="noStrike">
                          <a:solidFill>
                            <a:srgbClr val="000000"/>
                          </a:solidFill>
                          <a:latin typeface="Calibri"/>
                        </a:rPr>
                        <a:t>"#7f7f7f"</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"white"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(255,255,255)</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tabLst>
                          <a:tab algn="l" pos="0"/>
                        </a:tabLst>
                      </a:pPr>
                      <a:r>
                        <a:rPr b="0" lang="en-US" sz="1400" spc="-1" strike="noStrike">
                          <a:solidFill>
                            <a:srgbClr val="000000"/>
                          </a:solidFill>
                          <a:latin typeface="Calibri"/>
                        </a:rPr>
                        <a:t>"#ffffff"</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36" name="PlaceHolder 2"/>
          <p:cNvSpPr>
            <a:spLocks noGrp="1"/>
          </p:cNvSpPr>
          <p:nvPr>
            <p:ph type="ftr" idx="6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Using a Color Chooser</a:t>
            </a:r>
            <a:endParaRPr b="0" lang="en-US" sz="2800" spc="-1" strike="noStrike">
              <a:latin typeface="Arial"/>
            </a:endParaRPr>
          </a:p>
        </p:txBody>
      </p:sp>
      <p:sp>
        <p:nvSpPr>
          <p:cNvPr id="438" name="PlaceHolder 2"/>
          <p:cNvSpPr>
            <a:spLocks noGrp="1"/>
          </p:cNvSpPr>
          <p:nvPr>
            <p:ph/>
          </p:nvPr>
        </p:nvSpPr>
        <p:spPr>
          <a:xfrm>
            <a:off x="365040" y="1538640"/>
            <a:ext cx="8414640" cy="5839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Most graphics software packages allow the user to pick a color with a standard color chooser</a:t>
            </a:r>
            <a:endParaRPr b="0" lang="en-US" sz="2000" spc="-1" strike="noStrike">
              <a:latin typeface="Arial"/>
            </a:endParaRPr>
          </a:p>
        </p:txBody>
      </p:sp>
      <p:pic>
        <p:nvPicPr>
          <p:cNvPr id="439" name="Picture 4" descr="Figure 8-22 Using a color chooser. The window displays the current color in a canvas widget, a rectangular area that supports graphics operations. When the user clicks the Choose color button in the main window, a color chooser dialog pops up. When the user clicks OK to close the dialog, the main window updates its fields and canvas with the information about the chosen color."/>
          <p:cNvPicPr/>
          <p:nvPr/>
        </p:nvPicPr>
        <p:blipFill>
          <a:blip r:embed="rId1"/>
          <a:stretch/>
        </p:blipFill>
        <p:spPr>
          <a:xfrm>
            <a:off x="2198520" y="2362320"/>
            <a:ext cx="4748040" cy="3467880"/>
          </a:xfrm>
          <a:prstGeom prst="rect">
            <a:avLst/>
          </a:prstGeom>
          <a:ln w="0">
            <a:noFill/>
          </a:ln>
        </p:spPr>
      </p:pic>
      <p:sp>
        <p:nvSpPr>
          <p:cNvPr id="440" name="PlaceHolder 3"/>
          <p:cNvSpPr>
            <a:spLocks noGrp="1"/>
          </p:cNvSpPr>
          <p:nvPr>
            <p:ph type="ftr" idx="65"/>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Chapter Summary (1 of 2)</a:t>
            </a:r>
            <a:endParaRPr b="0" lang="en-US" sz="2800" spc="-1" strike="noStrike">
              <a:latin typeface="Arial"/>
            </a:endParaRPr>
          </a:p>
        </p:txBody>
      </p:sp>
      <p:sp>
        <p:nvSpPr>
          <p:cNvPr id="442" name="PlaceHolder 2"/>
          <p:cNvSpPr>
            <a:spLocks noGrp="1"/>
          </p:cNvSpPr>
          <p:nvPr>
            <p:ph/>
          </p:nvPr>
        </p:nvSpPr>
        <p:spPr>
          <a:xfrm>
            <a:off x="365040" y="1538640"/>
            <a:ext cx="8414640" cy="34034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I-based program responds to user events by running methods to perform various tasks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The model/view/controller pattern assigns the roles and responsibilities to three different sets of classes</a:t>
            </a:r>
            <a:endParaRPr b="0" lang="en-US" sz="1800" spc="-1" strike="noStrike">
              <a:latin typeface="Arial"/>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tkinter </a:t>
            </a:r>
            <a:r>
              <a:rPr b="0" lang="en-US" sz="2000" spc="-1" strike="noStrike">
                <a:solidFill>
                  <a:srgbClr val="000000"/>
                </a:solidFill>
                <a:latin typeface="Calibri"/>
              </a:rPr>
              <a:t>and</a:t>
            </a:r>
            <a:r>
              <a:rPr b="1" lang="en-US" sz="2000" spc="-1" strike="noStrike">
                <a:solidFill>
                  <a:srgbClr val="000000"/>
                </a:solidFill>
                <a:latin typeface="Calibri"/>
              </a:rPr>
              <a:t> breezy</a:t>
            </a:r>
            <a:r>
              <a:rPr b="1" lang="en-US" sz="100" spc="-1" strike="noStrike">
                <a:solidFill>
                  <a:srgbClr val="000000"/>
                </a:solidFill>
                <a:latin typeface="Calibri"/>
              </a:rPr>
              <a:t> </a:t>
            </a:r>
            <a:r>
              <a:rPr b="1" lang="en-US" sz="2000" spc="-1" strike="noStrike">
                <a:solidFill>
                  <a:srgbClr val="000000"/>
                </a:solidFill>
                <a:latin typeface="Calibri"/>
              </a:rPr>
              <a:t>python</a:t>
            </a:r>
            <a:r>
              <a:rPr b="1" lang="en-US" sz="100" spc="-1" strike="noStrike">
                <a:solidFill>
                  <a:srgbClr val="000000"/>
                </a:solidFill>
                <a:latin typeface="Calibri"/>
              </a:rPr>
              <a:t> </a:t>
            </a:r>
            <a:r>
              <a:rPr b="1" lang="en-US" sz="2000" spc="-1" strike="noStrike">
                <a:solidFill>
                  <a:srgbClr val="000000"/>
                </a:solidFill>
                <a:latin typeface="Calibri"/>
              </a:rPr>
              <a:t>gui </a:t>
            </a:r>
            <a:r>
              <a:rPr b="0" lang="en-US" sz="2000" spc="-1" strike="noStrike">
                <a:solidFill>
                  <a:srgbClr val="000000"/>
                </a:solidFill>
                <a:latin typeface="Calibri"/>
              </a:rPr>
              <a:t>module includes classes, functions, and constants used in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 programming</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I-based program is structured as a main window class (extends the </a:t>
            </a:r>
            <a:r>
              <a:rPr b="1" lang="en-US" sz="2000" spc="-1" strike="noStrike">
                <a:solidFill>
                  <a:srgbClr val="000000"/>
                </a:solidFill>
                <a:latin typeface="Calibri"/>
              </a:rPr>
              <a:t>Frame </a:t>
            </a:r>
            <a:r>
              <a:rPr b="0" lang="en-US" sz="2000" spc="-1" strike="noStrike">
                <a:solidFill>
                  <a:srgbClr val="000000"/>
                </a:solidFill>
                <a:latin typeface="Calibri"/>
              </a:rPr>
              <a:t>class)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Examples of window components: labels, entry fields, command buttons, text areas, and list boxes</a:t>
            </a:r>
            <a:endParaRPr b="0" lang="en-US" sz="2000" spc="-1" strike="noStrike">
              <a:latin typeface="Arial"/>
            </a:endParaRPr>
          </a:p>
        </p:txBody>
      </p:sp>
      <p:sp>
        <p:nvSpPr>
          <p:cNvPr id="443" name="PlaceHolder 3"/>
          <p:cNvSpPr>
            <a:spLocks noGrp="1"/>
          </p:cNvSpPr>
          <p:nvPr>
            <p:ph type="ftr" idx="6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The G</a:t>
            </a:r>
            <a:r>
              <a:rPr b="1" lang="en-US" sz="100" spc="-1" strike="noStrike">
                <a:solidFill>
                  <a:srgbClr val="007fa3"/>
                </a:solidFill>
                <a:latin typeface="Arial"/>
              </a:rPr>
              <a:t> </a:t>
            </a:r>
            <a:r>
              <a:rPr b="1" lang="en-US" sz="2800" spc="-1" strike="noStrike">
                <a:solidFill>
                  <a:srgbClr val="007fa3"/>
                </a:solidFill>
                <a:latin typeface="Arial"/>
              </a:rPr>
              <a:t>U</a:t>
            </a:r>
            <a:r>
              <a:rPr b="1" lang="en-US" sz="100" spc="-1" strike="noStrike">
                <a:solidFill>
                  <a:srgbClr val="007fa3"/>
                </a:solidFill>
                <a:latin typeface="Arial"/>
              </a:rPr>
              <a:t> </a:t>
            </a:r>
            <a:r>
              <a:rPr b="1" lang="en-US" sz="2800" spc="-1" strike="noStrike">
                <a:solidFill>
                  <a:srgbClr val="007fa3"/>
                </a:solidFill>
                <a:latin typeface="Arial"/>
              </a:rPr>
              <a:t>I-Based Version (1 of 2)</a:t>
            </a:r>
            <a:endParaRPr b="0" lang="en-US" sz="2800" spc="-1" strike="noStrike">
              <a:latin typeface="Arial"/>
            </a:endParaRPr>
          </a:p>
        </p:txBody>
      </p:sp>
      <p:sp>
        <p:nvSpPr>
          <p:cNvPr id="253" name="PlaceHolder 2"/>
          <p:cNvSpPr>
            <a:spLocks noGrp="1"/>
          </p:cNvSpPr>
          <p:nvPr>
            <p:ph/>
          </p:nvPr>
        </p:nvSpPr>
        <p:spPr>
          <a:xfrm>
            <a:off x="365040" y="1538640"/>
            <a:ext cx="8414640" cy="6318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I-based version displays a window that contains various components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Called </a:t>
            </a:r>
            <a:r>
              <a:rPr b="1" lang="en-US" sz="1800" spc="-1" strike="noStrike">
                <a:solidFill>
                  <a:srgbClr val="000000"/>
                </a:solidFill>
                <a:latin typeface="Calibri"/>
              </a:rPr>
              <a:t>window objects </a:t>
            </a:r>
            <a:r>
              <a:rPr b="0" lang="en-US" sz="1800" spc="-1" strike="noStrike">
                <a:solidFill>
                  <a:srgbClr val="000000"/>
                </a:solidFill>
                <a:latin typeface="Calibri"/>
              </a:rPr>
              <a:t>or </a:t>
            </a:r>
            <a:r>
              <a:rPr b="1" lang="en-US" sz="1800" spc="-1" strike="noStrike">
                <a:solidFill>
                  <a:srgbClr val="000000"/>
                </a:solidFill>
                <a:latin typeface="Calibri"/>
              </a:rPr>
              <a:t>widgets</a:t>
            </a:r>
            <a:endParaRPr b="0" lang="en-US" sz="1800" spc="-1" strike="noStrike">
              <a:latin typeface="Arial"/>
            </a:endParaRPr>
          </a:p>
        </p:txBody>
      </p:sp>
      <p:pic>
        <p:nvPicPr>
          <p:cNvPr id="254" name="Picture 4" descr="Figure 8-2 Ay G U I - based tax calculator program. The tax calculator program contains 2 input fields, 1 output field, and 1 compute button. The 2 input fields are, gross income, and dependents. The output field is, total tax. The inputs entered and the total tax calculated are as follows. Gross income, 25000.00. Dependents, 2. Total Tax, 1800.00."/>
          <p:cNvPicPr/>
          <p:nvPr/>
        </p:nvPicPr>
        <p:blipFill>
          <a:blip r:embed="rId1"/>
          <a:stretch/>
        </p:blipFill>
        <p:spPr>
          <a:xfrm>
            <a:off x="914400" y="2819520"/>
            <a:ext cx="6539760" cy="2513880"/>
          </a:xfrm>
          <a:prstGeom prst="rect">
            <a:avLst/>
          </a:prstGeom>
          <a:ln w="0">
            <a:noFill/>
          </a:ln>
        </p:spPr>
      </p:pic>
      <p:sp>
        <p:nvSpPr>
          <p:cNvPr id="255" name="PlaceHolder 3"/>
          <p:cNvSpPr>
            <a:spLocks noGrp="1"/>
          </p:cNvSpPr>
          <p:nvPr>
            <p:ph type="ftr" idx="1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Chapter Summary (2 of 2)</a:t>
            </a:r>
            <a:endParaRPr b="0" lang="en-US" sz="2800" spc="-1" strike="noStrike">
              <a:latin typeface="Arial"/>
            </a:endParaRPr>
          </a:p>
        </p:txBody>
      </p:sp>
      <p:sp>
        <p:nvSpPr>
          <p:cNvPr id="445" name="PlaceHolder 2"/>
          <p:cNvSpPr>
            <a:spLocks noGrp="1"/>
          </p:cNvSpPr>
          <p:nvPr>
            <p:ph/>
          </p:nvPr>
        </p:nvSpPr>
        <p:spPr>
          <a:xfrm>
            <a:off x="365040" y="1538640"/>
            <a:ext cx="8414640" cy="34002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Pop-up dialog boxes display messages and ask yes/no question (</a:t>
            </a:r>
            <a:r>
              <a:rPr b="1" lang="en-US" sz="2000" spc="-1" strike="noStrike">
                <a:solidFill>
                  <a:srgbClr val="000000"/>
                </a:solidFill>
                <a:latin typeface="Calibri"/>
              </a:rPr>
              <a:t>tkinter.messagebox </a:t>
            </a:r>
            <a:r>
              <a:rPr b="0" lang="en-US" sz="2000" spc="-1" strike="noStrike">
                <a:solidFill>
                  <a:srgbClr val="000000"/>
                </a:solidFill>
                <a:latin typeface="Calibri"/>
              </a:rPr>
              <a:t>module)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Objects can be arranged using grids and panes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Each component has attributes for the foreground color and background color</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Text has a type font attribute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command </a:t>
            </a:r>
            <a:r>
              <a:rPr b="0" lang="en-US" sz="2000" spc="-1" strike="noStrike">
                <a:solidFill>
                  <a:srgbClr val="000000"/>
                </a:solidFill>
                <a:latin typeface="Calibri"/>
              </a:rPr>
              <a:t>attribute of a button can be set to a method that handles a button click</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Mouse and keyboard events can be associated with handler methods for window objects (</a:t>
            </a:r>
            <a:r>
              <a:rPr b="1" lang="en-US" sz="2000" spc="-1" strike="noStrike">
                <a:solidFill>
                  <a:srgbClr val="000000"/>
                </a:solidFill>
                <a:latin typeface="Calibri"/>
              </a:rPr>
              <a:t>bind</a:t>
            </a:r>
            <a:r>
              <a:rPr b="0" lang="en-US" sz="2000" spc="-1" strike="noStrike">
                <a:solidFill>
                  <a:srgbClr val="000000"/>
                </a:solidFill>
                <a:latin typeface="Calibri"/>
              </a:rPr>
              <a:t>)</a:t>
            </a:r>
            <a:endParaRPr b="0" lang="en-US" sz="2000" spc="-1" strike="noStrike">
              <a:latin typeface="Arial"/>
            </a:endParaRPr>
          </a:p>
        </p:txBody>
      </p:sp>
      <p:sp>
        <p:nvSpPr>
          <p:cNvPr id="446" name="PlaceHolder 3"/>
          <p:cNvSpPr>
            <a:spLocks noGrp="1"/>
          </p:cNvSpPr>
          <p:nvPr>
            <p:ph type="ftr" idx="67"/>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The G</a:t>
            </a:r>
            <a:r>
              <a:rPr b="1" lang="en-US" sz="100" spc="-1" strike="noStrike">
                <a:solidFill>
                  <a:srgbClr val="007fa3"/>
                </a:solidFill>
                <a:latin typeface="Arial"/>
              </a:rPr>
              <a:t> </a:t>
            </a:r>
            <a:r>
              <a:rPr b="1" lang="en-US" sz="2800" spc="-1" strike="noStrike">
                <a:solidFill>
                  <a:srgbClr val="007fa3"/>
                </a:solidFill>
                <a:latin typeface="Arial"/>
              </a:rPr>
              <a:t>U</a:t>
            </a:r>
            <a:r>
              <a:rPr b="1" lang="en-US" sz="100" spc="-1" strike="noStrike">
                <a:solidFill>
                  <a:srgbClr val="007fa3"/>
                </a:solidFill>
                <a:latin typeface="Arial"/>
              </a:rPr>
              <a:t> </a:t>
            </a:r>
            <a:r>
              <a:rPr b="1" lang="en-US" sz="2800" spc="-1" strike="noStrike">
                <a:solidFill>
                  <a:srgbClr val="007fa3"/>
                </a:solidFill>
                <a:latin typeface="Arial"/>
              </a:rPr>
              <a:t>I-Based Version (2 of 2)</a:t>
            </a:r>
            <a:endParaRPr b="0" lang="en-US" sz="2800" spc="-1" strike="noStrike">
              <a:latin typeface="Arial"/>
            </a:endParaRPr>
          </a:p>
        </p:txBody>
      </p:sp>
      <p:sp>
        <p:nvSpPr>
          <p:cNvPr id="257" name="PlaceHolder 2"/>
          <p:cNvSpPr>
            <a:spLocks noGrp="1"/>
          </p:cNvSpPr>
          <p:nvPr>
            <p:ph/>
          </p:nvPr>
        </p:nvSpPr>
        <p:spPr>
          <a:xfrm>
            <a:off x="365040" y="1538640"/>
            <a:ext cx="8414640" cy="1701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I-based version has the following effects on users: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User is not constrained to enter inputs in a particular order</a:t>
            </a:r>
            <a:endParaRPr b="0" lang="en-US" sz="1800" spc="-1" strike="noStrike">
              <a:latin typeface="Arial"/>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Before pressing the Compute button, user can edit any of the data</a:t>
            </a:r>
            <a:endParaRPr b="0" lang="en-US" sz="16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Running different data sets does not require re-entering all of the data</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 seems to be a definite improvement on the terminal-based user interface</a:t>
            </a:r>
            <a:endParaRPr b="0" lang="en-US" sz="2000" spc="-1" strike="noStrike">
              <a:latin typeface="Arial"/>
            </a:endParaRPr>
          </a:p>
        </p:txBody>
      </p:sp>
      <p:sp>
        <p:nvSpPr>
          <p:cNvPr id="258" name="PlaceHolder 3"/>
          <p:cNvSpPr>
            <a:spLocks noGrp="1"/>
          </p:cNvSpPr>
          <p:nvPr>
            <p:ph type="ftr" idx="15"/>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Event-Driven Programming</a:t>
            </a:r>
            <a:endParaRPr b="0" lang="en-US" sz="2800" spc="-1" strike="noStrike">
              <a:latin typeface="Arial"/>
            </a:endParaRPr>
          </a:p>
        </p:txBody>
      </p:sp>
      <p:sp>
        <p:nvSpPr>
          <p:cNvPr id="260" name="PlaceHolder 2"/>
          <p:cNvSpPr>
            <a:spLocks noGrp="1"/>
          </p:cNvSpPr>
          <p:nvPr>
            <p:ph/>
          </p:nvPr>
        </p:nvSpPr>
        <p:spPr>
          <a:xfrm>
            <a:off x="365040" y="1538640"/>
            <a:ext cx="8414640" cy="4617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User-generated </a:t>
            </a:r>
            <a:r>
              <a:rPr b="1" lang="en-US" sz="2000" spc="-1" strike="noStrike">
                <a:solidFill>
                  <a:srgbClr val="000000"/>
                </a:solidFill>
                <a:latin typeface="Calibri"/>
              </a:rPr>
              <a:t>events</a:t>
            </a:r>
            <a:r>
              <a:rPr b="0" lang="en-US" sz="2000" spc="-1" strike="noStrike">
                <a:solidFill>
                  <a:srgbClr val="000000"/>
                </a:solidFill>
                <a:latin typeface="Calibri"/>
              </a:rPr>
              <a:t> (e.g., mouse clicks) trigger operations in program to respond by pulling in inputs, processing them, and displaying results</a:t>
            </a:r>
            <a:endParaRPr b="0" lang="en-US" sz="20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Event-driven</a:t>
            </a:r>
            <a:r>
              <a:rPr b="0" lang="en-US" sz="1800" spc="-1" strike="noStrike">
                <a:solidFill>
                  <a:srgbClr val="000000"/>
                </a:solidFill>
                <a:latin typeface="Calibri"/>
              </a:rPr>
              <a:t> software</a:t>
            </a:r>
            <a:endParaRPr b="0" lang="en-US" sz="18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Event-driven programming</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Coding phase:</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Define a new class to represent the main window</a:t>
            </a:r>
            <a:endParaRPr b="0" lang="en-US" sz="18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Instantiate</a:t>
            </a:r>
            <a:r>
              <a:rPr b="0" lang="en-US" sz="1800" spc="-1" strike="noStrike">
                <a:solidFill>
                  <a:srgbClr val="000000"/>
                </a:solidFill>
                <a:latin typeface="Calibri"/>
              </a:rPr>
              <a:t> the classes of window objects needed for this application (e.g., labels, command buttons)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Position these components in the window</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Instantiate the data model and provide any default data in the window objects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Register controller methods with each window object in which a relevant event might occur</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Define these controller methods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Define a </a:t>
            </a:r>
            <a:r>
              <a:rPr b="1" lang="en-US" sz="1800" spc="-1" strike="noStrike">
                <a:solidFill>
                  <a:srgbClr val="000000"/>
                </a:solidFill>
                <a:latin typeface="Calibri"/>
              </a:rPr>
              <a:t>main </a:t>
            </a:r>
            <a:r>
              <a:rPr b="0" lang="en-US" sz="1800" spc="-1" strike="noStrike">
                <a:solidFill>
                  <a:srgbClr val="000000"/>
                </a:solidFill>
                <a:latin typeface="Calibri"/>
              </a:rPr>
              <a:t>that launches the G</a:t>
            </a:r>
            <a:r>
              <a:rPr b="0" lang="en-US" sz="100" spc="-1" strike="noStrike">
                <a:solidFill>
                  <a:srgbClr val="000000"/>
                </a:solidFill>
                <a:latin typeface="Calibri"/>
              </a:rPr>
              <a:t> </a:t>
            </a:r>
            <a:r>
              <a:rPr b="0" lang="en-US" sz="1800" spc="-1" strike="noStrike">
                <a:solidFill>
                  <a:srgbClr val="000000"/>
                </a:solidFill>
                <a:latin typeface="Calibri"/>
              </a:rPr>
              <a:t>U</a:t>
            </a:r>
            <a:r>
              <a:rPr b="0" lang="en-US" sz="100" spc="-1" strike="noStrike">
                <a:solidFill>
                  <a:srgbClr val="000000"/>
                </a:solidFill>
                <a:latin typeface="Calibri"/>
              </a:rPr>
              <a:t> </a:t>
            </a:r>
            <a:r>
              <a:rPr b="0" lang="en-US" sz="1800" spc="-1" strike="noStrike">
                <a:solidFill>
                  <a:srgbClr val="000000"/>
                </a:solidFill>
                <a:latin typeface="Calibri"/>
              </a:rPr>
              <a:t>I</a:t>
            </a:r>
            <a:endParaRPr b="0" lang="en-US" sz="1800" spc="-1" strike="noStrike">
              <a:latin typeface="Arial"/>
            </a:endParaRPr>
          </a:p>
        </p:txBody>
      </p:sp>
      <p:sp>
        <p:nvSpPr>
          <p:cNvPr id="261" name="PlaceHolder 3"/>
          <p:cNvSpPr>
            <a:spLocks noGrp="1"/>
          </p:cNvSpPr>
          <p:nvPr>
            <p:ph type="ftr" idx="1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Coding Simple G</a:t>
            </a:r>
            <a:r>
              <a:rPr b="1" lang="en-US" sz="100" spc="-1" strike="noStrike">
                <a:solidFill>
                  <a:srgbClr val="007fa3"/>
                </a:solidFill>
                <a:latin typeface="Arial"/>
              </a:rPr>
              <a:t> </a:t>
            </a:r>
            <a:r>
              <a:rPr b="1" lang="en-US" sz="2800" spc="-1" strike="noStrike">
                <a:solidFill>
                  <a:srgbClr val="007fa3"/>
                </a:solidFill>
                <a:latin typeface="Arial"/>
              </a:rPr>
              <a:t>U</a:t>
            </a:r>
            <a:r>
              <a:rPr b="1" lang="en-US" sz="100" spc="-1" strike="noStrike">
                <a:solidFill>
                  <a:srgbClr val="007fa3"/>
                </a:solidFill>
                <a:latin typeface="Arial"/>
              </a:rPr>
              <a:t> </a:t>
            </a:r>
            <a:r>
              <a:rPr b="1" lang="en-US" sz="2800" spc="-1" strike="noStrike">
                <a:solidFill>
                  <a:srgbClr val="007fa3"/>
                </a:solidFill>
                <a:latin typeface="Arial"/>
              </a:rPr>
              <a:t>I-Based Programs</a:t>
            </a:r>
            <a:endParaRPr b="0" lang="en-US" sz="2800" spc="-1" strike="noStrike">
              <a:latin typeface="Arial"/>
            </a:endParaRPr>
          </a:p>
        </p:txBody>
      </p:sp>
      <p:sp>
        <p:nvSpPr>
          <p:cNvPr id="263" name="PlaceHolder 2"/>
          <p:cNvSpPr>
            <a:spLocks noGrp="1"/>
          </p:cNvSpPr>
          <p:nvPr>
            <p:ph/>
          </p:nvPr>
        </p:nvSpPr>
        <p:spPr>
          <a:xfrm>
            <a:off x="365040" y="1538640"/>
            <a:ext cx="8414640" cy="1264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There are many libraries and toolkits of G</a:t>
            </a:r>
            <a:r>
              <a:rPr b="0" lang="en-US" sz="100" spc="-1" strike="noStrike">
                <a:solidFill>
                  <a:srgbClr val="000000"/>
                </a:solidFill>
                <a:latin typeface="Calibri"/>
              </a:rPr>
              <a:t> </a:t>
            </a:r>
            <a:r>
              <a:rPr b="0" lang="en-US" sz="2000" spc="-1" strike="noStrike">
                <a:solidFill>
                  <a:srgbClr val="000000"/>
                </a:solidFill>
                <a:latin typeface="Calibri"/>
              </a:rPr>
              <a:t>U</a:t>
            </a:r>
            <a:r>
              <a:rPr b="0" lang="en-US" sz="100" spc="-1" strike="noStrike">
                <a:solidFill>
                  <a:srgbClr val="000000"/>
                </a:solidFill>
                <a:latin typeface="Calibri"/>
              </a:rPr>
              <a:t> </a:t>
            </a:r>
            <a:r>
              <a:rPr b="0" lang="en-US" sz="2000" spc="-1" strike="noStrike">
                <a:solidFill>
                  <a:srgbClr val="000000"/>
                </a:solidFill>
                <a:latin typeface="Calibri"/>
              </a:rPr>
              <a:t>I components available to the Python programmer</a:t>
            </a:r>
            <a:endParaRPr b="0" lang="en-US" sz="20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tk</a:t>
            </a:r>
            <a:r>
              <a:rPr b="1" lang="en-US" sz="100" spc="-1" strike="noStrike">
                <a:solidFill>
                  <a:srgbClr val="000000"/>
                </a:solidFill>
                <a:latin typeface="Calibri"/>
              </a:rPr>
              <a:t> </a:t>
            </a:r>
            <a:r>
              <a:rPr b="1" lang="en-US" sz="1800" spc="-1" strike="noStrike">
                <a:solidFill>
                  <a:srgbClr val="000000"/>
                </a:solidFill>
                <a:latin typeface="Calibri"/>
              </a:rPr>
              <a:t>inter </a:t>
            </a:r>
            <a:r>
              <a:rPr b="0" lang="en-US" sz="1800" spc="-1" strike="noStrike">
                <a:solidFill>
                  <a:srgbClr val="000000"/>
                </a:solidFill>
                <a:latin typeface="Calibri"/>
              </a:rPr>
              <a:t>includes classes for windows and numerous types of window objects</a:t>
            </a:r>
            <a:endParaRPr b="0" lang="en-US" sz="18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breezy</a:t>
            </a:r>
            <a:r>
              <a:rPr b="1" lang="en-US" sz="100" spc="-1" strike="noStrike">
                <a:solidFill>
                  <a:srgbClr val="000000"/>
                </a:solidFill>
                <a:latin typeface="Calibri"/>
              </a:rPr>
              <a:t> </a:t>
            </a:r>
            <a:r>
              <a:rPr b="1" lang="en-US" sz="1800" spc="-1" strike="noStrike">
                <a:solidFill>
                  <a:srgbClr val="000000"/>
                </a:solidFill>
                <a:latin typeface="Calibri"/>
              </a:rPr>
              <a:t>python</a:t>
            </a:r>
            <a:r>
              <a:rPr b="1" lang="en-US" sz="100" spc="-1" strike="noStrike">
                <a:solidFill>
                  <a:srgbClr val="000000"/>
                </a:solidFill>
                <a:latin typeface="Calibri"/>
              </a:rPr>
              <a:t> </a:t>
            </a:r>
            <a:r>
              <a:rPr b="1" lang="en-US" sz="1800" spc="-1" strike="noStrike">
                <a:solidFill>
                  <a:srgbClr val="000000"/>
                </a:solidFill>
                <a:latin typeface="Calibri"/>
              </a:rPr>
              <a:t>gui </a:t>
            </a:r>
            <a:r>
              <a:rPr b="0" lang="en-US" sz="1800" spc="-1" strike="noStrike">
                <a:solidFill>
                  <a:srgbClr val="000000"/>
                </a:solidFill>
                <a:latin typeface="Calibri"/>
              </a:rPr>
              <a:t>a custom</a:t>
            </a:r>
            <a:r>
              <a:rPr b="1" lang="en-US" sz="1800" spc="-1" strike="noStrike">
                <a:solidFill>
                  <a:srgbClr val="000000"/>
                </a:solidFill>
                <a:latin typeface="Calibri"/>
              </a:rPr>
              <a:t>, </a:t>
            </a:r>
            <a:r>
              <a:rPr b="0" lang="en-US" sz="1800" spc="-1" strike="noStrike">
                <a:solidFill>
                  <a:srgbClr val="000000"/>
                </a:solidFill>
                <a:latin typeface="Calibri"/>
              </a:rPr>
              <a:t>open-source module</a:t>
            </a:r>
            <a:endParaRPr b="0" lang="en-US" sz="1800" spc="-1" strike="noStrike">
              <a:latin typeface="Arial"/>
            </a:endParaRPr>
          </a:p>
        </p:txBody>
      </p:sp>
      <p:sp>
        <p:nvSpPr>
          <p:cNvPr id="264" name="PlaceHolder 3"/>
          <p:cNvSpPr>
            <a:spLocks noGrp="1"/>
          </p:cNvSpPr>
          <p:nvPr>
            <p:ph type="ftr" idx="17"/>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27824</TotalTime>
  <Application>LibreOffice/7.3.7.2$Linux_X86_64 LibreOffice_project/30$Build-2</Application>
  <AppVersion>15.0000</AppVersion>
  <Words>8176</Words>
  <Paragraphs>592</Paragraphs>
  <Company>SPi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2007-02-15T20:50:52Z</dcterms:created>
  <dc:creator>Author</dc:creator>
  <dc:description/>
  <dc:language>en-US</dc:language>
  <cp:lastModifiedBy/>
  <cp:lastPrinted>2010-11-12T17:54:40Z</cp:lastPrinted>
  <dcterms:modified xsi:type="dcterms:W3CDTF">2023-04-19T23:19:58Z</dcterms:modified>
  <cp:revision>1063</cp:revision>
  <dc:subject/>
  <dc:title>Fundamentals of Python: First Programs, 2e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On-screen Show (4:3)</vt:lpwstr>
  </property>
  <property fmtid="{D5CDD505-2E9C-101B-9397-08002B2CF9AE}" pid="4" name="Slides">
    <vt:i4>60</vt:i4>
  </property>
  <property fmtid="{D5CDD505-2E9C-101B-9397-08002B2CF9AE}" pid="5" name="_AdHocReviewCycleID">
    <vt:i4>732539425</vt:i4>
  </property>
  <property fmtid="{D5CDD505-2E9C-101B-9397-08002B2CF9AE}" pid="6" name="_AuthorEmail">
    <vt:lpwstr>maria.garguilo@cengage.com</vt:lpwstr>
  </property>
  <property fmtid="{D5CDD505-2E9C-101B-9397-08002B2CF9AE}" pid="7" name="_AuthorEmailDisplayName">
    <vt:lpwstr>Garguilo, Maria</vt:lpwstr>
  </property>
  <property fmtid="{D5CDD505-2E9C-101B-9397-08002B2CF9AE}" pid="8" name="_EmailSubject">
    <vt:lpwstr>Cengage Branding/Accessibility </vt:lpwstr>
  </property>
  <property fmtid="{D5CDD505-2E9C-101B-9397-08002B2CF9AE}" pid="9" name="_NewReviewCycle">
    <vt:lpwstr/>
  </property>
  <property fmtid="{D5CDD505-2E9C-101B-9397-08002B2CF9AE}" pid="10" name="_PreviousAdHocReviewCycleID">
    <vt:i4>1933890983</vt:i4>
  </property>
</Properties>
</file>