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8.jpeg" ContentType="image/jpeg"/>
  <Override PartName="/ppt/media/image5.png" ContentType="image/png"/>
  <Override PartName="/ppt/media/image27.jpeg" ContentType="image/jpeg"/>
  <Override PartName="/ppt/media/image10.png" ContentType="image/png"/>
  <Override PartName="/ppt/media/image6.jpeg" ContentType="image/jpeg"/>
  <Override PartName="/ppt/media/image7.png" ContentType="image/png"/>
  <Override PartName="/ppt/media/image22.jpeg" ContentType="image/jpeg"/>
  <Override PartName="/ppt/media/image9.png" ContentType="image/png"/>
  <Override PartName="/ppt/media/image13.png" ContentType="image/png"/>
  <Override PartName="/ppt/media/image11.png" ContentType="image/png"/>
  <Override PartName="/ppt/media/image30.jpeg" ContentType="image/jpeg"/>
  <Override PartName="/ppt/media/image3.jpeg" ContentType="image/jpeg"/>
  <Override PartName="/ppt/media/image12.jpeg" ContentType="image/jpeg"/>
  <Override PartName="/ppt/media/image4.png" ContentType="image/png"/>
  <Override PartName="/ppt/media/image2.png" ContentType="image/png"/>
  <Override PartName="/ppt/media/image19.jpeg" ContentType="image/jpeg"/>
  <Override PartName="/ppt/media/image25.png" ContentType="image/png"/>
  <Override PartName="/ppt/media/image1.png" ContentType="image/png"/>
  <Override PartName="/ppt/media/image24.png" ContentType="image/png"/>
  <Override PartName="/ppt/media/image14.jpeg" ContentType="image/jpeg"/>
  <Override PartName="/ppt/media/image15.jpeg" ContentType="image/jpeg"/>
  <Override PartName="/ppt/media/image16.png" ContentType="image/png"/>
  <Override PartName="/ppt/media/image17.png" ContentType="image/png"/>
  <Override PartName="/ppt/media/image18.jpeg" ContentType="image/jpeg"/>
  <Override PartName="/ppt/media/image20.png" ContentType="image/png"/>
  <Override PartName="/ppt/media/image21.png" ContentType="image/png"/>
  <Override PartName="/ppt/media/image23.jpeg" ContentType="image/jpeg"/>
  <Override PartName="/ppt/media/image26.jpeg" ContentType="image/jpe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/>
  <p:notesSz cx="9372600" cy="7086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dt" idx="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ftr" idx="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2507341-F28A-4081-B1EE-A383FBD7873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2914560" y="531720"/>
            <a:ext cx="3542760" cy="26568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937440" y="3366000"/>
            <a:ext cx="7497360" cy="318816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47160" bIns="4716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38"/>
          </p:nvPr>
        </p:nvSpPr>
        <p:spPr>
          <a:xfrm>
            <a:off x="5308920" y="6730920"/>
            <a:ext cx="4060800" cy="35352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2041FC-18C3-4476-91A3-767371D7FBF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2914560" y="531720"/>
            <a:ext cx="3542760" cy="26568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937440" y="3366000"/>
            <a:ext cx="7497360" cy="318816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47160" bIns="4716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39"/>
          </p:nvPr>
        </p:nvSpPr>
        <p:spPr>
          <a:xfrm>
            <a:off x="5308920" y="6730920"/>
            <a:ext cx="4060800" cy="35352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9A810B-EF3D-4EA4-815C-D418C75D05B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2914560" y="531720"/>
            <a:ext cx="3542760" cy="26568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937440" y="3366000"/>
            <a:ext cx="7497360" cy="318816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47160" bIns="4716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0"/>
          </p:nvPr>
        </p:nvSpPr>
        <p:spPr>
          <a:xfrm>
            <a:off x="5308920" y="6730920"/>
            <a:ext cx="4060800" cy="35352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1D6718-67BB-4578-87E1-9AF627B4773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pn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6.png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5.pn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 Number Placeholder 5"/>
          <p:cNvSpPr/>
          <p:nvPr/>
        </p:nvSpPr>
        <p:spPr>
          <a:xfrm>
            <a:off x="8157240" y="6515640"/>
            <a:ext cx="749520" cy="2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418452E-B9CF-4D0A-A160-101B73E92A9D}" type="slidenum">
              <a:rPr b="0" lang="en-US" sz="8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" name="Picture 18" descr="Title_Slide.png"/>
          <p:cNvPicPr/>
          <p:nvPr/>
        </p:nvPicPr>
        <p:blipFill>
          <a:blip r:embed="rId2"/>
          <a:stretch/>
        </p:blipFill>
        <p:spPr>
          <a:xfrm>
            <a:off x="278280" y="254160"/>
            <a:ext cx="8712720" cy="65260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9"/>
          <p:cNvSpPr/>
          <p:nvPr/>
        </p:nvSpPr>
        <p:spPr>
          <a:xfrm>
            <a:off x="3482280" y="223560"/>
            <a:ext cx="2125440" cy="9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4"/>
          <p:cNvSpPr/>
          <p:nvPr/>
        </p:nvSpPr>
        <p:spPr>
          <a:xfrm>
            <a:off x="6812280" y="4885200"/>
            <a:ext cx="2079720" cy="1925280"/>
          </a:xfrm>
          <a:custGeom>
            <a:avLst/>
            <a:gdLst/>
            <a:ahLst/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21" descr="Audio.png"/>
          <p:cNvPicPr/>
          <p:nvPr/>
        </p:nvPicPr>
        <p:blipFill>
          <a:blip r:embed="rId3"/>
          <a:stretch/>
        </p:blipFill>
        <p:spPr>
          <a:xfrm>
            <a:off x="6865200" y="5389560"/>
            <a:ext cx="986400" cy="1040400"/>
          </a:xfrm>
          <a:prstGeom prst="rect">
            <a:avLst/>
          </a:prstGeom>
          <a:ln w="0">
            <a:noFill/>
          </a:ln>
        </p:spPr>
      </p:pic>
      <p:pic>
        <p:nvPicPr>
          <p:cNvPr id="5" name="Picture 22" descr=""/>
          <p:cNvPicPr/>
          <p:nvPr/>
        </p:nvPicPr>
        <p:blipFill>
          <a:blip r:embed="rId4"/>
          <a:srcRect l="24446" t="0" r="23774" b="0"/>
          <a:stretch/>
        </p:blipFill>
        <p:spPr>
          <a:xfrm>
            <a:off x="8674560" y="5121720"/>
            <a:ext cx="274680" cy="7092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23" descr="Swirl_3.png"/>
          <p:cNvPicPr/>
          <p:nvPr/>
        </p:nvPicPr>
        <p:blipFill>
          <a:blip r:embed="rId5"/>
          <a:stretch/>
        </p:blipFill>
        <p:spPr>
          <a:xfrm rot="9688800">
            <a:off x="7441920" y="6392880"/>
            <a:ext cx="385200" cy="284400"/>
          </a:xfrm>
          <a:prstGeom prst="rect">
            <a:avLst/>
          </a:prstGeom>
          <a:ln w="0">
            <a:noFill/>
          </a:ln>
        </p:spPr>
      </p:pic>
      <p:pic>
        <p:nvPicPr>
          <p:cNvPr id="7" name="Picture 24" descr="Swirl_3.png"/>
          <p:cNvPicPr/>
          <p:nvPr/>
        </p:nvPicPr>
        <p:blipFill>
          <a:blip r:embed="rId6"/>
          <a:stretch/>
        </p:blipFill>
        <p:spPr>
          <a:xfrm rot="18073200">
            <a:off x="7907760" y="5449320"/>
            <a:ext cx="590760" cy="244800"/>
          </a:xfrm>
          <a:prstGeom prst="rect">
            <a:avLst/>
          </a:prstGeom>
          <a:ln w="0">
            <a:noFill/>
          </a:ln>
        </p:spPr>
      </p:pic>
      <p:pic>
        <p:nvPicPr>
          <p:cNvPr id="8" name="Picture 25" descr=""/>
          <p:cNvPicPr/>
          <p:nvPr/>
        </p:nvPicPr>
        <p:blipFill>
          <a:blip r:embed="rId7"/>
          <a:srcRect l="4685" t="13755" r="6578" b="12470"/>
          <a:stretch/>
        </p:blipFill>
        <p:spPr>
          <a:xfrm>
            <a:off x="7939440" y="5832000"/>
            <a:ext cx="672120" cy="7452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26" descr=""/>
          <p:cNvPicPr/>
          <p:nvPr/>
        </p:nvPicPr>
        <p:blipFill>
          <a:blip r:embed="rId8"/>
          <a:stretch/>
        </p:blipFill>
        <p:spPr>
          <a:xfrm>
            <a:off x="119880" y="6242040"/>
            <a:ext cx="1396440" cy="429120"/>
          </a:xfrm>
          <a:prstGeom prst="rect">
            <a:avLst/>
          </a:prstGeom>
          <a:ln w="0">
            <a:noFill/>
          </a:ln>
        </p:spPr>
      </p:pic>
      <p:pic>
        <p:nvPicPr>
          <p:cNvPr id="10" name="Picture 27" descr=""/>
          <p:cNvPicPr/>
          <p:nvPr/>
        </p:nvPicPr>
        <p:blipFill>
          <a:blip r:embed="rId9"/>
          <a:stretch/>
        </p:blipFill>
        <p:spPr>
          <a:xfrm>
            <a:off x="1360800" y="448560"/>
            <a:ext cx="5718960" cy="9540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ftr" idx="1"/>
          </p:nvPr>
        </p:nvSpPr>
        <p:spPr>
          <a:xfrm>
            <a:off x="1204200" y="6363720"/>
            <a:ext cx="620100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5" hidden="1"/>
          <p:cNvSpPr/>
          <p:nvPr/>
        </p:nvSpPr>
        <p:spPr>
          <a:xfrm>
            <a:off x="8157240" y="6515640"/>
            <a:ext cx="749520" cy="2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97C2E72-2D83-40C3-8DD4-F38D470D3D6E}" type="slidenum">
              <a:rPr b="0" lang="en-US" sz="8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51" name="Picture 18" descr="Audio.png"/>
          <p:cNvPicPr/>
          <p:nvPr/>
        </p:nvPicPr>
        <p:blipFill>
          <a:blip r:embed="rId2"/>
          <a:stretch/>
        </p:blipFill>
        <p:spPr>
          <a:xfrm>
            <a:off x="140760" y="361800"/>
            <a:ext cx="1839600" cy="194040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19" descr="Swirl_3.png"/>
          <p:cNvPicPr/>
          <p:nvPr/>
        </p:nvPicPr>
        <p:blipFill>
          <a:blip r:embed="rId3"/>
          <a:stretch/>
        </p:blipFill>
        <p:spPr>
          <a:xfrm rot="2569200">
            <a:off x="1431720" y="1915920"/>
            <a:ext cx="907920" cy="67032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20" descr="Swirl_2.png"/>
          <p:cNvPicPr/>
          <p:nvPr/>
        </p:nvPicPr>
        <p:blipFill>
          <a:blip r:embed="rId4"/>
          <a:stretch/>
        </p:blipFill>
        <p:spPr>
          <a:xfrm flipH="1" rot="3873600">
            <a:off x="218160" y="3551040"/>
            <a:ext cx="795240" cy="83268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21" descr=""/>
          <p:cNvPicPr/>
          <p:nvPr/>
        </p:nvPicPr>
        <p:blipFill>
          <a:blip r:embed="rId5"/>
          <a:srcRect l="4664" t="13746" r="6576" b="12467"/>
          <a:stretch/>
        </p:blipFill>
        <p:spPr>
          <a:xfrm>
            <a:off x="879480" y="2604960"/>
            <a:ext cx="1100880" cy="122040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22" descr=""/>
          <p:cNvPicPr/>
          <p:nvPr/>
        </p:nvPicPr>
        <p:blipFill>
          <a:blip r:embed="rId6"/>
          <a:stretch/>
        </p:blipFill>
        <p:spPr>
          <a:xfrm>
            <a:off x="140760" y="4534920"/>
            <a:ext cx="596160" cy="79524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23" descr=""/>
          <p:cNvPicPr/>
          <p:nvPr/>
        </p:nvPicPr>
        <p:blipFill>
          <a:blip r:embed="rId7"/>
          <a:srcRect l="24449" t="0" r="23789" b="0"/>
          <a:stretch/>
        </p:blipFill>
        <p:spPr>
          <a:xfrm>
            <a:off x="737640" y="4804920"/>
            <a:ext cx="251640" cy="64980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24" descr=""/>
          <p:cNvPicPr/>
          <p:nvPr/>
        </p:nvPicPr>
        <p:blipFill>
          <a:blip r:embed="rId8"/>
          <a:stretch/>
        </p:blipFill>
        <p:spPr>
          <a:xfrm>
            <a:off x="1593360" y="6248520"/>
            <a:ext cx="6515640" cy="9540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13" descr=""/>
          <p:cNvPicPr/>
          <p:nvPr/>
        </p:nvPicPr>
        <p:blipFill>
          <a:blip r:embed="rId9"/>
          <a:stretch/>
        </p:blipFill>
        <p:spPr>
          <a:xfrm>
            <a:off x="119880" y="6242040"/>
            <a:ext cx="1396440" cy="42912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ftr" idx="2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5"/>
          <p:cNvSpPr/>
          <p:nvPr/>
        </p:nvSpPr>
        <p:spPr>
          <a:xfrm>
            <a:off x="8157240" y="6515640"/>
            <a:ext cx="749520" cy="2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9421ED3-660C-4D2E-BC64-95839BBFA3EC}" type="slidenum">
              <a:rPr b="0" lang="en-US" sz="8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99" name="Picture 10" descr="Rules_Single_B.png"/>
          <p:cNvPicPr/>
          <p:nvPr/>
        </p:nvPicPr>
        <p:blipFill>
          <a:blip r:embed="rId2"/>
          <a:srcRect l="-4004" t="0" r="10006" b="0"/>
          <a:stretch/>
        </p:blipFill>
        <p:spPr>
          <a:xfrm>
            <a:off x="216000" y="948240"/>
            <a:ext cx="8585640" cy="4392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11" descr=""/>
          <p:cNvPicPr/>
          <p:nvPr/>
        </p:nvPicPr>
        <p:blipFill>
          <a:blip r:embed="rId3"/>
          <a:srcRect l="4687" t="13754" r="6572" b="12481"/>
          <a:stretch/>
        </p:blipFill>
        <p:spPr>
          <a:xfrm>
            <a:off x="79560" y="222120"/>
            <a:ext cx="628200" cy="69660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3" descr=""/>
          <p:cNvPicPr/>
          <p:nvPr/>
        </p:nvPicPr>
        <p:blipFill>
          <a:blip r:embed="rId4"/>
          <a:stretch/>
        </p:blipFill>
        <p:spPr>
          <a:xfrm>
            <a:off x="1593360" y="6248520"/>
            <a:ext cx="6515640" cy="9540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12" descr=""/>
          <p:cNvPicPr/>
          <p:nvPr/>
        </p:nvPicPr>
        <p:blipFill>
          <a:blip r:embed="rId5"/>
          <a:stretch/>
        </p:blipFill>
        <p:spPr>
          <a:xfrm>
            <a:off x="119880" y="6242040"/>
            <a:ext cx="1396440" cy="42912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ftr" idx="3"/>
          </p:nvPr>
        </p:nvSpPr>
        <p:spPr>
          <a:xfrm>
            <a:off x="1597680" y="639756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5"/>
          <p:cNvSpPr/>
          <p:nvPr/>
        </p:nvSpPr>
        <p:spPr>
          <a:xfrm>
            <a:off x="8157240" y="6515640"/>
            <a:ext cx="749520" cy="2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11D340B-97C3-435D-A55E-0E0289778FD3}" type="slidenum">
              <a:rPr b="0" lang="en-US" sz="8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43" name="Picture 10" descr="Rules_Single_B.png"/>
          <p:cNvPicPr/>
          <p:nvPr/>
        </p:nvPicPr>
        <p:blipFill>
          <a:blip r:embed="rId2"/>
          <a:srcRect l="-4004" t="0" r="10006" b="0"/>
          <a:stretch/>
        </p:blipFill>
        <p:spPr>
          <a:xfrm>
            <a:off x="216000" y="948240"/>
            <a:ext cx="8585640" cy="4392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11" descr=""/>
          <p:cNvPicPr/>
          <p:nvPr/>
        </p:nvPicPr>
        <p:blipFill>
          <a:blip r:embed="rId3"/>
          <a:srcRect l="4687" t="13754" r="6572" b="12481"/>
          <a:stretch/>
        </p:blipFill>
        <p:spPr>
          <a:xfrm>
            <a:off x="79560" y="222120"/>
            <a:ext cx="628200" cy="69660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13" descr=""/>
          <p:cNvPicPr/>
          <p:nvPr/>
        </p:nvPicPr>
        <p:blipFill>
          <a:blip r:embed="rId4"/>
          <a:stretch/>
        </p:blipFill>
        <p:spPr>
          <a:xfrm>
            <a:off x="1593360" y="6248520"/>
            <a:ext cx="6515640" cy="9540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17" descr=""/>
          <p:cNvPicPr/>
          <p:nvPr/>
        </p:nvPicPr>
        <p:blipFill>
          <a:blip r:embed="rId5"/>
          <a:stretch/>
        </p:blipFill>
        <p:spPr>
          <a:xfrm>
            <a:off x="119880" y="6242040"/>
            <a:ext cx="1396440" cy="42912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ftr" idx="4"/>
          </p:nvPr>
        </p:nvSpPr>
        <p:spPr>
          <a:xfrm>
            <a:off x="1597680" y="639756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5"/>
          <p:cNvSpPr/>
          <p:nvPr/>
        </p:nvSpPr>
        <p:spPr>
          <a:xfrm>
            <a:off x="8157240" y="6515640"/>
            <a:ext cx="749520" cy="2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901291-B509-4B01-B1BC-13E4A501E513}" type="slidenum">
              <a:rPr b="0" lang="en-US" sz="8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87" name="Picture 10" descr="Rules_Single_B.png"/>
          <p:cNvPicPr/>
          <p:nvPr/>
        </p:nvPicPr>
        <p:blipFill>
          <a:blip r:embed="rId2"/>
          <a:srcRect l="-4004" t="0" r="10006" b="0"/>
          <a:stretch/>
        </p:blipFill>
        <p:spPr>
          <a:xfrm>
            <a:off x="216000" y="948240"/>
            <a:ext cx="8585640" cy="4392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11" descr=""/>
          <p:cNvPicPr/>
          <p:nvPr/>
        </p:nvPicPr>
        <p:blipFill>
          <a:blip r:embed="rId3"/>
          <a:srcRect l="4687" t="13754" r="6572" b="12481"/>
          <a:stretch/>
        </p:blipFill>
        <p:spPr>
          <a:xfrm>
            <a:off x="79560" y="222120"/>
            <a:ext cx="628200" cy="69660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13" descr=""/>
          <p:cNvPicPr/>
          <p:nvPr/>
        </p:nvPicPr>
        <p:blipFill>
          <a:blip r:embed="rId4"/>
          <a:stretch/>
        </p:blipFill>
        <p:spPr>
          <a:xfrm>
            <a:off x="1593360" y="6248520"/>
            <a:ext cx="6515640" cy="9540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16" descr=""/>
          <p:cNvPicPr/>
          <p:nvPr/>
        </p:nvPicPr>
        <p:blipFill>
          <a:blip r:embed="rId5"/>
          <a:stretch/>
        </p:blipFill>
        <p:spPr>
          <a:xfrm>
            <a:off x="119880" y="6242040"/>
            <a:ext cx="1396440" cy="42912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ftr" idx="5"/>
          </p:nvPr>
        </p:nvSpPr>
        <p:spPr>
          <a:xfrm>
            <a:off x="1597680" y="639756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6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600" spc="-1" strike="noStrike">
                <a:solidFill>
                  <a:srgbClr val="8b8b8b"/>
                </a:solidFill>
                <a:latin typeface="Arial"/>
              </a:rPr>
              <a:t>&lt;footer&gt;</a:t>
            </a:r>
            <a:endParaRPr b="0" lang="en-US" sz="600" spc="-1" strike="noStrike"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98400" y="2357280"/>
            <a:ext cx="774612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Fundamentals of Python: First Programs </a:t>
            </a:r>
            <a:br>
              <a:rPr sz="2800"/>
            </a:b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Second Edition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698400" y="3352680"/>
            <a:ext cx="7746120" cy="7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Chapter 9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Design with Classes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ftr" idx="9"/>
          </p:nvPr>
        </p:nvSpPr>
        <p:spPr>
          <a:xfrm>
            <a:off x="1567080" y="6284880"/>
            <a:ext cx="556200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62120" y="397080"/>
            <a:ext cx="8025840" cy="31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400" spc="-1" strike="noStrike">
                <a:solidFill>
                  <a:srgbClr val="007fa3"/>
                </a:solidFill>
                <a:latin typeface="Arial"/>
              </a:rPr>
              <a:t>A First Example: The Student Class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228600" y="990720"/>
            <a:ext cx="8414640" cy="5790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2" spcCol="0"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"""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File: student.py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Resources to manage a student's name and test scores.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"""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class Student(object):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"""Represents a student."""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def __init__(self, nm, cHours, gPoints):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"""Set instance variables equal to input values."""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self.name = nm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self.gradePoints = gPoints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self.creditHours = cHours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self.gpa = self.calcGPA()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def getName(self):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"""Returns the student's name."""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return self.name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def getGPA(self):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"""Returns the student’s GPA."""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return self.gpa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def addPointsAndHours(self, gPoints, cHours):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"""Resets the ith score, counting from 1."""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self.gradePoints += gPoints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self.creditHours += cHours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self.gpa = self.calcGPA()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def calcGPA(self):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"""Calculates current GPA"""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if (self.creditHours == 0):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return 0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else: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return self.gradePoints / self.creditHours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def __str__(self):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"""Returns the string representation of the student."""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return "Name: " + self.name  + "\nScores: " + \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     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" ".join(map(str, self.scores))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# ******************************************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def main():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"""A simple test."""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ken = Student("Ken Harris", 8, 28)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print(student)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ken. addPointsAndHours(7,21)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print(student)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if __name__ == "__main__":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main()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71" name="Rectangle 3"/>
          <p:cNvSpPr/>
          <p:nvPr/>
        </p:nvSpPr>
        <p:spPr>
          <a:xfrm>
            <a:off x="4343400" y="4343400"/>
            <a:ext cx="4037760" cy="2116800"/>
          </a:xfrm>
          <a:prstGeom prst="rect">
            <a:avLst/>
          </a:prstGeom>
          <a:noFill/>
          <a:ln>
            <a:solidFill>
              <a:srgbClr val="0929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A First Example: The Student Class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Syntax of a simple class definition: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380880" y="1896480"/>
            <a:ext cx="8414640" cy="105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class &lt;class name&gt;(&lt;parent class name&gt;):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&lt;method definition−1&gt;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&lt;method definition−n&gt;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380880" y="3107160"/>
            <a:ext cx="8414640" cy="167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name is a Python identifier</a:t>
            </a:r>
            <a:endParaRPr b="0" lang="en-US" sz="1800" spc="-1" strike="noStrike">
              <a:latin typeface="Arial"/>
            </a:endParaRPr>
          </a:p>
          <a:p>
            <a:pPr lvl="2" marL="571680" indent="-114480">
              <a:lnSpc>
                <a:spcPct val="95000"/>
              </a:lnSpc>
              <a:spcBef>
                <a:spcPts val="320"/>
              </a:spcBef>
              <a:buClr>
                <a:srgbClr val="007fa9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Typically capitalized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classes are organized in a tree-like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class hierarchy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 the top, or root, of this tree is the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object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class</a:t>
            </a:r>
            <a:endParaRPr b="0" lang="en-US" sz="1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Some terminology: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subclass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parent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ftr" idx="14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Docstrings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Docstrings can appear at three levels: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Module</a:t>
            </a:r>
            <a:endParaRPr b="0" lang="en-US" sz="1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Just after class header</a:t>
            </a:r>
            <a:endParaRPr b="0" lang="en-US" sz="1800" spc="-1" strike="noStrike">
              <a:latin typeface="Arial"/>
            </a:endParaRPr>
          </a:p>
          <a:p>
            <a:pPr lvl="2" marL="571680" indent="-114480">
              <a:lnSpc>
                <a:spcPct val="95000"/>
              </a:lnSpc>
              <a:spcBef>
                <a:spcPts val="320"/>
              </a:spcBef>
              <a:buClr>
                <a:srgbClr val="007fa9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To describe its purpose</a:t>
            </a:r>
            <a:endParaRPr b="0" lang="en-US" sz="16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After each method header</a:t>
            </a:r>
            <a:endParaRPr b="0" lang="en-US" sz="1800" spc="-1" strike="noStrike">
              <a:latin typeface="Arial"/>
            </a:endParaRPr>
          </a:p>
          <a:p>
            <a:pPr lvl="2" marL="571680" indent="-114480">
              <a:lnSpc>
                <a:spcPct val="95000"/>
              </a:lnSpc>
              <a:spcBef>
                <a:spcPts val="320"/>
              </a:spcBef>
              <a:buClr>
                <a:srgbClr val="007fa9"/>
              </a:buClr>
              <a:buFont typeface="Arial"/>
              <a:buChar char="-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Serve same role as they do for function definitions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help(Student)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prints the documentation for the class and all of its methods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ftr" idx="15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Method Definitions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42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Method definitions are indented below class header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Syntax of method definitions similar to functions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have required and/or default arguments, return values, create/use temporary variables</a:t>
            </a:r>
            <a:endParaRPr b="0" lang="en-US" sz="1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Returns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None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 no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return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statement is used</a:t>
            </a:r>
            <a:endParaRPr b="0" lang="en-US" sz="1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method definition must include a first parameter named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self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ken.addPointsAndHours(30, 8)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parameter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self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not listed in the ( ) when you call the method, but it is implied by the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ken.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at the beginning of the call.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you call a method from another method inside the class, it is formatted self.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methodName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(Ex –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self.calcGPA()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the __init__ method)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ftr" idx="16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The _init_ Method and Instance Variables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2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Most classes include the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__init__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method (which is the constructor)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1193400" y="1896480"/>
            <a:ext cx="6197040" cy="157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def __init__(self, name, number):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"""All scores are initially 0."""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self.name = name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self.scores = []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for count in range(number):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self.scores.append(0)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364680" y="3614760"/>
            <a:ext cx="8414640" cy="21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Runs automatically when user instantiates the class</a:t>
            </a:r>
            <a:endParaRPr b="0" lang="en-US" sz="1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Example: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 = Student("Juan Linares", 5, 18)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Instance variables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represent object attributes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Serve as storage for object state</a:t>
            </a:r>
            <a:endParaRPr b="0" lang="en-US" sz="1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Scope is the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entire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class definition</a:t>
            </a:r>
            <a:endParaRPr b="0" lang="en-US" sz="1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(Remember that scope means which methods are allowed to use the variable.)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ftr" idx="17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The _str_ Method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63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Classes usually include an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__str__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method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Builds and returns a string representation of an object’s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380880" y="2243880"/>
            <a:ext cx="8414640" cy="7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def __str__(self) :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"""Returns the string representation of the student."""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return "Name: " + self.name + "\nGPA: " +  str(self.gpa)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363960" y="3566520"/>
            <a:ext cx="841464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When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str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function is called with an object, that object’s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__str__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method is automatically invoked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Also, when the statement print(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objectName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 is called in main, it will call __str__ and print the string it returns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ftr" idx="18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Accessors and Mutators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10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Methods that allow a user to observe but not change the state of an object are called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accessors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Methods that allow a user to modify an object’s state are called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mutators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1600200" y="2805840"/>
            <a:ext cx="510480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def addPointsAndHours(self, gPoints, cHours):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"""Resets the ith score, counting from 1."""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self.gradePoints += gPoints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self.creditHours += cHours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self.gpa = self.calcGPA()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380880" y="4749120"/>
            <a:ext cx="8414640" cy="5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Tip: if there’s no need to modify an attribute (e.g., a student’s name), do not include a method to do that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ftr" idx="19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The Lifetime of Objects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332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lifetime of an object’s instance variables is the lifetime of that object</a:t>
            </a:r>
            <a:endParaRPr b="0" lang="en-US" sz="2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object becomes a candidate for the graveyard when it can no longer be referenced</a:t>
            </a:r>
            <a:endParaRPr b="0" lang="en-US" sz="2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the Python virtual machine will eventually recycle its storage during a process called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garbage collection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ftr" idx="20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Rules of Thumb for Defining a Simple Class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355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Before writing a line of code, think about the behavior and attributes of the objects of the new class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Choose an appropriate class name and develop a short list of the methods available to users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Write a short script that appears to use the new class in an appropriate way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Choose appropriate data structures for attributes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Fill in class template with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__init__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__str__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Complete and test remaining methods incrementally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Document your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ftr" idx="21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Data-Modeling Examples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10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 you have seen, objects and classes are useful for modeling objects in the real world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this section, we explore several other examples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ftr" idx="22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641680" y="2228040"/>
            <a:ext cx="6171480" cy="3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Objectives (1 of 2)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2641680" y="2942640"/>
            <a:ext cx="6171480" cy="280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7fa9"/>
                </a:solidFill>
                <a:latin typeface="Calibri"/>
              </a:rPr>
              <a:t>9.1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Determine the attributes and behavior of a class of objects required by a program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7fa9"/>
                </a:solidFill>
                <a:latin typeface="Calibri"/>
              </a:rPr>
              <a:t>9.2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List the methods, including their parameters and return types, that realize the behavior of a class of objects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7fa9"/>
                </a:solidFill>
                <a:latin typeface="Calibri"/>
              </a:rPr>
              <a:t>9.3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Choose the appropriate data structures to represent the attributes of a class of objects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7fa9"/>
                </a:solidFill>
                <a:latin typeface="Calibri"/>
              </a:rPr>
              <a:t>9.4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Define a constructor, instance variables, and methods for a class of objects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ftr" idx="10"/>
          </p:nvPr>
        </p:nvSpPr>
        <p:spPr>
          <a:xfrm>
            <a:off x="1597680" y="638496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62120" y="397080"/>
            <a:ext cx="8025840" cy="31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400" spc="-1" strike="noStrike">
                <a:solidFill>
                  <a:srgbClr val="007fa3"/>
                </a:solidFill>
                <a:latin typeface="Arial"/>
              </a:rPr>
              <a:t>Rational Numbers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9400" y="980280"/>
            <a:ext cx="4283280" cy="5667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File: rational.py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Resources to manipulate rational numbers.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class Rational(object):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"""Represents a rational number."""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def __init__(self, numer, denom):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"""Constructor creates a number with the given numerator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and denominator and reduces it to lowest terms."""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self.numer = numer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self.denom = denom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self.reduce()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def numerator(self):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"""Returns the numerator."""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return self.numer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def denominator(self):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"""Returns the denominator."""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return self.denom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def __str__(self):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"""Returns the string representation of the number."""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return str(self.numer) + "/" + str(self.denom)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def _reduce(self):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"""Helper to reduce the number to lowest terms."""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divisor = self._gcd(self.numer, self.denom)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self.numer = self.numer // divisor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</a:rPr>
              <a:t>self.denom = self.denom // divisor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09" name="TextBox 4"/>
          <p:cNvSpPr/>
          <p:nvPr/>
        </p:nvSpPr>
        <p:spPr>
          <a:xfrm>
            <a:off x="4343400" y="977760"/>
            <a:ext cx="4037760" cy="5592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def _gcd(self, a, b):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"""Euclid's algorithm for greatest common divisor."""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(a, b) = (max(a, b), min(a, b))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while b &gt; 0: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(a, b) = (b, a % b)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def __add__(self, other):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"""Returns the sum of the numbers."""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newNumer = self.numer * other.denom + \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other.numer * self.denom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newDenom = self.denom * other.denom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Rational(newNumer, newDenom)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def __lt__(self, other):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"""Returns self &lt; other."""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extremes = self.numer * other.denom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means = other.numer * self.denom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extremes &lt; means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def __ge__(self, other):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"""Returns self &lt; other."""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extremes = self.numer * other.denom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means = other.numer * self.denom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extremes &gt;= means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def __eq__(self, other):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"""Tests self and other for equality."""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if self is other: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True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elif type(self) != type(other):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False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else: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return self.numer == other.numer and \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self.denom == other.denom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Rational Numbers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14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Rational number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consists of two integer parts, a numerator and a denominator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Examples: 1/2, 2/3, etc.</a:t>
            </a:r>
            <a:endParaRPr b="0" lang="en-US" sz="1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 has no built-in type for rational numbers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will build a new class named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Rational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380880" y="3014640"/>
            <a:ext cx="8414640" cy="26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&gt;&gt;&gt; oneHalf = Rational(1, 2)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&gt;&gt;&gt; oneSixth = Rational(1, 6)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&gt;&gt;&gt; print(oneHalf)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1/2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&gt;&gt;&gt; print(oneHalf + oneSixth)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2/3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&gt;&gt;&gt; oneHalf == oneSixth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False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&gt;&gt;&gt; oneHalf &gt; oneSixth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True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ftr" idx="23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762120" y="188280"/>
            <a:ext cx="80258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Rational Number Arithmetic and Operator Overloading (1 of 3)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315" name="Table 4"/>
          <p:cNvGraphicFramePr/>
          <p:nvPr/>
        </p:nvGraphicFramePr>
        <p:xfrm>
          <a:off x="1523880" y="1397160"/>
          <a:ext cx="6095160" cy="22244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Operator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Method 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_add_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_sub_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_mul_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_div_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_mod_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372960" y="4724280"/>
            <a:ext cx="8414640" cy="63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Object on which the method is called corresponds to the left operand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example, the code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x + y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actually shorthand for the code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x.__add__(y)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ftr" idx="24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762120" y="188280"/>
            <a:ext cx="80258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Rational Number Arithmetic and Operator Overloading (2 of 3)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372960" y="1134360"/>
            <a:ext cx="8414640" cy="10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 overload an arithmetic operator, you define a new method using the appropriate method name 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Code for each method applies a rule of rational number arithmetic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320" name="Table 5"/>
          <p:cNvGraphicFramePr/>
          <p:nvPr/>
        </p:nvGraphicFramePr>
        <p:xfrm>
          <a:off x="1219320" y="2617200"/>
          <a:ext cx="6133320" cy="3038760"/>
        </p:xfrm>
        <a:graphic>
          <a:graphicData uri="http://schemas.openxmlformats.org/drawingml/2006/table">
            <a:tbl>
              <a:tblPr/>
              <a:tblGrid>
                <a:gridCol w="1993320"/>
                <a:gridCol w="4140360"/>
              </a:tblGrid>
              <a:tr h="57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 of Operation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6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Addition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+ 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/d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= (n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+ 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d1) / 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9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Subtraction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− 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/d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= (n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- 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 / 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1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Multiplication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* 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/d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= 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/ 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en-US" sz="1400" spc="-1" strike="noStrike" baseline="-25000">
                          <a:solidFill>
                            <a:srgbClr val="ffffff"/>
                          </a:solidFill>
                          <a:latin typeface="Calibri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8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Division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/ 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/d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= 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/ d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r>
                        <a:rPr b="0" lang="pt-BR" sz="14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1" name="PlaceHolder 3"/>
          <p:cNvSpPr>
            <a:spLocks noGrp="1"/>
          </p:cNvSpPr>
          <p:nvPr>
            <p:ph type="ftr" idx="25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762120" y="188280"/>
            <a:ext cx="80258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Rational Number Arithmetic and Operator Overloading (3 of 3)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18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def __add__(self, other):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"""Returns the sum of the numbers.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self is the left operand and other is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the right operand."""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newNumer = self.numer * other.denom + other.numer * self.denom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newDenom = self.denom * other.denom</a:t>
            </a:r>
            <a:endParaRPr b="0" lang="en-US" sz="18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return Rational(newNumer, newDenom)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380880" y="3809880"/>
            <a:ext cx="8414640" cy="8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Operator overloading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another example of an abstraction mechanism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can use operators with single, standard meanings even though the underlying operations vary from data type to data type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ftr" idx="26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Comparison Methods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327" name="Table 4"/>
          <p:cNvGraphicFramePr/>
          <p:nvPr/>
        </p:nvGraphicFramePr>
        <p:xfrm>
          <a:off x="1447920" y="2286000"/>
          <a:ext cx="6095160" cy="27338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Operator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Method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==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Equals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_eq_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!=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equals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_ne_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_lt_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&lt;=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Less than or equal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_le_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Greater than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_gt_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&gt;=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Greater than or equal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_ge_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" name="PlaceHolder 2"/>
          <p:cNvSpPr>
            <a:spLocks noGrp="1"/>
          </p:cNvSpPr>
          <p:nvPr>
            <p:ph type="ftr" idx="27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Equality and the _eq_ Method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365040" y="1295280"/>
            <a:ext cx="841464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 all objects are comparable using &lt; or &gt;, but any two objects can be compared for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==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!=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80880" y="1973160"/>
            <a:ext cx="8414640" cy="31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99960" indent="-17136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twoThirds &lt; "hi there"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should generate an error</a:t>
            </a:r>
            <a:endParaRPr b="0" lang="en-US" sz="1800" spc="-1" strike="noStrike">
              <a:latin typeface="Arial"/>
            </a:endParaRPr>
          </a:p>
          <a:p>
            <a:pPr marL="399960" indent="-17136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twoThirds != "hi there"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should return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True</a:t>
            </a:r>
            <a:endParaRPr b="0" lang="en-US" sz="1800" spc="-1" strike="noStrike">
              <a:latin typeface="Arial"/>
            </a:endParaRPr>
          </a:p>
          <a:p>
            <a:pPr marL="399960" indent="-17136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17136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def __eq__(self, other):</a:t>
            </a:r>
            <a:endParaRPr b="0" lang="en-US" sz="1800" spc="-1" strike="noStrike">
              <a:latin typeface="Arial"/>
            </a:endParaRPr>
          </a:p>
          <a:p>
            <a:pPr marL="228600" indent="-17136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"""Tests self and other for equality."""</a:t>
            </a:r>
            <a:endParaRPr b="0" lang="en-US" sz="1800" spc="-1" strike="noStrike">
              <a:latin typeface="Arial"/>
            </a:endParaRPr>
          </a:p>
          <a:p>
            <a:pPr marL="228600" indent="-17136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if self is other: # Object identity?</a:t>
            </a:r>
            <a:endParaRPr b="0" lang="en-US" sz="1800" spc="-1" strike="noStrike">
              <a:latin typeface="Arial"/>
            </a:endParaRPr>
          </a:p>
          <a:p>
            <a:pPr marL="228600" indent="-17136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return True</a:t>
            </a:r>
            <a:endParaRPr b="0" lang="en-US" sz="1800" spc="-1" strike="noStrike">
              <a:latin typeface="Arial"/>
            </a:endParaRPr>
          </a:p>
          <a:p>
            <a:pPr marL="228600" indent="-17136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elif type(self) != type(other): # Types match?</a:t>
            </a:r>
            <a:endParaRPr b="0" lang="en-US" sz="1800" spc="-1" strike="noStrike">
              <a:latin typeface="Arial"/>
            </a:endParaRPr>
          </a:p>
          <a:p>
            <a:pPr marL="228600" indent="-17136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return False</a:t>
            </a:r>
            <a:endParaRPr b="0" lang="en-US" sz="1800" spc="-1" strike="noStrike">
              <a:latin typeface="Arial"/>
            </a:endParaRPr>
          </a:p>
          <a:p>
            <a:pPr marL="228600" indent="-17136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US" sz="1800" spc="-1" strike="noStrike">
              <a:latin typeface="Arial"/>
            </a:endParaRPr>
          </a:p>
          <a:p>
            <a:pPr marL="228600" indent="-17136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return self.numer == other.numer and \</a:t>
            </a:r>
            <a:endParaRPr b="0" lang="en-US" sz="1800" spc="-1" strike="noStrike">
              <a:latin typeface="Arial"/>
            </a:endParaRPr>
          </a:p>
          <a:p>
            <a:pPr marL="228600" indent="-17136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self.denom == other.denom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380880" y="5346360"/>
            <a:ext cx="841464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Include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__eq__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any class where a comparison for equality uses a criterion other than object identity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ftr" idx="28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Savings Accounts and Class Variables (1 of 4)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335" name="Table 4"/>
          <p:cNvGraphicFramePr/>
          <p:nvPr/>
        </p:nvGraphicFramePr>
        <p:xfrm>
          <a:off x="1447920" y="1523880"/>
          <a:ext cx="6323760" cy="4865040"/>
        </p:xfrm>
        <a:graphic>
          <a:graphicData uri="http://schemas.openxmlformats.org/drawingml/2006/table">
            <a:tbl>
              <a:tblPr/>
              <a:tblGrid>
                <a:gridCol w="2608560"/>
                <a:gridCol w="37155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SavingsAccount Method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What It Does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27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= SavingsAccount(name, pin,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balance = 0.0)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a new account with the given name, PIN, and balance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a.deposit(amount)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Deposits the given amount to the account’s balance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a.withdraw(amount)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Withdraws the given amount from the account’s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balance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a.getBalance()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account’s balance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a.getName()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account’s 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a.getPin()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account’s PIN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a.computeInterest()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Computes the account’s interest and deposits it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a.__str__()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Same as str(a). Returns the string representation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of the account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6" name="PlaceHolder 2"/>
          <p:cNvSpPr>
            <a:spLocks noGrp="1"/>
          </p:cNvSpPr>
          <p:nvPr>
            <p:ph type="ftr" idx="29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Savings Accounts and Class Variables (2 of 4)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365040" y="1231560"/>
            <a:ext cx="84146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Code for SavingsAccount: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380880" y="1676520"/>
            <a:ext cx="8414640" cy="444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"""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File: savingsaccount.py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This module defines the SavingsAccount class.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"""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class SavingsAccount(object):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"""This class represents a savings account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with the owner’s name, PIN, and balance."""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RATE = 0.02 # Single rate for all accounts   (This is a </a:t>
            </a:r>
            <a:r>
              <a:rPr b="1" lang="en-US" sz="1600" spc="-1" strike="noStrike" u="sng">
                <a:solidFill>
                  <a:srgbClr val="000000"/>
                </a:solidFill>
                <a:uFillTx/>
                <a:latin typeface="Calibri"/>
              </a:rPr>
              <a:t>class variable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def __init__(self, name, pin, balance = 0.0):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self.name = name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self.pin = pin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self.balance = balance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def __str__(self) 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"""Returns the string rep."""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result = ‘Name: ’ + self.name + ‘\n’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result += ‘PIN: ’ + self.pin + ‘\n’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result += ‘Balance: ’ + str(self.balance)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 result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ftr" idx="30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41" name="TextBox 3"/>
          <p:cNvSpPr/>
          <p:nvPr/>
        </p:nvSpPr>
        <p:spPr>
          <a:xfrm>
            <a:off x="6761520" y="1447200"/>
            <a:ext cx="2056680" cy="20098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variable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visible to all instances of a class and does not vary from instance to instance.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Savings Accounts and Class Variables (3 of 4)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365040" y="1295280"/>
            <a:ext cx="84146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Code for SavingsAccount (continued):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380880" y="1690200"/>
            <a:ext cx="8414640" cy="374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def getBalance(self):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"""Returns the current balance."""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 self.balance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def getName(self):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"""Returns the current name."""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 self.name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def getPin(self):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"""Returns the current pin."""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 self.pin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def deposit(self, amount):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"""Deposits the given amount and returns None."""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self.balance += amount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 None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ftr" idx="31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641680" y="2228040"/>
            <a:ext cx="6171480" cy="3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Objectives (2 of 2)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2641680" y="2942640"/>
            <a:ext cx="6171480" cy="266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7fa9"/>
                </a:solidFill>
                <a:latin typeface="Calibri"/>
              </a:rPr>
              <a:t>9.5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Recognize the need for a class variable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7fa9"/>
                </a:solidFill>
                <a:latin typeface="Calibri"/>
              </a:rPr>
              <a:t>9.6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Define a method that returns the string representation of an object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7fa9"/>
                </a:solidFill>
                <a:latin typeface="Calibri"/>
              </a:rPr>
              <a:t>9.7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Define methods for object equality and comparisons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7fa9"/>
                </a:solidFill>
                <a:latin typeface="Calibri"/>
              </a:rPr>
              <a:t>9.8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Exploit inheritance and polymorphism when developing classes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7fa9"/>
                </a:solidFill>
                <a:latin typeface="Calibri"/>
              </a:rPr>
              <a:t>9.9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Transfer objects to and from 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ftr" idx="11"/>
          </p:nvPr>
        </p:nvSpPr>
        <p:spPr>
          <a:xfrm>
            <a:off x="1597680" y="638496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Savings Accounts and Class Variables (4 of 4)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365040" y="1419120"/>
            <a:ext cx="8414640" cy="2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Code for SavingsAccount (continued):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380880" y="1811880"/>
            <a:ext cx="8414640" cy="397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def withdraw(self, amount):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"""Withdraws the given amount.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Returns None if successful, or an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error message if unsuccessful. """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if amount &lt; 0: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 "Amount must be &gt;= 0"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elif self.balance &lt; amount: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 "Insufficient funds"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self.balance -= amount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 None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def computeInterest(self):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"""Computes, deposits, and returns the interest."""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interest = self.balance * SavingsAccount.RATE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self.deposit(interest)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return interest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ftr" idx="32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762120" y="188280"/>
            <a:ext cx="802584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Structuring Classes with Inheritance and Polymorphism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381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Most object-oriented languages require the programmer to master the following techniques: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Data encapsulation: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Restricting manipulation of an object’s state by external users to a set of method calls. Encapsulation ensures that the class is self-contained, and it makes sure that other classes are not able to change an object’s data without following the rules set up in its methods.</a:t>
            </a:r>
            <a:endParaRPr b="0" lang="en-US" sz="1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Inheritance: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Allowing a class to automatically reuse/ and extend code of similar but more general classes</a:t>
            </a:r>
            <a:endParaRPr b="0" lang="en-US" sz="1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Polymorphism: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Allowing several different classes to use the same general method names</a:t>
            </a:r>
            <a:endParaRPr b="0" lang="en-US" sz="1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Python’s syntax doesn’t enforce data encapsulation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Inheritance and polymorphism are built into Python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ftr" idx="33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Inheritance Hierarchies and Modeling (1 of 2)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54" name="Picture 4" descr="Figure 9-5 Ay simplified hierarchy of objects in the natural world.  The living thing and the inanimate object are 2 groups of the physical object. Living thing, has 2 branches, mammal and insect. Under mammal is cat. Under insect is ant. Inanimate object, has 2 branches, stone and asteroid."/>
          <p:cNvPicPr/>
          <p:nvPr/>
        </p:nvPicPr>
        <p:blipFill>
          <a:blip r:embed="rId1"/>
          <a:stretch/>
        </p:blipFill>
        <p:spPr>
          <a:xfrm>
            <a:off x="1752480" y="1981080"/>
            <a:ext cx="5165640" cy="3334320"/>
          </a:xfrm>
          <a:prstGeom prst="rect">
            <a:avLst/>
          </a:prstGeom>
          <a:ln w="0">
            <a:noFill/>
          </a:ln>
        </p:spPr>
      </p:pic>
      <p:sp>
        <p:nvSpPr>
          <p:cNvPr id="355" name="PlaceHolder 2"/>
          <p:cNvSpPr>
            <a:spLocks noGrp="1"/>
          </p:cNvSpPr>
          <p:nvPr>
            <p:ph type="ftr" idx="34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Inheritance Hierarchies and Modeling (2 of 2)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10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 Python, all classes automatically extend the built-in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object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class (It is the parent of all.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is possible to extend any existing class: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524880" y="2690640"/>
            <a:ext cx="5180760" cy="2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class &lt;new class name&gt;(&lt;existing parent class name&gt;):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380880" y="3089520"/>
            <a:ext cx="8414640" cy="17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PhysicalObject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would extend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object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LivingThing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would extend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PhysicalObject</a:t>
            </a:r>
            <a:endParaRPr b="0" lang="en-US" sz="1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Inheritance hierarchies provide an abstraction mechanism that allows the programmer to avoid reinventing the wheel or writing redundant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ftr" idx="35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Example 1: A Restricted Savings Account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1600200" y="1066680"/>
            <a:ext cx="6628680" cy="5262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"""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File: restrictedsavingsaccount.py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This module defines the RestrictedSavingsAccount class.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"""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from savingsaccount import SavingsAccount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class RestrictedSavingsAccount(SavingsAccount):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"""This class represents a restricted savings account."""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MAX_WITHDRAWALS = 3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def __init__(self, name, pin, balance = 0.0):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"""Same attributes as SavingsAccount, but with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a counter for withdrawals."""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SavingsAccount.__init__(self, name, pin, balance)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self.counter = 0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def withdraw(self, amount):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"""Restricts number of withdrawals to MAX_WITHDRAWALS."""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if self.counter == RestrictedSavingsAccount.MAX_WITHDRAWALS: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return "No more withdrawals this month"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message = SavingsAccount.withdraw(self, amount)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if message == None: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self.counter += 1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return message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def resetCounter(self):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"""Resets the counter to 0."""</a:t>
            </a:r>
            <a:endParaRPr b="0" lang="en-US" sz="12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self.counter = 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Example 1: A Restricted Savings Account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365040" y="1504800"/>
            <a:ext cx="8414640" cy="30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&gt;&gt;&gt; account = RestrictedSavingsAccount("Ken", "1001", 500.00)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&gt;&gt;&gt; print(account)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Name: Ken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PIN: 1001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Balance: 500.0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&gt;&gt;&gt; account.getBalance()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500.0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&gt;&gt;&gt; for count in range(3):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account.withdraw(100)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&gt;&gt;&gt; account.withdraw(50)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No more withdrawals this month’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&gt;&gt;&gt; account.resetCounter()</a:t>
            </a:r>
            <a:endParaRPr b="0" lang="en-US" sz="1600" spc="-1" strike="noStrike">
              <a:latin typeface="Arial"/>
            </a:endParaRPr>
          </a:p>
          <a:p>
            <a:pPr marL="228600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&gt;&gt;&gt; account.withdraw(50)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380880" y="4638960"/>
            <a:ext cx="8414640" cy="5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 call a method in the parent class from within a method with the same name in a subclass: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592560" y="5334120"/>
            <a:ext cx="601920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&lt;parent class name&gt;.&lt;method name&gt;(self, &lt;other arguments&gt;)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ftr" idx="36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Polymorphic Methods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25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create a subclass (child class) when two classes share a substantial amount of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abstract behavior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classes have similar sets of methods/operations</a:t>
            </a:r>
            <a:endParaRPr b="0" lang="en-US" sz="1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subclass usually adds something extra</a:t>
            </a:r>
            <a:endParaRPr b="0" lang="en-US" sz="1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two classes may have the same interface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One or more methods in subclass override the definitions of the same methods in the superclass to provide specialized versions of the abstract behavior</a:t>
            </a:r>
            <a:endParaRPr b="0" lang="en-US" sz="1800" spc="-1" strike="noStrike">
              <a:latin typeface="Arial"/>
            </a:endParaRPr>
          </a:p>
          <a:p>
            <a:pPr lvl="2" marL="571680" indent="-114480">
              <a:lnSpc>
                <a:spcPct val="95000"/>
              </a:lnSpc>
              <a:spcBef>
                <a:spcPts val="320"/>
              </a:spcBef>
              <a:buClr>
                <a:srgbClr val="007fa9"/>
              </a:buClr>
              <a:buFont typeface="Arial"/>
              <a:buChar char="-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Polymorphic methods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(e.g., the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__str__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method)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ftr" idx="37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62120" y="406080"/>
            <a:ext cx="8025840" cy="2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2200" spc="-1" strike="noStrike">
                <a:solidFill>
                  <a:srgbClr val="055c91"/>
                </a:solidFill>
                <a:latin typeface="Calibri Light"/>
              </a:rPr>
              <a:t>Objects &amp; Classes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456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55c9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In an object-oriented programming language, you create objects in your programs.</a:t>
            </a:r>
            <a:endParaRPr b="0" lang="en-US" sz="2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55c9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In software, an object has two capabilities:</a:t>
            </a:r>
            <a:endParaRPr b="0" lang="en-US" sz="2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d3857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 object can store multiple pieces of data.</a:t>
            </a:r>
            <a:endParaRPr b="0" lang="en-US" sz="20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d3857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An object can perform operations.</a:t>
            </a:r>
            <a:endParaRPr b="0" lang="en-US" sz="20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55c9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The data stored in an object are commonly called </a:t>
            </a:r>
            <a:r>
              <a:rPr b="1" i="1" lang="en-US" sz="2800" spc="-1" strike="noStrike">
                <a:solidFill>
                  <a:srgbClr val="404040"/>
                </a:solidFill>
                <a:latin typeface="Calibri"/>
              </a:rPr>
              <a:t>attributes</a:t>
            </a:r>
            <a:r>
              <a:rPr b="0" i="1" lang="en-US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or </a:t>
            </a:r>
            <a:r>
              <a:rPr b="1" i="1" lang="en-US" sz="2800" spc="-1" strike="noStrike">
                <a:solidFill>
                  <a:srgbClr val="404040"/>
                </a:solidFill>
                <a:latin typeface="Calibri"/>
              </a:rPr>
              <a:t>fields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55c9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The operations that an object can perform are called </a:t>
            </a:r>
            <a:r>
              <a:rPr b="1" i="1" lang="en-US" sz="2800" spc="-1" strike="noStrike">
                <a:solidFill>
                  <a:srgbClr val="404040"/>
                </a:solidFill>
                <a:latin typeface="Calibri"/>
              </a:rPr>
              <a:t>methods</a:t>
            </a: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62120" y="406080"/>
            <a:ext cx="8025840" cy="2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2200" spc="-1" strike="noStrike">
                <a:solidFill>
                  <a:srgbClr val="055c91"/>
                </a:solidFill>
                <a:latin typeface="Calibri Light"/>
              </a:rPr>
              <a:t>Objects &amp; Classes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55c9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</a:rPr>
              <a:t>A primitive data type (like int, float, char, etc.) can only store data, as it has no other built-in capabilities.</a:t>
            </a:r>
            <a:endParaRPr b="0" lang="en-US" sz="32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55c9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</a:rPr>
              <a:t>We can create our own complex data types by creating a new class with variables and methods in it. (The variables are </a:t>
            </a:r>
            <a:r>
              <a:rPr b="1" lang="en-US" sz="3200" spc="-1" strike="noStrike">
                <a:solidFill>
                  <a:srgbClr val="404040"/>
                </a:solidFill>
                <a:latin typeface="Calibri"/>
              </a:rPr>
              <a:t>instance variables</a:t>
            </a:r>
            <a:r>
              <a:rPr b="0" lang="en-US" sz="3200" spc="-1" strike="noStrike">
                <a:solidFill>
                  <a:srgbClr val="404040"/>
                </a:solidFill>
                <a:latin typeface="Calibri"/>
              </a:rPr>
              <a:t>.)</a:t>
            </a:r>
            <a:endParaRPr b="0" lang="en-US" sz="32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55c9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404040"/>
                </a:solidFill>
                <a:latin typeface="Calibri"/>
              </a:rPr>
              <a:t>Then we declare objects with that class as their data type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Getting Inside Objects and Classes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364320" y="1066680"/>
            <a:ext cx="8414640" cy="42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Programmers who use objects and classes must know:</a:t>
            </a:r>
            <a:endParaRPr b="0" lang="en-US" sz="2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interface that can be used with a class</a:t>
            </a:r>
            <a:endParaRPr b="0" lang="en-US" sz="24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state of an object</a:t>
            </a:r>
            <a:endParaRPr b="0" lang="en-US" sz="24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 to instantiate a class to obtain an object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 definition is like a blueprint for each of the objects of that class and contains:</a:t>
            </a:r>
            <a:endParaRPr b="0" lang="en-US" sz="28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Definitions of all of the methods that its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objects use</a:t>
            </a:r>
            <a:endParaRPr b="0" lang="en-US" sz="2400" spc="-1" strike="noStrike">
              <a:latin typeface="Arial"/>
            </a:endParaRPr>
          </a:p>
          <a:p>
            <a:pPr lvl="1" marL="399960" indent="-171360">
              <a:lnSpc>
                <a:spcPct val="95000"/>
              </a:lnSpc>
              <a:spcBef>
                <a:spcPts val="601"/>
              </a:spcBef>
              <a:buClr>
                <a:srgbClr val="007fa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instance variables that define the 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state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of an object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ftr" idx="12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  <p:pic>
        <p:nvPicPr>
          <p:cNvPr id="252" name="Picture 3" descr="Image of a blueprint and houses&#10;Text in picture:&#10;Blueprint that describes a house&#10;Instances of the house described by the blueprint"/>
          <p:cNvPicPr/>
          <p:nvPr/>
        </p:nvPicPr>
        <p:blipFill>
          <a:blip r:embed="rId1"/>
          <a:srcRect l="0" t="7729" r="0" b="0"/>
          <a:stretch/>
        </p:blipFill>
        <p:spPr>
          <a:xfrm>
            <a:off x="5943600" y="4343400"/>
            <a:ext cx="2991240" cy="194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62120" y="397080"/>
            <a:ext cx="8025840" cy="31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400" spc="-1" strike="noStrike">
                <a:solidFill>
                  <a:srgbClr val="007fa3"/>
                </a:solidFill>
                <a:latin typeface="Arial"/>
              </a:rPr>
              <a:t>Getting Inside Objects and Classes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365040" y="1538640"/>
            <a:ext cx="8414640" cy="348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55c9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Each instance (object) of a class contains different data.</a:t>
            </a:r>
            <a:endParaRPr b="0" lang="en-US" sz="2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55c9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The objects all share the same design.</a:t>
            </a:r>
            <a:endParaRPr b="0" lang="en-US" sz="2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55c9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Each object has all of the attributes (which are variables) and methods that were defined in the class.</a:t>
            </a:r>
            <a:endParaRPr b="0" lang="en-US" sz="2800" spc="-1" strike="noStrike">
              <a:latin typeface="Arial"/>
            </a:endParaRPr>
          </a:p>
          <a:p>
            <a:pPr marL="171360" indent="-171360">
              <a:lnSpc>
                <a:spcPct val="95000"/>
              </a:lnSpc>
              <a:spcBef>
                <a:spcPts val="1199"/>
              </a:spcBef>
              <a:buClr>
                <a:srgbClr val="055c9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Classes are defined to represent a single concept or service.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62120" y="397080"/>
            <a:ext cx="8025840" cy="31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400" spc="-1" strike="noStrike">
                <a:solidFill>
                  <a:srgbClr val="007fa3"/>
                </a:solidFill>
                <a:latin typeface="Arial"/>
              </a:rPr>
              <a:t>Getting Inside Objects and Classes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Content Placeholder 2"/>
          <p:cNvSpPr/>
          <p:nvPr/>
        </p:nvSpPr>
        <p:spPr>
          <a:xfrm>
            <a:off x="2324520" y="2590920"/>
            <a:ext cx="2158920" cy="3634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Object1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Alice Needles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major: History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GPA: 3.00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Credit hrs: 10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Grade pts: 30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getName()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getGPA()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calcGPA()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ontent Placeholder 2"/>
          <p:cNvSpPr/>
          <p:nvPr/>
        </p:nvSpPr>
        <p:spPr>
          <a:xfrm>
            <a:off x="79920" y="1057320"/>
            <a:ext cx="1909800" cy="3634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Student Class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major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GPA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totalCreditHours totalGradePoints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getName()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getGPA()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calcGPA()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ontent Placeholder 2"/>
          <p:cNvSpPr/>
          <p:nvPr/>
        </p:nvSpPr>
        <p:spPr>
          <a:xfrm>
            <a:off x="4644360" y="2590920"/>
            <a:ext cx="2158920" cy="3634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Object2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Peter Hughes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major: Math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GPA: 3.50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Credit hrs: 10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Grade pts: 35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getName()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getGPA()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calcGPA()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ontent Placeholder 2"/>
          <p:cNvSpPr/>
          <p:nvPr/>
        </p:nvSpPr>
        <p:spPr>
          <a:xfrm>
            <a:off x="6934320" y="2590920"/>
            <a:ext cx="1989720" cy="3634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7000"/>
          </a:bodyPr>
          <a:p>
            <a:pPr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Object3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Sam Dooley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major: English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GPA: 2.47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Credit hrs: 15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Grade pts: 37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_____________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getName()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getGPA()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calcGPA()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TextBox 8"/>
          <p:cNvSpPr/>
          <p:nvPr/>
        </p:nvSpPr>
        <p:spPr>
          <a:xfrm>
            <a:off x="2979000" y="180936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alice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" name="TextBox 9"/>
          <p:cNvSpPr/>
          <p:nvPr/>
        </p:nvSpPr>
        <p:spPr>
          <a:xfrm>
            <a:off x="5268600" y="180936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2" name="TextBox 10"/>
          <p:cNvSpPr/>
          <p:nvPr/>
        </p:nvSpPr>
        <p:spPr>
          <a:xfrm>
            <a:off x="7543800" y="180936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sam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Straight Arrow Connector 11"/>
          <p:cNvSpPr/>
          <p:nvPr/>
        </p:nvSpPr>
        <p:spPr>
          <a:xfrm>
            <a:off x="3335760" y="2148120"/>
            <a:ext cx="2880" cy="4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Straight Arrow Connector 12"/>
          <p:cNvSpPr/>
          <p:nvPr/>
        </p:nvSpPr>
        <p:spPr>
          <a:xfrm>
            <a:off x="5625360" y="2148120"/>
            <a:ext cx="2880" cy="4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Straight Arrow Connector 13"/>
          <p:cNvSpPr/>
          <p:nvPr/>
        </p:nvSpPr>
        <p:spPr>
          <a:xfrm>
            <a:off x="7900560" y="2148120"/>
            <a:ext cx="28080" cy="44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62120" y="371160"/>
            <a:ext cx="802584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2800" spc="-1" strike="noStrike">
                <a:solidFill>
                  <a:srgbClr val="007fa3"/>
                </a:solidFill>
                <a:latin typeface="Arial"/>
              </a:rPr>
              <a:t>A First Example: The Student Class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67" name="Table 5"/>
          <p:cNvGraphicFramePr/>
          <p:nvPr/>
        </p:nvGraphicFramePr>
        <p:xfrm>
          <a:off x="584280" y="1752480"/>
          <a:ext cx="8025840" cy="3428640"/>
        </p:xfrm>
        <a:graphic>
          <a:graphicData uri="http://schemas.openxmlformats.org/drawingml/2006/table">
            <a:tbl>
              <a:tblPr/>
              <a:tblGrid>
                <a:gridCol w="3530520"/>
                <a:gridCol w="44956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Student Method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What It Does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 = Student(name, creditHours, gradepoints)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a Student object with the given name, grade points and credit hours. Also, computes the GPA.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s.getName()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student’s name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s.getGPA()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the student’s GPA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18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s.addPointsAndHours (gPoints, cHours):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Adds the input number of grade points and credit hours to the student attributes and recomputes the GPA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s.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calcGPA()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Calculates the student’s current GPA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0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s.__str()__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Same as str(s). Returns a string representation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of the student’s information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8" name="PlaceHolder 2"/>
          <p:cNvSpPr>
            <a:spLocks noGrp="1"/>
          </p:cNvSpPr>
          <p:nvPr>
            <p:ph type="ftr" idx="13"/>
          </p:nvPr>
        </p:nvSpPr>
        <p:spPr>
          <a:xfrm>
            <a:off x="1597680" y="6400800"/>
            <a:ext cx="6780960" cy="24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28151</TotalTime>
  <Application>LibreOffice/7.3.7.2$Linux_X86_64 LibreOffice_project/30$Build-2</Application>
  <AppVersion>15.0000</AppVersion>
  <Words>5154</Words>
  <Paragraphs>574</Paragraphs>
  <Company>SPi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2007-02-15T20:50:52Z</dcterms:created>
  <dc:creator>Author</dc:creator>
  <dc:description/>
  <dc:language>en-US</dc:language>
  <cp:lastModifiedBy/>
  <cp:lastPrinted>2010-11-12T17:54:40Z</cp:lastPrinted>
  <dcterms:modified xsi:type="dcterms:W3CDTF">2023-05-01T23:54:41Z</dcterms:modified>
  <cp:revision>1093</cp:revision>
  <dc:subject/>
  <dc:title>Fundamentals of Python: First Programs, 2e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On-screen Show (4:3)</vt:lpwstr>
  </property>
  <property fmtid="{D5CDD505-2E9C-101B-9397-08002B2CF9AE}" pid="4" name="Slides">
    <vt:i4>36</vt:i4>
  </property>
  <property fmtid="{D5CDD505-2E9C-101B-9397-08002B2CF9AE}" pid="5" name="_NewReviewCycle">
    <vt:lpwstr/>
  </property>
</Properties>
</file>