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DM Sans Bold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5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6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0.png" Type="http://schemas.openxmlformats.org/officeDocument/2006/relationships/image"/><Relationship Id="rId3" Target="../media/image2.png" Type="http://schemas.openxmlformats.org/officeDocument/2006/relationships/image"/><Relationship Id="rId30" Target="../media/image31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2.png" Type="http://schemas.openxmlformats.org/officeDocument/2006/relationships/image"/><Relationship Id="rId3" Target="../media/image2.png" Type="http://schemas.openxmlformats.org/officeDocument/2006/relationships/image"/><Relationship Id="rId30" Target="../media/image33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4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3688802" y="3908068"/>
            <a:ext cx="10910396" cy="1657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Brief Report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886757" y="5074942"/>
            <a:ext cx="200615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8260299" y="4875429"/>
            <a:ext cx="502056" cy="50205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557200" y="4875429"/>
            <a:ext cx="502056" cy="50205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983761" y="4875429"/>
            <a:ext cx="502056" cy="50205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1" id="21"/>
          <p:cNvSpPr txBox="true"/>
          <p:nvPr/>
        </p:nvSpPr>
        <p:spPr>
          <a:xfrm rot="0">
            <a:off x="4732501" y="2459889"/>
            <a:ext cx="8822997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Steps: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439109" y="5705880"/>
            <a:ext cx="2646492" cy="2208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3"/>
              </a:lnSpc>
            </a:pPr>
            <a:r>
              <a:rPr lang="en-US" sz="18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Similar to Task 2a, main difference is in calc_fitness, to add the weight for demand and cost (Prioritize demands)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3581934" y="2657368"/>
            <a:ext cx="11124133" cy="4972263"/>
          </a:xfrm>
          <a:custGeom>
            <a:avLst/>
            <a:gdLst/>
            <a:ahLst/>
            <a:cxnLst/>
            <a:rect r="r" b="b" t="t" l="l"/>
            <a:pathLst>
              <a:path h="4972263" w="11124133">
                <a:moveTo>
                  <a:pt x="0" y="0"/>
                </a:moveTo>
                <a:lnTo>
                  <a:pt x="11124132" y="0"/>
                </a:lnTo>
                <a:lnTo>
                  <a:pt x="11124132" y="4972264"/>
                </a:lnTo>
                <a:lnTo>
                  <a:pt x="0" y="4972264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847044" y="7930958"/>
            <a:ext cx="5875558" cy="692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5683" indent="-302841" lvl="1">
              <a:lnSpc>
                <a:spcPts val="2721"/>
              </a:lnSpc>
              <a:buFont typeface="Arial"/>
              <a:buChar char="•"/>
            </a:pPr>
            <a:r>
              <a:rPr lang="en-US" sz="280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weights to prioritize demand over cost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2905488" y="3397314"/>
            <a:ext cx="12477024" cy="3492373"/>
          </a:xfrm>
          <a:custGeom>
            <a:avLst/>
            <a:gdLst/>
            <a:ahLst/>
            <a:cxnLst/>
            <a:rect r="r" b="b" t="t" l="l"/>
            <a:pathLst>
              <a:path h="3492373" w="12477024">
                <a:moveTo>
                  <a:pt x="0" y="0"/>
                </a:moveTo>
                <a:lnTo>
                  <a:pt x="12477024" y="0"/>
                </a:lnTo>
                <a:lnTo>
                  <a:pt x="12477024" y="3492372"/>
                </a:lnTo>
                <a:lnTo>
                  <a:pt x="0" y="3492372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7113023" y="7397261"/>
            <a:ext cx="5875558" cy="358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5683" indent="-302841" lvl="1">
              <a:lnSpc>
                <a:spcPts val="2721"/>
              </a:lnSpc>
              <a:buFont typeface="Arial"/>
              <a:buChar char="•"/>
            </a:pPr>
            <a:r>
              <a:rPr lang="en-US" sz="280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Result 2b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48756" y="2242671"/>
            <a:ext cx="7390211" cy="5596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Task 1:</a:t>
            </a:r>
          </a:p>
          <a:p>
            <a:pPr algn="l">
              <a:lnSpc>
                <a:spcPts val="8730"/>
              </a:lnSpc>
            </a:pPr>
          </a:p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Screen Lock Possible Patterns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975489" y="1170261"/>
            <a:ext cx="6998061" cy="2561528"/>
            <a:chOff x="0" y="0"/>
            <a:chExt cx="2342659" cy="8574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975489" y="3969601"/>
            <a:ext cx="6998061" cy="5149153"/>
            <a:chOff x="0" y="0"/>
            <a:chExt cx="2342659" cy="172372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42659" cy="1723721"/>
            </a:xfrm>
            <a:custGeom>
              <a:avLst/>
              <a:gdLst/>
              <a:ahLst/>
              <a:cxnLst/>
              <a:rect r="r" b="b" t="t" l="l"/>
              <a:pathLst>
                <a:path h="1723721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1707127"/>
                  </a:lnTo>
                  <a:cubicBezTo>
                    <a:pt x="2342659" y="1716292"/>
                    <a:pt x="2335229" y="1723721"/>
                    <a:pt x="2326064" y="1723721"/>
                  </a:cubicBezTo>
                  <a:lnTo>
                    <a:pt x="16594" y="1723721"/>
                  </a:lnTo>
                  <a:cubicBezTo>
                    <a:pt x="7430" y="1723721"/>
                    <a:pt x="0" y="1716292"/>
                    <a:pt x="0" y="1707127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85725"/>
              <a:ext cx="2342659" cy="16379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8467069" y="1829285"/>
            <a:ext cx="10014901" cy="1518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0"/>
              </a:lnSpc>
            </a:pPr>
            <a:r>
              <a:rPr lang="en-US" sz="6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Language used:</a:t>
            </a:r>
          </a:p>
          <a:p>
            <a:pPr algn="ctr">
              <a:lnSpc>
                <a:spcPts val="5820"/>
              </a:lnSpc>
            </a:pPr>
            <a:r>
              <a:rPr lang="en-US" sz="6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Java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536741" y="4389252"/>
            <a:ext cx="5875558" cy="436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5683" indent="-302841" lvl="1">
              <a:lnSpc>
                <a:spcPts val="2721"/>
              </a:lnSpc>
              <a:buFont typeface="Arial"/>
              <a:buChar char="•"/>
            </a:pPr>
            <a:r>
              <a:rPr lang="en-US" sz="280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Uses the adjacency and indirect paths of the points to ensure that each pattern respects the grid’s movement rules.</a:t>
            </a:r>
          </a:p>
          <a:p>
            <a:pPr algn="l">
              <a:lnSpc>
                <a:spcPts val="2721"/>
              </a:lnSpc>
            </a:pPr>
          </a:p>
          <a:p>
            <a:pPr algn="l" marL="605683" indent="-302841" lvl="1">
              <a:lnSpc>
                <a:spcPts val="2721"/>
              </a:lnSpc>
              <a:buFont typeface="Arial"/>
              <a:buChar char="•"/>
            </a:pPr>
            <a:r>
              <a:rPr lang="en-US" sz="280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It generates all possible permutations of the points for the required length and then filters these permutations to include only valid paths that start, include, and end with specified labels.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886757" y="5074942"/>
            <a:ext cx="200615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4731799" y="4823914"/>
            <a:ext cx="502056" cy="50205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4823914"/>
            <a:ext cx="502056" cy="50205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455261" y="4823914"/>
            <a:ext cx="502056" cy="50205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353817" y="4812943"/>
            <a:ext cx="502056" cy="50205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24" id="24"/>
          <p:cNvGrpSpPr/>
          <p:nvPr/>
        </p:nvGrpSpPr>
        <p:grpSpPr>
          <a:xfrm rot="0">
            <a:off x="14490717" y="4823914"/>
            <a:ext cx="502056" cy="502056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4732501" y="2459889"/>
            <a:ext cx="8822997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Steps: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28700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750102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28700" y="6438366"/>
            <a:ext cx="2646492" cy="1465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3"/>
              </a:lnSpc>
            </a:pPr>
            <a:r>
              <a:rPr lang="en-US" sz="18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Define the grid's adjacency relationships and indirect paths.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750102" y="6438366"/>
            <a:ext cx="2732862" cy="1837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3"/>
              </a:lnSpc>
            </a:pPr>
            <a:r>
              <a:rPr lang="en-US" sz="18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Check if paths are valid based on adjacency and previously passed nodes.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473563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473563" y="6438366"/>
            <a:ext cx="2747991" cy="1837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3"/>
              </a:lnSpc>
            </a:pPr>
            <a:r>
              <a:rPr lang="en-US" sz="18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Generate permutations of remaining labels to explore all potential patterns.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372119" y="5605069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372119" y="6427395"/>
            <a:ext cx="2646492" cy="1465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3"/>
              </a:lnSpc>
            </a:pPr>
            <a:r>
              <a:rPr lang="en-US" sz="18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Insert start, middle, and end labels into permutations to form complete patterns.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4509019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05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4509019" y="6438366"/>
            <a:ext cx="2646492" cy="1465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3"/>
              </a:lnSpc>
            </a:pPr>
            <a:r>
              <a:rPr lang="en-US" sz="18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Validate these patterns and collect the valid ones for output.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3007004" y="2245678"/>
            <a:ext cx="12273993" cy="2220102"/>
          </a:xfrm>
          <a:custGeom>
            <a:avLst/>
            <a:gdLst/>
            <a:ahLst/>
            <a:cxnLst/>
            <a:rect r="r" b="b" t="t" l="l"/>
            <a:pathLst>
              <a:path h="2220102" w="12273993">
                <a:moveTo>
                  <a:pt x="0" y="0"/>
                </a:moveTo>
                <a:lnTo>
                  <a:pt x="12273992" y="0"/>
                </a:lnTo>
                <a:lnTo>
                  <a:pt x="12273992" y="2220102"/>
                </a:lnTo>
                <a:lnTo>
                  <a:pt x="0" y="2220102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764064" y="6160294"/>
            <a:ext cx="10962500" cy="849318"/>
          </a:xfrm>
          <a:custGeom>
            <a:avLst/>
            <a:gdLst/>
            <a:ahLst/>
            <a:cxnLst/>
            <a:rect r="r" b="b" t="t" l="l"/>
            <a:pathLst>
              <a:path h="849318" w="10962500">
                <a:moveTo>
                  <a:pt x="0" y="0"/>
                </a:moveTo>
                <a:lnTo>
                  <a:pt x="10962499" y="0"/>
                </a:lnTo>
                <a:lnTo>
                  <a:pt x="10962499" y="849319"/>
                </a:lnTo>
                <a:lnTo>
                  <a:pt x="0" y="849319"/>
                </a:lnTo>
                <a:lnTo>
                  <a:pt x="0" y="0"/>
                </a:lnTo>
                <a:close/>
              </a:path>
            </a:pathLst>
          </a:custGeom>
          <a:blipFill>
            <a:blip r:embed="rId30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6925976" y="4848189"/>
            <a:ext cx="5875558" cy="358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5683" indent="-302841" lvl="1">
              <a:lnSpc>
                <a:spcPts val="2721"/>
              </a:lnSpc>
              <a:buFont typeface="Arial"/>
              <a:buChar char="•"/>
            </a:pPr>
            <a:r>
              <a:rPr lang="en-US" sz="280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Input for listPatterns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919953" y="7460761"/>
            <a:ext cx="5875558" cy="358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5683" indent="-302841" lvl="1">
              <a:lnSpc>
                <a:spcPts val="2721"/>
              </a:lnSpc>
              <a:buFont typeface="Arial"/>
              <a:buChar char="•"/>
            </a:pPr>
            <a:r>
              <a:rPr lang="en-US" sz="280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Output sample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2826151" y="5615669"/>
            <a:ext cx="12635697" cy="2464577"/>
          </a:xfrm>
          <a:custGeom>
            <a:avLst/>
            <a:gdLst/>
            <a:ahLst/>
            <a:cxnLst/>
            <a:rect r="r" b="b" t="t" l="l"/>
            <a:pathLst>
              <a:path h="2464577" w="12635697">
                <a:moveTo>
                  <a:pt x="0" y="0"/>
                </a:moveTo>
                <a:lnTo>
                  <a:pt x="12635698" y="0"/>
                </a:lnTo>
                <a:lnTo>
                  <a:pt x="12635698" y="2464577"/>
                </a:lnTo>
                <a:lnTo>
                  <a:pt x="0" y="2464577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328206" y="1149925"/>
            <a:ext cx="3631587" cy="2663164"/>
          </a:xfrm>
          <a:custGeom>
            <a:avLst/>
            <a:gdLst/>
            <a:ahLst/>
            <a:cxnLst/>
            <a:rect r="r" b="b" t="t" l="l"/>
            <a:pathLst>
              <a:path h="2663164" w="3631587">
                <a:moveTo>
                  <a:pt x="0" y="0"/>
                </a:moveTo>
                <a:lnTo>
                  <a:pt x="3631588" y="0"/>
                </a:lnTo>
                <a:lnTo>
                  <a:pt x="3631588" y="2663164"/>
                </a:lnTo>
                <a:lnTo>
                  <a:pt x="0" y="2663164"/>
                </a:lnTo>
                <a:lnTo>
                  <a:pt x="0" y="0"/>
                </a:lnTo>
                <a:close/>
              </a:path>
            </a:pathLst>
          </a:custGeom>
          <a:blipFill>
            <a:blip r:embed="rId30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6450032" y="8404096"/>
            <a:ext cx="5875558" cy="358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5683" indent="-302841" lvl="1">
              <a:lnSpc>
                <a:spcPts val="2721"/>
              </a:lnSpc>
              <a:buFont typeface="Arial"/>
              <a:buChar char="•"/>
            </a:pPr>
            <a:r>
              <a:rPr lang="en-US" sz="280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Validation check (Visual)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515659" y="4132908"/>
            <a:ext cx="7256683" cy="358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5683" indent="-302841" lvl="1">
              <a:lnSpc>
                <a:spcPts val="2721"/>
              </a:lnSpc>
              <a:buFont typeface="Arial"/>
              <a:buChar char="•"/>
            </a:pPr>
            <a:r>
              <a:rPr lang="en-US" sz="280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Validation check (Console) “AHEGIDB”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48756" y="2795121"/>
            <a:ext cx="7390211" cy="4491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Task 2a:</a:t>
            </a:r>
          </a:p>
          <a:p>
            <a:pPr algn="l">
              <a:lnSpc>
                <a:spcPts val="8730"/>
              </a:lnSpc>
            </a:pPr>
          </a:p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Route Algorithm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975489" y="1170261"/>
            <a:ext cx="6998061" cy="2561528"/>
            <a:chOff x="0" y="0"/>
            <a:chExt cx="2342659" cy="8574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975489" y="4144226"/>
            <a:ext cx="6998061" cy="4387153"/>
            <a:chOff x="0" y="0"/>
            <a:chExt cx="2342659" cy="146863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42659" cy="1468635"/>
            </a:xfrm>
            <a:custGeom>
              <a:avLst/>
              <a:gdLst/>
              <a:ahLst/>
              <a:cxnLst/>
              <a:rect r="r" b="b" t="t" l="l"/>
              <a:pathLst>
                <a:path h="1468635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1452041"/>
                  </a:lnTo>
                  <a:cubicBezTo>
                    <a:pt x="2342659" y="1461206"/>
                    <a:pt x="2335229" y="1468635"/>
                    <a:pt x="2326064" y="1468635"/>
                  </a:cubicBezTo>
                  <a:lnTo>
                    <a:pt x="16594" y="1468635"/>
                  </a:lnTo>
                  <a:cubicBezTo>
                    <a:pt x="7430" y="1468635"/>
                    <a:pt x="0" y="1461206"/>
                    <a:pt x="0" y="1452041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85725"/>
              <a:ext cx="2342659" cy="13829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8467069" y="2195998"/>
            <a:ext cx="10014901" cy="784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0"/>
              </a:lnSpc>
            </a:pPr>
            <a:r>
              <a:rPr lang="en-US" sz="6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Genetic Algorithm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377991" y="5685948"/>
            <a:ext cx="5875558" cy="1360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1"/>
              </a:lnSpc>
            </a:pPr>
          </a:p>
          <a:p>
            <a:pPr algn="l" marL="605683" indent="-302841" lvl="1">
              <a:lnSpc>
                <a:spcPts val="2721"/>
              </a:lnSpc>
              <a:buFont typeface="Arial"/>
              <a:buChar char="•"/>
            </a:pPr>
            <a:r>
              <a:rPr lang="en-US" sz="280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Minimize total cost to meet all demand</a:t>
            </a:r>
          </a:p>
          <a:p>
            <a:pPr algn="l">
              <a:lnSpc>
                <a:spcPts val="2721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886757" y="5074942"/>
            <a:ext cx="200615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8260299" y="4875429"/>
            <a:ext cx="502056" cy="50205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557200" y="4875429"/>
            <a:ext cx="502056" cy="50205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983761" y="4875429"/>
            <a:ext cx="502056" cy="50205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1" id="21"/>
          <p:cNvSpPr txBox="true"/>
          <p:nvPr/>
        </p:nvSpPr>
        <p:spPr>
          <a:xfrm rot="0">
            <a:off x="4732501" y="2459889"/>
            <a:ext cx="8822997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Steps: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557200" y="5667555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278602" y="5667555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557200" y="6489881"/>
            <a:ext cx="2646492" cy="1465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3"/>
              </a:lnSpc>
            </a:pPr>
            <a:r>
              <a:rPr lang="en-US" sz="18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Change early_stop to False for more generation (in Function solve)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278602" y="6489881"/>
            <a:ext cx="2732862" cy="1837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3"/>
              </a:lnSpc>
            </a:pPr>
            <a:r>
              <a:rPr lang="en-US" sz="18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Make sure crossover does not happen between identical elements (in Function mutate)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002063" y="5667555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002063" y="6489881"/>
            <a:ext cx="2747991" cy="2208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3"/>
              </a:lnSpc>
            </a:pPr>
            <a:r>
              <a:rPr lang="en-US" sz="18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Change parameters:</a:t>
            </a:r>
          </a:p>
          <a:p>
            <a:pPr algn="l">
              <a:lnSpc>
                <a:spcPts val="2963"/>
              </a:lnSpc>
            </a:pPr>
            <a:r>
              <a:rPr lang="en-US" sz="18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Population size, selection size, elite size, number of generations, mutation rate and crossover rate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2890975" y="3555587"/>
            <a:ext cx="12506051" cy="3175827"/>
          </a:xfrm>
          <a:custGeom>
            <a:avLst/>
            <a:gdLst/>
            <a:ahLst/>
            <a:cxnLst/>
            <a:rect r="r" b="b" t="t" l="l"/>
            <a:pathLst>
              <a:path h="3175827" w="12506051">
                <a:moveTo>
                  <a:pt x="0" y="0"/>
                </a:moveTo>
                <a:lnTo>
                  <a:pt x="12506050" y="0"/>
                </a:lnTo>
                <a:lnTo>
                  <a:pt x="12506050" y="3175826"/>
                </a:lnTo>
                <a:lnTo>
                  <a:pt x="0" y="3175826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925976" y="7038846"/>
            <a:ext cx="5875558" cy="358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5683" indent="-302841" lvl="1">
              <a:lnSpc>
                <a:spcPts val="2721"/>
              </a:lnSpc>
              <a:buFont typeface="Arial"/>
              <a:buChar char="•"/>
            </a:pPr>
            <a:r>
              <a:rPr lang="en-US" sz="280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Result 2a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48756" y="2795121"/>
            <a:ext cx="7390211" cy="4491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Task 2b:</a:t>
            </a:r>
          </a:p>
          <a:p>
            <a:pPr algn="l">
              <a:lnSpc>
                <a:spcPts val="8730"/>
              </a:lnSpc>
            </a:pPr>
          </a:p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Route Algorithm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975489" y="1170261"/>
            <a:ext cx="6998061" cy="2561528"/>
            <a:chOff x="0" y="0"/>
            <a:chExt cx="2342659" cy="8574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975489" y="4144226"/>
            <a:ext cx="6998061" cy="4387153"/>
            <a:chOff x="0" y="0"/>
            <a:chExt cx="2342659" cy="146863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42659" cy="1468635"/>
            </a:xfrm>
            <a:custGeom>
              <a:avLst/>
              <a:gdLst/>
              <a:ahLst/>
              <a:cxnLst/>
              <a:rect r="r" b="b" t="t" l="l"/>
              <a:pathLst>
                <a:path h="1468635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1452041"/>
                  </a:lnTo>
                  <a:cubicBezTo>
                    <a:pt x="2342659" y="1461206"/>
                    <a:pt x="2335229" y="1468635"/>
                    <a:pt x="2326064" y="1468635"/>
                  </a:cubicBezTo>
                  <a:lnTo>
                    <a:pt x="16594" y="1468635"/>
                  </a:lnTo>
                  <a:cubicBezTo>
                    <a:pt x="7430" y="1468635"/>
                    <a:pt x="0" y="1461206"/>
                    <a:pt x="0" y="1452041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85725"/>
              <a:ext cx="2342659" cy="13829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8467069" y="2195998"/>
            <a:ext cx="10014901" cy="784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0"/>
              </a:lnSpc>
            </a:pPr>
            <a:r>
              <a:rPr lang="en-US" sz="6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Genetic Algorithm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377991" y="5852956"/>
            <a:ext cx="5875558" cy="1026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1"/>
              </a:lnSpc>
            </a:pPr>
          </a:p>
          <a:p>
            <a:pPr algn="l" marL="605683" indent="-302841" lvl="1">
              <a:lnSpc>
                <a:spcPts val="2721"/>
              </a:lnSpc>
              <a:buFont typeface="Arial"/>
              <a:buChar char="•"/>
            </a:pPr>
            <a:r>
              <a:rPr lang="en-US" sz="280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Satisfy as many demands as possible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DAGM32No3zs</dc:identifier>
  <dcterms:modified xsi:type="dcterms:W3CDTF">2011-08-01T06:04:30Z</dcterms:modified>
  <cp:revision>1</cp:revision>
  <dc:title>Project presentation</dc:title>
</cp:coreProperties>
</file>