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6" r:id="rId4"/>
    <p:sldId id="264" r:id="rId5"/>
    <p:sldId id="265" r:id="rId6"/>
    <p:sldId id="258" r:id="rId7"/>
    <p:sldId id="260" r:id="rId8"/>
    <p:sldId id="261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84" r:id="rId21"/>
    <p:sldId id="285" r:id="rId22"/>
    <p:sldId id="262" r:id="rId23"/>
    <p:sldId id="259" r:id="rId24"/>
    <p:sldId id="277" r:id="rId25"/>
    <p:sldId id="278" r:id="rId26"/>
    <p:sldId id="286" r:id="rId27"/>
    <p:sldId id="279" r:id="rId28"/>
    <p:sldId id="283" r:id="rId29"/>
    <p:sldId id="281" r:id="rId30"/>
    <p:sldId id="280" r:id="rId31"/>
    <p:sldId id="282" r:id="rId3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718" autoAdjust="0"/>
  </p:normalViewPr>
  <p:slideViewPr>
    <p:cSldViewPr>
      <p:cViewPr>
        <p:scale>
          <a:sx n="98" d="100"/>
          <a:sy n="98" d="100"/>
        </p:scale>
        <p:origin x="-200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F5DF9-7C8B-4819-980E-777BAEB26FD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35603-C42F-4852-AF45-AAC30CBF3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09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4AB0F-8D3A-44C7-B974-305E7C083326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B4599-8E3C-4862-A322-0C51AAA3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3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6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2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52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0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2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52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72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3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5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74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57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76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30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05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17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42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26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38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0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1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3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4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9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0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29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4599-8E3C-4862-A322-0C51AAA300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2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C76826-F038-4373-9253-B120675D1DE9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9E8283-8946-45B1-AAC9-54CD4257B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rceforge.net/projects/opencvlibrar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기본 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en-US" altLang="ko-KR" dirty="0" smtClean="0"/>
              <a:t>API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함수 명명 규칙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cv&lt;Action&gt;&lt;Target&gt;&lt;Mod&gt;(…)</a:t>
            </a:r>
          </a:p>
          <a:p>
            <a:pPr lvl="2"/>
            <a:r>
              <a:rPr lang="en-US" altLang="ko-KR" dirty="0" smtClean="0"/>
              <a:t>cv :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를 의미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Action : </a:t>
            </a:r>
            <a:r>
              <a:rPr lang="ko-KR" altLang="en-US" dirty="0" smtClean="0"/>
              <a:t>핵심 기능</a:t>
            </a:r>
            <a:r>
              <a:rPr lang="en-US" altLang="ko-KR" dirty="0" smtClean="0"/>
              <a:t>, Target :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 처리 영역</a:t>
            </a:r>
            <a:r>
              <a:rPr lang="en-US" altLang="ko-KR" dirty="0" smtClean="0"/>
              <a:t>, Mod : </a:t>
            </a:r>
            <a:r>
              <a:rPr lang="ko-KR" altLang="en-US" dirty="0" err="1" smtClean="0"/>
              <a:t>수정자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생략될 수 있음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ex:  </a:t>
            </a:r>
            <a:r>
              <a:rPr lang="en-US" altLang="ko-KR" dirty="0" err="1" smtClean="0"/>
              <a:t>cvLoadImage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cvNormalizeHist</a:t>
            </a:r>
            <a:r>
              <a:rPr lang="en-US" altLang="ko-KR" dirty="0" smtClean="0"/>
              <a:t>, cvGetHistValue_1D</a:t>
            </a:r>
          </a:p>
          <a:p>
            <a:r>
              <a:rPr lang="ko-KR" altLang="en-US" dirty="0" err="1" smtClean="0"/>
              <a:t>기본자료형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unchar</a:t>
            </a:r>
            <a:r>
              <a:rPr lang="en-US" altLang="ko-KR" dirty="0" smtClean="0"/>
              <a:t>, bool, char, unsigned short, signed short,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float, double</a:t>
            </a:r>
          </a:p>
          <a:p>
            <a:pPr lvl="1"/>
            <a:r>
              <a:rPr lang="en-US" altLang="ko-KR" dirty="0" smtClean="0"/>
              <a:t>A tuple of values of one of these types(all values in the tuple have the same type)</a:t>
            </a:r>
          </a:p>
          <a:p>
            <a:pPr lvl="2"/>
            <a:r>
              <a:rPr lang="en-US" altLang="ko-KR" dirty="0" smtClean="0"/>
              <a:t>CV_&lt;</a:t>
            </a:r>
            <a:r>
              <a:rPr lang="en-US" altLang="ko-KR" dirty="0" err="1" smtClean="0"/>
              <a:t>bit_depth</a:t>
            </a:r>
            <a:r>
              <a:rPr lang="en-US" altLang="ko-KR" dirty="0" smtClean="0"/>
              <a:t>&gt;{S|U|F}</a:t>
            </a:r>
          </a:p>
          <a:p>
            <a:pPr lvl="3"/>
            <a:r>
              <a:rPr lang="en-US" altLang="ko-KR" dirty="0" smtClean="0"/>
              <a:t>ex:  CV_8U (8</a:t>
            </a:r>
            <a:r>
              <a:rPr lang="ko-KR" altLang="en-US" dirty="0" smtClean="0"/>
              <a:t>비트 양의 정수</a:t>
            </a:r>
            <a:r>
              <a:rPr lang="en-US" altLang="ko-KR" dirty="0" smtClean="0"/>
              <a:t>), CV_32S(32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부호있는</a:t>
            </a:r>
            <a:r>
              <a:rPr lang="ko-KR" altLang="en-US" dirty="0" smtClean="0"/>
              <a:t> 정수</a:t>
            </a:r>
            <a:r>
              <a:rPr lang="en-US" altLang="ko-KR" dirty="0" smtClean="0"/>
              <a:t>), CV_64F (64</a:t>
            </a:r>
            <a:r>
              <a:rPr lang="ko-KR" altLang="en-US" dirty="0" smtClean="0"/>
              <a:t>비트 부동 소수점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CV_&lt;</a:t>
            </a:r>
            <a:r>
              <a:rPr lang="en-US" altLang="ko-KR" dirty="0" err="1" smtClean="0"/>
              <a:t>bit_depth</a:t>
            </a:r>
            <a:r>
              <a:rPr lang="en-US" altLang="ko-KR" dirty="0" smtClean="0"/>
              <a:t>&gt;{S|U|F}C(&lt;number of channel&gt;)</a:t>
            </a:r>
          </a:p>
          <a:p>
            <a:pPr lvl="3"/>
            <a:r>
              <a:rPr lang="en-US" altLang="ko-KR" dirty="0" smtClean="0"/>
              <a:t>ex:  CV_8UC3 (8</a:t>
            </a:r>
            <a:r>
              <a:rPr lang="ko-KR" altLang="en-US" dirty="0" smtClean="0"/>
              <a:t>비트 양수 정수를 갖는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채널 행렬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하나당 </a:t>
            </a:r>
            <a:r>
              <a:rPr lang="en-US" altLang="ko-KR" dirty="0" smtClean="0"/>
              <a:t>24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(B 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G 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R 8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CV_32FC1=CV_32F (</a:t>
            </a:r>
            <a:r>
              <a:rPr lang="ko-KR" altLang="en-US" dirty="0" smtClean="0"/>
              <a:t>최대 채널은 </a:t>
            </a:r>
            <a:r>
              <a:rPr lang="en-US" altLang="ko-KR" dirty="0" smtClean="0"/>
              <a:t>512)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8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함수는 </a:t>
            </a:r>
            <a:r>
              <a:rPr lang="en-US" altLang="ko-KR" dirty="0" smtClean="0"/>
              <a:t>cv namespace</a:t>
            </a:r>
            <a:r>
              <a:rPr lang="ko-KR" altLang="en-US" dirty="0" smtClean="0"/>
              <a:t>에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 “opencv2/</a:t>
            </a:r>
            <a:r>
              <a:rPr lang="en-US" altLang="ko-KR" dirty="0" err="1" smtClean="0"/>
              <a:t>highgui</a:t>
            </a:r>
            <a:r>
              <a:rPr lang="en-US" altLang="ko-KR" dirty="0" smtClean="0"/>
              <a:t>/highgui.hpp”</a:t>
            </a:r>
          </a:p>
          <a:p>
            <a:pPr lvl="1"/>
            <a:r>
              <a:rPr lang="en-US" altLang="ko-KR" dirty="0" smtClean="0"/>
              <a:t>cv::Mat image=cv::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(“puppy.bmp”);</a:t>
            </a:r>
          </a:p>
          <a:p>
            <a:pPr lvl="2"/>
            <a:r>
              <a:rPr lang="en-US" altLang="ko-KR" dirty="0" smtClean="0"/>
              <a:t>using namespace cv;</a:t>
            </a:r>
          </a:p>
          <a:p>
            <a:pPr lvl="2"/>
            <a:r>
              <a:rPr lang="en-US" altLang="ko-KR" dirty="0" smtClean="0"/>
              <a:t>Mat image=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(“puppy.bmp”);</a:t>
            </a:r>
          </a:p>
          <a:p>
            <a:r>
              <a:rPr lang="ko-KR" altLang="en-US" dirty="0" smtClean="0"/>
              <a:t>템플릿 함수와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클래스로 구현됨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template: </a:t>
            </a:r>
            <a:r>
              <a:rPr lang="ko-KR" altLang="en-US" dirty="0" smtClean="0"/>
              <a:t>템플릿 함수나 템플릿 클래스를 만드는 키워드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template &lt;class T&gt; 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template 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T&gt; 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en-US" altLang="ko-KR" dirty="0" smtClean="0"/>
              <a:t>: template &lt;class T&gt; void </a:t>
            </a:r>
            <a:r>
              <a:rPr lang="en-US" altLang="ko-KR" dirty="0" err="1" smtClean="0"/>
              <a:t>myswap</a:t>
            </a:r>
            <a:r>
              <a:rPr lang="en-US" altLang="ko-KR" dirty="0" smtClean="0"/>
              <a:t>(T&amp; a, T&amp; b) {…….}</a:t>
            </a:r>
          </a:p>
          <a:p>
            <a:pPr lvl="2"/>
            <a:r>
              <a:rPr lang="ko-KR" altLang="en-US" dirty="0" smtClean="0"/>
              <a:t>템플릿 클래스</a:t>
            </a:r>
            <a:r>
              <a:rPr lang="en-US" altLang="ko-KR" dirty="0" smtClean="0"/>
              <a:t>: </a:t>
            </a:r>
          </a:p>
          <a:p>
            <a:pPr lvl="3"/>
            <a:r>
              <a:rPr lang="ko-KR" altLang="en-US" dirty="0" err="1" smtClean="0"/>
              <a:t>선언부</a:t>
            </a:r>
            <a:r>
              <a:rPr lang="en-US" altLang="ko-KR" dirty="0" smtClean="0"/>
              <a:t>:  template &lt;class T&gt; class </a:t>
            </a:r>
            <a:r>
              <a:rPr lang="en-US" altLang="ko-KR" dirty="0" err="1" smtClean="0"/>
              <a:t>Mystack</a:t>
            </a:r>
            <a:r>
              <a:rPr lang="en-US" altLang="ko-KR" dirty="0" smtClean="0"/>
              <a:t> {…; void push(T element);  ….};</a:t>
            </a:r>
          </a:p>
          <a:p>
            <a:pPr lvl="3"/>
            <a:r>
              <a:rPr lang="ko-KR" altLang="en-US" dirty="0" err="1" smtClean="0"/>
              <a:t>구현부</a:t>
            </a:r>
            <a:r>
              <a:rPr lang="en-US" altLang="ko-KR" dirty="0" smtClean="0"/>
              <a:t>:  template &lt;class T&gt;  void </a:t>
            </a:r>
            <a:r>
              <a:rPr lang="en-US" altLang="ko-KR" dirty="0" err="1" smtClean="0">
                <a:solidFill>
                  <a:srgbClr val="FF0000"/>
                </a:solidFill>
              </a:rPr>
              <a:t>Mystack</a:t>
            </a:r>
            <a:r>
              <a:rPr lang="en-US" altLang="ko-KR" dirty="0" smtClean="0">
                <a:solidFill>
                  <a:srgbClr val="FF0000"/>
                </a:solidFill>
              </a:rPr>
              <a:t>&lt;T&gt;</a:t>
            </a:r>
            <a:r>
              <a:rPr lang="en-US" altLang="ko-KR" dirty="0" smtClean="0"/>
              <a:t>::push(T element){….}</a:t>
            </a:r>
          </a:p>
          <a:p>
            <a:pPr lvl="3"/>
            <a:r>
              <a:rPr lang="en-US" altLang="ko-KR" dirty="0" err="1" smtClean="0"/>
              <a:t>Mystack</a:t>
            </a:r>
            <a:r>
              <a:rPr lang="en-US" altLang="ko-KR" dirty="0" smtClean="0"/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&gt;  </a:t>
            </a:r>
            <a:r>
              <a:rPr lang="en-US" altLang="ko-KR" dirty="0" err="1" smtClean="0"/>
              <a:t>iStack</a:t>
            </a:r>
            <a:r>
              <a:rPr lang="en-US" altLang="ko-KR" dirty="0" smtClean="0"/>
              <a:t>;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구체화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iStack.push</a:t>
            </a:r>
            <a:r>
              <a:rPr lang="en-US" altLang="ko-KR" dirty="0" smtClean="0"/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&gt;(10); //</a:t>
            </a:r>
            <a:r>
              <a:rPr lang="ko-KR" altLang="en-US" dirty="0" smtClean="0"/>
              <a:t>타입을 지정하고 명시적으로 호출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0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 smtClean="0"/>
              <a:t>기본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59417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Point_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2D </a:t>
            </a:r>
            <a:r>
              <a:rPr lang="ko-KR" altLang="en-US" dirty="0" smtClean="0"/>
              <a:t>좌표를 표현하는 템플릿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변수는 </a:t>
            </a:r>
            <a:r>
              <a:rPr lang="ko-KR" altLang="en-US" dirty="0" err="1" smtClean="0"/>
              <a:t>제네</a:t>
            </a:r>
            <a:r>
              <a:rPr lang="ko-KR" altLang="en-US" dirty="0" err="1"/>
              <a:t>릭</a:t>
            </a:r>
            <a:r>
              <a:rPr lang="ko-KR" altLang="en-US" dirty="0" err="1" smtClean="0"/>
              <a:t>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x, y </a:t>
            </a:r>
            <a:r>
              <a:rPr lang="ko-KR" altLang="en-US" dirty="0" smtClean="0"/>
              <a:t>가 있으며 다양한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좌표를 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typedef</a:t>
            </a:r>
            <a:r>
              <a:rPr lang="en-US" altLang="ko-KR" dirty="0" smtClean="0"/>
              <a:t> Point_&lt;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 Point2i;</a:t>
            </a:r>
          </a:p>
          <a:p>
            <a:pPr lvl="2"/>
            <a:r>
              <a:rPr lang="en-US" altLang="ko-KR" dirty="0" err="1" smtClean="0"/>
              <a:t>typedef</a:t>
            </a:r>
            <a:r>
              <a:rPr lang="en-US" altLang="ko-KR" dirty="0" smtClean="0"/>
              <a:t> Point2i  Point;</a:t>
            </a:r>
          </a:p>
          <a:p>
            <a:pPr lvl="2"/>
            <a:r>
              <a:rPr lang="en-US" altLang="ko-KR" dirty="0" err="1" smtClean="0"/>
              <a:t>typedef</a:t>
            </a:r>
            <a:r>
              <a:rPr lang="en-US" altLang="ko-KR" dirty="0" smtClean="0"/>
              <a:t> Point_&lt;float&gt;  Point2f;</a:t>
            </a:r>
          </a:p>
          <a:p>
            <a:pPr lvl="2"/>
            <a:r>
              <a:rPr lang="en-US" altLang="ko-KR" dirty="0" err="1" smtClean="0"/>
              <a:t>typedef</a:t>
            </a:r>
            <a:r>
              <a:rPr lang="en-US" altLang="ko-KR" dirty="0" smtClean="0"/>
              <a:t> Point_&lt;double&gt;  Point2d;</a:t>
            </a:r>
          </a:p>
          <a:p>
            <a:pPr lvl="1"/>
            <a:r>
              <a:rPr lang="en-US" altLang="ko-KR" dirty="0" smtClean="0"/>
              <a:t>method:  +, -, =, </a:t>
            </a:r>
            <a:r>
              <a:rPr lang="ko-KR" altLang="en-US" dirty="0" smtClean="0"/>
              <a:t>비교연산</a:t>
            </a:r>
            <a:r>
              <a:rPr lang="en-US" altLang="ko-KR" dirty="0" smtClean="0"/>
              <a:t>(==, !=), dot(), cross(), inside(), Point_</a:t>
            </a:r>
            <a:r>
              <a:rPr lang="ko-KR" altLang="en-US" dirty="0" smtClean="0"/>
              <a:t>형과 스칼라간의 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나눗셈 등</a:t>
            </a:r>
            <a:r>
              <a:rPr lang="en-US" altLang="ko-KR" dirty="0" smtClean="0"/>
              <a:t>..</a:t>
            </a:r>
          </a:p>
          <a:p>
            <a:pPr lvl="2"/>
            <a:r>
              <a:rPr lang="en-US" altLang="ko-KR" dirty="0" smtClean="0"/>
              <a:t>ex: Point  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(2, 3), pt1(4,5);  Point pt2 =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+ pt1;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= pt.dot(pt1); </a:t>
            </a:r>
          </a:p>
          <a:p>
            <a:pPr lvl="2"/>
            <a:r>
              <a:rPr lang="en-US" altLang="ko-KR" dirty="0" smtClean="0"/>
              <a:t>ex: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pt.x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&lt;&lt;(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==pt1)&lt;&lt;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Point3_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3D </a:t>
            </a:r>
            <a:r>
              <a:rPr lang="ko-KR" altLang="en-US" dirty="0" smtClean="0"/>
              <a:t>좌표를 표현하는 템플릿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</a:t>
            </a:r>
            <a:r>
              <a:rPr lang="en-US" altLang="ko-KR" dirty="0" smtClean="0"/>
              <a:t>: x, y, z  </a:t>
            </a:r>
            <a:r>
              <a:rPr lang="ko-KR" altLang="en-US" dirty="0" smtClean="0"/>
              <a:t>멤버함수는 </a:t>
            </a:r>
            <a:r>
              <a:rPr lang="en-US" altLang="ko-KR" dirty="0" smtClean="0"/>
              <a:t>Point_ </a:t>
            </a:r>
            <a:r>
              <a:rPr lang="ko-KR" altLang="en-US" dirty="0" smtClean="0"/>
              <a:t>클래스와 유사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Point3i,  Point3f,  Point3d</a:t>
            </a:r>
          </a:p>
          <a:p>
            <a:pPr lvl="2"/>
            <a:r>
              <a:rPr lang="en-US" altLang="ko-KR" dirty="0" smtClean="0"/>
              <a:t>ex: Point3f pt1(1.0f, 0.0f, 0.0f),  pt2(0.0f, 1.0f, 0.0f);  Point3f p3 = pt1.cross(pt2);</a:t>
            </a:r>
          </a:p>
          <a:p>
            <a:pPr lvl="2"/>
            <a:r>
              <a:rPr lang="en-US" altLang="ko-KR" dirty="0" smtClean="0"/>
              <a:t>ex: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&lt;&lt;“[pt1]= “&lt;&lt;pt1&lt;&lt;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// [pt1]=[1, 0, 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88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Size_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영상이나 사각형 크기를 표현하는 템플릿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변수는 </a:t>
            </a:r>
            <a:r>
              <a:rPr lang="en-US" altLang="ko-KR" dirty="0" smtClean="0"/>
              <a:t>width, height</a:t>
            </a:r>
          </a:p>
          <a:p>
            <a:pPr lvl="2"/>
            <a:r>
              <a:rPr lang="en-US" altLang="ko-KR" dirty="0" err="1" smtClean="0"/>
              <a:t>typedef</a:t>
            </a:r>
            <a:r>
              <a:rPr lang="en-US" altLang="ko-KR" dirty="0" smtClean="0"/>
              <a:t> Size_&lt;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 Size2i;</a:t>
            </a:r>
          </a:p>
          <a:p>
            <a:pPr lvl="2"/>
            <a:r>
              <a:rPr lang="en-US" altLang="ko-KR" dirty="0" err="1" smtClean="0"/>
              <a:t>typedef</a:t>
            </a:r>
            <a:r>
              <a:rPr lang="en-US" altLang="ko-KR" dirty="0" smtClean="0"/>
              <a:t> Size2i </a:t>
            </a:r>
            <a:r>
              <a:rPr lang="en-US" altLang="ko-KR" dirty="0"/>
              <a:t>Size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/>
              <a:t>Size </a:t>
            </a:r>
            <a:r>
              <a:rPr lang="en-US" altLang="ko-KR" dirty="0" smtClean="0"/>
              <a:t>_&lt;float&gt;  Size2f;</a:t>
            </a:r>
          </a:p>
          <a:p>
            <a:pPr lvl="2"/>
            <a:r>
              <a:rPr lang="en-US" altLang="ko-KR" dirty="0"/>
              <a:t>_</a:t>
            </a:r>
            <a:r>
              <a:rPr lang="en-US" altLang="ko-KR" dirty="0" err="1"/>
              <a:t>Tp</a:t>
            </a:r>
            <a:r>
              <a:rPr lang="en-US" altLang="ko-KR" dirty="0"/>
              <a:t>  area();//</a:t>
            </a:r>
            <a:r>
              <a:rPr lang="ko-KR" altLang="en-US" dirty="0"/>
              <a:t>내부 영역의 넓이 계산하여 반환</a:t>
            </a:r>
            <a:endParaRPr lang="en-US" altLang="ko-KR" dirty="0"/>
          </a:p>
          <a:p>
            <a:pPr lvl="1"/>
            <a:r>
              <a:rPr lang="en-US" altLang="ko-KR" dirty="0" smtClean="0"/>
              <a:t>ex: Size size(320, 240);//width = 320, height = 240</a:t>
            </a:r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&lt;&lt; “size: ”&lt;&lt; size&lt;&lt;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//size: &lt;320, 240&gt;</a:t>
            </a:r>
          </a:p>
          <a:p>
            <a:r>
              <a:rPr lang="en-US" altLang="ko-KR" dirty="0" err="1" smtClean="0"/>
              <a:t>Rect</a:t>
            </a:r>
            <a:r>
              <a:rPr lang="en-US" altLang="ko-KR" dirty="0" smtClean="0"/>
              <a:t>_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차원 사각형 정보를 표현하는 템플릿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시작좌표</a:t>
            </a:r>
            <a:r>
              <a:rPr lang="en-US" altLang="ko-KR" dirty="0" smtClean="0"/>
              <a:t>(x, y),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(width, height)</a:t>
            </a:r>
          </a:p>
          <a:p>
            <a:pPr lvl="1"/>
            <a:r>
              <a:rPr lang="ko-KR" altLang="en-US" dirty="0" smtClean="0"/>
              <a:t>멤버 함수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tl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(), contains(), area(),…..</a:t>
            </a:r>
          </a:p>
          <a:p>
            <a:pPr lvl="1"/>
            <a:r>
              <a:rPr lang="en-US" altLang="ko-KR" dirty="0" smtClean="0"/>
              <a:t>=, +, -, *, ==, !=, &amp;, |  </a:t>
            </a:r>
            <a:r>
              <a:rPr lang="ko-KR" altLang="en-US" dirty="0" smtClean="0"/>
              <a:t>연산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ex: 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rt</a:t>
            </a:r>
            <a:r>
              <a:rPr lang="en-US" altLang="ko-KR" dirty="0" smtClean="0"/>
              <a:t>(100, 100, 320, 240);</a:t>
            </a:r>
          </a:p>
          <a:p>
            <a:pPr lvl="1"/>
            <a:r>
              <a:rPr lang="en-US" altLang="ko-KR" dirty="0" smtClean="0"/>
              <a:t>Point </a:t>
            </a:r>
            <a:r>
              <a:rPr lang="en-US" altLang="ko-KR" dirty="0" err="1" smtClean="0"/>
              <a:t>ptTopLeft</a:t>
            </a:r>
            <a:r>
              <a:rPr lang="en-US" altLang="ko-KR" dirty="0" smtClean="0"/>
              <a:t> = rt.tl();  Point pt2(200,200); if(</a:t>
            </a:r>
            <a:r>
              <a:rPr lang="en-US" altLang="ko-KR" dirty="0" err="1" smtClean="0"/>
              <a:t>rt.contains</a:t>
            </a:r>
            <a:r>
              <a:rPr lang="en-US" altLang="ko-KR" dirty="0" smtClean="0"/>
              <a:t>(pt2)){…}</a:t>
            </a:r>
          </a:p>
          <a:p>
            <a:pPr lvl="1"/>
            <a:r>
              <a:rPr lang="en-US" altLang="ko-KR" dirty="0" err="1" smtClean="0"/>
              <a:t>rt</a:t>
            </a:r>
            <a:r>
              <a:rPr lang="en-US" altLang="ko-KR" dirty="0" smtClean="0"/>
              <a:t> + pt2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사각형 평행이동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, </a:t>
            </a:r>
            <a:r>
              <a:rPr lang="en-US" altLang="ko-KR" dirty="0" err="1" smtClean="0">
                <a:sym typeface="Wingdings" panose="05000000000000000000" pitchFamily="2" charset="2"/>
              </a:rPr>
              <a:t>rt</a:t>
            </a:r>
            <a:r>
              <a:rPr lang="en-US" altLang="ko-KR" dirty="0" smtClean="0">
                <a:sym typeface="Wingdings" panose="05000000000000000000" pitchFamily="2" charset="2"/>
              </a:rPr>
              <a:t> + size  </a:t>
            </a:r>
            <a:r>
              <a:rPr lang="ko-KR" altLang="en-US" dirty="0" smtClean="0">
                <a:sym typeface="Wingdings" panose="05000000000000000000" pitchFamily="2" charset="2"/>
              </a:rPr>
              <a:t>사각형 크기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39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Matx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고정된 작은 크기의 행렬을 표현하는 템플릿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typedef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float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double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1x1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6x6</a:t>
            </a:r>
            <a:r>
              <a:rPr lang="ko-KR" altLang="en-US" dirty="0" smtClean="0"/>
              <a:t>까지 표현</a:t>
            </a:r>
            <a:endParaRPr lang="en-US" altLang="ko-KR" dirty="0"/>
          </a:p>
          <a:p>
            <a:pPr lvl="2"/>
            <a:r>
              <a:rPr lang="ko-KR" altLang="en-US" dirty="0" smtClean="0"/>
              <a:t>일반적 행렬에 대한 표현은 </a:t>
            </a:r>
            <a:r>
              <a:rPr lang="en-US" altLang="ko-KR" dirty="0" smtClean="0"/>
              <a:t>Mat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ex:  Matx33f 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3x3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행렬을 나타냄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template 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m,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n&gt; class </a:t>
            </a:r>
            <a:r>
              <a:rPr lang="en-US" altLang="ko-KR" dirty="0" err="1" smtClean="0"/>
              <a:t>Matx</a:t>
            </a:r>
            <a:r>
              <a:rPr lang="en-US" altLang="ko-KR" dirty="0" smtClean="0"/>
              <a:t> {….}</a:t>
            </a:r>
          </a:p>
          <a:p>
            <a:pPr lvl="2"/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Matx</a:t>
            </a:r>
            <a:r>
              <a:rPr lang="en-US" altLang="ko-KR" dirty="0" smtClean="0"/>
              <a:t>&lt;float, 1, 2&gt;  Matx12f;</a:t>
            </a:r>
          </a:p>
          <a:p>
            <a:pPr lvl="2"/>
            <a:r>
              <a:rPr lang="en-US" altLang="ko-KR" dirty="0" smtClean="0"/>
              <a:t>….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 smtClean="0"/>
              <a:t>Matx</a:t>
            </a:r>
            <a:r>
              <a:rPr lang="en-US" altLang="ko-KR" dirty="0" smtClean="0"/>
              <a:t>&lt;double, 6, 6&gt;  Matx66d; </a:t>
            </a:r>
          </a:p>
          <a:p>
            <a:pPr lvl="2"/>
            <a:r>
              <a:rPr lang="en-US" altLang="ko-KR" dirty="0" smtClean="0"/>
              <a:t>ex: </a:t>
            </a:r>
            <a:r>
              <a:rPr lang="ko-KR" altLang="en-US" dirty="0"/>
              <a:t> </a:t>
            </a:r>
            <a:r>
              <a:rPr lang="en-US" altLang="ko-KR" dirty="0" err="1" smtClean="0"/>
              <a:t>Matx</a:t>
            </a:r>
            <a:r>
              <a:rPr lang="en-US" altLang="ko-KR" dirty="0" smtClean="0"/>
              <a:t>&lt;float, 2, 3&gt;  A(1,2,3,4,5,6); // Matx23f  A(1,2,3,4,5,6);</a:t>
            </a:r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&lt;&lt;“A=“&lt;&lt;(Mat)A&lt;&lt;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// Mat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형변환해서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A=[ 1, 2, 3;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4, 5, 6]</a:t>
            </a:r>
          </a:p>
          <a:p>
            <a:pPr lvl="2"/>
            <a:r>
              <a:rPr lang="en-US" altLang="ko-KR" dirty="0" smtClean="0"/>
              <a:t>Matx33f  A =Matx33f::zeros(); </a:t>
            </a:r>
            <a:r>
              <a:rPr lang="en-US" altLang="ko-KR" dirty="0"/>
              <a:t>Matx33f  </a:t>
            </a:r>
            <a:r>
              <a:rPr lang="en-US" altLang="ko-KR" dirty="0" smtClean="0"/>
              <a:t>B </a:t>
            </a:r>
            <a:r>
              <a:rPr lang="en-US" altLang="ko-KR" dirty="0"/>
              <a:t>=Matx33f</a:t>
            </a:r>
            <a:r>
              <a:rPr lang="en-US" altLang="ko-KR" dirty="0" smtClean="0"/>
              <a:t>::ones(); </a:t>
            </a:r>
            <a:endParaRPr lang="ko-KR" altLang="en-US" dirty="0"/>
          </a:p>
          <a:p>
            <a:pPr lvl="2"/>
            <a:r>
              <a:rPr lang="en-US" altLang="ko-KR" dirty="0"/>
              <a:t>Matx33f  B =Matx33f</a:t>
            </a:r>
            <a:r>
              <a:rPr lang="en-US" altLang="ko-KR" dirty="0" smtClean="0"/>
              <a:t>::eye();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48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Vec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Matx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원소 개수가 작은 수치벡터를 위한 템플릿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 벡터에서의 연산이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 ] </a:t>
            </a:r>
            <a:r>
              <a:rPr lang="ko-KR" altLang="en-US" dirty="0" smtClean="0"/>
              <a:t>연산자에 의해 벡터 원소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template&lt;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&gt; class 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 :  public </a:t>
            </a:r>
            <a:r>
              <a:rPr lang="en-US" altLang="ko-KR" dirty="0" err="1" smtClean="0"/>
              <a:t>Matx</a:t>
            </a:r>
            <a:r>
              <a:rPr lang="en-US" altLang="ko-KR" dirty="0" smtClean="0"/>
              <a:t>(_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, 1&gt;</a:t>
            </a:r>
          </a:p>
          <a:p>
            <a:pPr lvl="2"/>
            <a:r>
              <a:rPr lang="en-US" altLang="ko-KR" dirty="0" err="1" smtClean="0"/>
              <a:t>typedef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, 2&gt;  Vec2b;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 </a:t>
            </a:r>
            <a:r>
              <a:rPr lang="en-US" altLang="ko-KR" dirty="0" err="1"/>
              <a:t>Vec</a:t>
            </a:r>
            <a:r>
              <a:rPr lang="en-US" altLang="ko-KR" dirty="0"/>
              <a:t>&lt;</a:t>
            </a:r>
            <a:r>
              <a:rPr lang="en-US" altLang="ko-KR" dirty="0" err="1"/>
              <a:t>uchar</a:t>
            </a:r>
            <a:r>
              <a:rPr lang="en-US" altLang="ko-KR" dirty="0"/>
              <a:t>, </a:t>
            </a:r>
            <a:r>
              <a:rPr lang="en-US" altLang="ko-KR" dirty="0" smtClean="0"/>
              <a:t>3&gt;  Vec3b;</a:t>
            </a:r>
          </a:p>
          <a:p>
            <a:pPr lvl="2"/>
            <a:r>
              <a:rPr lang="en-US" altLang="ko-KR" dirty="0" smtClean="0"/>
              <a:t>….//Vec2s,  Vec3i,  Vec4f,……</a:t>
            </a:r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 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&lt;double, </a:t>
            </a:r>
            <a:r>
              <a:rPr lang="en-US" altLang="ko-KR" dirty="0"/>
              <a:t>3&gt; </a:t>
            </a:r>
            <a:r>
              <a:rPr lang="en-US" altLang="ko-KR" dirty="0" smtClean="0"/>
              <a:t> Vec3d; //4d, 6d</a:t>
            </a:r>
            <a:endParaRPr lang="en-US" altLang="ko-KR" dirty="0"/>
          </a:p>
          <a:p>
            <a:pPr lvl="2"/>
            <a:r>
              <a:rPr lang="en-US" altLang="ko-KR" dirty="0"/>
              <a:t>….</a:t>
            </a:r>
          </a:p>
          <a:p>
            <a:pPr lvl="1"/>
            <a:r>
              <a:rPr lang="en-US" altLang="ko-KR" dirty="0" smtClean="0"/>
              <a:t>ex: </a:t>
            </a:r>
            <a:r>
              <a:rPr lang="ko-KR" altLang="en-US" dirty="0"/>
              <a:t> 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&lt;float, 3&gt; X(1,0,1), Vec3f  X1(1,2,3);; //Vec3f  X(1,0,0);</a:t>
            </a:r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&lt;&lt;“X=“&lt;&lt;(Mat)X&lt;&lt;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//X= [1; 0; 0]</a:t>
            </a:r>
          </a:p>
          <a:p>
            <a:pPr lvl="2"/>
            <a:r>
              <a:rPr lang="ko-KR" altLang="en-US" dirty="0" smtClean="0"/>
              <a:t>벡터 원소 접근</a:t>
            </a:r>
            <a:r>
              <a:rPr lang="en-US" altLang="ko-KR" dirty="0" smtClean="0"/>
              <a:t>:  X[0], X[1], X[2]</a:t>
            </a:r>
          </a:p>
          <a:p>
            <a:pPr lvl="2"/>
            <a:r>
              <a:rPr lang="en-US" altLang="ko-KR" dirty="0" err="1"/>
              <a:t>X</a:t>
            </a:r>
            <a:r>
              <a:rPr lang="en-US" altLang="ko-KR" dirty="0" err="1" smtClean="0"/>
              <a:t>.mul</a:t>
            </a:r>
            <a:r>
              <a:rPr lang="en-US" altLang="ko-KR" dirty="0" smtClean="0"/>
              <a:t>(X1);// </a:t>
            </a:r>
            <a:r>
              <a:rPr lang="ko-KR" altLang="en-US" dirty="0" smtClean="0"/>
              <a:t>원소간 곱셈</a:t>
            </a:r>
            <a:r>
              <a:rPr lang="en-US" altLang="ko-KR" dirty="0" smtClean="0"/>
              <a:t>: [1, 0, 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79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Scalar_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</a:t>
            </a:r>
            <a:r>
              <a:rPr lang="ko-KR" altLang="en-US" dirty="0"/>
              <a:t>서</a:t>
            </a:r>
            <a:r>
              <a:rPr lang="ko-KR" altLang="en-US" dirty="0" smtClean="0"/>
              <a:t> 상속받은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요소를 갖는 템플릿 클래스</a:t>
            </a:r>
            <a:r>
              <a:rPr lang="en-US" altLang="ko-KR" dirty="0"/>
              <a:t>, 4x1 </a:t>
            </a:r>
            <a:r>
              <a:rPr lang="ko-KR" altLang="en-US" dirty="0"/>
              <a:t>행렬</a:t>
            </a:r>
            <a:r>
              <a:rPr lang="en-US" altLang="ko-KR" dirty="0"/>
              <a:t>(</a:t>
            </a:r>
            <a:r>
              <a:rPr lang="ko-KR" altLang="en-US" dirty="0"/>
              <a:t>벡터</a:t>
            </a:r>
            <a:r>
              <a:rPr lang="en-US" altLang="ko-KR" dirty="0" smtClean="0"/>
              <a:t>),  </a:t>
            </a:r>
            <a:r>
              <a:rPr lang="ko-KR" altLang="en-US" dirty="0" err="1" smtClean="0"/>
              <a:t>화소값</a:t>
            </a:r>
            <a:r>
              <a:rPr lang="ko-KR" altLang="en-US" dirty="0" smtClean="0"/>
              <a:t> 지정을 위한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(R,G,B,T)</a:t>
            </a:r>
          </a:p>
          <a:p>
            <a:pPr lvl="1"/>
            <a:r>
              <a:rPr lang="en-US" altLang="ko-KR" dirty="0" err="1" smtClean="0"/>
              <a:t>typedef</a:t>
            </a:r>
            <a:r>
              <a:rPr lang="en-US" altLang="ko-KR" dirty="0" smtClean="0"/>
              <a:t> Scalar_&lt;double&gt;  Scalar; </a:t>
            </a:r>
            <a:r>
              <a:rPr lang="ko-KR" altLang="en-US" dirty="0" smtClean="0"/>
              <a:t>로 정의되어 있어 자주 사용하는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형에 대해서는 </a:t>
            </a:r>
            <a:r>
              <a:rPr lang="en-US" altLang="ko-KR" dirty="0" smtClean="0"/>
              <a:t>Scalar</a:t>
            </a:r>
            <a:r>
              <a:rPr lang="ko-KR" altLang="en-US" dirty="0" smtClean="0"/>
              <a:t>을 사용할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template&lt;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&gt; class Scalar_ :  public  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(_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, 4&gt;</a:t>
            </a:r>
          </a:p>
          <a:p>
            <a:pPr lvl="1"/>
            <a:r>
              <a:rPr lang="ko-KR" altLang="en-US" dirty="0" err="1" smtClean="0"/>
              <a:t>화소</a:t>
            </a:r>
            <a:r>
              <a:rPr lang="ko-KR" altLang="en-US" dirty="0" smtClean="0"/>
              <a:t> 값을 함수에 전달하기 용이함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Scalar_(_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  v0</a:t>
            </a:r>
            <a:r>
              <a:rPr lang="en-US" altLang="ko-KR" dirty="0"/>
              <a:t>, _</a:t>
            </a:r>
            <a:r>
              <a:rPr lang="en-US" altLang="ko-KR" dirty="0" err="1"/>
              <a:t>Tp</a:t>
            </a:r>
            <a:r>
              <a:rPr lang="en-US" altLang="ko-KR" dirty="0"/>
              <a:t> </a:t>
            </a:r>
            <a:r>
              <a:rPr lang="en-US" altLang="ko-KR" dirty="0" smtClean="0"/>
              <a:t> v1, </a:t>
            </a:r>
            <a:r>
              <a:rPr lang="en-US" altLang="ko-KR" dirty="0"/>
              <a:t>_</a:t>
            </a:r>
            <a:r>
              <a:rPr lang="en-US" altLang="ko-KR" dirty="0" err="1"/>
              <a:t>Tp</a:t>
            </a:r>
            <a:r>
              <a:rPr lang="en-US" altLang="ko-KR" dirty="0"/>
              <a:t> </a:t>
            </a:r>
            <a:r>
              <a:rPr lang="en-US" altLang="ko-KR" dirty="0" smtClean="0"/>
              <a:t> v2, </a:t>
            </a:r>
            <a:r>
              <a:rPr lang="en-US" altLang="ko-KR" dirty="0"/>
              <a:t>_</a:t>
            </a:r>
            <a:r>
              <a:rPr lang="en-US" altLang="ko-KR" dirty="0" err="1"/>
              <a:t>Tp</a:t>
            </a:r>
            <a:r>
              <a:rPr lang="en-US" altLang="ko-KR" dirty="0"/>
              <a:t> </a:t>
            </a:r>
            <a:r>
              <a:rPr lang="en-US" altLang="ko-KR" dirty="0" smtClean="0"/>
              <a:t> v3);</a:t>
            </a:r>
          </a:p>
          <a:p>
            <a:pPr lvl="3"/>
            <a:r>
              <a:rPr lang="en-US" altLang="ko-KR" dirty="0"/>
              <a:t>Scalar_(_</a:t>
            </a:r>
            <a:r>
              <a:rPr lang="en-US" altLang="ko-KR" dirty="0" err="1"/>
              <a:t>Tp</a:t>
            </a:r>
            <a:r>
              <a:rPr lang="en-US" altLang="ko-KR" dirty="0"/>
              <a:t> </a:t>
            </a:r>
            <a:r>
              <a:rPr lang="en-US" altLang="ko-KR" dirty="0" smtClean="0"/>
              <a:t> v0</a:t>
            </a:r>
            <a:r>
              <a:rPr lang="en-US" altLang="ko-KR" b="1" dirty="0" smtClean="0"/>
              <a:t>); </a:t>
            </a:r>
            <a:r>
              <a:rPr lang="en-US" altLang="ko-KR" dirty="0" smtClean="0"/>
              <a:t> static Scalar_&lt;_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&gt; all(_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  </a:t>
            </a:r>
            <a:r>
              <a:rPr lang="en-US" altLang="ko-KR" dirty="0"/>
              <a:t>v</a:t>
            </a:r>
            <a:r>
              <a:rPr lang="en-US" altLang="ko-KR" dirty="0" smtClean="0"/>
              <a:t>0);  </a:t>
            </a:r>
            <a:r>
              <a:rPr lang="ko-KR" altLang="en-US" dirty="0" smtClean="0"/>
              <a:t>모든 원소를 </a:t>
            </a:r>
            <a:r>
              <a:rPr lang="en-US" altLang="ko-KR" dirty="0" smtClean="0"/>
              <a:t>v0 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ex: </a:t>
            </a:r>
            <a:r>
              <a:rPr lang="ko-KR" altLang="en-US" dirty="0"/>
              <a:t> </a:t>
            </a:r>
            <a:r>
              <a:rPr lang="en-US" altLang="ko-KR" dirty="0" smtClean="0"/>
              <a:t>Scalar Y=Scalar(10,20,30); //Scalar(10,20,30,0); //double</a:t>
            </a:r>
            <a:r>
              <a:rPr lang="ko-KR" altLang="en-US" dirty="0" smtClean="0"/>
              <a:t>형 벡터생성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Scalar_&lt;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 S1=Scalar_&lt;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&gt;(255,0,0</a:t>
            </a:r>
            <a:r>
              <a:rPr lang="en-US" altLang="ko-KR" dirty="0"/>
              <a:t>); </a:t>
            </a:r>
            <a:r>
              <a:rPr lang="en-US" altLang="ko-KR" dirty="0" smtClean="0"/>
              <a:t>// (255,0,0,0), </a:t>
            </a:r>
            <a:r>
              <a:rPr lang="ko-KR" altLang="en-US" dirty="0" smtClean="0"/>
              <a:t>객체생성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Scalar_&lt;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&gt;  red(0,0,255);  Scalar_&lt;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 S2(0,255,0); </a:t>
            </a:r>
          </a:p>
          <a:p>
            <a:pPr lvl="2"/>
            <a:r>
              <a:rPr lang="en-US" altLang="ko-KR" dirty="0"/>
              <a:t>Scalar</a:t>
            </a:r>
            <a:r>
              <a:rPr lang="en-US" altLang="ko-KR" dirty="0" smtClean="0"/>
              <a:t>_&lt;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S2=Scalar_&lt;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&gt;(0,255,0</a:t>
            </a:r>
            <a:r>
              <a:rPr lang="en-US" altLang="ko-KR" dirty="0"/>
              <a:t>); // </a:t>
            </a:r>
            <a:r>
              <a:rPr lang="en-US" altLang="ko-KR" dirty="0" smtClean="0"/>
              <a:t>(0,255,0,0</a:t>
            </a:r>
            <a:r>
              <a:rPr lang="en-US" altLang="ko-KR" dirty="0"/>
              <a:t>), </a:t>
            </a:r>
            <a:r>
              <a:rPr lang="ko-KR" altLang="en-US" dirty="0"/>
              <a:t>객체생성</a:t>
            </a:r>
          </a:p>
        </p:txBody>
      </p:sp>
    </p:spTree>
    <p:extLst>
      <p:ext uri="{BB962C8B-B14F-4D97-AF65-F5344CB8AC3E}">
        <p14:creationId xmlns:p14="http://schemas.microsoft.com/office/powerpoint/2010/main" val="97401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Mat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채널 또는 다채널의 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등의 수치 데이터를 표현하는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행렬 클래스로서 가장 중요함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통해 행렬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행렬의 크기는 </a:t>
            </a:r>
            <a:r>
              <a:rPr lang="en-US" altLang="ko-KR" dirty="0" smtClean="0"/>
              <a:t>rows, cols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로 명시</a:t>
            </a:r>
            <a:r>
              <a:rPr lang="en-US" altLang="ko-KR" dirty="0" smtClean="0"/>
              <a:t>, type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 s</a:t>
            </a:r>
            <a:r>
              <a:rPr lang="ko-KR" altLang="en-US" dirty="0" smtClean="0"/>
              <a:t>는 초기값</a:t>
            </a:r>
            <a:r>
              <a:rPr lang="en-US" altLang="ko-KR" dirty="0" smtClean="0"/>
              <a:t>, step</a:t>
            </a:r>
            <a:r>
              <a:rPr lang="ko-KR" altLang="en-US" dirty="0" smtClean="0"/>
              <a:t>은 한 행의 바이트 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Mat::Mat(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type);</a:t>
            </a:r>
          </a:p>
          <a:p>
            <a:pPr lvl="3"/>
            <a:r>
              <a:rPr lang="en-US" altLang="ko-KR" dirty="0"/>
              <a:t>Mat::</a:t>
            </a:r>
            <a:r>
              <a:rPr lang="en-US" altLang="ko-KR" dirty="0" smtClean="0"/>
              <a:t>Mat(Size </a:t>
            </a:r>
            <a:r>
              <a:rPr lang="en-US" altLang="ko-KR" dirty="0" err="1" smtClean="0"/>
              <a:t>size</a:t>
            </a:r>
            <a:r>
              <a:rPr lang="en-US" altLang="ko-KR" dirty="0" smtClean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type</a:t>
            </a:r>
            <a:r>
              <a:rPr lang="en-US" altLang="ko-KR" dirty="0" smtClean="0"/>
              <a:t>);</a:t>
            </a:r>
          </a:p>
          <a:p>
            <a:pPr lvl="3"/>
            <a:r>
              <a:rPr lang="en-US" altLang="ko-KR" dirty="0"/>
              <a:t>Mat::Mat(</a:t>
            </a:r>
            <a:r>
              <a:rPr lang="en-US" altLang="ko-KR" dirty="0" err="1"/>
              <a:t>int</a:t>
            </a:r>
            <a:r>
              <a:rPr lang="en-US" altLang="ko-KR" dirty="0"/>
              <a:t> rows, </a:t>
            </a:r>
            <a:r>
              <a:rPr lang="en-US" altLang="ko-KR" dirty="0" err="1"/>
              <a:t>int</a:t>
            </a:r>
            <a:r>
              <a:rPr lang="en-US" altLang="ko-KR" dirty="0"/>
              <a:t> cols,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type,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Scalar&amp; s);</a:t>
            </a:r>
          </a:p>
          <a:p>
            <a:pPr lvl="3"/>
            <a:r>
              <a:rPr lang="en-US" altLang="ko-KR" dirty="0"/>
              <a:t>Mat::Mat(Size </a:t>
            </a:r>
            <a:r>
              <a:rPr lang="en-US" altLang="ko-KR" dirty="0" err="1"/>
              <a:t>size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type, </a:t>
            </a:r>
            <a:r>
              <a:rPr lang="en-US" altLang="ko-KR" dirty="0" err="1"/>
              <a:t>const</a:t>
            </a:r>
            <a:r>
              <a:rPr lang="en-US" altLang="ko-KR" dirty="0"/>
              <a:t> Scalar&amp; s</a:t>
            </a:r>
            <a:r>
              <a:rPr lang="en-US" altLang="ko-KR" dirty="0" smtClean="0"/>
              <a:t>);</a:t>
            </a:r>
          </a:p>
          <a:p>
            <a:pPr lvl="3"/>
            <a:r>
              <a:rPr lang="en-US" altLang="ko-KR" dirty="0" smtClean="0"/>
              <a:t>Mat::Mat(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Mat&amp; m);  //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3"/>
            <a:r>
              <a:rPr lang="en-US" altLang="ko-KR" dirty="0"/>
              <a:t>Mat::Mat(</a:t>
            </a:r>
            <a:r>
              <a:rPr lang="en-US" altLang="ko-KR" dirty="0" err="1"/>
              <a:t>int</a:t>
            </a:r>
            <a:r>
              <a:rPr lang="en-US" altLang="ko-KR" dirty="0"/>
              <a:t> rows, </a:t>
            </a:r>
            <a:r>
              <a:rPr lang="en-US" altLang="ko-KR" dirty="0" err="1"/>
              <a:t>int</a:t>
            </a:r>
            <a:r>
              <a:rPr lang="en-US" altLang="ko-KR" dirty="0"/>
              <a:t> cols,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type, void* data,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step=AUTO_STEP);</a:t>
            </a:r>
            <a:endParaRPr lang="en-US" altLang="ko-KR" dirty="0"/>
          </a:p>
          <a:p>
            <a:pPr lvl="3"/>
            <a:r>
              <a:rPr lang="en-US" altLang="ko-KR" dirty="0"/>
              <a:t>Mat::Mat(Size </a:t>
            </a:r>
            <a:r>
              <a:rPr lang="en-US" altLang="ko-KR" dirty="0" err="1"/>
              <a:t>size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type</a:t>
            </a:r>
            <a:r>
              <a:rPr lang="en-US" altLang="ko-KR" dirty="0"/>
              <a:t> , void* data, </a:t>
            </a:r>
            <a:r>
              <a:rPr lang="en-US" altLang="ko-KR" dirty="0" err="1"/>
              <a:t>size_t</a:t>
            </a:r>
            <a:r>
              <a:rPr lang="en-US" altLang="ko-KR" dirty="0"/>
              <a:t> step=AUTO_STEP</a:t>
            </a:r>
            <a:r>
              <a:rPr lang="en-US" altLang="ko-KR" dirty="0" smtClean="0"/>
              <a:t>); </a:t>
            </a:r>
          </a:p>
          <a:p>
            <a:pPr lvl="3"/>
            <a:r>
              <a:rPr lang="en-US" altLang="ko-KR" dirty="0" smtClean="0"/>
              <a:t>……</a:t>
            </a:r>
            <a:endParaRPr lang="en-US" altLang="ko-KR" dirty="0"/>
          </a:p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:   Mat  A(2, 3, CV_8UC1); //2x3 </a:t>
            </a:r>
            <a:r>
              <a:rPr lang="ko-KR" altLang="en-US" dirty="0" smtClean="0"/>
              <a:t>행렬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:   Mat  B(2</a:t>
            </a:r>
            <a:r>
              <a:rPr lang="en-US" altLang="ko-KR" dirty="0"/>
              <a:t>, 3, </a:t>
            </a:r>
            <a:r>
              <a:rPr lang="en-US" altLang="ko-KR" dirty="0" smtClean="0"/>
              <a:t>CV_8UC1, Scalar(0)); //0</a:t>
            </a:r>
            <a:r>
              <a:rPr lang="ko-KR" altLang="en-US" dirty="0" smtClean="0"/>
              <a:t>으로 초기화된 </a:t>
            </a:r>
            <a:r>
              <a:rPr lang="en-US" altLang="ko-KR" dirty="0" smtClean="0"/>
              <a:t>2x3</a:t>
            </a:r>
            <a:r>
              <a:rPr lang="ko-KR" altLang="en-US" dirty="0" smtClean="0"/>
              <a:t>행렬</a:t>
            </a:r>
            <a:endParaRPr lang="en-US" altLang="ko-KR" dirty="0" smtClean="0"/>
          </a:p>
          <a:p>
            <a:pPr lvl="2"/>
            <a:r>
              <a:rPr lang="ko-KR" altLang="en-US" dirty="0"/>
              <a:t>예제</a:t>
            </a:r>
            <a:r>
              <a:rPr lang="en-US" altLang="ko-KR" dirty="0"/>
              <a:t>:   Mat  </a:t>
            </a:r>
            <a:r>
              <a:rPr lang="en-US" altLang="ko-KR" dirty="0" smtClean="0"/>
              <a:t>C(2</a:t>
            </a:r>
            <a:r>
              <a:rPr lang="en-US" altLang="ko-KR" dirty="0"/>
              <a:t>, 3, </a:t>
            </a:r>
            <a:r>
              <a:rPr lang="en-US" altLang="ko-KR" dirty="0" smtClean="0"/>
              <a:t>CV_8UC3, Scalar(1,2,3));//</a:t>
            </a:r>
            <a:r>
              <a:rPr lang="ko-KR" altLang="en-US" dirty="0" err="1" smtClean="0"/>
              <a:t>각원소가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CV_8UC3</a:t>
            </a:r>
            <a:endParaRPr lang="en-US" altLang="ko-KR" dirty="0"/>
          </a:p>
          <a:p>
            <a:pPr lvl="2"/>
            <a:r>
              <a:rPr lang="ko-KR" altLang="en-US" dirty="0"/>
              <a:t>예제</a:t>
            </a:r>
            <a:r>
              <a:rPr lang="en-US" altLang="ko-KR" dirty="0"/>
              <a:t>:   float data[ ]={1,2,3,4,5,6</a:t>
            </a:r>
            <a:r>
              <a:rPr lang="en-US" altLang="ko-KR" dirty="0" smtClean="0"/>
              <a:t>}; Mat  D(Size(3, 2), CV_32FC1</a:t>
            </a:r>
            <a:r>
              <a:rPr lang="en-US" altLang="ko-KR" dirty="0"/>
              <a:t>, </a:t>
            </a:r>
            <a:r>
              <a:rPr lang="en-US" altLang="ko-KR" dirty="0" smtClean="0"/>
              <a:t>data);</a:t>
            </a:r>
            <a:endParaRPr lang="en-US" altLang="ko-KR" dirty="0"/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513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Mat::create()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의한 행렬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Mat </a:t>
            </a:r>
            <a:r>
              <a:rPr lang="ko-KR" altLang="en-US" dirty="0" smtClean="0"/>
              <a:t>클래스 행렬을 생성한다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void Mat::create(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type);</a:t>
            </a:r>
          </a:p>
          <a:p>
            <a:pPr lvl="2"/>
            <a:r>
              <a:rPr lang="en-US" altLang="ko-KR" dirty="0"/>
              <a:t>void Mat::</a:t>
            </a:r>
            <a:r>
              <a:rPr lang="en-US" altLang="ko-KR" dirty="0" smtClean="0"/>
              <a:t>create(Size </a:t>
            </a:r>
            <a:r>
              <a:rPr lang="en-US" altLang="ko-KR" dirty="0" err="1" smtClean="0"/>
              <a:t>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type);</a:t>
            </a:r>
          </a:p>
          <a:p>
            <a:pPr lvl="2"/>
            <a:r>
              <a:rPr lang="en-US" altLang="ko-KR" dirty="0"/>
              <a:t>void Mat::</a:t>
            </a:r>
            <a:r>
              <a:rPr lang="en-US" altLang="ko-KR" dirty="0" smtClean="0"/>
              <a:t>create(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ndims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sizes,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type);</a:t>
            </a:r>
          </a:p>
          <a:p>
            <a:pPr lvl="1"/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Mat A(2,3,CV_32FC1, Scalar(0));//0</a:t>
            </a:r>
            <a:r>
              <a:rPr lang="ko-KR" altLang="en-US" dirty="0" smtClean="0"/>
              <a:t>으로 초기화된 </a:t>
            </a:r>
            <a:r>
              <a:rPr lang="en-US" altLang="ko-KR" dirty="0" smtClean="0"/>
              <a:t>2x3 </a:t>
            </a:r>
            <a:r>
              <a:rPr lang="ko-KR" altLang="en-US" dirty="0" smtClean="0"/>
              <a:t>행렬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A.create</a:t>
            </a:r>
            <a:r>
              <a:rPr lang="en-US" altLang="ko-KR" dirty="0" smtClean="0"/>
              <a:t>(2,3,CV_32FC1);// </a:t>
            </a:r>
            <a:r>
              <a:rPr lang="ko-KR" altLang="en-US" dirty="0" smtClean="0"/>
              <a:t>임의의 값으로 초기화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된 </a:t>
            </a:r>
            <a:r>
              <a:rPr lang="en-US" altLang="ko-KR" dirty="0"/>
              <a:t>2x3 </a:t>
            </a:r>
            <a:r>
              <a:rPr lang="ko-KR" altLang="en-US" dirty="0"/>
              <a:t>행렬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A.create</a:t>
            </a:r>
            <a:r>
              <a:rPr lang="en-US" altLang="ko-KR" dirty="0" smtClean="0"/>
              <a:t>(Size(3,2),CV_8UC1);// </a:t>
            </a:r>
            <a:r>
              <a:rPr lang="ko-KR" altLang="en-US" dirty="0" smtClean="0"/>
              <a:t>임의의 </a:t>
            </a:r>
            <a:r>
              <a:rPr lang="ko-KR" altLang="en-US" dirty="0"/>
              <a:t>값으로 초기화</a:t>
            </a:r>
            <a:r>
              <a:rPr lang="en-US" altLang="ko-KR" dirty="0"/>
              <a:t> </a:t>
            </a:r>
            <a:r>
              <a:rPr lang="ko-KR" altLang="en-US" dirty="0"/>
              <a:t>된 </a:t>
            </a:r>
            <a:r>
              <a:rPr lang="en-US" altLang="ko-KR" dirty="0" smtClean="0"/>
              <a:t>2x3 </a:t>
            </a:r>
            <a:r>
              <a:rPr lang="ko-KR" altLang="en-US" dirty="0" smtClean="0"/>
              <a:t>행렬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Size </a:t>
            </a:r>
            <a:r>
              <a:rPr lang="ko-KR" altLang="en-US" dirty="0"/>
              <a:t>원소는 </a:t>
            </a:r>
            <a:r>
              <a:rPr lang="en-US" altLang="ko-KR" dirty="0"/>
              <a:t>width, height=&gt; cols, </a:t>
            </a:r>
            <a:r>
              <a:rPr lang="en-US" altLang="ko-KR" dirty="0" smtClean="0"/>
              <a:t>rows</a:t>
            </a:r>
          </a:p>
          <a:p>
            <a:pPr lvl="2"/>
            <a:r>
              <a:rPr lang="en-US" altLang="ko-KR" dirty="0" smtClean="0"/>
              <a:t>Mat B;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size[ ]={3,3}; </a:t>
            </a:r>
            <a:r>
              <a:rPr lang="en-US" altLang="ko-KR" dirty="0" err="1" smtClean="0"/>
              <a:t>B.create</a:t>
            </a:r>
            <a:r>
              <a:rPr lang="en-US" altLang="ko-KR" dirty="0" smtClean="0"/>
              <a:t>(2, size, CV_8UC1);</a:t>
            </a:r>
            <a:r>
              <a:rPr lang="ko-KR" altLang="en-US" dirty="0"/>
              <a:t>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임의의 </a:t>
            </a:r>
            <a:r>
              <a:rPr lang="ko-KR" altLang="en-US" dirty="0"/>
              <a:t>값으로 초기화</a:t>
            </a:r>
            <a:r>
              <a:rPr lang="en-US" altLang="ko-KR" dirty="0"/>
              <a:t> </a:t>
            </a:r>
            <a:r>
              <a:rPr lang="ko-KR" altLang="en-US" dirty="0"/>
              <a:t>된 </a:t>
            </a:r>
            <a:r>
              <a:rPr lang="en-US" altLang="ko-KR" dirty="0"/>
              <a:t>3</a:t>
            </a:r>
            <a:r>
              <a:rPr lang="en-US" altLang="ko-KR" dirty="0" smtClean="0"/>
              <a:t>x3 </a:t>
            </a:r>
            <a:r>
              <a:rPr lang="ko-KR" altLang="en-US" dirty="0" smtClean="0"/>
              <a:t>행렬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행렬의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데이터 원소의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불일치하면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Mat  B(2, 3, CV_8UC1, </a:t>
            </a:r>
            <a:r>
              <a:rPr lang="en-US" altLang="ko-KR" dirty="0" smtClean="0"/>
              <a:t>Scalar(300)); 255</a:t>
            </a:r>
            <a:r>
              <a:rPr lang="ko-KR" altLang="en-US" dirty="0" smtClean="0"/>
              <a:t>로 초기화 된 행렬</a:t>
            </a:r>
            <a:r>
              <a:rPr lang="en-US" altLang="ko-KR" dirty="0" smtClean="0"/>
              <a:t>(saturate cast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42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Mat </a:t>
            </a:r>
            <a:r>
              <a:rPr lang="ko-KR" altLang="en-US" dirty="0" smtClean="0"/>
              <a:t>행렬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Mat::rows </a:t>
            </a:r>
            <a:r>
              <a:rPr lang="ko-KR" altLang="en-US" dirty="0" smtClean="0"/>
              <a:t>행의 개수</a:t>
            </a:r>
            <a:r>
              <a:rPr lang="en-US" altLang="ko-KR" dirty="0" smtClean="0"/>
              <a:t>, Mat::lows  </a:t>
            </a:r>
            <a:r>
              <a:rPr lang="ko-KR" altLang="en-US" dirty="0"/>
              <a:t>열</a:t>
            </a:r>
            <a:r>
              <a:rPr lang="ko-KR" altLang="en-US" dirty="0" smtClean="0"/>
              <a:t>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Mat::data  </a:t>
            </a:r>
            <a:r>
              <a:rPr lang="ko-KR" altLang="en-US" dirty="0" smtClean="0"/>
              <a:t>행렬 데이터의 포인터</a:t>
            </a:r>
            <a:r>
              <a:rPr lang="en-US" altLang="ko-KR" dirty="0" smtClean="0"/>
              <a:t>, Mat::dims </a:t>
            </a:r>
            <a:r>
              <a:rPr lang="ko-KR" altLang="en-US" dirty="0" smtClean="0"/>
              <a:t>행렬의 차원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Mat::step </a:t>
            </a:r>
            <a:r>
              <a:rPr lang="ko-KR" altLang="en-US" dirty="0" smtClean="0"/>
              <a:t>행렬의 한 행이 차지하는 바이트 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Mat::total() </a:t>
            </a:r>
            <a:r>
              <a:rPr lang="ko-KR" altLang="en-US" dirty="0" smtClean="0"/>
              <a:t>행렬 요소 전체 개수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Mat::</a:t>
            </a:r>
            <a:r>
              <a:rPr lang="en-US" altLang="ko-KR" dirty="0" err="1" smtClean="0"/>
              <a:t>elemSize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행렬 요소 하나의 바이트 크기</a:t>
            </a:r>
            <a:endParaRPr lang="en-US" altLang="ko-KR" dirty="0" smtClean="0"/>
          </a:p>
          <a:p>
            <a:pPr lvl="1"/>
            <a:r>
              <a:rPr lang="en-US" altLang="ko-KR" dirty="0"/>
              <a:t>Mat::</a:t>
            </a:r>
            <a:r>
              <a:rPr lang="en-US" altLang="ko-KR" dirty="0" smtClean="0"/>
              <a:t>elemSize1() </a:t>
            </a:r>
            <a:r>
              <a:rPr lang="ko-KR" altLang="en-US" dirty="0"/>
              <a:t>행렬 요소 하나의 </a:t>
            </a:r>
            <a:r>
              <a:rPr lang="ko-KR" altLang="en-US" dirty="0" smtClean="0"/>
              <a:t>한 채널의 바이트 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Mat::depth() </a:t>
            </a:r>
            <a:r>
              <a:rPr lang="ko-KR" altLang="en-US" dirty="0" smtClean="0"/>
              <a:t>행렬의 깊이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행렬의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값 반환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Mat::channels() </a:t>
            </a:r>
            <a:r>
              <a:rPr lang="ko-KR" altLang="en-US" dirty="0" smtClean="0"/>
              <a:t>행렬의 채널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Mat::size()  </a:t>
            </a:r>
            <a:r>
              <a:rPr lang="ko-KR" altLang="en-US" dirty="0" smtClean="0"/>
              <a:t>행렬의 크기를 </a:t>
            </a:r>
            <a:r>
              <a:rPr lang="en-US" altLang="ko-KR" dirty="0" smtClean="0"/>
              <a:t>Size(cols, rows)</a:t>
            </a:r>
            <a:r>
              <a:rPr lang="ko-KR" altLang="en-US" dirty="0" smtClean="0"/>
              <a:t>로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Mat::empty() </a:t>
            </a:r>
            <a:r>
              <a:rPr lang="ko-KR" altLang="en-US" dirty="0" smtClean="0"/>
              <a:t>행렬원소가 비어있는지 여부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Mat::type()  </a:t>
            </a:r>
            <a:r>
              <a:rPr lang="ko-KR" altLang="en-US" dirty="0" smtClean="0"/>
              <a:t>행렬의 데이터 타입 반환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데이타타입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CV_MAKETYPE(depth, 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) = (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– 1)&lt;&lt;3 + depth</a:t>
            </a:r>
          </a:p>
          <a:p>
            <a:pPr lvl="3"/>
            <a:r>
              <a:rPr lang="en-US" altLang="ko-KR" dirty="0" err="1" smtClean="0"/>
              <a:t>cn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채널 수</a:t>
            </a:r>
            <a:r>
              <a:rPr lang="en-US" altLang="ko-KR" dirty="0" smtClean="0"/>
              <a:t>, depth </a:t>
            </a:r>
            <a:r>
              <a:rPr lang="ko-KR" altLang="en-US" dirty="0" err="1" smtClean="0"/>
              <a:t>자료형값</a:t>
            </a:r>
            <a:r>
              <a:rPr lang="en-US" altLang="ko-KR" dirty="0" smtClean="0"/>
              <a:t>(0:CV_8U, 1: CV_8S, 2: CV_16U,  3: CV_16S, 4: CV_32S, 5: CV_32F, 6: cv_64F, 7: CV_USERTYPE1)</a:t>
            </a:r>
          </a:p>
          <a:p>
            <a:pPr lvl="3"/>
            <a:r>
              <a:rPr lang="ko-KR" altLang="en-US" dirty="0" smtClean="0"/>
              <a:t>채널수가 증가하면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따라 고유의 데이터타입 값이 할당된다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725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/>
              <a:t> </a:t>
            </a:r>
            <a:r>
              <a:rPr lang="en-US" altLang="ko-KR" dirty="0" smtClean="0"/>
              <a:t>( Open source Computer Vision)</a:t>
            </a:r>
          </a:p>
          <a:p>
            <a:pPr lvl="1"/>
            <a:r>
              <a:rPr lang="ko-KR" altLang="en-US" dirty="0" smtClean="0"/>
              <a:t>영상처리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</a:t>
            </a:r>
            <a:r>
              <a:rPr lang="ko-KR" altLang="en-US" dirty="0" err="1" smtClean="0"/>
              <a:t>비젼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기계학습 관련 라이브러리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2500</a:t>
            </a:r>
            <a:r>
              <a:rPr lang="ko-KR" altLang="en-US" dirty="0" smtClean="0"/>
              <a:t>개가 넘는 알고리즘으로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BSD(</a:t>
            </a:r>
            <a:r>
              <a:rPr lang="en-US" altLang="ko-KR" dirty="0" err="1" smtClean="0"/>
              <a:t>berkeley</a:t>
            </a:r>
            <a:r>
              <a:rPr lang="en-US" altLang="ko-KR" dirty="0" smtClean="0"/>
              <a:t> Software Distribution) </a:t>
            </a:r>
            <a:r>
              <a:rPr lang="ko-KR" altLang="en-US" dirty="0" smtClean="0"/>
              <a:t>라이선스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OpenCV</a:t>
            </a:r>
            <a:r>
              <a:rPr lang="en-US" altLang="ko-KR" dirty="0" smtClean="0"/>
              <a:t> 1.x ~2.1 version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 개발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OpenCV</a:t>
            </a:r>
            <a:r>
              <a:rPr lang="en-US" altLang="ko-KR" dirty="0" smtClean="0"/>
              <a:t> 2.2 ~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version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C++ </a:t>
            </a:r>
            <a:r>
              <a:rPr lang="ko-KR" altLang="en-US" dirty="0" smtClean="0"/>
              <a:t>언어로 갱신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2007</a:t>
            </a:r>
            <a:r>
              <a:rPr lang="ko-KR" altLang="en-US" dirty="0" smtClean="0"/>
              <a:t>년도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1.0, 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년도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2.0 </a:t>
            </a:r>
            <a:r>
              <a:rPr lang="ko-KR" altLang="en-US" dirty="0" smtClean="0"/>
              <a:t>이후 현재 </a:t>
            </a:r>
            <a:r>
              <a:rPr lang="en-US" altLang="ko-KR" dirty="0" smtClean="0"/>
              <a:t>version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3.1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사용가능 </a:t>
            </a:r>
            <a:r>
              <a:rPr lang="en-US" altLang="ko-KR" dirty="0" smtClean="0"/>
              <a:t>Platform: Windows, Linux, Mac, Android, iOS</a:t>
            </a:r>
          </a:p>
          <a:p>
            <a:pPr lvl="1"/>
            <a:r>
              <a:rPr lang="ko-KR" altLang="en-US" dirty="0" smtClean="0"/>
              <a:t>다른 언어와의 인터페이스 가능</a:t>
            </a:r>
            <a:r>
              <a:rPr lang="en-US" altLang="ko-KR" dirty="0" smtClean="0"/>
              <a:t>: C, C++, Java, Python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특수한 행렬로 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Mat::ones(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</a:t>
            </a:r>
            <a:r>
              <a:rPr lang="en-US" altLang="ko-KR" dirty="0"/>
              <a:t>), Mat</a:t>
            </a:r>
            <a:r>
              <a:rPr lang="en-US" altLang="ko-KR" dirty="0" smtClean="0"/>
              <a:t>::ones(Size </a:t>
            </a:r>
            <a:r>
              <a:rPr lang="en-US" altLang="ko-KR" dirty="0" err="1"/>
              <a:t>size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type</a:t>
            </a:r>
            <a:r>
              <a:rPr lang="en-US" altLang="ko-KR" dirty="0" smtClean="0"/>
              <a:t>) //</a:t>
            </a:r>
            <a:r>
              <a:rPr lang="ko-KR" altLang="en-US" dirty="0" smtClean="0"/>
              <a:t>행렬의 모든 원소가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행렬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Mat::eye(Size </a:t>
            </a:r>
            <a:r>
              <a:rPr lang="en-US" altLang="ko-KR" dirty="0" err="1" smtClean="0"/>
              <a:t>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type), Mat</a:t>
            </a:r>
            <a:r>
              <a:rPr lang="en-US" altLang="ko-KR" dirty="0" smtClean="0"/>
              <a:t>::eye(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rows, </a:t>
            </a:r>
            <a:r>
              <a:rPr lang="en-US" altLang="ko-KR" dirty="0" err="1"/>
              <a:t>int</a:t>
            </a:r>
            <a:r>
              <a:rPr lang="en-US" altLang="ko-KR" dirty="0"/>
              <a:t> cols,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type)</a:t>
            </a:r>
          </a:p>
          <a:p>
            <a:pPr lvl="2"/>
            <a:r>
              <a:rPr lang="ko-KR" altLang="en-US" dirty="0" smtClean="0"/>
              <a:t>지정된 크기의 단위 행렬 반환</a:t>
            </a:r>
            <a:endParaRPr lang="en-US" altLang="ko-KR" dirty="0" smtClean="0"/>
          </a:p>
          <a:p>
            <a:pPr lvl="1"/>
            <a:r>
              <a:rPr lang="en-US" altLang="ko-KR" dirty="0"/>
              <a:t>Mat</a:t>
            </a:r>
            <a:r>
              <a:rPr lang="en-US" altLang="ko-KR" dirty="0" smtClean="0"/>
              <a:t>::zeros(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rows, </a:t>
            </a:r>
            <a:r>
              <a:rPr lang="en-US" altLang="ko-KR" dirty="0" err="1"/>
              <a:t>int</a:t>
            </a:r>
            <a:r>
              <a:rPr lang="en-US" altLang="ko-KR" dirty="0"/>
              <a:t> cols, </a:t>
            </a:r>
            <a:r>
              <a:rPr lang="en-US" altLang="ko-KR" dirty="0" err="1"/>
              <a:t>int</a:t>
            </a:r>
            <a:r>
              <a:rPr lang="en-US" altLang="ko-KR" dirty="0"/>
              <a:t> type</a:t>
            </a:r>
            <a:r>
              <a:rPr lang="en-US" altLang="ko-KR" dirty="0" smtClean="0"/>
              <a:t>), Mat::zeros(Size </a:t>
            </a:r>
            <a:r>
              <a:rPr lang="en-US" altLang="ko-KR" dirty="0" err="1"/>
              <a:t>size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type</a:t>
            </a:r>
            <a:r>
              <a:rPr lang="en-US" altLang="ko-KR" dirty="0" smtClean="0"/>
              <a:t>), Mat::zeros(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ndims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sz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type)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Mat  A = Mat::ones(3,5,CV_8U);  Mat C = Mat::zeros(3,4,CV_8U);</a:t>
            </a:r>
          </a:p>
          <a:p>
            <a:pPr lvl="2"/>
            <a:r>
              <a:rPr lang="en-US" altLang="ko-KR" dirty="0" smtClean="0"/>
              <a:t>Mat B = Mat::eye(3,3,CV_8U);</a:t>
            </a:r>
          </a:p>
        </p:txBody>
      </p:sp>
    </p:spTree>
    <p:extLst>
      <p:ext uri="{BB962C8B-B14F-4D97-AF65-F5344CB8AC3E}">
        <p14:creationId xmlns:p14="http://schemas.microsoft.com/office/powerpoint/2010/main" val="1854327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 </a:t>
            </a:r>
            <a:r>
              <a:rPr lang="ko-KR" altLang="en-US" dirty="0" smtClean="0"/>
              <a:t>클래스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Mat </a:t>
            </a:r>
            <a:r>
              <a:rPr lang="ko-KR" altLang="en-US" dirty="0" err="1" smtClean="0"/>
              <a:t>크래스에서</a:t>
            </a:r>
            <a:r>
              <a:rPr lang="ko-KR" altLang="en-US" dirty="0" smtClean="0"/>
              <a:t>  </a:t>
            </a:r>
            <a:r>
              <a:rPr lang="en-US" altLang="ko-KR" dirty="0" smtClean="0"/>
              <a:t>=</a:t>
            </a:r>
            <a:r>
              <a:rPr lang="ko-KR" altLang="en-US" dirty="0" smtClean="0"/>
              <a:t>연산자 함수를 통해서 행렬</a:t>
            </a:r>
            <a:r>
              <a:rPr lang="en-US" altLang="ko-KR" dirty="0" smtClean="0"/>
              <a:t>(Mat), </a:t>
            </a:r>
            <a:r>
              <a:rPr lang="ko-KR" altLang="en-US" dirty="0" smtClean="0"/>
              <a:t>행렬수식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MatExpr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(Scalar)</a:t>
            </a:r>
            <a:r>
              <a:rPr lang="ko-KR" altLang="en-US" dirty="0" smtClean="0"/>
              <a:t>에 대한 할당 연산을 지원한다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Mat&amp;  Mat::operator=(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 Mat&amp;  m)</a:t>
            </a:r>
          </a:p>
          <a:p>
            <a:pPr lvl="1"/>
            <a:r>
              <a:rPr lang="en-US" altLang="ko-KR" dirty="0" smtClean="0"/>
              <a:t>A = m </a:t>
            </a:r>
            <a:r>
              <a:rPr lang="ko-KR" altLang="en-US" dirty="0" smtClean="0"/>
              <a:t>인 경우 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복사되지 않고 </a:t>
            </a:r>
            <a:r>
              <a:rPr lang="en-US" altLang="ko-KR" dirty="0" smtClean="0"/>
              <a:t>m</a:t>
            </a:r>
            <a:r>
              <a:rPr lang="ko-KR" altLang="en-US" dirty="0" smtClean="0"/>
              <a:t>행렬을 </a:t>
            </a:r>
            <a:r>
              <a:rPr lang="en-US" altLang="ko-KR" dirty="0" smtClean="0"/>
              <a:t>A</a:t>
            </a:r>
            <a:r>
              <a:rPr lang="ko-KR" altLang="en-US" dirty="0" smtClean="0"/>
              <a:t>행렬이 공유한다</a:t>
            </a:r>
            <a:r>
              <a:rPr lang="en-US" altLang="ko-KR" dirty="0" smtClean="0"/>
              <a:t>.  A</a:t>
            </a:r>
            <a:r>
              <a:rPr lang="ko-KR" altLang="en-US" dirty="0" smtClean="0"/>
              <a:t>가 변경되면 </a:t>
            </a:r>
            <a:r>
              <a:rPr lang="en-US" altLang="ko-KR" dirty="0" smtClean="0"/>
              <a:t>m</a:t>
            </a:r>
            <a:r>
              <a:rPr lang="ko-KR" altLang="en-US" dirty="0" smtClean="0"/>
              <a:t>도 변경된다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얕은 복사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Mat&amp; Mat::operator=(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MatExpr</a:t>
            </a:r>
            <a:r>
              <a:rPr lang="en-US" altLang="ko-KR" dirty="0" smtClean="0"/>
              <a:t>&amp; expr)</a:t>
            </a:r>
          </a:p>
          <a:p>
            <a:pPr lvl="1"/>
            <a:r>
              <a:rPr lang="en-US" altLang="ko-KR" dirty="0" smtClean="0"/>
              <a:t>A = C + D;  (expr =&gt; C + D)</a:t>
            </a:r>
          </a:p>
          <a:p>
            <a:pPr lvl="1"/>
            <a:r>
              <a:rPr lang="en-US" altLang="ko-KR" dirty="0" smtClean="0"/>
              <a:t>expr(</a:t>
            </a:r>
            <a:r>
              <a:rPr lang="ko-KR" altLang="en-US" dirty="0" smtClean="0"/>
              <a:t>행렬 수식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결과가 행렬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복사된다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Mat&amp; Mat::operator=(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Scalar&amp; s)</a:t>
            </a:r>
          </a:p>
          <a:p>
            <a:pPr lvl="1"/>
            <a:r>
              <a:rPr lang="ko-KR" altLang="en-US" dirty="0" smtClean="0"/>
              <a:t>행렬의 모든 요소를 지정된 스칼라 값으로 변경한다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Mat B(3,3,CV_8U,1); Mat C(3,3,CV_8U,2);</a:t>
            </a:r>
            <a:r>
              <a:rPr lang="en-US" altLang="ko-KR" dirty="0"/>
              <a:t> </a:t>
            </a:r>
            <a:r>
              <a:rPr lang="en-US" altLang="ko-KR" dirty="0" err="1"/>
              <a:t>cout</a:t>
            </a:r>
            <a:r>
              <a:rPr lang="en-US" altLang="ko-KR" dirty="0"/>
              <a:t>&lt;&lt; “B = “ &lt;&lt; B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Mat D = B + C;  </a:t>
            </a:r>
            <a:r>
              <a:rPr lang="en-US" altLang="ko-KR" dirty="0" err="1" smtClean="0"/>
              <a:t>cout</a:t>
            </a:r>
            <a:r>
              <a:rPr lang="en-US" altLang="ko-KR" dirty="0"/>
              <a:t>&lt;&lt; </a:t>
            </a:r>
            <a:r>
              <a:rPr lang="en-US" altLang="ko-KR" dirty="0" smtClean="0"/>
              <a:t>“D </a:t>
            </a:r>
            <a:r>
              <a:rPr lang="en-US" altLang="ko-KR" dirty="0"/>
              <a:t>= “ &lt;&lt; </a:t>
            </a:r>
            <a:r>
              <a:rPr lang="en-US" altLang="ko-KR" dirty="0" smtClean="0"/>
              <a:t>D; </a:t>
            </a:r>
          </a:p>
          <a:p>
            <a:pPr lvl="1"/>
            <a:r>
              <a:rPr lang="en-US" altLang="ko-KR" dirty="0" smtClean="0"/>
              <a:t>Mat E = B;  Mat E = 10;  </a:t>
            </a:r>
          </a:p>
          <a:p>
            <a:pPr lvl="1"/>
            <a:r>
              <a:rPr lang="en-US" altLang="ko-KR" dirty="0" err="1" smtClean="0"/>
              <a:t>cout</a:t>
            </a:r>
            <a:r>
              <a:rPr lang="en-US" altLang="ko-KR" dirty="0" smtClean="0"/>
              <a:t>&lt;&lt; “B = “ &lt;&lt; B;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51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 smtClean="0"/>
              <a:t>영상 파일 처리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Mat 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string&amp; filename,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flags=1)</a:t>
            </a:r>
          </a:p>
          <a:p>
            <a:pPr lvl="1"/>
            <a:r>
              <a:rPr lang="en-US" altLang="ko-KR" dirty="0" smtClean="0"/>
              <a:t>flag</a:t>
            </a:r>
            <a:r>
              <a:rPr lang="ko-KR" altLang="en-US" dirty="0" smtClean="0"/>
              <a:t>에 지정된 컬러로 </a:t>
            </a:r>
            <a:r>
              <a:rPr lang="en-US" altLang="ko-KR" dirty="0" smtClean="0"/>
              <a:t>filename</a:t>
            </a:r>
            <a:r>
              <a:rPr lang="ko-KR" altLang="en-US" dirty="0" smtClean="0"/>
              <a:t>에 주어진 영상을 읽어 </a:t>
            </a:r>
            <a:r>
              <a:rPr lang="en-US" altLang="ko-KR" dirty="0" smtClean="0"/>
              <a:t>Mat </a:t>
            </a:r>
            <a:r>
              <a:rPr lang="ko-KR" altLang="en-US" dirty="0" smtClean="0"/>
              <a:t>행렬</a:t>
            </a:r>
            <a:r>
              <a:rPr lang="ko-KR" altLang="en-US" dirty="0"/>
              <a:t>로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flags=-1 </a:t>
            </a:r>
            <a:r>
              <a:rPr lang="en-US" altLang="ko-KR" dirty="0"/>
              <a:t>: </a:t>
            </a:r>
            <a:r>
              <a:rPr lang="en-US" altLang="ko-KR" dirty="0" smtClean="0"/>
              <a:t>flags=IMREAD_UNCHANGED : alpha</a:t>
            </a:r>
            <a:r>
              <a:rPr lang="ko-KR" altLang="en-US" dirty="0" smtClean="0"/>
              <a:t> </a:t>
            </a:r>
            <a:r>
              <a:rPr lang="ko-KR" altLang="en-US" dirty="0"/>
              <a:t>채널 포함하여 </a:t>
            </a:r>
            <a:r>
              <a:rPr lang="ko-KR" altLang="en-US" dirty="0" smtClean="0"/>
              <a:t>파일에 지정된 영상을 읽음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flags=0 : flags=IMREAD_GRAYSCALE : </a:t>
            </a:r>
            <a:r>
              <a:rPr lang="ko-KR" altLang="en-US" dirty="0" smtClean="0"/>
              <a:t>항상 </a:t>
            </a:r>
            <a:r>
              <a:rPr lang="ko-KR" altLang="en-US" dirty="0" err="1" smtClean="0"/>
              <a:t>그레이스케일</a:t>
            </a:r>
            <a:r>
              <a:rPr lang="ko-KR" altLang="en-US" dirty="0" smtClean="0"/>
              <a:t> 영상으로 변환하여 읽음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flags=1 : flags=IMREAD_COLOR : </a:t>
            </a:r>
            <a:r>
              <a:rPr lang="ko-KR" altLang="en-US" dirty="0" smtClean="0"/>
              <a:t>항상 컬러로 </a:t>
            </a:r>
            <a:r>
              <a:rPr lang="ko-KR" altLang="en-US" dirty="0"/>
              <a:t>변환하여 </a:t>
            </a:r>
            <a:r>
              <a:rPr lang="ko-KR" altLang="en-US" dirty="0" smtClean="0"/>
              <a:t>읽음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flags=2 : flags=IMREAD_ANYDEPTH </a:t>
            </a:r>
            <a:r>
              <a:rPr lang="en-US" altLang="ko-KR" dirty="0"/>
              <a:t>: </a:t>
            </a:r>
            <a:r>
              <a:rPr lang="ko-KR" altLang="en-US" dirty="0" smtClean="0"/>
              <a:t>입력영상의 깊이에 따라 </a:t>
            </a:r>
            <a:r>
              <a:rPr lang="en-US" altLang="ko-KR" dirty="0" smtClean="0"/>
              <a:t>16bits/32bits</a:t>
            </a:r>
            <a:r>
              <a:rPr lang="ko-KR" altLang="en-US" dirty="0" smtClean="0"/>
              <a:t>로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설정되지 않으면 </a:t>
            </a:r>
            <a:r>
              <a:rPr lang="en-US" altLang="ko-KR" dirty="0" smtClean="0"/>
              <a:t>8bits </a:t>
            </a:r>
            <a:r>
              <a:rPr lang="ko-KR" altLang="en-US" dirty="0" smtClean="0"/>
              <a:t>영상으로 변환하여 읽음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flags=4 :  IMREADS_ANYCOLOR : </a:t>
            </a:r>
            <a:r>
              <a:rPr lang="ko-KR" altLang="en-US" dirty="0" smtClean="0"/>
              <a:t>파일에 정의된 타입으로 읽음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:  cv::Mat image; image=cv::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(“puppy.bmp”);//default flags=1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Mat </a:t>
            </a:r>
            <a:r>
              <a:rPr lang="en-US" altLang="ko-KR" dirty="0" err="1"/>
              <a:t>imwrite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string&amp; filename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InputArry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&gt;&amp;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=vector&lt;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&gt;())</a:t>
            </a:r>
          </a:p>
          <a:p>
            <a:pPr lvl="1"/>
            <a:r>
              <a:rPr lang="ko-KR" altLang="en-US" dirty="0" smtClean="0"/>
              <a:t>영상 </a:t>
            </a:r>
            <a:r>
              <a:rPr lang="en-US" altLang="ko-KR" dirty="0" err="1" smtClean="0"/>
              <a:t>img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filename</a:t>
            </a:r>
            <a:r>
              <a:rPr lang="ko-KR" altLang="en-US" dirty="0" smtClean="0"/>
              <a:t>에 명시된 파일로 저</a:t>
            </a:r>
            <a:r>
              <a:rPr lang="ko-KR" altLang="en-US" dirty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정수벡터는 압축 양식에 사용</a:t>
            </a:r>
            <a:r>
              <a:rPr lang="en-US" altLang="ko-KR" dirty="0" smtClean="0"/>
              <a:t>(JPEG, PNG, TGIF,….)</a:t>
            </a:r>
            <a:r>
              <a:rPr lang="ko-KR" altLang="en-US" dirty="0" smtClean="0"/>
              <a:t>되는 인수로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paramValue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쌍으로 명시</a:t>
            </a:r>
            <a:endParaRPr lang="en-US" altLang="ko-KR" dirty="0" smtClean="0"/>
          </a:p>
          <a:p>
            <a:pPr lvl="2"/>
            <a:r>
              <a:rPr lang="ko-KR" altLang="en-US" dirty="0"/>
              <a:t>예제</a:t>
            </a:r>
            <a:r>
              <a:rPr lang="en-US" altLang="ko-KR" dirty="0"/>
              <a:t>:  cv::Mat image; image=cv::</a:t>
            </a:r>
            <a:r>
              <a:rPr lang="en-US" altLang="ko-KR" dirty="0" err="1" smtClean="0"/>
              <a:t>imwrite</a:t>
            </a:r>
            <a:r>
              <a:rPr lang="en-US" altLang="ko-KR" dirty="0" smtClean="0"/>
              <a:t>(“output.bmp”);//</a:t>
            </a:r>
            <a:r>
              <a:rPr lang="ko-KR" altLang="en-US" dirty="0" smtClean="0"/>
              <a:t>같은 형식으로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03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불러오고 띄우고 저장하기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03221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라이브러리 </a:t>
            </a:r>
            <a:r>
              <a:rPr lang="en-US" altLang="ko-KR" dirty="0" smtClean="0"/>
              <a:t>include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Mat </a:t>
            </a:r>
            <a:r>
              <a:rPr lang="ko-KR" altLang="en-US" dirty="0" smtClean="0"/>
              <a:t>클래스 객체 생성 및 영상 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정보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영상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7104" y="1700808"/>
            <a:ext cx="640871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 &lt;opencv2/core/core.hpp&gt;</a:t>
            </a:r>
          </a:p>
          <a:p>
            <a:r>
              <a:rPr lang="en-US" altLang="ko-KR" dirty="0"/>
              <a:t>#include &lt;opencv2/</a:t>
            </a:r>
            <a:r>
              <a:rPr lang="en-US" altLang="ko-KR" dirty="0" err="1"/>
              <a:t>highgui</a:t>
            </a:r>
            <a:r>
              <a:rPr lang="en-US" altLang="ko-KR" dirty="0"/>
              <a:t>/highgui.hpp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338771" y="2996952"/>
            <a:ext cx="6408712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using namespace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;  //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cv::Mat  image;</a:t>
            </a:r>
          </a:p>
          <a:p>
            <a:r>
              <a:rPr lang="en-US" altLang="ko-KR" dirty="0" smtClean="0"/>
              <a:t>image=cv::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(“puppy.bmp”);</a:t>
            </a:r>
          </a:p>
          <a:p>
            <a:r>
              <a:rPr lang="en-US" altLang="ko-KR" dirty="0" smtClean="0"/>
              <a:t>if( </a:t>
            </a:r>
            <a:r>
              <a:rPr lang="en-US" altLang="ko-KR" dirty="0" err="1" smtClean="0"/>
              <a:t>image.empty</a:t>
            </a:r>
            <a:r>
              <a:rPr lang="en-US" altLang="ko-KR" dirty="0" smtClean="0"/>
              <a:t>()) {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&lt;&lt;“Image unloaded”&lt;&lt;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return 0;}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&lt;&lt; “This image is ”&lt;&lt; 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&lt;&lt;“ x “&lt;&lt;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 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05788" y="4941168"/>
            <a:ext cx="6408714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cv::</a:t>
            </a:r>
            <a:r>
              <a:rPr lang="en-US" altLang="ko-KR" dirty="0" err="1" smtClean="0"/>
              <a:t>namedWindow</a:t>
            </a:r>
            <a:r>
              <a:rPr lang="en-US" altLang="ko-KR" dirty="0" smtClean="0"/>
              <a:t>(“Original Image”); </a:t>
            </a:r>
          </a:p>
          <a:p>
            <a:r>
              <a:rPr lang="en-US" altLang="ko-KR" dirty="0" smtClean="0"/>
              <a:t>cv::</a:t>
            </a:r>
            <a:r>
              <a:rPr lang="en-US" altLang="ko-KR" dirty="0" err="1" smtClean="0"/>
              <a:t>imshow</a:t>
            </a:r>
            <a:r>
              <a:rPr lang="en-US" altLang="ko-KR" dirty="0" smtClean="0"/>
              <a:t>(“Original Image”, image);</a:t>
            </a:r>
          </a:p>
          <a:p>
            <a:r>
              <a:rPr lang="en-US" altLang="ko-KR" dirty="0" smtClean="0"/>
              <a:t>cv::</a:t>
            </a:r>
            <a:r>
              <a:rPr lang="en-US" altLang="ko-KR" dirty="0" err="1" smtClean="0"/>
              <a:t>waitKey</a:t>
            </a:r>
            <a:r>
              <a:rPr lang="en-US" altLang="ko-KR" dirty="0" smtClean="0"/>
              <a:t>(0);  //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waitKey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delay); delay≤0: </a:t>
            </a:r>
            <a:r>
              <a:rPr lang="ko-KR" altLang="en-US" dirty="0" smtClean="0"/>
              <a:t>다음 키 입력을 무한히 기다림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양수면  </a:t>
            </a:r>
            <a:r>
              <a:rPr lang="en-US" altLang="ko-KR" dirty="0" smtClean="0"/>
              <a:t>delay</a:t>
            </a:r>
            <a:r>
              <a:rPr lang="ko-KR" altLang="en-US" dirty="0" err="1" smtClean="0"/>
              <a:t>밀리세컨</a:t>
            </a:r>
            <a:r>
              <a:rPr lang="ko-KR" altLang="en-US" dirty="0" smtClean="0"/>
              <a:t> 대기 후 종료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1360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벡터나 행렬을 함수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인수로 전달할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Mat, Mat_&lt;T&gt;,  </a:t>
            </a:r>
            <a:r>
              <a:rPr lang="en-US" altLang="ko-KR" dirty="0" err="1" smtClean="0"/>
              <a:t>Matx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T,m,n</a:t>
            </a:r>
            <a:r>
              <a:rPr lang="en-US" altLang="ko-KR" dirty="0" smtClean="0"/>
              <a:t>&gt;, 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::vector&lt;T&gt;,…</a:t>
            </a:r>
            <a:r>
              <a:rPr lang="ko-KR" altLang="en-US" dirty="0" smtClean="0"/>
              <a:t>등을 전달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InputArray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입력으로 사용될 벡터나 행렬을 인수로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읽기만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OutputArry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InputArry</a:t>
            </a:r>
            <a:r>
              <a:rPr lang="ko-KR" altLang="en-US" dirty="0" smtClean="0"/>
              <a:t>에서 상속 받은 클래스로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출력으로 사용될 벡터나 </a:t>
            </a:r>
            <a:r>
              <a:rPr lang="ko-KR" altLang="en-US" dirty="0"/>
              <a:t>행렬을 인수로 </a:t>
            </a:r>
            <a:r>
              <a:rPr lang="ko-KR" altLang="en-US" dirty="0" smtClean="0"/>
              <a:t>전달할 때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읽기와 쓰기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InputOutputArray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입출력으로 사용될 벡터나 행렬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myThreshold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InputArray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OutputArray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 thresh);</a:t>
            </a:r>
          </a:p>
          <a:p>
            <a:pPr lvl="2"/>
            <a:r>
              <a:rPr lang="en-US" altLang="ko-KR" dirty="0" err="1" smtClean="0"/>
              <a:t>myThreshold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srcImage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dstImage</a:t>
            </a:r>
            <a:r>
              <a:rPr lang="en-US" altLang="ko-KR" dirty="0" smtClean="0"/>
              <a:t>, 128);</a:t>
            </a:r>
          </a:p>
          <a:p>
            <a:endParaRPr lang="en-US" altLang="ko-KR" sz="2200" dirty="0"/>
          </a:p>
          <a:p>
            <a:r>
              <a:rPr lang="en-US" altLang="ko-KR" sz="2400" dirty="0" smtClean="0"/>
              <a:t>void </a:t>
            </a:r>
            <a:r>
              <a:rPr lang="en-US" altLang="ko-KR" sz="2400" dirty="0" err="1"/>
              <a:t>namedWindow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string&amp; </a:t>
            </a:r>
            <a:r>
              <a:rPr lang="en-US" altLang="ko-KR" sz="2400" b="1" dirty="0" err="1"/>
              <a:t>winname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b="1" dirty="0"/>
              <a:t>flags</a:t>
            </a:r>
            <a:r>
              <a:rPr lang="en-US" altLang="ko-KR" sz="2400" dirty="0"/>
              <a:t>=WINDOW_AUTOSIZE </a:t>
            </a:r>
            <a:r>
              <a:rPr lang="en-US" altLang="ko-KR" sz="2400" dirty="0" smtClean="0"/>
              <a:t>)//</a:t>
            </a:r>
            <a:r>
              <a:rPr lang="ko-KR" altLang="en-US" sz="2400" dirty="0" smtClean="0"/>
              <a:t>행렬 크기에 맞춤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1477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12304"/>
          </a:xfrm>
        </p:spPr>
        <p:txBody>
          <a:bodyPr/>
          <a:lstStyle/>
          <a:p>
            <a:r>
              <a:rPr lang="ko-KR" altLang="en-US" dirty="0" smtClean="0"/>
              <a:t>간단한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32024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영상을 뒤집어서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flip(</a:t>
            </a:r>
            <a:r>
              <a:rPr lang="en-US" altLang="ko-KR" dirty="0" err="1"/>
              <a:t>InputArray</a:t>
            </a:r>
            <a:r>
              <a:rPr lang="en-US" altLang="ko-KR" dirty="0"/>
              <a:t> </a:t>
            </a:r>
            <a:r>
              <a:rPr lang="en-US" altLang="ko-KR" dirty="0" err="1" smtClean="0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OutputArray</a:t>
            </a:r>
            <a:r>
              <a:rPr lang="en-US" altLang="ko-KR" dirty="0"/>
              <a:t> </a:t>
            </a:r>
            <a:r>
              <a:rPr lang="en-US" altLang="ko-KR" dirty="0" err="1" smtClean="0"/>
              <a:t>dst</a:t>
            </a:r>
            <a:r>
              <a:rPr lang="en-US" altLang="ko-KR" dirty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flipcode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flipcode</a:t>
            </a:r>
            <a:r>
              <a:rPr lang="en-US" altLang="ko-KR" dirty="0" smtClean="0"/>
              <a:t>=1  :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(x)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, 0 :</a:t>
            </a:r>
            <a:r>
              <a:rPr lang="ko-KR" altLang="en-US" dirty="0" smtClean="0"/>
              <a:t>수직</a:t>
            </a:r>
            <a:r>
              <a:rPr lang="en-US" altLang="ko-KR" dirty="0" smtClean="0"/>
              <a:t>(y)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,  -1 :</a:t>
            </a:r>
            <a:r>
              <a:rPr lang="ko-KR" altLang="en-US" dirty="0" smtClean="0"/>
              <a:t>수평수직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방향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입력 영상을 </a:t>
            </a:r>
            <a:r>
              <a:rPr lang="ko-KR" altLang="en-US" dirty="0" err="1" smtClean="0"/>
              <a:t>그레이스케일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영상으로 읽기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image=cv::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(“puppy.bmp”, CV_LOAD_IMAGE_GRAYSCALE);</a:t>
            </a:r>
          </a:p>
          <a:p>
            <a:pPr lvl="1"/>
            <a:r>
              <a:rPr lang="en-US" altLang="ko-KR" dirty="0"/>
              <a:t>image=cv::</a:t>
            </a:r>
            <a:r>
              <a:rPr lang="en-US" altLang="ko-KR" dirty="0" err="1"/>
              <a:t>imread</a:t>
            </a:r>
            <a:r>
              <a:rPr lang="en-US" altLang="ko-KR" dirty="0"/>
              <a:t>(“puppy.bmp”, </a:t>
            </a:r>
            <a:r>
              <a:rPr lang="en-US" altLang="ko-KR" dirty="0" smtClean="0"/>
              <a:t>0);</a:t>
            </a:r>
          </a:p>
          <a:p>
            <a:pPr lvl="1"/>
            <a:r>
              <a:rPr lang="en-US" altLang="ko-KR" dirty="0"/>
              <a:t>image=cv::</a:t>
            </a:r>
            <a:r>
              <a:rPr lang="en-US" altLang="ko-KR" dirty="0" err="1"/>
              <a:t>imread</a:t>
            </a:r>
            <a:r>
              <a:rPr lang="en-US" altLang="ko-KR" dirty="0"/>
              <a:t>(“puppy.bmp”, </a:t>
            </a:r>
            <a:r>
              <a:rPr lang="en-US" altLang="ko-KR" dirty="0" smtClean="0"/>
              <a:t>CV_LOAD_IMAGE_COLOR);</a:t>
            </a:r>
          </a:p>
          <a:p>
            <a:pPr lvl="1"/>
            <a:r>
              <a:rPr lang="en-US" altLang="ko-KR" dirty="0"/>
              <a:t>image=cv::</a:t>
            </a:r>
            <a:r>
              <a:rPr lang="en-US" altLang="ko-KR" dirty="0" err="1"/>
              <a:t>imread</a:t>
            </a:r>
            <a:r>
              <a:rPr lang="en-US" altLang="ko-KR" dirty="0"/>
              <a:t>(“puppy.bmp”, </a:t>
            </a:r>
            <a:r>
              <a:rPr lang="en-US" altLang="ko-KR" dirty="0" smtClean="0"/>
              <a:t>1);//default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420888"/>
            <a:ext cx="4700325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cv::Mat result;</a:t>
            </a:r>
          </a:p>
          <a:p>
            <a:r>
              <a:rPr lang="en-US" altLang="ko-KR" dirty="0" smtClean="0"/>
              <a:t>cv::flip(image, result, 1);</a:t>
            </a:r>
          </a:p>
          <a:p>
            <a:r>
              <a:rPr lang="en-US" altLang="ko-KR" dirty="0"/>
              <a:t>cv::</a:t>
            </a:r>
            <a:r>
              <a:rPr lang="en-US" altLang="ko-KR" dirty="0" err="1"/>
              <a:t>namedWindow</a:t>
            </a:r>
            <a:r>
              <a:rPr lang="en-US" altLang="ko-KR" dirty="0"/>
              <a:t>(“</a:t>
            </a:r>
            <a:r>
              <a:rPr lang="en-US" altLang="ko-KR" dirty="0" smtClean="0"/>
              <a:t>Output </a:t>
            </a:r>
            <a:r>
              <a:rPr lang="en-US" altLang="ko-KR" dirty="0"/>
              <a:t>Image”); </a:t>
            </a:r>
          </a:p>
          <a:p>
            <a:r>
              <a:rPr lang="en-US" altLang="ko-KR" dirty="0"/>
              <a:t>cv::</a:t>
            </a:r>
            <a:r>
              <a:rPr lang="en-US" altLang="ko-KR" dirty="0" err="1"/>
              <a:t>imshow</a:t>
            </a:r>
            <a:r>
              <a:rPr lang="en-US" altLang="ko-KR" dirty="0"/>
              <a:t>(“</a:t>
            </a:r>
            <a:r>
              <a:rPr lang="en-US" altLang="ko-KR" dirty="0" smtClean="0"/>
              <a:t>Output </a:t>
            </a:r>
            <a:r>
              <a:rPr lang="en-US" altLang="ko-KR" dirty="0"/>
              <a:t>Image”, </a:t>
            </a:r>
            <a:r>
              <a:rPr lang="en-US" altLang="ko-KR" dirty="0" smtClean="0"/>
              <a:t> result);</a:t>
            </a:r>
          </a:p>
          <a:p>
            <a:r>
              <a:rPr lang="en-US" altLang="ko-KR" dirty="0" smtClean="0"/>
              <a:t>cv::</a:t>
            </a:r>
            <a:r>
              <a:rPr lang="en-US" altLang="ko-KR" dirty="0" err="1" smtClean="0"/>
              <a:t>imwrite</a:t>
            </a:r>
            <a:r>
              <a:rPr lang="en-US" altLang="ko-KR" dirty="0" smtClean="0"/>
              <a:t>(“output.bmp”, result);</a:t>
            </a:r>
          </a:p>
          <a:p>
            <a:r>
              <a:rPr lang="en-US" altLang="ko-KR" dirty="0" smtClean="0"/>
              <a:t>cv</a:t>
            </a:r>
            <a:r>
              <a:rPr lang="en-US" altLang="ko-KR" dirty="0"/>
              <a:t>::</a:t>
            </a:r>
            <a:r>
              <a:rPr lang="en-US" altLang="ko-KR" dirty="0" err="1"/>
              <a:t>waitKey</a:t>
            </a:r>
            <a:r>
              <a:rPr lang="en-US" altLang="ko-KR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278389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앞에서 다른 방식으로 입력된 각 </a:t>
            </a:r>
            <a:r>
              <a:rPr lang="ko-KR" altLang="en-US" dirty="0"/>
              <a:t>각의 경우 채널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깊이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출력하라</a:t>
            </a:r>
            <a:endParaRPr lang="en-US" altLang="ko-KR" dirty="0"/>
          </a:p>
          <a:p>
            <a:pPr lvl="1"/>
            <a:r>
              <a:rPr lang="en-US" altLang="ko-KR" dirty="0" err="1"/>
              <a:t>image.channels</a:t>
            </a:r>
            <a:r>
              <a:rPr lang="en-US" altLang="ko-KR" dirty="0"/>
              <a:t>(), </a:t>
            </a:r>
            <a:r>
              <a:rPr lang="en-US" altLang="ko-KR" dirty="0" err="1"/>
              <a:t>image.type</a:t>
            </a:r>
            <a:r>
              <a:rPr lang="en-US" altLang="ko-KR" dirty="0"/>
              <a:t>(), </a:t>
            </a:r>
            <a:r>
              <a:rPr lang="en-US" altLang="ko-KR"/>
              <a:t>image.depth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영상 저장할 때 압축 양식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err="1" smtClean="0"/>
              <a:t>paramId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paramValue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mtClean="0"/>
              <a:t>(</a:t>
            </a:r>
            <a:r>
              <a:rPr lang="en-US" altLang="ko-KR" smtClean="0"/>
              <a:t>IMWRITE_JPEG_QUALITY</a:t>
            </a:r>
            <a:r>
              <a:rPr lang="en-US" altLang="ko-KR" dirty="0" smtClean="0"/>
              <a:t>, 0~100(default 95) ): JPEG </a:t>
            </a:r>
            <a:r>
              <a:rPr lang="ko-KR" altLang="en-US" dirty="0" smtClean="0"/>
              <a:t>파일로 저장</a:t>
            </a:r>
            <a:r>
              <a:rPr lang="en-US" altLang="ko-KR" dirty="0" smtClean="0"/>
              <a:t>, Value</a:t>
            </a:r>
            <a:r>
              <a:rPr lang="ko-KR" altLang="en-US" dirty="0" smtClean="0"/>
              <a:t>가 높은 값일 수록 화질이 좋다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(IMWRITE_PNG_COMPRESSION, 0~9 (default 3)): PNG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압축레벨이 높을 수록 </a:t>
            </a:r>
            <a:r>
              <a:rPr lang="ko-KR" altLang="en-US" dirty="0" err="1" smtClean="0"/>
              <a:t>압축율이</a:t>
            </a:r>
            <a:r>
              <a:rPr lang="ko-KR" altLang="en-US" dirty="0" smtClean="0"/>
              <a:t> 높아지나 시간이 걸림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JPEG, PNG </a:t>
            </a:r>
            <a:r>
              <a:rPr lang="ko-KR" altLang="en-US" dirty="0" smtClean="0"/>
              <a:t>형식으로 저장해 볼 것</a:t>
            </a:r>
            <a:endParaRPr lang="en-US" altLang="ko-KR" dirty="0" smtClean="0"/>
          </a:p>
          <a:p>
            <a:r>
              <a:rPr lang="en-US" altLang="ko-KR" dirty="0" smtClean="0"/>
              <a:t>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param_jpg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param_jpg.push_back</a:t>
            </a:r>
            <a:r>
              <a:rPr lang="en-US" altLang="ko-KR" dirty="0" smtClean="0"/>
              <a:t>()</a:t>
            </a:r>
            <a:r>
              <a:rPr lang="ko-KR" altLang="en-US" dirty="0" smtClean="0"/>
              <a:t>사용하여 값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크기 비교해 볼 것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188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 위에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영상의 중심에 반지름 </a:t>
            </a:r>
            <a:r>
              <a:rPr lang="en-US" altLang="ko-KR" dirty="0" smtClean="0"/>
              <a:t>65, </a:t>
            </a:r>
            <a:r>
              <a:rPr lang="ko-KR" altLang="en-US" dirty="0" smtClean="0"/>
              <a:t>검정색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굵기가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픽셀인 원 그리기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circle(Mat&amp;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Point center,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radius,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Scalar&amp; color,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thickness=1,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lineType</a:t>
            </a:r>
            <a:r>
              <a:rPr lang="en-US" altLang="ko-KR" dirty="0" smtClean="0"/>
              <a:t>=8,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shift=0)</a:t>
            </a:r>
          </a:p>
          <a:p>
            <a:pPr lvl="1"/>
            <a:r>
              <a:rPr lang="en-US" altLang="ko-KR" dirty="0" smtClean="0"/>
              <a:t>circle(image, cv::Point(155,110), 65, 0, 3);</a:t>
            </a:r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putText</a:t>
            </a:r>
            <a:r>
              <a:rPr lang="en-US" altLang="ko-KR" dirty="0" smtClean="0"/>
              <a:t>(Mat&amp;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string&amp; text, Point org,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fontFace</a:t>
            </a:r>
            <a:r>
              <a:rPr lang="en-US" altLang="ko-KR" dirty="0" smtClean="0"/>
              <a:t>, double </a:t>
            </a:r>
            <a:r>
              <a:rPr lang="en-US" altLang="ko-KR" dirty="0" err="1" smtClean="0"/>
              <a:t>fontScale</a:t>
            </a:r>
            <a:r>
              <a:rPr lang="en-US" altLang="ko-KR" dirty="0" smtClean="0"/>
              <a:t>, Scalar color,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thickness=1,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lineType</a:t>
            </a:r>
            <a:r>
              <a:rPr lang="en-US" altLang="ko-KR" dirty="0" smtClean="0"/>
              <a:t>=8, bool </a:t>
            </a:r>
            <a:r>
              <a:rPr lang="en-US" altLang="ko-KR" dirty="0" err="1" smtClean="0"/>
              <a:t>bottomLeftOrigin</a:t>
            </a:r>
            <a:r>
              <a:rPr lang="en-US" altLang="ko-KR" dirty="0" smtClean="0"/>
              <a:t>=false)</a:t>
            </a:r>
          </a:p>
          <a:p>
            <a:pPr lvl="2"/>
            <a:r>
              <a:rPr lang="en-US" altLang="ko-KR" dirty="0" smtClean="0"/>
              <a:t>org: </a:t>
            </a:r>
            <a:r>
              <a:rPr lang="ko-KR" altLang="en-US" dirty="0" smtClean="0"/>
              <a:t>문자열 출력 기준위치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fontface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폰트 타입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fontScale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폰트의 기본 크기에 곱해질 스케일</a:t>
            </a:r>
            <a:r>
              <a:rPr lang="en-US" altLang="ko-KR" dirty="0" smtClean="0"/>
              <a:t>, color: </a:t>
            </a:r>
            <a:r>
              <a:rPr lang="ko-KR" altLang="en-US" dirty="0" smtClean="0"/>
              <a:t>출력 문자 컬러</a:t>
            </a:r>
            <a:r>
              <a:rPr lang="en-US" altLang="ko-KR" dirty="0" smtClean="0"/>
              <a:t>, thickness: </a:t>
            </a:r>
            <a:r>
              <a:rPr lang="ko-KR" altLang="en-US" dirty="0" smtClean="0"/>
              <a:t>출력 문자의 두께</a:t>
            </a:r>
            <a:endParaRPr lang="en-US" altLang="ko-KR" dirty="0"/>
          </a:p>
          <a:p>
            <a:pPr lvl="2"/>
            <a:r>
              <a:rPr lang="en-US" altLang="ko-KR" dirty="0" smtClean="0"/>
              <a:t>cv::</a:t>
            </a:r>
            <a:r>
              <a:rPr lang="en-US" altLang="ko-KR" dirty="0" err="1" smtClean="0"/>
              <a:t>putText</a:t>
            </a:r>
            <a:r>
              <a:rPr lang="en-US" altLang="ko-KR" dirty="0" smtClean="0"/>
              <a:t>(image, “This is a dog.”, cv::Point(40,200),cv::FONT_HERSHEY_PLAIN, 2.0,255,2);//</a:t>
            </a:r>
            <a:r>
              <a:rPr lang="ko-KR" altLang="en-US" dirty="0" smtClean="0"/>
              <a:t>컬러는 영상 타입에 따라 설정</a:t>
            </a:r>
            <a:r>
              <a:rPr lang="en-US" altLang="ko-KR" dirty="0" smtClean="0"/>
              <a:t>, color</a:t>
            </a:r>
            <a:r>
              <a:rPr lang="ko-KR" altLang="en-US" dirty="0" smtClean="0"/>
              <a:t>영상인 경우 백색 </a:t>
            </a:r>
            <a:r>
              <a:rPr lang="ko-KR" altLang="en-US" dirty="0" err="1" smtClean="0"/>
              <a:t>글짜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Scalar(255,255,255)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79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관심 영역 정의</a:t>
            </a:r>
            <a:r>
              <a:rPr lang="en-US" altLang="ko-KR" dirty="0" smtClean="0"/>
              <a:t>(ROI)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ROI (Region of Interest)</a:t>
            </a:r>
            <a:r>
              <a:rPr lang="ko-KR" altLang="en-US" dirty="0" smtClean="0"/>
              <a:t>에 로고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ROI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cv::Mat  image = 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(“puppy.bmp”);</a:t>
            </a:r>
          </a:p>
          <a:p>
            <a:pPr lvl="2"/>
            <a:r>
              <a:rPr lang="en-US" altLang="ko-KR" dirty="0" smtClean="0"/>
              <a:t>cv::Mat  logo = 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(“logo.bmp”);</a:t>
            </a:r>
          </a:p>
          <a:p>
            <a:pPr lvl="2"/>
            <a:r>
              <a:rPr lang="en-US" altLang="ko-KR" dirty="0" smtClean="0"/>
              <a:t>cv::Mat  </a:t>
            </a:r>
            <a:r>
              <a:rPr lang="en-US" altLang="ko-KR" dirty="0" err="1" smtClean="0"/>
              <a:t>imageROI</a:t>
            </a:r>
            <a:r>
              <a:rPr lang="en-US" altLang="ko-KR" dirty="0" smtClean="0"/>
              <a:t>(image, cv::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logo.cols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logo.rows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logo.cols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logo.rows</a:t>
            </a:r>
            <a:r>
              <a:rPr lang="en-US" altLang="ko-KR" dirty="0" smtClean="0"/>
              <a:t>));</a:t>
            </a:r>
          </a:p>
          <a:p>
            <a:pPr lvl="1"/>
            <a:r>
              <a:rPr lang="en-US" altLang="ko-KR" dirty="0" err="1" smtClean="0"/>
              <a:t>logo.copyTo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imageROI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영상 마스크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mask </a:t>
            </a:r>
            <a:r>
              <a:rPr lang="ko-KR" altLang="en-US" dirty="0" smtClean="0"/>
              <a:t>영상 읽기 </a:t>
            </a:r>
            <a:r>
              <a:rPr lang="en-US" altLang="ko-KR" dirty="0" smtClean="0"/>
              <a:t>: mask </a:t>
            </a:r>
            <a:r>
              <a:rPr lang="ko-KR" altLang="en-US" dirty="0" smtClean="0"/>
              <a:t>영상은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영상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cv::Mat mask = cv::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(“logo.bmp”, 0);</a:t>
            </a:r>
          </a:p>
          <a:p>
            <a:pPr lvl="2"/>
            <a:r>
              <a:rPr lang="en-US" altLang="ko-KR" dirty="0" err="1" smtClean="0"/>
              <a:t>logo.copyTo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imageROI</a:t>
            </a:r>
            <a:r>
              <a:rPr lang="en-US" altLang="ko-KR" dirty="0" smtClean="0"/>
              <a:t>, mask);//mask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영</a:t>
            </a:r>
            <a:r>
              <a:rPr lang="ko-KR" altLang="en-US" dirty="0"/>
              <a:t>역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logo</a:t>
            </a:r>
            <a:r>
              <a:rPr lang="ko-KR" altLang="en-US" dirty="0" smtClean="0"/>
              <a:t>가 복사됨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74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cv::Mat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영상을 생성하는 함수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새로운 영상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cv::Mat image1(240, 320, cv_8U, 100);</a:t>
            </a:r>
          </a:p>
          <a:p>
            <a:r>
              <a:rPr lang="ko-KR" altLang="en-US" dirty="0" smtClean="0"/>
              <a:t>새로운 영상을 재할당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image1.create(200, 200, CV_8U);</a:t>
            </a:r>
          </a:p>
          <a:p>
            <a:r>
              <a:rPr lang="ko-KR" altLang="en-US" dirty="0" smtClean="0"/>
              <a:t>빨간색 영상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입력채널</a:t>
            </a:r>
            <a:r>
              <a:rPr lang="en-US" altLang="ko-KR" dirty="0" smtClean="0"/>
              <a:t>:BGR)</a:t>
            </a:r>
          </a:p>
          <a:p>
            <a:pPr lvl="1"/>
            <a:r>
              <a:rPr lang="en-US" altLang="ko-KR" dirty="0" smtClean="0"/>
              <a:t>cv::Mat image2(240, 320, CV_8UC3, cv::Scalar(0,0,255));</a:t>
            </a:r>
          </a:p>
          <a:p>
            <a:pPr lvl="1"/>
            <a:r>
              <a:rPr lang="en-US" altLang="ko-KR" dirty="0" smtClean="0"/>
              <a:t>cv</a:t>
            </a:r>
            <a:r>
              <a:rPr lang="en-US" altLang="ko-KR" dirty="0"/>
              <a:t>::Mat </a:t>
            </a:r>
            <a:r>
              <a:rPr lang="en-US" altLang="ko-KR" dirty="0" smtClean="0"/>
              <a:t>image2(cv::Size(240,320), </a:t>
            </a:r>
            <a:r>
              <a:rPr lang="en-US" altLang="ko-KR" dirty="0"/>
              <a:t>CV_8UC3, cv::Scalar(0,0,255));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00808"/>
            <a:ext cx="6552728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cv::Mat  function(){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cv::Mat  </a:t>
            </a:r>
            <a:r>
              <a:rPr lang="en-US" altLang="ko-KR" dirty="0" err="1" smtClean="0"/>
              <a:t>ima</a:t>
            </a:r>
            <a:r>
              <a:rPr lang="en-US" altLang="ko-KR" dirty="0" smtClean="0"/>
              <a:t>(500,500,CV_8U, 50);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return  </a:t>
            </a:r>
            <a:r>
              <a:rPr lang="en-US" altLang="ko-KR" dirty="0" err="1" smtClean="0"/>
              <a:t>ima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cv::Mat  gray = function();//main()</a:t>
            </a:r>
            <a:r>
              <a:rPr lang="ko-KR" altLang="en-US" dirty="0" smtClean="0"/>
              <a:t>에서 함수 호출하여 영상 얻기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455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2.4.9 </a:t>
            </a:r>
            <a:r>
              <a:rPr lang="ko-KR" altLang="en-US" dirty="0"/>
              <a:t>주요 라이브러리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opencv_core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기본자료구조와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행렬연산</a:t>
            </a:r>
            <a:r>
              <a:rPr lang="en-US" altLang="ko-KR" dirty="0" smtClean="0"/>
              <a:t>, DFT, </a:t>
            </a:r>
            <a:r>
              <a:rPr lang="ko-KR" altLang="en-US" dirty="0" smtClean="0"/>
              <a:t>그리기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opencv_imgproc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히스토그램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컬러변환 등 영상처리 알고리즘</a:t>
            </a:r>
            <a:endParaRPr lang="en-US" altLang="ko-KR" dirty="0" smtClean="0"/>
          </a:p>
          <a:p>
            <a:r>
              <a:rPr lang="en-US" altLang="ko-KR" dirty="0" err="1" smtClean="0"/>
              <a:t>opencv_highgui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GUI, </a:t>
            </a:r>
            <a:r>
              <a:rPr lang="ko-KR" altLang="en-US" dirty="0" smtClean="0"/>
              <a:t>영상 및 </a:t>
            </a:r>
            <a:r>
              <a:rPr lang="en-US" altLang="ko-KR" dirty="0" smtClean="0"/>
              <a:t>video </a:t>
            </a:r>
            <a:r>
              <a:rPr lang="ko-KR" altLang="en-US" dirty="0" smtClean="0"/>
              <a:t>입출력</a:t>
            </a:r>
            <a:endParaRPr lang="en-US" altLang="ko-KR" dirty="0" smtClean="0"/>
          </a:p>
          <a:p>
            <a:r>
              <a:rPr lang="en-US" altLang="ko-KR" dirty="0" err="1" smtClean="0"/>
              <a:t>opencv_ml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기계학습 알고리즘</a:t>
            </a:r>
            <a:r>
              <a:rPr lang="en-US" altLang="ko-KR" dirty="0" smtClean="0"/>
              <a:t>(Bayes </a:t>
            </a:r>
            <a:r>
              <a:rPr lang="ko-KR" altLang="en-US" dirty="0" smtClean="0"/>
              <a:t>분류기</a:t>
            </a:r>
            <a:r>
              <a:rPr lang="en-US" altLang="ko-KR" dirty="0" smtClean="0"/>
              <a:t>, SVM, </a:t>
            </a:r>
            <a:r>
              <a:rPr lang="ko-KR" altLang="en-US" dirty="0" smtClean="0"/>
              <a:t>결정 트리</a:t>
            </a:r>
            <a:r>
              <a:rPr lang="en-US" altLang="ko-KR" dirty="0" smtClean="0"/>
              <a:t>, EM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opencv_features2d</a:t>
            </a:r>
          </a:p>
          <a:p>
            <a:pPr lvl="1"/>
            <a:r>
              <a:rPr lang="ko-KR" altLang="en-US" dirty="0" err="1" smtClean="0"/>
              <a:t>특징점</a:t>
            </a:r>
            <a:r>
              <a:rPr lang="ko-KR" altLang="en-US" dirty="0" smtClean="0"/>
              <a:t> 검출기</a:t>
            </a:r>
            <a:r>
              <a:rPr lang="en-US" altLang="ko-KR" dirty="0" smtClean="0"/>
              <a:t>(FAST, ORB, GFTT, HARRS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특징점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r>
              <a:rPr lang="en-US" altLang="ko-KR" dirty="0" err="1" smtClean="0"/>
              <a:t>opencv_video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움직임 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특징 추적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물체 추적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전경 추출 함수 및 클래스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258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cv::Mat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영상을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CV::Mat  image4(image3); //image4</a:t>
            </a:r>
            <a:r>
              <a:rPr lang="ko-KR" altLang="en-US" dirty="0" smtClean="0"/>
              <a:t>를 생성하면서 </a:t>
            </a:r>
            <a:r>
              <a:rPr lang="en-US" altLang="ko-KR" dirty="0" smtClean="0"/>
              <a:t>image3</a:t>
            </a:r>
            <a:r>
              <a:rPr lang="ko-KR" altLang="en-US" dirty="0" smtClean="0"/>
              <a:t>와 메모리 공유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image1 = image3; </a:t>
            </a:r>
          </a:p>
          <a:p>
            <a:pPr lvl="2"/>
            <a:r>
              <a:rPr lang="en-US" altLang="ko-KR" dirty="0" smtClean="0"/>
              <a:t>Mat&amp; Mat::operator=(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Mat&amp; m)//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오른쪽 행렬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의 내용을 왼쪽 </a:t>
            </a:r>
            <a:r>
              <a:rPr lang="en-US" altLang="ko-KR" dirty="0" smtClean="0"/>
              <a:t>mat </a:t>
            </a:r>
            <a:r>
              <a:rPr lang="ko-KR" altLang="en-US" dirty="0" smtClean="0"/>
              <a:t>행렬이 공유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얕은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두 경우 원본이 변하면 복사본도 같이 변함</a:t>
            </a:r>
            <a:endParaRPr lang="en-US" altLang="ko-KR" dirty="0" smtClean="0"/>
          </a:p>
          <a:p>
            <a:r>
              <a:rPr lang="en-US" altLang="ko-KR" dirty="0" smtClean="0"/>
              <a:t>image3.copyTo(image2); //create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깊은 복사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cv::Mat  image5=image3.clone();  //</a:t>
            </a:r>
            <a:r>
              <a:rPr lang="ko-KR" altLang="en-US" dirty="0" smtClean="0"/>
              <a:t>새로운 복사본 생성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964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5</a:t>
            </a:r>
            <a:r>
              <a:rPr lang="ko-KR" altLang="en-US" dirty="0" smtClean="0"/>
              <a:t>개 영상을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창을 만들어 차례로 출력하시오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 noGrp="1"/>
          </p:cNvSpPr>
          <p:nvPr>
            <p:ph sz="quarter" idx="1"/>
          </p:nvPr>
        </p:nvSpPr>
        <p:spPr>
          <a:xfrm>
            <a:off x="611560" y="3356992"/>
            <a:ext cx="7344816" cy="23237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cv::Mat image3=cv::</a:t>
            </a:r>
            <a:r>
              <a:rPr lang="en-US" altLang="ko-KR" sz="2000" dirty="0" err="1" smtClean="0"/>
              <a:t>imread</a:t>
            </a:r>
            <a:r>
              <a:rPr lang="en-US" altLang="ko-KR" sz="2000" dirty="0" smtClean="0"/>
              <a:t>(“puppy.bmp”);</a:t>
            </a:r>
          </a:p>
          <a:p>
            <a:pPr marL="0" indent="0">
              <a:buNone/>
            </a:pPr>
            <a:r>
              <a:rPr lang="en-US" altLang="ko-KR" sz="2000" dirty="0" smtClean="0"/>
              <a:t>cv::Mat  image4(image3);</a:t>
            </a:r>
          </a:p>
          <a:p>
            <a:pPr marL="0" indent="0">
              <a:buNone/>
            </a:pPr>
            <a:r>
              <a:rPr lang="en-US" altLang="ko-KR" sz="2000" dirty="0" smtClean="0"/>
              <a:t>image1=image3;</a:t>
            </a:r>
          </a:p>
          <a:p>
            <a:pPr marL="0" indent="0">
              <a:buNone/>
            </a:pPr>
            <a:r>
              <a:rPr lang="en-US" altLang="ko-KR" sz="2000" dirty="0" smtClean="0"/>
              <a:t>image3.copyTo(image2);</a:t>
            </a:r>
          </a:p>
          <a:p>
            <a:pPr marL="0" indent="0">
              <a:buNone/>
            </a:pPr>
            <a:r>
              <a:rPr lang="en-US" altLang="ko-KR" sz="2000" dirty="0" smtClean="0"/>
              <a:t>cv::Mat image5=image3.clone();</a:t>
            </a:r>
          </a:p>
          <a:p>
            <a:pPr marL="0" indent="0">
              <a:buNone/>
            </a:pPr>
            <a:r>
              <a:rPr lang="en-US" altLang="ko-KR" sz="2000" dirty="0" smtClean="0"/>
              <a:t>cv::flip(image3, image3,1);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7272808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cv::Mat  </a:t>
            </a:r>
            <a:r>
              <a:rPr lang="en-US" altLang="ko-KR" sz="2000" dirty="0"/>
              <a:t>image1(240, 320, cv_8U, 100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cv::</a:t>
            </a:r>
            <a:r>
              <a:rPr lang="en-US" altLang="ko-KR" sz="2000" dirty="0" err="1" smtClean="0"/>
              <a:t>imshow</a:t>
            </a:r>
            <a:r>
              <a:rPr lang="en-US" altLang="ko-KR" sz="2000" dirty="0" smtClean="0"/>
              <a:t>(“image”, image1);</a:t>
            </a:r>
          </a:p>
          <a:p>
            <a:r>
              <a:rPr lang="en-US" altLang="ko-KR" sz="2000" dirty="0"/>
              <a:t>image1.create(200, 200, CV_8U</a:t>
            </a:r>
            <a:r>
              <a:rPr lang="en-US" altLang="ko-KR" sz="2000" dirty="0" smtClean="0"/>
              <a:t>);  image1=200;//</a:t>
            </a:r>
            <a:r>
              <a:rPr lang="ko-KR" altLang="en-US" sz="2000" dirty="0" smtClean="0"/>
              <a:t>초기값 설정</a:t>
            </a:r>
            <a:r>
              <a:rPr lang="en-US" altLang="ko-KR" sz="2000" dirty="0" smtClean="0"/>
              <a:t>(Scalar)</a:t>
            </a:r>
          </a:p>
          <a:p>
            <a:r>
              <a:rPr lang="en-US" altLang="ko-KR" sz="2000" dirty="0"/>
              <a:t>cv::</a:t>
            </a:r>
            <a:r>
              <a:rPr lang="en-US" altLang="ko-KR" sz="2000" dirty="0" err="1"/>
              <a:t>imshow</a:t>
            </a:r>
            <a:r>
              <a:rPr lang="en-US" altLang="ko-KR" sz="2000" dirty="0"/>
              <a:t>(“image”, image1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/>
              <a:t>cv::Mat image2(240, 320, CV_8UC3, cv::Scalar(0,0,255));</a:t>
            </a:r>
          </a:p>
          <a:p>
            <a:r>
              <a:rPr lang="en-US" altLang="ko-KR" sz="2000" dirty="0"/>
              <a:t>cv::</a:t>
            </a:r>
            <a:r>
              <a:rPr lang="en-US" altLang="ko-KR" sz="2000" dirty="0" err="1"/>
              <a:t>imshow</a:t>
            </a:r>
            <a:r>
              <a:rPr lang="en-US" altLang="ko-KR" sz="2000" dirty="0"/>
              <a:t>(“image”, </a:t>
            </a:r>
            <a:r>
              <a:rPr lang="en-US" altLang="ko-KR" sz="2000" dirty="0" smtClean="0"/>
              <a:t>image2);  cv::</a:t>
            </a:r>
            <a:r>
              <a:rPr lang="en-US" altLang="ko-KR" sz="2000" dirty="0" err="1" smtClean="0"/>
              <a:t>waitKey</a:t>
            </a:r>
            <a:r>
              <a:rPr lang="en-US" altLang="ko-KR" sz="2000" dirty="0" smtClean="0"/>
              <a:t>(0);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9129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2.4.9 </a:t>
            </a:r>
            <a:r>
              <a:rPr lang="ko-KR" altLang="en-US" dirty="0"/>
              <a:t>주요 라이브러리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opencv_objdetect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영상에서 물체 검출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얼굴 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 검출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opencv_calib3d</a:t>
            </a:r>
          </a:p>
          <a:p>
            <a:pPr lvl="1"/>
            <a:r>
              <a:rPr lang="ko-KR" altLang="en-US" dirty="0" smtClean="0"/>
              <a:t>카메라 보정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스테레오 영상 처리</a:t>
            </a:r>
            <a:r>
              <a:rPr lang="en-US" altLang="ko-KR" dirty="0" smtClean="0"/>
              <a:t>, 3D </a:t>
            </a:r>
            <a:r>
              <a:rPr lang="ko-KR" altLang="en-US" dirty="0" smtClean="0"/>
              <a:t>영상 처리</a:t>
            </a:r>
            <a:endParaRPr lang="en-US" altLang="ko-KR" dirty="0" smtClean="0"/>
          </a:p>
          <a:p>
            <a:r>
              <a:rPr lang="en-US" altLang="ko-KR" dirty="0" err="1" smtClean="0"/>
              <a:t>opencv_flann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공간에서 이웃을 빨리 찾는 알고리즘</a:t>
            </a:r>
            <a:r>
              <a:rPr lang="en-US" altLang="ko-KR" dirty="0" smtClean="0"/>
              <a:t>(Fast Library for Approximate Nearest Neighbor)</a:t>
            </a:r>
          </a:p>
          <a:p>
            <a:r>
              <a:rPr lang="en-US" altLang="ko-KR" dirty="0" err="1" smtClean="0"/>
              <a:t>opencv_stitching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장의 영</a:t>
            </a:r>
            <a:r>
              <a:rPr lang="ko-KR" altLang="en-US" dirty="0"/>
              <a:t>상</a:t>
            </a:r>
            <a:r>
              <a:rPr lang="ko-KR" altLang="en-US" dirty="0" smtClean="0"/>
              <a:t>을 이용해서 파노라마 영상을 생성</a:t>
            </a:r>
            <a:endParaRPr lang="en-US" altLang="ko-KR" dirty="0" smtClean="0"/>
          </a:p>
          <a:p>
            <a:r>
              <a:rPr lang="en-US" altLang="ko-KR" dirty="0" err="1" smtClean="0"/>
              <a:t>opencv_gpu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CUDA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en-US" altLang="ko-KR" dirty="0" err="1" smtClean="0"/>
              <a:t>opencv_nonfree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특허가 있는 알고리즘</a:t>
            </a:r>
            <a:r>
              <a:rPr lang="en-US" altLang="ko-KR" dirty="0" smtClean="0"/>
              <a:t>(SURF, SIFT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33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2.4.9 </a:t>
            </a:r>
            <a:r>
              <a:rPr lang="ko-KR" altLang="en-US" dirty="0"/>
              <a:t>주요 라이브러리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opencv_core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헤더파일</a:t>
            </a:r>
            <a:r>
              <a:rPr lang="en-US" altLang="ko-KR" dirty="0" smtClean="0"/>
              <a:t>: core.cpp</a:t>
            </a:r>
          </a:p>
          <a:p>
            <a:pPr lvl="1"/>
            <a:r>
              <a:rPr lang="en-US" altLang="ko-KR" dirty="0" smtClean="0"/>
              <a:t>LIB</a:t>
            </a:r>
          </a:p>
          <a:p>
            <a:pPr lvl="2"/>
            <a:r>
              <a:rPr lang="en-US" altLang="ko-KR" dirty="0"/>
              <a:t>o</a:t>
            </a:r>
            <a:r>
              <a:rPr lang="en-US" altLang="ko-KR" dirty="0" smtClean="0"/>
              <a:t>pencv_core249.lib</a:t>
            </a:r>
            <a:r>
              <a:rPr lang="en-US" altLang="ko-KR" dirty="0"/>
              <a:t>, </a:t>
            </a:r>
            <a:r>
              <a:rPr lang="en-US" altLang="ko-KR" dirty="0" smtClean="0"/>
              <a:t>opencv_core249d.lib</a:t>
            </a:r>
          </a:p>
          <a:p>
            <a:pPr lvl="1"/>
            <a:r>
              <a:rPr lang="en-US" altLang="ko-KR" dirty="0" smtClean="0"/>
              <a:t>DLL</a:t>
            </a:r>
          </a:p>
          <a:p>
            <a:pPr lvl="2"/>
            <a:r>
              <a:rPr lang="en-US" altLang="ko-KR" dirty="0" smtClean="0"/>
              <a:t>opencv_core249.dll, opencv_core249d.dll</a:t>
            </a:r>
          </a:p>
          <a:p>
            <a:pPr lvl="1"/>
            <a:r>
              <a:rPr lang="en-US" altLang="ko-KR" dirty="0"/>
              <a:t>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Debug </a:t>
            </a:r>
            <a:r>
              <a:rPr lang="ko-KR" altLang="en-US" dirty="0" smtClean="0"/>
              <a:t>정보가 포함되었음을 의미</a:t>
            </a:r>
            <a:r>
              <a:rPr lang="en-US" altLang="ko-KR" dirty="0" smtClean="0"/>
              <a:t>(Debug </a:t>
            </a:r>
            <a:r>
              <a:rPr lang="ko-KR" altLang="en-US" dirty="0" smtClean="0"/>
              <a:t>모드용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라이브러리도 동일한 형태임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Source download:</a:t>
            </a:r>
          </a:p>
          <a:p>
            <a:pPr lvl="1"/>
            <a:r>
              <a:rPr lang="en-US" altLang="ko-KR" dirty="0" smtClean="0">
                <a:hlinkClick r:id="rId3"/>
              </a:rPr>
              <a:t>http://opencv.org</a:t>
            </a:r>
            <a:r>
              <a:rPr lang="en-US" altLang="ko-KR" dirty="0" smtClean="0"/>
              <a:t> =&gt; </a:t>
            </a:r>
            <a:r>
              <a:rPr lang="en-US" altLang="ko-KR" dirty="0" err="1" smtClean="0"/>
              <a:t>downlosds</a:t>
            </a:r>
            <a:r>
              <a:rPr lang="en-US" altLang="ko-KR" dirty="0" smtClean="0"/>
              <a:t> :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version 2.4.9</a:t>
            </a:r>
          </a:p>
          <a:p>
            <a:pPr lvl="1"/>
            <a:r>
              <a:rPr lang="en-US" altLang="ko-KR" dirty="0" smtClean="0">
                <a:hlinkClick r:id="rId4"/>
              </a:rPr>
              <a:t>http://sourceforge.net/projects/opencvlibrary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 API</a:t>
            </a:r>
          </a:p>
          <a:p>
            <a:pPr lvl="1"/>
            <a:r>
              <a:rPr lang="en-US" altLang="ko-KR" dirty="0" err="1" smtClean="0"/>
              <a:t>CvPoint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CvScalar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CvMat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IplImage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자료구조 및 함수</a:t>
            </a:r>
            <a:endParaRPr lang="en-US" altLang="ko-KR" dirty="0" smtClean="0"/>
          </a:p>
          <a:p>
            <a:r>
              <a:rPr lang="en-US" altLang="ko-KR" dirty="0" smtClean="0"/>
              <a:t>C++ API</a:t>
            </a:r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, Point_, Point3_, Size_, 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_, 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, Scalar_, 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, Mat </a:t>
            </a:r>
            <a:r>
              <a:rPr lang="ko-KR" altLang="en-US" dirty="0" smtClean="0"/>
              <a:t>등의 자료구조를 위한 템플릿 클래스와 라이브러리 함수 및 클래스를 </a:t>
            </a:r>
            <a:r>
              <a:rPr lang="en-US" altLang="ko-KR" dirty="0" smtClean="0"/>
              <a:t>cv </a:t>
            </a:r>
            <a:r>
              <a:rPr lang="ko-KR" altLang="en-US" dirty="0" smtClean="0"/>
              <a:t>네임스페이스에 구현하</a:t>
            </a:r>
            <a:r>
              <a:rPr lang="ko-KR" altLang="en-US" dirty="0"/>
              <a:t>여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관리가 용이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클래스에서 생성과 소멸</a:t>
            </a:r>
            <a:r>
              <a:rPr lang="en-US" altLang="ko-KR" dirty="0" smtClean="0"/>
              <a:t>)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2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version </a:t>
            </a:r>
            <a:r>
              <a:rPr lang="en-US" altLang="ko-KR" dirty="0" smtClean="0"/>
              <a:t>2.4.9 download</a:t>
            </a:r>
          </a:p>
          <a:p>
            <a:r>
              <a:rPr lang="en-US" altLang="ko-KR" dirty="0" smtClean="0"/>
              <a:t>Step1:  opencv-2.4.9.exe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Extract </a:t>
            </a:r>
            <a:r>
              <a:rPr lang="ko-KR" altLang="en-US" dirty="0" smtClean="0"/>
              <a:t>폴더 지정</a:t>
            </a:r>
            <a:r>
              <a:rPr lang="en-US" altLang="ko-KR" dirty="0"/>
              <a:t>: </a:t>
            </a:r>
            <a:r>
              <a:rPr lang="en-US" altLang="ko-KR" dirty="0" smtClean="0"/>
              <a:t> C</a:t>
            </a:r>
            <a:r>
              <a:rPr lang="en-US" altLang="ko-KR" dirty="0"/>
              <a:t>:\Program </a:t>
            </a:r>
            <a:r>
              <a:rPr lang="en-US" altLang="ko-KR" dirty="0" smtClean="0"/>
              <a:t>Files</a:t>
            </a:r>
          </a:p>
          <a:p>
            <a:pPr lvl="1"/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폴더이름을 </a:t>
            </a:r>
            <a:r>
              <a:rPr lang="en-US" altLang="ko-KR" dirty="0" smtClean="0"/>
              <a:t>OpenCV2.4.9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r>
              <a:rPr lang="en-US" altLang="ko-KR" dirty="0" smtClean="0"/>
              <a:t>Step2: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DLL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: PATH </a:t>
            </a:r>
            <a:r>
              <a:rPr lang="ko-KR" altLang="en-US" dirty="0" smtClean="0"/>
              <a:t>변수에 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시작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시스템 속성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고급 시스템 설정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환경변수</a:t>
            </a:r>
            <a:r>
              <a:rPr lang="en-US" altLang="ko-KR" dirty="0" smtClean="0"/>
              <a:t>(N) =&gt; </a:t>
            </a:r>
            <a:r>
              <a:rPr lang="ko-KR" altLang="en-US" dirty="0" smtClean="0"/>
              <a:t>시스템 변수</a:t>
            </a:r>
            <a:r>
              <a:rPr lang="en-US" altLang="ko-KR" dirty="0" smtClean="0"/>
              <a:t>:PATH </a:t>
            </a:r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; C</a:t>
            </a:r>
            <a:r>
              <a:rPr lang="en-US" altLang="ko-KR" dirty="0"/>
              <a:t>:\Program </a:t>
            </a:r>
            <a:r>
              <a:rPr lang="en-US" altLang="ko-KR" dirty="0" smtClean="0"/>
              <a:t>Files\OpenCV2.4.9\build\x86\vc10\bin </a:t>
            </a:r>
            <a:r>
              <a:rPr lang="ko-KR" altLang="en-US" dirty="0" smtClean="0"/>
              <a:t>를 맨 뒤에 삽입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(32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윈도우즈용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라이브러인</a:t>
            </a:r>
            <a:r>
              <a:rPr lang="ko-KR" altLang="en-US" dirty="0" smtClean="0"/>
              <a:t>  </a:t>
            </a:r>
            <a:r>
              <a:rPr lang="en-US" altLang="ko-KR" dirty="0" smtClean="0"/>
              <a:t>Visual Studio 2010</a:t>
            </a:r>
            <a:r>
              <a:rPr lang="ko-KR" altLang="en-US" dirty="0" smtClean="0"/>
              <a:t>에서 사용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개발환경이 </a:t>
            </a:r>
            <a:r>
              <a:rPr lang="en-US" altLang="ko-KR" dirty="0" smtClean="0"/>
              <a:t>64</a:t>
            </a:r>
            <a:r>
              <a:rPr lang="ko-KR" altLang="en-US" dirty="0" smtClean="0"/>
              <a:t>비트인 경우 </a:t>
            </a:r>
            <a:r>
              <a:rPr lang="en-US" altLang="ko-KR" dirty="0"/>
              <a:t>; C:\Program </a:t>
            </a:r>
            <a:r>
              <a:rPr lang="en-US" altLang="ko-KR" dirty="0" smtClean="0"/>
              <a:t>Files\OpenCV2.4.9\build\x64\vc10\bin 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8229600" cy="286081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Step3: Visual Studio 2010 </a:t>
            </a:r>
            <a:r>
              <a:rPr lang="ko-KR" altLang="en-US" dirty="0" smtClean="0"/>
              <a:t>에서 프로젝트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콘솔응용프로그램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빈프로젝트</a:t>
            </a:r>
            <a:r>
              <a:rPr lang="ko-KR" altLang="en-US" dirty="0" smtClean="0"/>
              <a:t> 속성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소스파일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 라이브러리 디렉터리 속성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구성속성</a:t>
            </a:r>
            <a:r>
              <a:rPr lang="en-US" altLang="ko-KR" dirty="0" smtClean="0"/>
              <a:t>=&gt;VC++ 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라이브러리 디렉터리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; C:\Program Files\OpenCV2.4.9\build\x86\vc10\lib 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64</a:t>
            </a:r>
            <a:r>
              <a:rPr lang="ko-KR" altLang="en-US" dirty="0" smtClean="0"/>
              <a:t>비트인 경우 </a:t>
            </a:r>
            <a:r>
              <a:rPr lang="en-US" altLang="ko-KR" dirty="0" smtClean="0"/>
              <a:t>; C:\Program Files\OpenCV2.4.9\build\x64\vc10\lib 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89040"/>
            <a:ext cx="392850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추가 포함 디렉터리 속성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포함디렉터리 편집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en-US" altLang="ko-KR" dirty="0"/>
              <a:t>:\Program </a:t>
            </a:r>
            <a:r>
              <a:rPr lang="en-US" altLang="ko-KR" dirty="0" smtClean="0"/>
              <a:t>Files\OpenCV2.4.9\build\include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err="1" smtClean="0"/>
              <a:t>임포트</a:t>
            </a:r>
            <a:r>
              <a:rPr lang="ko-KR" altLang="en-US" dirty="0" smtClean="0"/>
              <a:t> 라이브러리 파일 명시</a:t>
            </a:r>
            <a:endParaRPr lang="en-US" altLang="ko-KR" dirty="0" smtClean="0"/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=&gt;</a:t>
            </a:r>
            <a:r>
              <a:rPr lang="ko-KR" altLang="en-US" dirty="0"/>
              <a:t> 속성</a:t>
            </a:r>
            <a:r>
              <a:rPr lang="en-US" altLang="ko-KR" dirty="0"/>
              <a:t>=&gt;</a:t>
            </a:r>
            <a:r>
              <a:rPr lang="ko-KR" altLang="en-US" dirty="0"/>
              <a:t>구성속성</a:t>
            </a:r>
            <a:r>
              <a:rPr lang="en-US" altLang="ko-KR" dirty="0" smtClean="0"/>
              <a:t>=&gt;</a:t>
            </a:r>
            <a:r>
              <a:rPr lang="ko-KR" altLang="en-US" dirty="0" err="1" smtClean="0"/>
              <a:t>링커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추가 종속성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opencv_core249d.lib</a:t>
            </a:r>
          </a:p>
          <a:p>
            <a:pPr lvl="1"/>
            <a:r>
              <a:rPr lang="en-US" altLang="ko-KR" dirty="0"/>
              <a:t>opencv_highgui249d.lib</a:t>
            </a:r>
          </a:p>
          <a:p>
            <a:pPr lvl="1"/>
            <a:r>
              <a:rPr lang="en-US" altLang="ko-KR" dirty="0"/>
              <a:t>opencv_imgproc249d.lib</a:t>
            </a:r>
          </a:p>
          <a:p>
            <a:pPr lvl="1"/>
            <a:r>
              <a:rPr lang="en-US" altLang="ko-KR" dirty="0"/>
              <a:t>opencv_ml249d.lib</a:t>
            </a:r>
          </a:p>
          <a:p>
            <a:pPr lvl="1"/>
            <a:r>
              <a:rPr lang="en-US" altLang="ko-KR" dirty="0"/>
              <a:t>opencv_features2d249d.lib</a:t>
            </a:r>
          </a:p>
          <a:p>
            <a:pPr lvl="1"/>
            <a:r>
              <a:rPr lang="en-US" altLang="ko-KR" dirty="0"/>
              <a:t>opencv_video249d.lib</a:t>
            </a:r>
          </a:p>
          <a:p>
            <a:pPr lvl="1"/>
            <a:r>
              <a:rPr lang="en-US" altLang="ko-KR" dirty="0"/>
              <a:t>opencv_objdetect249d.lib</a:t>
            </a:r>
          </a:p>
          <a:p>
            <a:pPr lvl="1"/>
            <a:r>
              <a:rPr lang="en-US" altLang="ko-KR" dirty="0"/>
              <a:t>opencv_calib3d249d.lib</a:t>
            </a:r>
          </a:p>
          <a:p>
            <a:pPr lvl="1"/>
            <a:r>
              <a:rPr lang="en-US" altLang="ko-KR" dirty="0"/>
              <a:t>opencv_flann249d.lib</a:t>
            </a:r>
          </a:p>
          <a:p>
            <a:pPr lvl="1"/>
            <a:r>
              <a:rPr lang="en-US" altLang="ko-KR" dirty="0" smtClean="0"/>
              <a:t>opencv_gpu249d.lib</a:t>
            </a:r>
          </a:p>
          <a:p>
            <a:r>
              <a:rPr lang="ko-KR" altLang="en-US" dirty="0" smtClean="0"/>
              <a:t>속성시트를 파일로 저장하여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다른 프로젝트에서 재사용</a:t>
            </a:r>
            <a:endParaRPr lang="en-US" altLang="ko-KR" dirty="0"/>
          </a:p>
          <a:p>
            <a:pPr lvl="1"/>
            <a:r>
              <a:rPr lang="ko-KR" altLang="en-US" dirty="0" smtClean="0"/>
              <a:t>보기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속성관리자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기존 속성 시트 추가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25" y="2636912"/>
            <a:ext cx="4304668" cy="31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7997</TotalTime>
  <Words>3516</Words>
  <Application>Microsoft Office PowerPoint</Application>
  <PresentationFormat>화면 슬라이드 쇼(4:3)</PresentationFormat>
  <Paragraphs>442</Paragraphs>
  <Slides>31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원본</vt:lpstr>
      <vt:lpstr>OpenCV 설치 및 기본 사용법</vt:lpstr>
      <vt:lpstr>OpenCV 개요</vt:lpstr>
      <vt:lpstr>OpenCV 2.4.9 주요 라이브러리 기능</vt:lpstr>
      <vt:lpstr>OpenCV 2.4.9 주요 라이브러리 기능</vt:lpstr>
      <vt:lpstr>OpenCV 2.4.9 주요 라이브러리 파일</vt:lpstr>
      <vt:lpstr>OpenCV 설치</vt:lpstr>
      <vt:lpstr>OpenCV 설치</vt:lpstr>
      <vt:lpstr>OpenCV 설치</vt:lpstr>
      <vt:lpstr>OpenCV 설치</vt:lpstr>
      <vt:lpstr>API Concepts</vt:lpstr>
      <vt:lpstr>API Concepts</vt:lpstr>
      <vt:lpstr>기본 클래스</vt:lpstr>
      <vt:lpstr>기본 클래스</vt:lpstr>
      <vt:lpstr>기본 클래스</vt:lpstr>
      <vt:lpstr>기본 클래스</vt:lpstr>
      <vt:lpstr>기본 클래스</vt:lpstr>
      <vt:lpstr>기본 클래스</vt:lpstr>
      <vt:lpstr>Mat 클래스</vt:lpstr>
      <vt:lpstr>Mat 클래스</vt:lpstr>
      <vt:lpstr>Mat 클래스</vt:lpstr>
      <vt:lpstr>Mat 클래스 연산자</vt:lpstr>
      <vt:lpstr>영상 파일 처리</vt:lpstr>
      <vt:lpstr>영상 불러오고 띄우고 저장하기</vt:lpstr>
      <vt:lpstr>간단한 영상 처리</vt:lpstr>
      <vt:lpstr>간단한 영상 처리</vt:lpstr>
      <vt:lpstr>실습</vt:lpstr>
      <vt:lpstr>영상 위에 그리기</vt:lpstr>
      <vt:lpstr>관심 영역 정의(ROI)</vt:lpstr>
      <vt:lpstr>cv::Mat 구조체 살펴보기</vt:lpstr>
      <vt:lpstr>cv::Mat 구조체 살펴보기</vt:lpstr>
      <vt:lpstr>실습: 5개 영상을 5개의 창을 만들어 차례로 출력하시오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설치 및 기본 사용법</dc:title>
  <dc:creator>USER</dc:creator>
  <cp:lastModifiedBy>multimedia</cp:lastModifiedBy>
  <cp:revision>161</cp:revision>
  <cp:lastPrinted>2015-09-08T01:35:22Z</cp:lastPrinted>
  <dcterms:created xsi:type="dcterms:W3CDTF">2015-08-06T04:54:20Z</dcterms:created>
  <dcterms:modified xsi:type="dcterms:W3CDTF">2016-09-09T02:52:48Z</dcterms:modified>
</cp:coreProperties>
</file>