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63" r:id="rId4"/>
    <p:sldId id="262" r:id="rId5"/>
    <p:sldId id="261" r:id="rId6"/>
    <p:sldId id="274" r:id="rId7"/>
    <p:sldId id="264" r:id="rId8"/>
    <p:sldId id="275" r:id="rId9"/>
    <p:sldId id="273" r:id="rId10"/>
    <p:sldId id="265" r:id="rId11"/>
    <p:sldId id="266" r:id="rId12"/>
    <p:sldId id="267" r:id="rId13"/>
    <p:sldId id="268" r:id="rId14"/>
    <p:sldId id="269" r:id="rId15"/>
    <p:sldId id="270" r:id="rId16"/>
    <p:sldId id="279" r:id="rId17"/>
    <p:sldId id="271" r:id="rId18"/>
    <p:sldId id="272" r:id="rId19"/>
    <p:sldId id="276" r:id="rId20"/>
    <p:sldId id="277" r:id="rId21"/>
    <p:sldId id="278" r:id="rId22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FC2CE-181E-41FB-BB7A-CAC46A636FA4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2642E-708D-4392-8DFD-CE34A7250B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298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BB6B1-BE16-4451-B13E-E5017141E7AE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B116E-D24C-45EC-B1B6-7A4068617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368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ABB57F2-2C40-4CFC-9035-EF7D17270EBF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99772909-AFB3-4378-9F41-0305744B549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B57F2-2C40-4CFC-9035-EF7D17270EBF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72909-AFB3-4378-9F41-0305744B549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B57F2-2C40-4CFC-9035-EF7D17270EBF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72909-AFB3-4378-9F41-0305744B549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B57F2-2C40-4CFC-9035-EF7D17270EBF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72909-AFB3-4378-9F41-0305744B549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ABB57F2-2C40-4CFC-9035-EF7D17270EBF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99772909-AFB3-4378-9F41-0305744B549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B57F2-2C40-4CFC-9035-EF7D17270EBF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72909-AFB3-4378-9F41-0305744B549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B57F2-2C40-4CFC-9035-EF7D17270EBF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72909-AFB3-4378-9F41-0305744B549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B57F2-2C40-4CFC-9035-EF7D17270EBF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72909-AFB3-4378-9F41-0305744B549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B57F2-2C40-4CFC-9035-EF7D17270EBF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72909-AFB3-4378-9F41-0305744B549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B57F2-2C40-4CFC-9035-EF7D17270EBF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72909-AFB3-4378-9F41-0305744B549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B57F2-2C40-4CFC-9035-EF7D17270EBF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72909-AFB3-4378-9F41-0305744B549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ABB57F2-2C40-4CFC-9035-EF7D17270EBF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9772909-AFB3-4378-9F41-0305744B549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3</a:t>
            </a:r>
            <a:r>
              <a:rPr lang="ko-KR" altLang="en-US" dirty="0" smtClean="0"/>
              <a:t>장 클래스를 이용한 컬러 영상처리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469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컬러 표현 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124744"/>
            <a:ext cx="8229600" cy="4937760"/>
          </a:xfrm>
        </p:spPr>
        <p:txBody>
          <a:bodyPr/>
          <a:lstStyle/>
          <a:p>
            <a:r>
              <a:rPr lang="en-US" altLang="ko-KR" dirty="0" smtClean="0"/>
              <a:t>CIE L*a*b</a:t>
            </a:r>
          </a:p>
          <a:p>
            <a:pPr lvl="1"/>
            <a:r>
              <a:rPr lang="en-US" altLang="ko-KR" dirty="0" smtClean="0"/>
              <a:t>RGB </a:t>
            </a:r>
            <a:r>
              <a:rPr lang="ko-KR" altLang="en-US" dirty="0" smtClean="0"/>
              <a:t>공간 상에서 컬러 간의 거리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두 컬러 간의 유사도 측정으로는 좋지 않음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동일한 거리라도 서로 다른 컬러인 경우가 있음</a:t>
            </a:r>
            <a:endParaRPr lang="en-US" altLang="ko-KR" dirty="0" smtClean="0"/>
          </a:p>
          <a:p>
            <a:pPr lvl="1"/>
            <a:r>
              <a:rPr lang="en-US" altLang="ko-KR" dirty="0"/>
              <a:t>CIE</a:t>
            </a:r>
            <a:r>
              <a:rPr lang="ko-KR" altLang="en-US" dirty="0"/>
              <a:t>의 변형</a:t>
            </a:r>
          </a:p>
          <a:p>
            <a:pPr lvl="2"/>
            <a:r>
              <a:rPr lang="ko-KR" altLang="en-US" dirty="0"/>
              <a:t>인지 컬러모델</a:t>
            </a:r>
            <a:r>
              <a:rPr lang="en-US" altLang="ko-KR" dirty="0"/>
              <a:t>(Perceptual Color Model)</a:t>
            </a:r>
          </a:p>
          <a:p>
            <a:pPr lvl="2"/>
            <a:r>
              <a:rPr lang="ko-KR" altLang="en-US" dirty="0"/>
              <a:t>인지된 </a:t>
            </a:r>
            <a:r>
              <a:rPr lang="ko-KR" altLang="en-US" dirty="0" err="1"/>
              <a:t>색차가</a:t>
            </a:r>
            <a:r>
              <a:rPr lang="ko-KR" altLang="en-US" dirty="0"/>
              <a:t> </a:t>
            </a:r>
            <a:r>
              <a:rPr lang="ko-KR" altLang="en-US" dirty="0" err="1"/>
              <a:t>맵상의</a:t>
            </a:r>
            <a:r>
              <a:rPr lang="ko-KR" altLang="en-US" dirty="0"/>
              <a:t> 거리에 비례하도록</a:t>
            </a:r>
          </a:p>
          <a:p>
            <a:pPr lvl="2"/>
            <a:r>
              <a:rPr lang="ko-KR" altLang="en-US" dirty="0" smtClean="0"/>
              <a:t>두 컬러 간의 거리 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두 컬러 간의 시각적 </a:t>
            </a:r>
            <a:r>
              <a:rPr lang="ko-KR" altLang="en-US" dirty="0" err="1" smtClean="0"/>
              <a:t>유사도를</a:t>
            </a:r>
            <a:r>
              <a:rPr lang="ko-KR" altLang="en-US" dirty="0" smtClean="0"/>
              <a:t> 반영하는 컬러 공간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Picture 4" descr="UNI00000d60002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7" y="1412776"/>
            <a:ext cx="2269531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UNI00000d6000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740" y="4714848"/>
            <a:ext cx="4248994" cy="1610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788024" y="6461160"/>
            <a:ext cx="3336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CIE XYZ</a:t>
            </a:r>
            <a:r>
              <a:rPr lang="ko-KR" altLang="en-US" dirty="0"/>
              <a:t>와 </a:t>
            </a:r>
            <a:r>
              <a:rPr lang="en-US" altLang="ko-KR" dirty="0"/>
              <a:t>CIE L*a*b*</a:t>
            </a:r>
            <a:r>
              <a:rPr lang="ko-KR" altLang="en-US" dirty="0"/>
              <a:t>와의 비교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90066" y="6461160"/>
            <a:ext cx="1630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CIE </a:t>
            </a:r>
            <a:r>
              <a:rPr lang="en-US" altLang="ko-KR" dirty="0" smtClean="0"/>
              <a:t>L*a*b</a:t>
            </a:r>
            <a:r>
              <a:rPr lang="ko-KR" altLang="en-US" dirty="0" smtClean="0"/>
              <a:t>모델 </a:t>
            </a:r>
            <a:endParaRPr lang="ko-KR" altLang="en-US" dirty="0"/>
          </a:p>
        </p:txBody>
      </p:sp>
      <p:pic>
        <p:nvPicPr>
          <p:cNvPr id="10" name="Picture 4" descr="UNI00000d60003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61" y="4670514"/>
            <a:ext cx="2577953" cy="177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7157388" y="3511684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CIE </a:t>
            </a:r>
            <a:r>
              <a:rPr lang="en-US" altLang="ko-KR" dirty="0" smtClean="0"/>
              <a:t>XYZ</a:t>
            </a:r>
            <a:r>
              <a:rPr lang="ko-KR" altLang="en-US" dirty="0" smtClean="0"/>
              <a:t>모델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885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컬러 표현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void </a:t>
            </a:r>
            <a:r>
              <a:rPr lang="en-US" altLang="ko-KR" dirty="0" err="1" smtClean="0"/>
              <a:t>cvtColor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CvArr</a:t>
            </a:r>
            <a:r>
              <a:rPr lang="en-US" altLang="ko-KR" dirty="0" smtClean="0"/>
              <a:t>* 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,  </a:t>
            </a:r>
            <a:r>
              <a:rPr lang="en-US" altLang="ko-KR" dirty="0" err="1" smtClean="0"/>
              <a:t>CvArr</a:t>
            </a:r>
            <a:r>
              <a:rPr lang="en-US" altLang="ko-KR" dirty="0" smtClean="0"/>
              <a:t>*  </a:t>
            </a:r>
            <a:r>
              <a:rPr lang="en-US" altLang="ko-KR" dirty="0" err="1" smtClean="0"/>
              <a:t>dst</a:t>
            </a:r>
            <a:r>
              <a:rPr lang="en-US" altLang="ko-KR" dirty="0" smtClean="0"/>
              <a:t>,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code,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dstCn</a:t>
            </a:r>
            <a:r>
              <a:rPr lang="en-US" altLang="ko-KR" dirty="0" smtClean="0"/>
              <a:t> = 0);</a:t>
            </a:r>
          </a:p>
          <a:p>
            <a:pPr lvl="1"/>
            <a:r>
              <a:rPr lang="en-US" altLang="ko-KR" dirty="0" err="1" smtClean="0"/>
              <a:t>src</a:t>
            </a:r>
            <a:r>
              <a:rPr lang="en-US" altLang="ko-KR" dirty="0" smtClean="0"/>
              <a:t>: source image,  </a:t>
            </a:r>
            <a:r>
              <a:rPr lang="en-US" altLang="ko-KR" dirty="0" err="1" smtClean="0"/>
              <a:t>dst</a:t>
            </a:r>
            <a:r>
              <a:rPr lang="en-US" altLang="ko-KR" dirty="0" smtClean="0"/>
              <a:t>: destination image, </a:t>
            </a:r>
          </a:p>
          <a:p>
            <a:pPr lvl="2"/>
            <a:r>
              <a:rPr lang="ko-KR" altLang="en-US" dirty="0" smtClean="0"/>
              <a:t>같은 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같은 깊이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채널은 다를 수 있음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code: color space conversion code </a:t>
            </a:r>
          </a:p>
          <a:p>
            <a:pPr lvl="1"/>
            <a:r>
              <a:rPr lang="en-US" altLang="ko-KR" dirty="0" smtClean="0"/>
              <a:t>CV_src-color2dst-color</a:t>
            </a:r>
          </a:p>
          <a:p>
            <a:pPr lvl="2"/>
            <a:r>
              <a:rPr lang="en-US" altLang="ko-KR" dirty="0" smtClean="0"/>
              <a:t>CV_BGR2GRAY,  CV_BGR2YCrCb,  CV_BGR2HSV,  CV_BGR2Luv,  CV_BGR2XYZ,  CV_BGR2Lab ….</a:t>
            </a:r>
            <a:r>
              <a:rPr lang="ko-KR" altLang="en-US" dirty="0" smtClean="0"/>
              <a:t>반대로도 성립 </a:t>
            </a:r>
            <a:r>
              <a:rPr lang="en-US" altLang="ko-KR" dirty="0" smtClean="0"/>
              <a:t>CV_Lab2BGR…</a:t>
            </a:r>
            <a:r>
              <a:rPr lang="ko-KR" altLang="en-US" dirty="0" smtClean="0"/>
              <a:t> </a:t>
            </a:r>
            <a:r>
              <a:rPr lang="en-US" altLang="ko-KR" dirty="0" smtClean="0"/>
              <a:t>  </a:t>
            </a:r>
          </a:p>
          <a:p>
            <a:pPr lvl="1"/>
            <a:r>
              <a:rPr lang="en-US" altLang="ko-KR" dirty="0" err="1" smtClean="0"/>
              <a:t>dstCn</a:t>
            </a:r>
            <a:r>
              <a:rPr lang="en-US" altLang="ko-KR" dirty="0" smtClean="0"/>
              <a:t>:  </a:t>
            </a:r>
            <a:r>
              <a:rPr lang="en-US" altLang="ko-KR" dirty="0" err="1" smtClean="0"/>
              <a:t>dst</a:t>
            </a:r>
            <a:r>
              <a:rPr lang="en-US" altLang="ko-KR" dirty="0" smtClean="0"/>
              <a:t>  </a:t>
            </a:r>
            <a:r>
              <a:rPr lang="ko-KR" altLang="en-US" dirty="0" smtClean="0"/>
              <a:t>영상의 채널 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0 </a:t>
            </a:r>
            <a:r>
              <a:rPr lang="ko-KR" altLang="en-US" dirty="0" smtClean="0"/>
              <a:t>이면 </a:t>
            </a:r>
            <a:r>
              <a:rPr lang="en-US" altLang="ko-KR" dirty="0" err="1" smtClean="0"/>
              <a:t>src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code</a:t>
            </a:r>
            <a:r>
              <a:rPr lang="ko-KR" altLang="en-US" dirty="0" smtClean="0"/>
              <a:t>에 의해 자동으로 결정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</a:t>
            </a:r>
            <a:r>
              <a:rPr lang="en-US" altLang="ko-KR" dirty="0" smtClean="0"/>
              <a:t>)  cv::</a:t>
            </a:r>
            <a:r>
              <a:rPr lang="en-US" altLang="ko-KR" dirty="0" err="1" smtClean="0"/>
              <a:t>cvtColor</a:t>
            </a:r>
            <a:r>
              <a:rPr lang="en-US" altLang="ko-KR" dirty="0" smtClean="0"/>
              <a:t>(image, converted, CV_BGR2Lab);</a:t>
            </a:r>
          </a:p>
          <a:p>
            <a:pPr lvl="1"/>
            <a:r>
              <a:rPr lang="en-US" altLang="ko-KR" dirty="0" smtClean="0"/>
              <a:t>//imgproc249d.lib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9902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/>
          <a:lstStyle/>
          <a:p>
            <a:r>
              <a:rPr lang="en-US" altLang="ko-KR" dirty="0" smtClean="0"/>
              <a:t>CV_BGR2Lab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1052735"/>
            <a:ext cx="7393296" cy="50783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cv::Mat  </a:t>
            </a:r>
            <a:r>
              <a:rPr lang="en-US" altLang="ko-KR" dirty="0" err="1"/>
              <a:t>ColorDetector</a:t>
            </a:r>
            <a:r>
              <a:rPr lang="en-US" altLang="ko-KR" dirty="0"/>
              <a:t>::</a:t>
            </a:r>
            <a:r>
              <a:rPr lang="en-US" altLang="ko-KR" dirty="0" smtClean="0"/>
              <a:t>process(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 cv::Mat  &amp;image){</a:t>
            </a:r>
          </a:p>
          <a:p>
            <a:r>
              <a:rPr lang="en-US" altLang="ko-KR" dirty="0" smtClean="0"/>
              <a:t>     </a:t>
            </a:r>
            <a:r>
              <a:rPr lang="en-US" altLang="ko-KR" dirty="0" err="1" smtClean="0"/>
              <a:t>result.create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image.rows</a:t>
            </a:r>
            <a:r>
              <a:rPr lang="en-US" altLang="ko-KR" dirty="0" smtClean="0"/>
              <a:t>,  </a:t>
            </a:r>
            <a:r>
              <a:rPr lang="en-US" altLang="ko-KR" dirty="0" err="1" smtClean="0"/>
              <a:t>image.cols</a:t>
            </a:r>
            <a:r>
              <a:rPr lang="en-US" altLang="ko-KR" dirty="0" smtClean="0"/>
              <a:t>,  CV_8U);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cv::</a:t>
            </a:r>
            <a:r>
              <a:rPr lang="en-US" altLang="ko-KR" dirty="0" err="1" smtClean="0"/>
              <a:t>cvtColor</a:t>
            </a:r>
            <a:r>
              <a:rPr lang="en-US" altLang="ko-KR" dirty="0" smtClean="0"/>
              <a:t>(image,  converted,  CV_BGR2Lab);</a:t>
            </a:r>
          </a:p>
          <a:p>
            <a:r>
              <a:rPr lang="en-US" altLang="ko-KR" dirty="0" smtClean="0"/>
              <a:t>     cv</a:t>
            </a:r>
            <a:r>
              <a:rPr lang="en-US" altLang="ko-KR" dirty="0"/>
              <a:t>::Mat_&lt;cv::Vec3b</a:t>
            </a:r>
            <a:r>
              <a:rPr lang="en-US" altLang="ko-KR" dirty="0" smtClean="0"/>
              <a:t>&gt;::</a:t>
            </a:r>
            <a:r>
              <a:rPr lang="en-US" altLang="ko-KR" dirty="0" err="1" smtClean="0"/>
              <a:t>const_iterator</a:t>
            </a:r>
            <a:r>
              <a:rPr lang="en-US" altLang="ko-KR" dirty="0" smtClean="0"/>
              <a:t>  </a:t>
            </a:r>
            <a:r>
              <a:rPr lang="en-US" altLang="ko-KR" dirty="0"/>
              <a:t>it = </a:t>
            </a:r>
            <a:r>
              <a:rPr lang="en-US" altLang="ko-KR" dirty="0" err="1" smtClean="0"/>
              <a:t>converted.begin</a:t>
            </a:r>
            <a:r>
              <a:rPr lang="en-US" altLang="ko-KR" dirty="0" smtClean="0"/>
              <a:t>&lt;cv</a:t>
            </a:r>
            <a:r>
              <a:rPr lang="en-US" altLang="ko-KR" dirty="0"/>
              <a:t>::Vec3b&gt;( ); </a:t>
            </a:r>
          </a:p>
          <a:p>
            <a:r>
              <a:rPr lang="en-US" altLang="ko-KR" dirty="0"/>
              <a:t>     cv::Mat_&lt;cv::Vec3b</a:t>
            </a:r>
            <a:r>
              <a:rPr lang="en-US" altLang="ko-KR" dirty="0" smtClean="0"/>
              <a:t>&gt;::</a:t>
            </a:r>
            <a:r>
              <a:rPr lang="en-US" altLang="ko-KR" dirty="0" err="1" smtClean="0"/>
              <a:t>const_iterator</a:t>
            </a:r>
            <a:r>
              <a:rPr lang="en-US" altLang="ko-KR" dirty="0" smtClean="0"/>
              <a:t>  </a:t>
            </a:r>
            <a:r>
              <a:rPr lang="en-US" altLang="ko-KR" dirty="0" err="1"/>
              <a:t>itend</a:t>
            </a:r>
            <a:r>
              <a:rPr lang="en-US" altLang="ko-KR" dirty="0"/>
              <a:t> = </a:t>
            </a:r>
            <a:r>
              <a:rPr lang="en-US" altLang="ko-KR" dirty="0" err="1" smtClean="0"/>
              <a:t>converted.end</a:t>
            </a:r>
            <a:r>
              <a:rPr lang="en-US" altLang="ko-KR" dirty="0" smtClean="0"/>
              <a:t>&lt;cv</a:t>
            </a:r>
            <a:r>
              <a:rPr lang="en-US" altLang="ko-KR" dirty="0"/>
              <a:t>::Vec3b&gt;( );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cv</a:t>
            </a:r>
            <a:r>
              <a:rPr lang="en-US" altLang="ko-KR" dirty="0"/>
              <a:t>::Mat_&lt;</a:t>
            </a:r>
            <a:r>
              <a:rPr lang="en-US" altLang="ko-KR" dirty="0" err="1"/>
              <a:t>uchar</a:t>
            </a:r>
            <a:r>
              <a:rPr lang="en-US" altLang="ko-KR" dirty="0"/>
              <a:t>&gt;::iterator  </a:t>
            </a:r>
            <a:r>
              <a:rPr lang="en-US" altLang="ko-KR" dirty="0" err="1"/>
              <a:t>itout</a:t>
            </a:r>
            <a:r>
              <a:rPr lang="en-US" altLang="ko-KR" dirty="0"/>
              <a:t> = </a:t>
            </a:r>
            <a:r>
              <a:rPr lang="en-US" altLang="ko-KR" dirty="0" err="1"/>
              <a:t>result.begin</a:t>
            </a:r>
            <a:r>
              <a:rPr lang="en-US" altLang="ko-KR" dirty="0"/>
              <a:t>&lt;</a:t>
            </a:r>
            <a:r>
              <a:rPr lang="en-US" altLang="ko-KR" dirty="0" err="1"/>
              <a:t>uchar</a:t>
            </a:r>
            <a:r>
              <a:rPr lang="en-US" altLang="ko-KR" dirty="0"/>
              <a:t>&gt;( );//</a:t>
            </a:r>
            <a:r>
              <a:rPr lang="ko-KR" altLang="en-US" dirty="0"/>
              <a:t>이진영상</a:t>
            </a:r>
            <a:endParaRPr lang="en-US" altLang="ko-KR" dirty="0"/>
          </a:p>
          <a:p>
            <a:r>
              <a:rPr lang="en-US" altLang="ko-KR" dirty="0" smtClean="0"/>
              <a:t>      for</a:t>
            </a:r>
            <a:r>
              <a:rPr lang="en-US" altLang="ko-KR" dirty="0"/>
              <a:t>(  ;  it !=</a:t>
            </a:r>
            <a:r>
              <a:rPr lang="en-US" altLang="ko-KR" dirty="0" err="1"/>
              <a:t>itend</a:t>
            </a:r>
            <a:r>
              <a:rPr lang="en-US" altLang="ko-KR" dirty="0"/>
              <a:t>; ++</a:t>
            </a:r>
            <a:r>
              <a:rPr lang="en-US" altLang="ko-KR" dirty="0" smtClean="0"/>
              <a:t>it, ++</a:t>
            </a:r>
            <a:r>
              <a:rPr lang="en-US" altLang="ko-KR" dirty="0" err="1" smtClean="0"/>
              <a:t>itout</a:t>
            </a:r>
            <a:r>
              <a:rPr lang="en-US" altLang="ko-KR" dirty="0" smtClean="0"/>
              <a:t>){</a:t>
            </a:r>
            <a:endParaRPr lang="en-US" altLang="ko-KR" dirty="0"/>
          </a:p>
          <a:p>
            <a:r>
              <a:rPr lang="en-US" altLang="ko-KR" dirty="0" smtClean="0"/>
              <a:t>     …..  </a:t>
            </a:r>
            <a:endParaRPr lang="en-US" altLang="ko-KR" dirty="0"/>
          </a:p>
          <a:p>
            <a:r>
              <a:rPr lang="en-US" altLang="ko-KR" dirty="0" smtClean="0"/>
              <a:t>}  </a:t>
            </a:r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ColorDetector</a:t>
            </a:r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  private: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	cv::Mat  converted;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…}</a:t>
            </a:r>
          </a:p>
          <a:p>
            <a:r>
              <a:rPr lang="en-US" altLang="ko-KR" dirty="0" smtClean="0"/>
              <a:t>//main()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target color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BGR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Lab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변환해야한다</a:t>
            </a:r>
            <a:endParaRPr lang="en-US" altLang="ko-KR" dirty="0" smtClean="0"/>
          </a:p>
          <a:p>
            <a:pPr lvl="1"/>
            <a:r>
              <a:rPr lang="en-US" altLang="ko-KR" dirty="0"/>
              <a:t> cv::Mat </a:t>
            </a:r>
            <a:r>
              <a:rPr lang="en-US" altLang="ko-KR" dirty="0" err="1"/>
              <a:t>tmp</a:t>
            </a:r>
            <a:r>
              <a:rPr lang="en-US" altLang="ko-KR" dirty="0"/>
              <a:t>(1,1, CV_8UC3);</a:t>
            </a:r>
          </a:p>
          <a:p>
            <a:pPr lvl="1"/>
            <a:r>
              <a:rPr lang="en-US" altLang="ko-KR" dirty="0"/>
              <a:t> tmp.at&lt;cv::Vec3b&gt;(0,0) = </a:t>
            </a:r>
            <a:r>
              <a:rPr lang="en-US" altLang="ko-KR" dirty="0" err="1"/>
              <a:t>cdetect.getTargetColor</a:t>
            </a:r>
            <a:r>
              <a:rPr lang="en-US" altLang="ko-KR" dirty="0"/>
              <a:t>();</a:t>
            </a:r>
          </a:p>
          <a:p>
            <a:pPr lvl="1"/>
            <a:r>
              <a:rPr lang="en-US" altLang="ko-KR" dirty="0"/>
              <a:t> cv::</a:t>
            </a:r>
            <a:r>
              <a:rPr lang="en-US" altLang="ko-KR" dirty="0" err="1"/>
              <a:t>cvtColor</a:t>
            </a:r>
            <a:r>
              <a:rPr lang="en-US" altLang="ko-KR" dirty="0"/>
              <a:t>(</a:t>
            </a:r>
            <a:r>
              <a:rPr lang="en-US" altLang="ko-KR" dirty="0" err="1"/>
              <a:t>tmp</a:t>
            </a:r>
            <a:r>
              <a:rPr lang="en-US" altLang="ko-KR" dirty="0"/>
              <a:t>, </a:t>
            </a:r>
            <a:r>
              <a:rPr lang="en-US" altLang="ko-KR" dirty="0" err="1"/>
              <a:t>tmp</a:t>
            </a:r>
            <a:r>
              <a:rPr lang="en-US" altLang="ko-KR" dirty="0"/>
              <a:t>,  CV_BGR2Lab);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err="1"/>
              <a:t>cdetect.setTargetColor</a:t>
            </a:r>
            <a:r>
              <a:rPr lang="en-US" altLang="ko-KR" dirty="0"/>
              <a:t>(tmp.at&lt;cv::Vec3b&gt;(0,0</a:t>
            </a:r>
            <a:r>
              <a:rPr lang="en-US" altLang="ko-KR" dirty="0" smtClean="0"/>
              <a:t>));</a:t>
            </a:r>
            <a:r>
              <a:rPr lang="en-US" altLang="ko-KR" dirty="0"/>
              <a:t>	</a:t>
            </a:r>
            <a:r>
              <a:rPr lang="en-US" altLang="ko-KR" dirty="0" smtClean="0"/>
              <a:t>   	</a:t>
            </a:r>
          </a:p>
        </p:txBody>
      </p:sp>
    </p:spTree>
    <p:extLst>
      <p:ext uri="{BB962C8B-B14F-4D97-AF65-F5344CB8AC3E}">
        <p14:creationId xmlns:p14="http://schemas.microsoft.com/office/powerpoint/2010/main" val="895229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CV_BGR2HSV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HSV(Hue, Saturate, Value): </a:t>
            </a:r>
            <a:r>
              <a:rPr lang="ko-KR" altLang="en-US" dirty="0" smtClean="0"/>
              <a:t>색상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채도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밝기</a:t>
            </a:r>
            <a:endParaRPr lang="en-US" altLang="ko-KR" dirty="0" smtClean="0"/>
          </a:p>
          <a:p>
            <a:pPr lvl="1"/>
            <a:r>
              <a:rPr lang="en-US" altLang="ko-KR" dirty="0"/>
              <a:t>cv::</a:t>
            </a:r>
            <a:r>
              <a:rPr lang="en-US" altLang="ko-KR" dirty="0" err="1"/>
              <a:t>cvtColor</a:t>
            </a:r>
            <a:r>
              <a:rPr lang="en-US" altLang="ko-KR" dirty="0"/>
              <a:t>(image,  converted,  </a:t>
            </a:r>
            <a:r>
              <a:rPr lang="en-US" altLang="ko-KR" dirty="0" smtClean="0"/>
              <a:t>CV_BGR2HSV);</a:t>
            </a:r>
            <a:endParaRPr lang="ko-KR" altLang="en-US" dirty="0"/>
          </a:p>
        </p:txBody>
      </p:sp>
      <p:pic>
        <p:nvPicPr>
          <p:cNvPr id="4" name="Picture 5" descr="UNI00000a3c00c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32856"/>
            <a:ext cx="4273772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682" y="3088629"/>
            <a:ext cx="337185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4114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CV_BGR2HSV</a:t>
            </a:r>
            <a:endParaRPr lang="ko-KR" altLang="en-US" dirty="0"/>
          </a:p>
        </p:txBody>
      </p:sp>
      <p:pic>
        <p:nvPicPr>
          <p:cNvPr id="4" name="Picture 7" descr="UNI00000a3c00ce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66536"/>
            <a:ext cx="3917064" cy="3807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UNI00000a3c00d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20888"/>
            <a:ext cx="3598862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19200"/>
            <a:ext cx="8229600" cy="5536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1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HSV(Hue, Saturate, Value): </a:t>
            </a:r>
            <a:r>
              <a:rPr lang="ko-KR" altLang="en-US" smtClean="0"/>
              <a:t>색상</a:t>
            </a:r>
            <a:r>
              <a:rPr lang="en-US" altLang="ko-KR" smtClean="0"/>
              <a:t>, </a:t>
            </a:r>
            <a:r>
              <a:rPr lang="ko-KR" altLang="en-US" smtClean="0"/>
              <a:t>채도</a:t>
            </a:r>
            <a:r>
              <a:rPr lang="en-US" altLang="ko-KR" smtClean="0"/>
              <a:t>, </a:t>
            </a:r>
            <a:r>
              <a:rPr lang="ko-KR" altLang="en-US" smtClean="0"/>
              <a:t>밝기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64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HSV </a:t>
            </a:r>
            <a:r>
              <a:rPr lang="ko-KR" altLang="en-US" dirty="0" smtClean="0"/>
              <a:t>채널 분리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003232" cy="4937760"/>
          </a:xfrm>
        </p:spPr>
        <p:txBody>
          <a:bodyPr/>
          <a:lstStyle/>
          <a:p>
            <a:r>
              <a:rPr lang="en-US" altLang="ko-KR" dirty="0" smtClean="0"/>
              <a:t>“boldt.jpg” </a:t>
            </a:r>
            <a:r>
              <a:rPr lang="ko-KR" altLang="en-US" dirty="0" smtClean="0"/>
              <a:t>영상의 채널 분리 후 출력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779687"/>
            <a:ext cx="8280919" cy="31393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altLang="ko-KR" dirty="0" smtClean="0"/>
              <a:t>cv::Mat </a:t>
            </a:r>
            <a:r>
              <a:rPr lang="en-US" altLang="ko-KR" dirty="0" err="1" smtClean="0"/>
              <a:t>hsv</a:t>
            </a:r>
            <a:r>
              <a:rPr lang="en-US" altLang="ko-KR" dirty="0" smtClean="0"/>
              <a:t>;</a:t>
            </a:r>
          </a:p>
          <a:p>
            <a:pPr lvl="1"/>
            <a:r>
              <a:rPr lang="en-US" altLang="ko-KR" dirty="0" smtClean="0"/>
              <a:t>cv::</a:t>
            </a:r>
            <a:r>
              <a:rPr lang="en-US" altLang="ko-KR" dirty="0" err="1" smtClean="0"/>
              <a:t>cvtColor</a:t>
            </a:r>
            <a:r>
              <a:rPr lang="en-US" altLang="ko-KR" dirty="0" smtClean="0"/>
              <a:t>(image,  </a:t>
            </a:r>
            <a:r>
              <a:rPr lang="en-US" altLang="ko-KR" dirty="0" err="1" smtClean="0"/>
              <a:t>hsv</a:t>
            </a:r>
            <a:r>
              <a:rPr lang="en-US" altLang="ko-KR" dirty="0" smtClean="0"/>
              <a:t>,  CV_BGR2HSV);</a:t>
            </a:r>
          </a:p>
          <a:p>
            <a:pPr lvl="1"/>
            <a:r>
              <a:rPr lang="en-US" altLang="ko-KR" dirty="0" err="1" smtClean="0"/>
              <a:t>std</a:t>
            </a:r>
            <a:r>
              <a:rPr lang="en-US" altLang="ko-KR" dirty="0" smtClean="0"/>
              <a:t>::vector&lt;cv::Mat&gt;  channels;</a:t>
            </a:r>
          </a:p>
          <a:p>
            <a:pPr lvl="1"/>
            <a:r>
              <a:rPr lang="en-US" altLang="ko-KR" dirty="0" smtClean="0"/>
              <a:t>cv::split(</a:t>
            </a:r>
            <a:r>
              <a:rPr lang="en-US" altLang="ko-KR" dirty="0" err="1" smtClean="0"/>
              <a:t>hsv</a:t>
            </a:r>
            <a:r>
              <a:rPr lang="en-US" altLang="ko-KR" dirty="0" smtClean="0"/>
              <a:t>,  channels);</a:t>
            </a:r>
          </a:p>
          <a:p>
            <a:pPr lvl="1"/>
            <a:r>
              <a:rPr lang="en-US" altLang="ko-KR" dirty="0" smtClean="0"/>
              <a:t>//channels[0] </a:t>
            </a:r>
            <a:r>
              <a:rPr lang="ko-KR" altLang="en-US" dirty="0" smtClean="0"/>
              <a:t>색상</a:t>
            </a:r>
            <a:r>
              <a:rPr lang="en-US" altLang="ko-KR" dirty="0" smtClean="0"/>
              <a:t>(H),  channels[1]  </a:t>
            </a:r>
            <a:r>
              <a:rPr lang="ko-KR" altLang="en-US" dirty="0" smtClean="0"/>
              <a:t>채도</a:t>
            </a:r>
            <a:r>
              <a:rPr lang="en-US" altLang="ko-KR" dirty="0" smtClean="0"/>
              <a:t>(S),  channels[2]  </a:t>
            </a:r>
            <a:r>
              <a:rPr lang="ko-KR" altLang="en-US" dirty="0" smtClean="0"/>
              <a:t>명도</a:t>
            </a:r>
            <a:r>
              <a:rPr lang="en-US" altLang="ko-KR" dirty="0" smtClean="0"/>
              <a:t>(V)</a:t>
            </a:r>
          </a:p>
          <a:p>
            <a:pPr lvl="1"/>
            <a:r>
              <a:rPr lang="en-US" altLang="ko-KR" dirty="0" smtClean="0"/>
              <a:t>//</a:t>
            </a:r>
            <a:r>
              <a:rPr lang="ko-KR" altLang="en-US" dirty="0" smtClean="0"/>
              <a:t>각 채널 출력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cv</a:t>
            </a:r>
            <a:r>
              <a:rPr lang="en-US" altLang="ko-KR" dirty="0"/>
              <a:t>::</a:t>
            </a:r>
            <a:r>
              <a:rPr lang="en-US" altLang="ko-KR" dirty="0" err="1"/>
              <a:t>imshow</a:t>
            </a:r>
            <a:r>
              <a:rPr lang="en-US" altLang="ko-KR" dirty="0"/>
              <a:t>("Original", image);</a:t>
            </a:r>
          </a:p>
          <a:p>
            <a:pPr lvl="1"/>
            <a:r>
              <a:rPr lang="en-US" altLang="ko-KR" dirty="0" smtClean="0"/>
              <a:t>cv</a:t>
            </a:r>
            <a:r>
              <a:rPr lang="en-US" altLang="ko-KR" dirty="0"/>
              <a:t>::</a:t>
            </a:r>
            <a:r>
              <a:rPr lang="en-US" altLang="ko-KR" dirty="0" err="1"/>
              <a:t>imshow</a:t>
            </a:r>
            <a:r>
              <a:rPr lang="en-US" altLang="ko-KR" dirty="0"/>
              <a:t>("Hue", channels[0]);</a:t>
            </a:r>
          </a:p>
          <a:p>
            <a:pPr lvl="1"/>
            <a:r>
              <a:rPr lang="en-US" altLang="ko-KR" dirty="0" smtClean="0"/>
              <a:t>cv</a:t>
            </a:r>
            <a:r>
              <a:rPr lang="en-US" altLang="ko-KR" dirty="0"/>
              <a:t>::</a:t>
            </a:r>
            <a:r>
              <a:rPr lang="en-US" altLang="ko-KR" dirty="0" err="1"/>
              <a:t>imshow</a:t>
            </a:r>
            <a:r>
              <a:rPr lang="en-US" altLang="ko-KR" dirty="0"/>
              <a:t>("Saturate", channels[1]);</a:t>
            </a:r>
          </a:p>
          <a:p>
            <a:pPr lvl="1"/>
            <a:r>
              <a:rPr lang="en-US" altLang="ko-KR" dirty="0" smtClean="0"/>
              <a:t>cv</a:t>
            </a:r>
            <a:r>
              <a:rPr lang="en-US" altLang="ko-KR" dirty="0"/>
              <a:t>::</a:t>
            </a:r>
            <a:r>
              <a:rPr lang="en-US" altLang="ko-KR" dirty="0" err="1"/>
              <a:t>imshow</a:t>
            </a:r>
            <a:r>
              <a:rPr lang="en-US" altLang="ko-KR" dirty="0"/>
              <a:t>("Value", channels[2]);</a:t>
            </a:r>
          </a:p>
          <a:p>
            <a:pPr lvl="1"/>
            <a:r>
              <a:rPr lang="en-US" altLang="ko-KR" dirty="0"/>
              <a:t>cv::</a:t>
            </a:r>
            <a:r>
              <a:rPr lang="en-US" altLang="ko-KR" dirty="0" err="1"/>
              <a:t>waitKey</a:t>
            </a:r>
            <a:r>
              <a:rPr lang="en-US" altLang="ko-KR" dirty="0"/>
              <a:t>(0</a:t>
            </a:r>
            <a:r>
              <a:rPr lang="en-US" altLang="ko-KR" dirty="0" smtClean="0"/>
              <a:t>);</a:t>
            </a:r>
            <a:r>
              <a:rPr lang="en-US" altLang="ko-K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41699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HSV </a:t>
            </a:r>
            <a:r>
              <a:rPr lang="ko-KR" altLang="en-US" dirty="0"/>
              <a:t>채널 분리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어두운 </a:t>
                </a:r>
                <a:r>
                  <a:rPr lang="ko-KR" altLang="en-US" dirty="0"/>
                  <a:t>영역의 채도 값은 신뢰할 수 없다 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boldt.jpg </a:t>
                </a:r>
                <a:r>
                  <a:rPr lang="ko-KR" altLang="en-US" dirty="0" smtClean="0"/>
                  <a:t>채도 영상에서 지붕의 한쪽 부분이 하얗게 보임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(R,G,B) =(0.5,0,0</a:t>
                </a:r>
                <a:r>
                  <a:rPr lang="en-US" altLang="ko-KR" dirty="0"/>
                  <a:t>), (1,0,0)</a:t>
                </a:r>
                <a:r>
                  <a:rPr lang="ko-KR" altLang="en-US" dirty="0"/>
                  <a:t> 모두 채도</a:t>
                </a:r>
                <a:r>
                  <a:rPr lang="en-US" altLang="ko-KR" dirty="0"/>
                  <a:t>=</a:t>
                </a:r>
                <a:r>
                  <a:rPr lang="en-US" altLang="ko-KR" dirty="0" smtClean="0"/>
                  <a:t>1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𝑠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𝑅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𝐺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𝐵</m:t>
                                </m:r>
                              </m:e>
                            </m:d>
                          </m:e>
                        </m:func>
                        <m:r>
                          <a:rPr lang="en-US" altLang="ko-KR" b="0" i="1" smtClean="0">
                            <a:latin typeface="Cambria Math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min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⁡(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𝑅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𝐺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𝐵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max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⁡(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𝑅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𝐺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𝐵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dirty="0" smtClean="0"/>
                  <a:t> </a:t>
                </a:r>
                <a:endParaRPr lang="en-US" altLang="ko-KR" dirty="0"/>
              </a:p>
              <a:p>
                <a:r>
                  <a:rPr lang="ko-KR" altLang="en-US" dirty="0" smtClean="0"/>
                  <a:t>낮은 </a:t>
                </a:r>
                <a:r>
                  <a:rPr lang="ko-KR" altLang="en-US" dirty="0"/>
                  <a:t>채도를 갖는 컬러를 평가할 때 색상</a:t>
                </a:r>
                <a:r>
                  <a:rPr lang="en-US" altLang="ko-KR" dirty="0"/>
                  <a:t>(Hue)</a:t>
                </a:r>
                <a:r>
                  <a:rPr lang="ko-KR" altLang="en-US" dirty="0"/>
                  <a:t>에 대한 신뢰도가 </a:t>
                </a:r>
                <a:r>
                  <a:rPr lang="ko-KR" altLang="en-US" dirty="0" smtClean="0"/>
                  <a:t>떨어짐</a:t>
                </a:r>
                <a:endParaRPr lang="en-US" altLang="ko-KR" dirty="0" smtClean="0"/>
              </a:p>
              <a:p>
                <a:pPr lvl="1"/>
                <a:r>
                  <a:rPr lang="en-US" altLang="ko-KR" dirty="0" err="1" smtClean="0"/>
                  <a:t>OpenCV</a:t>
                </a:r>
                <a:r>
                  <a:rPr lang="ko-KR" altLang="en-US" dirty="0" smtClean="0"/>
                  <a:t>는 </a:t>
                </a:r>
                <a:r>
                  <a:rPr lang="en-US" altLang="ko-KR" dirty="0" smtClean="0"/>
                  <a:t>hue </a:t>
                </a:r>
                <a:r>
                  <a:rPr lang="ko-KR" altLang="en-US" dirty="0" smtClean="0"/>
                  <a:t>값을 </a:t>
                </a:r>
                <a:r>
                  <a:rPr lang="en-US" altLang="ko-KR" dirty="0" smtClean="0"/>
                  <a:t>8</a:t>
                </a:r>
                <a:r>
                  <a:rPr lang="ko-KR" altLang="en-US" dirty="0" smtClean="0"/>
                  <a:t>비트에 표현하기 위해 </a:t>
                </a:r>
                <a:r>
                  <a:rPr lang="en-US" altLang="ko-KR" dirty="0" smtClean="0"/>
                  <a:t>0~360</a:t>
                </a:r>
                <a:r>
                  <a:rPr lang="ko-KR" altLang="en-US" dirty="0" smtClean="0"/>
                  <a:t>의 범위를 </a:t>
                </a:r>
                <a:r>
                  <a:rPr lang="en-US" altLang="ko-KR" dirty="0" smtClean="0"/>
                  <a:t>2</a:t>
                </a:r>
                <a:r>
                  <a:rPr lang="ko-KR" altLang="en-US" dirty="0" smtClean="0"/>
                  <a:t>로 나누어 </a:t>
                </a:r>
                <a:r>
                  <a:rPr lang="en-US" altLang="ko-KR" dirty="0" smtClean="0"/>
                  <a:t>0~180 </a:t>
                </a:r>
                <a:r>
                  <a:rPr lang="ko-KR" altLang="en-US" dirty="0" smtClean="0"/>
                  <a:t>범위로 조정하였음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235" r="-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8608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채널 별 작업 후 합병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34136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명도 </a:t>
            </a:r>
            <a:r>
              <a:rPr lang="en-US" altLang="ko-KR" dirty="0" smtClean="0"/>
              <a:t>channel</a:t>
            </a:r>
            <a:r>
              <a:rPr lang="ko-KR" altLang="en-US" dirty="0" smtClean="0"/>
              <a:t>의 값을 모두 </a:t>
            </a:r>
            <a:r>
              <a:rPr lang="en-US" altLang="ko-KR" dirty="0" smtClean="0"/>
              <a:t>255</a:t>
            </a:r>
            <a:r>
              <a:rPr lang="ko-KR" altLang="en-US" dirty="0" smtClean="0"/>
              <a:t>로 변환 후 채널 합병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channels[2] = 255;</a:t>
            </a:r>
          </a:p>
          <a:p>
            <a:pPr lvl="1"/>
            <a:r>
              <a:rPr lang="en-US" altLang="ko-KR" dirty="0" smtClean="0"/>
              <a:t>cv::merge(channels, </a:t>
            </a:r>
            <a:r>
              <a:rPr lang="en-US" altLang="ko-KR" dirty="0" err="1" smtClean="0"/>
              <a:t>hsv</a:t>
            </a:r>
            <a:r>
              <a:rPr lang="en-US" altLang="ko-KR" dirty="0" smtClean="0"/>
              <a:t>);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void </a:t>
            </a:r>
            <a:r>
              <a:rPr lang="en-US" altLang="ko-KR" dirty="0"/>
              <a:t>merge(</a:t>
            </a:r>
            <a:r>
              <a:rPr lang="en-US" altLang="ko-KR" dirty="0" err="1"/>
              <a:t>InputArrayOfArrays</a:t>
            </a:r>
            <a:r>
              <a:rPr lang="en-US" altLang="ko-KR" dirty="0"/>
              <a:t> </a:t>
            </a:r>
            <a:r>
              <a:rPr lang="en-US" altLang="ko-KR" b="1" dirty="0"/>
              <a:t>mv</a:t>
            </a:r>
            <a:r>
              <a:rPr lang="en-US" altLang="ko-KR" dirty="0"/>
              <a:t>, </a:t>
            </a:r>
            <a:r>
              <a:rPr lang="en-US" altLang="ko-KR" dirty="0" err="1"/>
              <a:t>OutputArray</a:t>
            </a:r>
            <a:r>
              <a:rPr lang="en-US" altLang="ko-KR" dirty="0"/>
              <a:t> </a:t>
            </a:r>
            <a:r>
              <a:rPr lang="en-US" altLang="ko-KR" b="1" dirty="0" err="1"/>
              <a:t>dst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b="1" dirty="0"/>
              <a:t>mv</a:t>
            </a:r>
            <a:r>
              <a:rPr lang="en-US" altLang="ko-KR" dirty="0"/>
              <a:t> – input array or vector of matrices to be merged; all the matrices in mv must have the same size and the same depth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b="1" dirty="0" err="1"/>
              <a:t>dst</a:t>
            </a:r>
            <a:r>
              <a:rPr lang="en-US" altLang="ko-KR" dirty="0"/>
              <a:t> – output array of the same size and the same depth as mv[0]; The number of channels will be the total number of channels in the matrix array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5664" y="2564904"/>
            <a:ext cx="7393296" cy="16312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altLang="ko-KR" sz="2000" dirty="0"/>
              <a:t>channels[2] = 255;</a:t>
            </a:r>
          </a:p>
          <a:p>
            <a:pPr lvl="1"/>
            <a:r>
              <a:rPr lang="en-US" altLang="ko-KR" sz="2000" dirty="0"/>
              <a:t>cv::merge(channels, </a:t>
            </a:r>
            <a:r>
              <a:rPr lang="en-US" altLang="ko-KR" sz="2000" dirty="0" err="1"/>
              <a:t>hsv</a:t>
            </a:r>
            <a:r>
              <a:rPr lang="en-US" altLang="ko-KR" sz="2000" dirty="0" smtClean="0"/>
              <a:t>);</a:t>
            </a:r>
          </a:p>
          <a:p>
            <a:pPr lvl="1"/>
            <a:r>
              <a:rPr lang="en-US" altLang="ko-KR" sz="2000" dirty="0" smtClean="0"/>
              <a:t>cv::Mat </a:t>
            </a:r>
            <a:r>
              <a:rPr lang="en-US" altLang="ko-KR" sz="2000" dirty="0" err="1" smtClean="0"/>
              <a:t>newImage</a:t>
            </a:r>
            <a:r>
              <a:rPr lang="en-US" altLang="ko-KR" sz="2000" dirty="0" smtClean="0"/>
              <a:t>;</a:t>
            </a:r>
          </a:p>
          <a:p>
            <a:pPr lvl="1"/>
            <a:r>
              <a:rPr lang="en-US" altLang="ko-KR" sz="2000" dirty="0"/>
              <a:t>cv::</a:t>
            </a:r>
            <a:r>
              <a:rPr lang="en-US" altLang="ko-KR" sz="2000" dirty="0" err="1" smtClean="0"/>
              <a:t>cvtColor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hsv</a:t>
            </a:r>
            <a:r>
              <a:rPr lang="en-US" altLang="ko-KR" sz="2000" dirty="0" smtClean="0"/>
              <a:t>,  </a:t>
            </a:r>
            <a:r>
              <a:rPr lang="en-US" altLang="ko-KR" sz="2000" dirty="0" err="1" smtClean="0"/>
              <a:t>newImage</a:t>
            </a:r>
            <a:r>
              <a:rPr lang="en-US" altLang="ko-KR" sz="2000" dirty="0" smtClean="0"/>
              <a:t>,  CV_HSV2BGR);</a:t>
            </a:r>
            <a:endParaRPr lang="en-US" altLang="ko-KR" sz="2000" dirty="0"/>
          </a:p>
          <a:p>
            <a:pPr lvl="1"/>
            <a:r>
              <a:rPr lang="en-US" altLang="ko-KR" sz="2000" dirty="0" smtClean="0"/>
              <a:t>cv</a:t>
            </a:r>
            <a:r>
              <a:rPr lang="en-US" altLang="ko-KR" sz="2000" dirty="0"/>
              <a:t>::</a:t>
            </a:r>
            <a:r>
              <a:rPr lang="en-US" altLang="ko-KR" sz="2000" dirty="0" err="1"/>
              <a:t>imshow</a:t>
            </a:r>
            <a:r>
              <a:rPr lang="en-US" altLang="ko-KR" sz="2000" dirty="0" smtClean="0"/>
              <a:t>(“</a:t>
            </a:r>
            <a:r>
              <a:rPr lang="en-US" altLang="ko-KR" sz="2000" dirty="0"/>
              <a:t>Fixed Value Image</a:t>
            </a:r>
            <a:r>
              <a:rPr lang="en-US" altLang="ko-KR" sz="2000" dirty="0" smtClean="0"/>
              <a:t>”, </a:t>
            </a:r>
            <a:r>
              <a:rPr lang="en-US" altLang="ko-KR" sz="2000" dirty="0" err="1" smtClean="0"/>
              <a:t>newImage</a:t>
            </a:r>
            <a:r>
              <a:rPr lang="en-US" altLang="ko-KR" sz="2000" dirty="0" smtClean="0"/>
              <a:t>);</a:t>
            </a:r>
            <a:r>
              <a:rPr lang="en-US" altLang="ko-KR" sz="2000" dirty="0"/>
              <a:t>	</a:t>
            </a:r>
            <a:r>
              <a:rPr lang="en-US" altLang="ko-KR" sz="2000" dirty="0" smtClean="0"/>
              <a:t>   	</a:t>
            </a:r>
          </a:p>
        </p:txBody>
      </p:sp>
    </p:spTree>
    <p:extLst>
      <p:ext uri="{BB962C8B-B14F-4D97-AF65-F5344CB8AC3E}">
        <p14:creationId xmlns:p14="http://schemas.microsoft.com/office/powerpoint/2010/main" val="2137589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1230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검출을 위한 컬러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93203" y="764704"/>
            <a:ext cx="8229600" cy="4937760"/>
          </a:xfrm>
        </p:spPr>
        <p:txBody>
          <a:bodyPr/>
          <a:lstStyle/>
          <a:p>
            <a:r>
              <a:rPr lang="ko-KR" altLang="en-US" dirty="0" smtClean="0"/>
              <a:t>컬러 정보는 특정 객체의 초기 검출에 유용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피부색 검출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색상과 채도 사용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700808"/>
            <a:ext cx="8280919" cy="45243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altLang="ko-KR" dirty="0"/>
              <a:t>void detectHScolor(const cv::Mat&amp;  image, double minHue, double maxHue, double minSat, double  maxSat, cv::Mat&amp;  mask</a:t>
            </a:r>
            <a:r>
              <a:rPr lang="fr-FR" altLang="ko-KR" dirty="0" smtClean="0"/>
              <a:t>)</a:t>
            </a:r>
            <a:r>
              <a:rPr lang="en-US" altLang="ko-KR" dirty="0" smtClean="0"/>
              <a:t>{ //</a:t>
            </a:r>
            <a:r>
              <a:rPr lang="ko-KR" altLang="en-US" dirty="0" smtClean="0"/>
              <a:t>얼굴 영역의 색상 범위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채도 범위 설정</a:t>
            </a:r>
            <a:endParaRPr lang="en-US" altLang="ko-KR" dirty="0"/>
          </a:p>
          <a:p>
            <a:pPr lvl="1"/>
            <a:r>
              <a:rPr lang="en-US" altLang="ko-KR" dirty="0"/>
              <a:t>cv::Mat </a:t>
            </a:r>
            <a:r>
              <a:rPr lang="en-US" altLang="ko-KR" dirty="0" err="1"/>
              <a:t>hsv</a:t>
            </a:r>
            <a:r>
              <a:rPr lang="en-US" altLang="ko-KR" dirty="0"/>
              <a:t>;</a:t>
            </a:r>
          </a:p>
          <a:p>
            <a:pPr lvl="1"/>
            <a:r>
              <a:rPr lang="en-US" altLang="ko-KR" dirty="0"/>
              <a:t>cv::</a:t>
            </a:r>
            <a:r>
              <a:rPr lang="en-US" altLang="ko-KR" dirty="0" err="1"/>
              <a:t>cvtColor</a:t>
            </a:r>
            <a:r>
              <a:rPr lang="en-US" altLang="ko-KR" dirty="0"/>
              <a:t>(image, </a:t>
            </a:r>
            <a:r>
              <a:rPr lang="en-US" altLang="ko-KR" dirty="0" err="1"/>
              <a:t>hsv</a:t>
            </a:r>
            <a:r>
              <a:rPr lang="en-US" altLang="ko-KR" dirty="0"/>
              <a:t>, CV_BGR2HSV</a:t>
            </a:r>
            <a:r>
              <a:rPr lang="en-US" altLang="ko-KR" dirty="0" smtClean="0"/>
              <a:t>);  </a:t>
            </a:r>
            <a:endParaRPr lang="en-US" altLang="ko-KR" dirty="0"/>
          </a:p>
          <a:p>
            <a:pPr lvl="1"/>
            <a:endParaRPr lang="ko-KR" altLang="en-US" dirty="0"/>
          </a:p>
          <a:p>
            <a:pPr lvl="1"/>
            <a:r>
              <a:rPr lang="en-US" altLang="ko-KR" dirty="0"/>
              <a:t>vector&lt;cv::Mat&gt;  channels</a:t>
            </a:r>
            <a:r>
              <a:rPr lang="en-US" altLang="ko-KR" dirty="0" smtClean="0"/>
              <a:t>;  </a:t>
            </a:r>
            <a:endParaRPr lang="en-US" altLang="ko-KR" dirty="0"/>
          </a:p>
          <a:p>
            <a:pPr lvl="1"/>
            <a:r>
              <a:rPr lang="en-US" altLang="ko-KR" dirty="0"/>
              <a:t>cv::split(</a:t>
            </a:r>
            <a:r>
              <a:rPr lang="en-US" altLang="ko-KR" dirty="0" err="1"/>
              <a:t>hsv</a:t>
            </a:r>
            <a:r>
              <a:rPr lang="en-US" altLang="ko-KR" dirty="0"/>
              <a:t>, channels</a:t>
            </a:r>
            <a:r>
              <a:rPr lang="en-US" altLang="ko-KR" dirty="0" smtClean="0"/>
              <a:t>);    //HSV </a:t>
            </a:r>
            <a:r>
              <a:rPr lang="ko-KR" altLang="en-US" dirty="0" smtClean="0"/>
              <a:t>채널 </a:t>
            </a:r>
            <a:r>
              <a:rPr lang="ko-KR" altLang="en-US" dirty="0"/>
              <a:t>분리</a:t>
            </a:r>
            <a:endParaRPr lang="en-US" altLang="ko-KR" dirty="0"/>
          </a:p>
          <a:p>
            <a:pPr lvl="1"/>
            <a:r>
              <a:rPr lang="en-US" altLang="ko-KR" dirty="0" smtClean="0"/>
              <a:t>//</a:t>
            </a:r>
            <a:r>
              <a:rPr lang="en-US" altLang="ko-KR" dirty="0"/>
              <a:t>Hue </a:t>
            </a:r>
            <a:r>
              <a:rPr lang="ko-KR" altLang="en-US" dirty="0" smtClean="0"/>
              <a:t>마스크</a:t>
            </a:r>
            <a:r>
              <a:rPr lang="en-US" altLang="ko-KR" dirty="0" smtClean="0"/>
              <a:t>:0~180</a:t>
            </a:r>
            <a:endParaRPr lang="ko-KR" altLang="en-US" dirty="0"/>
          </a:p>
          <a:p>
            <a:pPr lvl="1"/>
            <a:r>
              <a:rPr lang="en-US" altLang="ko-KR" dirty="0"/>
              <a:t>cv::Mat  mask1</a:t>
            </a:r>
            <a:r>
              <a:rPr lang="en-US" altLang="ko-KR" dirty="0" smtClean="0"/>
              <a:t>;   //</a:t>
            </a:r>
            <a:r>
              <a:rPr lang="en-US" altLang="ko-KR" dirty="0" err="1" smtClean="0"/>
              <a:t>maxHue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이하는 </a:t>
            </a:r>
            <a:r>
              <a:rPr lang="en-US" altLang="ko-KR" dirty="0" smtClean="0"/>
              <a:t>255, </a:t>
            </a:r>
            <a:r>
              <a:rPr lang="ko-KR" altLang="en-US" dirty="0" smtClean="0"/>
              <a:t>이상은 </a:t>
            </a:r>
            <a:r>
              <a:rPr lang="en-US" altLang="ko-KR" dirty="0" smtClean="0"/>
              <a:t>0</a:t>
            </a:r>
            <a:endParaRPr lang="en-US" altLang="ko-KR" dirty="0"/>
          </a:p>
          <a:p>
            <a:pPr lvl="1"/>
            <a:r>
              <a:rPr lang="en-US" altLang="ko-KR" dirty="0"/>
              <a:t>cv::threshold(channels[0], mask1, </a:t>
            </a:r>
            <a:r>
              <a:rPr lang="en-US" altLang="ko-KR" dirty="0" err="1"/>
              <a:t>maxHue</a:t>
            </a:r>
            <a:r>
              <a:rPr lang="en-US" altLang="ko-KR" dirty="0"/>
              <a:t>, 255, cv::THRESH_BINARY_INV);</a:t>
            </a:r>
          </a:p>
          <a:p>
            <a:pPr lvl="1"/>
            <a:r>
              <a:rPr lang="en-US" altLang="ko-KR" dirty="0" smtClean="0"/>
              <a:t>cv</a:t>
            </a:r>
            <a:r>
              <a:rPr lang="en-US" altLang="ko-KR" dirty="0"/>
              <a:t>::Mat  mask2</a:t>
            </a:r>
            <a:r>
              <a:rPr lang="en-US" altLang="ko-KR" dirty="0" smtClean="0"/>
              <a:t>; </a:t>
            </a:r>
            <a:r>
              <a:rPr lang="en-US" altLang="ko-KR" dirty="0"/>
              <a:t>//</a:t>
            </a:r>
            <a:r>
              <a:rPr lang="en-US" altLang="ko-KR" dirty="0" err="1" smtClean="0"/>
              <a:t>minHue</a:t>
            </a:r>
            <a:r>
              <a:rPr lang="en-US" altLang="ko-KR" dirty="0" smtClean="0"/>
              <a:t> </a:t>
            </a:r>
            <a:r>
              <a:rPr lang="ko-KR" altLang="en-US" dirty="0"/>
              <a:t>이하는 </a:t>
            </a:r>
            <a:r>
              <a:rPr lang="en-US" altLang="ko-KR" dirty="0" smtClean="0"/>
              <a:t>0, </a:t>
            </a:r>
            <a:r>
              <a:rPr lang="ko-KR" altLang="en-US" dirty="0"/>
              <a:t>이상은 </a:t>
            </a:r>
            <a:r>
              <a:rPr lang="en-US" altLang="ko-KR" dirty="0" smtClean="0"/>
              <a:t>255   </a:t>
            </a:r>
            <a:endParaRPr lang="en-US" altLang="ko-KR" dirty="0"/>
          </a:p>
          <a:p>
            <a:pPr lvl="1"/>
            <a:r>
              <a:rPr lang="en-US" altLang="ko-KR" dirty="0"/>
              <a:t>cv::threshold(channels[0], mask2, </a:t>
            </a:r>
            <a:r>
              <a:rPr lang="en-US" altLang="ko-KR" dirty="0" err="1"/>
              <a:t>minHue</a:t>
            </a:r>
            <a:r>
              <a:rPr lang="en-US" altLang="ko-KR" dirty="0"/>
              <a:t>, 255, cv::THRESH_BINARY);</a:t>
            </a:r>
          </a:p>
          <a:p>
            <a:pPr lvl="1"/>
            <a:r>
              <a:rPr lang="en-US" altLang="ko-KR" dirty="0" smtClean="0"/>
              <a:t>cv</a:t>
            </a:r>
            <a:r>
              <a:rPr lang="en-US" altLang="ko-KR" dirty="0"/>
              <a:t>::Mat </a:t>
            </a:r>
            <a:r>
              <a:rPr lang="en-US" altLang="ko-KR" dirty="0" err="1"/>
              <a:t>hueMask</a:t>
            </a:r>
            <a:r>
              <a:rPr lang="en-US" altLang="ko-KR" dirty="0"/>
              <a:t>;</a:t>
            </a:r>
          </a:p>
          <a:p>
            <a:pPr lvl="1"/>
            <a:r>
              <a:rPr lang="en-US" altLang="ko-KR" dirty="0"/>
              <a:t>if(</a:t>
            </a:r>
            <a:r>
              <a:rPr lang="en-US" altLang="ko-KR" dirty="0" err="1"/>
              <a:t>minHue</a:t>
            </a:r>
            <a:r>
              <a:rPr lang="en-US" altLang="ko-KR" dirty="0"/>
              <a:t>&lt;</a:t>
            </a:r>
            <a:r>
              <a:rPr lang="en-US" altLang="ko-KR" dirty="0" err="1"/>
              <a:t>maxHue</a:t>
            </a:r>
            <a:r>
              <a:rPr lang="en-US" altLang="ko-KR" dirty="0"/>
              <a:t>)  </a:t>
            </a:r>
            <a:r>
              <a:rPr lang="en-US" altLang="ko-KR" dirty="0" err="1"/>
              <a:t>hueMask</a:t>
            </a:r>
            <a:r>
              <a:rPr lang="en-US" altLang="ko-KR" dirty="0"/>
              <a:t> = mask1 &amp; mask2;</a:t>
            </a:r>
          </a:p>
          <a:p>
            <a:pPr lvl="1"/>
            <a:r>
              <a:rPr lang="en-US" altLang="ko-KR" dirty="0"/>
              <a:t>else </a:t>
            </a:r>
            <a:r>
              <a:rPr lang="en-US" altLang="ko-KR" dirty="0" err="1"/>
              <a:t>hueMask</a:t>
            </a:r>
            <a:r>
              <a:rPr lang="en-US" altLang="ko-KR" dirty="0"/>
              <a:t> = mask1 | mask2</a:t>
            </a:r>
            <a:r>
              <a:rPr lang="en-US" altLang="ko-KR" dirty="0" smtClean="0"/>
              <a:t>;  </a:t>
            </a:r>
          </a:p>
          <a:p>
            <a:pPr lvl="1"/>
            <a:r>
              <a:rPr lang="en-US" altLang="ko-KR" dirty="0" smtClean="0"/>
              <a:t>//</a:t>
            </a:r>
            <a:r>
              <a:rPr lang="ko-KR" altLang="en-US" dirty="0" smtClean="0"/>
              <a:t>색상 범위가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을 포함할 때 즉 </a:t>
            </a:r>
            <a:r>
              <a:rPr lang="en-US" altLang="ko-KR" dirty="0" smtClean="0"/>
              <a:t>160 ~ 10 </a:t>
            </a:r>
            <a:r>
              <a:rPr lang="ko-KR" altLang="en-US" dirty="0" smtClean="0"/>
              <a:t>사이 색상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38144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검출을 위한 컬러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1484784"/>
            <a:ext cx="8280919" cy="25853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altLang="ko-KR" dirty="0" smtClean="0"/>
              <a:t>//</a:t>
            </a:r>
            <a:r>
              <a:rPr lang="ko-KR" altLang="en-US" dirty="0"/>
              <a:t>채도 마스크</a:t>
            </a:r>
          </a:p>
          <a:p>
            <a:pPr lvl="1"/>
            <a:r>
              <a:rPr lang="en-US" altLang="ko-KR" dirty="0"/>
              <a:t>cv::threshold(channels[1], mask1, </a:t>
            </a:r>
            <a:r>
              <a:rPr lang="en-US" altLang="ko-KR" dirty="0" err="1"/>
              <a:t>maxSat</a:t>
            </a:r>
            <a:r>
              <a:rPr lang="en-US" altLang="ko-KR" dirty="0"/>
              <a:t>, 255, cv::THRESH_BINARY_INV);</a:t>
            </a:r>
          </a:p>
          <a:p>
            <a:pPr lvl="1"/>
            <a:r>
              <a:rPr lang="en-US" altLang="ko-KR" dirty="0" smtClean="0"/>
              <a:t>cv</a:t>
            </a:r>
            <a:r>
              <a:rPr lang="en-US" altLang="ko-KR" dirty="0"/>
              <a:t>::threshold(channels[1], mask2, </a:t>
            </a:r>
            <a:r>
              <a:rPr lang="en-US" altLang="ko-KR" dirty="0" err="1"/>
              <a:t>minSat</a:t>
            </a:r>
            <a:r>
              <a:rPr lang="en-US" altLang="ko-KR" dirty="0"/>
              <a:t>, 255, cv::THRESH_BINARY);</a:t>
            </a:r>
          </a:p>
          <a:p>
            <a:pPr lvl="1"/>
            <a:endParaRPr lang="ko-KR" altLang="en-US" dirty="0"/>
          </a:p>
          <a:p>
            <a:pPr lvl="1"/>
            <a:r>
              <a:rPr lang="en-US" altLang="ko-KR" dirty="0"/>
              <a:t>cv::Mat </a:t>
            </a:r>
            <a:r>
              <a:rPr lang="en-US" altLang="ko-KR" dirty="0" err="1"/>
              <a:t>satMask</a:t>
            </a:r>
            <a:r>
              <a:rPr lang="en-US" altLang="ko-KR" dirty="0"/>
              <a:t>;</a:t>
            </a:r>
          </a:p>
          <a:p>
            <a:pPr lvl="1"/>
            <a:r>
              <a:rPr lang="en-US" altLang="ko-KR" dirty="0" err="1"/>
              <a:t>satMask</a:t>
            </a:r>
            <a:r>
              <a:rPr lang="en-US" altLang="ko-KR" dirty="0"/>
              <a:t> =  mask1 &amp; mask2;</a:t>
            </a:r>
          </a:p>
          <a:p>
            <a:pPr lvl="1"/>
            <a:r>
              <a:rPr lang="en-US" altLang="ko-KR" dirty="0" smtClean="0"/>
              <a:t>//0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255</a:t>
            </a:r>
            <a:r>
              <a:rPr lang="ko-KR" altLang="en-US" dirty="0" smtClean="0"/>
              <a:t>로 구성된 </a:t>
            </a:r>
            <a:r>
              <a:rPr lang="en-US" altLang="ko-KR" dirty="0" smtClean="0"/>
              <a:t>mask: 255</a:t>
            </a:r>
            <a:r>
              <a:rPr lang="ko-KR" altLang="en-US" dirty="0" smtClean="0"/>
              <a:t>인 곳이 얼굴 영역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이영역</a:t>
            </a:r>
            <a:r>
              <a:rPr lang="ko-KR" altLang="en-US" dirty="0" err="1"/>
              <a:t>만</a:t>
            </a:r>
            <a:r>
              <a:rPr lang="ko-KR" altLang="en-US" dirty="0" smtClean="0"/>
              <a:t> 원본 영상에서 </a:t>
            </a:r>
            <a:r>
              <a:rPr lang="en-US" altLang="ko-KR" dirty="0" smtClean="0"/>
              <a:t>copy</a:t>
            </a:r>
            <a:endParaRPr lang="ko-KR" altLang="en-US" dirty="0"/>
          </a:p>
          <a:p>
            <a:pPr lvl="1"/>
            <a:r>
              <a:rPr lang="en-US" altLang="ko-KR" dirty="0"/>
              <a:t>mask = </a:t>
            </a:r>
            <a:r>
              <a:rPr lang="en-US" altLang="ko-KR" dirty="0" err="1"/>
              <a:t>hueMask</a:t>
            </a:r>
            <a:r>
              <a:rPr lang="en-US" altLang="ko-KR" dirty="0"/>
              <a:t> &amp; </a:t>
            </a:r>
            <a:r>
              <a:rPr lang="en-US" altLang="ko-KR" dirty="0" err="1"/>
              <a:t>satMask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1" y="4365104"/>
            <a:ext cx="8280919" cy="20313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main</a:t>
            </a:r>
            <a:r>
              <a:rPr lang="en-US" altLang="ko-KR" dirty="0" smtClean="0"/>
              <a:t>( ){</a:t>
            </a:r>
            <a:endParaRPr lang="en-US" altLang="ko-KR" dirty="0"/>
          </a:p>
          <a:p>
            <a:pPr lvl="1"/>
            <a:r>
              <a:rPr lang="en-US" altLang="ko-KR" dirty="0"/>
              <a:t>cv::Mat image = cv::</a:t>
            </a:r>
            <a:r>
              <a:rPr lang="en-US" altLang="ko-KR" dirty="0" err="1"/>
              <a:t>imread</a:t>
            </a:r>
            <a:r>
              <a:rPr lang="en-US" altLang="ko-KR" dirty="0"/>
              <a:t>("girl.jpg");</a:t>
            </a:r>
          </a:p>
          <a:p>
            <a:pPr lvl="1"/>
            <a:r>
              <a:rPr lang="en-US" altLang="ko-KR" dirty="0"/>
              <a:t>cv::Mat mask;</a:t>
            </a:r>
          </a:p>
          <a:p>
            <a:pPr lvl="1"/>
            <a:r>
              <a:rPr lang="en-US" altLang="ko-KR" dirty="0" err="1" smtClean="0"/>
              <a:t>detectHScolor</a:t>
            </a:r>
            <a:r>
              <a:rPr lang="en-US" altLang="ko-KR" dirty="0" smtClean="0"/>
              <a:t>(image</a:t>
            </a:r>
            <a:r>
              <a:rPr lang="en-US" altLang="ko-KR" dirty="0"/>
              <a:t>, 160, 10,  25, 166, mask);</a:t>
            </a:r>
          </a:p>
          <a:p>
            <a:pPr lvl="1"/>
            <a:r>
              <a:rPr lang="en-US" altLang="ko-KR" dirty="0"/>
              <a:t>cv::Mat detected(</a:t>
            </a:r>
            <a:r>
              <a:rPr lang="en-US" altLang="ko-KR" dirty="0" err="1"/>
              <a:t>image.size</a:t>
            </a:r>
            <a:r>
              <a:rPr lang="en-US" altLang="ko-KR" dirty="0"/>
              <a:t>(), CV_8UC3, cv::Scalar(0,0,0));</a:t>
            </a:r>
          </a:p>
          <a:p>
            <a:pPr lvl="1"/>
            <a:r>
              <a:rPr lang="en-US" altLang="ko-KR" dirty="0" err="1" smtClean="0"/>
              <a:t>image.copyTo</a:t>
            </a:r>
            <a:r>
              <a:rPr lang="en-US" altLang="ko-KR" dirty="0" smtClean="0"/>
              <a:t>(detected</a:t>
            </a:r>
            <a:r>
              <a:rPr lang="en-US" altLang="ko-KR" dirty="0"/>
              <a:t>, mask</a:t>
            </a:r>
            <a:r>
              <a:rPr lang="en-US" altLang="ko-KR" dirty="0" smtClean="0"/>
              <a:t>);</a:t>
            </a:r>
          </a:p>
          <a:p>
            <a:pPr lvl="1"/>
            <a:r>
              <a:rPr lang="en-US" altLang="ko-KR" dirty="0" smtClean="0"/>
              <a:t>…..//</a:t>
            </a:r>
            <a:r>
              <a:rPr lang="ko-KR" altLang="en-US" dirty="0" smtClean="0"/>
              <a:t>화면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73905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 smtClean="0"/>
              <a:t>특정 컬러 </a:t>
            </a:r>
            <a:r>
              <a:rPr lang="ko-KR" altLang="en-US" sz="3000" dirty="0" err="1" smtClean="0"/>
              <a:t>화소</a:t>
            </a:r>
            <a:r>
              <a:rPr lang="ko-KR" altLang="en-US" sz="3000" dirty="0" smtClean="0"/>
              <a:t> 검출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디자인 패턴</a:t>
            </a:r>
            <a:endParaRPr lang="en-US" altLang="ko-KR" dirty="0" smtClean="0"/>
          </a:p>
          <a:p>
            <a:pPr lvl="1"/>
            <a:r>
              <a:rPr lang="ko-KR" altLang="ko-KR" dirty="0"/>
              <a:t>프로그램 개발에서 자주 나타나는 과제를 해결하기 위한 방법 중 하나로, 과거의 소프트웨어 개발 과정에서 발견된 설계의 노하우를 축적하여 이름을 붙여, 이후에 재이용하기 좋은 형태로 특정의 규약을 묶어서 정리한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알고리즘을 클래스로 캡슐화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특정 알고리즘을 다른 알고리즘으로 변경 용이 혹은 여러 알고리즘을 묶어 복잡한 처리 과정 구성</a:t>
            </a:r>
            <a:endParaRPr lang="en-US" altLang="ko-KR" dirty="0"/>
          </a:p>
          <a:p>
            <a:pPr lvl="1"/>
            <a:r>
              <a:rPr lang="ko-KR" altLang="en-US" dirty="0" err="1" smtClean="0"/>
              <a:t>인스턴스</a:t>
            </a:r>
            <a:r>
              <a:rPr lang="ko-KR" altLang="en-US" dirty="0" smtClean="0"/>
              <a:t> 생성 시점에 알고리즘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초기화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적절한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사용해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값을 읽거나 설정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ColorDetector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cdetect</a:t>
            </a:r>
            <a:r>
              <a:rPr lang="en-US" altLang="ko-KR" dirty="0" smtClean="0"/>
              <a:t>;</a:t>
            </a:r>
          </a:p>
          <a:p>
            <a:pPr lvl="2"/>
            <a:r>
              <a:rPr lang="en-US" altLang="ko-KR" dirty="0" err="1" smtClean="0"/>
              <a:t>cdetect.SetTargetColor</a:t>
            </a:r>
            <a:r>
              <a:rPr lang="en-US" altLang="ko-KR" dirty="0" smtClean="0"/>
              <a:t>(230, 190, 130);//</a:t>
            </a:r>
            <a:r>
              <a:rPr lang="ko-KR" altLang="en-US" dirty="0" smtClean="0"/>
              <a:t>푸른 하늘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cdetect.process</a:t>
            </a:r>
            <a:r>
              <a:rPr lang="en-US" altLang="ko-KR" dirty="0" smtClean="0"/>
              <a:t>(image);  // image </a:t>
            </a:r>
            <a:r>
              <a:rPr lang="ko-KR" altLang="en-US" dirty="0" smtClean="0"/>
              <a:t>영상에서 푸른 하늘 영역을 찾음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96340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피부색 검출 </a:t>
            </a:r>
            <a:r>
              <a:rPr lang="en-US" altLang="ko-KR" dirty="0"/>
              <a:t>: </a:t>
            </a:r>
            <a:r>
              <a:rPr lang="ko-KR" altLang="en-US" dirty="0"/>
              <a:t>색상과 채도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컬러 정보는 특정 객체의 초기 검출에 유용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99" y="1866682"/>
            <a:ext cx="7706801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693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다음 영상에서 파란색 풍선을 찾아서 파란색 </a:t>
            </a:r>
            <a:r>
              <a:rPr lang="ko-KR" altLang="en-US" dirty="0" err="1" smtClean="0"/>
              <a:t>영역만출력하라</a:t>
            </a:r>
            <a:r>
              <a:rPr lang="en-US" altLang="ko-KR" smtClean="0"/>
              <a:t>(BALLOON.bmp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420888"/>
            <a:ext cx="2930120" cy="236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828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특정 컬러 </a:t>
            </a:r>
            <a:r>
              <a:rPr lang="ko-KR" altLang="en-US" dirty="0" err="1"/>
              <a:t>화소</a:t>
            </a:r>
            <a:r>
              <a:rPr lang="ko-KR" altLang="en-US" dirty="0"/>
              <a:t> 검출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화소</a:t>
            </a:r>
            <a:r>
              <a:rPr lang="ko-KR" altLang="en-US" dirty="0" smtClean="0"/>
              <a:t> 순회</a:t>
            </a:r>
            <a:r>
              <a:rPr lang="en-US" altLang="ko-KR" dirty="0" smtClean="0"/>
              <a:t>: class </a:t>
            </a:r>
            <a:r>
              <a:rPr lang="en-US" altLang="ko-KR" dirty="0" err="1" smtClean="0"/>
              <a:t>ColorDetector</a:t>
            </a:r>
            <a:endParaRPr lang="ko-KR" altLang="en-US" dirty="0"/>
          </a:p>
        </p:txBody>
      </p:sp>
      <p:sp>
        <p:nvSpPr>
          <p:cNvPr id="4" name="내용 개체 틀 3"/>
          <p:cNvSpPr txBox="1">
            <a:spLocks/>
          </p:cNvSpPr>
          <p:nvPr/>
        </p:nvSpPr>
        <p:spPr>
          <a:xfrm>
            <a:off x="683568" y="1737916"/>
            <a:ext cx="7920880" cy="46320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wrap="square" rtlCol="0">
            <a:spAutoFit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1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/>
              <a:t>cv::Mat  </a:t>
            </a:r>
            <a:r>
              <a:rPr lang="en-US" altLang="ko-KR" sz="2000" dirty="0" err="1"/>
              <a:t>ColorDetector</a:t>
            </a:r>
            <a:r>
              <a:rPr lang="en-US" altLang="ko-KR" sz="2000" dirty="0"/>
              <a:t>::process(</a:t>
            </a:r>
            <a:r>
              <a:rPr lang="en-US" altLang="ko-KR" sz="2000" dirty="0" err="1"/>
              <a:t>const</a:t>
            </a:r>
            <a:r>
              <a:rPr lang="en-US" altLang="ko-KR" sz="2000" dirty="0"/>
              <a:t>  cv::Mat  &amp;image){</a:t>
            </a:r>
          </a:p>
          <a:p>
            <a:pPr marL="0" indent="0">
              <a:buNone/>
            </a:pPr>
            <a:r>
              <a:rPr lang="en-US" altLang="ko-KR" sz="2000" dirty="0" smtClean="0"/>
              <a:t>     </a:t>
            </a:r>
            <a:r>
              <a:rPr lang="en-US" altLang="ko-KR" sz="2000" dirty="0" err="1" smtClean="0"/>
              <a:t>result.create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image.rows</a:t>
            </a:r>
            <a:r>
              <a:rPr lang="en-US" altLang="ko-KR" sz="2000" dirty="0" smtClean="0"/>
              <a:t>,  </a:t>
            </a:r>
            <a:r>
              <a:rPr lang="en-US" altLang="ko-KR" sz="2000" dirty="0" err="1" smtClean="0"/>
              <a:t>image.cols</a:t>
            </a:r>
            <a:r>
              <a:rPr lang="en-US" altLang="ko-KR" sz="2000" dirty="0" smtClean="0"/>
              <a:t>, CV_8U);//</a:t>
            </a:r>
            <a:r>
              <a:rPr lang="ko-KR" altLang="en-US" sz="2000" dirty="0" smtClean="0"/>
              <a:t>입력 영상에 따라</a:t>
            </a:r>
            <a:endParaRPr lang="en-US" altLang="ko-KR" sz="2000" dirty="0"/>
          </a:p>
          <a:p>
            <a:pPr marL="0" indent="0">
              <a:buFont typeface="Wingdings 3"/>
              <a:buNone/>
            </a:pPr>
            <a:r>
              <a:rPr lang="en-US" altLang="ko-KR" sz="2000" dirty="0" smtClean="0"/>
              <a:t>     cv::Mat_&lt;cv::Vec3b&gt;::</a:t>
            </a:r>
            <a:r>
              <a:rPr lang="en-US" altLang="ko-KR" sz="2000" dirty="0" err="1" smtClean="0"/>
              <a:t>const_iterator</a:t>
            </a:r>
            <a:r>
              <a:rPr lang="en-US" altLang="ko-KR" sz="2000" dirty="0" smtClean="0"/>
              <a:t>  it = </a:t>
            </a:r>
            <a:r>
              <a:rPr lang="en-US" altLang="ko-KR" sz="2000" dirty="0" err="1" smtClean="0"/>
              <a:t>image.begin</a:t>
            </a:r>
            <a:r>
              <a:rPr lang="en-US" altLang="ko-KR" sz="2000" dirty="0" smtClean="0"/>
              <a:t>&lt;cv::Vec3b&gt;( ); </a:t>
            </a:r>
          </a:p>
          <a:p>
            <a:pPr marL="0" indent="0">
              <a:buFont typeface="Wingdings 3"/>
              <a:buNone/>
            </a:pPr>
            <a:r>
              <a:rPr lang="en-US" altLang="ko-KR" sz="2000" dirty="0" smtClean="0"/>
              <a:t>     cv::Mat_&lt;cv::Vec3b&gt;::</a:t>
            </a:r>
            <a:r>
              <a:rPr lang="en-US" altLang="ko-KR" sz="2000" dirty="0" err="1" smtClean="0"/>
              <a:t>const_iterator</a:t>
            </a:r>
            <a:r>
              <a:rPr lang="en-US" altLang="ko-KR" sz="2000" dirty="0" smtClean="0"/>
              <a:t>  </a:t>
            </a:r>
            <a:r>
              <a:rPr lang="en-US" altLang="ko-KR" sz="2000" dirty="0" err="1" smtClean="0"/>
              <a:t>itend</a:t>
            </a:r>
            <a:r>
              <a:rPr lang="en-US" altLang="ko-KR" sz="2000" dirty="0" smtClean="0"/>
              <a:t> = </a:t>
            </a:r>
            <a:r>
              <a:rPr lang="en-US" altLang="ko-KR" sz="2000" dirty="0" err="1" smtClean="0"/>
              <a:t>image.end</a:t>
            </a:r>
            <a:r>
              <a:rPr lang="en-US" altLang="ko-KR" sz="2000" dirty="0" smtClean="0"/>
              <a:t>&lt;cv::Vec3b&gt;( );  </a:t>
            </a:r>
          </a:p>
          <a:p>
            <a:pPr marL="0" indent="0">
              <a:buNone/>
            </a:pPr>
            <a:r>
              <a:rPr lang="en-US" altLang="ko-KR" sz="2000" dirty="0" smtClean="0"/>
              <a:t>     cv</a:t>
            </a:r>
            <a:r>
              <a:rPr lang="en-US" altLang="ko-KR" sz="2000" dirty="0"/>
              <a:t>::Mat</a:t>
            </a:r>
            <a:r>
              <a:rPr lang="en-US" altLang="ko-KR" sz="2000" dirty="0" smtClean="0"/>
              <a:t>_&lt;</a:t>
            </a:r>
            <a:r>
              <a:rPr lang="en-US" altLang="ko-KR" sz="2000" dirty="0" err="1" smtClean="0"/>
              <a:t>uchar</a:t>
            </a:r>
            <a:r>
              <a:rPr lang="en-US" altLang="ko-KR" sz="2000" dirty="0" smtClean="0"/>
              <a:t>&gt;::</a:t>
            </a:r>
            <a:r>
              <a:rPr lang="en-US" altLang="ko-KR" sz="2000" dirty="0"/>
              <a:t>iterator  </a:t>
            </a:r>
            <a:r>
              <a:rPr lang="en-US" altLang="ko-KR" sz="2000" dirty="0" err="1" smtClean="0"/>
              <a:t>itout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= </a:t>
            </a:r>
            <a:r>
              <a:rPr lang="en-US" altLang="ko-KR" sz="2000" dirty="0" err="1" smtClean="0"/>
              <a:t>result.begin</a:t>
            </a:r>
            <a:r>
              <a:rPr lang="en-US" altLang="ko-KR" sz="2000" dirty="0" smtClean="0"/>
              <a:t>&lt;</a:t>
            </a:r>
            <a:r>
              <a:rPr lang="en-US" altLang="ko-KR" sz="2000" dirty="0" err="1" smtClean="0"/>
              <a:t>uchar</a:t>
            </a:r>
            <a:r>
              <a:rPr lang="en-US" altLang="ko-KR" sz="2000" dirty="0" smtClean="0"/>
              <a:t>&gt;( );//</a:t>
            </a:r>
            <a:r>
              <a:rPr lang="ko-KR" altLang="en-US" sz="2000" dirty="0" smtClean="0"/>
              <a:t>이진영상</a:t>
            </a:r>
            <a:endParaRPr lang="en-US" altLang="ko-KR" sz="2000" dirty="0" smtClean="0"/>
          </a:p>
          <a:p>
            <a:pPr marL="0" indent="0">
              <a:buFont typeface="Wingdings 3"/>
              <a:buNone/>
            </a:pPr>
            <a:r>
              <a:rPr lang="en-US" altLang="ko-KR" sz="2000" dirty="0" smtClean="0"/>
              <a:t>     for(  ;  it !=</a:t>
            </a:r>
            <a:r>
              <a:rPr lang="en-US" altLang="ko-KR" sz="2000" dirty="0" err="1" smtClean="0"/>
              <a:t>itend</a:t>
            </a:r>
            <a:r>
              <a:rPr lang="en-US" altLang="ko-KR" sz="2000" dirty="0" smtClean="0"/>
              <a:t>; ++it, ++</a:t>
            </a:r>
            <a:r>
              <a:rPr lang="en-US" altLang="ko-KR" sz="2000" dirty="0" err="1" smtClean="0"/>
              <a:t>itout</a:t>
            </a:r>
            <a:r>
              <a:rPr lang="en-US" altLang="ko-KR" sz="2000" dirty="0" smtClean="0"/>
              <a:t>){</a:t>
            </a:r>
          </a:p>
          <a:p>
            <a:pPr marL="0" indent="0">
              <a:buFont typeface="Wingdings 3"/>
              <a:buNone/>
            </a:pPr>
            <a:r>
              <a:rPr lang="en-US" altLang="ko-KR" sz="2000" dirty="0" smtClean="0"/>
              <a:t>          if(</a:t>
            </a:r>
            <a:r>
              <a:rPr lang="en-US" altLang="ko-KR" sz="2000" dirty="0" err="1" smtClean="0"/>
              <a:t>getDistance</a:t>
            </a:r>
            <a:r>
              <a:rPr lang="en-US" altLang="ko-KR" sz="2000" dirty="0" smtClean="0"/>
              <a:t>(*it) &lt;= </a:t>
            </a:r>
            <a:r>
              <a:rPr lang="en-US" altLang="ko-KR" sz="2000" dirty="0" err="1" smtClean="0"/>
              <a:t>minDist</a:t>
            </a:r>
            <a:r>
              <a:rPr lang="en-US" altLang="ko-KR" sz="2000" dirty="0" smtClean="0"/>
              <a:t>){</a:t>
            </a:r>
          </a:p>
          <a:p>
            <a:pPr marL="0" indent="0">
              <a:buFont typeface="Wingdings 3"/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    *</a:t>
            </a:r>
            <a:r>
              <a:rPr lang="en-US" altLang="ko-KR" sz="2000" dirty="0" err="1" smtClean="0"/>
              <a:t>itout</a:t>
            </a:r>
            <a:r>
              <a:rPr lang="en-US" altLang="ko-KR" sz="2000" dirty="0" smtClean="0"/>
              <a:t> = 255;</a:t>
            </a:r>
          </a:p>
          <a:p>
            <a:pPr marL="0" indent="0">
              <a:buFont typeface="Wingdings 3"/>
              <a:buNone/>
            </a:pPr>
            <a:r>
              <a:rPr lang="en-US" altLang="ko-KR" sz="2000" dirty="0"/>
              <a:t>  </a:t>
            </a:r>
            <a:r>
              <a:rPr lang="en-US" altLang="ko-KR" sz="2000" dirty="0" smtClean="0"/>
              <a:t>        } else {</a:t>
            </a:r>
          </a:p>
          <a:p>
            <a:pPr marL="0" indent="0">
              <a:buFont typeface="Wingdings 3"/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     *</a:t>
            </a:r>
            <a:r>
              <a:rPr lang="en-US" altLang="ko-KR" sz="2000" dirty="0" err="1" smtClean="0"/>
              <a:t>itout</a:t>
            </a:r>
            <a:r>
              <a:rPr lang="en-US" altLang="ko-KR" sz="2000" dirty="0" smtClean="0"/>
              <a:t> = 0;</a:t>
            </a:r>
          </a:p>
          <a:p>
            <a:pPr marL="0" indent="0">
              <a:buFont typeface="Wingdings 3"/>
              <a:buNone/>
            </a:pPr>
            <a:r>
              <a:rPr lang="en-US" altLang="ko-KR" sz="2000" dirty="0" smtClean="0"/>
              <a:t>          }}</a:t>
            </a:r>
          </a:p>
          <a:p>
            <a:pPr marL="0" indent="0">
              <a:buFont typeface="Wingdings 3"/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return result;  }//iterator: </a:t>
            </a:r>
            <a:r>
              <a:rPr lang="ko-KR" altLang="en-US" sz="2000" dirty="0" smtClean="0"/>
              <a:t>읽기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쓰기 가능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const_iterator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읽기만 가능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852589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/>
          <a:lstStyle/>
          <a:p>
            <a:r>
              <a:rPr lang="ko-KR" altLang="en-US" dirty="0"/>
              <a:t>특정 컬러 </a:t>
            </a:r>
            <a:r>
              <a:rPr lang="ko-KR" altLang="en-US" dirty="0" err="1"/>
              <a:t>화소</a:t>
            </a:r>
            <a:r>
              <a:rPr lang="ko-KR" altLang="en-US" dirty="0"/>
              <a:t> 검출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대상 컬러로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거리 계산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OpenCV</a:t>
            </a:r>
            <a:r>
              <a:rPr lang="en-US" altLang="ko-KR" dirty="0" smtClean="0"/>
              <a:t> </a:t>
            </a:r>
            <a:r>
              <a:rPr lang="ko-KR" altLang="en-US" dirty="0" smtClean="0"/>
              <a:t>벡터 </a:t>
            </a:r>
            <a:r>
              <a:rPr lang="ko-KR" altLang="en-US" dirty="0" err="1" smtClean="0"/>
              <a:t>유클리디안</a:t>
            </a:r>
            <a:r>
              <a:rPr lang="ko-KR" altLang="en-US" dirty="0" smtClean="0"/>
              <a:t> 노름</a:t>
            </a:r>
            <a:r>
              <a:rPr lang="en-US" altLang="ko-KR" dirty="0" smtClean="0"/>
              <a:t>(norm) </a:t>
            </a:r>
            <a:r>
              <a:rPr lang="ko-KR" altLang="en-US" dirty="0" smtClean="0"/>
              <a:t>계산함수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1940639"/>
            <a:ext cx="7838324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getDistance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cv::Vec3b&amp; color1, </a:t>
            </a:r>
            <a:r>
              <a:rPr lang="en-US" altLang="ko-KR" dirty="0" err="1"/>
              <a:t>const</a:t>
            </a:r>
            <a:r>
              <a:rPr lang="en-US" altLang="ko-KR" dirty="0"/>
              <a:t> cv::Vec3b&amp; </a:t>
            </a:r>
            <a:r>
              <a:rPr lang="en-US" altLang="ko-KR" dirty="0" smtClean="0"/>
              <a:t>color2)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	return (abs(color1[0] – color2[0</a:t>
            </a:r>
            <a:r>
              <a:rPr lang="en-US" altLang="ko-KR" dirty="0"/>
              <a:t>]) + </a:t>
            </a:r>
            <a:r>
              <a:rPr lang="en-US" altLang="ko-KR" dirty="0" smtClean="0"/>
              <a:t>abs(color1[1] </a:t>
            </a:r>
            <a:r>
              <a:rPr lang="en-US" altLang="ko-KR" dirty="0"/>
              <a:t>– </a:t>
            </a:r>
            <a:r>
              <a:rPr lang="en-US" altLang="ko-KR" dirty="0" smtClean="0"/>
              <a:t>color2[1])  +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abs(color1[2] </a:t>
            </a:r>
            <a:r>
              <a:rPr lang="en-US" altLang="ko-KR" dirty="0"/>
              <a:t>– </a:t>
            </a:r>
            <a:r>
              <a:rPr lang="en-US" altLang="ko-KR" dirty="0" smtClean="0"/>
              <a:t>color2[2]));</a:t>
            </a:r>
          </a:p>
          <a:p>
            <a:r>
              <a:rPr lang="en-US" altLang="ko-KR" dirty="0"/>
              <a:t>}</a:t>
            </a:r>
            <a:r>
              <a:rPr lang="en-US" altLang="ko-KR" dirty="0" smtClean="0"/>
              <a:t>     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560" y="4365104"/>
            <a:ext cx="7838324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getDistance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cv::Vec3b&amp; color1, </a:t>
            </a:r>
            <a:r>
              <a:rPr lang="en-US" altLang="ko-KR" dirty="0" err="1"/>
              <a:t>const</a:t>
            </a:r>
            <a:r>
              <a:rPr lang="en-US" altLang="ko-KR" dirty="0"/>
              <a:t> cv::Vec3b&amp; </a:t>
            </a:r>
            <a:r>
              <a:rPr lang="en-US" altLang="ko-KR" dirty="0" smtClean="0"/>
              <a:t>color2)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return  </a:t>
            </a:r>
            <a:r>
              <a:rPr lang="en-US" altLang="ko-KR" dirty="0" err="1" smtClean="0"/>
              <a:t>static_cast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&gt; (cv::norm&lt;int,3&gt;(cv::Vec3i(color1[0] - color2[0],     			color1[1] - color2[1],  color1[2] - color2[2])));</a:t>
            </a:r>
          </a:p>
          <a:p>
            <a:r>
              <a:rPr lang="en-US" altLang="ko-KR" dirty="0"/>
              <a:t>}</a:t>
            </a:r>
            <a:r>
              <a:rPr lang="en-US" altLang="ko-KR" dirty="0" smtClean="0"/>
              <a:t>  //</a:t>
            </a:r>
            <a:r>
              <a:rPr lang="ko-KR" altLang="en-US" dirty="0" smtClean="0"/>
              <a:t>거리가 짧아지니 </a:t>
            </a:r>
            <a:r>
              <a:rPr lang="en-US" altLang="ko-KR" dirty="0" err="1" smtClean="0"/>
              <a:t>minDist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작게 만든다</a:t>
            </a:r>
            <a:r>
              <a:rPr lang="en-US" altLang="ko-KR" dirty="0" smtClean="0"/>
              <a:t>   	</a:t>
            </a:r>
          </a:p>
        </p:txBody>
      </p:sp>
    </p:spTree>
    <p:extLst>
      <p:ext uri="{BB962C8B-B14F-4D97-AF65-F5344CB8AC3E}">
        <p14:creationId xmlns:p14="http://schemas.microsoft.com/office/powerpoint/2010/main" val="1314439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28328"/>
          </a:xfrm>
        </p:spPr>
        <p:txBody>
          <a:bodyPr/>
          <a:lstStyle/>
          <a:p>
            <a:r>
              <a:rPr lang="ko-KR" altLang="en-US" dirty="0"/>
              <a:t>특정 컬러 </a:t>
            </a:r>
            <a:r>
              <a:rPr lang="ko-KR" altLang="en-US" dirty="0" err="1"/>
              <a:t>화소</a:t>
            </a:r>
            <a:r>
              <a:rPr lang="ko-KR" altLang="en-US" dirty="0"/>
              <a:t> 검출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92596" y="1052736"/>
            <a:ext cx="8229600" cy="4937760"/>
          </a:xfrm>
        </p:spPr>
        <p:txBody>
          <a:bodyPr/>
          <a:lstStyle/>
          <a:p>
            <a:r>
              <a:rPr lang="en-US" altLang="ko-KR" dirty="0" err="1" smtClean="0"/>
              <a:t>ColorDetector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ColorDetector.h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5467" y="1556792"/>
            <a:ext cx="7355184" cy="47089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#pragma once</a:t>
            </a:r>
          </a:p>
          <a:p>
            <a:r>
              <a:rPr lang="en-US" altLang="ko-KR" sz="2000" dirty="0" smtClean="0"/>
              <a:t>//#</a:t>
            </a:r>
            <a:r>
              <a:rPr lang="en-US" altLang="ko-KR" sz="2000" dirty="0" err="1" smtClean="0"/>
              <a:t>ifndef</a:t>
            </a:r>
            <a:r>
              <a:rPr lang="en-US" altLang="ko-KR" sz="2000" dirty="0" smtClean="0"/>
              <a:t>  COLORDETECT</a:t>
            </a:r>
          </a:p>
          <a:p>
            <a:r>
              <a:rPr lang="en-US" altLang="ko-KR" sz="2000" dirty="0" smtClean="0"/>
              <a:t>//#define  COLORDETECT</a:t>
            </a:r>
          </a:p>
          <a:p>
            <a:r>
              <a:rPr lang="en-US" altLang="ko-KR" sz="2000" dirty="0" smtClean="0"/>
              <a:t>#include &lt;opencv2/core/core.hpp&gt;</a:t>
            </a:r>
          </a:p>
          <a:p>
            <a:r>
              <a:rPr lang="en-US" altLang="ko-KR" sz="2000" dirty="0"/>
              <a:t>#include &lt;opencv2/</a:t>
            </a:r>
            <a:r>
              <a:rPr lang="en-US" altLang="ko-KR" sz="2000" dirty="0" err="1"/>
              <a:t>imgproc</a:t>
            </a:r>
            <a:r>
              <a:rPr lang="en-US" altLang="ko-KR" sz="2000" dirty="0"/>
              <a:t>/imgproc.hpp</a:t>
            </a:r>
            <a:r>
              <a:rPr lang="en-US" altLang="ko-KR" sz="2000" dirty="0" smtClean="0"/>
              <a:t>&gt;</a:t>
            </a:r>
          </a:p>
          <a:p>
            <a:r>
              <a:rPr lang="en-US" altLang="ko-KR" sz="2000" dirty="0" smtClean="0"/>
              <a:t>class </a:t>
            </a:r>
            <a:r>
              <a:rPr lang="en-US" altLang="ko-KR" sz="2000" dirty="0" err="1" smtClean="0"/>
              <a:t>ColorDetector</a:t>
            </a:r>
            <a:r>
              <a:rPr lang="en-US" altLang="ko-KR" sz="2000" dirty="0" smtClean="0"/>
              <a:t>{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private:</a:t>
            </a:r>
          </a:p>
          <a:p>
            <a:r>
              <a:rPr lang="en-US" altLang="ko-KR" sz="2000" dirty="0" smtClean="0"/>
              <a:t>    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minDist</a:t>
            </a:r>
            <a:r>
              <a:rPr lang="en-US" altLang="ko-KR" sz="2000" dirty="0" smtClean="0"/>
              <a:t>;</a:t>
            </a:r>
          </a:p>
          <a:p>
            <a:r>
              <a:rPr lang="en-US" altLang="ko-KR" sz="2000" dirty="0" smtClean="0"/>
              <a:t>     cv::Vec3b  target;</a:t>
            </a:r>
          </a:p>
          <a:p>
            <a:r>
              <a:rPr lang="en-US" altLang="ko-KR" sz="2000" dirty="0" smtClean="0"/>
              <a:t>     cv::Mat  result;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getDistance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const</a:t>
            </a:r>
            <a:r>
              <a:rPr lang="en-US" altLang="ko-KR" sz="2000" dirty="0" smtClean="0"/>
              <a:t>  cv::Vec3b&amp;  color) </a:t>
            </a:r>
            <a:r>
              <a:rPr lang="en-US" altLang="ko-KR" sz="2000" dirty="0" err="1" smtClean="0"/>
              <a:t>const</a:t>
            </a:r>
            <a:r>
              <a:rPr lang="en-US" altLang="ko-KR" sz="2000" dirty="0" smtClean="0"/>
              <a:t>{          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      return </a:t>
            </a:r>
            <a:r>
              <a:rPr lang="en-US" altLang="ko-KR" sz="2000" dirty="0"/>
              <a:t>(</a:t>
            </a:r>
            <a:r>
              <a:rPr lang="en-US" altLang="ko-KR" sz="2000" dirty="0" smtClean="0"/>
              <a:t>abs(color[0</a:t>
            </a:r>
            <a:r>
              <a:rPr lang="en-US" altLang="ko-KR" sz="2000" dirty="0"/>
              <a:t>] </a:t>
            </a:r>
            <a:r>
              <a:rPr lang="en-US" altLang="ko-KR" sz="2000" dirty="0" smtClean="0"/>
              <a:t>- target[0</a:t>
            </a:r>
            <a:r>
              <a:rPr lang="en-US" altLang="ko-KR" sz="2000" dirty="0"/>
              <a:t>]) + </a:t>
            </a:r>
            <a:r>
              <a:rPr lang="en-US" altLang="ko-KR" sz="2000" dirty="0" smtClean="0"/>
              <a:t>	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                 abs(color[1] - target[1])  </a:t>
            </a:r>
            <a:r>
              <a:rPr lang="en-US" altLang="ko-KR" sz="2000" dirty="0"/>
              <a:t>+ </a:t>
            </a:r>
          </a:p>
          <a:p>
            <a:r>
              <a:rPr lang="en-US" altLang="ko-KR" sz="2000" dirty="0"/>
              <a:t>             </a:t>
            </a:r>
            <a:r>
              <a:rPr lang="en-US" altLang="ko-KR" sz="2000" dirty="0" smtClean="0"/>
              <a:t>	          abs(color[2] - target[2]));</a:t>
            </a:r>
          </a:p>
          <a:p>
            <a:r>
              <a:rPr lang="en-US" altLang="ko-KR" sz="2000" dirty="0" smtClean="0"/>
              <a:t>      }  </a:t>
            </a:r>
          </a:p>
        </p:txBody>
      </p:sp>
    </p:spTree>
    <p:extLst>
      <p:ext uri="{BB962C8B-B14F-4D97-AF65-F5344CB8AC3E}">
        <p14:creationId xmlns:p14="http://schemas.microsoft.com/office/powerpoint/2010/main" val="1686271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특정 컬러 </a:t>
            </a:r>
            <a:r>
              <a:rPr lang="ko-KR" altLang="en-US" dirty="0" err="1"/>
              <a:t>화소</a:t>
            </a:r>
            <a:r>
              <a:rPr lang="ko-KR" altLang="en-US" dirty="0"/>
              <a:t> 검출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ColorDetector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ColorDetector.h</a:t>
            </a:r>
            <a:r>
              <a:rPr lang="en-US" altLang="ko-KR" dirty="0" smtClean="0"/>
              <a:t>)//</a:t>
            </a:r>
            <a:r>
              <a:rPr lang="en-US" altLang="ko-KR" sz="2000" dirty="0" smtClean="0"/>
              <a:t>getter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setter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88380" y="1700808"/>
            <a:ext cx="7200800" cy="50167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  </a:t>
            </a:r>
            <a:r>
              <a:rPr lang="en-US" altLang="ko-KR" sz="2000" dirty="0" smtClean="0"/>
              <a:t>public:</a:t>
            </a:r>
          </a:p>
          <a:p>
            <a:r>
              <a:rPr lang="en-US" altLang="ko-KR" sz="2000" dirty="0" smtClean="0"/>
              <a:t>     </a:t>
            </a:r>
            <a:r>
              <a:rPr lang="en-US" altLang="ko-KR" sz="2000" dirty="0" err="1" smtClean="0"/>
              <a:t>ColorDetector</a:t>
            </a:r>
            <a:r>
              <a:rPr lang="en-US" altLang="ko-KR" sz="2000" dirty="0" smtClean="0"/>
              <a:t>() : </a:t>
            </a:r>
            <a:r>
              <a:rPr lang="en-US" altLang="ko-KR" sz="2000" dirty="0" err="1" smtClean="0"/>
              <a:t>minDist</a:t>
            </a:r>
            <a:r>
              <a:rPr lang="en-US" altLang="ko-KR" sz="2000" dirty="0" smtClean="0"/>
              <a:t>(100), target(0,0,0) { }//</a:t>
            </a:r>
            <a:r>
              <a:rPr lang="ko-KR" altLang="en-US" sz="2000" dirty="0" smtClean="0"/>
              <a:t>초기화</a:t>
            </a:r>
            <a:endParaRPr lang="en-US" altLang="ko-KR" sz="2000" dirty="0"/>
          </a:p>
          <a:p>
            <a:r>
              <a:rPr lang="en-US" altLang="ko-KR" sz="2000" dirty="0" smtClean="0"/>
              <a:t>     void </a:t>
            </a:r>
            <a:r>
              <a:rPr lang="en-US" altLang="ko-KR" sz="2000" dirty="0" err="1" smtClean="0"/>
              <a:t>setColorDistanceThreshold</a:t>
            </a:r>
            <a:r>
              <a:rPr lang="en-US" altLang="ko-KR" sz="2000" dirty="0" smtClean="0"/>
              <a:t>(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 distance){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if(distance &lt; 0) distance = 0;   </a:t>
            </a:r>
            <a:r>
              <a:rPr lang="en-US" altLang="ko-KR" sz="2000" dirty="0" err="1" smtClean="0"/>
              <a:t>minDist</a:t>
            </a:r>
            <a:r>
              <a:rPr lang="en-US" altLang="ko-KR" sz="2000" dirty="0" smtClean="0"/>
              <a:t> = distance;</a:t>
            </a:r>
          </a:p>
          <a:p>
            <a:r>
              <a:rPr lang="en-US" altLang="ko-KR" sz="2000" dirty="0" smtClean="0"/>
              <a:t>    	 }     	//</a:t>
            </a:r>
            <a:r>
              <a:rPr lang="ko-KR" altLang="en-US" sz="2000" dirty="0" err="1" smtClean="0"/>
              <a:t>입력값</a:t>
            </a:r>
            <a:r>
              <a:rPr lang="ko-KR" altLang="en-US" sz="2000" dirty="0" smtClean="0"/>
              <a:t> 유효성 체크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getColorDistanceThreshold</a:t>
            </a:r>
            <a:r>
              <a:rPr lang="en-US" altLang="ko-KR" sz="2000" dirty="0"/>
              <a:t>( </a:t>
            </a:r>
            <a:r>
              <a:rPr lang="en-US" altLang="ko-KR" sz="2000" dirty="0" smtClean="0"/>
              <a:t>) </a:t>
            </a:r>
            <a:r>
              <a:rPr lang="en-US" altLang="ko-KR" sz="2000" dirty="0" err="1" smtClean="0"/>
              <a:t>const</a:t>
            </a:r>
            <a:r>
              <a:rPr lang="en-US" altLang="ko-KR" sz="2000" dirty="0" smtClean="0"/>
              <a:t>{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return </a:t>
            </a:r>
            <a:r>
              <a:rPr lang="en-US" altLang="ko-KR" sz="2000" dirty="0" err="1" smtClean="0"/>
              <a:t>minDist</a:t>
            </a:r>
            <a:r>
              <a:rPr lang="en-US" altLang="ko-KR" sz="2000" dirty="0" smtClean="0"/>
              <a:t>;  }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void </a:t>
            </a:r>
            <a:r>
              <a:rPr lang="en-US" altLang="ko-KR" sz="2000" dirty="0" err="1" smtClean="0"/>
              <a:t>setTargetColor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uchar</a:t>
            </a:r>
            <a:r>
              <a:rPr lang="en-US" altLang="ko-KR" sz="2000" dirty="0" smtClean="0"/>
              <a:t> blue, </a:t>
            </a:r>
            <a:r>
              <a:rPr lang="en-US" altLang="ko-KR" sz="2000" dirty="0" err="1" smtClean="0"/>
              <a:t>uchar</a:t>
            </a:r>
            <a:r>
              <a:rPr lang="en-US" altLang="ko-KR" sz="2000" dirty="0" smtClean="0"/>
              <a:t>  green,  </a:t>
            </a:r>
            <a:r>
              <a:rPr lang="en-US" altLang="ko-KR" sz="2000" dirty="0" err="1" smtClean="0"/>
              <a:t>uchar</a:t>
            </a:r>
            <a:r>
              <a:rPr lang="en-US" altLang="ko-KR" sz="2000" dirty="0" smtClean="0"/>
              <a:t>  red){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target = cv::Vec3b(blue, green, red);    }</a:t>
            </a:r>
          </a:p>
          <a:p>
            <a:r>
              <a:rPr lang="en-US" altLang="ko-KR" sz="2000" dirty="0" smtClean="0"/>
              <a:t>     void </a:t>
            </a:r>
            <a:r>
              <a:rPr lang="en-US" altLang="ko-KR" sz="2000" dirty="0" err="1" smtClean="0"/>
              <a:t>setTargetColor</a:t>
            </a:r>
            <a:r>
              <a:rPr lang="en-US" altLang="ko-KR" sz="2000" dirty="0" smtClean="0"/>
              <a:t>(</a:t>
            </a:r>
            <a:r>
              <a:rPr lang="en-US" altLang="ko-KR" sz="2000" dirty="0"/>
              <a:t>cv::</a:t>
            </a:r>
            <a:r>
              <a:rPr lang="en-US" altLang="ko-KR" sz="2000" dirty="0" smtClean="0"/>
              <a:t>Vec3b  color){</a:t>
            </a:r>
            <a:endParaRPr lang="en-US" altLang="ko-KR" sz="2000" dirty="0"/>
          </a:p>
          <a:p>
            <a:r>
              <a:rPr lang="en-US" altLang="ko-KR" sz="2000" dirty="0"/>
              <a:t>	target </a:t>
            </a:r>
            <a:r>
              <a:rPr lang="en-US" altLang="ko-KR" sz="2000" dirty="0" smtClean="0"/>
              <a:t>=  color;   }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cv::Vec3b  </a:t>
            </a:r>
            <a:r>
              <a:rPr lang="en-US" altLang="ko-KR" sz="2000" dirty="0" err="1" smtClean="0"/>
              <a:t>getTargetColor</a:t>
            </a:r>
            <a:r>
              <a:rPr lang="en-US" altLang="ko-KR" sz="2000" dirty="0" smtClean="0"/>
              <a:t>  ( )   </a:t>
            </a:r>
            <a:r>
              <a:rPr lang="en-US" altLang="ko-KR" sz="2000" dirty="0" err="1" smtClean="0"/>
              <a:t>const</a:t>
            </a:r>
            <a:r>
              <a:rPr lang="en-US" altLang="ko-KR" sz="2000" dirty="0" smtClean="0"/>
              <a:t> {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return target;   }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cv::Mat process(</a:t>
            </a:r>
            <a:r>
              <a:rPr lang="en-US" altLang="ko-KR" sz="2000" dirty="0" err="1" smtClean="0"/>
              <a:t>const</a:t>
            </a:r>
            <a:r>
              <a:rPr lang="en-US" altLang="ko-KR" sz="2000" dirty="0" smtClean="0"/>
              <a:t> cv::Mat &amp;image);</a:t>
            </a:r>
          </a:p>
          <a:p>
            <a:r>
              <a:rPr lang="en-US" altLang="ko-KR" sz="2000" dirty="0" smtClean="0"/>
              <a:t>};</a:t>
            </a:r>
          </a:p>
          <a:p>
            <a:r>
              <a:rPr lang="en-US" altLang="ko-KR" sz="2000" dirty="0"/>
              <a:t>//#</a:t>
            </a:r>
            <a:r>
              <a:rPr lang="en-US" altLang="ko-KR" sz="2000" dirty="0" err="1" smtClean="0"/>
              <a:t>endif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148465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특정 컬러 </a:t>
            </a:r>
            <a:r>
              <a:rPr lang="ko-KR" altLang="en-US" dirty="0" err="1"/>
              <a:t>화소</a:t>
            </a:r>
            <a:r>
              <a:rPr lang="ko-KR" altLang="en-US" dirty="0"/>
              <a:t> </a:t>
            </a:r>
            <a:r>
              <a:rPr lang="ko-KR" altLang="en-US" dirty="0" smtClean="0"/>
              <a:t>검출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ColorDetector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r>
              <a:rPr lang="en-US" altLang="ko-KR" dirty="0"/>
              <a:t>(</a:t>
            </a:r>
            <a:r>
              <a:rPr lang="en-US" altLang="ko-KR" dirty="0" smtClean="0"/>
              <a:t>ColorDetector.cpp 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/>
              <a:t>cv::Mat  </a:t>
            </a:r>
            <a:r>
              <a:rPr lang="en-US" altLang="ko-KR" dirty="0" err="1"/>
              <a:t>ColorDetector</a:t>
            </a:r>
            <a:r>
              <a:rPr lang="en-US" altLang="ko-KR" dirty="0"/>
              <a:t>::process(</a:t>
            </a:r>
            <a:r>
              <a:rPr lang="en-US" altLang="ko-KR" dirty="0" err="1"/>
              <a:t>const</a:t>
            </a:r>
            <a:r>
              <a:rPr lang="en-US" altLang="ko-KR" dirty="0"/>
              <a:t>  cv::Mat  &amp;image</a:t>
            </a:r>
            <a:r>
              <a:rPr lang="en-US" altLang="ko-KR" dirty="0" smtClean="0"/>
              <a:t>){…}</a:t>
            </a:r>
            <a:endParaRPr lang="en-US" altLang="ko-KR" dirty="0"/>
          </a:p>
          <a:p>
            <a:r>
              <a:rPr lang="en-US" altLang="ko-KR" dirty="0" err="1" smtClean="0"/>
              <a:t>OpenCV</a:t>
            </a:r>
            <a:r>
              <a:rPr lang="en-US" altLang="ko-KR" dirty="0" smtClean="0"/>
              <a:t> </a:t>
            </a:r>
            <a:r>
              <a:rPr lang="ko-KR" altLang="en-US" dirty="0"/>
              <a:t>함수 사용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8122" y="2780928"/>
            <a:ext cx="8016326" cy="27392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900" dirty="0"/>
              <a:t>cv::Mat  </a:t>
            </a:r>
            <a:r>
              <a:rPr lang="en-US" altLang="ko-KR" sz="1900" dirty="0" err="1"/>
              <a:t>ColorDetector</a:t>
            </a:r>
            <a:r>
              <a:rPr lang="en-US" altLang="ko-KR" sz="1900" dirty="0"/>
              <a:t>::</a:t>
            </a:r>
            <a:r>
              <a:rPr lang="en-US" altLang="ko-KR" sz="1900" dirty="0" smtClean="0"/>
              <a:t>process(</a:t>
            </a:r>
            <a:r>
              <a:rPr lang="en-US" altLang="ko-KR" sz="1900" dirty="0" err="1" smtClean="0"/>
              <a:t>const</a:t>
            </a:r>
            <a:r>
              <a:rPr lang="en-US" altLang="ko-KR" sz="1900" dirty="0" smtClean="0"/>
              <a:t>  cv::Mat  &amp;image){</a:t>
            </a:r>
          </a:p>
          <a:p>
            <a:r>
              <a:rPr lang="en-US" altLang="ko-KR" sz="1900" dirty="0" smtClean="0"/>
              <a:t>     cv::Mat  output;</a:t>
            </a:r>
          </a:p>
          <a:p>
            <a:r>
              <a:rPr lang="en-US" altLang="ko-KR" sz="1900" dirty="0"/>
              <a:t> </a:t>
            </a:r>
            <a:r>
              <a:rPr lang="en-US" altLang="ko-KR" sz="1900" dirty="0" smtClean="0"/>
              <a:t>    cv::</a:t>
            </a:r>
            <a:r>
              <a:rPr lang="en-US" altLang="ko-KR" sz="1900" dirty="0" err="1" smtClean="0"/>
              <a:t>absdiff</a:t>
            </a:r>
            <a:r>
              <a:rPr lang="en-US" altLang="ko-KR" sz="1900" dirty="0" smtClean="0"/>
              <a:t>(image,  cv::Scalar(target),  output);</a:t>
            </a:r>
          </a:p>
          <a:p>
            <a:r>
              <a:rPr lang="en-US" altLang="ko-KR" sz="1900" dirty="0"/>
              <a:t> </a:t>
            </a:r>
            <a:r>
              <a:rPr lang="en-US" altLang="ko-KR" sz="1900" dirty="0" smtClean="0"/>
              <a:t>    </a:t>
            </a:r>
            <a:r>
              <a:rPr lang="en-US" altLang="ko-KR" sz="1900" dirty="0" err="1" smtClean="0"/>
              <a:t>std</a:t>
            </a:r>
            <a:r>
              <a:rPr lang="en-US" altLang="ko-KR" sz="1900" dirty="0" smtClean="0"/>
              <a:t>::vector&lt;cv::Mat&gt;  images;</a:t>
            </a:r>
            <a:endParaRPr lang="en-US" altLang="ko-KR" sz="1900" dirty="0"/>
          </a:p>
          <a:p>
            <a:r>
              <a:rPr lang="en-US" altLang="ko-KR" sz="1900" dirty="0" smtClean="0"/>
              <a:t>     cv::split(output,  images);</a:t>
            </a:r>
          </a:p>
          <a:p>
            <a:r>
              <a:rPr lang="en-US" altLang="ko-KR" sz="1900" dirty="0"/>
              <a:t> </a:t>
            </a:r>
            <a:r>
              <a:rPr lang="en-US" altLang="ko-KR" sz="1900" dirty="0" smtClean="0"/>
              <a:t>    output = images[0] + images[1] + images[2];</a:t>
            </a:r>
          </a:p>
          <a:p>
            <a:r>
              <a:rPr lang="en-US" altLang="ko-KR" sz="1900" dirty="0"/>
              <a:t> </a:t>
            </a:r>
            <a:r>
              <a:rPr lang="en-US" altLang="ko-KR" sz="1900" dirty="0" smtClean="0"/>
              <a:t>    cv::threshold(output,  output,  </a:t>
            </a:r>
            <a:r>
              <a:rPr lang="en-US" altLang="ko-KR" sz="1900" dirty="0" err="1" smtClean="0"/>
              <a:t>minDist</a:t>
            </a:r>
            <a:r>
              <a:rPr lang="en-US" altLang="ko-KR" sz="1900" dirty="0" smtClean="0"/>
              <a:t>,  255,  cv::THRESH_BINARY_INV);</a:t>
            </a:r>
          </a:p>
          <a:p>
            <a:r>
              <a:rPr lang="en-US" altLang="ko-KR" sz="1900" dirty="0"/>
              <a:t> </a:t>
            </a:r>
            <a:r>
              <a:rPr lang="en-US" altLang="ko-KR" sz="1900" dirty="0" smtClean="0"/>
              <a:t>    return  output;</a:t>
            </a:r>
            <a:endParaRPr lang="ko-KR" altLang="en-US" sz="1900" dirty="0"/>
          </a:p>
          <a:p>
            <a:r>
              <a:rPr lang="en-US" altLang="ko-KR" sz="1900" dirty="0" smtClean="0"/>
              <a:t>} </a:t>
            </a:r>
            <a:r>
              <a:rPr lang="en-US" altLang="ko-KR" sz="2000" dirty="0"/>
              <a:t>//</a:t>
            </a:r>
            <a:r>
              <a:rPr lang="en-US" altLang="ko-KR" sz="2000" dirty="0" smtClean="0"/>
              <a:t>imgproc249d.lib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442507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특정 컬러 </a:t>
            </a:r>
            <a:r>
              <a:rPr lang="ko-KR" altLang="en-US" dirty="0" err="1"/>
              <a:t>화소</a:t>
            </a:r>
            <a:r>
              <a:rPr lang="ko-KR" altLang="en-US" dirty="0"/>
              <a:t> </a:t>
            </a:r>
            <a:r>
              <a:rPr lang="ko-KR" altLang="en-US" dirty="0" smtClean="0"/>
              <a:t>검출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ColorDetection.cpp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8386" y="1916832"/>
            <a:ext cx="7393296" cy="39703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//#</a:t>
            </a:r>
            <a:r>
              <a:rPr lang="en-US" altLang="ko-KR" dirty="0"/>
              <a:t>include </a:t>
            </a:r>
            <a:r>
              <a:rPr lang="en-US" altLang="ko-KR" dirty="0" smtClean="0"/>
              <a:t>&lt;opencv2/core/core.hpp</a:t>
            </a:r>
            <a:r>
              <a:rPr lang="en-US" altLang="ko-KR" dirty="0"/>
              <a:t>&gt;</a:t>
            </a:r>
          </a:p>
          <a:p>
            <a:r>
              <a:rPr lang="en-US" altLang="ko-KR" dirty="0" smtClean="0"/>
              <a:t>#</a:t>
            </a:r>
            <a:r>
              <a:rPr lang="en-US" altLang="ko-KR" dirty="0"/>
              <a:t>include </a:t>
            </a:r>
            <a:r>
              <a:rPr lang="en-US" altLang="ko-KR" dirty="0" smtClean="0"/>
              <a:t>&lt;opencv2/</a:t>
            </a:r>
            <a:r>
              <a:rPr lang="en-US" altLang="ko-KR" dirty="0" err="1" smtClean="0"/>
              <a:t>highgui</a:t>
            </a:r>
            <a:r>
              <a:rPr lang="en-US" altLang="ko-KR" dirty="0" smtClean="0"/>
              <a:t>/highgui.hpp</a:t>
            </a:r>
            <a:r>
              <a:rPr lang="en-US" altLang="ko-KR" dirty="0"/>
              <a:t>&gt;</a:t>
            </a:r>
          </a:p>
          <a:p>
            <a:r>
              <a:rPr lang="en-US" altLang="ko-KR" dirty="0" smtClean="0"/>
              <a:t>#</a:t>
            </a:r>
            <a:r>
              <a:rPr lang="en-US" altLang="ko-KR" dirty="0"/>
              <a:t>include 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ColorDetector.h</a:t>
            </a:r>
            <a:r>
              <a:rPr lang="en-US" altLang="ko-KR" dirty="0" smtClean="0"/>
              <a:t> </a:t>
            </a:r>
            <a:r>
              <a:rPr lang="en-US" altLang="ko-KR" dirty="0"/>
              <a:t>"</a:t>
            </a:r>
            <a:endParaRPr lang="en-US" altLang="ko-KR" dirty="0" smtClean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main()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  </a:t>
            </a:r>
            <a:r>
              <a:rPr lang="en-US" altLang="ko-KR" dirty="0" err="1" smtClean="0"/>
              <a:t>ColorDetector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cdetect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cv::Mat  image = cv::</a:t>
            </a:r>
            <a:r>
              <a:rPr lang="en-US" altLang="ko-KR" dirty="0" err="1" smtClean="0"/>
              <a:t>imread</a:t>
            </a:r>
            <a:r>
              <a:rPr lang="en-US" altLang="ko-KR" dirty="0" smtClean="0"/>
              <a:t>("boldt.jpg</a:t>
            </a:r>
            <a:r>
              <a:rPr lang="en-US" altLang="ko-KR" dirty="0"/>
              <a:t> </a:t>
            </a:r>
            <a:r>
              <a:rPr lang="en-US" altLang="ko-KR" dirty="0" smtClean="0"/>
              <a:t>");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if(!</a:t>
            </a:r>
            <a:r>
              <a:rPr lang="en-US" altLang="ko-KR" dirty="0" err="1" smtClean="0"/>
              <a:t>image.data</a:t>
            </a:r>
            <a:r>
              <a:rPr lang="en-US" altLang="ko-KR" dirty="0" smtClean="0"/>
              <a:t>)  return 0;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 err="1" smtClean="0"/>
              <a:t>cdetect.setTargetColor</a:t>
            </a:r>
            <a:r>
              <a:rPr lang="en-US" altLang="ko-KR" dirty="0" smtClean="0"/>
              <a:t>(230, 190, 130); //B,G,R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cv::</a:t>
            </a:r>
            <a:r>
              <a:rPr lang="en-US" altLang="ko-KR" dirty="0" err="1" smtClean="0"/>
              <a:t>namedWindow</a:t>
            </a:r>
            <a:r>
              <a:rPr lang="en-US" altLang="ko-KR" dirty="0" smtClean="0"/>
              <a:t>("Result");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cv::</a:t>
            </a:r>
            <a:r>
              <a:rPr lang="en-US" altLang="ko-KR" dirty="0" err="1" smtClean="0"/>
              <a:t>imshow</a:t>
            </a:r>
            <a:r>
              <a:rPr lang="en-US" altLang="ko-KR" dirty="0" smtClean="0"/>
              <a:t>(“Result", </a:t>
            </a:r>
            <a:r>
              <a:rPr lang="en-US" altLang="ko-KR" dirty="0" err="1" smtClean="0"/>
              <a:t>cdetect.process</a:t>
            </a:r>
            <a:r>
              <a:rPr lang="en-US" altLang="ko-KR" dirty="0" smtClean="0"/>
              <a:t>(image));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cv::</a:t>
            </a:r>
            <a:r>
              <a:rPr lang="en-US" altLang="ko-KR" dirty="0" err="1" smtClean="0"/>
              <a:t>waitKey</a:t>
            </a:r>
            <a:r>
              <a:rPr lang="en-US" altLang="ko-KR" dirty="0" smtClean="0"/>
              <a:t>(0);</a:t>
            </a:r>
          </a:p>
          <a:p>
            <a:r>
              <a:rPr lang="en-US" altLang="ko-KR" dirty="0" smtClean="0"/>
              <a:t>     return  0;</a:t>
            </a:r>
            <a:endParaRPr lang="ko-KR" altLang="en-US" dirty="0"/>
          </a:p>
          <a:p>
            <a:r>
              <a:rPr lang="en-US" altLang="ko-KR" dirty="0" smtClean="0"/>
              <a:t>}     	</a:t>
            </a:r>
          </a:p>
        </p:txBody>
      </p:sp>
    </p:spTree>
    <p:extLst>
      <p:ext uri="{BB962C8B-B14F-4D97-AF65-F5344CB8AC3E}">
        <p14:creationId xmlns:p14="http://schemas.microsoft.com/office/powerpoint/2010/main" val="432381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err="1"/>
              <a:t>cvThreshold</a:t>
            </a:r>
            <a:r>
              <a:rPr lang="en-US" altLang="ko-KR" b="1" dirty="0" smtClean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378152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sz="3400" dirty="0" err="1" smtClean="0"/>
              <a:t>cvThreshold</a:t>
            </a:r>
            <a:r>
              <a:rPr lang="en-US" altLang="ko-KR" sz="3400" dirty="0" smtClean="0"/>
              <a:t>(</a:t>
            </a:r>
            <a:r>
              <a:rPr lang="en-US" altLang="ko-KR" sz="3400" dirty="0" err="1" smtClean="0"/>
              <a:t>CvArr</a:t>
            </a:r>
            <a:r>
              <a:rPr lang="en-US" altLang="ko-KR" sz="3400" dirty="0"/>
              <a:t>* </a:t>
            </a:r>
            <a:r>
              <a:rPr lang="en-US" altLang="ko-KR" sz="3400" dirty="0" err="1"/>
              <a:t>src</a:t>
            </a:r>
            <a:r>
              <a:rPr lang="en-US" altLang="ko-KR" sz="3400" dirty="0"/>
              <a:t>, </a:t>
            </a:r>
            <a:r>
              <a:rPr lang="en-US" altLang="ko-KR" sz="3400" dirty="0" err="1"/>
              <a:t>CvArr</a:t>
            </a:r>
            <a:r>
              <a:rPr lang="en-US" altLang="ko-KR" sz="3400" dirty="0"/>
              <a:t>* </a:t>
            </a:r>
            <a:r>
              <a:rPr lang="en-US" altLang="ko-KR" sz="3400" dirty="0" err="1"/>
              <a:t>dst</a:t>
            </a:r>
            <a:r>
              <a:rPr lang="en-US" altLang="ko-KR" sz="3400" dirty="0"/>
              <a:t>, double threshold, double </a:t>
            </a:r>
            <a:r>
              <a:rPr lang="en-US" altLang="ko-KR" sz="3400" dirty="0" err="1"/>
              <a:t>maxValue</a:t>
            </a:r>
            <a:r>
              <a:rPr lang="en-US" altLang="ko-KR" sz="3400" dirty="0"/>
              <a:t>, </a:t>
            </a:r>
            <a:r>
              <a:rPr lang="en-US" altLang="ko-KR" sz="3400" dirty="0" err="1"/>
              <a:t>int</a:t>
            </a:r>
            <a:r>
              <a:rPr lang="en-US" altLang="ko-KR" sz="3400" dirty="0"/>
              <a:t> </a:t>
            </a:r>
            <a:r>
              <a:rPr lang="en-US" altLang="ko-KR" sz="3400" dirty="0" err="1"/>
              <a:t>thresholdType</a:t>
            </a:r>
            <a:r>
              <a:rPr lang="en-US" altLang="ko-KR" sz="3400" dirty="0" smtClean="0"/>
              <a:t>);</a:t>
            </a:r>
          </a:p>
          <a:p>
            <a:pPr>
              <a:lnSpc>
                <a:spcPct val="120000"/>
              </a:lnSpc>
            </a:pPr>
            <a:r>
              <a:rPr lang="ko-KR" altLang="en-US" sz="3400" dirty="0" smtClean="0"/>
              <a:t>영상의 </a:t>
            </a:r>
            <a:r>
              <a:rPr lang="ko-KR" altLang="en-US" sz="3400" dirty="0"/>
              <a:t>이진화를 처리</a:t>
            </a:r>
            <a:r>
              <a:rPr lang="en-US" altLang="ko-KR" sz="3400" dirty="0"/>
              <a:t>. </a:t>
            </a:r>
            <a:endParaRPr lang="en-US" altLang="ko-KR" sz="3400" dirty="0" smtClean="0"/>
          </a:p>
          <a:p>
            <a:pPr lvl="1">
              <a:lnSpc>
                <a:spcPct val="120000"/>
              </a:lnSpc>
            </a:pPr>
            <a:r>
              <a:rPr lang="ko-KR" altLang="en-US" dirty="0" err="1" smtClean="0">
                <a:solidFill>
                  <a:schemeClr val="tx1"/>
                </a:solidFill>
              </a:rPr>
              <a:t>임계값을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받아 픽셀 값이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</a:pPr>
            <a:r>
              <a:rPr lang="ko-KR" altLang="en-US" dirty="0" err="1" smtClean="0">
                <a:solidFill>
                  <a:schemeClr val="tx1"/>
                </a:solidFill>
              </a:rPr>
              <a:t>임계값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이하면 </a:t>
            </a:r>
            <a:r>
              <a:rPr lang="en-US" altLang="ko-KR" dirty="0">
                <a:solidFill>
                  <a:schemeClr val="tx1"/>
                </a:solidFill>
              </a:rPr>
              <a:t>0</a:t>
            </a:r>
            <a:r>
              <a:rPr lang="ko-KR" altLang="en-US" dirty="0">
                <a:solidFill>
                  <a:schemeClr val="tx1"/>
                </a:solidFill>
              </a:rPr>
              <a:t>으로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임계값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이상이면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로 처리해준다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3400" dirty="0" smtClean="0"/>
              <a:t>Parameters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src</a:t>
            </a:r>
            <a:r>
              <a:rPr lang="en-US" altLang="ko-KR" dirty="0"/>
              <a:t>: </a:t>
            </a:r>
            <a:r>
              <a:rPr lang="ko-KR" altLang="en-US" dirty="0"/>
              <a:t>원본 이미지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dst</a:t>
            </a:r>
            <a:r>
              <a:rPr lang="en-US" altLang="ko-KR" dirty="0"/>
              <a:t>: </a:t>
            </a:r>
            <a:r>
              <a:rPr lang="ko-KR" altLang="en-US" dirty="0"/>
              <a:t>결과 출력 이미지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- threshold: </a:t>
            </a:r>
            <a:r>
              <a:rPr lang="ko-KR" altLang="en-US" dirty="0" err="1"/>
              <a:t>임계값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- </a:t>
            </a:r>
            <a:r>
              <a:rPr lang="en-US" altLang="ko-KR" dirty="0" err="1"/>
              <a:t>maxValue</a:t>
            </a:r>
            <a:r>
              <a:rPr lang="en-US" altLang="ko-KR" dirty="0"/>
              <a:t>: </a:t>
            </a:r>
            <a:r>
              <a:rPr lang="ko-KR" altLang="en-US" dirty="0" err="1"/>
              <a:t>임계값보다</a:t>
            </a:r>
            <a:r>
              <a:rPr lang="ko-KR" altLang="en-US" dirty="0"/>
              <a:t> 큰 픽셀 값을 몇으로 설정할 것인지 정한다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thresholdType</a:t>
            </a:r>
            <a:r>
              <a:rPr lang="en-US" altLang="ko-KR" dirty="0"/>
              <a:t>: </a:t>
            </a:r>
            <a:r>
              <a:rPr lang="ko-KR" altLang="en-US" dirty="0"/>
              <a:t>이진화 방식을 결정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2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CV_THRESH_BINARY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 err="1">
                <a:solidFill>
                  <a:schemeClr val="tx1"/>
                </a:solidFill>
              </a:rPr>
              <a:t>임계값</a:t>
            </a:r>
            <a:r>
              <a:rPr lang="ko-KR" altLang="en-US" dirty="0">
                <a:solidFill>
                  <a:schemeClr val="tx1"/>
                </a:solidFill>
              </a:rPr>
              <a:t> 이하 </a:t>
            </a:r>
            <a:r>
              <a:rPr lang="en-US" altLang="ko-KR" dirty="0">
                <a:solidFill>
                  <a:schemeClr val="tx1"/>
                </a:solidFill>
              </a:rPr>
              <a:t>= 0, </a:t>
            </a:r>
            <a:r>
              <a:rPr lang="ko-KR" altLang="en-US" dirty="0" err="1">
                <a:solidFill>
                  <a:schemeClr val="tx1"/>
                </a:solidFill>
              </a:rPr>
              <a:t>임계값</a:t>
            </a:r>
            <a:r>
              <a:rPr lang="ko-KR" altLang="en-US" dirty="0">
                <a:solidFill>
                  <a:schemeClr val="tx1"/>
                </a:solidFill>
              </a:rPr>
              <a:t> 초과 </a:t>
            </a:r>
            <a:r>
              <a:rPr lang="en-US" altLang="ko-KR" dirty="0">
                <a:solidFill>
                  <a:schemeClr val="tx1"/>
                </a:solidFill>
              </a:rPr>
              <a:t>= </a:t>
            </a:r>
            <a:r>
              <a:rPr lang="en-US" altLang="ko-KR" dirty="0" err="1" smtClean="0">
                <a:solidFill>
                  <a:schemeClr val="tx1"/>
                </a:solidFill>
              </a:rPr>
              <a:t>maxVal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en-US" altLang="ko-KR" dirty="0">
              <a:solidFill>
                <a:schemeClr val="tx1"/>
              </a:solidFill>
            </a:endParaRPr>
          </a:p>
          <a:p>
            <a:pPr lvl="2">
              <a:lnSpc>
                <a:spcPct val="120000"/>
              </a:lnSpc>
            </a:pPr>
            <a:r>
              <a:rPr lang="en-US" altLang="ko-KR" dirty="0">
                <a:solidFill>
                  <a:schemeClr val="tx1"/>
                </a:solidFill>
              </a:rPr>
              <a:t>CV_THRESH_BINARY_INV: </a:t>
            </a:r>
            <a:r>
              <a:rPr lang="ko-KR" altLang="en-US" dirty="0" err="1">
                <a:solidFill>
                  <a:schemeClr val="tx1"/>
                </a:solidFill>
              </a:rPr>
              <a:t>임계값</a:t>
            </a:r>
            <a:r>
              <a:rPr lang="ko-KR" altLang="en-US" dirty="0">
                <a:solidFill>
                  <a:schemeClr val="tx1"/>
                </a:solidFill>
              </a:rPr>
              <a:t> 이하 </a:t>
            </a:r>
            <a:r>
              <a:rPr lang="en-US" altLang="ko-KR" dirty="0">
                <a:solidFill>
                  <a:schemeClr val="tx1"/>
                </a:solidFill>
              </a:rPr>
              <a:t>= </a:t>
            </a:r>
            <a:r>
              <a:rPr lang="en-US" altLang="ko-KR" dirty="0" err="1" smtClean="0">
                <a:solidFill>
                  <a:schemeClr val="tx1"/>
                </a:solidFill>
              </a:rPr>
              <a:t>maxVal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임계값</a:t>
            </a:r>
            <a:r>
              <a:rPr lang="ko-KR" altLang="en-US" dirty="0">
                <a:solidFill>
                  <a:schemeClr val="tx1"/>
                </a:solidFill>
              </a:rPr>
              <a:t> 초과 </a:t>
            </a:r>
            <a:r>
              <a:rPr lang="en-US" altLang="ko-KR" dirty="0">
                <a:solidFill>
                  <a:schemeClr val="tx1"/>
                </a:solidFill>
              </a:rPr>
              <a:t>= 0.</a:t>
            </a:r>
          </a:p>
          <a:p>
            <a:pPr lvl="2">
              <a:lnSpc>
                <a:spcPct val="120000"/>
              </a:lnSpc>
            </a:pPr>
            <a:r>
              <a:rPr lang="en-US" altLang="ko-KR" dirty="0">
                <a:solidFill>
                  <a:schemeClr val="tx1"/>
                </a:solidFill>
              </a:rPr>
              <a:t>CV_THRESH_TRUNC: </a:t>
            </a:r>
            <a:r>
              <a:rPr lang="ko-KR" altLang="en-US" dirty="0" err="1">
                <a:solidFill>
                  <a:schemeClr val="tx1"/>
                </a:solidFill>
              </a:rPr>
              <a:t>임계값</a:t>
            </a:r>
            <a:r>
              <a:rPr lang="ko-KR" altLang="en-US" dirty="0">
                <a:solidFill>
                  <a:schemeClr val="tx1"/>
                </a:solidFill>
              </a:rPr>
              <a:t> 이하 </a:t>
            </a:r>
            <a:r>
              <a:rPr lang="en-US" altLang="ko-KR" dirty="0">
                <a:solidFill>
                  <a:schemeClr val="tx1"/>
                </a:solidFill>
              </a:rPr>
              <a:t>= </a:t>
            </a:r>
            <a:r>
              <a:rPr lang="ko-KR" altLang="en-US" dirty="0">
                <a:solidFill>
                  <a:schemeClr val="tx1"/>
                </a:solidFill>
              </a:rPr>
              <a:t>그대로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임계값</a:t>
            </a:r>
            <a:r>
              <a:rPr lang="ko-KR" altLang="en-US" dirty="0">
                <a:solidFill>
                  <a:schemeClr val="tx1"/>
                </a:solidFill>
              </a:rPr>
              <a:t> 초과 </a:t>
            </a:r>
            <a:r>
              <a:rPr lang="en-US" altLang="ko-KR" dirty="0">
                <a:solidFill>
                  <a:schemeClr val="tx1"/>
                </a:solidFill>
              </a:rPr>
              <a:t>= </a:t>
            </a:r>
            <a:r>
              <a:rPr lang="en-US" altLang="ko-KR" dirty="0" smtClean="0">
                <a:solidFill>
                  <a:schemeClr val="tx1"/>
                </a:solidFill>
              </a:rPr>
              <a:t>threshold.</a:t>
            </a:r>
            <a:endParaRPr lang="en-US" altLang="ko-KR" dirty="0">
              <a:solidFill>
                <a:schemeClr val="tx1"/>
              </a:solidFill>
            </a:endParaRPr>
          </a:p>
          <a:p>
            <a:pPr lvl="2">
              <a:lnSpc>
                <a:spcPct val="120000"/>
              </a:lnSpc>
            </a:pPr>
            <a:r>
              <a:rPr lang="en-US" altLang="ko-KR" dirty="0">
                <a:solidFill>
                  <a:schemeClr val="tx1"/>
                </a:solidFill>
              </a:rPr>
              <a:t>CV_THRESH_TOZERO: </a:t>
            </a:r>
            <a:r>
              <a:rPr lang="ko-KR" altLang="en-US" dirty="0" err="1">
                <a:solidFill>
                  <a:schemeClr val="tx1"/>
                </a:solidFill>
              </a:rPr>
              <a:t>임계값</a:t>
            </a:r>
            <a:r>
              <a:rPr lang="ko-KR" altLang="en-US" dirty="0">
                <a:solidFill>
                  <a:schemeClr val="tx1"/>
                </a:solidFill>
              </a:rPr>
              <a:t> 이하 </a:t>
            </a:r>
            <a:r>
              <a:rPr lang="en-US" altLang="ko-KR" dirty="0">
                <a:solidFill>
                  <a:schemeClr val="tx1"/>
                </a:solidFill>
              </a:rPr>
              <a:t>= 0, </a:t>
            </a:r>
            <a:r>
              <a:rPr lang="ko-KR" altLang="en-US" dirty="0" err="1">
                <a:solidFill>
                  <a:schemeClr val="tx1"/>
                </a:solidFill>
              </a:rPr>
              <a:t>임계값</a:t>
            </a:r>
            <a:r>
              <a:rPr lang="ko-KR" altLang="en-US" dirty="0">
                <a:solidFill>
                  <a:schemeClr val="tx1"/>
                </a:solidFill>
              </a:rPr>
              <a:t> 초과 </a:t>
            </a:r>
            <a:r>
              <a:rPr lang="en-US" altLang="ko-KR" dirty="0">
                <a:solidFill>
                  <a:schemeClr val="tx1"/>
                </a:solidFill>
              </a:rPr>
              <a:t>= </a:t>
            </a:r>
            <a:r>
              <a:rPr lang="en-US" altLang="ko-KR" dirty="0" err="1" smtClean="0">
                <a:solidFill>
                  <a:schemeClr val="tx1"/>
                </a:solidFill>
              </a:rPr>
              <a:t>src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x,y</a:t>
            </a:r>
            <a:r>
              <a:rPr lang="en-US" altLang="ko-KR" dirty="0" smtClean="0">
                <a:solidFill>
                  <a:schemeClr val="tx1"/>
                </a:solidFill>
              </a:rPr>
              <a:t>).</a:t>
            </a:r>
            <a:endParaRPr lang="en-US" altLang="ko-KR" dirty="0">
              <a:solidFill>
                <a:schemeClr val="tx1"/>
              </a:solidFill>
            </a:endParaRPr>
          </a:p>
          <a:p>
            <a:pPr lvl="2">
              <a:lnSpc>
                <a:spcPct val="120000"/>
              </a:lnSpc>
            </a:pPr>
            <a:r>
              <a:rPr lang="en-US" altLang="ko-KR" dirty="0">
                <a:solidFill>
                  <a:schemeClr val="tx1"/>
                </a:solidFill>
              </a:rPr>
              <a:t>CV_THRESH_TOZERO_INV: </a:t>
            </a:r>
            <a:r>
              <a:rPr lang="ko-KR" altLang="en-US" dirty="0" err="1">
                <a:solidFill>
                  <a:schemeClr val="tx1"/>
                </a:solidFill>
              </a:rPr>
              <a:t>임계값</a:t>
            </a:r>
            <a:r>
              <a:rPr lang="ko-KR" altLang="en-US" dirty="0">
                <a:solidFill>
                  <a:schemeClr val="tx1"/>
                </a:solidFill>
              </a:rPr>
              <a:t> 이하 </a:t>
            </a:r>
            <a:r>
              <a:rPr lang="en-US" altLang="ko-KR" dirty="0">
                <a:solidFill>
                  <a:schemeClr val="tx1"/>
                </a:solidFill>
              </a:rPr>
              <a:t>= </a:t>
            </a:r>
            <a:r>
              <a:rPr lang="en-US" altLang="ko-KR" dirty="0" err="1" smtClean="0">
                <a:solidFill>
                  <a:schemeClr val="tx1"/>
                </a:solidFill>
              </a:rPr>
              <a:t>src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x,y</a:t>
            </a:r>
            <a:r>
              <a:rPr lang="en-US" altLang="ko-KR" dirty="0" smtClean="0">
                <a:solidFill>
                  <a:schemeClr val="tx1"/>
                </a:solidFill>
              </a:rPr>
              <a:t>), </a:t>
            </a:r>
            <a:r>
              <a:rPr lang="ko-KR" altLang="en-US" dirty="0" err="1">
                <a:solidFill>
                  <a:schemeClr val="tx1"/>
                </a:solidFill>
              </a:rPr>
              <a:t>임계값</a:t>
            </a:r>
            <a:r>
              <a:rPr lang="ko-KR" altLang="en-US" dirty="0">
                <a:solidFill>
                  <a:schemeClr val="tx1"/>
                </a:solidFill>
              </a:rPr>
              <a:t> 초과 </a:t>
            </a:r>
            <a:r>
              <a:rPr lang="en-US" altLang="ko-KR" dirty="0">
                <a:solidFill>
                  <a:schemeClr val="tx1"/>
                </a:solidFill>
              </a:rPr>
              <a:t>= 0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/>
              <a:t>//imgproc249d.lib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8143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4268</TotalTime>
  <Words>1516</Words>
  <Application>Microsoft Office PowerPoint</Application>
  <PresentationFormat>화면 슬라이드 쇼(4:3)</PresentationFormat>
  <Paragraphs>242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원본</vt:lpstr>
      <vt:lpstr>제3장 클래스를 이용한 컬러 영상처리</vt:lpstr>
      <vt:lpstr>특정 컬러 화소 검출</vt:lpstr>
      <vt:lpstr>특정 컬러 화소 검출</vt:lpstr>
      <vt:lpstr>특정 컬러 화소 검출</vt:lpstr>
      <vt:lpstr>특정 컬러 화소 검출</vt:lpstr>
      <vt:lpstr>특정 컬러 화소 검출</vt:lpstr>
      <vt:lpstr>특정 컬러 화소 검출</vt:lpstr>
      <vt:lpstr>특정 컬러 화소 검출</vt:lpstr>
      <vt:lpstr>cvThreshold()</vt:lpstr>
      <vt:lpstr>컬러 표현 변환</vt:lpstr>
      <vt:lpstr>컬러 표현 변환</vt:lpstr>
      <vt:lpstr>CV_BGR2Lab</vt:lpstr>
      <vt:lpstr>CV_BGR2HSV</vt:lpstr>
      <vt:lpstr>CV_BGR2HSV</vt:lpstr>
      <vt:lpstr>HSV 채널 분리</vt:lpstr>
      <vt:lpstr>HSV 채널 분리</vt:lpstr>
      <vt:lpstr>채널 별 작업 후 합병</vt:lpstr>
      <vt:lpstr>검출을 위한 컬러 사용</vt:lpstr>
      <vt:lpstr>검출을 위한 컬러 사용</vt:lpstr>
      <vt:lpstr>피부색 검출 : 색상과 채도 사용</vt:lpstr>
      <vt:lpstr>과제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제2장 화소다루기</dc:title>
  <dc:creator>USER</dc:creator>
  <cp:lastModifiedBy>USER</cp:lastModifiedBy>
  <cp:revision>113</cp:revision>
  <cp:lastPrinted>2015-10-07T03:53:41Z</cp:lastPrinted>
  <dcterms:created xsi:type="dcterms:W3CDTF">2015-09-09T10:30:42Z</dcterms:created>
  <dcterms:modified xsi:type="dcterms:W3CDTF">2016-09-27T02:33:54Z</dcterms:modified>
</cp:coreProperties>
</file>