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315" r:id="rId3"/>
    <p:sldId id="277" r:id="rId4"/>
    <p:sldId id="278" r:id="rId5"/>
    <p:sldId id="279" r:id="rId6"/>
    <p:sldId id="280" r:id="rId7"/>
    <p:sldId id="316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har char="•"/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har char="•"/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har char="•"/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har char="•"/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har char="•"/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rgbClr val="3333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Palatino Linotype" pitchFamily="18" charset="0"/>
        <a:ea typeface="HY견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1D2"/>
    <a:srgbClr val="EECDA8"/>
    <a:srgbClr val="E7F6FD"/>
    <a:srgbClr val="009999"/>
    <a:srgbClr val="FF3300"/>
    <a:srgbClr val="80663C"/>
    <a:srgbClr val="AD8A51"/>
    <a:srgbClr val="B36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2" autoAdjust="0"/>
    <p:restoredTop sz="94660" autoAdjust="0"/>
  </p:normalViewPr>
  <p:slideViewPr>
    <p:cSldViewPr>
      <p:cViewPr>
        <p:scale>
          <a:sx n="100" d="100"/>
          <a:sy n="100" d="100"/>
        </p:scale>
        <p:origin x="-10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B25121-C39B-43C7-B82F-48C746CB0D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020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26E0B1E-C017-48F9-805E-093C5FF5EA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4572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0104046A-15E7-47E5-BCCB-403C7C8DF2EC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52638A30-FB3A-4970-B93A-F0260767D8DA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11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3078931E-5F46-4F57-A0FC-2E0012AF1AAE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12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E60D9F4-F8DF-473C-9EC5-79EFF9A99FDB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13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652D9AD-0C07-4516-900F-7CFBA617A738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14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2786CE2F-4EED-42A7-A180-858D38F17371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15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BE619C13-5691-4D57-9884-9F10E8D1867C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16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AF2567F1-AEDF-4E2F-BA1F-58D40013C1B2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17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2948CF48-4844-459D-BB08-877B1981BE16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18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E9248B44-62D2-4E69-8896-3FED8E3B346C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19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9D83743-0A0A-435F-BE0B-786B832778DF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20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40DCDACF-D305-4CC7-8257-D53017B95EE7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3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589B3B5-DAC8-4DFD-B4EF-646F4C78A1BD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21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1061677-4EC1-4A32-8BDE-4F0E06ADB5C3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22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2193B010-9598-4514-90C6-3EE7562A9415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23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DB52AC76-EFBB-4DFD-8AF4-A233364A46FF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24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D3A91AE-8CD1-459D-8E5F-AB432D688F18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25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BBA725E9-C1C0-4FD3-AD27-0A24BD6A8042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26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DA6A44E-62F1-406C-9B45-5E5E7DAFAC89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27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44B89713-F8D7-44C5-B519-B8362211ED22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28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DDC7D8D3-14F0-4F92-B003-76D063269EAF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29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EE9153F4-D278-4719-B9EF-A4692D9E5E45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30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F761F706-DD14-42EB-8B84-5DF6D6FCB745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4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F297E029-1D46-408F-A4C1-1D521A8DCE41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31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3087081-4204-4292-9437-734C9574C49B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5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0CEB824C-1614-40AC-8B3B-80F1CD007AB9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6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4C01CA65-52DB-4A87-A76A-AA3E6BB42C61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7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091FF3B0-43A2-46B8-9242-B7C01C141449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8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5FB7E56-BE0B-4593-900A-F698D9F6C0FA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9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899DF4F-0828-461F-BA59-3801925CCBA1}" type="slidenum">
              <a:rPr lang="en-US" altLang="ko-KR" sz="12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hangingPunct="1"/>
              <a:t>10</a:t>
            </a:fld>
            <a:endParaRPr lang="en-US" altLang="ko-KR" sz="12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48D1C-D42D-43F8-95AE-BF20E265EE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4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B748-6C54-4848-BC31-0F9F0636DF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6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016125" cy="6192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5895975" cy="6192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15655-0474-4526-AFF2-9430F190B7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87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7D9C-E1F6-4B9C-B38C-D2ECBD1F94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34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72410-B036-4EB7-B0BE-883E58863A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62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AFADB-25F0-433D-8320-C7BD263CC3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11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7450" y="3789363"/>
            <a:ext cx="3673475" cy="233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3325" y="3789363"/>
            <a:ext cx="3673475" cy="233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3CD7-725D-4E09-952B-16BCDF08C8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90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D7ADC-F700-4000-AAFF-D6EF7417AE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60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969D-850C-4BF1-B759-05EEE8C1DD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67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4D4D-B6C2-4101-AD33-961363926B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252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D260F-7815-4F88-809F-5FF752550B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3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683CD-7132-4124-AACE-EFFA078634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67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0E20B-AB79-4698-9A17-62AFDAA33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696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BDF9-198A-469E-BF8C-15F11F2EE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20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1580-C8EA-428B-AD9D-61B6175F30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4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F08F1-25E0-4748-9C23-1C3BD10314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2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836613"/>
            <a:ext cx="3919538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7588" y="836613"/>
            <a:ext cx="39211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C8DB-4C7F-4E30-B22F-9DE3B68F2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7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279B-A74E-4C0E-8CDC-3FEC7AA905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A8AE8-852C-4206-97FC-3B87C47C7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3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6FE2D-CC13-413E-A100-D4710538B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3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6BFCD-D9F3-4594-B846-64A7F5FDE7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6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E5F34-F471-409F-87FA-C997ABEFB9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60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064500" cy="425450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50000">
                <a:srgbClr val="0F3E3E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Computer Graphics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836613"/>
            <a:ext cx="799306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47613" y="97520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effectLst/>
                <a:latin typeface="Garamond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6B81EBE-6EA1-4187-8106-0F93619B8D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58200" y="6440488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fld id="{84E2AB7B-CF61-4794-B72D-EA4B51726660}" type="slidenum">
              <a:rPr lang="en-US" altLang="ko-KR" sz="1400">
                <a:solidFill>
                  <a:schemeClr val="tx1"/>
                </a:solidFill>
                <a:effectLst/>
                <a:latin typeface="Garamond" pitchFamily="18" charset="0"/>
                <a:ea typeface="굴림" pitchFamily="50" charset="-127"/>
              </a:rPr>
              <a:pPr algn="r"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sz="1400">
              <a:solidFill>
                <a:schemeClr val="tx1"/>
              </a:solidFill>
              <a:effectLst/>
              <a:latin typeface="Garamond" pitchFamily="18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5pPr>
      <a:lvl6pPr marL="457200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6pPr>
      <a:lvl7pPr marL="914400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7pPr>
      <a:lvl8pPr marL="1371600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8pPr>
      <a:lvl9pPr marL="1828800" algn="ctr" rtl="0" fontAlgn="ctr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itchFamily="34" charset="0"/>
          <a:ea typeface="소망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3789363"/>
            <a:ext cx="74993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effectLst/>
                <a:latin typeface="+mj-lt"/>
                <a:ea typeface="+mj-ea"/>
              </a:defRPr>
            </a:lvl1pPr>
          </a:lstStyle>
          <a:p>
            <a:pPr>
              <a:defRPr/>
            </a:pPr>
            <a:fld id="{978A4219-B0CF-4755-8305-670C0685C5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116013" y="2492375"/>
            <a:ext cx="7559675" cy="1074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4400"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Computer Graphics</a:t>
            </a: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 userDrawn="1"/>
        </p:nvGraphicFramePr>
        <p:xfrm>
          <a:off x="0" y="0"/>
          <a:ext cx="10429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4" imgW="1358730" imgH="6247619" progId="Photoshop.Image.7">
                  <p:embed/>
                </p:oleObj>
              </mc:Choice>
              <mc:Fallback>
                <p:oleObj name="Image" r:id="rId14" imgW="1358730" imgH="6247619" progId="Photoshop.Image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4298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 autoUpdateAnimBg="0"/>
    </p:bld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/>
              <a:t>3</a:t>
            </a:r>
            <a:r>
              <a:rPr lang="ko-KR" altLang="en-US" sz="3200" smtClean="0"/>
              <a:t>장</a:t>
            </a:r>
            <a:r>
              <a:rPr lang="en-US" altLang="ko-KR" sz="3200" smtClean="0"/>
              <a:t>. </a:t>
            </a:r>
            <a:r>
              <a:rPr lang="ko-KR" altLang="en-US" sz="3200" smtClean="0"/>
              <a:t>그래픽 컬러처리</a:t>
            </a: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499F976-E5B8-4234-B3B7-A1B6C185A0CE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07CA3C05-EE1C-45BA-84E0-961E236E810A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10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RGB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가산모델</a:t>
            </a:r>
          </a:p>
          <a:p>
            <a:pPr lvl="1" eaLnBrk="1" hangingPunct="1"/>
            <a:r>
              <a:rPr lang="ko-KR" altLang="en-US" smtClean="0"/>
              <a:t>빛의 합성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모니터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/>
              <a:t>R+G = Y, G+B = C, B+R = M</a:t>
            </a:r>
          </a:p>
          <a:p>
            <a:pPr lvl="1" eaLnBrk="1" hangingPunct="1"/>
            <a:r>
              <a:rPr lang="en-US" altLang="ko-KR" smtClean="0"/>
              <a:t>RGB</a:t>
            </a:r>
            <a:r>
              <a:rPr lang="ko-KR" altLang="en-US" smtClean="0"/>
              <a:t>의 보색은 </a:t>
            </a:r>
            <a:r>
              <a:rPr lang="en-US" altLang="ko-KR" smtClean="0"/>
              <a:t>CMY</a:t>
            </a:r>
          </a:p>
          <a:p>
            <a:pPr lvl="1" eaLnBrk="1" hangingPunct="1"/>
            <a:endParaRPr lang="en-US" altLang="ko-KR" smtClean="0"/>
          </a:p>
        </p:txBody>
      </p:sp>
      <p:pic>
        <p:nvPicPr>
          <p:cNvPr id="12293" name="Picture 7" descr="UNI00000a3c00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52863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D13BDDE3-E850-4EF6-BFF6-EFC0419FC844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11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CMY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감산모델</a:t>
            </a:r>
            <a:r>
              <a:rPr lang="en-US" altLang="ko-KR" smtClean="0"/>
              <a:t>: </a:t>
            </a:r>
            <a:r>
              <a:rPr lang="ko-KR" altLang="en-US" smtClean="0"/>
              <a:t>빛의 반사에 의해 색 표현</a:t>
            </a:r>
            <a:r>
              <a:rPr lang="en-US" altLang="ko-KR" smtClean="0"/>
              <a:t>(</a:t>
            </a:r>
            <a:r>
              <a:rPr lang="ko-KR" altLang="en-US" smtClean="0"/>
              <a:t>백색광이 입사하였을 때 물체표면에서 보색은 흡수 됨</a:t>
            </a:r>
            <a:r>
              <a:rPr lang="en-US" altLang="ko-KR" smtClean="0"/>
              <a:t>)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물감의 합성 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프린터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/>
              <a:t>W - G(Complement of Magenta) = R + B = Magenta</a:t>
            </a:r>
          </a:p>
          <a:p>
            <a:pPr lvl="1" eaLnBrk="1" hangingPunct="1"/>
            <a:r>
              <a:rPr lang="en-US" altLang="ko-KR" smtClean="0"/>
              <a:t>(W - G) - R(Complement of Cyan) = Blue</a:t>
            </a:r>
          </a:p>
          <a:p>
            <a:pPr lvl="1" eaLnBrk="1" hangingPunct="1"/>
            <a:r>
              <a:rPr lang="en-US" altLang="ko-KR" smtClean="0"/>
              <a:t>(W - G - R) - B(Complement of Yellow) = Black              </a:t>
            </a:r>
          </a:p>
          <a:p>
            <a:pPr lvl="1" eaLnBrk="1" hangingPunct="1"/>
            <a:endParaRPr lang="en-US" altLang="ko-KR" smtClean="0"/>
          </a:p>
        </p:txBody>
      </p:sp>
      <p:pic>
        <p:nvPicPr>
          <p:cNvPr id="13317" name="Picture 5" descr="UNI00000a3c0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74803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9648708-6303-4FF7-B08B-76D333BAC844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12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CMY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RGB</a:t>
            </a:r>
            <a:r>
              <a:rPr lang="ko-KR" altLang="en-US" smtClean="0"/>
              <a:t>는 </a:t>
            </a:r>
            <a:r>
              <a:rPr lang="en-US" altLang="ko-KR" smtClean="0"/>
              <a:t>CMY</a:t>
            </a:r>
            <a:r>
              <a:rPr lang="ko-KR" altLang="en-US" smtClean="0"/>
              <a:t>의 합성으로 표현</a:t>
            </a:r>
          </a:p>
          <a:p>
            <a:pPr eaLnBrk="1" hangingPunct="1"/>
            <a:r>
              <a:rPr lang="en-US" altLang="ko-KR" smtClean="0"/>
              <a:t>C+M+Y = Black     cf. R+G+B</a:t>
            </a:r>
          </a:p>
          <a:p>
            <a:pPr eaLnBrk="1" hangingPunct="1"/>
            <a:r>
              <a:rPr lang="ko-KR" altLang="en-US" smtClean="0"/>
              <a:t>물감의 삼원색은 </a:t>
            </a:r>
            <a:r>
              <a:rPr lang="en-US" altLang="ko-KR" smtClean="0"/>
              <a:t>CMY. </a:t>
            </a:r>
            <a:r>
              <a:rPr lang="ko-KR" altLang="en-US" smtClean="0"/>
              <a:t>빨강노랑파랑이 아님</a:t>
            </a:r>
            <a:r>
              <a:rPr lang="en-US" altLang="ko-KR" smtClean="0"/>
              <a:t>.</a:t>
            </a:r>
          </a:p>
        </p:txBody>
      </p:sp>
      <p:pic>
        <p:nvPicPr>
          <p:cNvPr id="14341" name="Picture 5" descr="UNI00000a3c0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895600"/>
            <a:ext cx="4249737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UNI00000a3c00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090863"/>
            <a:ext cx="4427537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BA960F32-6716-4518-84CE-63E6660D7FEF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13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CMYK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K for Chromatic (</a:t>
            </a:r>
            <a:r>
              <a:rPr lang="ko-KR" altLang="en-US" dirty="0" smtClean="0"/>
              <a:t>회색농도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 = 120, M = 80, Y = 200 </a:t>
            </a:r>
          </a:p>
          <a:p>
            <a:pPr lvl="1" eaLnBrk="1" hangingPunct="1"/>
            <a:r>
              <a:rPr lang="en-US" altLang="ko-KR" dirty="0" smtClean="0"/>
              <a:t>C = 40, M = 0, Y = 120, K = 80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장점</a:t>
            </a:r>
          </a:p>
          <a:p>
            <a:pPr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잉크 건조시간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잉크 비용</a:t>
            </a:r>
          </a:p>
          <a:p>
            <a:pPr lvl="1" eaLnBrk="1" hangingPunct="1"/>
            <a:r>
              <a:rPr lang="ko-KR" altLang="en-US" dirty="0" smtClean="0"/>
              <a:t>정밀한 회색농도를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완벽한 보색차단이 어려움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E5E3A08F-9E41-4D91-8907-9D2CC327A78A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14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HSV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RGB </a:t>
            </a:r>
            <a:r>
              <a:rPr lang="ko-KR" altLang="en-US" dirty="0" smtClean="0"/>
              <a:t>모델의 단점</a:t>
            </a:r>
          </a:p>
          <a:p>
            <a:pPr lvl="1" eaLnBrk="1" hangingPunct="1"/>
            <a:r>
              <a:rPr lang="ko-KR" altLang="en-US" dirty="0" smtClean="0"/>
              <a:t>직관적이지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보라색 </a:t>
            </a:r>
            <a:r>
              <a:rPr lang="en-US" altLang="ko-KR" dirty="0" smtClean="0"/>
              <a:t>= R, G, B </a:t>
            </a:r>
            <a:r>
              <a:rPr lang="ko-KR" altLang="en-US" dirty="0" smtClean="0"/>
              <a:t>각각 얼마</a:t>
            </a:r>
            <a:r>
              <a:rPr lang="en-US" altLang="ko-KR" dirty="0" smtClean="0"/>
              <a:t>?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smtClean="0"/>
              <a:t>HSV(Hue, Saturation, Value) </a:t>
            </a:r>
          </a:p>
          <a:p>
            <a:pPr lvl="1" eaLnBrk="1" hangingPunct="1"/>
            <a:r>
              <a:rPr lang="ko-KR" altLang="en-US" dirty="0" smtClean="0"/>
              <a:t>또는 </a:t>
            </a:r>
            <a:r>
              <a:rPr lang="en-US" altLang="ko-KR" dirty="0" smtClean="0"/>
              <a:t>HSB(Hue, Saturation, Brightness)</a:t>
            </a:r>
          </a:p>
          <a:p>
            <a:pPr lvl="1" eaLnBrk="1" hangingPunct="1"/>
            <a:r>
              <a:rPr lang="ko-KR" altLang="en-US" dirty="0" smtClean="0"/>
              <a:t>색상</a:t>
            </a:r>
            <a:r>
              <a:rPr lang="en-US" altLang="ko-KR" dirty="0" smtClean="0"/>
              <a:t>(Hue), </a:t>
            </a:r>
            <a:r>
              <a:rPr lang="ko-KR" altLang="en-US" dirty="0" smtClean="0"/>
              <a:t>채도</a:t>
            </a:r>
            <a:r>
              <a:rPr lang="en-US" altLang="ko-KR" dirty="0" smtClean="0"/>
              <a:t>(Saturation), </a:t>
            </a:r>
            <a:r>
              <a:rPr lang="ko-KR" altLang="en-US" dirty="0" smtClean="0"/>
              <a:t>명도</a:t>
            </a:r>
            <a:r>
              <a:rPr lang="en-US" altLang="ko-KR" dirty="0" smtClean="0"/>
              <a:t>(Value, Brightness) </a:t>
            </a:r>
          </a:p>
          <a:p>
            <a:pPr lvl="1" eaLnBrk="1" hangingPunct="1"/>
            <a:r>
              <a:rPr lang="ko-KR" altLang="en-US" dirty="0" smtClean="0"/>
              <a:t>화가의 직관</a:t>
            </a:r>
          </a:p>
          <a:p>
            <a:pPr lvl="2" eaLnBrk="1" hangingPunct="1"/>
            <a:r>
              <a:rPr lang="ko-KR" altLang="en-US" dirty="0" err="1" smtClean="0"/>
              <a:t>셰이드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어떤 색상에 흑색을 섞음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채도와 명도를 동시에 낮춤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err="1" smtClean="0"/>
              <a:t>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어떤 색상에 백색을 섞음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채도는 낮추고 명도는 높임</a:t>
            </a:r>
            <a:r>
              <a:rPr lang="en-US" altLang="ko-KR" dirty="0" smtClean="0"/>
              <a:t>.</a:t>
            </a:r>
          </a:p>
        </p:txBody>
      </p:sp>
      <p:pic>
        <p:nvPicPr>
          <p:cNvPr id="16389" name="Picture 5" descr="UNI00000a3c00b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292600"/>
            <a:ext cx="439261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B2687BE-2893-447A-8E58-AA08FAB3F304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15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HSV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육각뿔</a:t>
            </a:r>
          </a:p>
        </p:txBody>
      </p:sp>
      <p:pic>
        <p:nvPicPr>
          <p:cNvPr id="17413" name="Picture 5" descr="UNI00000a3c00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836613"/>
            <a:ext cx="52292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3718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3FE7AB0-47D0-4165-8A76-A5AF6424756C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16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HSV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대화상자 예시</a:t>
            </a:r>
            <a:r>
              <a:rPr lang="en-US" altLang="ko-KR" smtClean="0"/>
              <a:t>, </a:t>
            </a:r>
            <a:r>
              <a:rPr lang="ko-KR" altLang="en-US" smtClean="0"/>
              <a:t>적색 단면 예시</a:t>
            </a:r>
          </a:p>
        </p:txBody>
      </p:sp>
      <p:pic>
        <p:nvPicPr>
          <p:cNvPr id="18437" name="Picture 5" descr="UNI00000a3c00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3960812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UNI00000a3c00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3865563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CA7F8D6-13E8-4E3E-9F7C-A1E44E233028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17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HSV </a:t>
            </a:r>
            <a:r>
              <a:rPr lang="ko-KR" altLang="en-US" sz="2000" smtClean="0"/>
              <a:t>컬러모델의 변형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원뿔형 </a:t>
            </a:r>
            <a:r>
              <a:rPr lang="en-US" altLang="ko-KR" smtClean="0"/>
              <a:t>HSV</a:t>
            </a:r>
          </a:p>
          <a:p>
            <a:pPr lvl="1" eaLnBrk="1" hangingPunct="1"/>
            <a:r>
              <a:rPr lang="ko-KR" altLang="en-US" smtClean="0"/>
              <a:t>색상을 둥글게 배치</a:t>
            </a:r>
          </a:p>
          <a:p>
            <a:pPr eaLnBrk="1" hangingPunct="1"/>
            <a:r>
              <a:rPr lang="en-US" altLang="ko-KR" smtClean="0"/>
              <a:t>HLS</a:t>
            </a:r>
          </a:p>
          <a:p>
            <a:pPr lvl="1" eaLnBrk="1" hangingPunct="1"/>
            <a:r>
              <a:rPr lang="ko-KR" altLang="en-US" smtClean="0"/>
              <a:t>명도 범위를 </a:t>
            </a:r>
            <a:r>
              <a:rPr lang="en-US" altLang="ko-KR" smtClean="0"/>
              <a:t>2</a:t>
            </a:r>
            <a:r>
              <a:rPr lang="ko-KR" altLang="en-US" smtClean="0"/>
              <a:t>배로 확장</a:t>
            </a:r>
          </a:p>
        </p:txBody>
      </p:sp>
      <p:pic>
        <p:nvPicPr>
          <p:cNvPr id="19461" name="Picture 5" descr="UNI00000a3c00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44775"/>
            <a:ext cx="35988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 descr="UNI00000a3c00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2708275"/>
            <a:ext cx="35893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B3ED015-2BF6-45D3-87D8-C97375C03E16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18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YUV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 smtClean="0"/>
              <a:t>컬러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의 흑백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유럽의 </a:t>
            </a:r>
            <a:r>
              <a:rPr lang="en-US" altLang="ko-KR" dirty="0" smtClean="0"/>
              <a:t>PAL</a:t>
            </a:r>
            <a:r>
              <a:rPr lang="ko-KR" altLang="en-US" dirty="0" smtClean="0"/>
              <a:t>방식에서 비디오 전송 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algn="just" eaLnBrk="1" hangingPunct="1"/>
            <a:r>
              <a:rPr lang="en-US" altLang="ko-KR" dirty="0" smtClean="0"/>
              <a:t>Y = 0.213R + 0.715G  + 0.072G : </a:t>
            </a:r>
            <a:r>
              <a:rPr lang="ko-KR" altLang="en-US" dirty="0" smtClean="0"/>
              <a:t>흑백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 algn="just" eaLnBrk="1" hangingPunct="1"/>
            <a:r>
              <a:rPr lang="en-US" altLang="ko-KR" dirty="0" smtClean="0"/>
              <a:t>Y’ = 0.299R + 0.587G + 0.114B		</a:t>
            </a:r>
            <a:r>
              <a:rPr lang="ko-KR" altLang="en-US" dirty="0" smtClean="0"/>
              <a:t>명도</a:t>
            </a:r>
          </a:p>
          <a:p>
            <a:pPr lvl="1" algn="just" eaLnBrk="1" hangingPunct="1"/>
            <a:r>
              <a:rPr lang="en-US" altLang="ko-KR" dirty="0" smtClean="0"/>
              <a:t>U = 0.492 (B - Y')   V = 0.877 (R - Y')   	</a:t>
            </a:r>
            <a:r>
              <a:rPr lang="ko-KR" altLang="en-US" dirty="0" smtClean="0"/>
              <a:t>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채도</a:t>
            </a:r>
            <a:r>
              <a:rPr lang="en-US" altLang="ko-KR" dirty="0" smtClean="0"/>
              <a:t>)</a:t>
            </a:r>
          </a:p>
          <a:p>
            <a:pPr lvl="1" algn="just" eaLnBrk="1" hangingPunct="1"/>
            <a:endParaRPr lang="en-US" altLang="ko-KR" dirty="0" smtClean="0"/>
          </a:p>
          <a:p>
            <a:pPr algn="just" eaLnBrk="1" hangingPunct="1"/>
            <a:r>
              <a:rPr lang="ko-KR" altLang="en-US" dirty="0" smtClean="0"/>
              <a:t>디지털 </a:t>
            </a:r>
            <a:r>
              <a:rPr lang="en-US" altLang="ko-KR" dirty="0" smtClean="0"/>
              <a:t>TV(</a:t>
            </a:r>
            <a:r>
              <a:rPr lang="ko-KR" altLang="en-US" dirty="0" smtClean="0"/>
              <a:t>디지털 비디오 전송에 사용</a:t>
            </a:r>
            <a:r>
              <a:rPr lang="en-US" altLang="ko-KR" dirty="0" smtClean="0"/>
              <a:t>)</a:t>
            </a:r>
          </a:p>
          <a:p>
            <a:pPr lvl="1" algn="just" eaLnBrk="1" hangingPunct="1"/>
            <a:r>
              <a:rPr lang="en-US" altLang="ko-KR" dirty="0" err="1" smtClean="0"/>
              <a:t>Y’CbCr</a:t>
            </a:r>
            <a:endParaRPr lang="en-US" altLang="ko-KR" dirty="0" smtClean="0"/>
          </a:p>
          <a:p>
            <a:pPr lvl="1" algn="just" eaLnBrk="1" hangingPunct="1"/>
            <a:r>
              <a:rPr lang="en-US" altLang="ko-KR" dirty="0" err="1" smtClean="0"/>
              <a:t>Cb</a:t>
            </a:r>
            <a:r>
              <a:rPr lang="en-US" altLang="ko-KR" dirty="0" smtClean="0"/>
              <a:t> = (B - Y')/1.772 + 0.5    Cr= (R - Y')/ 0.402 + 0.5</a:t>
            </a:r>
          </a:p>
          <a:p>
            <a:pPr lvl="1" algn="just" eaLnBrk="1" hangingPunct="1"/>
            <a:endParaRPr lang="en-US" altLang="ko-KR" dirty="0" smtClean="0"/>
          </a:p>
          <a:p>
            <a:pPr algn="just" eaLnBrk="1" hangingPunct="1"/>
            <a:r>
              <a:rPr lang="en-US" altLang="ko-KR" dirty="0" smtClean="0"/>
              <a:t>NTSC TV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just" eaLnBrk="1" hangingPunct="1"/>
            <a:endParaRPr lang="ko-KR" altLang="en-US" dirty="0" smtClean="0"/>
          </a:p>
          <a:p>
            <a:pPr algn="just" eaLnBrk="1" hangingPunct="1"/>
            <a:endParaRPr lang="ko-KR" altLang="en-US" dirty="0" smtClean="0"/>
          </a:p>
          <a:p>
            <a:pPr algn="just" eaLnBrk="1" hangingPunct="1"/>
            <a:endParaRPr lang="ko-KR" altLang="en-US" dirty="0" smtClean="0"/>
          </a:p>
          <a:p>
            <a:pPr lvl="1" algn="just" eaLnBrk="1" hangingPunct="1"/>
            <a:endParaRPr lang="ko-KR" altLang="en-US" dirty="0" smtClean="0"/>
          </a:p>
          <a:p>
            <a:pPr lvl="1" algn="just" eaLnBrk="1" hangingPunct="1"/>
            <a:r>
              <a:rPr lang="en-US" altLang="ko-KR" dirty="0" smtClean="0"/>
              <a:t>I</a:t>
            </a:r>
            <a:r>
              <a:rPr lang="ko-KR" altLang="en-US" dirty="0" smtClean="0"/>
              <a:t>는 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청록색</a:t>
            </a:r>
            <a:r>
              <a:rPr lang="en-US" altLang="ko-KR" dirty="0" smtClean="0"/>
              <a:t>(Orange –Blue), Q</a:t>
            </a:r>
            <a:r>
              <a:rPr lang="ko-KR" altLang="en-US" dirty="0" smtClean="0"/>
              <a:t>는 자주</a:t>
            </a:r>
            <a:r>
              <a:rPr lang="en-US" altLang="ko-KR" dirty="0" smtClean="0"/>
              <a:t>-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(Purple-Green)</a:t>
            </a:r>
            <a:r>
              <a:rPr lang="ko-KR" altLang="en-US" dirty="0" smtClean="0"/>
              <a:t>축</a:t>
            </a:r>
          </a:p>
          <a:p>
            <a:pPr lvl="1" algn="just" eaLnBrk="1" hangingPunct="1"/>
            <a:r>
              <a:rPr lang="en-US" altLang="ko-KR" dirty="0" smtClean="0"/>
              <a:t>Y, I, Q </a:t>
            </a:r>
            <a:r>
              <a:rPr lang="ko-KR" altLang="en-US" dirty="0" smtClean="0"/>
              <a:t>순서대로 민감도가 낮아짐</a:t>
            </a:r>
            <a:r>
              <a:rPr lang="en-US" altLang="ko-KR" dirty="0" smtClean="0"/>
              <a:t>, </a:t>
            </a:r>
          </a:p>
          <a:p>
            <a:pPr lvl="1" algn="just" eaLnBrk="1" hangingPunct="1"/>
            <a:r>
              <a:rPr lang="en-US" altLang="ko-KR" dirty="0" smtClean="0"/>
              <a:t>Y: 4.2MHz, I: 1.3MHz, Q: 0.5MHz=&gt; </a:t>
            </a:r>
            <a:r>
              <a:rPr lang="ko-KR" altLang="en-US" dirty="0" smtClean="0"/>
              <a:t>색상의 질이 다소 떨어짐</a:t>
            </a:r>
          </a:p>
          <a:p>
            <a:pPr lvl="1" algn="just" eaLnBrk="1" hangingPunct="1"/>
            <a:endParaRPr lang="en-US" altLang="ko-KR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292600"/>
            <a:ext cx="480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5500688" y="4643438"/>
            <a:ext cx="214312" cy="214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auto">
          <a:xfrm>
            <a:off x="5500688" y="4714875"/>
            <a:ext cx="214312" cy="2143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42950" indent="-285750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1084F98-6A71-430E-8476-CAA7214C4715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19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CIE L*a*b*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웨버의 법칙</a:t>
            </a:r>
          </a:p>
          <a:p>
            <a:pPr lvl="1" eaLnBrk="1" hangingPunct="1"/>
            <a:r>
              <a:rPr lang="ko-KR" altLang="en-US" smtClean="0"/>
              <a:t>자극이 강할수록 상대적 감도는 낮아짐</a:t>
            </a:r>
          </a:p>
          <a:p>
            <a:pPr lvl="1" eaLnBrk="1" hangingPunct="1"/>
            <a:r>
              <a:rPr lang="ko-KR" altLang="en-US" smtClean="0"/>
              <a:t>절대 명도 </a:t>
            </a:r>
            <a:r>
              <a:rPr lang="en-US" altLang="ko-KR" smtClean="0"/>
              <a:t>I</a:t>
            </a:r>
            <a:r>
              <a:rPr lang="ko-KR" altLang="en-US" smtClean="0"/>
              <a:t>일 때</a:t>
            </a:r>
            <a:r>
              <a:rPr lang="en-US" altLang="ko-KR" smtClean="0"/>
              <a:t>, </a:t>
            </a:r>
            <a:r>
              <a:rPr lang="ko-KR" altLang="en-US" smtClean="0"/>
              <a:t>인지된 명도는 </a:t>
            </a:r>
            <a:r>
              <a:rPr lang="en-US" altLang="ko-KR" smtClean="0"/>
              <a:t>Log (I)</a:t>
            </a:r>
            <a:r>
              <a:rPr lang="ko-KR" altLang="en-US" smtClean="0"/>
              <a:t>에 비례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CIE </a:t>
            </a:r>
            <a:r>
              <a:rPr lang="ko-KR" altLang="en-US" smtClean="0"/>
              <a:t>모델의 문제점 </a:t>
            </a:r>
          </a:p>
          <a:p>
            <a:pPr lvl="1" eaLnBrk="1" hangingPunct="1"/>
            <a:r>
              <a:rPr lang="ko-KR" altLang="en-US" smtClean="0"/>
              <a:t>인지된 색차가 그림의 거리에 비례하지 않음</a:t>
            </a:r>
          </a:p>
        </p:txBody>
      </p:sp>
      <p:pic>
        <p:nvPicPr>
          <p:cNvPr id="21509" name="Picture 4" descr="UNI00000d600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068638"/>
            <a:ext cx="3289300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F41C2F6E-EBCA-4AE8-8D8F-264658E0D332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그래픽 컬러처리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smtClean="0"/>
              <a:t>전자기파</a:t>
            </a:r>
            <a:r>
              <a:rPr lang="en-US" altLang="ko-KR" smtClean="0"/>
              <a:t>(electromagnetic wave)</a:t>
            </a:r>
            <a:endParaRPr lang="ko-KR" altLang="en-US" smtClean="0"/>
          </a:p>
          <a:p>
            <a:pPr lvl="1" algn="just" eaLnBrk="1" hangingPunct="1"/>
            <a:r>
              <a:rPr lang="ko-KR" altLang="en-US" smtClean="0"/>
              <a:t>주파수</a:t>
            </a:r>
            <a:r>
              <a:rPr lang="en-US" altLang="ko-KR" smtClean="0"/>
              <a:t>(frequency), </a:t>
            </a:r>
            <a:r>
              <a:rPr lang="ko-KR" altLang="en-US" smtClean="0"/>
              <a:t>파장</a:t>
            </a:r>
            <a:r>
              <a:rPr lang="en-US" altLang="ko-KR" smtClean="0"/>
              <a:t>(wave length)</a:t>
            </a:r>
            <a:endParaRPr lang="ko-KR" altLang="en-US" smtClean="0"/>
          </a:p>
          <a:p>
            <a:pPr lvl="1" algn="just" eaLnBrk="1" hangingPunct="1"/>
            <a:r>
              <a:rPr lang="ko-KR" altLang="en-US" smtClean="0"/>
              <a:t>가시광선의 파장</a:t>
            </a:r>
            <a:r>
              <a:rPr lang="en-US" altLang="ko-KR" smtClean="0"/>
              <a:t>: 390nm – 720nm(</a:t>
            </a:r>
            <a:r>
              <a:rPr lang="ko-KR" altLang="en-US" smtClean="0"/>
              <a:t>나노미터</a:t>
            </a:r>
            <a:r>
              <a:rPr lang="en-US" altLang="ko-KR" smtClean="0"/>
              <a:t>: 10</a:t>
            </a:r>
            <a:r>
              <a:rPr lang="en-US" altLang="ko-KR" baseline="30000" smtClean="0"/>
              <a:t>-9</a:t>
            </a:r>
            <a:r>
              <a:rPr lang="en-US" altLang="ko-KR" smtClean="0"/>
              <a:t>m)</a:t>
            </a:r>
          </a:p>
        </p:txBody>
      </p:sp>
      <p:pic>
        <p:nvPicPr>
          <p:cNvPr id="4101" name="Picture 10" descr="UNI00000a3c0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08275"/>
            <a:ext cx="5761038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C40066E-63CA-4DF3-899F-B0C587CB3538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20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CIE L*a*b*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CIE</a:t>
            </a:r>
            <a:r>
              <a:rPr lang="ko-KR" altLang="en-US" smtClean="0"/>
              <a:t>의 변형</a:t>
            </a:r>
          </a:p>
          <a:p>
            <a:pPr lvl="1" eaLnBrk="1" hangingPunct="1"/>
            <a:r>
              <a:rPr lang="ko-KR" altLang="en-US" smtClean="0"/>
              <a:t>인지 컬러모델</a:t>
            </a:r>
            <a:r>
              <a:rPr lang="en-US" altLang="ko-KR" smtClean="0"/>
              <a:t>(Perceptual Color Model)</a:t>
            </a:r>
          </a:p>
          <a:p>
            <a:pPr lvl="1" eaLnBrk="1" hangingPunct="1"/>
            <a:r>
              <a:rPr lang="ko-KR" altLang="en-US" smtClean="0"/>
              <a:t>인지된 색차가 맵상의 거리에 비례하도록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CIE XYZ</a:t>
            </a:r>
            <a:r>
              <a:rPr lang="ko-KR" altLang="en-US" smtClean="0"/>
              <a:t>와 </a:t>
            </a:r>
            <a:r>
              <a:rPr lang="en-US" altLang="ko-KR" smtClean="0"/>
              <a:t>CIE L*a*b*</a:t>
            </a:r>
            <a:r>
              <a:rPr lang="ko-KR" altLang="en-US" smtClean="0"/>
              <a:t>와의 비교</a:t>
            </a:r>
          </a:p>
        </p:txBody>
      </p:sp>
      <p:pic>
        <p:nvPicPr>
          <p:cNvPr id="22533" name="Picture 4" descr="UNI00000d600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24175"/>
            <a:ext cx="5545138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67ED75EE-0464-4003-8AC2-6072211314F3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21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CIE L*a*b*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CIE XYZ</a:t>
            </a:r>
            <a:r>
              <a:rPr lang="ko-KR" altLang="en-US" smtClean="0"/>
              <a:t>를 변형</a:t>
            </a:r>
          </a:p>
          <a:p>
            <a:pPr lvl="1" eaLnBrk="1" hangingPunct="1"/>
            <a:r>
              <a:rPr lang="ko-KR" altLang="en-US" smtClean="0"/>
              <a:t> </a:t>
            </a:r>
            <a:r>
              <a:rPr lang="en-US" altLang="ko-KR" smtClean="0"/>
              <a:t>L*: </a:t>
            </a:r>
            <a:r>
              <a:rPr lang="ko-KR" altLang="en-US" smtClean="0"/>
              <a:t>명도</a:t>
            </a:r>
            <a:r>
              <a:rPr lang="en-US" altLang="ko-KR" smtClean="0"/>
              <a:t>(Luminance)</a:t>
            </a:r>
          </a:p>
          <a:p>
            <a:pPr lvl="1" eaLnBrk="1" hangingPunct="1"/>
            <a:r>
              <a:rPr lang="en-US" altLang="ko-KR" smtClean="0"/>
              <a:t> a*: </a:t>
            </a:r>
            <a:r>
              <a:rPr lang="ko-KR" altLang="en-US" smtClean="0"/>
              <a:t>녹색에서 적색</a:t>
            </a:r>
            <a:r>
              <a:rPr lang="en-US" altLang="ko-KR" smtClean="0"/>
              <a:t>, b*: </a:t>
            </a:r>
            <a:r>
              <a:rPr lang="ko-KR" altLang="en-US" smtClean="0"/>
              <a:t>청색에서 황색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en-US" altLang="ko-KR" smtClean="0"/>
              <a:t> a*,b* </a:t>
            </a:r>
            <a:r>
              <a:rPr lang="ko-KR" altLang="en-US" smtClean="0"/>
              <a:t>합성에 의해 중간색 표현</a:t>
            </a:r>
          </a:p>
          <a:p>
            <a:pPr eaLnBrk="1" hangingPunct="1"/>
            <a:r>
              <a:rPr lang="en-US" altLang="ko-KR" smtClean="0"/>
              <a:t>CIE L*a*b*</a:t>
            </a:r>
          </a:p>
          <a:p>
            <a:pPr lvl="1" eaLnBrk="1" hangingPunct="1"/>
            <a:r>
              <a:rPr lang="ko-KR" altLang="en-US" smtClean="0"/>
              <a:t>컬러인쇄</a:t>
            </a:r>
            <a:r>
              <a:rPr lang="en-US" altLang="ko-KR" smtClean="0"/>
              <a:t>, cf. CIE L*u*v*: </a:t>
            </a:r>
            <a:r>
              <a:rPr lang="ko-KR" altLang="en-US" smtClean="0"/>
              <a:t>컬러모니터</a:t>
            </a:r>
          </a:p>
        </p:txBody>
      </p:sp>
      <p:pic>
        <p:nvPicPr>
          <p:cNvPr id="23557" name="Picture 4" descr="UNI00000d6000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68638"/>
            <a:ext cx="482441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 descr="UNI00000d6000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357563"/>
            <a:ext cx="29559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8D31C30-993B-4130-BC77-E2A10F9B7A17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22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RGB  </a:t>
            </a:r>
            <a:r>
              <a:rPr lang="ko-KR" altLang="en-US" sz="2000" smtClean="0"/>
              <a:t>컬러모드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프레임 버퍼 내용이 </a:t>
            </a:r>
            <a:r>
              <a:rPr lang="en-US" altLang="ko-KR" dirty="0" smtClean="0"/>
              <a:t>R,G,B</a:t>
            </a:r>
            <a:r>
              <a:rPr lang="ko-KR" altLang="en-US" dirty="0" smtClean="0"/>
              <a:t>값을 갖고 있을 때를 말함</a:t>
            </a:r>
          </a:p>
          <a:p>
            <a:pPr lvl="1" eaLnBrk="1" hangingPunct="1"/>
            <a:r>
              <a:rPr lang="ko-KR" altLang="en-US" dirty="0" smtClean="0"/>
              <a:t>용량에 따라 색 종류가 결정됨</a:t>
            </a:r>
          </a:p>
          <a:p>
            <a:pPr lvl="1" eaLnBrk="1" hangingPunct="1"/>
            <a:r>
              <a:rPr lang="ko-KR" altLang="en-US" dirty="0" err="1" smtClean="0"/>
              <a:t>하이컬러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풀컬러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트루컬러</a:t>
            </a:r>
            <a:r>
              <a:rPr lang="en-US" altLang="ko-KR" dirty="0" smtClean="0"/>
              <a:t>, …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3 </a:t>
            </a:r>
            <a:r>
              <a:rPr lang="ko-KR" altLang="en-US" dirty="0" smtClean="0"/>
              <a:t>비트 평면</a:t>
            </a:r>
          </a:p>
        </p:txBody>
      </p:sp>
      <p:pic>
        <p:nvPicPr>
          <p:cNvPr id="24581" name="Picture 4" descr="UNI00000d6000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57563"/>
            <a:ext cx="59769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E42E739-8275-4D81-925B-347DF0632DE1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23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인덱스 컬러모드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컬러 번역기</a:t>
            </a:r>
          </a:p>
          <a:p>
            <a:pPr lvl="1" eaLnBrk="1" hangingPunct="1"/>
            <a:r>
              <a:rPr lang="ko-KR" altLang="en-US" smtClean="0"/>
              <a:t>제한된 프레임 버퍼 용량으로 다양한 색을 표현</a:t>
            </a:r>
          </a:p>
          <a:p>
            <a:pPr lvl="1" eaLnBrk="1" hangingPunct="1"/>
            <a:r>
              <a:rPr lang="ko-KR" altLang="en-US" smtClean="0"/>
              <a:t>프레임 버퍼 내용은 </a:t>
            </a:r>
            <a:r>
              <a:rPr lang="en-US" altLang="ko-KR" smtClean="0"/>
              <a:t>CLUT</a:t>
            </a:r>
            <a:r>
              <a:rPr lang="ko-KR" altLang="en-US" smtClean="0"/>
              <a:t>의 인덱스</a:t>
            </a:r>
          </a:p>
          <a:p>
            <a:pPr lvl="1" eaLnBrk="1" hangingPunct="1"/>
            <a:r>
              <a:rPr lang="ko-KR" altLang="en-US" smtClean="0"/>
              <a:t>실제 컬러는 </a:t>
            </a:r>
            <a:r>
              <a:rPr lang="en-US" altLang="ko-KR" smtClean="0"/>
              <a:t>CLUT</a:t>
            </a:r>
            <a:r>
              <a:rPr lang="ko-KR" altLang="en-US" smtClean="0"/>
              <a:t>의 우측 칼럼에 의해 결정</a:t>
            </a:r>
          </a:p>
        </p:txBody>
      </p:sp>
      <p:pic>
        <p:nvPicPr>
          <p:cNvPr id="25605" name="Picture 4" descr="UNI000008340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66960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948CA2B-60FD-403B-AB7F-F85EF3D58674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24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컬러 보기표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R,G,B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비트씩 할당</a:t>
            </a:r>
          </a:p>
          <a:p>
            <a:pPr eaLnBrk="1" hangingPunct="1"/>
            <a:r>
              <a:rPr lang="ko-KR" altLang="en-US" dirty="0" smtClean="0"/>
              <a:t>한 화면에 보일 수 있는 컬러는 여전히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</a:t>
            </a:r>
          </a:p>
          <a:p>
            <a:pPr eaLnBrk="1" hangingPunct="1"/>
            <a:r>
              <a:rPr lang="ko-KR" altLang="en-US" dirty="0" smtClean="0"/>
              <a:t>그 컬러가 어디서 왔는가의 문제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00250"/>
            <a:ext cx="5867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EAE003D-5F6F-457F-88E7-8B27F67F2E31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25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컬러 팔레트 </a:t>
            </a:r>
            <a:endParaRPr lang="ko-KR" altLang="en-US" sz="2000" dirty="0" smtClean="0"/>
          </a:p>
        </p:txBody>
      </p:sp>
      <p:pic>
        <p:nvPicPr>
          <p:cNvPr id="27652" name="Picture 3" descr="UNI000008340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3960813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UNI0000083400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42402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50825" y="836613"/>
            <a:ext cx="5541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742950" indent="-285750"/>
            <a:r>
              <a:rPr lang="en-US" altLang="ko-KR">
                <a:solidFill>
                  <a:schemeClr val="tx1"/>
                </a:solidFill>
                <a:effectLst/>
              </a:rPr>
              <a:t>R,G,B  </a:t>
            </a:r>
            <a:r>
              <a:rPr lang="ko-KR" altLang="en-US">
                <a:solidFill>
                  <a:schemeClr val="tx1"/>
                </a:solidFill>
                <a:effectLst/>
              </a:rPr>
              <a:t>합쳐서 </a:t>
            </a:r>
            <a:r>
              <a:rPr lang="en-US" altLang="ko-KR">
                <a:solidFill>
                  <a:schemeClr val="tx1"/>
                </a:solidFill>
                <a:effectLst/>
              </a:rPr>
              <a:t>8</a:t>
            </a:r>
            <a:r>
              <a:rPr lang="ko-KR" altLang="en-US">
                <a:solidFill>
                  <a:schemeClr val="tx1"/>
                </a:solidFill>
                <a:effectLst/>
              </a:rPr>
              <a:t>비트 할당 </a:t>
            </a:r>
            <a:r>
              <a:rPr lang="en-US" altLang="ko-KR">
                <a:solidFill>
                  <a:schemeClr val="tx1"/>
                </a:solidFill>
                <a:effectLst/>
              </a:rPr>
              <a:t>=&gt; 16X16=256 </a:t>
            </a:r>
            <a:r>
              <a:rPr lang="ko-KR" altLang="en-US">
                <a:solidFill>
                  <a:schemeClr val="tx1"/>
                </a:solidFill>
                <a:effectLst/>
              </a:rPr>
              <a:t>칼라 팔레트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08526381-4B45-4FE8-95C6-7208643CAB7A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26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컬러 인덱스 모드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유사한 색조의 표현에 유리</a:t>
            </a:r>
          </a:p>
          <a:p>
            <a:pPr eaLnBrk="1" hangingPunct="1"/>
            <a:r>
              <a:rPr lang="en-US" altLang="ko-KR" smtClean="0"/>
              <a:t>PNG, BMP, TGA, TIFF </a:t>
            </a:r>
          </a:p>
          <a:p>
            <a:pPr lvl="1" eaLnBrk="1" hangingPunct="1"/>
            <a:r>
              <a:rPr lang="ko-KR" altLang="en-US" smtClean="0"/>
              <a:t>파일 내부에 팔레트 정보를 포함</a:t>
            </a:r>
          </a:p>
        </p:txBody>
      </p:sp>
      <p:pic>
        <p:nvPicPr>
          <p:cNvPr id="28677" name="Picture 4" descr="UNI0000083400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60575"/>
            <a:ext cx="51831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UNI000008340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365625"/>
            <a:ext cx="5256212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4376385C-3A13-4E7E-9BED-BB6E3CD892A5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27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하프 토우닝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우리 눈의 종합적 인식능력을 이용</a:t>
            </a:r>
          </a:p>
          <a:p>
            <a:pPr lvl="1" eaLnBrk="1" hangingPunct="1"/>
            <a:r>
              <a:rPr lang="ko-KR" altLang="en-US" smtClean="0"/>
              <a:t>눈은 주변 영역의 평균 명도를 인식</a:t>
            </a:r>
          </a:p>
          <a:p>
            <a:pPr eaLnBrk="1" hangingPunct="1"/>
            <a:r>
              <a:rPr lang="ko-KR" altLang="en-US" smtClean="0"/>
              <a:t>인쇄물의 하프토우닝</a:t>
            </a:r>
            <a:r>
              <a:rPr lang="en-US" altLang="ko-KR" smtClean="0"/>
              <a:t>: </a:t>
            </a:r>
            <a:r>
              <a:rPr lang="ko-KR" altLang="en-US" smtClean="0"/>
              <a:t>점의 크기를 다양하게 함</a:t>
            </a:r>
          </a:p>
          <a:p>
            <a:pPr lvl="1" eaLnBrk="1" hangingPunct="1"/>
            <a:r>
              <a:rPr lang="ko-KR" altLang="en-US" smtClean="0"/>
              <a:t>흑백이지만 회색처럼 보임</a:t>
            </a:r>
          </a:p>
          <a:p>
            <a:pPr lvl="1" eaLnBrk="1" hangingPunct="1"/>
            <a:r>
              <a:rPr lang="ko-KR" altLang="en-US" smtClean="0"/>
              <a:t>화면 화소에는 이것이 불가능</a:t>
            </a:r>
            <a:r>
              <a:rPr lang="en-US" altLang="ko-KR" smtClean="0"/>
              <a:t>=&gt;</a:t>
            </a:r>
            <a:r>
              <a:rPr lang="ko-KR" altLang="en-US" smtClean="0"/>
              <a:t>디지털 하프 토우닝</a:t>
            </a:r>
          </a:p>
        </p:txBody>
      </p:sp>
      <p:pic>
        <p:nvPicPr>
          <p:cNvPr id="29701" name="Picture 4" descr="UNI0000083400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852738"/>
            <a:ext cx="66706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D63E99D-5623-46DF-9F7B-28670680E747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28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디지털 하프 토우닝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점의 크기 대신 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개수를 조절</a:t>
            </a:r>
          </a:p>
          <a:p>
            <a:pPr lvl="1" eaLnBrk="1" hangingPunct="1"/>
            <a:r>
              <a:rPr lang="ko-KR" altLang="en-US" dirty="0" smtClean="0"/>
              <a:t>우리 눈이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화소를</a:t>
            </a:r>
            <a:r>
              <a:rPr lang="ko-KR" altLang="en-US" dirty="0" smtClean="0"/>
              <a:t> 한 단위 평균적 밝기를 인식</a:t>
            </a:r>
          </a:p>
          <a:p>
            <a:pPr lvl="1" eaLnBrk="1" hangingPunct="1"/>
            <a:r>
              <a:rPr lang="ko-KR" altLang="en-US" dirty="0" smtClean="0"/>
              <a:t>실질적 해상도는 감소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흑백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칼라 모두 적용 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30725" name="Picture 4" descr="UNI000008340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57225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UNI00000834003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149725"/>
            <a:ext cx="20875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6" descr="UNI0000083400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4149725"/>
            <a:ext cx="20875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7" descr="UNI00000834004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4149725"/>
            <a:ext cx="21034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8" descr="UNI0000083400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5157788"/>
            <a:ext cx="9366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6EB5485E-A038-4D69-B3B9-4AD77A0666AC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29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하프 토우닝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하프토운 행렬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줄 무늬에 유의</a:t>
            </a:r>
          </a:p>
        </p:txBody>
      </p:sp>
      <p:pic>
        <p:nvPicPr>
          <p:cNvPr id="31749" name="Picture 4" descr="UNI0000083400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84538"/>
            <a:ext cx="56197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08050"/>
            <a:ext cx="36195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18567611-D963-4B23-A0DE-CE8375C29B76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3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색상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명도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채도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색상</a:t>
            </a:r>
            <a:r>
              <a:rPr lang="en-US" altLang="ko-KR" smtClean="0"/>
              <a:t>: </a:t>
            </a:r>
            <a:r>
              <a:rPr lang="ko-KR" altLang="en-US" smtClean="0"/>
              <a:t>우세주파수의 색</a:t>
            </a:r>
            <a:r>
              <a:rPr lang="en-US" altLang="ko-KR" smtClean="0"/>
              <a:t>(Hue), </a:t>
            </a:r>
            <a:r>
              <a:rPr lang="ko-KR" altLang="en-US" smtClean="0"/>
              <a:t>에너지 밀도를 </a:t>
            </a:r>
            <a:r>
              <a:rPr lang="en-US" altLang="ko-KR" smtClean="0"/>
              <a:t>Ed</a:t>
            </a:r>
            <a:r>
              <a:rPr lang="ko-KR" altLang="en-US" smtClean="0"/>
              <a:t>라 하자</a:t>
            </a:r>
          </a:p>
          <a:p>
            <a:pPr eaLnBrk="1" hangingPunct="1"/>
            <a:r>
              <a:rPr lang="ko-KR" altLang="en-US" smtClean="0"/>
              <a:t>명도</a:t>
            </a:r>
            <a:r>
              <a:rPr lang="en-US" altLang="ko-KR" smtClean="0"/>
              <a:t>: </a:t>
            </a:r>
            <a:r>
              <a:rPr lang="ko-KR" altLang="en-US" smtClean="0"/>
              <a:t>파형 아래의 면적</a:t>
            </a:r>
            <a:r>
              <a:rPr lang="en-US" altLang="ko-KR" smtClean="0"/>
              <a:t>=</a:t>
            </a:r>
            <a:r>
              <a:rPr lang="ko-KR" altLang="en-US" smtClean="0"/>
              <a:t>눈에 감지된 빛 에너지 총량</a:t>
            </a:r>
          </a:p>
          <a:p>
            <a:pPr eaLnBrk="1" hangingPunct="1"/>
            <a:r>
              <a:rPr lang="ko-KR" altLang="en-US" smtClean="0"/>
              <a:t>채도</a:t>
            </a:r>
            <a:r>
              <a:rPr lang="en-US" altLang="ko-KR" smtClean="0"/>
              <a:t>: Ed – Ew</a:t>
            </a:r>
          </a:p>
          <a:p>
            <a:pPr lvl="1" eaLnBrk="1" hangingPunct="1"/>
            <a:r>
              <a:rPr lang="ko-KR" altLang="en-US" smtClean="0"/>
              <a:t>채도 증가</a:t>
            </a:r>
            <a:r>
              <a:rPr lang="en-US" altLang="ko-KR" smtClean="0"/>
              <a:t>: Ed </a:t>
            </a:r>
            <a:r>
              <a:rPr lang="ko-KR" altLang="en-US" smtClean="0"/>
              <a:t>증가 또는 </a:t>
            </a:r>
            <a:r>
              <a:rPr lang="en-US" altLang="ko-KR" smtClean="0"/>
              <a:t>Ew </a:t>
            </a:r>
            <a:r>
              <a:rPr lang="ko-KR" altLang="en-US" smtClean="0"/>
              <a:t>감소</a:t>
            </a:r>
          </a:p>
          <a:p>
            <a:pPr lvl="1" eaLnBrk="1" hangingPunct="1"/>
            <a:r>
              <a:rPr lang="en-US" altLang="ko-KR" smtClean="0"/>
              <a:t>Ew </a:t>
            </a:r>
            <a:r>
              <a:rPr lang="ko-KR" altLang="en-US" smtClean="0"/>
              <a:t>감소</a:t>
            </a:r>
            <a:r>
              <a:rPr lang="en-US" altLang="ko-KR" smtClean="0"/>
              <a:t>: </a:t>
            </a:r>
            <a:r>
              <a:rPr lang="ko-KR" altLang="en-US" smtClean="0"/>
              <a:t>명도 저하</a:t>
            </a:r>
            <a:r>
              <a:rPr lang="en-US" altLang="ko-KR" smtClean="0"/>
              <a:t>, </a:t>
            </a:r>
            <a:r>
              <a:rPr lang="ko-KR" altLang="en-US" smtClean="0"/>
              <a:t>색상 인식이 어려움</a:t>
            </a:r>
          </a:p>
        </p:txBody>
      </p:sp>
      <p:pic>
        <p:nvPicPr>
          <p:cNvPr id="5125" name="Picture 7" descr="UNI00000a3c00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13100"/>
            <a:ext cx="4897437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9F403360-2E09-49F7-B2E2-7D0CB2F02C5C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30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디더링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해상도 감소 없는 </a:t>
            </a:r>
            <a:r>
              <a:rPr lang="ko-KR" altLang="en-US" dirty="0" err="1" smtClean="0"/>
              <a:t>하프토우닝</a:t>
            </a:r>
            <a:endParaRPr lang="ko-KR" altLang="en-US" dirty="0" smtClean="0"/>
          </a:p>
          <a:p>
            <a:pPr lvl="1" eaLnBrk="1" hangingPunct="1"/>
            <a:r>
              <a:rPr lang="ko-KR" altLang="en-US" dirty="0" err="1" smtClean="0"/>
              <a:t>하프토닝</a:t>
            </a:r>
            <a:r>
              <a:rPr lang="ko-KR" altLang="en-US" dirty="0" smtClean="0"/>
              <a:t> 결과의 윤곽선 제거를 위해 잡음 첨가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전체 그림에 잡음을 첨가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경계가 부드러워 짐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화소에서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화소로의</a:t>
            </a:r>
            <a:r>
              <a:rPr lang="ko-KR" altLang="en-US" dirty="0" smtClean="0"/>
              <a:t> 사상</a:t>
            </a:r>
          </a:p>
          <a:p>
            <a:pPr lvl="1" eaLnBrk="1" hangingPunct="1"/>
            <a:r>
              <a:rPr lang="en-US" altLang="ko-KR" dirty="0" smtClean="0"/>
              <a:t>Ex. </a:t>
            </a:r>
            <a:r>
              <a:rPr lang="ko-KR" altLang="en-US" dirty="0" smtClean="0"/>
              <a:t>오류 확산</a:t>
            </a:r>
            <a:r>
              <a:rPr lang="en-US" altLang="ko-KR" dirty="0" smtClean="0"/>
              <a:t>(Error Diffusion Dither)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Ex. 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디더</a:t>
            </a:r>
            <a:r>
              <a:rPr lang="en-US" altLang="ko-KR" dirty="0" smtClean="0"/>
              <a:t>(Patterned Dither)</a:t>
            </a:r>
          </a:p>
          <a:p>
            <a:pPr lvl="2" eaLnBrk="1" hangingPunct="1"/>
            <a:r>
              <a:rPr lang="ko-KR" altLang="en-US" dirty="0" smtClean="0"/>
              <a:t>모든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회색도를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로 정규화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위치 정규화 값을 </a:t>
            </a:r>
            <a:r>
              <a:rPr lang="ko-KR" altLang="en-US" dirty="0" err="1" smtClean="0"/>
              <a:t>디더링행렬</a:t>
            </a:r>
            <a:r>
              <a:rPr lang="ko-KR" altLang="en-US" dirty="0" smtClean="0"/>
              <a:t> 참조 위치 값과 비교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j=(x mod 3) + 1, k=(y mod 3) + 1</a:t>
            </a:r>
            <a:endParaRPr lang="ko-KR" altLang="en-US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dirty="0" smtClean="0"/>
              <a:t>정규화 값이 행렬 값보다 크면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가장 가까운 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작으면 배경색으로</a:t>
            </a:r>
          </a:p>
        </p:txBody>
      </p:sp>
      <p:pic>
        <p:nvPicPr>
          <p:cNvPr id="32773" name="Picture 4" descr="UNI0000083400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61" y="1124744"/>
            <a:ext cx="20882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305425"/>
            <a:ext cx="3371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3763A2F4-2042-40AE-8F96-347D8116A24D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31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오류확산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패턴 디더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디더링</a:t>
            </a:r>
          </a:p>
          <a:p>
            <a:pPr lvl="1" eaLnBrk="1" hangingPunct="1"/>
            <a:r>
              <a:rPr lang="ko-KR" altLang="en-US" smtClean="0"/>
              <a:t>오류확산</a:t>
            </a:r>
            <a:r>
              <a:rPr lang="en-US" altLang="ko-KR" smtClean="0"/>
              <a:t>: </a:t>
            </a:r>
            <a:r>
              <a:rPr lang="ko-KR" altLang="en-US" smtClean="0"/>
              <a:t>오류를 전파</a:t>
            </a:r>
          </a:p>
          <a:p>
            <a:pPr lvl="1" eaLnBrk="1" hangingPunct="1"/>
            <a:r>
              <a:rPr lang="ko-KR" altLang="en-US" smtClean="0"/>
              <a:t>패턴디더</a:t>
            </a:r>
            <a:r>
              <a:rPr lang="en-US" altLang="ko-KR" smtClean="0"/>
              <a:t>: </a:t>
            </a:r>
            <a:r>
              <a:rPr lang="ko-KR" altLang="en-US" smtClean="0"/>
              <a:t>인위적인 잡음 삽입</a:t>
            </a:r>
            <a:r>
              <a:rPr lang="en-US" altLang="ko-KR" smtClean="0"/>
              <a:t>(</a:t>
            </a:r>
            <a:r>
              <a:rPr lang="ko-KR" altLang="en-US" smtClean="0"/>
              <a:t>디더</a:t>
            </a:r>
            <a:r>
              <a:rPr lang="en-US" altLang="ko-KR" smtClean="0"/>
              <a:t> </a:t>
            </a:r>
            <a:r>
              <a:rPr lang="ko-KR" altLang="en-US" smtClean="0"/>
              <a:t>잡음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33797" name="Picture 4" descr="UNI00000834005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2735262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 descr="UNI0000083400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852738"/>
            <a:ext cx="2784475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6" descr="UNI0000083400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852738"/>
            <a:ext cx="278606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C1673E1C-5558-46CF-93A8-939E6D0A8E8B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4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눈의 구조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홍채</a:t>
            </a:r>
            <a:r>
              <a:rPr lang="en-US" altLang="ko-KR" smtClean="0"/>
              <a:t>: </a:t>
            </a:r>
            <a:r>
              <a:rPr lang="ko-KR" altLang="en-US" smtClean="0"/>
              <a:t>빛의 양을 조절</a:t>
            </a:r>
          </a:p>
          <a:p>
            <a:pPr eaLnBrk="1" hangingPunct="1"/>
            <a:r>
              <a:rPr lang="ko-KR" altLang="en-US" smtClean="0"/>
              <a:t>수정체</a:t>
            </a:r>
            <a:r>
              <a:rPr lang="en-US" altLang="ko-KR" smtClean="0"/>
              <a:t>: </a:t>
            </a:r>
            <a:r>
              <a:rPr lang="ko-KR" altLang="en-US" smtClean="0"/>
              <a:t>초점거리 조절</a:t>
            </a:r>
          </a:p>
          <a:p>
            <a:pPr eaLnBrk="1" hangingPunct="1"/>
            <a:r>
              <a:rPr lang="ko-KR" altLang="en-US" smtClean="0"/>
              <a:t>막대세포</a:t>
            </a:r>
            <a:r>
              <a:rPr lang="en-US" altLang="ko-KR" smtClean="0"/>
              <a:t>(Rod): </a:t>
            </a:r>
            <a:r>
              <a:rPr lang="ko-KR" altLang="en-US" smtClean="0"/>
              <a:t>명암인식</a:t>
            </a:r>
            <a:r>
              <a:rPr lang="en-US" altLang="ko-KR" smtClean="0"/>
              <a:t>, </a:t>
            </a:r>
            <a:r>
              <a:rPr lang="ko-KR" altLang="en-US" smtClean="0"/>
              <a:t>어두운 환경에 반응</a:t>
            </a:r>
          </a:p>
          <a:p>
            <a:pPr eaLnBrk="1" hangingPunct="1"/>
            <a:r>
              <a:rPr lang="ko-KR" altLang="en-US" smtClean="0"/>
              <a:t>원추세포</a:t>
            </a:r>
            <a:r>
              <a:rPr lang="en-US" altLang="ko-KR" smtClean="0"/>
              <a:t>(Cone): </a:t>
            </a:r>
            <a:r>
              <a:rPr lang="ko-KR" altLang="en-US" smtClean="0"/>
              <a:t>색상인식</a:t>
            </a:r>
            <a:r>
              <a:rPr lang="en-US" altLang="ko-KR" smtClean="0"/>
              <a:t>, </a:t>
            </a:r>
            <a:r>
              <a:rPr lang="ko-KR" altLang="en-US" smtClean="0"/>
              <a:t>밝은 환경에 반응</a:t>
            </a:r>
          </a:p>
        </p:txBody>
      </p:sp>
      <p:pic>
        <p:nvPicPr>
          <p:cNvPr id="6149" name="Picture 5" descr="UNI00000a3c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5338"/>
            <a:ext cx="3744912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 descr="UNI00000a3c0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240088"/>
            <a:ext cx="42497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429B3A02-4BA9-4788-AFA5-78DB5E578445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5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컬러 매칭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580 nm </a:t>
            </a:r>
            <a:r>
              <a:rPr lang="ko-KR" altLang="en-US" smtClean="0"/>
              <a:t>황색 </a:t>
            </a:r>
            <a:r>
              <a:rPr lang="en-US" altLang="ko-KR" smtClean="0"/>
              <a:t>= </a:t>
            </a:r>
            <a:r>
              <a:rPr lang="ko-KR" altLang="en-US" smtClean="0"/>
              <a:t>적색 광원</a:t>
            </a:r>
            <a:r>
              <a:rPr lang="en-US" altLang="ko-KR" smtClean="0"/>
              <a:t>(0.25) + </a:t>
            </a:r>
            <a:r>
              <a:rPr lang="ko-KR" altLang="en-US" smtClean="0"/>
              <a:t>녹색광원</a:t>
            </a:r>
            <a:r>
              <a:rPr lang="en-US" altLang="ko-KR" smtClean="0"/>
              <a:t>(0.13) + </a:t>
            </a:r>
            <a:r>
              <a:rPr lang="ko-KR" altLang="en-US" smtClean="0"/>
              <a:t>청색광원</a:t>
            </a:r>
            <a:r>
              <a:rPr lang="en-US" altLang="ko-KR" smtClean="0"/>
              <a:t>(0.0)</a:t>
            </a:r>
          </a:p>
          <a:p>
            <a:pPr eaLnBrk="1" hangingPunct="1"/>
            <a:r>
              <a:rPr lang="en-US" altLang="ko-KR" smtClean="0"/>
              <a:t>500nm </a:t>
            </a:r>
            <a:r>
              <a:rPr lang="ko-KR" altLang="en-US" smtClean="0"/>
              <a:t>근처에서 적색광원은 음의 값</a:t>
            </a:r>
          </a:p>
          <a:p>
            <a:pPr lvl="1" eaLnBrk="1" hangingPunct="1"/>
            <a:r>
              <a:rPr lang="en-US" altLang="ko-KR" smtClean="0"/>
              <a:t>G, B</a:t>
            </a:r>
            <a:r>
              <a:rPr lang="ko-KR" altLang="en-US" smtClean="0"/>
              <a:t>를 합성한 색상에서 적색 성분을 빼야 함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현실적으로 불가능 </a:t>
            </a:r>
          </a:p>
        </p:txBody>
      </p:sp>
      <p:pic>
        <p:nvPicPr>
          <p:cNvPr id="7173" name="Picture 5" descr="UNI00000a3c00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7200"/>
            <a:ext cx="338455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 descr="UNI00000a3c0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81300"/>
            <a:ext cx="529272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75B53F07-73F4-4073-A428-0E217BC26F75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6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CIE </a:t>
            </a:r>
            <a:r>
              <a:rPr lang="ko-KR" altLang="en-US" sz="2000" smtClean="0"/>
              <a:t>컬러 모델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Commission Inernationale d'Eclairage(1931) (CIE</a:t>
            </a:r>
            <a:r>
              <a:rPr lang="ko-KR" altLang="en-US" smtClean="0"/>
              <a:t>위원회</a:t>
            </a:r>
            <a:r>
              <a:rPr lang="en-US" altLang="ko-KR" smtClean="0"/>
              <a:t>) </a:t>
            </a:r>
          </a:p>
          <a:p>
            <a:pPr lvl="1" eaLnBrk="1" hangingPunct="1"/>
            <a:r>
              <a:rPr lang="ko-KR" altLang="en-US" smtClean="0"/>
              <a:t>가상의 삼원색</a:t>
            </a:r>
            <a:r>
              <a:rPr lang="en-US" altLang="ko-KR" smtClean="0"/>
              <a:t>(X,Y,Z), </a:t>
            </a:r>
            <a:r>
              <a:rPr lang="ko-KR" altLang="en-US" smtClean="0"/>
              <a:t>수학적으로 유도</a:t>
            </a:r>
            <a:r>
              <a:rPr lang="en-US" altLang="ko-KR" smtClean="0"/>
              <a:t>, </a:t>
            </a:r>
            <a:r>
              <a:rPr lang="ko-KR" altLang="en-US" smtClean="0"/>
              <a:t>모두 양의 함수</a:t>
            </a:r>
          </a:p>
          <a:p>
            <a:pPr lvl="1" eaLnBrk="1" hangingPunct="1"/>
            <a:r>
              <a:rPr lang="en-US" altLang="ko-KR" smtClean="0"/>
              <a:t>Y = </a:t>
            </a:r>
            <a:r>
              <a:rPr lang="ko-KR" altLang="en-US" smtClean="0"/>
              <a:t>명도</a:t>
            </a:r>
            <a:r>
              <a:rPr lang="en-US" altLang="ko-KR" smtClean="0"/>
              <a:t>. X, Z</a:t>
            </a:r>
            <a:r>
              <a:rPr lang="ko-KR" altLang="en-US" smtClean="0"/>
              <a:t>가 색을 결정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XYZ</a:t>
            </a:r>
            <a:r>
              <a:rPr lang="ko-KR" altLang="en-US" smtClean="0"/>
              <a:t>색 모델</a:t>
            </a:r>
          </a:p>
          <a:p>
            <a:pPr lvl="1" eaLnBrk="1" hangingPunct="1">
              <a:buFontTx/>
              <a:buNone/>
            </a:pPr>
            <a:endParaRPr lang="en-US" altLang="ko-KR" smtClean="0"/>
          </a:p>
        </p:txBody>
      </p:sp>
      <p:pic>
        <p:nvPicPr>
          <p:cNvPr id="8197" name="Picture 5" descr="UNI00000a3c0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500313"/>
            <a:ext cx="4505325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6263C9E5-9BA1-4969-98A7-80670E97D604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7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CIE </a:t>
            </a:r>
            <a:r>
              <a:rPr lang="ko-KR" altLang="en-US" sz="2000" smtClean="0"/>
              <a:t>정규화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x+y+z = 1</a:t>
            </a:r>
            <a:r>
              <a:rPr lang="ko-KR" altLang="en-US" smtClean="0"/>
              <a:t>이 되도록 </a:t>
            </a:r>
            <a:r>
              <a:rPr lang="en-US" altLang="ko-KR" smtClean="0"/>
              <a:t>x, y, z</a:t>
            </a:r>
            <a:r>
              <a:rPr lang="ko-KR" altLang="en-US" smtClean="0"/>
              <a:t>를 설정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x, y</a:t>
            </a:r>
            <a:r>
              <a:rPr lang="ko-KR" altLang="en-US" smtClean="0"/>
              <a:t>가 결정되면 </a:t>
            </a:r>
            <a:r>
              <a:rPr lang="en-US" altLang="ko-KR" smtClean="0"/>
              <a:t>z</a:t>
            </a:r>
            <a:r>
              <a:rPr lang="ko-KR" altLang="en-US" smtClean="0"/>
              <a:t>는 자동으로 결정됨</a:t>
            </a:r>
            <a:r>
              <a:rPr lang="en-US" altLang="ko-KR" smtClean="0"/>
              <a:t>: x, y</a:t>
            </a:r>
            <a:r>
              <a:rPr lang="ko-KR" altLang="en-US" smtClean="0"/>
              <a:t>의 함수로서 색을 표현</a:t>
            </a:r>
          </a:p>
          <a:p>
            <a:pPr lvl="1" eaLnBrk="1" hangingPunct="1"/>
            <a:r>
              <a:rPr lang="en-US" altLang="ko-KR" smtClean="0"/>
              <a:t>CIE </a:t>
            </a:r>
            <a:r>
              <a:rPr lang="ko-KR" altLang="en-US" smtClean="0"/>
              <a:t>색 범위</a:t>
            </a:r>
          </a:p>
          <a:p>
            <a:pPr lvl="1" eaLnBrk="1" hangingPunct="1"/>
            <a:r>
              <a:rPr lang="ko-KR" altLang="en-US" smtClean="0"/>
              <a:t>순색</a:t>
            </a:r>
            <a:r>
              <a:rPr lang="en-US" altLang="ko-KR" smtClean="0"/>
              <a:t>(</a:t>
            </a:r>
            <a:r>
              <a:rPr lang="ko-KR" altLang="en-US" smtClean="0"/>
              <a:t>단일 파장</a:t>
            </a:r>
            <a:r>
              <a:rPr lang="en-US" altLang="ko-KR" smtClean="0"/>
              <a:t>): </a:t>
            </a:r>
            <a:r>
              <a:rPr lang="ko-KR" altLang="en-US" smtClean="0"/>
              <a:t>경계선</a:t>
            </a:r>
            <a:r>
              <a:rPr lang="en-US" altLang="ko-KR" smtClean="0"/>
              <a:t>, </a:t>
            </a:r>
            <a:r>
              <a:rPr lang="ko-KR" altLang="en-US" smtClean="0"/>
              <a:t>내부색</a:t>
            </a:r>
            <a:r>
              <a:rPr lang="en-US" altLang="ko-KR" smtClean="0"/>
              <a:t>: </a:t>
            </a:r>
            <a:r>
              <a:rPr lang="ko-KR" altLang="en-US" smtClean="0"/>
              <a:t>순색의 혼합</a:t>
            </a:r>
            <a:r>
              <a:rPr lang="en-US" altLang="ko-KR" smtClean="0"/>
              <a:t>, </a:t>
            </a:r>
            <a:r>
              <a:rPr lang="ko-KR" altLang="en-US" smtClean="0"/>
              <a:t>보색</a:t>
            </a:r>
            <a:r>
              <a:rPr lang="en-US" altLang="ko-KR" smtClean="0"/>
              <a:t>: </a:t>
            </a:r>
            <a:r>
              <a:rPr lang="ko-KR" altLang="en-US" smtClean="0"/>
              <a:t>예</a:t>
            </a:r>
            <a:r>
              <a:rPr lang="en-US" altLang="ko-KR" smtClean="0"/>
              <a:t>. A</a:t>
            </a:r>
            <a:r>
              <a:rPr lang="ko-KR" altLang="en-US" smtClean="0"/>
              <a:t>와 </a:t>
            </a:r>
            <a:r>
              <a:rPr lang="en-US" altLang="ko-KR" smtClean="0"/>
              <a:t>B</a:t>
            </a:r>
          </a:p>
          <a:p>
            <a:pPr lvl="1" eaLnBrk="1" hangingPunct="1"/>
            <a:r>
              <a:rPr lang="ko-KR" altLang="en-US" smtClean="0"/>
              <a:t>주어진 색의 채도와 지배파장을 결정할 때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5538"/>
            <a:ext cx="616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UNI00000a3c00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24175"/>
            <a:ext cx="3816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 descr="UNI00000a3c00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13100"/>
            <a:ext cx="26209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E84F02E0-CBD7-41E7-A3C5-4E1848BD3527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8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색 범위</a:t>
            </a:r>
            <a:r>
              <a:rPr lang="en-US" altLang="ko-KR" sz="2000" smtClean="0"/>
              <a:t>(Color Gamut)</a:t>
            </a:r>
          </a:p>
        </p:txBody>
      </p:sp>
      <p:pic>
        <p:nvPicPr>
          <p:cNvPr id="10244" name="Picture 5" descr="UNI00000a3c00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35274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UNI00000a3c00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1971675"/>
            <a:ext cx="479107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333399"/>
                </a:solidFill>
                <a:latin typeface="Palatino Linotype" pitchFamily="18" charset="0"/>
                <a:ea typeface="HY견명조" pitchFamily="18" charset="-127"/>
              </a:defRPr>
            </a:lvl9pPr>
          </a:lstStyle>
          <a:p>
            <a:pPr eaLnBrk="1" hangingPunct="1"/>
            <a:fld id="{552526A6-8A3B-48BD-8C50-C68406860796}" type="slidenum">
              <a:rPr lang="en-US" altLang="ko-KR" sz="1400" smtClean="0">
                <a:solidFill>
                  <a:schemeClr val="tx1"/>
                </a:solidFill>
                <a:latin typeface="Garamond" pitchFamily="18" charset="0"/>
                <a:ea typeface="굴림" charset="-127"/>
              </a:rPr>
              <a:pPr eaLnBrk="1" hangingPunct="1"/>
              <a:t>9</a:t>
            </a:fld>
            <a:endParaRPr lang="en-US" altLang="ko-KR" sz="1400" smtClean="0">
              <a:solidFill>
                <a:schemeClr val="tx1"/>
              </a:solidFill>
              <a:latin typeface="Garamond" pitchFamily="18" charset="0"/>
              <a:ea typeface="굴림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RGB </a:t>
            </a:r>
            <a:r>
              <a:rPr lang="ko-KR" altLang="en-US" sz="2000" smtClean="0"/>
              <a:t>컬러모델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삼중 자극이론</a:t>
            </a:r>
            <a:r>
              <a:rPr lang="en-US" altLang="ko-KR" smtClean="0"/>
              <a:t>(Tri-Stimulus Theory)</a:t>
            </a:r>
          </a:p>
          <a:p>
            <a:pPr lvl="1" eaLnBrk="1" hangingPunct="1"/>
            <a:r>
              <a:rPr lang="ko-KR" altLang="en-US" smtClean="0"/>
              <a:t>원추세포 시각색소는 파장 </a:t>
            </a:r>
            <a:r>
              <a:rPr lang="en-US" altLang="ko-KR" smtClean="0"/>
              <a:t>630nm(</a:t>
            </a:r>
            <a:r>
              <a:rPr lang="ko-KR" altLang="en-US" smtClean="0"/>
              <a:t>빨강</a:t>
            </a:r>
            <a:r>
              <a:rPr lang="en-US" altLang="ko-KR" smtClean="0"/>
              <a:t>), 530 nm(</a:t>
            </a:r>
            <a:r>
              <a:rPr lang="ko-KR" altLang="en-US" smtClean="0"/>
              <a:t>녹색</a:t>
            </a:r>
            <a:r>
              <a:rPr lang="en-US" altLang="ko-KR" smtClean="0"/>
              <a:t>), 450nm(</a:t>
            </a:r>
            <a:r>
              <a:rPr lang="ko-KR" altLang="en-US" smtClean="0"/>
              <a:t>청색</a:t>
            </a:r>
            <a:r>
              <a:rPr lang="en-US" altLang="ko-KR" smtClean="0"/>
              <a:t>)</a:t>
            </a:r>
            <a:r>
              <a:rPr lang="ko-KR" altLang="en-US" smtClean="0"/>
              <a:t>에 가장 민감하게 반응 </a:t>
            </a:r>
          </a:p>
        </p:txBody>
      </p:sp>
      <p:pic>
        <p:nvPicPr>
          <p:cNvPr id="11269" name="Picture 5" descr="UNI00000a3c00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92350"/>
            <a:ext cx="46085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 descr="UNI00000a3c00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997200"/>
            <a:ext cx="2273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Verdana"/>
        <a:ea typeface="소망M"/>
        <a:cs typeface=""/>
      </a:majorFont>
      <a:minorFont>
        <a:latin typeface="Verdana"/>
        <a:ea typeface="소망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alatino Linotype" pitchFamily="18" charset="0"/>
            <a:ea typeface="HY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alatino Linotype" pitchFamily="18" charset="0"/>
            <a:ea typeface="HY견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Palatino Linotype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alatino Linotype" pitchFamily="18" charset="0"/>
            <a:ea typeface="HY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alatino Linotype" pitchFamily="18" charset="0"/>
            <a:ea typeface="HY견명조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969</Words>
  <Application>Microsoft Office PowerPoint</Application>
  <PresentationFormat>화면 슬라이드 쇼(4:3)</PresentationFormat>
  <Paragraphs>236</Paragraphs>
  <Slides>31</Slides>
  <Notes>30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기본 디자인</vt:lpstr>
      <vt:lpstr>디자인 사용자 지정</vt:lpstr>
      <vt:lpstr>Image</vt:lpstr>
      <vt:lpstr>3장. 그래픽 컬러처리</vt:lpstr>
      <vt:lpstr>그래픽 컬러처리 </vt:lpstr>
      <vt:lpstr>색상, 명도, 채도</vt:lpstr>
      <vt:lpstr>눈의 구조</vt:lpstr>
      <vt:lpstr>컬러 매칭</vt:lpstr>
      <vt:lpstr>CIE 컬러 모델</vt:lpstr>
      <vt:lpstr>CIE 정규화</vt:lpstr>
      <vt:lpstr>색 범위(Color Gamut)</vt:lpstr>
      <vt:lpstr>RGB 컬러모델</vt:lpstr>
      <vt:lpstr>RGB 컬러모델</vt:lpstr>
      <vt:lpstr>CMY 컬러모델</vt:lpstr>
      <vt:lpstr>CMY 컬러모델</vt:lpstr>
      <vt:lpstr>CMYK 컬러모델</vt:lpstr>
      <vt:lpstr>HSV 컬러모델</vt:lpstr>
      <vt:lpstr>HSV 컬러모델</vt:lpstr>
      <vt:lpstr>HSV 컬러모델</vt:lpstr>
      <vt:lpstr>HSV 컬러모델의 변형</vt:lpstr>
      <vt:lpstr>YUV</vt:lpstr>
      <vt:lpstr>CIE L*a*b* </vt:lpstr>
      <vt:lpstr>CIE L*a*b*</vt:lpstr>
      <vt:lpstr>CIE L*a*b*</vt:lpstr>
      <vt:lpstr>RGB  컬러모드</vt:lpstr>
      <vt:lpstr>인덱스 컬러모드</vt:lpstr>
      <vt:lpstr>컬러 보기표</vt:lpstr>
      <vt:lpstr>컬러 팔레트 </vt:lpstr>
      <vt:lpstr>컬러 인덱스 모드</vt:lpstr>
      <vt:lpstr>하프 토우닝</vt:lpstr>
      <vt:lpstr>디지털 하프 토우닝</vt:lpstr>
      <vt:lpstr>하프 토우닝</vt:lpstr>
      <vt:lpstr>디더링</vt:lpstr>
      <vt:lpstr>오류확산, 패턴 디더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진수</cp:lastModifiedBy>
  <cp:revision>327</cp:revision>
  <dcterms:modified xsi:type="dcterms:W3CDTF">2015-03-09T09:16:32Z</dcterms:modified>
</cp:coreProperties>
</file>