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6"/>
  </p:notesMasterIdLst>
  <p:sldIdLst>
    <p:sldId id="322" r:id="rId2"/>
    <p:sldId id="306" r:id="rId3"/>
    <p:sldId id="364" r:id="rId4"/>
    <p:sldId id="399" r:id="rId5"/>
    <p:sldId id="365" r:id="rId6"/>
    <p:sldId id="400" r:id="rId7"/>
    <p:sldId id="401" r:id="rId8"/>
    <p:sldId id="367" r:id="rId9"/>
    <p:sldId id="392" r:id="rId10"/>
    <p:sldId id="394" r:id="rId11"/>
    <p:sldId id="402" r:id="rId12"/>
    <p:sldId id="368" r:id="rId13"/>
    <p:sldId id="395" r:id="rId14"/>
    <p:sldId id="369" r:id="rId15"/>
    <p:sldId id="403" r:id="rId16"/>
    <p:sldId id="370" r:id="rId17"/>
    <p:sldId id="371" r:id="rId18"/>
    <p:sldId id="404" r:id="rId19"/>
    <p:sldId id="405" r:id="rId20"/>
    <p:sldId id="406" r:id="rId21"/>
    <p:sldId id="372" r:id="rId22"/>
    <p:sldId id="407" r:id="rId23"/>
    <p:sldId id="408" r:id="rId24"/>
    <p:sldId id="374" r:id="rId25"/>
    <p:sldId id="376" r:id="rId26"/>
    <p:sldId id="378" r:id="rId27"/>
    <p:sldId id="375" r:id="rId28"/>
    <p:sldId id="409" r:id="rId29"/>
    <p:sldId id="377" r:id="rId30"/>
    <p:sldId id="410" r:id="rId31"/>
    <p:sldId id="379" r:id="rId32"/>
    <p:sldId id="380" r:id="rId33"/>
    <p:sldId id="411" r:id="rId34"/>
    <p:sldId id="381" r:id="rId35"/>
    <p:sldId id="396" r:id="rId36"/>
    <p:sldId id="397" r:id="rId37"/>
    <p:sldId id="382" r:id="rId38"/>
    <p:sldId id="383" r:id="rId39"/>
    <p:sldId id="412" r:id="rId40"/>
    <p:sldId id="341" r:id="rId41"/>
    <p:sldId id="384" r:id="rId42"/>
    <p:sldId id="385" r:id="rId43"/>
    <p:sldId id="386" r:id="rId44"/>
    <p:sldId id="342" r:id="rId45"/>
    <p:sldId id="387" r:id="rId46"/>
    <p:sldId id="388" r:id="rId47"/>
    <p:sldId id="413" r:id="rId48"/>
    <p:sldId id="389" r:id="rId49"/>
    <p:sldId id="398" r:id="rId50"/>
    <p:sldId id="344" r:id="rId51"/>
    <p:sldId id="390" r:id="rId52"/>
    <p:sldId id="346" r:id="rId53"/>
    <p:sldId id="391" r:id="rId54"/>
    <p:sldId id="348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22"/>
            <p14:sldId id="306"/>
            <p14:sldId id="364"/>
            <p14:sldId id="399"/>
            <p14:sldId id="365"/>
            <p14:sldId id="400"/>
            <p14:sldId id="401"/>
            <p14:sldId id="367"/>
            <p14:sldId id="392"/>
            <p14:sldId id="394"/>
            <p14:sldId id="402"/>
            <p14:sldId id="368"/>
            <p14:sldId id="395"/>
            <p14:sldId id="369"/>
            <p14:sldId id="403"/>
            <p14:sldId id="370"/>
            <p14:sldId id="371"/>
            <p14:sldId id="404"/>
            <p14:sldId id="405"/>
            <p14:sldId id="406"/>
            <p14:sldId id="372"/>
            <p14:sldId id="407"/>
            <p14:sldId id="408"/>
            <p14:sldId id="374"/>
            <p14:sldId id="376"/>
            <p14:sldId id="378"/>
            <p14:sldId id="375"/>
            <p14:sldId id="409"/>
            <p14:sldId id="377"/>
            <p14:sldId id="410"/>
            <p14:sldId id="379"/>
            <p14:sldId id="380"/>
            <p14:sldId id="411"/>
            <p14:sldId id="381"/>
            <p14:sldId id="396"/>
            <p14:sldId id="397"/>
            <p14:sldId id="382"/>
            <p14:sldId id="383"/>
            <p14:sldId id="412"/>
            <p14:sldId id="341"/>
            <p14:sldId id="384"/>
            <p14:sldId id="385"/>
            <p14:sldId id="386"/>
            <p14:sldId id="342"/>
            <p14:sldId id="387"/>
            <p14:sldId id="388"/>
            <p14:sldId id="413"/>
            <p14:sldId id="389"/>
            <p14:sldId id="398"/>
            <p14:sldId id="344"/>
            <p14:sldId id="390"/>
            <p14:sldId id="346"/>
            <p14:sldId id="391"/>
            <p14:sldId id="34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18F"/>
    <a:srgbClr val="FF3300"/>
    <a:srgbClr val="FF5B5B"/>
    <a:srgbClr val="669900"/>
    <a:srgbClr val="8FFE00"/>
    <a:srgbClr val="4FB4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4" autoAdjust="0"/>
    <p:restoredTop sz="91568" autoAdjust="0"/>
  </p:normalViewPr>
  <p:slideViewPr>
    <p:cSldViewPr>
      <p:cViewPr varScale="1">
        <p:scale>
          <a:sx n="106" d="100"/>
          <a:sy n="106" d="100"/>
        </p:scale>
        <p:origin x="-17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Div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로는 </a:t>
            </a:r>
            <a:r>
              <a:rPr lang="ko-KR" altLang="en-US" dirty="0" err="1" smtClean="0"/>
              <a:t>컨텐츠만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표시할뿐</a:t>
            </a:r>
            <a:r>
              <a:rPr lang="ko-KR" altLang="en-US" dirty="0" smtClean="0"/>
              <a:t> 문서를 구조화하지 못한다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3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r>
              <a:rPr lang="en-US" altLang="ko-KR" baseline="0" dirty="0" smtClean="0"/>
              <a:t> type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email</a:t>
            </a:r>
            <a:r>
              <a:rPr lang="ko-KR" altLang="en-US" baseline="0" dirty="0" smtClean="0"/>
              <a:t>로 하면 브라우저에서 알아서 </a:t>
            </a:r>
            <a:r>
              <a:rPr lang="ko-KR" altLang="en-US" baseline="0" dirty="0" err="1" smtClean="0"/>
              <a:t>오류메세지를</a:t>
            </a:r>
            <a:r>
              <a:rPr lang="ko-KR" altLang="en-US" baseline="0" dirty="0" smtClean="0"/>
              <a:t> 출력한다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5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00"/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고급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문서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웹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0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44008" y="188640"/>
            <a:ext cx="4501008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/>
              <a:t>&lt;!DOCTYPE html&gt; </a:t>
            </a:r>
            <a:endParaRPr lang="en-US" altLang="ko-KR" sz="700" dirty="0" smtClean="0"/>
          </a:p>
          <a:p>
            <a:r>
              <a:rPr lang="en-US" altLang="ko-KR" sz="700" dirty="0" smtClean="0"/>
              <a:t>&lt;</a:t>
            </a:r>
            <a:r>
              <a:rPr lang="en-US" altLang="ko-KR" sz="700" dirty="0"/>
              <a:t>html&gt;</a:t>
            </a:r>
          </a:p>
          <a:p>
            <a:r>
              <a:rPr lang="en-US" altLang="ko-KR" sz="700" dirty="0" smtClean="0"/>
              <a:t>&lt;</a:t>
            </a:r>
            <a:r>
              <a:rPr lang="en-US" altLang="ko-KR" sz="700" dirty="0"/>
              <a:t>head&gt;</a:t>
            </a:r>
          </a:p>
          <a:p>
            <a:r>
              <a:rPr lang="en-US" altLang="ko-KR" sz="700" dirty="0"/>
              <a:t>    &lt;title&gt;Elvis Presley&lt;/title&gt;</a:t>
            </a:r>
          </a:p>
          <a:p>
            <a:r>
              <a:rPr lang="en-US" altLang="ko-KR" sz="700" dirty="0" smtClean="0"/>
              <a:t>&lt;/</a:t>
            </a:r>
            <a:r>
              <a:rPr lang="en-US" altLang="ko-KR" sz="700" dirty="0"/>
              <a:t>head&gt;</a:t>
            </a:r>
          </a:p>
          <a:p>
            <a:r>
              <a:rPr lang="en-US" altLang="ko-KR" sz="700" dirty="0"/>
              <a:t>&lt;body&gt;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&lt;header&gt;</a:t>
            </a:r>
          </a:p>
          <a:p>
            <a:r>
              <a:rPr lang="pt-BR" altLang="ko-KR" sz="700" b="1" dirty="0"/>
              <a:t>   </a:t>
            </a:r>
            <a:r>
              <a:rPr lang="pt-BR" altLang="ko-KR" sz="700" dirty="0"/>
              <a:t> &lt;h1&gt;&lt;a href="https://www.facebook.com/elvis"&gt;Elvis Presley&lt;/a&gt;&lt;/h1&gt;</a:t>
            </a:r>
          </a:p>
          <a:p>
            <a:r>
              <a:rPr lang="en-US" altLang="ko-KR" sz="700" b="1" dirty="0"/>
              <a:t>  &lt;/header</a:t>
            </a:r>
            <a:r>
              <a:rPr lang="en-US" altLang="ko-KR" sz="700" b="1" dirty="0" smtClean="0"/>
              <a:t>&gt;</a:t>
            </a:r>
          </a:p>
          <a:p>
            <a:endParaRPr lang="en-US" altLang="ko-KR" sz="700" b="1" dirty="0"/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&lt;section&gt;               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&lt;article&gt;</a:t>
            </a:r>
          </a:p>
          <a:p>
            <a:r>
              <a:rPr lang="pt-BR" altLang="ko-KR" sz="700" dirty="0"/>
              <a:t>      &lt;h2&gt;&lt;a href="https://ko.wikipedia.org/wiki/</a:t>
            </a:r>
            <a:r>
              <a:rPr lang="ko-KR" altLang="pt-BR" sz="700" dirty="0" err="1"/>
              <a:t>엘비스</a:t>
            </a:r>
            <a:r>
              <a:rPr lang="pt-BR" altLang="ko-KR" sz="700" dirty="0"/>
              <a:t>_</a:t>
            </a:r>
            <a:r>
              <a:rPr lang="ko-KR" altLang="pt-BR" sz="700" dirty="0" err="1"/>
              <a:t>프레슬리</a:t>
            </a:r>
            <a:r>
              <a:rPr lang="pt-BR" altLang="ko-KR" sz="700" dirty="0"/>
              <a:t>"&gt;</a:t>
            </a:r>
          </a:p>
          <a:p>
            <a:r>
              <a:rPr lang="en-US" altLang="ko-KR" sz="700" dirty="0"/>
              <a:t>        Who is Elvis?&lt;/a&gt;&lt;/h2&gt;</a:t>
            </a:r>
          </a:p>
          <a:p>
            <a:r>
              <a:rPr lang="ko-KR" altLang="en-US" sz="700" dirty="0"/>
              <a:t>        </a:t>
            </a:r>
          </a:p>
          <a:p>
            <a:r>
              <a:rPr lang="ko-KR" altLang="en-US" sz="700" dirty="0"/>
              <a:t>       </a:t>
            </a:r>
            <a:r>
              <a:rPr lang="en-US" altLang="ko-KR" sz="700" dirty="0"/>
              <a:t>&lt;p&gt;</a:t>
            </a:r>
            <a:r>
              <a:rPr lang="ko-KR" altLang="en-US" sz="700" dirty="0" err="1"/>
              <a:t>엘비스</a:t>
            </a:r>
            <a:r>
              <a:rPr lang="ko-KR" altLang="en-US" sz="700" dirty="0"/>
              <a:t> </a:t>
            </a:r>
            <a:r>
              <a:rPr lang="ko-KR" altLang="en-US" sz="700" dirty="0" err="1"/>
              <a:t>프레슬리는</a:t>
            </a:r>
            <a:r>
              <a:rPr lang="ko-KR" altLang="en-US" sz="700" dirty="0"/>
              <a:t> </a:t>
            </a:r>
            <a:r>
              <a:rPr lang="en-US" altLang="ko-KR" sz="700" dirty="0"/>
              <a:t>20</a:t>
            </a:r>
            <a:r>
              <a:rPr lang="ko-KR" altLang="en-US" sz="700" dirty="0"/>
              <a:t>세기 가장 잘 알려진 미국 가수 중 한</a:t>
            </a:r>
          </a:p>
          <a:p>
            <a:r>
              <a:rPr lang="ko-KR" altLang="en-US" sz="700" dirty="0"/>
              <a:t>      명이었다</a:t>
            </a:r>
            <a:r>
              <a:rPr lang="en-US" altLang="ko-KR" sz="700" dirty="0"/>
              <a:t>. </a:t>
            </a:r>
            <a:r>
              <a:rPr lang="ko-KR" altLang="en-US" sz="700" dirty="0"/>
              <a:t>하나의 문화 아이콘으로</a:t>
            </a:r>
            <a:r>
              <a:rPr lang="en-US" altLang="ko-KR" sz="700" dirty="0"/>
              <a:t>, </a:t>
            </a:r>
            <a:r>
              <a:rPr lang="ko-KR" altLang="en-US" sz="700" dirty="0" err="1"/>
              <a:t>엘비스의</a:t>
            </a:r>
            <a:r>
              <a:rPr lang="ko-KR" altLang="en-US" sz="700" dirty="0"/>
              <a:t> 음악들은</a:t>
            </a:r>
          </a:p>
          <a:p>
            <a:r>
              <a:rPr lang="ko-KR" altLang="en-US" sz="700" dirty="0"/>
              <a:t>    세계적으로 선풍적인 인기를 끌었으며 </a:t>
            </a:r>
            <a:r>
              <a:rPr lang="en-US" altLang="ko-KR" sz="700" dirty="0"/>
              <a:t>"</a:t>
            </a:r>
            <a:r>
              <a:rPr lang="ko-KR" altLang="en-US" sz="700" dirty="0"/>
              <a:t>로큰롤의 제왕</a:t>
            </a:r>
            <a:r>
              <a:rPr lang="en-US" altLang="ko-KR" sz="700" dirty="0"/>
              <a:t>"</a:t>
            </a:r>
            <a:r>
              <a:rPr lang="ko-KR" altLang="en-US" sz="700" dirty="0"/>
              <a:t>으로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불리곤한다</a:t>
            </a:r>
            <a:r>
              <a:rPr lang="en-US" altLang="ko-KR" sz="700" dirty="0"/>
              <a:t>. </a:t>
            </a:r>
            <a:r>
              <a:rPr lang="ko-KR" altLang="en-US" sz="700" dirty="0"/>
              <a:t>그는 미시시피 주의 </a:t>
            </a:r>
            <a:r>
              <a:rPr lang="ko-KR" altLang="en-US" sz="700" dirty="0" err="1"/>
              <a:t>투펄로에서</a:t>
            </a:r>
            <a:r>
              <a:rPr lang="ko-KR" altLang="en-US" sz="700" dirty="0"/>
              <a:t> 태어났다</a:t>
            </a:r>
            <a:r>
              <a:rPr lang="en-US" altLang="ko-KR" sz="700" dirty="0"/>
              <a:t>.&lt;/p&gt;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&lt;/article&gt;</a:t>
            </a:r>
          </a:p>
          <a:p>
            <a:endParaRPr lang="ko-KR" altLang="en-US" sz="700" dirty="0"/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&lt;article&gt;</a:t>
            </a:r>
          </a:p>
          <a:p>
            <a:r>
              <a:rPr lang="en-US" altLang="ko-KR" sz="700" dirty="0"/>
              <a:t>      &lt;h2&gt;&lt;a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</a:t>
            </a:r>
          </a:p>
          <a:p>
            <a:r>
              <a:rPr lang="en-US" altLang="ko-KR" sz="700" dirty="0"/>
              <a:t>        "http://www.biography.com/people/elvis-presley-9446466"&gt;</a:t>
            </a:r>
          </a:p>
          <a:p>
            <a:r>
              <a:rPr lang="en-US" altLang="ko-KR" sz="700" dirty="0"/>
              <a:t>        His music and life&lt;/a&gt;&lt;/h2&gt;</a:t>
            </a:r>
          </a:p>
          <a:p>
            <a:r>
              <a:rPr lang="ko-KR" altLang="en-US" sz="700" dirty="0"/>
              <a:t>        </a:t>
            </a:r>
          </a:p>
          <a:p>
            <a:r>
              <a:rPr lang="en-US" altLang="ko-KR" sz="700" dirty="0"/>
              <a:t>        &lt;p&gt;Presley received his first guitar as a gift</a:t>
            </a:r>
          </a:p>
          <a:p>
            <a:r>
              <a:rPr lang="en-US" altLang="ko-KR" sz="700" dirty="0"/>
              <a:t>         from his mother on his 11th birthday in 1946</a:t>
            </a:r>
          </a:p>
          <a:p>
            <a:r>
              <a:rPr lang="en-US" altLang="ko-KR" sz="700" dirty="0"/>
              <a:t>         and had his first taste of musical success</a:t>
            </a:r>
          </a:p>
          <a:p>
            <a:r>
              <a:rPr lang="en-US" altLang="ko-KR" sz="700" dirty="0"/>
              <a:t>         a few years later when he won a talent show</a:t>
            </a:r>
          </a:p>
          <a:p>
            <a:r>
              <a:rPr lang="en-US" altLang="ko-KR" sz="700" dirty="0"/>
              <a:t>         at </a:t>
            </a:r>
            <a:r>
              <a:rPr lang="en-US" altLang="ko-KR" sz="700" dirty="0" err="1"/>
              <a:t>Humes</a:t>
            </a:r>
            <a:r>
              <a:rPr lang="en-US" altLang="ko-KR" sz="700" dirty="0"/>
              <a:t> High School in Memphis.&lt;/p&gt;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&lt;/article&gt;    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&gt;</a:t>
            </a:r>
          </a:p>
          <a:p>
            <a:r>
              <a:rPr lang="en-US" altLang="ko-KR" sz="700" dirty="0"/>
              <a:t>      &lt;a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=""&gt;&amp;</a:t>
            </a:r>
            <a:r>
              <a:rPr lang="en-US" altLang="ko-KR" sz="700" dirty="0" err="1"/>
              <a:t>laquo</a:t>
            </a:r>
            <a:r>
              <a:rPr lang="en-US" altLang="ko-KR" sz="700" dirty="0"/>
              <a:t>; Previous Entries&lt;/a&gt;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&lt;/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&lt;/section&gt;</a:t>
            </a:r>
          </a:p>
          <a:p>
            <a:endParaRPr lang="ko-KR" altLang="en-US" sz="700" dirty="0"/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&gt;</a:t>
            </a:r>
          </a:p>
          <a:p>
            <a:r>
              <a:rPr lang="en-US" altLang="ko-KR" sz="700" dirty="0"/>
              <a:t>    &lt;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r>
              <a:rPr lang="en-US" altLang="ko-KR" sz="700" dirty="0"/>
              <a:t>      &lt;li&gt;&lt;h2&gt;Archives&lt;/h2&gt;</a:t>
            </a:r>
          </a:p>
          <a:p>
            <a:r>
              <a:rPr lang="en-US" altLang="ko-KR" sz="700" dirty="0"/>
              <a:t>        &lt;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r>
              <a:rPr lang="en-US" altLang="ko-KR" sz="700" dirty="0"/>
              <a:t>          &lt;li&gt;&lt;a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='http://www.elvisthemusic.com/'&gt;Elvis The Music&lt;/a&gt;&lt;/li&gt;</a:t>
            </a:r>
          </a:p>
          <a:p>
            <a:r>
              <a:rPr lang="it-IT" altLang="ko-KR" sz="700" dirty="0"/>
              <a:t>          &lt;li&gt;&lt;a href='http://www.graceland.com/'&gt;Elvis Home Graceland&lt;/a&gt;&lt;/li&gt;</a:t>
            </a:r>
          </a:p>
          <a:p>
            <a:r>
              <a:rPr lang="it-IT" altLang="ko-KR" sz="700" dirty="0"/>
              <a:t>          &lt;li&gt;&lt;a href='http://www.last.fm/music/Elvis+Presley'&gt;Free Listening, Video&lt;/a&gt;&lt;/li&gt;</a:t>
            </a:r>
          </a:p>
          <a:p>
            <a:r>
              <a:rPr lang="en-US" altLang="ko-KR" sz="700" dirty="0"/>
              <a:t>        &lt;/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r>
              <a:rPr lang="en-US" altLang="ko-KR" sz="700" dirty="0"/>
              <a:t>      &lt;/li&gt;</a:t>
            </a:r>
          </a:p>
          <a:p>
            <a:r>
              <a:rPr lang="en-US" altLang="ko-KR" sz="700" dirty="0"/>
              <a:t>    &lt;/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&lt;/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&lt;footer&gt;</a:t>
            </a:r>
          </a:p>
          <a:p>
            <a:r>
              <a:rPr lang="en-US" altLang="ko-KR" sz="700" dirty="0"/>
              <a:t>    &lt;p&gt;Copyright 2015 Elvis&lt;/p&gt;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&lt;/footer&gt;</a:t>
            </a:r>
          </a:p>
          <a:p>
            <a:r>
              <a:rPr lang="ko-KR" altLang="en-US" sz="700" dirty="0"/>
              <a:t>  </a:t>
            </a:r>
          </a:p>
          <a:p>
            <a:r>
              <a:rPr lang="en-US" altLang="ko-KR" sz="700" dirty="0"/>
              <a:t>&lt;/body&gt;</a:t>
            </a:r>
          </a:p>
          <a:p>
            <a:r>
              <a:rPr lang="en-US" altLang="ko-KR" sz="700" dirty="0"/>
              <a:t>&lt;/html&gt;</a:t>
            </a:r>
            <a:endParaRPr lang="ko-KR" altLang="en-US" sz="7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83390" y="5916923"/>
            <a:ext cx="2232248" cy="7524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HTML5 </a:t>
            </a:r>
            <a:r>
              <a:rPr lang="ko-KR" altLang="en-US" sz="1200" dirty="0" err="1" smtClean="0"/>
              <a:t>시맨틱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태그로 작성</a:t>
            </a:r>
            <a:endParaRPr lang="en-US" altLang="ko-KR" sz="1200" dirty="0" smtClean="0"/>
          </a:p>
          <a:p>
            <a:r>
              <a:rPr lang="ko-KR" altLang="en-US" sz="1200" dirty="0" smtClean="0"/>
              <a:t>바람직한 웹 페이지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0" y="113757"/>
            <a:ext cx="4572000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700" dirty="0"/>
              <a:t>&lt;html&gt;</a:t>
            </a:r>
          </a:p>
          <a:p>
            <a:pPr defTabSz="180000"/>
            <a:r>
              <a:rPr lang="en-US" altLang="ko-KR" sz="700" dirty="0"/>
              <a:t>&lt;head&gt;</a:t>
            </a:r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dirty="0" smtClean="0"/>
              <a:t>&lt;</a:t>
            </a:r>
            <a:r>
              <a:rPr lang="en-US" altLang="ko-KR" sz="700" dirty="0"/>
              <a:t>title&gt;Elvis Presley&lt;/title&gt;</a:t>
            </a:r>
          </a:p>
          <a:p>
            <a:pPr defTabSz="180000"/>
            <a:r>
              <a:rPr lang="en-US" altLang="ko-KR" sz="700" dirty="0"/>
              <a:t>&lt;/head&gt;</a:t>
            </a:r>
          </a:p>
          <a:p>
            <a:pPr defTabSz="180000"/>
            <a:r>
              <a:rPr lang="en-US" altLang="ko-KR" sz="700" dirty="0"/>
              <a:t>&lt;body&gt;</a:t>
            </a:r>
          </a:p>
          <a:p>
            <a:pPr defTabSz="180000"/>
            <a:r>
              <a:rPr lang="en-US" altLang="ko-KR" sz="700" b="1" dirty="0" smtClean="0"/>
              <a:t>&lt;</a:t>
            </a:r>
            <a:r>
              <a:rPr lang="en-US" altLang="ko-KR" sz="700" b="1" dirty="0"/>
              <a:t>div&gt;</a:t>
            </a:r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b="1" dirty="0" smtClean="0"/>
              <a:t>&lt;</a:t>
            </a:r>
            <a:r>
              <a:rPr lang="en-US" altLang="ko-KR" sz="700" b="1" dirty="0"/>
              <a:t>div id="header"&gt;</a:t>
            </a:r>
          </a:p>
          <a:p>
            <a:pPr defTabSz="180000"/>
            <a:r>
              <a:rPr lang="pt-BR" altLang="ko-KR" sz="700" b="1" dirty="0" smtClean="0"/>
              <a:t>		&lt;</a:t>
            </a:r>
            <a:r>
              <a:rPr lang="pt-BR" altLang="ko-KR" sz="700" b="1" dirty="0"/>
              <a:t>h1&gt;&lt;a href="https://www.facebook.com/elvis"&gt;Elvis Presley&lt;/a&gt;&lt;/h1&gt;</a:t>
            </a:r>
          </a:p>
          <a:p>
            <a:pPr defTabSz="180000"/>
            <a:r>
              <a:rPr lang="en-US" altLang="ko-KR" sz="700" b="1" dirty="0" smtClean="0"/>
              <a:t>	&lt;/</a:t>
            </a:r>
            <a:r>
              <a:rPr lang="en-US" altLang="ko-KR" sz="700" b="1" dirty="0"/>
              <a:t>div&gt;</a:t>
            </a:r>
          </a:p>
          <a:p>
            <a:pPr defTabSz="180000"/>
            <a:endParaRPr lang="ko-KR" altLang="en-US" sz="700" dirty="0"/>
          </a:p>
          <a:p>
            <a:pPr defTabSz="180000"/>
            <a:r>
              <a:rPr lang="en-US" altLang="ko-KR" sz="700" dirty="0" smtClean="0"/>
              <a:t>	&lt;</a:t>
            </a:r>
            <a:r>
              <a:rPr lang="en-US" altLang="ko-KR" sz="700" dirty="0"/>
              <a:t>div id="container"&gt;</a:t>
            </a:r>
          </a:p>
          <a:p>
            <a:pPr defTabSz="180000"/>
            <a:r>
              <a:rPr lang="en-US" altLang="ko-KR" sz="700" dirty="0" smtClean="0"/>
              <a:t>		&lt;</a:t>
            </a:r>
            <a:r>
              <a:rPr lang="en-US" altLang="ko-KR" sz="700" dirty="0"/>
              <a:t>div&gt;               </a:t>
            </a:r>
          </a:p>
          <a:p>
            <a:pPr defTabSz="180000"/>
            <a:r>
              <a:rPr lang="en-US" altLang="ko-KR" sz="700" dirty="0" smtClean="0"/>
              <a:t>			&lt;</a:t>
            </a:r>
            <a:r>
              <a:rPr lang="en-US" altLang="ko-KR" sz="700" dirty="0"/>
              <a:t>div id="post-1"&gt;</a:t>
            </a:r>
          </a:p>
          <a:p>
            <a:pPr defTabSz="180000"/>
            <a:r>
              <a:rPr lang="pt-BR" altLang="ko-KR" sz="700" dirty="0" smtClean="0"/>
              <a:t>				&lt;</a:t>
            </a:r>
            <a:r>
              <a:rPr lang="pt-BR" altLang="ko-KR" sz="700" dirty="0"/>
              <a:t>h2&gt;&lt;a href="https://ko.wikipedia.org/wiki/</a:t>
            </a:r>
            <a:r>
              <a:rPr lang="ko-KR" altLang="pt-BR" sz="700" dirty="0" err="1"/>
              <a:t>엘비스</a:t>
            </a:r>
            <a:r>
              <a:rPr lang="pt-BR" altLang="ko-KR" sz="700" dirty="0"/>
              <a:t>_</a:t>
            </a:r>
            <a:r>
              <a:rPr lang="ko-KR" altLang="pt-BR" sz="700" dirty="0" err="1"/>
              <a:t>프레슬리</a:t>
            </a:r>
            <a:r>
              <a:rPr lang="pt-BR" altLang="ko-KR" sz="700" dirty="0"/>
              <a:t>"&gt;</a:t>
            </a:r>
          </a:p>
          <a:p>
            <a:pPr defTabSz="180000"/>
            <a:r>
              <a:rPr lang="en-US" altLang="ko-KR" sz="700" dirty="0" smtClean="0"/>
              <a:t>						Who </a:t>
            </a:r>
            <a:r>
              <a:rPr lang="en-US" altLang="ko-KR" sz="700" dirty="0"/>
              <a:t>is Elvis?&lt;/a&gt;&lt;/h2&gt;</a:t>
            </a:r>
          </a:p>
          <a:p>
            <a:pPr defTabSz="180000"/>
            <a:r>
              <a:rPr lang="ko-KR" altLang="en-US" sz="700" dirty="0"/>
              <a:t>    </a:t>
            </a:r>
          </a:p>
          <a:p>
            <a:pPr defTabSz="180000"/>
            <a:r>
              <a:rPr lang="en-US" altLang="ko-KR" sz="700" dirty="0" smtClean="0"/>
              <a:t>				&lt;</a:t>
            </a:r>
            <a:r>
              <a:rPr lang="en-US" altLang="ko-KR" sz="700" dirty="0"/>
              <a:t>div class="entry"&gt;</a:t>
            </a:r>
          </a:p>
          <a:p>
            <a:pPr defTabSz="180000"/>
            <a:r>
              <a:rPr lang="en-US" altLang="ko-KR" sz="700" dirty="0" smtClean="0"/>
              <a:t>					&lt;</a:t>
            </a:r>
            <a:r>
              <a:rPr lang="en-US" altLang="ko-KR" sz="700" dirty="0"/>
              <a:t>p&gt;</a:t>
            </a:r>
            <a:r>
              <a:rPr lang="ko-KR" altLang="en-US" sz="700" dirty="0" err="1"/>
              <a:t>엘비스</a:t>
            </a:r>
            <a:r>
              <a:rPr lang="ko-KR" altLang="en-US" sz="700" dirty="0"/>
              <a:t> </a:t>
            </a:r>
            <a:r>
              <a:rPr lang="ko-KR" altLang="en-US" sz="700" dirty="0" err="1"/>
              <a:t>프레슬리는</a:t>
            </a:r>
            <a:r>
              <a:rPr lang="ko-KR" altLang="en-US" sz="700" dirty="0"/>
              <a:t> </a:t>
            </a:r>
            <a:r>
              <a:rPr lang="en-US" altLang="ko-KR" sz="700" dirty="0"/>
              <a:t>20</a:t>
            </a:r>
            <a:r>
              <a:rPr lang="ko-KR" altLang="en-US" sz="700" dirty="0"/>
              <a:t>세기 가장 잘 알려진 미국 가수 중 한</a:t>
            </a:r>
          </a:p>
          <a:p>
            <a:pPr defTabSz="180000"/>
            <a:r>
              <a:rPr lang="en-US" altLang="ko-KR" sz="700" dirty="0" smtClean="0"/>
              <a:t>					</a:t>
            </a:r>
            <a:r>
              <a:rPr lang="ko-KR" altLang="en-US" sz="700" dirty="0" smtClean="0"/>
              <a:t>명이었다</a:t>
            </a:r>
            <a:r>
              <a:rPr lang="en-US" altLang="ko-KR" sz="700" dirty="0"/>
              <a:t>. </a:t>
            </a:r>
            <a:r>
              <a:rPr lang="ko-KR" altLang="en-US" sz="700" dirty="0"/>
              <a:t>하나의 문화 아이콘으로</a:t>
            </a:r>
            <a:r>
              <a:rPr lang="en-US" altLang="ko-KR" sz="700" dirty="0"/>
              <a:t>, </a:t>
            </a:r>
            <a:r>
              <a:rPr lang="ko-KR" altLang="en-US" sz="700" dirty="0" err="1"/>
              <a:t>엘비스의</a:t>
            </a:r>
            <a:r>
              <a:rPr lang="ko-KR" altLang="en-US" sz="700" dirty="0"/>
              <a:t> 음악들은</a:t>
            </a:r>
          </a:p>
          <a:p>
            <a:pPr defTabSz="180000"/>
            <a:r>
              <a:rPr lang="en-US" altLang="ko-KR" sz="700" dirty="0" smtClean="0"/>
              <a:t>					</a:t>
            </a:r>
            <a:r>
              <a:rPr lang="ko-KR" altLang="en-US" sz="700" dirty="0" smtClean="0"/>
              <a:t>세계적으로 </a:t>
            </a:r>
            <a:r>
              <a:rPr lang="ko-KR" altLang="en-US" sz="700" dirty="0"/>
              <a:t>선풍적인 인기를 끌었으며 </a:t>
            </a:r>
            <a:r>
              <a:rPr lang="en-US" altLang="ko-KR" sz="700" dirty="0"/>
              <a:t>"</a:t>
            </a:r>
            <a:r>
              <a:rPr lang="ko-KR" altLang="en-US" sz="700" dirty="0"/>
              <a:t>로큰롤의 제왕</a:t>
            </a:r>
            <a:r>
              <a:rPr lang="en-US" altLang="ko-KR" sz="700" dirty="0"/>
              <a:t>"</a:t>
            </a:r>
            <a:r>
              <a:rPr lang="ko-KR" altLang="en-US" sz="700" dirty="0"/>
              <a:t>으로</a:t>
            </a:r>
          </a:p>
          <a:p>
            <a:pPr defTabSz="180000"/>
            <a:r>
              <a:rPr lang="en-US" altLang="ko-KR" sz="700" dirty="0" smtClean="0"/>
              <a:t>					</a:t>
            </a:r>
            <a:r>
              <a:rPr lang="ko-KR" altLang="en-US" sz="700" dirty="0" err="1" smtClean="0"/>
              <a:t>불리곤한다</a:t>
            </a:r>
            <a:r>
              <a:rPr lang="en-US" altLang="ko-KR" sz="700" dirty="0"/>
              <a:t>. </a:t>
            </a:r>
            <a:r>
              <a:rPr lang="ko-KR" altLang="en-US" sz="700" dirty="0"/>
              <a:t>그는 미시시피 주의 </a:t>
            </a:r>
            <a:r>
              <a:rPr lang="ko-KR" altLang="en-US" sz="700" dirty="0" err="1"/>
              <a:t>투펄로에서</a:t>
            </a:r>
            <a:r>
              <a:rPr lang="ko-KR" altLang="en-US" sz="700" dirty="0"/>
              <a:t> 태어났다</a:t>
            </a:r>
            <a:r>
              <a:rPr lang="en-US" altLang="ko-KR" sz="700" dirty="0"/>
              <a:t>.&lt;/p&gt;</a:t>
            </a:r>
          </a:p>
          <a:p>
            <a:pPr defTabSz="180000"/>
            <a:r>
              <a:rPr lang="en-US" altLang="ko-KR" sz="700" dirty="0" smtClean="0"/>
              <a:t>				&lt;/</a:t>
            </a:r>
            <a:r>
              <a:rPr lang="en-US" altLang="ko-KR" sz="700" dirty="0"/>
              <a:t>div&gt;</a:t>
            </a:r>
          </a:p>
          <a:p>
            <a:pPr defTabSz="180000"/>
            <a:r>
              <a:rPr lang="en-US" altLang="ko-KR" sz="700" dirty="0" smtClean="0"/>
              <a:t>			&lt;/</a:t>
            </a:r>
            <a:r>
              <a:rPr lang="en-US" altLang="ko-KR" sz="700" dirty="0"/>
              <a:t>div&gt;</a:t>
            </a:r>
          </a:p>
          <a:p>
            <a:pPr defTabSz="180000"/>
            <a:endParaRPr lang="ko-KR" altLang="en-US" sz="700" dirty="0"/>
          </a:p>
          <a:p>
            <a:pPr defTabSz="180000"/>
            <a:r>
              <a:rPr lang="en-US" altLang="ko-KR" sz="700" dirty="0" smtClean="0"/>
              <a:t>			&lt;</a:t>
            </a:r>
            <a:r>
              <a:rPr lang="en-US" altLang="ko-KR" sz="700" dirty="0"/>
              <a:t>div id="post-2"&gt;</a:t>
            </a:r>
          </a:p>
          <a:p>
            <a:pPr defTabSz="180000"/>
            <a:r>
              <a:rPr lang="pt-BR" altLang="ko-KR" sz="700" dirty="0" smtClean="0"/>
              <a:t>				&lt;</a:t>
            </a:r>
            <a:r>
              <a:rPr lang="pt-BR" altLang="ko-KR" sz="700" dirty="0"/>
              <a:t>h2&gt;&lt;a href="http://www.biography.com/people/elvis-presley-9446466"&gt;</a:t>
            </a:r>
          </a:p>
          <a:p>
            <a:pPr defTabSz="180000"/>
            <a:r>
              <a:rPr lang="en-US" altLang="ko-KR" sz="700" dirty="0" smtClean="0"/>
              <a:t>						His </a:t>
            </a:r>
            <a:r>
              <a:rPr lang="en-US" altLang="ko-KR" sz="700" dirty="0"/>
              <a:t>music and life&lt;/a&gt;&lt;/h2&gt;</a:t>
            </a:r>
          </a:p>
          <a:p>
            <a:pPr defTabSz="180000"/>
            <a:r>
              <a:rPr lang="ko-KR" altLang="en-US" sz="700" dirty="0"/>
              <a:t>        </a:t>
            </a:r>
          </a:p>
          <a:p>
            <a:pPr defTabSz="180000"/>
            <a:r>
              <a:rPr lang="en-US" altLang="ko-KR" sz="700" dirty="0" smtClean="0"/>
              <a:t>				&lt;</a:t>
            </a:r>
            <a:r>
              <a:rPr lang="en-US" altLang="ko-KR" sz="700" dirty="0"/>
              <a:t>div class="entry"&gt;</a:t>
            </a:r>
          </a:p>
          <a:p>
            <a:pPr defTabSz="180000"/>
            <a:r>
              <a:rPr lang="en-US" altLang="ko-KR" sz="700" dirty="0" smtClean="0"/>
              <a:t>					&lt;</a:t>
            </a:r>
            <a:r>
              <a:rPr lang="en-US" altLang="ko-KR" sz="700" dirty="0"/>
              <a:t>p&gt;Presley received his first guitar as a gift</a:t>
            </a:r>
          </a:p>
          <a:p>
            <a:pPr defTabSz="180000"/>
            <a:r>
              <a:rPr lang="en-US" altLang="ko-KR" sz="700" dirty="0" smtClean="0"/>
              <a:t>					from </a:t>
            </a:r>
            <a:r>
              <a:rPr lang="en-US" altLang="ko-KR" sz="700" dirty="0"/>
              <a:t>his mother on his 11th birthday in 1946</a:t>
            </a:r>
          </a:p>
          <a:p>
            <a:pPr defTabSz="180000"/>
            <a:r>
              <a:rPr lang="en-US" altLang="ko-KR" sz="700" dirty="0" smtClean="0"/>
              <a:t>					and </a:t>
            </a:r>
            <a:r>
              <a:rPr lang="en-US" altLang="ko-KR" sz="700" dirty="0"/>
              <a:t>had his first taste of musical success</a:t>
            </a:r>
          </a:p>
          <a:p>
            <a:pPr defTabSz="180000"/>
            <a:r>
              <a:rPr lang="en-US" altLang="ko-KR" sz="700" dirty="0" smtClean="0"/>
              <a:t>					a </a:t>
            </a:r>
            <a:r>
              <a:rPr lang="en-US" altLang="ko-KR" sz="700" dirty="0"/>
              <a:t>few years later when he won a talent show</a:t>
            </a:r>
          </a:p>
          <a:p>
            <a:pPr defTabSz="180000"/>
            <a:r>
              <a:rPr lang="en-US" altLang="ko-KR" sz="700" dirty="0" smtClean="0"/>
              <a:t>					at </a:t>
            </a:r>
            <a:r>
              <a:rPr lang="en-US" altLang="ko-KR" sz="700" dirty="0" err="1"/>
              <a:t>Humes</a:t>
            </a:r>
            <a:r>
              <a:rPr lang="en-US" altLang="ko-KR" sz="700" dirty="0"/>
              <a:t> High School in Memphis. &lt;/p&gt;</a:t>
            </a:r>
          </a:p>
          <a:p>
            <a:pPr defTabSz="180000"/>
            <a:r>
              <a:rPr lang="en-US" altLang="ko-KR" sz="700" dirty="0" smtClean="0"/>
              <a:t>				&lt;/</a:t>
            </a:r>
            <a:r>
              <a:rPr lang="en-US" altLang="ko-KR" sz="700" dirty="0"/>
              <a:t>div&gt;</a:t>
            </a:r>
          </a:p>
          <a:p>
            <a:pPr defTabSz="180000"/>
            <a:r>
              <a:rPr lang="en-US" altLang="ko-KR" sz="700" dirty="0" smtClean="0"/>
              <a:t>			&lt;/</a:t>
            </a:r>
            <a:r>
              <a:rPr lang="en-US" altLang="ko-KR" sz="700" dirty="0"/>
              <a:t>div&gt;</a:t>
            </a:r>
          </a:p>
          <a:p>
            <a:pPr defTabSz="180000"/>
            <a:r>
              <a:rPr lang="en-US" altLang="ko-KR" sz="700" dirty="0" smtClean="0"/>
              <a:t>		&lt;/</a:t>
            </a:r>
            <a:r>
              <a:rPr lang="en-US" altLang="ko-KR" sz="700" dirty="0"/>
              <a:t>div&gt;</a:t>
            </a:r>
          </a:p>
          <a:p>
            <a:pPr defTabSz="180000"/>
            <a:r>
              <a:rPr lang="en-US" altLang="ko-KR" sz="700" dirty="0" smtClean="0"/>
              <a:t>		&lt;</a:t>
            </a:r>
            <a:r>
              <a:rPr lang="en-US" altLang="ko-KR" sz="700" dirty="0"/>
              <a:t>div&gt;</a:t>
            </a:r>
          </a:p>
          <a:p>
            <a:pPr defTabSz="180000"/>
            <a:r>
              <a:rPr lang="en-US" altLang="ko-KR" sz="700" dirty="0" smtClean="0"/>
              <a:t>			&lt;</a:t>
            </a:r>
            <a:r>
              <a:rPr lang="en-US" altLang="ko-KR" sz="700" dirty="0"/>
              <a:t>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=""&gt;&amp;</a:t>
            </a:r>
            <a:r>
              <a:rPr lang="en-US" altLang="ko-KR" sz="700" dirty="0" err="1"/>
              <a:t>laquo</a:t>
            </a:r>
            <a:r>
              <a:rPr lang="en-US" altLang="ko-KR" sz="700" dirty="0"/>
              <a:t>; Previous Entries&lt;/a&gt;</a:t>
            </a:r>
          </a:p>
          <a:p>
            <a:pPr defTabSz="180000"/>
            <a:r>
              <a:rPr lang="en-US" altLang="ko-KR" sz="700" dirty="0" smtClean="0"/>
              <a:t>	    </a:t>
            </a:r>
            <a:r>
              <a:rPr lang="en-US" altLang="ko-KR" sz="700" dirty="0"/>
              <a:t>&lt;/div&gt;</a:t>
            </a:r>
          </a:p>
          <a:p>
            <a:pPr defTabSz="180000"/>
            <a:r>
              <a:rPr lang="en-US" altLang="ko-KR" sz="700" dirty="0" smtClean="0"/>
              <a:t>	&lt;/</a:t>
            </a:r>
            <a:r>
              <a:rPr lang="en-US" altLang="ko-KR" sz="700" dirty="0"/>
              <a:t>div&gt;</a:t>
            </a:r>
          </a:p>
          <a:p>
            <a:pPr defTabSz="180000"/>
            <a:endParaRPr lang="ko-KR" altLang="en-US" sz="700" dirty="0"/>
          </a:p>
          <a:p>
            <a:pPr defTabSz="180000"/>
            <a:r>
              <a:rPr lang="en-US" altLang="ko-KR" sz="700" dirty="0" smtClean="0"/>
              <a:t>	&lt;</a:t>
            </a:r>
            <a:r>
              <a:rPr lang="en-US" altLang="ko-KR" sz="700" dirty="0"/>
              <a:t>div id="navigation"&gt;</a:t>
            </a:r>
          </a:p>
          <a:p>
            <a:pPr defTabSz="180000"/>
            <a:r>
              <a:rPr lang="en-US" altLang="ko-KR" sz="700" dirty="0" smtClean="0"/>
              <a:t>		&lt;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pPr defTabSz="180000"/>
            <a:r>
              <a:rPr lang="en-US" altLang="ko-KR" sz="700" dirty="0" smtClean="0"/>
              <a:t>			&lt;</a:t>
            </a:r>
            <a:r>
              <a:rPr lang="en-US" altLang="ko-KR" sz="700" dirty="0"/>
              <a:t>li&gt;&lt;h2&gt;Archives&lt;/h2&gt;</a:t>
            </a:r>
          </a:p>
          <a:p>
            <a:pPr defTabSz="180000"/>
            <a:r>
              <a:rPr lang="en-US" altLang="ko-KR" sz="700" dirty="0" smtClean="0"/>
              <a:t>				&lt;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pPr defTabSz="180000"/>
            <a:r>
              <a:rPr lang="en-US" altLang="ko-KR" sz="700" dirty="0" smtClean="0"/>
              <a:t>					&lt;</a:t>
            </a:r>
            <a:r>
              <a:rPr lang="en-US" altLang="ko-KR" sz="700" dirty="0"/>
              <a:t>li&gt;&lt;a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='http://www.elvisthemusic.com/'&gt;Elvis The Music&lt;/a&gt;&lt;/li&gt;</a:t>
            </a:r>
          </a:p>
          <a:p>
            <a:pPr defTabSz="180000"/>
            <a:r>
              <a:rPr lang="it-IT" altLang="ko-KR" sz="700" dirty="0" smtClean="0"/>
              <a:t>					&lt;</a:t>
            </a:r>
            <a:r>
              <a:rPr lang="it-IT" altLang="ko-KR" sz="700" dirty="0"/>
              <a:t>li&gt;&lt;a href='http://www.graceland.com/'&gt;Elvis Home Graceland&lt;/a&gt;&lt;/li&gt;</a:t>
            </a:r>
          </a:p>
          <a:p>
            <a:pPr defTabSz="180000"/>
            <a:r>
              <a:rPr lang="it-IT" altLang="ko-KR" sz="700" dirty="0" smtClean="0"/>
              <a:t>					&lt;</a:t>
            </a:r>
            <a:r>
              <a:rPr lang="it-IT" altLang="ko-KR" sz="700" dirty="0"/>
              <a:t>li&gt;&lt;a href='http://www.last.fm/music/Elvis+Presley'&gt;Free Listening, Video&lt;/a&gt;&lt;/li&gt;</a:t>
            </a:r>
          </a:p>
          <a:p>
            <a:pPr defTabSz="180000"/>
            <a:r>
              <a:rPr lang="en-US" altLang="ko-KR" sz="700" dirty="0" smtClean="0"/>
              <a:t>				&lt;/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pPr defTabSz="180000"/>
            <a:r>
              <a:rPr lang="en-US" altLang="ko-KR" sz="700" dirty="0" smtClean="0"/>
              <a:t>			&lt;/</a:t>
            </a:r>
            <a:r>
              <a:rPr lang="en-US" altLang="ko-KR" sz="700" dirty="0"/>
              <a:t>li&gt;</a:t>
            </a:r>
          </a:p>
          <a:p>
            <a:pPr defTabSz="180000"/>
            <a:r>
              <a:rPr lang="en-US" altLang="ko-KR" sz="700" dirty="0" smtClean="0"/>
              <a:t>		&lt;/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pPr defTabSz="180000"/>
            <a:r>
              <a:rPr lang="en-US" altLang="ko-KR" sz="700" dirty="0" smtClean="0"/>
              <a:t>	&lt;/</a:t>
            </a:r>
            <a:r>
              <a:rPr lang="en-US" altLang="ko-KR" sz="700" dirty="0"/>
              <a:t>div&gt;</a:t>
            </a:r>
          </a:p>
          <a:p>
            <a:pPr defTabSz="180000"/>
            <a:endParaRPr lang="ko-KR" altLang="en-US" sz="700" dirty="0"/>
          </a:p>
          <a:p>
            <a:pPr defTabSz="180000"/>
            <a:r>
              <a:rPr lang="en-US" altLang="ko-KR" sz="700" dirty="0" smtClean="0"/>
              <a:t>	&lt;</a:t>
            </a:r>
            <a:r>
              <a:rPr lang="en-US" altLang="ko-KR" sz="700" dirty="0"/>
              <a:t>div id="footer"&gt;</a:t>
            </a:r>
          </a:p>
          <a:p>
            <a:pPr defTabSz="180000"/>
            <a:r>
              <a:rPr lang="en-US" altLang="ko-KR" sz="700" dirty="0" smtClean="0"/>
              <a:t>		&lt;</a:t>
            </a:r>
            <a:r>
              <a:rPr lang="en-US" altLang="ko-KR" sz="700" dirty="0"/>
              <a:t>p&gt;Copyright 2015 Elvis&lt;/p&gt;</a:t>
            </a:r>
          </a:p>
          <a:p>
            <a:pPr defTabSz="180000"/>
            <a:r>
              <a:rPr lang="en-US" altLang="ko-KR" sz="700" dirty="0" smtClean="0"/>
              <a:t>	&lt;/</a:t>
            </a:r>
            <a:r>
              <a:rPr lang="en-US" altLang="ko-KR" sz="700" dirty="0"/>
              <a:t>div&gt;</a:t>
            </a:r>
          </a:p>
          <a:p>
            <a:pPr defTabSz="180000"/>
            <a:r>
              <a:rPr lang="en-US" altLang="ko-KR" sz="700" dirty="0"/>
              <a:t>&lt;/div</a:t>
            </a:r>
            <a:r>
              <a:rPr lang="en-US" altLang="ko-KR" sz="700" dirty="0" smtClean="0"/>
              <a:t>&gt;</a:t>
            </a:r>
            <a:r>
              <a:rPr lang="ko-KR" altLang="en-US" sz="700" dirty="0" smtClean="0"/>
              <a:t> </a:t>
            </a:r>
            <a:endParaRPr lang="ko-KR" altLang="en-US" sz="700" dirty="0"/>
          </a:p>
          <a:p>
            <a:pPr defTabSz="180000"/>
            <a:r>
              <a:rPr lang="en-US" altLang="ko-KR" sz="700" dirty="0"/>
              <a:t>&lt;/body</a:t>
            </a:r>
            <a:r>
              <a:rPr lang="en-US" altLang="ko-KR" sz="700" dirty="0" smtClean="0"/>
              <a:t>&gt;</a:t>
            </a:r>
          </a:p>
          <a:p>
            <a:pPr defTabSz="180000"/>
            <a:r>
              <a:rPr lang="en-US" altLang="ko-KR" sz="700" dirty="0" smtClean="0"/>
              <a:t>&lt;/</a:t>
            </a:r>
            <a:r>
              <a:rPr lang="en-US" altLang="ko-KR" sz="700" dirty="0"/>
              <a:t>html&gt;</a:t>
            </a:r>
            <a:endParaRPr lang="ko-KR" altLang="en-US" sz="7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627789" y="6093296"/>
            <a:ext cx="1872208" cy="43204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기존 </a:t>
            </a:r>
            <a:r>
              <a:rPr lang="en-US" altLang="ko-KR" sz="1200" dirty="0" smtClean="0"/>
              <a:t>HTML </a:t>
            </a:r>
            <a:r>
              <a:rPr lang="ko-KR" altLang="en-US" sz="1200" dirty="0" smtClean="0"/>
              <a:t>태그로 작성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4283969" y="6309321"/>
            <a:ext cx="34382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1"/>
          </p:cNvCxnSpPr>
          <p:nvPr/>
        </p:nvCxnSpPr>
        <p:spPr>
          <a:xfrm rot="10800000">
            <a:off x="6660232" y="5990229"/>
            <a:ext cx="223158" cy="302933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8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시맨틱 태그 사례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ko-KR" altLang="en-US" dirty="0" err="1" smtClean="0"/>
              <a:t>시맨틱</a:t>
            </a:r>
            <a:r>
              <a:rPr lang="ko-KR" altLang="en-US" dirty="0" smtClean="0"/>
              <a:t> 블록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&lt;figure&gt;</a:t>
            </a:r>
          </a:p>
          <a:p>
            <a:pPr lvl="2"/>
            <a:r>
              <a:rPr lang="ko-KR" altLang="en-US" dirty="0" smtClean="0"/>
              <a:t>책이나 보고서 등 본문에 삽입하는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 코드 등을 통상적으로 ‘그림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&lt;details&gt;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&lt;summary&gt;</a:t>
            </a:r>
          </a:p>
          <a:p>
            <a:pPr lvl="2"/>
            <a:r>
              <a:rPr lang="en-US" altLang="ko-KR" dirty="0" smtClean="0"/>
              <a:t>&lt;details&gt;</a:t>
            </a:r>
            <a:r>
              <a:rPr lang="ko-KR" altLang="en-US" dirty="0" smtClean="0"/>
              <a:t>는 상세 정보를 담는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블록 태그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&lt;summary&gt;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&lt;details&gt;</a:t>
            </a:r>
            <a:r>
              <a:rPr lang="ko-KR" altLang="en-US" dirty="0" smtClean="0"/>
              <a:t>로 구성되는 블록의 제목 표현</a:t>
            </a:r>
            <a:endParaRPr lang="en-US" altLang="ko-KR" dirty="0" smtClean="0"/>
          </a:p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&lt;mark&gt;</a:t>
            </a:r>
          </a:p>
          <a:p>
            <a:pPr lvl="2"/>
            <a:r>
              <a:rPr lang="ko-KR" altLang="en-US" dirty="0" smtClean="0"/>
              <a:t>중요한 텍스트임을 표시</a:t>
            </a:r>
          </a:p>
          <a:p>
            <a:pPr lvl="1"/>
            <a:r>
              <a:rPr lang="en-US" altLang="ko-KR" dirty="0" smtClean="0"/>
              <a:t>&lt;time&gt;</a:t>
            </a:r>
          </a:p>
          <a:p>
            <a:pPr lvl="2"/>
            <a:r>
              <a:rPr lang="ko-KR" altLang="en-US" dirty="0" smtClean="0"/>
              <a:t>텍스트의 내용이 시간임을 표시</a:t>
            </a:r>
          </a:p>
          <a:p>
            <a:pPr lvl="1"/>
            <a:r>
              <a:rPr lang="en-US" altLang="ko-KR" dirty="0" smtClean="0"/>
              <a:t>&lt;meter&gt;</a:t>
            </a:r>
          </a:p>
          <a:p>
            <a:pPr lvl="2"/>
            <a:r>
              <a:rPr lang="ko-KR" altLang="en-US" dirty="0" smtClean="0"/>
              <a:t>주어진 범위나 </a:t>
            </a:r>
            <a:r>
              <a:rPr lang="en-US" altLang="ko-KR" dirty="0" smtClean="0"/>
              <a:t>%</a:t>
            </a:r>
            <a:r>
              <a:rPr lang="ko-KR" altLang="en-US" dirty="0" smtClean="0"/>
              <a:t>의 데이터 량 표시</a:t>
            </a:r>
          </a:p>
          <a:p>
            <a:pPr lvl="1"/>
            <a:r>
              <a:rPr lang="en-US" altLang="ko-KR" dirty="0" smtClean="0"/>
              <a:t>&lt;progress&gt;</a:t>
            </a:r>
          </a:p>
          <a:p>
            <a:pPr lvl="2"/>
            <a:r>
              <a:rPr lang="ko-KR" altLang="en-US" dirty="0" smtClean="0"/>
              <a:t>작업의 진행 정도 표시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0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1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132856"/>
            <a:ext cx="2895138" cy="33505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3-2 &lt;figure&gt; </a:t>
            </a:r>
            <a:r>
              <a:rPr lang="ko-KR" altLang="en-US" dirty="0"/>
              <a:t>태그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5" y="1988840"/>
            <a:ext cx="4104455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&lt;head&gt;&lt;title&gt;figure </a:t>
            </a:r>
            <a:r>
              <a:rPr lang="ko-KR" altLang="en-US" sz="1200" dirty="0"/>
              <a:t>태그 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&lt;h3&gt;figure </a:t>
            </a:r>
            <a:r>
              <a:rPr lang="ko-KR" altLang="en-US" sz="1200" dirty="0"/>
              <a:t>태그 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&lt;figure id="1-1"&gt;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figcaption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alert() </a:t>
            </a:r>
            <a:r>
              <a:rPr lang="ko-KR" altLang="en-US" sz="1200" dirty="0"/>
              <a:t>함수 활용</a:t>
            </a:r>
            <a:r>
              <a:rPr lang="en-US" altLang="ko-KR" sz="1200" b="1" dirty="0"/>
              <a:t>&lt;/</a:t>
            </a:r>
            <a:r>
              <a:rPr lang="en-US" altLang="ko-KR" sz="1200" b="1" dirty="0" err="1"/>
              <a:t>figcaption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	&lt;pre&gt;</a:t>
            </a:r>
          </a:p>
          <a:p>
            <a:pPr defTabSz="180000"/>
            <a:r>
              <a:rPr lang="en-US" altLang="ko-KR" sz="1200" dirty="0"/>
              <a:t>	&lt;code&gt;function f() { alert("</a:t>
            </a:r>
            <a:r>
              <a:rPr lang="ko-KR" altLang="en-US" sz="1200" dirty="0"/>
              <a:t>경고합니다</a:t>
            </a:r>
            <a:r>
              <a:rPr lang="en-US" altLang="ko-KR" sz="1200" dirty="0"/>
              <a:t>"); }&lt;/code&gt;</a:t>
            </a:r>
          </a:p>
          <a:p>
            <a:pPr defTabSz="180000"/>
            <a:r>
              <a:rPr lang="en-US" altLang="ko-KR" sz="1200" dirty="0"/>
              <a:t>	&lt;/pre&gt;</a:t>
            </a:r>
          </a:p>
          <a:p>
            <a:pPr defTabSz="180000"/>
            <a:r>
              <a:rPr lang="en-US" altLang="ko-KR" sz="1200" dirty="0"/>
              <a:t>	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&lt;small&gt;</a:t>
            </a:r>
            <a:r>
              <a:rPr lang="ko-KR" altLang="en-US" sz="1200" dirty="0"/>
              <a:t>실행결과</a:t>
            </a:r>
            <a:r>
              <a:rPr lang="en-US" altLang="ko-KR" sz="1200" dirty="0"/>
              <a:t>&lt;small&gt;</a:t>
            </a:r>
          </a:p>
          <a:p>
            <a:pPr defTabSz="180000"/>
            <a:r>
              <a:rPr lang="en-US" altLang="ko-KR" sz="1200" dirty="0"/>
              <a:t>	&lt;pre&gt;</a:t>
            </a:r>
          </a:p>
          <a:p>
            <a:pPr defTabSz="180000"/>
            <a:r>
              <a:rPr lang="en-US" altLang="ko-KR" sz="1200" dirty="0"/>
              <a:t>		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</a:t>
            </a:r>
            <a:r>
              <a:rPr lang="en-US" altLang="ko-KR" sz="1200" dirty="0" smtClean="0"/>
              <a:t>media/alert.png</a:t>
            </a:r>
            <a:r>
              <a:rPr lang="en-US" altLang="ko-KR" sz="1200" dirty="0"/>
              <a:t>" alt="</a:t>
            </a:r>
            <a:r>
              <a:rPr lang="ko-KR" altLang="en-US" sz="1200" dirty="0"/>
              <a:t>실행결과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&lt;/pre&gt;</a:t>
            </a:r>
          </a:p>
          <a:p>
            <a:pPr defTabSz="180000"/>
            <a:r>
              <a:rPr lang="en-US" altLang="ko-KR" sz="1200" b="1" dirty="0" smtClean="0"/>
              <a:t>&lt;/</a:t>
            </a:r>
            <a:r>
              <a:rPr lang="en-US" altLang="ko-KR" sz="1200" b="1" dirty="0"/>
              <a:t>figure&gt;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835019" y="3510507"/>
            <a:ext cx="3880997" cy="16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&lt;</a:t>
            </a:r>
            <a:r>
              <a:rPr lang="en-US" altLang="ko-KR" sz="1200" b="1" dirty="0" err="1">
                <a:solidFill>
                  <a:schemeClr val="tx1"/>
                </a:solidFill>
              </a:rPr>
              <a:t>figcaption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  <a:r>
              <a:rPr lang="en-US" altLang="ko-KR" sz="1200" dirty="0">
                <a:solidFill>
                  <a:schemeClr val="tx1"/>
                </a:solidFill>
              </a:rPr>
              <a:t>alert() </a:t>
            </a:r>
            <a:r>
              <a:rPr lang="ko-KR" altLang="en-US" sz="1200" dirty="0" smtClean="0">
                <a:solidFill>
                  <a:schemeClr val="tx1"/>
                </a:solidFill>
              </a:rPr>
              <a:t>함수 활용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&lt;/</a:t>
            </a:r>
            <a:r>
              <a:rPr lang="en-US" altLang="ko-KR" sz="1200" b="1" dirty="0" err="1">
                <a:solidFill>
                  <a:schemeClr val="tx1"/>
                </a:solidFill>
              </a:rPr>
              <a:t>figcaption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&lt;pre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&lt;code&gt;function </a:t>
            </a:r>
            <a:r>
              <a:rPr lang="en-US" altLang="ko-KR" sz="1200" dirty="0">
                <a:solidFill>
                  <a:schemeClr val="tx1"/>
                </a:solidFill>
              </a:rPr>
              <a:t>f() { alert("</a:t>
            </a:r>
            <a:r>
              <a:rPr lang="ko-KR" altLang="en-US" sz="1200" dirty="0">
                <a:solidFill>
                  <a:schemeClr val="tx1"/>
                </a:solidFill>
              </a:rPr>
              <a:t>경고합니다</a:t>
            </a:r>
            <a:r>
              <a:rPr lang="en-US" altLang="ko-KR" sz="1200" dirty="0">
                <a:solidFill>
                  <a:schemeClr val="tx1"/>
                </a:solidFill>
              </a:rPr>
              <a:t>"); </a:t>
            </a:r>
            <a:r>
              <a:rPr lang="en-US" altLang="ko-KR" sz="1200" dirty="0" smtClean="0">
                <a:solidFill>
                  <a:schemeClr val="tx1"/>
                </a:solidFill>
              </a:rPr>
              <a:t>}&lt;/</a:t>
            </a:r>
            <a:r>
              <a:rPr lang="en-US" altLang="ko-KR" sz="1200" dirty="0">
                <a:solidFill>
                  <a:schemeClr val="tx1"/>
                </a:solidFill>
              </a:rPr>
              <a:t>code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&lt;/</a:t>
            </a:r>
            <a:r>
              <a:rPr lang="en-US" altLang="ko-KR" sz="1200" dirty="0">
                <a:solidFill>
                  <a:schemeClr val="tx1"/>
                </a:solidFill>
              </a:rPr>
              <a:t>pre&gt;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hr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&lt;small&gt;</a:t>
            </a:r>
            <a:r>
              <a:rPr lang="ko-KR" altLang="en-US" sz="1200" dirty="0">
                <a:solidFill>
                  <a:schemeClr val="tx1"/>
                </a:solidFill>
              </a:rPr>
              <a:t>실행결과</a:t>
            </a:r>
            <a:r>
              <a:rPr lang="en-US" altLang="ko-KR" sz="1200" dirty="0">
                <a:solidFill>
                  <a:schemeClr val="tx1"/>
                </a:solidFill>
              </a:rPr>
              <a:t>&lt;small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&lt;pre&gt;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smtClean="0">
                <a:solidFill>
                  <a:schemeClr val="tx1"/>
                </a:solidFill>
              </a:rPr>
              <a:t>media/alert.png</a:t>
            </a:r>
            <a:r>
              <a:rPr lang="en-US" altLang="ko-KR" sz="1200" dirty="0">
                <a:solidFill>
                  <a:schemeClr val="tx1"/>
                </a:solidFill>
              </a:rPr>
              <a:t>" alt="</a:t>
            </a:r>
            <a:r>
              <a:rPr lang="ko-KR" altLang="en-US" sz="1200" dirty="0">
                <a:solidFill>
                  <a:schemeClr val="tx1"/>
                </a:solidFill>
              </a:rPr>
              <a:t>실행결과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&lt;/pre&gt;</a:t>
            </a:r>
          </a:p>
        </p:txBody>
      </p:sp>
      <p:sp>
        <p:nvSpPr>
          <p:cNvPr id="6" name="자유형 5"/>
          <p:cNvSpPr/>
          <p:nvPr/>
        </p:nvSpPr>
        <p:spPr>
          <a:xfrm flipV="1">
            <a:off x="4211960" y="3513666"/>
            <a:ext cx="1440160" cy="59349"/>
          </a:xfrm>
          <a:custGeom>
            <a:avLst/>
            <a:gdLst>
              <a:gd name="connsiteX0" fmla="*/ 0 w 3412066"/>
              <a:gd name="connsiteY0" fmla="*/ 0 h 118534"/>
              <a:gd name="connsiteX1" fmla="*/ 3412066 w 3412066"/>
              <a:gd name="connsiteY1" fmla="*/ 118534 h 11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2066" h="118534">
                <a:moveTo>
                  <a:pt x="0" y="0"/>
                </a:moveTo>
                <a:lnTo>
                  <a:pt x="3412066" y="118534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V="1">
            <a:off x="4427984" y="4770860"/>
            <a:ext cx="1872208" cy="98300"/>
          </a:xfrm>
          <a:custGeom>
            <a:avLst/>
            <a:gdLst>
              <a:gd name="connsiteX0" fmla="*/ 0 w 3412066"/>
              <a:gd name="connsiteY0" fmla="*/ 0 h 118534"/>
              <a:gd name="connsiteX1" fmla="*/ 3412066 w 3412066"/>
              <a:gd name="connsiteY1" fmla="*/ 118534 h 11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2066" h="118534">
                <a:moveTo>
                  <a:pt x="0" y="0"/>
                </a:moveTo>
                <a:lnTo>
                  <a:pt x="3412066" y="118534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508972" y="3284984"/>
            <a:ext cx="2591420" cy="2016224"/>
          </a:xfrm>
          <a:prstGeom prst="roundRect">
            <a:avLst>
              <a:gd name="adj" fmla="val 6492"/>
            </a:avLst>
          </a:prstGeom>
          <a:noFill/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8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008" y="1131337"/>
            <a:ext cx="3057153" cy="22201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3–3 &lt;details&gt;</a:t>
            </a:r>
            <a:r>
              <a:rPr lang="ko-KR" altLang="en-US" dirty="0"/>
              <a:t>와 </a:t>
            </a:r>
            <a:r>
              <a:rPr lang="en-US" altLang="ko-KR" dirty="0"/>
              <a:t>&lt;summary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8072" y="1335288"/>
            <a:ext cx="4572000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&lt;head&gt;&lt;title&gt;details</a:t>
            </a:r>
            <a:r>
              <a:rPr lang="ko-KR" altLang="en-US" sz="1200" dirty="0"/>
              <a:t>와 </a:t>
            </a:r>
            <a:r>
              <a:rPr lang="en-US" altLang="ko-KR" sz="1200" dirty="0"/>
              <a:t>summary </a:t>
            </a:r>
            <a:r>
              <a:rPr lang="ko-KR" altLang="en-US" sz="1200" dirty="0"/>
              <a:t>태그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&lt;h3&gt;details</a:t>
            </a:r>
            <a:r>
              <a:rPr lang="ko-KR" altLang="en-US" sz="1200" dirty="0"/>
              <a:t>와 </a:t>
            </a:r>
            <a:r>
              <a:rPr lang="en-US" altLang="ko-KR" sz="1200" dirty="0"/>
              <a:t>summary </a:t>
            </a:r>
            <a:r>
              <a:rPr lang="ko-KR" altLang="en-US" sz="1200" dirty="0"/>
              <a:t>태그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Q </a:t>
            </a:r>
            <a:r>
              <a:rPr lang="en-US" altLang="ko-KR" sz="1200" dirty="0" smtClean="0"/>
              <a:t>&amp;amp; </a:t>
            </a:r>
            <a:r>
              <a:rPr lang="en-US" altLang="ko-KR" sz="1200" dirty="0"/>
              <a:t>A </a:t>
            </a:r>
            <a:r>
              <a:rPr lang="ko-KR" altLang="en-US" sz="1200" dirty="0"/>
              <a:t>리스트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&lt;details&gt;</a:t>
            </a:r>
          </a:p>
          <a:p>
            <a:pPr defTabSz="180000"/>
            <a:r>
              <a:rPr lang="en-US" altLang="ko-KR" sz="1200" dirty="0"/>
              <a:t>   </a:t>
            </a:r>
            <a:r>
              <a:rPr lang="en-US" altLang="ko-KR" sz="1200" b="1" dirty="0"/>
              <a:t>&lt;summary&gt;Question 1&lt;/summary&gt;</a:t>
            </a:r>
          </a:p>
          <a:p>
            <a:pPr defTabSz="180000"/>
            <a:r>
              <a:rPr lang="ko-KR" altLang="en-US" sz="1200" dirty="0"/>
              <a:t>   </a:t>
            </a:r>
            <a:r>
              <a:rPr lang="en-US" altLang="ko-KR" sz="1200" dirty="0"/>
              <a:t>&lt;p&gt;</a:t>
            </a:r>
            <a:r>
              <a:rPr lang="ko-KR" altLang="en-US" sz="1200" dirty="0"/>
              <a:t>웹 개발자가 알아야 하는 언어 </a:t>
            </a:r>
            <a:r>
              <a:rPr lang="en-US" altLang="ko-KR" sz="1200" dirty="0"/>
              <a:t>3 </a:t>
            </a:r>
            <a:r>
              <a:rPr lang="ko-KR" altLang="en-US" sz="1200" dirty="0"/>
              <a:t>가지</a:t>
            </a:r>
            <a:r>
              <a:rPr lang="en-US" altLang="ko-KR" sz="1200" dirty="0"/>
              <a:t>?&lt;/p&gt;</a:t>
            </a:r>
          </a:p>
          <a:p>
            <a:pPr defTabSz="180000"/>
            <a:r>
              <a:rPr lang="en-US" altLang="ko-KR" sz="1200" b="1" dirty="0"/>
              <a:t>&lt;/details&gt;</a:t>
            </a:r>
          </a:p>
          <a:p>
            <a:pPr defTabSz="180000"/>
            <a:r>
              <a:rPr lang="en-US" altLang="ko-KR" sz="1200" b="1" dirty="0"/>
              <a:t>&lt;details&gt;</a:t>
            </a:r>
          </a:p>
          <a:p>
            <a:pPr defTabSz="180000"/>
            <a:r>
              <a:rPr lang="en-US" altLang="ko-KR" sz="1200" dirty="0"/>
              <a:t>   &lt;summary&gt;Answer 1&lt;/summary&gt;</a:t>
            </a:r>
          </a:p>
          <a:p>
            <a:pPr defTabSz="180000"/>
            <a:r>
              <a:rPr lang="en-US" altLang="ko-KR" sz="1200" dirty="0"/>
              <a:t>   &lt;p&gt;HTML5, CSS, 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b="1" dirty="0"/>
              <a:t>&lt;/details&gt;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5400600" y="2645298"/>
            <a:ext cx="288032" cy="305817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1117" y="2671469"/>
            <a:ext cx="3865388" cy="732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&lt;details&gt;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</a:rPr>
              <a:t>&lt;summary&gt;Question 1&lt;/summary&gt;</a:t>
            </a:r>
          </a:p>
          <a:p>
            <a:pPr defTabSz="180000"/>
            <a:r>
              <a:rPr lang="ko-KR" altLang="en-US" sz="1200" dirty="0">
                <a:solidFill>
                  <a:schemeClr val="tx1"/>
                </a:solidFill>
              </a:rPr>
              <a:t>   </a:t>
            </a:r>
            <a:r>
              <a:rPr lang="en-US" altLang="ko-KR" sz="1200" dirty="0">
                <a:solidFill>
                  <a:schemeClr val="tx1"/>
                </a:solidFill>
              </a:rPr>
              <a:t>&lt;p&gt;</a:t>
            </a:r>
            <a:r>
              <a:rPr lang="ko-KR" altLang="en-US" sz="1200" dirty="0">
                <a:solidFill>
                  <a:schemeClr val="tx1"/>
                </a:solidFill>
              </a:rPr>
              <a:t>웹 개발자가 알아야 하는 언어 </a:t>
            </a:r>
            <a:r>
              <a:rPr lang="en-US" altLang="ko-KR" sz="1200" dirty="0">
                <a:solidFill>
                  <a:schemeClr val="tx1"/>
                </a:solidFill>
              </a:rPr>
              <a:t>3 </a:t>
            </a:r>
            <a:r>
              <a:rPr lang="ko-KR" altLang="en-US" sz="1200" dirty="0">
                <a:solidFill>
                  <a:schemeClr val="tx1"/>
                </a:solidFill>
              </a:rPr>
              <a:t>가지</a:t>
            </a:r>
            <a:r>
              <a:rPr lang="en-US" altLang="ko-KR" sz="1200" dirty="0">
                <a:solidFill>
                  <a:schemeClr val="tx1"/>
                </a:solidFill>
              </a:rPr>
              <a:t>?&lt;/p&gt;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&lt;/details&gt;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139952" y="1987068"/>
            <a:ext cx="1260648" cy="597884"/>
          </a:xfrm>
          <a:prstGeom prst="wedgeRoundRectCallout">
            <a:avLst>
              <a:gd name="adj1" fmla="val 50202"/>
              <a:gd name="adj2" fmla="val 766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핸들을 클릭하면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아래와 같이 상세 정보가 펼쳐짐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135" y="3487392"/>
            <a:ext cx="3057153" cy="2951056"/>
          </a:xfrm>
          <a:prstGeom prst="rect">
            <a:avLst/>
          </a:prstGeom>
        </p:spPr>
      </p:pic>
      <p:sp>
        <p:nvSpPr>
          <p:cNvPr id="10" name="왼쪽 중괄호 9"/>
          <p:cNvSpPr/>
          <p:nvPr/>
        </p:nvSpPr>
        <p:spPr>
          <a:xfrm>
            <a:off x="5220072" y="5091616"/>
            <a:ext cx="288032" cy="504056"/>
          </a:xfrm>
          <a:prstGeom prst="leftBrace">
            <a:avLst>
              <a:gd name="adj1" fmla="val 36552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10" idx="1"/>
          </p:cNvCxnSpPr>
          <p:nvPr/>
        </p:nvCxnSpPr>
        <p:spPr>
          <a:xfrm>
            <a:off x="3812481" y="3236271"/>
            <a:ext cx="1407591" cy="2107373"/>
          </a:xfrm>
          <a:prstGeom prst="straightConnector1">
            <a:avLst/>
          </a:prstGeom>
          <a:ln w="952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2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844824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 err="1"/>
              <a:t>인라인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시맨틱</a:t>
            </a:r>
            <a:r>
              <a:rPr lang="ko-KR" altLang="en-US" sz="1200" dirty="0"/>
              <a:t> 태그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 err="1"/>
              <a:t>인라인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시맨틱</a:t>
            </a:r>
            <a:r>
              <a:rPr lang="ko-KR" altLang="en-US" sz="1200" dirty="0"/>
              <a:t> 태그 사례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내일 </a:t>
            </a:r>
            <a:r>
              <a:rPr lang="en-US" altLang="ko-KR" sz="1200" b="1" dirty="0"/>
              <a:t>&lt;mark&gt;HTML5 </a:t>
            </a:r>
            <a:r>
              <a:rPr lang="ko-KR" altLang="en-US" sz="1200" b="1" dirty="0"/>
              <a:t>시험</a:t>
            </a:r>
            <a:r>
              <a:rPr lang="en-US" altLang="ko-KR" sz="1200" b="1" dirty="0"/>
              <a:t>&lt;/mark</a:t>
            </a:r>
            <a:r>
              <a:rPr lang="en-US" altLang="ko-KR" sz="1200" b="1" dirty="0" smtClean="0"/>
              <a:t>&gt;</a:t>
            </a:r>
            <a:r>
              <a:rPr lang="en-US" altLang="ko-KR" sz="1200" dirty="0" smtClean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시간은 </a:t>
            </a:r>
            <a:r>
              <a:rPr lang="en-US" altLang="ko-KR" sz="1200" b="1" dirty="0"/>
              <a:t>&lt;time&gt;09:00&lt;/time&gt;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 smtClean="0"/>
              <a:t>난이도 </a:t>
            </a:r>
            <a:r>
              <a:rPr lang="en-US" altLang="ko-KR" sz="1200" b="1" dirty="0"/>
              <a:t>&lt;meter value="0.8"&gt;80%&lt;/meter&gt;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자료 </a:t>
            </a:r>
            <a:r>
              <a:rPr lang="ko-KR" altLang="en-US" sz="1200" dirty="0" err="1" smtClean="0"/>
              <a:t>업로딩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20%)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progress value="2" max="10"&gt;&lt;/progress&gt;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988840"/>
            <a:ext cx="2994223" cy="241313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3–4 </a:t>
            </a:r>
            <a:r>
              <a:rPr lang="ko-KR" altLang="en-US" dirty="0" err="1"/>
              <a:t>시맨틱</a:t>
            </a:r>
            <a:r>
              <a:rPr lang="ko-KR" altLang="en-US" dirty="0"/>
              <a:t> </a:t>
            </a:r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059411" y="3251663"/>
            <a:ext cx="672829" cy="202590"/>
          </a:xfrm>
          <a:prstGeom prst="wedgeRoundRectCallout">
            <a:avLst>
              <a:gd name="adj1" fmla="val -72279"/>
              <a:gd name="adj2" fmla="val 494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&lt;mark&gt;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104820" y="3545889"/>
            <a:ext cx="699428" cy="202590"/>
          </a:xfrm>
          <a:prstGeom prst="wedgeRoundRectCallout">
            <a:avLst>
              <a:gd name="adj1" fmla="val -98740"/>
              <a:gd name="adj2" fmla="val 369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&lt;time&gt;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430622" y="3781125"/>
            <a:ext cx="766646" cy="202590"/>
          </a:xfrm>
          <a:prstGeom prst="wedgeRoundRectCallout">
            <a:avLst>
              <a:gd name="adj1" fmla="val -105369"/>
              <a:gd name="adj2" fmla="val 243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&lt;meter&gt;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724128" y="4300679"/>
            <a:ext cx="992253" cy="202590"/>
          </a:xfrm>
          <a:prstGeom prst="wedgeRoundRectCallout">
            <a:avLst>
              <a:gd name="adj1" fmla="val 35991"/>
              <a:gd name="adj2" fmla="val -1051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&lt;progress&gt;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7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HTML5</a:t>
            </a:r>
            <a:r>
              <a:rPr lang="ko-KR" altLang="en-US" smtClean="0"/>
              <a:t>에서 제거된 태그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1700808"/>
            <a:ext cx="6696744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다음 태그들은 문서의 </a:t>
            </a:r>
            <a:r>
              <a:rPr lang="ko-KR" altLang="en-US" kern="0" dirty="0" err="1">
                <a:solidFill>
                  <a:srgbClr val="000000"/>
                </a:solidFill>
                <a:latin typeface="+mj-ea"/>
                <a:ea typeface="+mj-ea"/>
              </a:rPr>
              <a:t>시맨틱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 구조를 저해한다는 이유로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HTML5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에서 제거되었으므로 사용하기 말기 </a:t>
            </a:r>
            <a:r>
              <a:rPr lang="ko-KR" altLang="en-US" kern="0" dirty="0" smtClean="0">
                <a:solidFill>
                  <a:srgbClr val="000000"/>
                </a:solidFill>
                <a:latin typeface="+mj-ea"/>
                <a:ea typeface="+mj-ea"/>
              </a:rPr>
              <a:t>바람</a:t>
            </a: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big&gt;, &lt;center&gt;, &lt;</a:t>
            </a:r>
            <a:r>
              <a:rPr lang="en-US" altLang="ko-KR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dir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&gt;, &lt;font&gt;, &lt;</a:t>
            </a:r>
            <a:r>
              <a:rPr lang="en-US" altLang="ko-KR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tt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&gt;, &lt;u&gt;, &lt;</a:t>
            </a:r>
            <a:r>
              <a:rPr lang="en-US" altLang="ko-KR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xmp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&gt;, &lt;acronym&gt;, &lt;applet&gt;, &lt;</a:t>
            </a:r>
            <a:r>
              <a:rPr lang="en-US" altLang="ko-KR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basefont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&gt;, &lt;frame&gt;, &lt;frameset&gt;, &lt;</a:t>
            </a:r>
            <a:r>
              <a:rPr lang="en-US" altLang="ko-KR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noframes</a:t>
            </a:r>
            <a:r>
              <a:rPr lang="en-US" altLang="ko-KR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&gt;, &lt;strike&gt;</a:t>
            </a:r>
            <a:endParaRPr lang="ko-KR" altLang="en-US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99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페이지에서 사용자 입력을 받는 폼</a:t>
            </a:r>
            <a:endParaRPr lang="en-US" altLang="ko-KR" dirty="0" smtClean="0"/>
          </a:p>
          <a:p>
            <a:pPr lvl="1"/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예약</a:t>
            </a:r>
            <a:r>
              <a:rPr lang="en-US" altLang="ko-KR" dirty="0"/>
              <a:t>, </a:t>
            </a:r>
            <a:r>
              <a:rPr lang="ko-KR" altLang="en-US" dirty="0"/>
              <a:t>쇼핑 등</a:t>
            </a:r>
            <a:endParaRPr lang="en-US" altLang="ko-KR" dirty="0"/>
          </a:p>
          <a:p>
            <a:r>
              <a:rPr lang="ko-KR" altLang="en-US" dirty="0" smtClean="0"/>
              <a:t>폼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폼을 만드는 다양한 태그</a:t>
            </a:r>
            <a:endParaRPr lang="en-US" altLang="ko-KR" dirty="0" smtClean="0"/>
          </a:p>
          <a:p>
            <a:pPr lvl="1"/>
            <a:r>
              <a:rPr lang="en-US" altLang="ko-KR" dirty="0"/>
              <a:t>&lt;input&gt;, &lt;</a:t>
            </a:r>
            <a:r>
              <a:rPr lang="en-US" altLang="ko-KR" dirty="0" err="1"/>
              <a:t>textarea</a:t>
            </a:r>
            <a:r>
              <a:rPr lang="en-US" altLang="ko-KR" dirty="0"/>
              <a:t>&gt;, &lt;select&gt;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76872"/>
            <a:ext cx="307010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652120" y="3356992"/>
            <a:ext cx="2736304" cy="2664296"/>
          </a:xfrm>
          <a:prstGeom prst="roundRect">
            <a:avLst>
              <a:gd name="adj" fmla="val 2753"/>
            </a:avLst>
          </a:prstGeom>
          <a:noFill/>
          <a:ln w="127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603597" y="5229200"/>
            <a:ext cx="288032" cy="202590"/>
          </a:xfrm>
          <a:prstGeom prst="wedgeRoundRectCallout">
            <a:avLst>
              <a:gd name="adj1" fmla="val -129480"/>
              <a:gd name="adj2" fmla="val 494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716016" y="4869160"/>
            <a:ext cx="648072" cy="216024"/>
          </a:xfrm>
          <a:prstGeom prst="wedgeRoundRectCallout">
            <a:avLst>
              <a:gd name="adj1" fmla="val 136725"/>
              <a:gd name="adj2" fmla="val 50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smtClean="0">
                <a:solidFill>
                  <a:schemeClr val="tx1"/>
                </a:solidFill>
              </a:rPr>
              <a:t>폼 요소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716016" y="5588730"/>
            <a:ext cx="648072" cy="216024"/>
          </a:xfrm>
          <a:prstGeom prst="wedgeRoundRectCallout">
            <a:avLst>
              <a:gd name="adj1" fmla="val 136725"/>
              <a:gd name="adj2" fmla="val 50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smtClean="0">
                <a:solidFill>
                  <a:schemeClr val="tx1"/>
                </a:solidFill>
              </a:rPr>
              <a:t>폼 요소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716016" y="4437112"/>
            <a:ext cx="648072" cy="216024"/>
          </a:xfrm>
          <a:prstGeom prst="wedgeRoundRectCallout">
            <a:avLst>
              <a:gd name="adj1" fmla="val 136725"/>
              <a:gd name="adj2" fmla="val 50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smtClean="0">
                <a:solidFill>
                  <a:schemeClr val="tx1"/>
                </a:solidFill>
              </a:rPr>
              <a:t>폼 요소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716016" y="4026160"/>
            <a:ext cx="648072" cy="216024"/>
          </a:xfrm>
          <a:prstGeom prst="wedgeRoundRectCallout">
            <a:avLst>
              <a:gd name="adj1" fmla="val 136725"/>
              <a:gd name="adj2" fmla="val 50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smtClean="0">
                <a:solidFill>
                  <a:schemeClr val="tx1"/>
                </a:solidFill>
              </a:rPr>
              <a:t>폼 요소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0" y="1916832"/>
            <a:ext cx="2713755" cy="23324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3-5 </a:t>
            </a:r>
            <a:r>
              <a:rPr lang="ko-KR" altLang="en-US" dirty="0"/>
              <a:t>간단한 로그인 폼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844824"/>
            <a:ext cx="439248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로그인 폼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로그인 폼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&lt;form name="</a:t>
            </a:r>
            <a:r>
              <a:rPr lang="en-US" altLang="ko-KR" sz="1200" b="1" dirty="0" err="1"/>
              <a:t>fo</a:t>
            </a:r>
            <a:r>
              <a:rPr lang="en-US" altLang="ko-KR" sz="1200" b="1" dirty="0"/>
              <a:t>" method="get"&gt;</a:t>
            </a:r>
          </a:p>
          <a:p>
            <a:pPr defTabSz="180000"/>
            <a:r>
              <a:rPr lang="ko-KR" altLang="en-US" sz="1200" dirty="0"/>
              <a:t>사용자 </a:t>
            </a:r>
            <a:r>
              <a:rPr lang="en-US" altLang="ko-KR" sz="1200" dirty="0"/>
              <a:t>ID : </a:t>
            </a:r>
            <a:r>
              <a:rPr lang="en-US" altLang="ko-KR" sz="1200" b="1" dirty="0"/>
              <a:t>&lt;input type="text" size="15" value=""&gt;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비밀 번호 </a:t>
            </a:r>
            <a:r>
              <a:rPr lang="en-US" altLang="ko-KR" sz="1200" dirty="0"/>
              <a:t>: </a:t>
            </a:r>
            <a:r>
              <a:rPr lang="en-US" altLang="ko-KR" sz="1200" b="1" dirty="0"/>
              <a:t>&lt;input type="password" size="15" value=""&gt;</a:t>
            </a:r>
          </a:p>
          <a:p>
            <a:pPr defTabSz="180000"/>
            <a:r>
              <a:rPr lang="en-US" altLang="ko-KR" sz="1200" b="1" dirty="0" smtClean="0"/>
              <a:t>				 &lt;</a:t>
            </a:r>
            <a:r>
              <a:rPr lang="en-US" altLang="ko-KR" sz="1200" b="1" dirty="0"/>
              <a:t>input </a:t>
            </a:r>
            <a:r>
              <a:rPr lang="en-US" altLang="ko-KR" sz="1200" b="1" dirty="0" smtClean="0"/>
              <a:t>type="submit" </a:t>
            </a:r>
            <a:r>
              <a:rPr lang="en-US" altLang="ko-KR" sz="1200" b="1" dirty="0"/>
              <a:t>value="</a:t>
            </a:r>
            <a:r>
              <a:rPr lang="ko-KR" altLang="en-US" sz="1200" b="1" dirty="0"/>
              <a:t>완료</a:t>
            </a:r>
            <a:r>
              <a:rPr lang="en-US" altLang="ko-KR" sz="1200" b="1" dirty="0"/>
              <a:t>"&gt;</a:t>
            </a:r>
          </a:p>
          <a:p>
            <a:pPr defTabSz="180000"/>
            <a:r>
              <a:rPr lang="en-US" altLang="ko-KR" sz="1200" b="1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4166601" y="2913994"/>
            <a:ext cx="2157624" cy="567933"/>
          </a:xfrm>
          <a:custGeom>
            <a:avLst/>
            <a:gdLst>
              <a:gd name="connsiteX0" fmla="*/ 0 w 2157624"/>
              <a:gd name="connsiteY0" fmla="*/ 270640 h 567933"/>
              <a:gd name="connsiteX1" fmla="*/ 752240 w 2157624"/>
              <a:gd name="connsiteY1" fmla="*/ 9383 h 567933"/>
              <a:gd name="connsiteX2" fmla="*/ 2157624 w 2157624"/>
              <a:gd name="connsiteY2" fmla="*/ 567933 h 56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624" h="567933">
                <a:moveTo>
                  <a:pt x="0" y="270640"/>
                </a:moveTo>
                <a:cubicBezTo>
                  <a:pt x="196318" y="115237"/>
                  <a:pt x="392636" y="-40166"/>
                  <a:pt x="752240" y="9383"/>
                </a:cubicBezTo>
                <a:cubicBezTo>
                  <a:pt x="1111844" y="58932"/>
                  <a:pt x="1634734" y="313432"/>
                  <a:pt x="2157624" y="567933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4950372" y="3490936"/>
            <a:ext cx="1342322" cy="543662"/>
          </a:xfrm>
          <a:custGeom>
            <a:avLst/>
            <a:gdLst>
              <a:gd name="connsiteX0" fmla="*/ 0 w 1342322"/>
              <a:gd name="connsiteY0" fmla="*/ 0 h 543662"/>
              <a:gd name="connsiteX1" fmla="*/ 540532 w 1342322"/>
              <a:gd name="connsiteY1" fmla="*/ 522514 h 543662"/>
              <a:gd name="connsiteX2" fmla="*/ 1342322 w 1342322"/>
              <a:gd name="connsiteY2" fmla="*/ 391886 h 54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2322" h="543662">
                <a:moveTo>
                  <a:pt x="0" y="0"/>
                </a:moveTo>
                <a:cubicBezTo>
                  <a:pt x="158406" y="228600"/>
                  <a:pt x="316812" y="457200"/>
                  <a:pt x="540532" y="522514"/>
                </a:cubicBezTo>
                <a:cubicBezTo>
                  <a:pt x="764252" y="587828"/>
                  <a:pt x="1053287" y="489857"/>
                  <a:pt x="1342322" y="391886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031484" y="3711653"/>
            <a:ext cx="4441371" cy="866183"/>
          </a:xfrm>
          <a:custGeom>
            <a:avLst/>
            <a:gdLst>
              <a:gd name="connsiteX0" fmla="*/ 0 w 4441371"/>
              <a:gd name="connsiteY0" fmla="*/ 0 h 866183"/>
              <a:gd name="connsiteX1" fmla="*/ 2549509 w 4441371"/>
              <a:gd name="connsiteY1" fmla="*/ 864851 h 866183"/>
              <a:gd name="connsiteX2" fmla="*/ 4441371 w 4441371"/>
              <a:gd name="connsiteY2" fmla="*/ 157655 h 866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866183">
                <a:moveTo>
                  <a:pt x="0" y="0"/>
                </a:moveTo>
                <a:cubicBezTo>
                  <a:pt x="904640" y="419287"/>
                  <a:pt x="1809281" y="838575"/>
                  <a:pt x="2549509" y="864851"/>
                </a:cubicBezTo>
                <a:cubicBezTo>
                  <a:pt x="3289738" y="891127"/>
                  <a:pt x="3865554" y="524391"/>
                  <a:pt x="4441371" y="157655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93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폼 작성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153400" cy="50405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폼 태그</a:t>
            </a:r>
            <a:r>
              <a:rPr lang="en-US" altLang="ko-KR" dirty="0" smtClean="0"/>
              <a:t> &lt;form&gt; </a:t>
            </a:r>
            <a:r>
              <a:rPr lang="ko-KR" altLang="en-US" dirty="0" smtClean="0"/>
              <a:t>태그로 둘러싸는 모양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name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폼의 이름 지정</a:t>
            </a:r>
          </a:p>
          <a:p>
            <a:pPr lvl="1"/>
            <a:r>
              <a:rPr lang="en-US" altLang="ko-KR" dirty="0" smtClean="0"/>
              <a:t>action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폼 데이터를 처리할 웹 서버 응용프로그램의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Submit </a:t>
            </a:r>
            <a:r>
              <a:rPr lang="ko-KR" altLang="en-US" dirty="0" smtClean="0"/>
              <a:t>버튼이 눌리면 브라우저는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에 지정된 웹 서버 응용프로그램 실행 요청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웹서버응용프로그램은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Java, JSP, PHP, C/C++ </a:t>
            </a:r>
            <a:r>
              <a:rPr lang="ko-KR" altLang="en-US" dirty="0" smtClean="0"/>
              <a:t>등 다양한 언어로 작성</a:t>
            </a:r>
          </a:p>
          <a:p>
            <a:pPr lvl="1"/>
            <a:r>
              <a:rPr lang="en-US" altLang="ko-KR" dirty="0" smtClean="0"/>
              <a:t>method </a:t>
            </a:r>
            <a:r>
              <a:rPr lang="ko-KR" altLang="en-US" dirty="0" smtClean="0"/>
              <a:t>속성</a:t>
            </a:r>
          </a:p>
          <a:p>
            <a:pPr lvl="2"/>
            <a:r>
              <a:rPr lang="ko-KR" altLang="en-US" dirty="0" smtClean="0"/>
              <a:t>폼 데이터를 웹 서버로 전송하는 형식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대표적인 전송 방식 </a:t>
            </a:r>
            <a:r>
              <a:rPr lang="en-US" altLang="ko-KR" dirty="0" smtClean="0"/>
              <a:t>: GET, POST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48000" y="1844824"/>
            <a:ext cx="3816424" cy="9609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&lt;form name="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method="get"&gt;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&lt;/form&gt;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20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&lt;form&gt;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2276872"/>
            <a:ext cx="5688632" cy="31947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>
              <a:lnSpc>
                <a:spcPct val="12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&lt;form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action=“</a:t>
            </a:r>
            <a:r>
              <a:rPr lang="ko-KR" altLang="en-US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웹서버응용프로그램의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URL“</a:t>
            </a:r>
            <a:endParaRPr lang="ko-KR" altLang="en-US" sz="1400" kern="0" dirty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enctype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=“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데이터의인코딩타입”</a:t>
            </a:r>
            <a:endParaRPr lang="ko-KR" altLang="en-US" sz="1400" kern="0" dirty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method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=“GET|POST”</a:t>
            </a:r>
            <a:endParaRPr lang="ko-KR" altLang="en-US" sz="1400" kern="0" dirty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name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=“</a:t>
            </a:r>
            <a:r>
              <a:rPr lang="ko-KR" altLang="en-US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폼이름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1400" kern="0" dirty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target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=“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윈도우이름”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&lt;/form&gt;</a:t>
            </a:r>
            <a:endParaRPr lang="ko-KR" altLang="en-US" sz="1400" kern="0" dirty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action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폼 데이터를 처리할 웹 서버 응용프로그램 이름 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URL</a:t>
            </a:r>
            <a:endParaRPr lang="ko-KR" altLang="en-US" sz="1400" kern="0" dirty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enctype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폼 데이터를 웹 서버로 전송할 때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암호화 방식 지정</a:t>
            </a:r>
            <a:endParaRPr lang="ko-KR" altLang="en-US" sz="1400" kern="0" dirty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method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폼 데이터를 웹 서버에 전송하는 방식</a:t>
            </a:r>
            <a:endParaRPr lang="ko-KR" altLang="en-US" sz="1400" kern="0" dirty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name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폼 이름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자바스크립트에서 사용</a:t>
            </a:r>
            <a:endParaRPr lang="ko-KR" altLang="en-US" sz="1400" kern="0" dirty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target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 서버 응용프로그램으로부터 응답으로 </a:t>
            </a:r>
            <a:r>
              <a:rPr lang="ko-KR" altLang="en-US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전송받은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400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HTML </a:t>
            </a:r>
            <a:r>
              <a:rPr lang="ko-KR" altLang="en-US" sz="1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문서나 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출력할 윈도우 이름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5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네이버</a:t>
            </a:r>
            <a:r>
              <a:rPr lang="ko-KR" altLang="en-US" dirty="0"/>
              <a:t> 검색 </a:t>
            </a:r>
            <a:r>
              <a:rPr lang="ko-KR" altLang="en-US" dirty="0" smtClean="0"/>
              <a:t>사례로 </a:t>
            </a:r>
            <a:r>
              <a:rPr lang="en-US" altLang="ko-KR" dirty="0"/>
              <a:t>action</a:t>
            </a:r>
            <a:r>
              <a:rPr lang="ko-KR" altLang="en-US" dirty="0"/>
              <a:t>과 </a:t>
            </a:r>
            <a:r>
              <a:rPr lang="en-US" altLang="ko-KR" dirty="0"/>
              <a:t>method </a:t>
            </a:r>
            <a:r>
              <a:rPr lang="ko-KR" altLang="en-US" dirty="0" smtClean="0"/>
              <a:t>속성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9600" y="1411336"/>
            <a:ext cx="6984776" cy="38779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❶ </a:t>
            </a:r>
            <a:r>
              <a:rPr lang="ko-KR" altLang="en-US" sz="1200" kern="0" dirty="0" err="1">
                <a:solidFill>
                  <a:srgbClr val="000000"/>
                </a:solidFill>
                <a:latin typeface="+mj-ea"/>
                <a:ea typeface="+mj-ea"/>
              </a:rPr>
              <a:t>네이버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 사이트의 </a:t>
            </a:r>
            <a:r>
              <a:rPr lang="ko-KR" altLang="en-US" sz="1200" kern="0" dirty="0" err="1">
                <a:solidFill>
                  <a:srgbClr val="000000"/>
                </a:solidFill>
                <a:latin typeface="+mj-ea"/>
                <a:ea typeface="+mj-ea"/>
              </a:rPr>
              <a:t>검색어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 창에 ‘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Elvis’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를 입력한다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1889074"/>
            <a:ext cx="6984776" cy="142192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❷ 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+mj-ea"/>
                <a:ea typeface="+mj-ea"/>
              </a:rPr>
              <a:t>검색어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창을 포함하는 폼 코드는 다음과 같다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&lt;form name="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sform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action="https://search.naver.com/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search.naver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method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="get"&gt;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&lt;input name="query" type="text"&gt;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&lt;input type="submit“ value="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검색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&lt;/form&gt;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9600" y="3401242"/>
            <a:ext cx="6984776" cy="9787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❸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입력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창에 “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Elvis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입력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“검색” 버튼을 누르면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브라우저는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&lt;form&gt;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태그의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action=“https://search.naver.com/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search.naver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을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참고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. search.naver.com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서버에 접속하여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search.naver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응용프로그램의 실행을 요구해야 한다는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것 확인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9600" y="4468236"/>
            <a:ext cx="700538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❹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웹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서버 응용프로그램에 보낼 폼 데이터를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만든다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: query=Elvis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200" b="1" dirty="0"/>
              <a:t>https://</a:t>
            </a:r>
            <a:r>
              <a:rPr lang="en-US" altLang="ko-KR" sz="1200" b="1" dirty="0" smtClean="0"/>
              <a:t>search.naver.com/search.naver?query=Elvis</a:t>
            </a:r>
            <a:endParaRPr lang="en-US" altLang="ko-KR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609600" y="5201442"/>
            <a:ext cx="7005384" cy="3877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❺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브라우저는 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search.naver.com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접속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+mj-ea"/>
                <a:ea typeface="+mj-ea"/>
              </a:rPr>
              <a:t>search.naver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실행 요청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query=Elvis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를 전달한다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" y="5662873"/>
            <a:ext cx="7005384" cy="3877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❻ 웹 서버에서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search.naver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응용프로그램이 실행되고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검색 결과를 브라우저에게 보낸다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600" y="6137546"/>
            <a:ext cx="7005383" cy="3877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❼ 브라우저는 검색 결과를 화면에 출력한다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0226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08" y="5970306"/>
            <a:ext cx="5712772" cy="281014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44" y="-140870"/>
            <a:ext cx="5112568" cy="210474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1581927"/>
            <a:ext cx="367240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&lt;form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name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sform</a:t>
            </a:r>
            <a:r>
              <a:rPr lang="en-US" altLang="ko-KR" sz="1000" dirty="0"/>
              <a:t>"</a:t>
            </a:r>
            <a:r>
              <a:rPr lang="ko-KR" altLang="en-US" sz="1000" dirty="0"/>
              <a:t>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   </a:t>
            </a:r>
            <a:r>
              <a:rPr lang="en-US" altLang="ko-KR" sz="1000" b="1" dirty="0" smtClean="0"/>
              <a:t>action="https</a:t>
            </a:r>
            <a:r>
              <a:rPr lang="en-US" altLang="ko-KR" sz="1000" b="1" dirty="0"/>
              <a:t>://</a:t>
            </a:r>
            <a:r>
              <a:rPr lang="en-US" altLang="ko-KR" sz="1000" b="1" dirty="0" smtClean="0"/>
              <a:t>search.naver.com/</a:t>
            </a:r>
            <a:r>
              <a:rPr lang="en-US" altLang="ko-KR" sz="1000" b="1" dirty="0" err="1" smtClean="0"/>
              <a:t>search.naver</a:t>
            </a:r>
            <a:r>
              <a:rPr lang="en-US" altLang="ko-KR" sz="1000" b="1" dirty="0" smtClean="0"/>
              <a:t>"</a:t>
            </a:r>
          </a:p>
          <a:p>
            <a:pPr defTabSz="180000"/>
            <a:r>
              <a:rPr lang="ko-KR" altLang="en-US" sz="1000" dirty="0" smtClean="0"/>
              <a:t> </a:t>
            </a:r>
            <a:r>
              <a:rPr lang="en-US" altLang="ko-KR" sz="1000" dirty="0" smtClean="0"/>
              <a:t>			</a:t>
            </a:r>
            <a:r>
              <a:rPr lang="en-US" altLang="ko-KR" sz="1000" b="1" dirty="0" smtClean="0"/>
              <a:t>method</a:t>
            </a:r>
            <a:r>
              <a:rPr lang="en-US" altLang="ko-KR" sz="1000" b="1" dirty="0"/>
              <a:t>="get</a:t>
            </a:r>
            <a:r>
              <a:rPr lang="en-US" altLang="ko-KR" sz="1000" b="1" dirty="0" smtClean="0"/>
              <a:t>"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 smtClean="0"/>
              <a:t>	&lt;</a:t>
            </a:r>
            <a:r>
              <a:rPr lang="en-US" altLang="ko-KR" sz="1000" dirty="0"/>
              <a:t>input</a:t>
            </a:r>
            <a:r>
              <a:rPr lang="ko-KR" altLang="en-US" sz="1000" dirty="0"/>
              <a:t> </a:t>
            </a:r>
            <a:r>
              <a:rPr lang="en-US" altLang="ko-KR" sz="1000" dirty="0"/>
              <a:t>name="query"</a:t>
            </a:r>
            <a:r>
              <a:rPr lang="ko-KR" altLang="en-US" sz="1000" dirty="0"/>
              <a:t> </a:t>
            </a:r>
            <a:r>
              <a:rPr lang="en-US" altLang="ko-KR" sz="1000" dirty="0"/>
              <a:t>type="text"&gt;</a:t>
            </a:r>
          </a:p>
          <a:p>
            <a:pPr defTabSz="180000"/>
            <a:r>
              <a:rPr lang="en-US" altLang="ko-KR" sz="1000" dirty="0" smtClean="0"/>
              <a:t>	&lt;</a:t>
            </a:r>
            <a:r>
              <a:rPr lang="en-US" altLang="ko-KR" sz="1000" dirty="0"/>
              <a:t>input</a:t>
            </a:r>
            <a:r>
              <a:rPr lang="ko-KR" altLang="en-US" sz="1000" dirty="0"/>
              <a:t> </a:t>
            </a:r>
            <a:r>
              <a:rPr lang="en-US" altLang="ko-KR" sz="1000" dirty="0"/>
              <a:t>type="submit“ value="</a:t>
            </a:r>
            <a:r>
              <a:rPr lang="ko-KR" altLang="en-US" sz="1000" dirty="0"/>
              <a:t>검색</a:t>
            </a:r>
            <a:r>
              <a:rPr lang="en-US" altLang="ko-KR" sz="1000" dirty="0"/>
              <a:t>"&gt;</a:t>
            </a:r>
            <a:endParaRPr lang="ko-KR" altLang="en-US" sz="1000" dirty="0"/>
          </a:p>
          <a:p>
            <a:pPr defTabSz="180000"/>
            <a:r>
              <a:rPr lang="en-US" altLang="ko-KR" sz="1000" dirty="0" smtClean="0"/>
              <a:t>&lt;/</a:t>
            </a:r>
            <a:r>
              <a:rPr lang="en-US" altLang="ko-KR" sz="1000" dirty="0"/>
              <a:t>form&gt;</a:t>
            </a:r>
            <a:endParaRPr lang="ko-KR" altLang="en-US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195735" y="1014596"/>
            <a:ext cx="3607972" cy="423560"/>
          </a:xfrm>
          <a:prstGeom prst="wedgeRoundRectCallout">
            <a:avLst>
              <a:gd name="adj1" fmla="val -56107"/>
              <a:gd name="adj2" fmla="val 80595"/>
              <a:gd name="adj3" fmla="val 16667"/>
            </a:avLst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815840" y="6268859"/>
            <a:ext cx="4752529" cy="385441"/>
          </a:xfrm>
          <a:prstGeom prst="wedgeRoundRectCallout">
            <a:avLst>
              <a:gd name="adj1" fmla="val -28346"/>
              <a:gd name="adj2" fmla="val -47344"/>
              <a:gd name="adj3" fmla="val 16667"/>
            </a:avLst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05401" y="2335561"/>
            <a:ext cx="1342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버튼을 </a:t>
            </a:r>
            <a:endParaRPr lang="en-US" altLang="ko-KR" sz="1000" dirty="0" smtClean="0"/>
          </a:p>
          <a:p>
            <a:r>
              <a:rPr lang="ko-KR" altLang="en-US" sz="1000" dirty="0" smtClean="0"/>
              <a:t>누르면 </a:t>
            </a:r>
            <a:endParaRPr lang="en-US" altLang="ko-KR" sz="1000" dirty="0" smtClean="0"/>
          </a:p>
          <a:p>
            <a:r>
              <a:rPr lang="ko-KR" altLang="en-US" sz="1000" dirty="0" smtClean="0"/>
              <a:t>브라우저는 아래</a:t>
            </a:r>
            <a:endParaRPr lang="en-US" altLang="ko-KR" sz="1000" dirty="0" smtClean="0"/>
          </a:p>
          <a:p>
            <a:r>
              <a:rPr lang="en-US" altLang="ko-KR" sz="1000" dirty="0" smtClean="0"/>
              <a:t>URL</a:t>
            </a:r>
            <a:r>
              <a:rPr lang="ko-KR" altLang="en-US" sz="1000" dirty="0" smtClean="0"/>
              <a:t>을 만든다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771799" y="3880979"/>
            <a:ext cx="2222315" cy="1258153"/>
            <a:chOff x="2508240" y="3795489"/>
            <a:chExt cx="2389802" cy="1301265"/>
          </a:xfrm>
        </p:grpSpPr>
        <p:sp>
          <p:nvSpPr>
            <p:cNvPr id="22" name="타원 21"/>
            <p:cNvSpPr/>
            <p:nvPr/>
          </p:nvSpPr>
          <p:spPr>
            <a:xfrm>
              <a:off x="3360026" y="3795489"/>
              <a:ext cx="1538016" cy="13012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08240" y="4216060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웹 서버 </a:t>
              </a:r>
              <a:endParaRPr lang="en-US" altLang="ko-KR" sz="1000" dirty="0" smtClean="0"/>
            </a:p>
            <a:p>
              <a:pPr algn="ctr"/>
              <a:r>
                <a:rPr lang="en-US" altLang="ko-KR" sz="1000" dirty="0" smtClean="0"/>
                <a:t>search.naver.com</a:t>
              </a:r>
              <a:endParaRPr lang="ko-KR" altLang="en-US" sz="1000" dirty="0"/>
            </a:p>
          </p:txBody>
        </p:sp>
        <p:sp>
          <p:nvSpPr>
            <p:cNvPr id="24" name="tower"/>
            <p:cNvSpPr>
              <a:spLocks noEditPoints="1" noChangeArrowheads="1"/>
            </p:cNvSpPr>
            <p:nvPr/>
          </p:nvSpPr>
          <p:spPr bwMode="auto">
            <a:xfrm>
              <a:off x="3689974" y="3958970"/>
              <a:ext cx="838095" cy="847688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자유형 14"/>
          <p:cNvSpPr/>
          <p:nvPr/>
        </p:nvSpPr>
        <p:spPr>
          <a:xfrm flipH="1">
            <a:off x="3441010" y="4858648"/>
            <a:ext cx="649362" cy="1118586"/>
          </a:xfrm>
          <a:custGeom>
            <a:avLst/>
            <a:gdLst>
              <a:gd name="connsiteX0" fmla="*/ 0 w 1210733"/>
              <a:gd name="connsiteY0" fmla="*/ 0 h 1168400"/>
              <a:gd name="connsiteX1" fmla="*/ 575733 w 1210733"/>
              <a:gd name="connsiteY1" fmla="*/ 397933 h 1168400"/>
              <a:gd name="connsiteX2" fmla="*/ 1210733 w 1210733"/>
              <a:gd name="connsiteY2" fmla="*/ 11684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733" h="1168400">
                <a:moveTo>
                  <a:pt x="0" y="0"/>
                </a:moveTo>
                <a:cubicBezTo>
                  <a:pt x="186972" y="101600"/>
                  <a:pt x="373944" y="203200"/>
                  <a:pt x="575733" y="397933"/>
                </a:cubicBezTo>
                <a:cubicBezTo>
                  <a:pt x="777522" y="592666"/>
                  <a:pt x="994127" y="880533"/>
                  <a:pt x="1210733" y="11684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95322" y="3178855"/>
            <a:ext cx="5394573" cy="276999"/>
          </a:xfrm>
          <a:prstGeom prst="rect">
            <a:avLst/>
          </a:prstGeom>
          <a:solidFill>
            <a:srgbClr val="BAE18F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b="1" dirty="0"/>
              <a:t>https://</a:t>
            </a:r>
            <a:r>
              <a:rPr lang="en-US" altLang="ko-KR" sz="1200" b="1" dirty="0" smtClean="0"/>
              <a:t>search.naver.com/</a:t>
            </a:r>
            <a:r>
              <a:rPr lang="en-US" altLang="ko-KR" sz="1200" b="1" dirty="0" err="1" smtClean="0"/>
              <a:t>search.naver?</a:t>
            </a:r>
            <a:r>
              <a:rPr lang="en-US" altLang="ko-KR" sz="1200" dirty="0" err="1" smtClean="0"/>
              <a:t>where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nexearch&amp;</a:t>
            </a:r>
            <a:r>
              <a:rPr lang="en-US" altLang="ko-KR" sz="1200" b="1" dirty="0" err="1" smtClean="0"/>
              <a:t>query</a:t>
            </a:r>
            <a:r>
              <a:rPr lang="en-US" altLang="ko-KR" sz="1200" b="1" dirty="0" smtClean="0"/>
              <a:t>=Elvis</a:t>
            </a:r>
            <a:r>
              <a:rPr lang="en-US" altLang="ko-KR" sz="1200" dirty="0" smtClean="0"/>
              <a:t>&amp;...</a:t>
            </a:r>
            <a:endParaRPr lang="ko-KR" altLang="en-US" sz="1200" dirty="0"/>
          </a:p>
        </p:txBody>
      </p:sp>
      <p:sp>
        <p:nvSpPr>
          <p:cNvPr id="2" name="자유형 1"/>
          <p:cNvSpPr/>
          <p:nvPr/>
        </p:nvSpPr>
        <p:spPr>
          <a:xfrm>
            <a:off x="5616429" y="1283516"/>
            <a:ext cx="20973" cy="1870745"/>
          </a:xfrm>
          <a:custGeom>
            <a:avLst/>
            <a:gdLst>
              <a:gd name="connsiteX0" fmla="*/ 0 w 20973"/>
              <a:gd name="connsiteY0" fmla="*/ 0 h 1870745"/>
              <a:gd name="connsiteX1" fmla="*/ 20973 w 20973"/>
              <a:gd name="connsiteY1" fmla="*/ 1870745 h 187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73" h="1870745">
                <a:moveTo>
                  <a:pt x="0" y="0"/>
                </a:moveTo>
                <a:lnTo>
                  <a:pt x="20973" y="1870745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848561" y="4211929"/>
            <a:ext cx="1728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브라우저는 웹 서버에 접속하고 </a:t>
            </a:r>
            <a:r>
              <a:rPr lang="en-US" altLang="ko-KR" sz="1000" dirty="0" err="1"/>
              <a:t>search.naver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응용프로그램의 실행을 요청한다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7812" y="5210290"/>
            <a:ext cx="2812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웹 서버에서 </a:t>
            </a:r>
            <a:r>
              <a:rPr lang="en-US" altLang="ko-KR" sz="1000" dirty="0" err="1" smtClean="0"/>
              <a:t>search.naver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응용프로그램이 실행되고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검색 결과를 브라우저에게 보낸다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67492" y="5591156"/>
            <a:ext cx="2236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브라우저는 </a:t>
            </a:r>
            <a:r>
              <a:rPr lang="ko-KR" altLang="en-US" sz="1000" dirty="0" smtClean="0"/>
              <a:t>웹 서버로부터 받은</a:t>
            </a:r>
            <a:endParaRPr lang="en-US" altLang="ko-KR" sz="1000" dirty="0" smtClean="0"/>
          </a:p>
          <a:p>
            <a:r>
              <a:rPr lang="ko-KR" altLang="en-US" sz="1000" dirty="0" smtClean="0"/>
              <a:t>검색 </a:t>
            </a:r>
            <a:r>
              <a:rPr lang="ko-KR" altLang="en-US" sz="1000" dirty="0"/>
              <a:t>결과를 </a:t>
            </a:r>
            <a:r>
              <a:rPr lang="ko-KR" altLang="en-US" sz="1000" dirty="0" smtClean="0"/>
              <a:t>출력한다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533400" y="391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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05472" y="136686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 2" panose="05020102010507070707" pitchFamily="18" charset="2"/>
              </a:rPr>
              <a:t>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08769" y="167381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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550302" y="207088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 2" panose="05020102010507070707" pitchFamily="18" charset="2"/>
              </a:rPr>
              <a:t>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566723" y="426989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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437766" y="517584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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177642" y="558580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 2" panose="05020102010507070707" pitchFamily="18" charset="2"/>
              </a:rPr>
              <a:t>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 rot="16200000">
            <a:off x="2495537" y="2456780"/>
            <a:ext cx="108974" cy="1242778"/>
          </a:xfrm>
          <a:prstGeom prst="rightBrace">
            <a:avLst>
              <a:gd name="adj1" fmla="val 2903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86637" y="2777460"/>
            <a:ext cx="942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웹 서버 주소</a:t>
            </a:r>
            <a:endParaRPr lang="ko-KR" altLang="en-US" sz="900" dirty="0"/>
          </a:p>
        </p:txBody>
      </p:sp>
      <p:sp>
        <p:nvSpPr>
          <p:cNvPr id="32" name="오른쪽 중괄호 31"/>
          <p:cNvSpPr/>
          <p:nvPr/>
        </p:nvSpPr>
        <p:spPr>
          <a:xfrm rot="16200000">
            <a:off x="3638373" y="2631077"/>
            <a:ext cx="108974" cy="894184"/>
          </a:xfrm>
          <a:prstGeom prst="rightBrace">
            <a:avLst>
              <a:gd name="adj1" fmla="val 2903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257802" y="2690409"/>
            <a:ext cx="9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웹 서버 응용</a:t>
            </a:r>
            <a:endParaRPr lang="en-US" altLang="ko-KR" sz="900" dirty="0" smtClean="0"/>
          </a:p>
          <a:p>
            <a:r>
              <a:rPr lang="ko-KR" altLang="en-US" sz="900" dirty="0" smtClean="0"/>
              <a:t>프로그램이름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709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폼 요소의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24294"/>
              </p:ext>
            </p:extLst>
          </p:nvPr>
        </p:nvGraphicFramePr>
        <p:xfrm>
          <a:off x="638171" y="1036860"/>
          <a:ext cx="8153399" cy="5584952"/>
        </p:xfrm>
        <a:graphic>
          <a:graphicData uri="http://schemas.openxmlformats.org/drawingml/2006/table">
            <a:tbl>
              <a:tblPr/>
              <a:tblGrid>
                <a:gridCol w="3746376"/>
                <a:gridCol w="4407023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폼 요소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&lt;input type="text"&gt;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한 줄 텍스트 입력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&lt;input type="password"&gt;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암호 입력을 위한 한 줄 텍스트 입력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&lt;input type="button"&gt;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단순 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&lt;input type="submit"&gt;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웹 서버로 폼 데이터를 전송시키는 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&lt;input type="reset"&gt;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입력된 폼 데이터를 초기화시키는 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&lt;input type="image"&gt;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이미지 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&lt;input type="checkbox|radio"&gt;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체크박스와 라디오버튼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&lt;select&gt;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드롭다운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리스트를 가진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콤보박스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&lt;input type="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month|week|data|time|datetime-local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"&gt;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 등의 시간 정보 입력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&lt;input type="number|range"&gt;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스핀 버튼과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슬라이드바로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편리한 숫자 입력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&lt;input type="color"&gt;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색 입력을 쉽게 하는 컬러 다이얼로그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&lt;input type="email|url|tel|search"&gt;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이메일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URl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전화번호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검색키워드 등 형식 검사 기능을 가진 텍스트 입력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&lt;input type="file"&gt;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로컬 컴퓨터의 파일을 선택하는 폼 요소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&lt;button type=“button|reset|submit”&gt;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단순 버튼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reset, submit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&lt;textarea&gt;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여러 줄의 텍스트 입력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46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입력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153400" cy="5040560"/>
          </a:xfrm>
        </p:spPr>
        <p:txBody>
          <a:bodyPr/>
          <a:lstStyle/>
          <a:p>
            <a:r>
              <a:rPr lang="en-US" altLang="ko-KR" dirty="0"/>
              <a:t>&lt;input type="</a:t>
            </a:r>
            <a:r>
              <a:rPr lang="en-US" altLang="ko-KR" dirty="0" err="1"/>
              <a:t>text|password</a:t>
            </a:r>
            <a:r>
              <a:rPr lang="en-US" altLang="ko-KR" dirty="0"/>
              <a:t>"&gt;, &lt;</a:t>
            </a:r>
            <a:r>
              <a:rPr lang="en-US" altLang="ko-KR" dirty="0" err="1"/>
              <a:t>textarea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한 줄 짜리 입력 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암호 입력 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입력 </a:t>
            </a:r>
            <a:r>
              <a:rPr lang="ko-KR" altLang="en-US" dirty="0"/>
              <a:t>문자 대신 </a:t>
            </a:r>
            <a:r>
              <a:rPr lang="en-US" altLang="ko-KR" dirty="0"/>
              <a:t>'*' </a:t>
            </a:r>
            <a:r>
              <a:rPr lang="ko-KR" altLang="en-US" dirty="0"/>
              <a:t>등 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다른 </a:t>
            </a:r>
            <a:r>
              <a:rPr lang="ko-KR" altLang="en-US" dirty="0"/>
              <a:t>글자로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여러 줄 입력 창</a:t>
            </a:r>
            <a:endParaRPr lang="ko-KR" altLang="en-US" dirty="0"/>
          </a:p>
          <a:p>
            <a:pPr lvl="2"/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2276872"/>
            <a:ext cx="4464496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type=“text” value=“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초기에 출력되는 문자열”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4013253"/>
            <a:ext cx="4464496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type=“password” value=“”&gt;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8" y="5312070"/>
            <a:ext cx="4464496" cy="12988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textarea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cols=“20” rows=“5”&gt;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화면에 출력할 초기 텍스트입니다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없으면 빈 공간만 출력됩니다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textarea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36096" y="2203527"/>
            <a:ext cx="3528392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type=“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text|password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입력요소이름”</a:t>
            </a:r>
          </a:p>
          <a:p>
            <a:pPr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maxlength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문자개수”</a:t>
            </a:r>
          </a:p>
          <a:p>
            <a:pPr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size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문자개수”</a:t>
            </a:r>
          </a:p>
          <a:p>
            <a:pPr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value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초기텍스트”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type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 입력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창의 타입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maxlength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	 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입력 가능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문자의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최대 개수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 입력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창의 이름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size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 입력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창의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문자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개수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value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 입력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창에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출력되는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642398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3-6 </a:t>
            </a:r>
            <a:r>
              <a:rPr lang="ko-KR" altLang="en-US" dirty="0"/>
              <a:t>텍스트 입력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3940" y="1412776"/>
            <a:ext cx="5822235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 smtClean="0"/>
              <a:t>&lt;html&gt;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텍스트 입력 폼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자기 소개서 작성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&lt;form name="</a:t>
            </a:r>
            <a:r>
              <a:rPr lang="en-US" altLang="ko-KR" sz="1400" b="1" dirty="0" err="1"/>
              <a:t>fo</a:t>
            </a:r>
            <a:r>
              <a:rPr lang="en-US" altLang="ko-KR" sz="1400" b="1" dirty="0"/>
              <a:t>"&gt;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이름 </a:t>
            </a:r>
            <a:r>
              <a:rPr lang="en-US" altLang="ko-KR" sz="1400" b="1" dirty="0"/>
              <a:t>: &lt;input type="text" value</a:t>
            </a:r>
            <a:r>
              <a:rPr lang="en-US" altLang="ko-KR" sz="1400" b="1" dirty="0" smtClean="0"/>
              <a:t>=""&gt;&lt;</a:t>
            </a:r>
            <a:r>
              <a:rPr lang="en-US" altLang="ko-KR" sz="1400" b="1" dirty="0" err="1"/>
              <a:t>br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암호 </a:t>
            </a:r>
            <a:r>
              <a:rPr lang="en-US" altLang="ko-KR" sz="1400" b="1" dirty="0"/>
              <a:t>: &lt;input type="password" value="" </a:t>
            </a:r>
            <a:r>
              <a:rPr lang="en-US" altLang="ko-KR" sz="1400" b="1" dirty="0" err="1"/>
              <a:t>maxlength</a:t>
            </a:r>
            <a:r>
              <a:rPr lang="en-US" altLang="ko-KR" sz="1400" b="1" dirty="0"/>
              <a:t>="4"&gt;&lt;</a:t>
            </a:r>
            <a:r>
              <a:rPr lang="en-US" altLang="ko-KR" sz="1400" b="1" dirty="0" err="1"/>
              <a:t>br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자소서 </a:t>
            </a:r>
            <a:r>
              <a:rPr lang="en-US" altLang="ko-KR" sz="1400" b="1" dirty="0"/>
              <a:t>: &lt;</a:t>
            </a:r>
            <a:r>
              <a:rPr lang="en-US" altLang="ko-KR" sz="1400" b="1" dirty="0" err="1"/>
              <a:t>textarea</a:t>
            </a:r>
            <a:r>
              <a:rPr lang="en-US" altLang="ko-KR" sz="1400" b="1" dirty="0"/>
              <a:t> cols="20" rows="5</a:t>
            </a:r>
            <a:r>
              <a:rPr lang="en-US" altLang="ko-KR" sz="1400" b="1" dirty="0" smtClean="0"/>
              <a:t>"&gt;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						</a:t>
            </a:r>
            <a:r>
              <a:rPr lang="ko-KR" altLang="en-US" sz="1400" b="1" dirty="0" smtClean="0"/>
              <a:t>이곳에 </a:t>
            </a:r>
            <a:r>
              <a:rPr lang="ko-KR" altLang="en-US" sz="1400" b="1" dirty="0"/>
              <a:t>자기소개서 </a:t>
            </a:r>
            <a:r>
              <a:rPr lang="ko-KR" altLang="en-US" sz="1400" b="1" dirty="0" smtClean="0"/>
              <a:t>작성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 smtClean="0"/>
              <a:t>				  &lt;/</a:t>
            </a:r>
            <a:r>
              <a:rPr lang="en-US" altLang="ko-KR" sz="1400" b="1" dirty="0" err="1"/>
              <a:t>textarea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b="1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236296" y="91975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화면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429871" y="6093296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텍스트가 </a:t>
            </a:r>
            <a:endParaRPr lang="en-US" altLang="ko-KR" sz="1200" dirty="0" smtClean="0"/>
          </a:p>
          <a:p>
            <a:r>
              <a:rPr lang="ko-KR" altLang="en-US" sz="1200" dirty="0" smtClean="0"/>
              <a:t>입력된 화면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480" y="1257278"/>
            <a:ext cx="2344490" cy="2638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80" y="4077072"/>
            <a:ext cx="2340446" cy="263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데이터 목록을 가진 텍스트 입력 창</a:t>
            </a:r>
            <a:r>
              <a:rPr lang="en-US" altLang="ko-KR" dirty="0"/>
              <a:t>, &lt;</a:t>
            </a:r>
            <a:r>
              <a:rPr lang="en-US" altLang="ko-KR" dirty="0" err="1"/>
              <a:t>datalist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datalist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smtClean="0"/>
              <a:t>목록 리스트를 작성하는 태그</a:t>
            </a:r>
            <a:endParaRPr lang="en-US" altLang="ko-KR" dirty="0" smtClean="0"/>
          </a:p>
          <a:p>
            <a:pPr lvl="2"/>
            <a:r>
              <a:rPr lang="en-US" altLang="ko-KR" dirty="0"/>
              <a:t>&lt;option&gt; </a:t>
            </a:r>
            <a:r>
              <a:rPr lang="ko-KR" altLang="en-US" dirty="0"/>
              <a:t>태그로 항목 하나 표현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input type=“text</a:t>
            </a:r>
            <a:r>
              <a:rPr lang="en-US" altLang="ko-KR" dirty="0" smtClean="0"/>
              <a:t>”&gt;</a:t>
            </a:r>
            <a:r>
              <a:rPr lang="ko-KR" altLang="en-US" dirty="0" smtClean="0"/>
              <a:t>에 입력 가능한 데이터 목록 제고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5217" y="3020613"/>
            <a:ext cx="3918610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400" dirty="0" smtClean="0"/>
              <a:t>나라 </a:t>
            </a:r>
            <a:r>
              <a:rPr lang="en-US" altLang="ko-KR" sz="1400" dirty="0" smtClean="0"/>
              <a:t>: &lt;</a:t>
            </a:r>
            <a:r>
              <a:rPr lang="en-US" altLang="ko-KR" sz="1400" dirty="0"/>
              <a:t>input type="text" </a:t>
            </a:r>
            <a:r>
              <a:rPr lang="en-US" altLang="ko-KR" sz="1400" b="1" dirty="0" smtClean="0"/>
              <a:t>list</a:t>
            </a:r>
            <a:r>
              <a:rPr lang="en-US" altLang="ko-KR" sz="1400" b="1" dirty="0"/>
              <a:t>="countries</a:t>
            </a:r>
            <a:r>
              <a:rPr lang="en-US" altLang="ko-KR" sz="1400" b="1" dirty="0" smtClean="0"/>
              <a:t>"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datalist</a:t>
            </a:r>
            <a:r>
              <a:rPr lang="en-US" altLang="ko-KR" sz="1400" b="1" dirty="0"/>
              <a:t> id="countries"&gt;</a:t>
            </a:r>
          </a:p>
          <a:p>
            <a:pPr defTabSz="180000"/>
            <a:r>
              <a:rPr lang="en-US" altLang="ko-KR" sz="1400" dirty="0"/>
              <a:t>				&lt;option value="</a:t>
            </a:r>
            <a:r>
              <a:rPr lang="ko-KR" altLang="en-US" sz="1400" dirty="0"/>
              <a:t>가나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			&lt;option value="</a:t>
            </a:r>
            <a:r>
              <a:rPr lang="ko-KR" altLang="en-US" sz="1400" dirty="0"/>
              <a:t>스위스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			&lt;option value="</a:t>
            </a:r>
            <a:r>
              <a:rPr lang="ko-KR" altLang="en-US" sz="1400" dirty="0"/>
              <a:t>브라질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&lt;/</a:t>
            </a:r>
            <a:r>
              <a:rPr lang="en-US" altLang="ko-KR" sz="1400" b="1" dirty="0" err="1" smtClean="0"/>
              <a:t>datalist</a:t>
            </a:r>
            <a:r>
              <a:rPr lang="en-US" altLang="ko-KR" sz="1400" b="1" dirty="0" smtClean="0"/>
              <a:t>&gt;</a:t>
            </a:r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056238"/>
            <a:ext cx="2016224" cy="938161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>
          <a:xfrm>
            <a:off x="3785269" y="3264457"/>
            <a:ext cx="389466" cy="127000"/>
          </a:xfrm>
          <a:custGeom>
            <a:avLst/>
            <a:gdLst>
              <a:gd name="connsiteX0" fmla="*/ 0 w 389466"/>
              <a:gd name="connsiteY0" fmla="*/ 127000 h 127000"/>
              <a:gd name="connsiteX1" fmla="*/ 279400 w 389466"/>
              <a:gd name="connsiteY1" fmla="*/ 84666 h 127000"/>
              <a:gd name="connsiteX2" fmla="*/ 389466 w 389466"/>
              <a:gd name="connsiteY2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466" h="127000">
                <a:moveTo>
                  <a:pt x="0" y="127000"/>
                </a:moveTo>
                <a:cubicBezTo>
                  <a:pt x="107244" y="116416"/>
                  <a:pt x="214489" y="105833"/>
                  <a:pt x="279400" y="84666"/>
                </a:cubicBezTo>
                <a:cubicBezTo>
                  <a:pt x="344311" y="63499"/>
                  <a:pt x="366888" y="31749"/>
                  <a:pt x="389466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>
            <a:off x="3851920" y="3512036"/>
            <a:ext cx="144849" cy="588786"/>
          </a:xfrm>
          <a:prstGeom prst="rightBrace">
            <a:avLst>
              <a:gd name="adj1" fmla="val 3340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 flipH="1">
            <a:off x="5440785" y="3373807"/>
            <a:ext cx="144016" cy="491987"/>
          </a:xfrm>
          <a:prstGeom prst="rightBrace">
            <a:avLst>
              <a:gd name="adj1" fmla="val 3340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8" idx="1"/>
            <a:endCxn id="10" idx="1"/>
          </p:cNvCxnSpPr>
          <p:nvPr/>
        </p:nvCxnSpPr>
        <p:spPr>
          <a:xfrm flipV="1">
            <a:off x="3996769" y="3619801"/>
            <a:ext cx="1444016" cy="18662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6821182" y="3056238"/>
            <a:ext cx="288032" cy="2717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93950" y="4005064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 smtClean="0"/>
              <a:t>드롭다운</a:t>
            </a:r>
            <a:r>
              <a:rPr lang="ko-KR" altLang="en-US" sz="1000" dirty="0" smtClean="0"/>
              <a:t> 리스트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002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2564904"/>
            <a:ext cx="2870455" cy="1064776"/>
          </a:xfrm>
          <a:prstGeom prst="roundRect">
            <a:avLst>
              <a:gd name="adj" fmla="val 90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ko-KR" altLang="en-US" sz="1000" dirty="0"/>
              <a:t>나라 </a:t>
            </a:r>
            <a:r>
              <a:rPr lang="en-US" altLang="ko-KR" sz="1000" dirty="0"/>
              <a:t>: &lt;input type="text" </a:t>
            </a:r>
            <a:r>
              <a:rPr lang="en-US" altLang="ko-KR" sz="1000" b="1" dirty="0"/>
              <a:t>list="countries</a:t>
            </a:r>
            <a:r>
              <a:rPr lang="en-US" altLang="ko-KR" sz="1000" b="1" dirty="0" smtClean="0"/>
              <a:t>"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  <a:p>
            <a:pPr defTabSz="180000" fontAlgn="base" latinLnBrk="0"/>
            <a:r>
              <a:rPr lang="en-US" altLang="ko-KR" sz="1000" dirty="0"/>
              <a:t>&lt;</a:t>
            </a:r>
            <a:r>
              <a:rPr lang="en-US" altLang="ko-KR" sz="1000" dirty="0" err="1"/>
              <a:t>datalist</a:t>
            </a:r>
            <a:r>
              <a:rPr lang="en-US" altLang="ko-KR" sz="1000" dirty="0"/>
              <a:t> </a:t>
            </a:r>
            <a:r>
              <a:rPr lang="en-US" altLang="ko-KR" sz="1000" b="1" dirty="0"/>
              <a:t>id="countries"</a:t>
            </a:r>
            <a:r>
              <a:rPr lang="en-US" altLang="ko-KR" sz="1000" dirty="0"/>
              <a:t>&gt;</a:t>
            </a:r>
          </a:p>
          <a:p>
            <a:pPr defTabSz="180000" fontAlgn="base" latinLnBrk="0"/>
            <a:r>
              <a:rPr lang="en-US" altLang="ko-KR" sz="1000" dirty="0"/>
              <a:t>	&lt;option value="</a:t>
            </a:r>
            <a:r>
              <a:rPr lang="ko-KR" altLang="en-US" sz="1000" dirty="0"/>
              <a:t>가나</a:t>
            </a:r>
            <a:r>
              <a:rPr lang="en-US" altLang="ko-KR" sz="1000" dirty="0"/>
              <a:t>"&gt;</a:t>
            </a:r>
            <a:endParaRPr lang="ko-KR" altLang="en-US" sz="1000" dirty="0"/>
          </a:p>
          <a:p>
            <a:pPr defTabSz="180000" fontAlgn="base" latinLnBrk="0"/>
            <a:r>
              <a:rPr lang="ko-KR" altLang="en-US" sz="1000" dirty="0"/>
              <a:t>	</a:t>
            </a:r>
            <a:r>
              <a:rPr lang="en-US" altLang="ko-KR" sz="1000" dirty="0"/>
              <a:t>&lt;option value="</a:t>
            </a:r>
            <a:r>
              <a:rPr lang="ko-KR" altLang="en-US" sz="1000" dirty="0"/>
              <a:t>스위스</a:t>
            </a:r>
            <a:r>
              <a:rPr lang="en-US" altLang="ko-KR" sz="1000" dirty="0"/>
              <a:t>"&gt;</a:t>
            </a:r>
            <a:endParaRPr lang="ko-KR" altLang="en-US" sz="1000" dirty="0"/>
          </a:p>
          <a:p>
            <a:pPr defTabSz="180000" fontAlgn="base" latinLnBrk="0"/>
            <a:r>
              <a:rPr lang="ko-KR" altLang="en-US" sz="1000" dirty="0"/>
              <a:t>	</a:t>
            </a:r>
            <a:r>
              <a:rPr lang="en-US" altLang="ko-KR" sz="1000" dirty="0"/>
              <a:t>&lt;option value="</a:t>
            </a:r>
            <a:r>
              <a:rPr lang="ko-KR" altLang="en-US" sz="1000" dirty="0"/>
              <a:t>브라질</a:t>
            </a:r>
            <a:r>
              <a:rPr lang="en-US" altLang="ko-KR" sz="1000" dirty="0"/>
              <a:t>"&gt;</a:t>
            </a:r>
            <a:endParaRPr lang="ko-KR" altLang="en-US" sz="1000" dirty="0"/>
          </a:p>
          <a:p>
            <a:pPr defTabSz="180000" fontAlgn="base" latinLnBrk="0"/>
            <a:r>
              <a:rPr lang="en-US" altLang="ko-KR" sz="1000" dirty="0"/>
              <a:t>&lt;/</a:t>
            </a:r>
            <a:r>
              <a:rPr lang="en-US" altLang="ko-KR" sz="1000" dirty="0" err="1"/>
              <a:t>datalist</a:t>
            </a:r>
            <a:r>
              <a:rPr lang="en-US" altLang="ko-KR" sz="1000" dirty="0"/>
              <a:t>&gt;</a:t>
            </a:r>
          </a:p>
        </p:txBody>
      </p:sp>
      <p:sp>
        <p:nvSpPr>
          <p:cNvPr id="5" name="자유형 4"/>
          <p:cNvSpPr/>
          <p:nvPr/>
        </p:nvSpPr>
        <p:spPr>
          <a:xfrm>
            <a:off x="2213331" y="2769179"/>
            <a:ext cx="677307" cy="148150"/>
          </a:xfrm>
          <a:custGeom>
            <a:avLst/>
            <a:gdLst>
              <a:gd name="connsiteX0" fmla="*/ 533400 w 591318"/>
              <a:gd name="connsiteY0" fmla="*/ 0 h 83532"/>
              <a:gd name="connsiteX1" fmla="*/ 541867 w 591318"/>
              <a:gd name="connsiteY1" fmla="*/ 76200 h 83532"/>
              <a:gd name="connsiteX2" fmla="*/ 0 w 591318"/>
              <a:gd name="connsiteY2" fmla="*/ 76200 h 8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318" h="83532">
                <a:moveTo>
                  <a:pt x="533400" y="0"/>
                </a:moveTo>
                <a:cubicBezTo>
                  <a:pt x="582083" y="31750"/>
                  <a:pt x="630767" y="63500"/>
                  <a:pt x="541867" y="76200"/>
                </a:cubicBezTo>
                <a:cubicBezTo>
                  <a:pt x="452967" y="88900"/>
                  <a:pt x="226483" y="82550"/>
                  <a:pt x="0" y="7620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23387" y="2866528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(a) </a:t>
            </a:r>
            <a:r>
              <a:rPr lang="ko-KR" altLang="en-US" sz="1000" dirty="0" smtClean="0"/>
              <a:t>초기 상태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134454" y="3537319"/>
            <a:ext cx="1973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(b) </a:t>
            </a:r>
            <a:r>
              <a:rPr lang="ko-KR" altLang="en-US" sz="1000" dirty="0" err="1" smtClean="0"/>
              <a:t>드롭다운</a:t>
            </a:r>
            <a:r>
              <a:rPr lang="ko-KR" altLang="en-US" sz="1000" dirty="0" smtClean="0"/>
              <a:t> 버튼</a:t>
            </a:r>
            <a:r>
              <a:rPr lang="ko-KR" altLang="en-US" sz="1000" dirty="0"/>
              <a:t>을</a:t>
            </a:r>
            <a:r>
              <a:rPr lang="ko-KR" altLang="en-US" sz="1000" dirty="0" smtClean="0"/>
              <a:t> 누른 상태</a:t>
            </a:r>
            <a:endParaRPr lang="ko-KR" altLang="en-US" sz="1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15" y="2564904"/>
            <a:ext cx="1971675" cy="314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271" y="2550255"/>
            <a:ext cx="1990725" cy="1019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988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1676" y="1462404"/>
            <a:ext cx="5105573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데이터 목록을 가진 텍스트 입력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가보고 싶은 곳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 name="</a:t>
            </a:r>
            <a:r>
              <a:rPr lang="en-US" altLang="ko-KR" sz="1400" dirty="0" err="1"/>
              <a:t>fo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ko-KR" altLang="en-US" sz="1400" dirty="0"/>
              <a:t>나라 </a:t>
            </a:r>
            <a:r>
              <a:rPr lang="en-US" altLang="ko-KR" sz="1400" dirty="0"/>
              <a:t>: &lt;input type="text</a:t>
            </a:r>
            <a:r>
              <a:rPr lang="en-US" altLang="ko-KR" sz="1400" dirty="0" smtClean="0"/>
              <a:t>" </a:t>
            </a:r>
            <a:r>
              <a:rPr lang="en-US" altLang="ko-KR" sz="1400" b="1" dirty="0"/>
              <a:t>list="countries"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&lt;</a:t>
            </a:r>
            <a:r>
              <a:rPr lang="en-US" altLang="ko-KR" sz="1400" b="1" dirty="0" err="1"/>
              <a:t>datalist</a:t>
            </a:r>
            <a:r>
              <a:rPr lang="en-US" altLang="ko-KR" sz="1400" b="1" dirty="0"/>
              <a:t> id="countries"&gt;</a:t>
            </a:r>
          </a:p>
          <a:p>
            <a:pPr defTabSz="180000"/>
            <a:r>
              <a:rPr lang="en-US" altLang="ko-KR" sz="1400" dirty="0" smtClean="0"/>
              <a:t>				&lt;</a:t>
            </a:r>
            <a:r>
              <a:rPr lang="en-US" altLang="ko-KR" sz="1400" dirty="0"/>
              <a:t>option value="</a:t>
            </a:r>
            <a:r>
              <a:rPr lang="ko-KR" altLang="en-US" sz="1400" dirty="0"/>
              <a:t>가나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			&lt;</a:t>
            </a:r>
            <a:r>
              <a:rPr lang="en-US" altLang="ko-KR" sz="1400" dirty="0"/>
              <a:t>option value="</a:t>
            </a:r>
            <a:r>
              <a:rPr lang="ko-KR" altLang="en-US" sz="1400" dirty="0"/>
              <a:t>스위스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			&lt;</a:t>
            </a:r>
            <a:r>
              <a:rPr lang="en-US" altLang="ko-KR" sz="1400" dirty="0"/>
              <a:t>option value="</a:t>
            </a:r>
            <a:r>
              <a:rPr lang="ko-KR" altLang="en-US" sz="1400" dirty="0"/>
              <a:t>브라질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		&lt;/</a:t>
            </a:r>
            <a:r>
              <a:rPr lang="en-US" altLang="ko-KR" sz="1400" dirty="0" err="1"/>
              <a:t>datalist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 err="1"/>
              <a:t>보고싶은것</a:t>
            </a:r>
            <a:r>
              <a:rPr lang="ko-KR" altLang="en-US" sz="1400" dirty="0"/>
              <a:t> </a:t>
            </a:r>
            <a:r>
              <a:rPr lang="en-US" altLang="ko-KR" sz="1400" dirty="0"/>
              <a:t>: &lt;input type="text" </a:t>
            </a:r>
            <a:r>
              <a:rPr lang="en-US" altLang="ko-KR" sz="1400" b="1" dirty="0"/>
              <a:t>list="what"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&lt;</a:t>
            </a:r>
            <a:r>
              <a:rPr lang="en-US" altLang="ko-KR" sz="1400" b="1" dirty="0" err="1"/>
              <a:t>datalist</a:t>
            </a:r>
            <a:r>
              <a:rPr lang="en-US" altLang="ko-KR" sz="1400" b="1" dirty="0"/>
              <a:t> id="what"&gt;</a:t>
            </a:r>
          </a:p>
          <a:p>
            <a:pPr defTabSz="180000"/>
            <a:r>
              <a:rPr lang="en-US" altLang="ko-KR" sz="1400" dirty="0" smtClean="0"/>
              <a:t>				&lt;</a:t>
            </a:r>
            <a:r>
              <a:rPr lang="en-US" altLang="ko-KR" sz="1400" dirty="0"/>
              <a:t>option value="</a:t>
            </a:r>
            <a:r>
              <a:rPr lang="ko-KR" altLang="en-US" sz="1400" dirty="0"/>
              <a:t>산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			&lt;</a:t>
            </a:r>
            <a:r>
              <a:rPr lang="en-US" altLang="ko-KR" sz="1400" dirty="0"/>
              <a:t>option value="</a:t>
            </a:r>
            <a:r>
              <a:rPr lang="ko-KR" altLang="en-US" sz="1400" dirty="0"/>
              <a:t>바다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			&lt;</a:t>
            </a:r>
            <a:r>
              <a:rPr lang="en-US" altLang="ko-KR" sz="1400" dirty="0"/>
              <a:t>option value="</a:t>
            </a:r>
            <a:r>
              <a:rPr lang="ko-KR" altLang="en-US" sz="1400" dirty="0"/>
              <a:t>도시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		&lt;/</a:t>
            </a:r>
            <a:r>
              <a:rPr lang="en-US" altLang="ko-KR" sz="1400" dirty="0" err="1"/>
              <a:t>datalist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3–7 </a:t>
            </a:r>
            <a:r>
              <a:rPr lang="ko-KR" altLang="en-US" dirty="0"/>
              <a:t>데이터 목록을 가진 텍스트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76656" y="4717330"/>
            <a:ext cx="2387811" cy="1037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180000"/>
            <a:r>
              <a:rPr lang="en-US" altLang="ko-KR" sz="14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b="1" dirty="0" err="1">
                <a:solidFill>
                  <a:schemeClr val="tx1"/>
                </a:solidFill>
              </a:rPr>
              <a:t>datalist</a:t>
            </a:r>
            <a:r>
              <a:rPr lang="en-US" altLang="ko-KR" sz="1400" b="1" dirty="0">
                <a:solidFill>
                  <a:schemeClr val="tx1"/>
                </a:solidFill>
              </a:rPr>
              <a:t> id="what"&gt;</a:t>
            </a:r>
          </a:p>
          <a:p>
            <a:pPr defTabSz="180000"/>
            <a:r>
              <a:rPr lang="en-US" altLang="ko-KR" sz="1400" dirty="0">
                <a:solidFill>
                  <a:schemeClr val="tx1"/>
                </a:solidFill>
              </a:rPr>
              <a:t>	&lt;option value="</a:t>
            </a:r>
            <a:r>
              <a:rPr lang="ko-KR" altLang="en-US" sz="1400" dirty="0">
                <a:solidFill>
                  <a:schemeClr val="tx1"/>
                </a:solidFill>
              </a:rPr>
              <a:t>산</a:t>
            </a:r>
            <a:r>
              <a:rPr lang="en-US" altLang="ko-KR" sz="1400" dirty="0" smtClean="0">
                <a:solidFill>
                  <a:schemeClr val="tx1"/>
                </a:solidFill>
              </a:rPr>
              <a:t>"&gt;</a:t>
            </a:r>
          </a:p>
          <a:p>
            <a:pPr defTabSz="180000"/>
            <a:r>
              <a:rPr lang="en-US" altLang="ko-KR" sz="1400" dirty="0" smtClean="0">
                <a:solidFill>
                  <a:schemeClr val="tx1"/>
                </a:solidFill>
              </a:rPr>
              <a:t>	&lt;option value="</a:t>
            </a:r>
            <a:r>
              <a:rPr lang="ko-KR" altLang="en-US" sz="1400" dirty="0" smtClean="0">
                <a:solidFill>
                  <a:schemeClr val="tx1"/>
                </a:solidFill>
              </a:rPr>
              <a:t>바다</a:t>
            </a:r>
            <a:r>
              <a:rPr lang="en-US" altLang="ko-KR" sz="1400" dirty="0" smtClean="0">
                <a:solidFill>
                  <a:schemeClr val="tx1"/>
                </a:solidFill>
              </a:rPr>
              <a:t>"&gt;</a:t>
            </a:r>
          </a:p>
          <a:p>
            <a:pPr defTabSz="180000"/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</a:rPr>
              <a:t>option value="</a:t>
            </a:r>
            <a:r>
              <a:rPr lang="ko-KR" altLang="en-US" sz="1400" dirty="0">
                <a:solidFill>
                  <a:schemeClr val="tx1"/>
                </a:solidFill>
              </a:rPr>
              <a:t>도시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pPr defTabSz="180000"/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</a:rPr>
              <a:t>datalist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606658"/>
            <a:ext cx="2110689" cy="20939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32" y="3986172"/>
            <a:ext cx="2131593" cy="2165428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3254897" y="3404180"/>
            <a:ext cx="380999" cy="221969"/>
          </a:xfrm>
          <a:custGeom>
            <a:avLst/>
            <a:gdLst>
              <a:gd name="connsiteX0" fmla="*/ 1236133 w 1236133"/>
              <a:gd name="connsiteY0" fmla="*/ 0 h 156003"/>
              <a:gd name="connsiteX1" fmla="*/ 948266 w 1236133"/>
              <a:gd name="connsiteY1" fmla="*/ 152400 h 156003"/>
              <a:gd name="connsiteX2" fmla="*/ 0 w 1236133"/>
              <a:gd name="connsiteY2" fmla="*/ 93133 h 15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133" h="156003">
                <a:moveTo>
                  <a:pt x="1236133" y="0"/>
                </a:moveTo>
                <a:cubicBezTo>
                  <a:pt x="1195210" y="68439"/>
                  <a:pt x="1154288" y="136878"/>
                  <a:pt x="948266" y="152400"/>
                </a:cubicBezTo>
                <a:cubicBezTo>
                  <a:pt x="742244" y="167922"/>
                  <a:pt x="371122" y="130527"/>
                  <a:pt x="0" y="93133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2915237" y="4713857"/>
            <a:ext cx="1008691" cy="119678"/>
          </a:xfrm>
          <a:custGeom>
            <a:avLst/>
            <a:gdLst>
              <a:gd name="connsiteX0" fmla="*/ 0 w 668867"/>
              <a:gd name="connsiteY0" fmla="*/ 143934 h 143934"/>
              <a:gd name="connsiteX1" fmla="*/ 364067 w 668867"/>
              <a:gd name="connsiteY1" fmla="*/ 84667 h 143934"/>
              <a:gd name="connsiteX2" fmla="*/ 668867 w 668867"/>
              <a:gd name="connsiteY2" fmla="*/ 0 h 14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867" h="143934">
                <a:moveTo>
                  <a:pt x="0" y="143934"/>
                </a:moveTo>
                <a:cubicBezTo>
                  <a:pt x="126294" y="126295"/>
                  <a:pt x="252589" y="108656"/>
                  <a:pt x="364067" y="84667"/>
                </a:cubicBezTo>
                <a:cubicBezTo>
                  <a:pt x="475545" y="60678"/>
                  <a:pt x="572206" y="30339"/>
                  <a:pt x="668867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564467" y="5315210"/>
            <a:ext cx="2690386" cy="598741"/>
          </a:xfrm>
          <a:custGeom>
            <a:avLst/>
            <a:gdLst>
              <a:gd name="connsiteX0" fmla="*/ 0 w 1865870"/>
              <a:gd name="connsiteY0" fmla="*/ 0 h 654908"/>
              <a:gd name="connsiteX1" fmla="*/ 518984 w 1865870"/>
              <a:gd name="connsiteY1" fmla="*/ 111211 h 654908"/>
              <a:gd name="connsiteX2" fmla="*/ 729049 w 1865870"/>
              <a:gd name="connsiteY2" fmla="*/ 556054 h 654908"/>
              <a:gd name="connsiteX3" fmla="*/ 1865870 w 1865870"/>
              <a:gd name="connsiteY3" fmla="*/ 654908 h 65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5870" h="654908">
                <a:moveTo>
                  <a:pt x="0" y="0"/>
                </a:moveTo>
                <a:cubicBezTo>
                  <a:pt x="198738" y="9267"/>
                  <a:pt x="397476" y="18535"/>
                  <a:pt x="518984" y="111211"/>
                </a:cubicBezTo>
                <a:cubicBezTo>
                  <a:pt x="640492" y="203887"/>
                  <a:pt x="504568" y="465438"/>
                  <a:pt x="729049" y="556054"/>
                </a:cubicBezTo>
                <a:cubicBezTo>
                  <a:pt x="953530" y="646670"/>
                  <a:pt x="1409700" y="650789"/>
                  <a:pt x="1865870" y="654908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254853" y="5378469"/>
            <a:ext cx="1224136" cy="773131"/>
          </a:xfrm>
          <a:prstGeom prst="roundRect">
            <a:avLst>
              <a:gd name="adj" fmla="val 2753"/>
            </a:avLst>
          </a:prstGeom>
          <a:noFill/>
          <a:ln w="127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99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텍스트</a:t>
            </a:r>
            <a:r>
              <a:rPr lang="en-US" altLang="ko-KR" dirty="0"/>
              <a:t>/</a:t>
            </a:r>
            <a:r>
              <a:rPr lang="ko-KR" altLang="en-US" dirty="0"/>
              <a:t>이미지 버튼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 latinLnBrk="0"/>
            <a:r>
              <a:rPr lang="en-US" altLang="ko-KR" sz="2000" smtClean="0"/>
              <a:t>&lt;input type=“button|reset|submit|image” value=“</a:t>
            </a:r>
            <a:r>
              <a:rPr lang="ko-KR" altLang="en-US" sz="2000" smtClean="0"/>
              <a:t>버튼의 문자열”</a:t>
            </a:r>
            <a:r>
              <a:rPr lang="en-US" altLang="ko-KR" sz="2000" smtClean="0"/>
              <a:t>&gt;</a:t>
            </a:r>
            <a:endParaRPr lang="ko-KR" altLang="en-US" sz="2000" smtClean="0"/>
          </a:p>
          <a:p>
            <a:pPr fontAlgn="base" latinLnBrk="0"/>
            <a:r>
              <a:rPr lang="en-US" altLang="ko-KR" sz="2000" smtClean="0"/>
              <a:t>&lt;button type=“button|reset|submit”&gt;</a:t>
            </a:r>
            <a:r>
              <a:rPr lang="ko-KR" altLang="en-US" sz="2000" smtClean="0"/>
              <a:t>버튼의 문자열</a:t>
            </a:r>
            <a:r>
              <a:rPr lang="en-US" altLang="ko-KR" sz="2000" smtClean="0"/>
              <a:t>&lt;/button&gt;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4675" y="2636912"/>
            <a:ext cx="4572000" cy="28069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type=“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button|reset|submit|image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버튼이름”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value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문자열”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URL"&gt;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type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버튼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버튼 이름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value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버튼에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출력되는 문자열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type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="image"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경우에만 필요한 것으로 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이미지의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URL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54618" y="2636912"/>
            <a:ext cx="3582144" cy="16004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	type=“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button|reset|submit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버튼이름”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value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 문자열이나 이미지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244606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3–8 </a:t>
            </a:r>
            <a:r>
              <a:rPr lang="ko-KR" altLang="en-US" dirty="0"/>
              <a:t>다양한 버튼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7286" y="1484784"/>
            <a:ext cx="6440978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버튼이 </a:t>
            </a:r>
            <a:r>
              <a:rPr lang="ko-KR" altLang="en-US" sz="1400" dirty="0"/>
              <a:t>있는 </a:t>
            </a:r>
            <a:r>
              <a:rPr lang="ko-KR" altLang="en-US" sz="1400" dirty="0" smtClean="0"/>
              <a:t>입력 폼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버튼을 만들자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 name="</a:t>
            </a:r>
            <a:r>
              <a:rPr lang="en-US" altLang="ko-KR" sz="1400" dirty="0" err="1"/>
              <a:t>fo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검색</a:t>
            </a:r>
            <a:r>
              <a:rPr lang="en-US" altLang="ko-KR" sz="1400" dirty="0"/>
              <a:t>: &lt;input type="text" size="10" value=""&gt;</a:t>
            </a:r>
          </a:p>
          <a:p>
            <a:pPr defTabSz="180000"/>
            <a:r>
              <a:rPr lang="en-US" altLang="ko-KR" sz="1400" dirty="0"/>
              <a:t>  </a:t>
            </a:r>
            <a:r>
              <a:rPr lang="en-US" altLang="ko-KR" sz="1400" dirty="0" smtClean="0"/>
              <a:t>			&lt;</a:t>
            </a:r>
            <a:r>
              <a:rPr lang="en-US" altLang="ko-KR" sz="1400" dirty="0"/>
              <a:t>input type="button" value="Q1"&gt;</a:t>
            </a:r>
          </a:p>
          <a:p>
            <a:pPr defTabSz="180000"/>
            <a:r>
              <a:rPr lang="en-US" altLang="ko-KR" sz="1400" dirty="0"/>
              <a:t>  </a:t>
            </a:r>
            <a:r>
              <a:rPr lang="en-US" altLang="ko-KR" sz="1400" dirty="0" smtClean="0"/>
              <a:t>			&lt;</a:t>
            </a:r>
            <a:r>
              <a:rPr lang="en-US" altLang="ko-KR" sz="1400" dirty="0"/>
              <a:t>button type="button"&gt;Q2&lt;/button&gt;&lt;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submit </a:t>
            </a:r>
            <a:r>
              <a:rPr lang="ko-KR" altLang="en-US" sz="1400" dirty="0"/>
              <a:t>버튼 </a:t>
            </a:r>
            <a:r>
              <a:rPr lang="en-US" altLang="ko-KR" sz="1400" dirty="0"/>
              <a:t>: &lt;input type="submit" value="</a:t>
            </a:r>
            <a:r>
              <a:rPr lang="ko-KR" altLang="en-US" sz="1400" dirty="0"/>
              <a:t>전송</a:t>
            </a:r>
            <a:r>
              <a:rPr lang="en-US" altLang="ko-KR" sz="1400" dirty="0"/>
              <a:t>1"&gt;</a:t>
            </a:r>
          </a:p>
          <a:p>
            <a:pPr defTabSz="180000"/>
            <a:r>
              <a:rPr lang="en-US" altLang="ko-KR" sz="1400" dirty="0" smtClean="0"/>
              <a:t>						 &lt;</a:t>
            </a:r>
            <a:r>
              <a:rPr lang="en-US" altLang="ko-KR" sz="1400" dirty="0"/>
              <a:t>button type="submit"&gt;</a:t>
            </a:r>
            <a:r>
              <a:rPr lang="ko-KR" altLang="en-US" sz="1400" dirty="0"/>
              <a:t>전송</a:t>
            </a:r>
            <a:r>
              <a:rPr lang="en-US" altLang="ko-KR" sz="1400" dirty="0"/>
              <a:t>2&lt;/button&gt;&lt;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reset </a:t>
            </a:r>
            <a:r>
              <a:rPr lang="ko-KR" altLang="en-US" sz="1400" dirty="0"/>
              <a:t>버튼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  &lt;</a:t>
            </a:r>
            <a:r>
              <a:rPr lang="en-US" altLang="ko-KR" sz="1400" dirty="0"/>
              <a:t>input type="reset" value="</a:t>
            </a:r>
            <a:r>
              <a:rPr lang="ko-KR" altLang="en-US" sz="1400" dirty="0" err="1"/>
              <a:t>리셋</a:t>
            </a:r>
            <a:r>
              <a:rPr lang="en-US" altLang="ko-KR" sz="1400" dirty="0"/>
              <a:t>1"&gt;</a:t>
            </a:r>
          </a:p>
          <a:p>
            <a:pPr defTabSz="180000"/>
            <a:r>
              <a:rPr lang="en-US" altLang="ko-KR" sz="1400" dirty="0" smtClean="0"/>
              <a:t>					    &lt;</a:t>
            </a:r>
            <a:r>
              <a:rPr lang="en-US" altLang="ko-KR" sz="1400" dirty="0"/>
              <a:t>button type="reset"&gt;</a:t>
            </a:r>
            <a:r>
              <a:rPr lang="ko-KR" altLang="en-US" sz="1400" dirty="0" err="1"/>
              <a:t>리셋</a:t>
            </a:r>
            <a:r>
              <a:rPr lang="en-US" altLang="ko-KR" sz="1400" dirty="0"/>
              <a:t>2&lt;/button&gt;&lt;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이미지버튼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 &lt;</a:t>
            </a:r>
            <a:r>
              <a:rPr lang="en-US" altLang="ko-KR" sz="1400" dirty="0"/>
              <a:t>input type="image"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="media/button.png"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					alt</a:t>
            </a:r>
            <a:r>
              <a:rPr lang="en-US" altLang="ko-KR" sz="1400" dirty="0"/>
              <a:t>="</a:t>
            </a:r>
            <a:r>
              <a:rPr lang="ko-KR" altLang="en-US" sz="1400" dirty="0"/>
              <a:t>이미지 버튼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					&lt;</a:t>
            </a:r>
            <a:r>
              <a:rPr lang="en-US" altLang="ko-KR" sz="1400" dirty="0"/>
              <a:t>button type="button</a:t>
            </a:r>
            <a:r>
              <a:rPr lang="en-US" altLang="ko-KR" sz="1400" dirty="0" smtClean="0"/>
              <a:t>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					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="media/button.png" alt="</a:t>
            </a:r>
            <a:r>
              <a:rPr lang="ko-KR" altLang="en-US" sz="1400" dirty="0"/>
              <a:t>이미지 버튼</a:t>
            </a:r>
            <a:r>
              <a:rPr lang="en-US" altLang="ko-KR" sz="1400" dirty="0" smtClean="0"/>
              <a:t>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			&lt;/</a:t>
            </a:r>
            <a:r>
              <a:rPr lang="en-US" altLang="ko-KR" sz="1400" dirty="0"/>
              <a:t>button&gt;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772816"/>
            <a:ext cx="2496319" cy="274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7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문서의 일반적인 구조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47664" y="1412776"/>
            <a:ext cx="5252383" cy="5257068"/>
            <a:chOff x="1259632" y="1412776"/>
            <a:chExt cx="5252383" cy="525706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412776"/>
              <a:ext cx="4237616" cy="52570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4" name="직선 연결선 13"/>
            <p:cNvCxnSpPr/>
            <p:nvPr/>
          </p:nvCxnSpPr>
          <p:spPr>
            <a:xfrm>
              <a:off x="4644008" y="1857787"/>
              <a:ext cx="1008112" cy="12519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 flipV="1">
              <a:off x="4355976" y="1641763"/>
              <a:ext cx="288032" cy="216024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41264" y="1747196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장 제목</a:t>
              </a:r>
              <a:endParaRPr lang="ko-KR" altLang="en-US" sz="1000" b="1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H="1">
              <a:off x="5410696" y="1607894"/>
              <a:ext cx="241424" cy="1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641264" y="1484784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페이지 번호</a:t>
              </a:r>
              <a:endParaRPr lang="ko-KR" altLang="en-US" sz="1000" b="1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>
              <a:off x="2771800" y="3216647"/>
              <a:ext cx="2880320" cy="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641264" y="3072107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소제목</a:t>
              </a:r>
              <a:endParaRPr lang="ko-KR" altLang="en-US" sz="1000" b="1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>
              <a:off x="4499993" y="3534352"/>
              <a:ext cx="1152127" cy="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41264" y="3398803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본문 텍스트</a:t>
              </a:r>
              <a:endParaRPr lang="ko-KR" altLang="en-US" sz="1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41264" y="5582701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설명 섹션</a:t>
              </a:r>
              <a:endParaRPr lang="ko-KR" altLang="en-US" sz="10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 flipH="1">
              <a:off x="5004049" y="5712350"/>
              <a:ext cx="648071" cy="1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5004048" y="5301208"/>
              <a:ext cx="0" cy="411142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6702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선택형</a:t>
            </a:r>
            <a:r>
              <a:rPr lang="ko-KR" altLang="en-US" dirty="0" smtClean="0"/>
              <a:t>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체크박스와 라디오버튼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&lt;input type="checkbox"&gt;</a:t>
            </a:r>
          </a:p>
          <a:p>
            <a:pPr lvl="1"/>
            <a:r>
              <a:rPr lang="ko-KR" altLang="en-US" dirty="0"/>
              <a:t>체크박스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dirty="0" smtClean="0"/>
              <a:t>&lt;input type=“radio”&gt;</a:t>
            </a:r>
          </a:p>
          <a:p>
            <a:pPr lvl="1"/>
            <a:r>
              <a:rPr lang="ko-KR" altLang="en-US" dirty="0"/>
              <a:t>라디오버튼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</a:t>
            </a:r>
            <a:r>
              <a:rPr lang="ko-KR" altLang="en-US" dirty="0"/>
              <a:t>속성 </a:t>
            </a:r>
            <a:r>
              <a:rPr lang="ko-KR" altLang="en-US" dirty="0" smtClean="0"/>
              <a:t>값이 같은 라디오버튼들이 </a:t>
            </a:r>
            <a:r>
              <a:rPr lang="ko-KR" altLang="en-US" dirty="0"/>
              <a:t>하나의 </a:t>
            </a:r>
            <a:r>
              <a:rPr lang="ko-KR" altLang="en-US" dirty="0" smtClean="0"/>
              <a:t>그룹 </a:t>
            </a:r>
            <a:r>
              <a:rPr lang="ko-KR" altLang="en-US" dirty="0"/>
              <a:t>형성</a:t>
            </a:r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19672" y="3573293"/>
            <a:ext cx="4572000" cy="28069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type=“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checkbox|radio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요소이름”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value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요소값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checked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type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폼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요소 타입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폼 요소 이름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value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폼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요소가 선택된 상태일 때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웹서버에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전송되는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checked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이 속성이 있으면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초기에 선택 상태로 출력</a:t>
            </a:r>
          </a:p>
        </p:txBody>
      </p:sp>
    </p:spTree>
    <p:extLst>
      <p:ext uri="{BB962C8B-B14F-4D97-AF65-F5344CB8AC3E}">
        <p14:creationId xmlns:p14="http://schemas.microsoft.com/office/powerpoint/2010/main" val="2236187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4147" y="1700808"/>
            <a:ext cx="4613365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체크 박스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먹고 싶은 것 모두 체크하세요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 name="</a:t>
            </a:r>
            <a:r>
              <a:rPr lang="en-US" altLang="ko-KR" sz="1400" dirty="0" err="1"/>
              <a:t>fo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짜장면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&lt;input </a:t>
            </a:r>
            <a:r>
              <a:rPr lang="en-US" altLang="ko-KR" sz="1400" b="1" dirty="0"/>
              <a:t>type="checkbox</a:t>
            </a:r>
            <a:r>
              <a:rPr lang="en-US" altLang="ko-KR" sz="1400" b="1" dirty="0" smtClean="0"/>
              <a:t>"</a:t>
            </a:r>
            <a:r>
              <a:rPr lang="en-US" altLang="ko-KR" sz="1400" dirty="0" smtClean="0"/>
              <a:t> value="1"&gt;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짬뽕 </a:t>
            </a:r>
            <a:r>
              <a:rPr lang="en-US" altLang="ko-KR" sz="1400" dirty="0"/>
              <a:t>&lt;input </a:t>
            </a:r>
            <a:r>
              <a:rPr lang="en-US" altLang="ko-KR" sz="1400" b="1" dirty="0"/>
              <a:t>type="checkbox</a:t>
            </a:r>
            <a:r>
              <a:rPr lang="en-US" altLang="ko-KR" sz="1400" b="1" dirty="0" smtClean="0"/>
              <a:t>"</a:t>
            </a:r>
            <a:r>
              <a:rPr lang="en-US" altLang="ko-KR" sz="1400" dirty="0" smtClean="0"/>
              <a:t> value="2" </a:t>
            </a:r>
            <a:r>
              <a:rPr lang="en-US" altLang="ko-KR" sz="1400" b="1" dirty="0"/>
              <a:t>checked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탕수육 </a:t>
            </a:r>
            <a:r>
              <a:rPr lang="en-US" altLang="ko-KR" sz="1400" dirty="0"/>
              <a:t>&lt;input </a:t>
            </a:r>
            <a:r>
              <a:rPr lang="en-US" altLang="ko-KR" sz="1400" b="1" dirty="0"/>
              <a:t>type="checkbox"</a:t>
            </a:r>
            <a:r>
              <a:rPr lang="en-US" altLang="ko-KR" sz="1400" dirty="0"/>
              <a:t> value="3"&gt;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853" y="1728929"/>
            <a:ext cx="2812160" cy="19175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3-9 </a:t>
            </a:r>
            <a:r>
              <a:rPr lang="ko-KR" altLang="en-US" dirty="0"/>
              <a:t>체크박스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552994" y="3143751"/>
            <a:ext cx="288032" cy="2717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97010" y="3709562"/>
            <a:ext cx="1763422" cy="442674"/>
          </a:xfrm>
          <a:prstGeom prst="wedgeRoundRectCallout">
            <a:avLst>
              <a:gd name="adj1" fmla="val -50517"/>
              <a:gd name="adj2" fmla="val -1130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checked </a:t>
            </a:r>
            <a:r>
              <a:rPr lang="ko-KR" altLang="en-US" sz="1000" dirty="0" smtClean="0"/>
              <a:t>속성이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사용되면</a:t>
            </a:r>
            <a:endParaRPr lang="en-US" altLang="ko-KR" sz="1000" dirty="0" smtClean="0"/>
          </a:p>
          <a:p>
            <a:r>
              <a:rPr lang="ko-KR" altLang="en-US" sz="1000" dirty="0" smtClean="0"/>
              <a:t>초기에 체크된 상태로 출력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608163" y="3645024"/>
            <a:ext cx="792088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400251" y="3992912"/>
            <a:ext cx="780575" cy="216024"/>
          </a:xfrm>
          <a:prstGeom prst="wedgeRoundRectCallout">
            <a:avLst>
              <a:gd name="adj1" fmla="val -63770"/>
              <a:gd name="adj2" fmla="val -974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캡션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390357" y="3822887"/>
            <a:ext cx="780575" cy="216024"/>
          </a:xfrm>
          <a:prstGeom prst="wedgeRoundRectCallout">
            <a:avLst>
              <a:gd name="adj1" fmla="val -7579"/>
              <a:gd name="adj2" fmla="val -2522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캡션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05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745" y="1763938"/>
            <a:ext cx="2054031" cy="36923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예제</a:t>
            </a:r>
            <a:r>
              <a:rPr lang="en-US" altLang="ko-KR" dirty="0"/>
              <a:t> 3-10 </a:t>
            </a:r>
            <a:r>
              <a:rPr lang="en-US" altLang="ko-KR" dirty="0" err="1"/>
              <a:t>라디오버튼</a:t>
            </a:r>
            <a:r>
              <a:rPr lang="en-US" altLang="ko-KR" dirty="0"/>
              <a:t> </a:t>
            </a:r>
            <a:r>
              <a:rPr lang="en-US" altLang="ko-KR" dirty="0" err="1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73753" y="1916832"/>
            <a:ext cx="529208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 smtClean="0"/>
              <a:t>&lt;html&gt;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라디오버튼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먹고 싶은 것 하나만 선택</a:t>
            </a:r>
            <a:r>
              <a:rPr lang="en-US" altLang="ko-KR" sz="1400" dirty="0"/>
              <a:t>?&lt;/h3&gt;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 name="</a:t>
            </a:r>
            <a:r>
              <a:rPr lang="en-US" altLang="ko-KR" sz="1400" dirty="0" err="1"/>
              <a:t>fo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input </a:t>
            </a:r>
            <a:r>
              <a:rPr lang="en-US" altLang="ko-KR" sz="1400" b="1" dirty="0"/>
              <a:t>type="radio"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name="china"</a:t>
            </a:r>
            <a:r>
              <a:rPr lang="en-US" altLang="ko-KR" sz="1400" b="1" dirty="0"/>
              <a:t> </a:t>
            </a:r>
            <a:r>
              <a:rPr lang="en-US" altLang="ko-KR" sz="1400" dirty="0"/>
              <a:t>value="1"&gt;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ko-KR" altLang="en-US" sz="1400" dirty="0" err="1" smtClean="0"/>
              <a:t>짜장면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media/</a:t>
            </a:r>
            <a:r>
              <a:rPr lang="en-US" altLang="ko-KR" sz="1400" dirty="0"/>
              <a:t>jajang</a:t>
            </a:r>
            <a:r>
              <a:rPr lang="en-US" altLang="ko-KR" sz="1400" dirty="0" smtClean="0"/>
              <a:t>.png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input </a:t>
            </a:r>
            <a:r>
              <a:rPr lang="en-US" altLang="ko-KR" sz="1400" b="1" dirty="0"/>
              <a:t>type="radio"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name="china"</a:t>
            </a:r>
            <a:r>
              <a:rPr lang="en-US" altLang="ko-KR" sz="1400" b="1" dirty="0"/>
              <a:t> </a:t>
            </a:r>
            <a:r>
              <a:rPr lang="en-US" altLang="ko-KR" sz="1400" dirty="0"/>
              <a:t>value="2" </a:t>
            </a:r>
            <a:r>
              <a:rPr lang="en-US" altLang="ko-KR" sz="1400" b="1" dirty="0"/>
              <a:t>checked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ko-KR" altLang="en-US" sz="1400" dirty="0" smtClean="0"/>
              <a:t>짬뽕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 smtClean="0"/>
              <a:t>="</a:t>
            </a:r>
            <a:r>
              <a:rPr lang="en-US" altLang="ko-KR" sz="1400" dirty="0"/>
              <a:t>media/jjambbong.png</a:t>
            </a:r>
            <a:r>
              <a:rPr lang="en-US" altLang="ko-KR" sz="1400" dirty="0" smtClean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input </a:t>
            </a:r>
            <a:r>
              <a:rPr lang="en-US" altLang="ko-KR" sz="1400" b="1" dirty="0"/>
              <a:t>type="radio"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name="china"</a:t>
            </a:r>
            <a:r>
              <a:rPr lang="en-US" altLang="ko-KR" sz="1400" b="1" dirty="0"/>
              <a:t> </a:t>
            </a:r>
            <a:r>
              <a:rPr lang="en-US" altLang="ko-KR" sz="1400" dirty="0"/>
              <a:t>value="3"&gt;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ko-KR" altLang="en-US" sz="1400" dirty="0" smtClean="0"/>
              <a:t>탕수육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media/</a:t>
            </a:r>
            <a:r>
              <a:rPr lang="en-US" altLang="ko-KR" sz="1400" dirty="0"/>
              <a:t>tangsuyuk</a:t>
            </a:r>
            <a:r>
              <a:rPr lang="en-US" altLang="ko-KR" sz="1400" dirty="0" smtClean="0"/>
              <a:t>.png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22417" y="2880664"/>
            <a:ext cx="2070616" cy="442674"/>
          </a:xfrm>
          <a:prstGeom prst="wedgeRoundRectCallout">
            <a:avLst>
              <a:gd name="adj1" fmla="val -62809"/>
              <a:gd name="adj2" fmla="val 810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같은 </a:t>
            </a:r>
            <a:r>
              <a:rPr lang="en-US" altLang="ko-KR" sz="1000" dirty="0" smtClean="0"/>
              <a:t>name</a:t>
            </a:r>
            <a:r>
              <a:rPr lang="ko-KR" altLang="en-US" sz="1000" dirty="0" smtClean="0"/>
              <a:t>을 가진 </a:t>
            </a:r>
            <a:endParaRPr lang="en-US" altLang="ko-KR" sz="1000" dirty="0" smtClean="0"/>
          </a:p>
          <a:p>
            <a:r>
              <a:rPr lang="ko-KR" altLang="en-US" sz="1000" dirty="0" smtClean="0"/>
              <a:t>라디오버튼 중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하나만 선택 가능</a:t>
            </a:r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4636166" y="3849722"/>
            <a:ext cx="798414" cy="2717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5326280" y="3849722"/>
            <a:ext cx="829895" cy="437448"/>
          </a:xfrm>
          <a:custGeom>
            <a:avLst/>
            <a:gdLst>
              <a:gd name="connsiteX0" fmla="*/ 0 w 1320800"/>
              <a:gd name="connsiteY0" fmla="*/ 12144 h 384677"/>
              <a:gd name="connsiteX1" fmla="*/ 685800 w 1320800"/>
              <a:gd name="connsiteY1" fmla="*/ 46011 h 384677"/>
              <a:gd name="connsiteX2" fmla="*/ 1320800 w 1320800"/>
              <a:gd name="connsiteY2" fmla="*/ 384677 h 38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384677">
                <a:moveTo>
                  <a:pt x="0" y="12144"/>
                </a:moveTo>
                <a:cubicBezTo>
                  <a:pt x="232833" y="-1967"/>
                  <a:pt x="465667" y="-16078"/>
                  <a:pt x="685800" y="46011"/>
                </a:cubicBezTo>
                <a:cubicBezTo>
                  <a:pt x="905933" y="108100"/>
                  <a:pt x="1113366" y="246388"/>
                  <a:pt x="1320800" y="384677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42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선택형</a:t>
            </a:r>
            <a:r>
              <a:rPr lang="ko-KR" altLang="en-US" dirty="0" smtClean="0"/>
              <a:t> 입력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박스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en-US" altLang="ko-KR" b="1" dirty="0"/>
              <a:t>&lt;select</a:t>
            </a:r>
            <a:r>
              <a:rPr lang="en-US" altLang="ko-KR" b="1" dirty="0" smtClean="0"/>
              <a:t>&gt;</a:t>
            </a:r>
          </a:p>
          <a:p>
            <a:pPr lvl="1" fontAlgn="base"/>
            <a:r>
              <a:rPr lang="ko-KR" altLang="en-US" dirty="0" err="1"/>
              <a:t>드롭다운</a:t>
            </a:r>
            <a:r>
              <a:rPr lang="ko-KR" altLang="en-US" dirty="0"/>
              <a:t> 리스트에 </a:t>
            </a:r>
            <a:r>
              <a:rPr lang="ko-KR" altLang="en-US" dirty="0" smtClean="0"/>
              <a:t>목록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목록을 선택하는 입력 방식</a:t>
            </a:r>
            <a:endParaRPr lang="en-US" altLang="ko-KR" dirty="0" smtClean="0"/>
          </a:p>
          <a:p>
            <a:pPr lvl="2" fontAlgn="base"/>
            <a:r>
              <a:rPr lang="en-US" altLang="ko-KR" dirty="0"/>
              <a:t>&lt;option&gt; </a:t>
            </a:r>
            <a:r>
              <a:rPr lang="ko-KR" altLang="en-US" dirty="0" smtClean="0"/>
              <a:t>태그로 </a:t>
            </a:r>
            <a:r>
              <a:rPr lang="ko-KR" altLang="en-US" dirty="0"/>
              <a:t>항목 </a:t>
            </a:r>
            <a:r>
              <a:rPr lang="ko-KR" altLang="en-US" dirty="0" smtClean="0"/>
              <a:t>하나 </a:t>
            </a:r>
            <a:r>
              <a:rPr lang="ko-KR" altLang="en-US" dirty="0"/>
              <a:t>표현</a:t>
            </a:r>
          </a:p>
          <a:p>
            <a:pPr lvl="2" fontAlgn="base"/>
            <a:endParaRPr lang="ko-KR" altLang="en-US" dirty="0"/>
          </a:p>
          <a:p>
            <a:pPr lvl="1" fontAlgn="base"/>
            <a:endParaRPr lang="en-US" altLang="ko-KR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1680" y="2556773"/>
            <a:ext cx="5544616" cy="25053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&lt;select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name="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요소이름”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size="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multiple&gt;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여러 개의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&lt;option&gt;...&lt;/option&gt;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태그로 선택 항목 만들기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&lt;/select&gt;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콤보박스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이름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size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콤보박스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창 크기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보일 수 있는 최대 항목 개수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multiple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이 속성이 선택되면 다수 항목 선택 가능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(-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절에서 설명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1680" y="5179323"/>
            <a:ext cx="5544616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&lt;option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value="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옵션값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”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selected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문자열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항목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&lt;/option&gt;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value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이 항목이 선택되었을 때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웹 서버에 전송되는 값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selected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이 속성이 있으면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초기에 선택 상태로 출력</a:t>
            </a:r>
          </a:p>
        </p:txBody>
      </p:sp>
    </p:spTree>
    <p:extLst>
      <p:ext uri="{BB962C8B-B14F-4D97-AF65-F5344CB8AC3E}">
        <p14:creationId xmlns:p14="http://schemas.microsoft.com/office/powerpoint/2010/main" val="1974597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379" y="1478567"/>
            <a:ext cx="2750515" cy="22315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3-11 </a:t>
            </a:r>
            <a:r>
              <a:rPr lang="ko-KR" altLang="en-US" dirty="0" err="1"/>
              <a:t>콤보박스</a:t>
            </a:r>
            <a:r>
              <a:rPr lang="ko-KR" altLang="en-US" dirty="0"/>
              <a:t>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772816"/>
            <a:ext cx="4176464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 err="1"/>
              <a:t>콤보박스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먹고 싶은 음식은</a:t>
            </a:r>
            <a:r>
              <a:rPr lang="en-US" altLang="ko-KR" sz="1400" dirty="0"/>
              <a:t>?&lt;/h3&gt;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 name="</a:t>
            </a:r>
            <a:r>
              <a:rPr lang="en-US" altLang="ko-KR" sz="1400" dirty="0" err="1"/>
              <a:t>fo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&lt;</a:t>
            </a:r>
            <a:r>
              <a:rPr lang="en-US" altLang="ko-KR" sz="1400" b="1" dirty="0"/>
              <a:t>select</a:t>
            </a:r>
            <a:r>
              <a:rPr lang="en-US" altLang="ko-KR" sz="1400" dirty="0"/>
              <a:t> name="china"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&lt;</a:t>
            </a:r>
            <a:r>
              <a:rPr lang="en-US" altLang="ko-KR" sz="1400" b="1" dirty="0"/>
              <a:t>option </a:t>
            </a:r>
            <a:r>
              <a:rPr lang="en-US" altLang="ko-KR" sz="1400" dirty="0"/>
              <a:t>value="1"</a:t>
            </a:r>
            <a:r>
              <a:rPr lang="en-US" altLang="ko-KR" sz="1400" b="1" dirty="0"/>
              <a:t>&gt;</a:t>
            </a:r>
            <a:r>
              <a:rPr lang="ko-KR" altLang="en-US" sz="1400" b="1" dirty="0" err="1"/>
              <a:t>짜장면</a:t>
            </a:r>
            <a:r>
              <a:rPr lang="en-US" altLang="ko-KR" sz="1400" b="1" dirty="0"/>
              <a:t>&lt;/option&gt;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/>
              <a:t>option value="2" </a:t>
            </a:r>
            <a:r>
              <a:rPr lang="en-US" altLang="ko-KR" sz="1400" b="1" dirty="0"/>
              <a:t>selected</a:t>
            </a:r>
            <a:r>
              <a:rPr lang="en-US" altLang="ko-KR" sz="1400" dirty="0"/>
              <a:t>&gt;</a:t>
            </a:r>
            <a:r>
              <a:rPr lang="ko-KR" altLang="en-US" sz="1400" dirty="0"/>
              <a:t>짬뽕</a:t>
            </a:r>
            <a:r>
              <a:rPr lang="en-US" altLang="ko-KR" sz="1400" dirty="0"/>
              <a:t>&lt;/option&gt;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/>
              <a:t>option value="3"&gt;</a:t>
            </a:r>
            <a:r>
              <a:rPr lang="ko-KR" altLang="en-US" sz="1400" dirty="0"/>
              <a:t>탕수육</a:t>
            </a:r>
            <a:r>
              <a:rPr lang="en-US" altLang="ko-KR" sz="1400" dirty="0"/>
              <a:t>&lt;/option&gt;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&lt;/</a:t>
            </a:r>
            <a:r>
              <a:rPr lang="en-US" altLang="ko-KR" sz="1400" b="1" dirty="0"/>
              <a:t>select&gt;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2699793" y="3688786"/>
            <a:ext cx="792087" cy="316278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51380" y="2719235"/>
            <a:ext cx="1721866" cy="442674"/>
          </a:xfrm>
          <a:prstGeom prst="wedgeRoundRectCallout">
            <a:avLst>
              <a:gd name="adj1" fmla="val 39333"/>
              <a:gd name="adj2" fmla="val 915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selected </a:t>
            </a:r>
            <a:r>
              <a:rPr lang="ko-KR" altLang="en-US" sz="1000" dirty="0" smtClean="0"/>
              <a:t>속성이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사용되면 선택 상태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877" y="3861048"/>
            <a:ext cx="2747017" cy="2520280"/>
          </a:xfrm>
          <a:prstGeom prst="rect">
            <a:avLst/>
          </a:prstGeom>
        </p:spPr>
      </p:pic>
      <p:sp>
        <p:nvSpPr>
          <p:cNvPr id="10" name="자유형 9"/>
          <p:cNvSpPr/>
          <p:nvPr/>
        </p:nvSpPr>
        <p:spPr>
          <a:xfrm>
            <a:off x="3454400" y="3212976"/>
            <a:ext cx="2125712" cy="556384"/>
          </a:xfrm>
          <a:custGeom>
            <a:avLst/>
            <a:gdLst>
              <a:gd name="connsiteX0" fmla="*/ 0 w 2133600"/>
              <a:gd name="connsiteY0" fmla="*/ 609600 h 609600"/>
              <a:gd name="connsiteX1" fmla="*/ 1046480 w 2133600"/>
              <a:gd name="connsiteY1" fmla="*/ 538480 h 609600"/>
              <a:gd name="connsiteX2" fmla="*/ 1696720 w 2133600"/>
              <a:gd name="connsiteY2" fmla="*/ 314960 h 609600"/>
              <a:gd name="connsiteX3" fmla="*/ 2133600 w 2133600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609600">
                <a:moveTo>
                  <a:pt x="0" y="609600"/>
                </a:moveTo>
                <a:cubicBezTo>
                  <a:pt x="381846" y="598593"/>
                  <a:pt x="763693" y="587587"/>
                  <a:pt x="1046480" y="538480"/>
                </a:cubicBezTo>
                <a:cubicBezTo>
                  <a:pt x="1329267" y="489373"/>
                  <a:pt x="1515533" y="404707"/>
                  <a:pt x="1696720" y="314960"/>
                </a:cubicBezTo>
                <a:cubicBezTo>
                  <a:pt x="1877907" y="225213"/>
                  <a:pt x="2060787" y="60960"/>
                  <a:pt x="2133600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05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&lt;label&gt;</a:t>
            </a:r>
            <a:r>
              <a:rPr lang="ko-KR" altLang="en-US" dirty="0"/>
              <a:t>로 폼 요소의 캡션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캡션이란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&lt;label&gt; </a:t>
            </a:r>
            <a:r>
              <a:rPr lang="ko-KR" altLang="en-US" dirty="0" smtClean="0"/>
              <a:t>태그로 캡션과 폼 요소를 한 단위로 묶음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캡션 텍스트를 명료하게 하는 장점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 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547" y="1916832"/>
            <a:ext cx="2448272" cy="31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373065" y="4790430"/>
            <a:ext cx="3438535" cy="5107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&lt;label&gt;</a:t>
            </a:r>
            <a:r>
              <a:rPr lang="ko-KR" altLang="en-US" sz="1200" dirty="0"/>
              <a:t>사용자 </a:t>
            </a:r>
            <a:r>
              <a:rPr lang="en-US" altLang="ko-KR" sz="1200" dirty="0"/>
              <a:t>ID : </a:t>
            </a:r>
            <a:r>
              <a:rPr lang="en-US" altLang="ko-KR" sz="1200" dirty="0" smtClean="0"/>
              <a:t>&lt;</a:t>
            </a:r>
            <a:r>
              <a:rPr lang="en-US" altLang="ko-KR" sz="1200" dirty="0"/>
              <a:t>input type="text" 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b="1" dirty="0" smtClean="0"/>
              <a:t>&lt;/</a:t>
            </a:r>
            <a:r>
              <a:rPr lang="en-US" altLang="ko-KR" sz="1200" b="1" dirty="0"/>
              <a:t>label&gt;</a:t>
            </a:r>
            <a:endParaRPr lang="ko-KR" altLang="en-US" sz="12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03648" y="1955255"/>
            <a:ext cx="2520280" cy="306467"/>
          </a:xfrm>
          <a:prstGeom prst="roundRect">
            <a:avLst>
              <a:gd name="adj" fmla="val 8603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/>
              <a:t>사용자 </a:t>
            </a:r>
            <a:r>
              <a:rPr lang="en-US" altLang="ko-KR" sz="1200" dirty="0"/>
              <a:t>ID : </a:t>
            </a:r>
            <a:r>
              <a:rPr lang="en-US" altLang="ko-KR" sz="1200" dirty="0" smtClean="0"/>
              <a:t>&lt;</a:t>
            </a:r>
            <a:r>
              <a:rPr lang="en-US" altLang="ko-KR" sz="1200" dirty="0"/>
              <a:t>input type="text</a:t>
            </a:r>
            <a:r>
              <a:rPr lang="en-US" altLang="ko-KR" sz="1200" dirty="0" smtClean="0"/>
              <a:t>"&gt;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61067" y="5726534"/>
            <a:ext cx="3450533" cy="5107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smtClean="0"/>
              <a:t>label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for="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loginID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"</a:t>
            </a:r>
            <a:r>
              <a:rPr lang="en-US" altLang="ko-KR" sz="1200" b="1" dirty="0" smtClean="0"/>
              <a:t>&gt;</a:t>
            </a:r>
            <a:r>
              <a:rPr lang="ko-KR" altLang="en-US" sz="1200" dirty="0"/>
              <a:t> 사용자 </a:t>
            </a:r>
            <a:r>
              <a:rPr lang="en-US" altLang="ko-KR" sz="1200" dirty="0"/>
              <a:t>ID : </a:t>
            </a:r>
            <a:r>
              <a:rPr lang="en-US" altLang="ko-KR" sz="1200" b="1" dirty="0" smtClean="0"/>
              <a:t>&lt;/</a:t>
            </a:r>
            <a:r>
              <a:rPr lang="en-US" altLang="ko-KR" sz="1200" b="1" dirty="0"/>
              <a:t>label&gt;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input type="text"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id="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loginID</a:t>
            </a:r>
            <a:r>
              <a:rPr lang="en-US" altLang="ko-KR" sz="1200" b="1" dirty="0">
                <a:solidFill>
                  <a:srgbClr val="C00000"/>
                </a:solidFill>
              </a:rPr>
              <a:t>"</a:t>
            </a:r>
            <a:r>
              <a:rPr lang="en-US" altLang="ko-KR" sz="1200" b="1" dirty="0" smtClean="0"/>
              <a:t>&gt;</a:t>
            </a:r>
          </a:p>
        </p:txBody>
      </p:sp>
      <p:sp>
        <p:nvSpPr>
          <p:cNvPr id="17" name="타원 16"/>
          <p:cNvSpPr/>
          <p:nvPr/>
        </p:nvSpPr>
        <p:spPr>
          <a:xfrm>
            <a:off x="2028694" y="4790430"/>
            <a:ext cx="792088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2430494" y="4475171"/>
            <a:ext cx="780575" cy="216024"/>
          </a:xfrm>
          <a:prstGeom prst="wedgeRoundRectCallout">
            <a:avLst>
              <a:gd name="adj1" fmla="val -37103"/>
              <a:gd name="adj2" fmla="val 105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캡션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101257" y="5726534"/>
            <a:ext cx="792088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3497301" y="5402498"/>
            <a:ext cx="780575" cy="216024"/>
          </a:xfrm>
          <a:prstGeom prst="wedgeRoundRectCallout">
            <a:avLst>
              <a:gd name="adj1" fmla="val -37103"/>
              <a:gd name="adj2" fmla="val 105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캡션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왼쪽 중괄호 5"/>
          <p:cNvSpPr/>
          <p:nvPr/>
        </p:nvSpPr>
        <p:spPr>
          <a:xfrm rot="16200000">
            <a:off x="1819477" y="2001146"/>
            <a:ext cx="143557" cy="792088"/>
          </a:xfrm>
          <a:prstGeom prst="leftBrace">
            <a:avLst>
              <a:gd name="adj1" fmla="val 324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57858" y="2512741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/>
              <a:t>캡션</a:t>
            </a:r>
          </a:p>
        </p:txBody>
      </p:sp>
      <p:sp>
        <p:nvSpPr>
          <p:cNvPr id="19" name="왼쪽 중괄호 18"/>
          <p:cNvSpPr/>
          <p:nvPr/>
        </p:nvSpPr>
        <p:spPr>
          <a:xfrm rot="16200000">
            <a:off x="2957763" y="1726496"/>
            <a:ext cx="171241" cy="1368153"/>
          </a:xfrm>
          <a:prstGeom prst="leftBrace">
            <a:avLst>
              <a:gd name="adj1" fmla="val 324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669149" y="2512283"/>
            <a:ext cx="806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smtClean="0"/>
              <a:t>폼 요소</a:t>
            </a:r>
            <a:endParaRPr lang="ko-KR" altLang="en-US" sz="1050" dirty="0"/>
          </a:p>
        </p:txBody>
      </p:sp>
      <p:sp>
        <p:nvSpPr>
          <p:cNvPr id="23" name="왼쪽 중괄호 22"/>
          <p:cNvSpPr/>
          <p:nvPr/>
        </p:nvSpPr>
        <p:spPr>
          <a:xfrm rot="16200000">
            <a:off x="4986763" y="1965142"/>
            <a:ext cx="143555" cy="864097"/>
          </a:xfrm>
          <a:prstGeom prst="leftBrace">
            <a:avLst>
              <a:gd name="adj1" fmla="val 324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89139" y="2512743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/>
              <a:t>캡션</a:t>
            </a:r>
          </a:p>
        </p:txBody>
      </p:sp>
      <p:sp>
        <p:nvSpPr>
          <p:cNvPr id="25" name="왼쪽 중괄호 24"/>
          <p:cNvSpPr/>
          <p:nvPr/>
        </p:nvSpPr>
        <p:spPr>
          <a:xfrm rot="16200000">
            <a:off x="6198122" y="1726498"/>
            <a:ext cx="171241" cy="1368153"/>
          </a:xfrm>
          <a:prstGeom prst="leftBrace">
            <a:avLst>
              <a:gd name="adj1" fmla="val 324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9508" y="2512285"/>
            <a:ext cx="806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smtClean="0"/>
              <a:t>폼 요소</a:t>
            </a:r>
            <a:endParaRPr lang="ko-KR" altLang="en-US" sz="105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00" y="4772441"/>
            <a:ext cx="2520280" cy="32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00" y="5727682"/>
            <a:ext cx="2520280" cy="32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844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3-12 &lt;label&gt; </a:t>
            </a:r>
            <a:r>
              <a:rPr lang="ko-KR" altLang="en-US" dirty="0" smtClean="0"/>
              <a:t>태그로 </a:t>
            </a:r>
            <a:r>
              <a:rPr lang="ko-KR" altLang="en-US" dirty="0"/>
              <a:t>로그인 폼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772816"/>
            <a:ext cx="460851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로그인 폼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로그인 폼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 name="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" method="get"&gt;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label&gt;</a:t>
            </a:r>
            <a:r>
              <a:rPr lang="ko-KR" altLang="en-US" sz="1200" dirty="0"/>
              <a:t>사용자 </a:t>
            </a:r>
            <a:r>
              <a:rPr lang="en-US" altLang="ko-KR" sz="1200" dirty="0"/>
              <a:t>ID : &lt;input type="text" size="15" </a:t>
            </a:r>
            <a:r>
              <a:rPr lang="en-US" altLang="ko-KR" sz="1200" dirty="0" smtClean="0"/>
              <a:t>value=""&gt;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&lt;/</a:t>
            </a:r>
            <a:r>
              <a:rPr lang="en-US" altLang="ko-KR" sz="1200" b="1" dirty="0"/>
              <a:t>label&gt;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label for="pass"&gt;</a:t>
            </a:r>
            <a:r>
              <a:rPr lang="ko-KR" altLang="en-US" sz="1200" dirty="0"/>
              <a:t>비밀 번호 </a:t>
            </a:r>
            <a:r>
              <a:rPr lang="en-US" altLang="ko-KR" sz="1200" dirty="0"/>
              <a:t>: </a:t>
            </a:r>
            <a:r>
              <a:rPr lang="en-US" altLang="ko-KR" sz="1200" b="1" dirty="0"/>
              <a:t>&lt;/label&gt;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</a:t>
            </a:r>
            <a:r>
              <a:rPr lang="en-US" altLang="ko-KR" sz="1200" b="1" dirty="0"/>
              <a:t>id="pass" </a:t>
            </a:r>
            <a:r>
              <a:rPr lang="en-US" altLang="ko-KR" sz="1200" dirty="0"/>
              <a:t>type="password" size="15" value</a:t>
            </a:r>
            <a:r>
              <a:rPr lang="en-US" altLang="ko-KR" sz="1200" dirty="0" smtClean="0"/>
              <a:t>=""&gt;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type="submit" value="</a:t>
            </a:r>
            <a:r>
              <a:rPr lang="ko-KR" altLang="en-US" sz="1200" dirty="0"/>
              <a:t>완료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132856"/>
            <a:ext cx="3017912" cy="196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26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선택형</a:t>
            </a:r>
            <a:r>
              <a:rPr lang="ko-KR" altLang="en-US" dirty="0" smtClean="0"/>
              <a:t> 요소의 캡션을 </a:t>
            </a:r>
            <a:r>
              <a:rPr lang="en-US" altLang="ko-KR" dirty="0" smtClean="0"/>
              <a:t>&lt;label&gt;</a:t>
            </a:r>
            <a:r>
              <a:rPr lang="ko-KR" altLang="en-US" dirty="0" smtClean="0"/>
              <a:t>로 감싸기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선택형</a:t>
            </a:r>
            <a:r>
              <a:rPr lang="ko-KR" altLang="en-US" dirty="0" smtClean="0"/>
              <a:t> 요소에 </a:t>
            </a:r>
            <a:r>
              <a:rPr lang="en-US" altLang="ko-KR" dirty="0" smtClean="0"/>
              <a:t>&lt;label&gt; </a:t>
            </a:r>
            <a:r>
              <a:rPr lang="ko-KR" altLang="en-US" dirty="0" smtClean="0"/>
              <a:t>태그 사용</a:t>
            </a:r>
            <a:endParaRPr lang="en-US" altLang="ko-KR" dirty="0" smtClean="0"/>
          </a:p>
          <a:p>
            <a:pPr lvl="1"/>
            <a:r>
              <a:rPr lang="ko-KR" altLang="en-US" dirty="0"/>
              <a:t>캡션 텍스트나 이미지를 선택해도 폼 요소를 선택한 것으로 처리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494421" y="3468228"/>
            <a:ext cx="5813883" cy="504057"/>
            <a:chOff x="1293253" y="3415277"/>
            <a:chExt cx="5813883" cy="504057"/>
          </a:xfrm>
        </p:grpSpPr>
        <p:sp>
          <p:nvSpPr>
            <p:cNvPr id="4" name="직사각형 3"/>
            <p:cNvSpPr/>
            <p:nvPr/>
          </p:nvSpPr>
          <p:spPr>
            <a:xfrm>
              <a:off x="1293253" y="3447655"/>
              <a:ext cx="4608512" cy="4716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&lt;label for="china"&gt;</a:t>
              </a:r>
              <a:r>
                <a:rPr lang="ko-KR" altLang="en-US" sz="1200" b="1" dirty="0" err="1"/>
                <a:t>짜장면</a:t>
              </a:r>
              <a:r>
                <a:rPr lang="en-US" altLang="ko-KR" sz="1200" b="1" dirty="0"/>
                <a:t>&lt;/label</a:t>
              </a:r>
              <a:r>
                <a:rPr lang="en-US" altLang="ko-KR" sz="1200" b="1" dirty="0" smtClean="0"/>
                <a:t>&gt;</a:t>
              </a:r>
            </a:p>
            <a:p>
              <a:pPr defTabSz="180000"/>
              <a:r>
                <a:rPr lang="en-US" altLang="ko-KR" sz="1200" dirty="0" smtClean="0"/>
                <a:t>&lt;</a:t>
              </a:r>
              <a:r>
                <a:rPr lang="en-US" altLang="ko-KR" sz="1200" dirty="0"/>
                <a:t>input type="radio" name="china" </a:t>
              </a:r>
              <a:r>
                <a:rPr lang="en-US" altLang="ko-KR" sz="1200" b="1" dirty="0"/>
                <a:t>id="china"</a:t>
              </a:r>
              <a:r>
                <a:rPr lang="en-US" altLang="ko-KR" sz="1200" dirty="0"/>
                <a:t> value="1</a:t>
              </a:r>
              <a:r>
                <a:rPr lang="en-US" altLang="ko-KR" sz="1200" dirty="0" smtClean="0"/>
                <a:t>"&gt;</a:t>
              </a:r>
              <a:endParaRPr lang="en-US" altLang="ko-KR" sz="1200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1872499" y="3415277"/>
              <a:ext cx="872824" cy="268919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813533" y="3641192"/>
              <a:ext cx="802998" cy="268919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8461" y="3489436"/>
              <a:ext cx="828675" cy="33337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9" name="직선 화살표 연결선 8"/>
            <p:cNvCxnSpPr>
              <a:stCxn id="6" idx="5"/>
              <a:endCxn id="7" idx="2"/>
            </p:cNvCxnSpPr>
            <p:nvPr/>
          </p:nvCxnSpPr>
          <p:spPr>
            <a:xfrm>
              <a:off x="2617501" y="3644814"/>
              <a:ext cx="1196032" cy="13083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1493005" y="2561883"/>
            <a:ext cx="5815299" cy="522030"/>
            <a:chOff x="1291837" y="2288146"/>
            <a:chExt cx="5815299" cy="522030"/>
          </a:xfrm>
        </p:grpSpPr>
        <p:sp>
          <p:nvSpPr>
            <p:cNvPr id="10" name="직사각형 9"/>
            <p:cNvSpPr/>
            <p:nvPr/>
          </p:nvSpPr>
          <p:spPr>
            <a:xfrm>
              <a:off x="1291837" y="2288146"/>
              <a:ext cx="4604444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&lt;label&gt;</a:t>
              </a:r>
              <a:r>
                <a:rPr lang="ko-KR" altLang="en-US" sz="1200" dirty="0" err="1"/>
                <a:t>짜장면</a:t>
              </a:r>
              <a:r>
                <a:rPr lang="en-US" altLang="ko-KR" sz="1200" dirty="0"/>
                <a:t> &lt;input type="radio" name="china" value="1"&gt;</a:t>
              </a:r>
            </a:p>
            <a:p>
              <a:pPr defTabSz="180000"/>
              <a:r>
                <a:rPr lang="en-US" altLang="ko-KR" sz="1200" b="1" dirty="0"/>
                <a:t>&lt;/label&gt;</a:t>
              </a:r>
            </a:p>
          </p:txBody>
        </p:sp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8461" y="2349138"/>
              <a:ext cx="828675" cy="33337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7" name="타원 16"/>
            <p:cNvSpPr/>
            <p:nvPr/>
          </p:nvSpPr>
          <p:spPr>
            <a:xfrm>
              <a:off x="1939909" y="2310424"/>
              <a:ext cx="504056" cy="243326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사각형 설명선 17"/>
            <p:cNvSpPr/>
            <p:nvPr/>
          </p:nvSpPr>
          <p:spPr>
            <a:xfrm>
              <a:off x="2515568" y="2627681"/>
              <a:ext cx="496729" cy="182495"/>
            </a:xfrm>
            <a:prstGeom prst="wedgeRoundRectCallout">
              <a:avLst>
                <a:gd name="adj1" fmla="val -87988"/>
                <a:gd name="adj2" fmla="val -9195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캡션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499199" y="4307810"/>
            <a:ext cx="5809105" cy="1065406"/>
            <a:chOff x="1409018" y="4000664"/>
            <a:chExt cx="5809105" cy="1065406"/>
          </a:xfrm>
        </p:grpSpPr>
        <p:sp>
          <p:nvSpPr>
            <p:cNvPr id="11" name="직사각형 10"/>
            <p:cNvSpPr/>
            <p:nvPr/>
          </p:nvSpPr>
          <p:spPr>
            <a:xfrm>
              <a:off x="1409018" y="4154454"/>
              <a:ext cx="3667038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&lt;label&gt;</a:t>
              </a:r>
            </a:p>
            <a:p>
              <a:pPr defTabSz="180000"/>
              <a:r>
                <a:rPr lang="en-US" altLang="ko-KR" sz="1200" b="1" dirty="0"/>
                <a:t>	</a:t>
              </a:r>
              <a:r>
                <a:rPr lang="en-US" altLang="ko-KR" sz="1200" dirty="0"/>
                <a:t>&lt;input type="radio" name="china" value="1</a:t>
              </a:r>
              <a:r>
                <a:rPr lang="en-US" altLang="ko-KR" sz="1200" dirty="0" smtClean="0"/>
                <a:t>"&gt;</a:t>
              </a:r>
            </a:p>
            <a:p>
              <a:pPr defTabSz="180000"/>
              <a:r>
                <a:rPr lang="en-US" altLang="ko-KR" sz="1200" b="1" dirty="0"/>
                <a:t>	</a:t>
              </a:r>
              <a:r>
                <a:rPr lang="ko-KR" altLang="en-US" sz="1200" dirty="0" err="1" smtClean="0"/>
                <a:t>짜장면</a:t>
              </a:r>
              <a:r>
                <a:rPr lang="en-US" altLang="ko-KR" sz="1200" dirty="0"/>
                <a:t>&lt;</a:t>
              </a:r>
              <a:r>
                <a:rPr lang="en-US" altLang="ko-KR" sz="1200" dirty="0" err="1"/>
                <a:t>img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src</a:t>
              </a:r>
              <a:r>
                <a:rPr lang="en-US" altLang="ko-KR" sz="1200" dirty="0" smtClean="0"/>
                <a:t>="</a:t>
              </a:r>
              <a:r>
                <a:rPr lang="en-US" altLang="ko-KR" sz="1200" dirty="0"/>
                <a:t>jajang</a:t>
              </a:r>
              <a:r>
                <a:rPr lang="en-US" altLang="ko-KR" sz="1200" dirty="0" smtClean="0"/>
                <a:t>.png</a:t>
              </a:r>
              <a:r>
                <a:rPr lang="en-US" altLang="ko-KR" sz="1200" dirty="0"/>
                <a:t>"&gt;</a:t>
              </a:r>
            </a:p>
            <a:p>
              <a:pPr defTabSz="180000"/>
              <a:r>
                <a:rPr lang="en-US" altLang="ko-KR" sz="1200" b="1" dirty="0"/>
                <a:t>&lt;/label&gt;</a:t>
              </a:r>
            </a:p>
          </p:txBody>
        </p:sp>
        <p:sp>
          <p:nvSpPr>
            <p:cNvPr id="19" name="타원 18"/>
            <p:cNvSpPr/>
            <p:nvPr/>
          </p:nvSpPr>
          <p:spPr>
            <a:xfrm>
              <a:off x="1619672" y="4515977"/>
              <a:ext cx="2520280" cy="290448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사각형 설명선 19"/>
            <p:cNvSpPr/>
            <p:nvPr/>
          </p:nvSpPr>
          <p:spPr>
            <a:xfrm>
              <a:off x="4215055" y="4715177"/>
              <a:ext cx="496729" cy="182495"/>
            </a:xfrm>
            <a:prstGeom prst="wedgeRoundRectCallout">
              <a:avLst>
                <a:gd name="adj1" fmla="val -76764"/>
                <a:gd name="adj2" fmla="val -4714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캡션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4579" y="4054870"/>
              <a:ext cx="1705515" cy="92221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2" name="모서리가 둥근 사각형 설명선 21"/>
            <p:cNvSpPr/>
            <p:nvPr/>
          </p:nvSpPr>
          <p:spPr>
            <a:xfrm>
              <a:off x="5152384" y="4000664"/>
              <a:ext cx="496729" cy="182495"/>
            </a:xfrm>
            <a:prstGeom prst="wedgeRoundRectCallout">
              <a:avLst>
                <a:gd name="adj1" fmla="val 49701"/>
                <a:gd name="adj2" fmla="val 14431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캡션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5594279" y="4054869"/>
              <a:ext cx="1623844" cy="1011201"/>
            </a:xfrm>
            <a:custGeom>
              <a:avLst/>
              <a:gdLst>
                <a:gd name="connsiteX0" fmla="*/ 135466 w 917807"/>
                <a:gd name="connsiteY0" fmla="*/ 42333 h 651933"/>
                <a:gd name="connsiteX1" fmla="*/ 93133 w 917807"/>
                <a:gd name="connsiteY1" fmla="*/ 84666 h 651933"/>
                <a:gd name="connsiteX2" fmla="*/ 76200 w 917807"/>
                <a:gd name="connsiteY2" fmla="*/ 135466 h 651933"/>
                <a:gd name="connsiteX3" fmla="*/ 25400 w 917807"/>
                <a:gd name="connsiteY3" fmla="*/ 203200 h 651933"/>
                <a:gd name="connsiteX4" fmla="*/ 0 w 917807"/>
                <a:gd name="connsiteY4" fmla="*/ 254000 h 651933"/>
                <a:gd name="connsiteX5" fmla="*/ 8466 w 917807"/>
                <a:gd name="connsiteY5" fmla="*/ 457200 h 651933"/>
                <a:gd name="connsiteX6" fmla="*/ 16933 w 917807"/>
                <a:gd name="connsiteY6" fmla="*/ 482600 h 651933"/>
                <a:gd name="connsiteX7" fmla="*/ 42333 w 917807"/>
                <a:gd name="connsiteY7" fmla="*/ 567266 h 651933"/>
                <a:gd name="connsiteX8" fmla="*/ 84666 w 917807"/>
                <a:gd name="connsiteY8" fmla="*/ 601133 h 651933"/>
                <a:gd name="connsiteX9" fmla="*/ 101600 w 917807"/>
                <a:gd name="connsiteY9" fmla="*/ 618066 h 651933"/>
                <a:gd name="connsiteX10" fmla="*/ 194733 w 917807"/>
                <a:gd name="connsiteY10" fmla="*/ 643466 h 651933"/>
                <a:gd name="connsiteX11" fmla="*/ 228600 w 917807"/>
                <a:gd name="connsiteY11" fmla="*/ 651933 h 651933"/>
                <a:gd name="connsiteX12" fmla="*/ 372533 w 917807"/>
                <a:gd name="connsiteY12" fmla="*/ 643466 h 651933"/>
                <a:gd name="connsiteX13" fmla="*/ 601133 w 917807"/>
                <a:gd name="connsiteY13" fmla="*/ 635000 h 651933"/>
                <a:gd name="connsiteX14" fmla="*/ 643466 w 917807"/>
                <a:gd name="connsiteY14" fmla="*/ 626533 h 651933"/>
                <a:gd name="connsiteX15" fmla="*/ 694266 w 917807"/>
                <a:gd name="connsiteY15" fmla="*/ 609600 h 651933"/>
                <a:gd name="connsiteX16" fmla="*/ 745066 w 917807"/>
                <a:gd name="connsiteY16" fmla="*/ 575733 h 651933"/>
                <a:gd name="connsiteX17" fmla="*/ 778933 w 917807"/>
                <a:gd name="connsiteY17" fmla="*/ 541866 h 651933"/>
                <a:gd name="connsiteX18" fmla="*/ 795866 w 917807"/>
                <a:gd name="connsiteY18" fmla="*/ 516466 h 651933"/>
                <a:gd name="connsiteX19" fmla="*/ 846666 w 917807"/>
                <a:gd name="connsiteY19" fmla="*/ 465666 h 651933"/>
                <a:gd name="connsiteX20" fmla="*/ 863600 w 917807"/>
                <a:gd name="connsiteY20" fmla="*/ 448733 h 651933"/>
                <a:gd name="connsiteX21" fmla="*/ 905933 w 917807"/>
                <a:gd name="connsiteY21" fmla="*/ 397933 h 651933"/>
                <a:gd name="connsiteX22" fmla="*/ 905933 w 917807"/>
                <a:gd name="connsiteY22" fmla="*/ 220133 h 651933"/>
                <a:gd name="connsiteX23" fmla="*/ 872066 w 917807"/>
                <a:gd name="connsiteY23" fmla="*/ 169333 h 651933"/>
                <a:gd name="connsiteX24" fmla="*/ 863600 w 917807"/>
                <a:gd name="connsiteY24" fmla="*/ 143933 h 651933"/>
                <a:gd name="connsiteX25" fmla="*/ 846666 w 917807"/>
                <a:gd name="connsiteY25" fmla="*/ 127000 h 651933"/>
                <a:gd name="connsiteX26" fmla="*/ 821266 w 917807"/>
                <a:gd name="connsiteY26" fmla="*/ 93133 h 651933"/>
                <a:gd name="connsiteX27" fmla="*/ 770466 w 917807"/>
                <a:gd name="connsiteY27" fmla="*/ 25400 h 651933"/>
                <a:gd name="connsiteX28" fmla="*/ 745066 w 917807"/>
                <a:gd name="connsiteY28" fmla="*/ 16933 h 651933"/>
                <a:gd name="connsiteX29" fmla="*/ 719666 w 917807"/>
                <a:gd name="connsiteY29" fmla="*/ 0 h 651933"/>
                <a:gd name="connsiteX30" fmla="*/ 262466 w 917807"/>
                <a:gd name="connsiteY30" fmla="*/ 8466 h 651933"/>
                <a:gd name="connsiteX31" fmla="*/ 177800 w 917807"/>
                <a:gd name="connsiteY31" fmla="*/ 25400 h 651933"/>
                <a:gd name="connsiteX32" fmla="*/ 135466 w 917807"/>
                <a:gd name="connsiteY32" fmla="*/ 59266 h 651933"/>
                <a:gd name="connsiteX33" fmla="*/ 135466 w 917807"/>
                <a:gd name="connsiteY33" fmla="*/ 42333 h 65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17807" h="651933">
                  <a:moveTo>
                    <a:pt x="135466" y="42333"/>
                  </a:moveTo>
                  <a:cubicBezTo>
                    <a:pt x="128410" y="46566"/>
                    <a:pt x="103847" y="67830"/>
                    <a:pt x="93133" y="84666"/>
                  </a:cubicBezTo>
                  <a:cubicBezTo>
                    <a:pt x="83550" y="99725"/>
                    <a:pt x="88821" y="122845"/>
                    <a:pt x="76200" y="135466"/>
                  </a:cubicBezTo>
                  <a:cubicBezTo>
                    <a:pt x="56141" y="155525"/>
                    <a:pt x="34975" y="174477"/>
                    <a:pt x="25400" y="203200"/>
                  </a:cubicBezTo>
                  <a:cubicBezTo>
                    <a:pt x="13715" y="238253"/>
                    <a:pt x="21883" y="221174"/>
                    <a:pt x="0" y="254000"/>
                  </a:cubicBezTo>
                  <a:cubicBezTo>
                    <a:pt x="2822" y="321733"/>
                    <a:pt x="3458" y="389593"/>
                    <a:pt x="8466" y="457200"/>
                  </a:cubicBezTo>
                  <a:cubicBezTo>
                    <a:pt x="9125" y="466100"/>
                    <a:pt x="14997" y="473888"/>
                    <a:pt x="16933" y="482600"/>
                  </a:cubicBezTo>
                  <a:cubicBezTo>
                    <a:pt x="27167" y="528651"/>
                    <a:pt x="17949" y="530689"/>
                    <a:pt x="42333" y="567266"/>
                  </a:cubicBezTo>
                  <a:cubicBezTo>
                    <a:pt x="54016" y="584791"/>
                    <a:pt x="68488" y="588191"/>
                    <a:pt x="84666" y="601133"/>
                  </a:cubicBezTo>
                  <a:cubicBezTo>
                    <a:pt x="90899" y="606120"/>
                    <a:pt x="94460" y="614496"/>
                    <a:pt x="101600" y="618066"/>
                  </a:cubicBezTo>
                  <a:cubicBezTo>
                    <a:pt x="133324" y="633928"/>
                    <a:pt x="161283" y="636033"/>
                    <a:pt x="194733" y="643466"/>
                  </a:cubicBezTo>
                  <a:cubicBezTo>
                    <a:pt x="206092" y="645990"/>
                    <a:pt x="217311" y="649111"/>
                    <a:pt x="228600" y="651933"/>
                  </a:cubicBezTo>
                  <a:lnTo>
                    <a:pt x="372533" y="643466"/>
                  </a:lnTo>
                  <a:cubicBezTo>
                    <a:pt x="448707" y="640004"/>
                    <a:pt x="525029" y="639756"/>
                    <a:pt x="601133" y="635000"/>
                  </a:cubicBezTo>
                  <a:cubicBezTo>
                    <a:pt x="615495" y="634102"/>
                    <a:pt x="629583" y="630319"/>
                    <a:pt x="643466" y="626533"/>
                  </a:cubicBezTo>
                  <a:cubicBezTo>
                    <a:pt x="660686" y="621837"/>
                    <a:pt x="694266" y="609600"/>
                    <a:pt x="694266" y="609600"/>
                  </a:cubicBezTo>
                  <a:cubicBezTo>
                    <a:pt x="711199" y="598311"/>
                    <a:pt x="730675" y="590124"/>
                    <a:pt x="745066" y="575733"/>
                  </a:cubicBezTo>
                  <a:lnTo>
                    <a:pt x="778933" y="541866"/>
                  </a:lnTo>
                  <a:cubicBezTo>
                    <a:pt x="786128" y="534671"/>
                    <a:pt x="789106" y="524071"/>
                    <a:pt x="795866" y="516466"/>
                  </a:cubicBezTo>
                  <a:cubicBezTo>
                    <a:pt x="811776" y="498567"/>
                    <a:pt x="829733" y="482599"/>
                    <a:pt x="846666" y="465666"/>
                  </a:cubicBezTo>
                  <a:cubicBezTo>
                    <a:pt x="852311" y="460022"/>
                    <a:pt x="859172" y="455375"/>
                    <a:pt x="863600" y="448733"/>
                  </a:cubicBezTo>
                  <a:cubicBezTo>
                    <a:pt x="887175" y="413370"/>
                    <a:pt x="873338" y="430528"/>
                    <a:pt x="905933" y="397933"/>
                  </a:cubicBezTo>
                  <a:cubicBezTo>
                    <a:pt x="917259" y="329982"/>
                    <a:pt x="925716" y="303220"/>
                    <a:pt x="905933" y="220133"/>
                  </a:cubicBezTo>
                  <a:cubicBezTo>
                    <a:pt x="901219" y="200335"/>
                    <a:pt x="872066" y="169333"/>
                    <a:pt x="872066" y="169333"/>
                  </a:cubicBezTo>
                  <a:cubicBezTo>
                    <a:pt x="869244" y="160866"/>
                    <a:pt x="868192" y="151586"/>
                    <a:pt x="863600" y="143933"/>
                  </a:cubicBezTo>
                  <a:cubicBezTo>
                    <a:pt x="859493" y="137088"/>
                    <a:pt x="851776" y="133132"/>
                    <a:pt x="846666" y="127000"/>
                  </a:cubicBezTo>
                  <a:cubicBezTo>
                    <a:pt x="837632" y="116160"/>
                    <a:pt x="829358" y="104693"/>
                    <a:pt x="821266" y="93133"/>
                  </a:cubicBezTo>
                  <a:cubicBezTo>
                    <a:pt x="818218" y="88779"/>
                    <a:pt x="787966" y="35900"/>
                    <a:pt x="770466" y="25400"/>
                  </a:cubicBezTo>
                  <a:cubicBezTo>
                    <a:pt x="762813" y="20808"/>
                    <a:pt x="753048" y="20924"/>
                    <a:pt x="745066" y="16933"/>
                  </a:cubicBezTo>
                  <a:cubicBezTo>
                    <a:pt x="735965" y="12382"/>
                    <a:pt x="728133" y="5644"/>
                    <a:pt x="719666" y="0"/>
                  </a:cubicBezTo>
                  <a:lnTo>
                    <a:pt x="262466" y="8466"/>
                  </a:lnTo>
                  <a:cubicBezTo>
                    <a:pt x="245768" y="9013"/>
                    <a:pt x="199143" y="14728"/>
                    <a:pt x="177800" y="25400"/>
                  </a:cubicBezTo>
                  <a:cubicBezTo>
                    <a:pt x="136365" y="46117"/>
                    <a:pt x="166964" y="35643"/>
                    <a:pt x="135466" y="59266"/>
                  </a:cubicBezTo>
                  <a:cubicBezTo>
                    <a:pt x="130417" y="63052"/>
                    <a:pt x="142522" y="38100"/>
                    <a:pt x="135466" y="42333"/>
                  </a:cubicBezTo>
                  <a:close/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5491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772816"/>
            <a:ext cx="2163552" cy="38660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9703" y="1505830"/>
            <a:ext cx="5256585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캡션을 가진 라디오버튼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먹고 싶은 것 하나만 선택</a:t>
            </a:r>
            <a:r>
              <a:rPr lang="en-US" altLang="ko-KR" sz="1400" dirty="0"/>
              <a:t>?(&amp;</a:t>
            </a:r>
            <a:r>
              <a:rPr lang="en-US" altLang="ko-KR" sz="1400" dirty="0" err="1"/>
              <a:t>lt;label&amp;gt</a:t>
            </a:r>
            <a:r>
              <a:rPr lang="en-US" altLang="ko-KR" sz="1400" dirty="0"/>
              <a:t>;</a:t>
            </a:r>
            <a:r>
              <a:rPr lang="ko-KR" altLang="en-US" sz="1400" dirty="0"/>
              <a:t>이용</a:t>
            </a:r>
            <a:r>
              <a:rPr lang="en-US" altLang="ko-KR" sz="1400" dirty="0"/>
              <a:t>)&lt;/h3&gt;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 name="</a:t>
            </a:r>
            <a:r>
              <a:rPr lang="en-US" altLang="ko-KR" sz="1400" dirty="0" err="1"/>
              <a:t>fo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</a:rPr>
              <a:t>label&gt;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&lt;</a:t>
            </a:r>
            <a:r>
              <a:rPr lang="en-US" altLang="ko-KR" sz="1400" b="1" dirty="0"/>
              <a:t>input type="radio" name="china" value="1"&gt;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ko-KR" altLang="en-US" sz="1400" b="1" dirty="0" err="1" smtClean="0"/>
              <a:t>짜장면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="</a:t>
            </a:r>
            <a:r>
              <a:rPr lang="en-US" altLang="ko-KR" sz="1400" b="1" dirty="0" smtClean="0"/>
              <a:t>media/</a:t>
            </a:r>
            <a:r>
              <a:rPr lang="en-US" altLang="ko-KR" sz="1400" dirty="0"/>
              <a:t>jajang</a:t>
            </a:r>
            <a:r>
              <a:rPr lang="en-US" altLang="ko-KR" sz="1400" b="1" dirty="0" smtClean="0"/>
              <a:t>.png</a:t>
            </a:r>
            <a:r>
              <a:rPr lang="en-US" altLang="ko-KR" sz="1400" b="1" dirty="0"/>
              <a:t>"&gt;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b="1" dirty="0">
                <a:solidFill>
                  <a:srgbClr val="FF0000"/>
                </a:solidFill>
              </a:rPr>
              <a:t>label&gt;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label&gt;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/>
              <a:t>input type="radio" name="china" value="2" checked&gt;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ko-KR" altLang="en-US" sz="1400" dirty="0" smtClean="0"/>
              <a:t>짬뽕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media/jjambbong.png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&lt;/</a:t>
            </a:r>
            <a:r>
              <a:rPr lang="en-US" altLang="ko-KR" sz="1400" dirty="0"/>
              <a:t>label&gt;&lt;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label&gt;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/>
              <a:t>input type="radio" name="china" value="3"&gt;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ko-KR" altLang="en-US" sz="1400" dirty="0" smtClean="0"/>
              <a:t>탕수육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media/</a:t>
            </a:r>
            <a:r>
              <a:rPr lang="en-US" altLang="ko-KR" sz="1400" dirty="0"/>
              <a:t>tangsuyuk</a:t>
            </a:r>
            <a:r>
              <a:rPr lang="en-US" altLang="ko-KR" sz="1400" dirty="0" smtClean="0"/>
              <a:t>.png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&lt;/</a:t>
            </a:r>
            <a:r>
              <a:rPr lang="en-US" altLang="ko-KR" sz="1400" dirty="0"/>
              <a:t>label&gt;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3-13 &lt;label&gt;</a:t>
            </a:r>
            <a:r>
              <a:rPr lang="ko-KR" altLang="en-US" dirty="0"/>
              <a:t>로 라디오버튼에 캡션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084168" y="3140968"/>
            <a:ext cx="1584176" cy="792088"/>
          </a:xfrm>
          <a:custGeom>
            <a:avLst/>
            <a:gdLst>
              <a:gd name="connsiteX0" fmla="*/ 135466 w 917807"/>
              <a:gd name="connsiteY0" fmla="*/ 42333 h 651933"/>
              <a:gd name="connsiteX1" fmla="*/ 93133 w 917807"/>
              <a:gd name="connsiteY1" fmla="*/ 84666 h 651933"/>
              <a:gd name="connsiteX2" fmla="*/ 76200 w 917807"/>
              <a:gd name="connsiteY2" fmla="*/ 135466 h 651933"/>
              <a:gd name="connsiteX3" fmla="*/ 25400 w 917807"/>
              <a:gd name="connsiteY3" fmla="*/ 203200 h 651933"/>
              <a:gd name="connsiteX4" fmla="*/ 0 w 917807"/>
              <a:gd name="connsiteY4" fmla="*/ 254000 h 651933"/>
              <a:gd name="connsiteX5" fmla="*/ 8466 w 917807"/>
              <a:gd name="connsiteY5" fmla="*/ 457200 h 651933"/>
              <a:gd name="connsiteX6" fmla="*/ 16933 w 917807"/>
              <a:gd name="connsiteY6" fmla="*/ 482600 h 651933"/>
              <a:gd name="connsiteX7" fmla="*/ 42333 w 917807"/>
              <a:gd name="connsiteY7" fmla="*/ 567266 h 651933"/>
              <a:gd name="connsiteX8" fmla="*/ 84666 w 917807"/>
              <a:gd name="connsiteY8" fmla="*/ 601133 h 651933"/>
              <a:gd name="connsiteX9" fmla="*/ 101600 w 917807"/>
              <a:gd name="connsiteY9" fmla="*/ 618066 h 651933"/>
              <a:gd name="connsiteX10" fmla="*/ 194733 w 917807"/>
              <a:gd name="connsiteY10" fmla="*/ 643466 h 651933"/>
              <a:gd name="connsiteX11" fmla="*/ 228600 w 917807"/>
              <a:gd name="connsiteY11" fmla="*/ 651933 h 651933"/>
              <a:gd name="connsiteX12" fmla="*/ 372533 w 917807"/>
              <a:gd name="connsiteY12" fmla="*/ 643466 h 651933"/>
              <a:gd name="connsiteX13" fmla="*/ 601133 w 917807"/>
              <a:gd name="connsiteY13" fmla="*/ 635000 h 651933"/>
              <a:gd name="connsiteX14" fmla="*/ 643466 w 917807"/>
              <a:gd name="connsiteY14" fmla="*/ 626533 h 651933"/>
              <a:gd name="connsiteX15" fmla="*/ 694266 w 917807"/>
              <a:gd name="connsiteY15" fmla="*/ 609600 h 651933"/>
              <a:gd name="connsiteX16" fmla="*/ 745066 w 917807"/>
              <a:gd name="connsiteY16" fmla="*/ 575733 h 651933"/>
              <a:gd name="connsiteX17" fmla="*/ 778933 w 917807"/>
              <a:gd name="connsiteY17" fmla="*/ 541866 h 651933"/>
              <a:gd name="connsiteX18" fmla="*/ 795866 w 917807"/>
              <a:gd name="connsiteY18" fmla="*/ 516466 h 651933"/>
              <a:gd name="connsiteX19" fmla="*/ 846666 w 917807"/>
              <a:gd name="connsiteY19" fmla="*/ 465666 h 651933"/>
              <a:gd name="connsiteX20" fmla="*/ 863600 w 917807"/>
              <a:gd name="connsiteY20" fmla="*/ 448733 h 651933"/>
              <a:gd name="connsiteX21" fmla="*/ 905933 w 917807"/>
              <a:gd name="connsiteY21" fmla="*/ 397933 h 651933"/>
              <a:gd name="connsiteX22" fmla="*/ 905933 w 917807"/>
              <a:gd name="connsiteY22" fmla="*/ 220133 h 651933"/>
              <a:gd name="connsiteX23" fmla="*/ 872066 w 917807"/>
              <a:gd name="connsiteY23" fmla="*/ 169333 h 651933"/>
              <a:gd name="connsiteX24" fmla="*/ 863600 w 917807"/>
              <a:gd name="connsiteY24" fmla="*/ 143933 h 651933"/>
              <a:gd name="connsiteX25" fmla="*/ 846666 w 917807"/>
              <a:gd name="connsiteY25" fmla="*/ 127000 h 651933"/>
              <a:gd name="connsiteX26" fmla="*/ 821266 w 917807"/>
              <a:gd name="connsiteY26" fmla="*/ 93133 h 651933"/>
              <a:gd name="connsiteX27" fmla="*/ 770466 w 917807"/>
              <a:gd name="connsiteY27" fmla="*/ 25400 h 651933"/>
              <a:gd name="connsiteX28" fmla="*/ 745066 w 917807"/>
              <a:gd name="connsiteY28" fmla="*/ 16933 h 651933"/>
              <a:gd name="connsiteX29" fmla="*/ 719666 w 917807"/>
              <a:gd name="connsiteY29" fmla="*/ 0 h 651933"/>
              <a:gd name="connsiteX30" fmla="*/ 262466 w 917807"/>
              <a:gd name="connsiteY30" fmla="*/ 8466 h 651933"/>
              <a:gd name="connsiteX31" fmla="*/ 177800 w 917807"/>
              <a:gd name="connsiteY31" fmla="*/ 25400 h 651933"/>
              <a:gd name="connsiteX32" fmla="*/ 135466 w 917807"/>
              <a:gd name="connsiteY32" fmla="*/ 59266 h 651933"/>
              <a:gd name="connsiteX33" fmla="*/ 135466 w 917807"/>
              <a:gd name="connsiteY33" fmla="*/ 42333 h 65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17807" h="651933">
                <a:moveTo>
                  <a:pt x="135466" y="42333"/>
                </a:moveTo>
                <a:cubicBezTo>
                  <a:pt x="128410" y="46566"/>
                  <a:pt x="103847" y="67830"/>
                  <a:pt x="93133" y="84666"/>
                </a:cubicBezTo>
                <a:cubicBezTo>
                  <a:pt x="83550" y="99725"/>
                  <a:pt x="88821" y="122845"/>
                  <a:pt x="76200" y="135466"/>
                </a:cubicBezTo>
                <a:cubicBezTo>
                  <a:pt x="56141" y="155525"/>
                  <a:pt x="34975" y="174477"/>
                  <a:pt x="25400" y="203200"/>
                </a:cubicBezTo>
                <a:cubicBezTo>
                  <a:pt x="13715" y="238253"/>
                  <a:pt x="21883" y="221174"/>
                  <a:pt x="0" y="254000"/>
                </a:cubicBezTo>
                <a:cubicBezTo>
                  <a:pt x="2822" y="321733"/>
                  <a:pt x="3458" y="389593"/>
                  <a:pt x="8466" y="457200"/>
                </a:cubicBezTo>
                <a:cubicBezTo>
                  <a:pt x="9125" y="466100"/>
                  <a:pt x="14997" y="473888"/>
                  <a:pt x="16933" y="482600"/>
                </a:cubicBezTo>
                <a:cubicBezTo>
                  <a:pt x="27167" y="528651"/>
                  <a:pt x="17949" y="530689"/>
                  <a:pt x="42333" y="567266"/>
                </a:cubicBezTo>
                <a:cubicBezTo>
                  <a:pt x="54016" y="584791"/>
                  <a:pt x="68488" y="588191"/>
                  <a:pt x="84666" y="601133"/>
                </a:cubicBezTo>
                <a:cubicBezTo>
                  <a:pt x="90899" y="606120"/>
                  <a:pt x="94460" y="614496"/>
                  <a:pt x="101600" y="618066"/>
                </a:cubicBezTo>
                <a:cubicBezTo>
                  <a:pt x="133324" y="633928"/>
                  <a:pt x="161283" y="636033"/>
                  <a:pt x="194733" y="643466"/>
                </a:cubicBezTo>
                <a:cubicBezTo>
                  <a:pt x="206092" y="645990"/>
                  <a:pt x="217311" y="649111"/>
                  <a:pt x="228600" y="651933"/>
                </a:cubicBezTo>
                <a:lnTo>
                  <a:pt x="372533" y="643466"/>
                </a:lnTo>
                <a:cubicBezTo>
                  <a:pt x="448707" y="640004"/>
                  <a:pt x="525029" y="639756"/>
                  <a:pt x="601133" y="635000"/>
                </a:cubicBezTo>
                <a:cubicBezTo>
                  <a:pt x="615495" y="634102"/>
                  <a:pt x="629583" y="630319"/>
                  <a:pt x="643466" y="626533"/>
                </a:cubicBezTo>
                <a:cubicBezTo>
                  <a:pt x="660686" y="621837"/>
                  <a:pt x="694266" y="609600"/>
                  <a:pt x="694266" y="609600"/>
                </a:cubicBezTo>
                <a:cubicBezTo>
                  <a:pt x="711199" y="598311"/>
                  <a:pt x="730675" y="590124"/>
                  <a:pt x="745066" y="575733"/>
                </a:cubicBezTo>
                <a:lnTo>
                  <a:pt x="778933" y="541866"/>
                </a:lnTo>
                <a:cubicBezTo>
                  <a:pt x="786128" y="534671"/>
                  <a:pt x="789106" y="524071"/>
                  <a:pt x="795866" y="516466"/>
                </a:cubicBezTo>
                <a:cubicBezTo>
                  <a:pt x="811776" y="498567"/>
                  <a:pt x="829733" y="482599"/>
                  <a:pt x="846666" y="465666"/>
                </a:cubicBezTo>
                <a:cubicBezTo>
                  <a:pt x="852311" y="460022"/>
                  <a:pt x="859172" y="455375"/>
                  <a:pt x="863600" y="448733"/>
                </a:cubicBezTo>
                <a:cubicBezTo>
                  <a:pt x="887175" y="413370"/>
                  <a:pt x="873338" y="430528"/>
                  <a:pt x="905933" y="397933"/>
                </a:cubicBezTo>
                <a:cubicBezTo>
                  <a:pt x="917259" y="329982"/>
                  <a:pt x="925716" y="303220"/>
                  <a:pt x="905933" y="220133"/>
                </a:cubicBezTo>
                <a:cubicBezTo>
                  <a:pt x="901219" y="200335"/>
                  <a:pt x="872066" y="169333"/>
                  <a:pt x="872066" y="169333"/>
                </a:cubicBezTo>
                <a:cubicBezTo>
                  <a:pt x="869244" y="160866"/>
                  <a:pt x="868192" y="151586"/>
                  <a:pt x="863600" y="143933"/>
                </a:cubicBezTo>
                <a:cubicBezTo>
                  <a:pt x="859493" y="137088"/>
                  <a:pt x="851776" y="133132"/>
                  <a:pt x="846666" y="127000"/>
                </a:cubicBezTo>
                <a:cubicBezTo>
                  <a:pt x="837632" y="116160"/>
                  <a:pt x="829358" y="104693"/>
                  <a:pt x="821266" y="93133"/>
                </a:cubicBezTo>
                <a:cubicBezTo>
                  <a:pt x="818218" y="88779"/>
                  <a:pt x="787966" y="35900"/>
                  <a:pt x="770466" y="25400"/>
                </a:cubicBezTo>
                <a:cubicBezTo>
                  <a:pt x="762813" y="20808"/>
                  <a:pt x="753048" y="20924"/>
                  <a:pt x="745066" y="16933"/>
                </a:cubicBezTo>
                <a:cubicBezTo>
                  <a:pt x="735965" y="12382"/>
                  <a:pt x="728133" y="5644"/>
                  <a:pt x="719666" y="0"/>
                </a:cubicBezTo>
                <a:lnTo>
                  <a:pt x="262466" y="8466"/>
                </a:lnTo>
                <a:cubicBezTo>
                  <a:pt x="245768" y="9013"/>
                  <a:pt x="199143" y="14728"/>
                  <a:pt x="177800" y="25400"/>
                </a:cubicBezTo>
                <a:cubicBezTo>
                  <a:pt x="136365" y="46117"/>
                  <a:pt x="166964" y="35643"/>
                  <a:pt x="135466" y="59266"/>
                </a:cubicBezTo>
                <a:cubicBezTo>
                  <a:pt x="130417" y="63052"/>
                  <a:pt x="142522" y="38100"/>
                  <a:pt x="135466" y="42333"/>
                </a:cubicBezTo>
                <a:close/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91081" y="2852936"/>
            <a:ext cx="988867" cy="442674"/>
          </a:xfrm>
          <a:prstGeom prst="wedgeRoundRectCallout">
            <a:avLst>
              <a:gd name="adj1" fmla="val -52339"/>
              <a:gd name="adj2" fmla="val 772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&lt;label&gt;</a:t>
            </a:r>
            <a:r>
              <a:rPr lang="ko-KR" altLang="en-US" sz="1000" dirty="0" smtClean="0"/>
              <a:t>로</a:t>
            </a:r>
            <a:endParaRPr lang="en-US" altLang="ko-KR" sz="1000" dirty="0" smtClean="0"/>
          </a:p>
          <a:p>
            <a:r>
              <a:rPr lang="ko-KR" altLang="en-US" sz="1000" dirty="0" smtClean="0"/>
              <a:t>캡션 감싸기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591081" y="3861048"/>
            <a:ext cx="869351" cy="442674"/>
          </a:xfrm>
          <a:prstGeom prst="wedgeRoundRectCallout">
            <a:avLst>
              <a:gd name="adj1" fmla="val -78713"/>
              <a:gd name="adj2" fmla="val -781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캡션 부분</a:t>
            </a:r>
            <a:endParaRPr lang="en-US" altLang="ko-KR" sz="1000" dirty="0" smtClean="0"/>
          </a:p>
          <a:p>
            <a:r>
              <a:rPr lang="ko-KR" altLang="en-US" sz="1000" dirty="0" smtClean="0"/>
              <a:t>클릭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71228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 정보 입력 폼 요소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&lt;input type="</a:t>
            </a:r>
            <a:r>
              <a:rPr lang="en-US" altLang="ko-KR" dirty="0" err="1" smtClean="0"/>
              <a:t>month|week|data|time|datetime-local</a:t>
            </a:r>
            <a:r>
              <a:rPr lang="en-US" altLang="ko-KR" dirty="0" smtClean="0"/>
              <a:t>"&gt;</a:t>
            </a:r>
          </a:p>
          <a:p>
            <a:pPr lvl="1"/>
            <a:r>
              <a:rPr lang="ko-KR" altLang="en-US" dirty="0" smtClean="0"/>
              <a:t>시간 정보만 입력 가능한 폼 요소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63430"/>
              </p:ext>
            </p:extLst>
          </p:nvPr>
        </p:nvGraphicFramePr>
        <p:xfrm>
          <a:off x="1115616" y="2564904"/>
          <a:ext cx="7488832" cy="2945892"/>
        </p:xfrm>
        <a:graphic>
          <a:graphicData uri="http://schemas.openxmlformats.org/drawingml/2006/table">
            <a:tbl>
              <a:tblPr/>
              <a:tblGrid>
                <a:gridCol w="2736304"/>
                <a:gridCol w="2448272"/>
                <a:gridCol w="2304256"/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type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속성 값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 데이터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value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형식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&lt;input type="month"&gt;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2016-09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&lt;input type="week"&gt;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몇 번째 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2016-W16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&lt;input type="date"&gt;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2016-09-01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2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&lt;input type="datetime-local"&gt;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해당 나라의 시간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오전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오후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초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/100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분의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2016-09-01T21:30:10.32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&lt;input type="time"&gt;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21:30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67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HTML5</a:t>
            </a:r>
            <a:r>
              <a:rPr lang="ko-KR" altLang="en-US" dirty="0"/>
              <a:t>의 문서 </a:t>
            </a:r>
            <a:r>
              <a:rPr lang="ko-KR" altLang="en-US" dirty="0" smtClean="0"/>
              <a:t>구조화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한계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문서 구조를 표현하는 태그 없음</a:t>
            </a:r>
            <a:endParaRPr lang="en-US" altLang="ko-KR" dirty="0" smtClean="0"/>
          </a:p>
          <a:p>
            <a:pPr lvl="2"/>
            <a:r>
              <a:rPr lang="en-US" altLang="ko-KR" dirty="0"/>
              <a:t>&lt;div&gt; </a:t>
            </a:r>
            <a:r>
              <a:rPr lang="ko-KR" altLang="en-US" dirty="0"/>
              <a:t>태그나 </a:t>
            </a:r>
            <a:r>
              <a:rPr lang="en-US" altLang="ko-KR" dirty="0"/>
              <a:t>&lt;table&gt; </a:t>
            </a:r>
            <a:r>
              <a:rPr lang="ko-KR" altLang="en-US" dirty="0" smtClean="0"/>
              <a:t>태그로 구조화되어 보이게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페이지의 소스를 보면 문서 구조 파악 불가능</a:t>
            </a:r>
            <a:endParaRPr lang="en-US" altLang="ko-KR" dirty="0" smtClean="0"/>
          </a:p>
          <a:p>
            <a:r>
              <a:rPr lang="ko-KR" altLang="en-US" dirty="0" smtClean="0"/>
              <a:t>문서 구조화의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</a:t>
            </a:r>
            <a:r>
              <a:rPr lang="ko-KR" altLang="en-US" dirty="0"/>
              <a:t>엔진이 좋아하는 웹 </a:t>
            </a:r>
            <a:r>
              <a:rPr lang="ko-KR" altLang="en-US" dirty="0" smtClean="0"/>
              <a:t>페이지 작성의 필요성 대두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정보 탐색이 중요해진 시대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사물인터넷으로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장치들이 스스로 정보 검색하는 시대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만든 웹 페이지 가치 극대화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탐색이 쉽도록 작성</a:t>
            </a:r>
            <a:endParaRPr lang="en-US" altLang="ko-KR" dirty="0" smtClean="0"/>
          </a:p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웹</a:t>
            </a:r>
            <a:endParaRPr lang="en-US" altLang="ko-KR" dirty="0" smtClean="0"/>
          </a:p>
          <a:p>
            <a:pPr lvl="1"/>
            <a:r>
              <a:rPr lang="ko-KR" altLang="en-US" dirty="0"/>
              <a:t>웹 문서를 구조화하여 의미 있는 내용 탐색이 용이한 </a:t>
            </a:r>
            <a:r>
              <a:rPr lang="ko-KR" altLang="en-US" dirty="0" smtClean="0"/>
              <a:t>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태그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/>
              <a:t>p&gt;, &lt;div&gt;, &lt;h1&gt;, &lt;h2&gt; </a:t>
            </a:r>
            <a:r>
              <a:rPr lang="ko-KR" altLang="en-US" dirty="0" smtClean="0"/>
              <a:t>등 태그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문서의 </a:t>
            </a:r>
            <a:r>
              <a:rPr lang="ko-KR" altLang="en-US" dirty="0"/>
              <a:t>구조나 </a:t>
            </a:r>
            <a:r>
              <a:rPr lang="ko-KR" altLang="en-US" dirty="0" smtClean="0"/>
              <a:t>의미 전달 어려움</a:t>
            </a:r>
            <a:endParaRPr lang="ko-KR" altLang="en-US" dirty="0"/>
          </a:p>
          <a:p>
            <a:pPr lvl="1"/>
            <a:r>
              <a:rPr lang="ko-KR" altLang="en-US" dirty="0" err="1" smtClean="0"/>
              <a:t>시맨틱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문서의 구조와 의미를 전달하는 태그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/>
              <a:t>header&gt;, &lt;section&gt;, &lt;article&gt;, &lt;main&gt;, &lt;summary&gt;, &lt;mark&gt;, &lt;time&gt;</a:t>
            </a:r>
          </a:p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검색 엔진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페이지에서 </a:t>
            </a:r>
            <a:r>
              <a:rPr lang="ko-KR" altLang="en-US" dirty="0" err="1"/>
              <a:t>시맨틱</a:t>
            </a:r>
            <a:r>
              <a:rPr lang="ko-KR" altLang="en-US" dirty="0"/>
              <a:t> </a:t>
            </a:r>
            <a:r>
              <a:rPr lang="ko-KR" altLang="en-US" dirty="0" smtClean="0"/>
              <a:t>태그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리뷰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제품</a:t>
            </a:r>
            <a:r>
              <a:rPr lang="en-US" altLang="ko-KR" dirty="0"/>
              <a:t>, </a:t>
            </a:r>
            <a:r>
              <a:rPr lang="ko-KR" altLang="en-US" dirty="0"/>
              <a:t>업체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 smtClean="0"/>
              <a:t>음악 등 검색 결과 제공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61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 요소 작성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231121" y="1484784"/>
            <a:ext cx="31484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 fontAlgn="base">
              <a:buAutoNum type="alphaLcParenBoth"/>
            </a:pPr>
            <a:r>
              <a:rPr lang="ko-KR" altLang="en-US" sz="1200" dirty="0" smtClean="0"/>
              <a:t>달 입력</a:t>
            </a:r>
            <a:endParaRPr lang="en-US" altLang="ko-KR" sz="1200" dirty="0" smtClean="0"/>
          </a:p>
          <a:p>
            <a:pPr marL="228600" indent="-228600" fontAlgn="base">
              <a:buAutoNum type="alphaLcParenBoth"/>
            </a:pPr>
            <a:endParaRPr lang="ko-KR" altLang="en-US" sz="1200" dirty="0"/>
          </a:p>
          <a:p>
            <a:pPr fontAlgn="base"/>
            <a:r>
              <a:rPr lang="en-US" altLang="ko-KR" sz="1200" dirty="0" smtClean="0"/>
              <a:t>&lt;</a:t>
            </a:r>
            <a:r>
              <a:rPr lang="en-US" altLang="ko-KR" sz="1200" dirty="0"/>
              <a:t>input type="month" value="2016-09"&gt;</a:t>
            </a:r>
            <a:endParaRPr lang="en-US" altLang="ko-KR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96" y="2131114"/>
            <a:ext cx="1790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84784"/>
            <a:ext cx="26098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 18"/>
          <p:cNvSpPr/>
          <p:nvPr/>
        </p:nvSpPr>
        <p:spPr>
          <a:xfrm>
            <a:off x="5938033" y="1503605"/>
            <a:ext cx="288032" cy="2717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31121" y="4005064"/>
            <a:ext cx="31484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smtClean="0"/>
              <a:t>(</a:t>
            </a:r>
            <a:r>
              <a:rPr lang="en-US" altLang="ko-KR" sz="1200" dirty="0"/>
              <a:t>b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주 입력</a:t>
            </a:r>
            <a:endParaRPr lang="en-US" altLang="ko-KR" sz="1200" dirty="0" smtClean="0"/>
          </a:p>
          <a:p>
            <a:pPr marL="228600" indent="-228600" fontAlgn="base">
              <a:buAutoNum type="alphaLcParenBoth"/>
            </a:pPr>
            <a:endParaRPr lang="ko-KR" altLang="en-US" sz="1200" dirty="0"/>
          </a:p>
          <a:p>
            <a:pPr fontAlgn="base"/>
            <a:r>
              <a:rPr lang="en-US" altLang="ko-KR" sz="1200" dirty="0"/>
              <a:t>&lt;input type="week" value="2016-W36"&gt;</a:t>
            </a:r>
            <a:endParaRPr lang="en-US" altLang="ko-KR" sz="12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46" y="4651395"/>
            <a:ext cx="1695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05" y="3980278"/>
            <a:ext cx="30670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5822891" y="4017827"/>
            <a:ext cx="288032" cy="2717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390605" y="5301208"/>
            <a:ext cx="981422" cy="561856"/>
          </a:xfrm>
          <a:prstGeom prst="wedgeRoundRectCallout">
            <a:avLst>
              <a:gd name="adj1" fmla="val 74543"/>
              <a:gd name="adj2" fmla="val -536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2016</a:t>
            </a:r>
            <a:r>
              <a:rPr lang="ko-KR" altLang="en-US" sz="900" dirty="0" smtClean="0"/>
              <a:t>년도의 </a:t>
            </a:r>
            <a:r>
              <a:rPr lang="en-US" altLang="ko-KR" sz="900" dirty="0" smtClean="0"/>
              <a:t>36</a:t>
            </a:r>
            <a:r>
              <a:rPr lang="ko-KR" altLang="en-US" sz="900" dirty="0" smtClean="0"/>
              <a:t>번째 주를 보여줌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287870" y="1479575"/>
            <a:ext cx="1034678" cy="255389"/>
          </a:xfrm>
          <a:prstGeom prst="wedgeRoundRectCallout">
            <a:avLst>
              <a:gd name="adj1" fmla="val -60699"/>
              <a:gd name="adj2" fmla="val 177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드롭다운</a:t>
            </a:r>
            <a:r>
              <a:rPr lang="ko-KR" altLang="en-US" sz="900" dirty="0" smtClean="0"/>
              <a:t> 버튼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6226065" y="3978542"/>
            <a:ext cx="1034678" cy="255389"/>
          </a:xfrm>
          <a:prstGeom prst="wedgeRoundRectCallout">
            <a:avLst>
              <a:gd name="adj1" fmla="val -60699"/>
              <a:gd name="adj2" fmla="val 177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드롭다운</a:t>
            </a:r>
            <a:r>
              <a:rPr lang="ko-KR" altLang="en-US" sz="900" dirty="0" smtClean="0"/>
              <a:t> 버튼</a:t>
            </a:r>
            <a:endParaRPr lang="ko-KR" altLang="en-US" sz="9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150071" y="2292898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4134396" y="4830455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14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32136" y="548679"/>
            <a:ext cx="31484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smtClean="0"/>
              <a:t>(c) </a:t>
            </a:r>
            <a:r>
              <a:rPr lang="ko-KR" altLang="en-US" sz="1200" dirty="0" smtClean="0"/>
              <a:t>날짜 입력</a:t>
            </a:r>
            <a:endParaRPr lang="en-US" altLang="ko-KR" sz="1200" dirty="0" smtClean="0"/>
          </a:p>
          <a:p>
            <a:pPr marL="228600" indent="-228600" fontAlgn="base">
              <a:buAutoNum type="alphaLcParenBoth"/>
            </a:pPr>
            <a:endParaRPr lang="ko-KR" altLang="en-US" sz="1200" dirty="0"/>
          </a:p>
          <a:p>
            <a:pPr fontAlgn="base"/>
            <a:r>
              <a:rPr lang="en-US" altLang="ko-KR" sz="1200" dirty="0"/>
              <a:t>&lt;input type="date" value="2016-09-01"&gt;</a:t>
            </a:r>
            <a:endParaRPr lang="en-US" altLang="ko-KR" sz="1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80" y="1195010"/>
            <a:ext cx="1562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48680"/>
            <a:ext cx="25908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5435352" y="548681"/>
            <a:ext cx="216685" cy="35014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56672" y="596057"/>
            <a:ext cx="1549141" cy="255389"/>
          </a:xfrm>
          <a:prstGeom prst="wedgeRoundRectCallout">
            <a:avLst>
              <a:gd name="adj1" fmla="val -74713"/>
              <a:gd name="adj2" fmla="val -27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spin </a:t>
            </a:r>
            <a:r>
              <a:rPr lang="ko-KR" altLang="en-US" sz="900" dirty="0" smtClean="0"/>
              <a:t>버튼으로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변경 가능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1154480" y="5085183"/>
            <a:ext cx="314845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smtClean="0"/>
              <a:t>(</a:t>
            </a:r>
            <a:r>
              <a:rPr lang="en-US" altLang="ko-KR" sz="1200" dirty="0"/>
              <a:t>e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시간 입력</a:t>
            </a:r>
            <a:endParaRPr lang="en-US" altLang="ko-KR" sz="1200" dirty="0" smtClean="0"/>
          </a:p>
          <a:p>
            <a:pPr marL="228600" indent="-228600" fontAlgn="base">
              <a:buAutoNum type="alphaLcParenBoth"/>
            </a:pPr>
            <a:endParaRPr lang="ko-KR" altLang="en-US" sz="1200" dirty="0"/>
          </a:p>
          <a:p>
            <a:pPr fontAlgn="base"/>
            <a:r>
              <a:rPr lang="en-US" altLang="ko-KR" sz="1200" dirty="0"/>
              <a:t>&lt;input type="time" value="21:30"&gt;</a:t>
            </a:r>
            <a:endParaRPr lang="en-US" altLang="ko-KR" sz="12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87" y="5445781"/>
            <a:ext cx="1028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77" y="5385724"/>
            <a:ext cx="12287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/>
          <p:cNvSpPr/>
          <p:nvPr/>
        </p:nvSpPr>
        <p:spPr>
          <a:xfrm>
            <a:off x="6020835" y="5385724"/>
            <a:ext cx="216685" cy="35014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146" idx="3"/>
          </p:cNvCxnSpPr>
          <p:nvPr/>
        </p:nvCxnSpPr>
        <p:spPr>
          <a:xfrm flipV="1">
            <a:off x="3990380" y="1361697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862589" y="5607706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132136" y="2852935"/>
            <a:ext cx="4529773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 smtClean="0"/>
              <a:t>(d) </a:t>
            </a:r>
            <a:r>
              <a:rPr lang="ko-KR" altLang="en-US" sz="1200" dirty="0" smtClean="0"/>
              <a:t>로컬 날짜시간 입력</a:t>
            </a:r>
            <a:endParaRPr lang="en-US" altLang="ko-KR" sz="1200" dirty="0" smtClean="0"/>
          </a:p>
          <a:p>
            <a:pPr marL="228600" indent="-228600" defTabSz="180000" fontAlgn="base">
              <a:buAutoNum type="alphaLcParenBoth"/>
            </a:pPr>
            <a:endParaRPr lang="ko-KR" altLang="en-US" sz="1200" dirty="0"/>
          </a:p>
          <a:p>
            <a:pPr defTabSz="180000"/>
            <a:r>
              <a:rPr lang="en-US" altLang="ko-KR" sz="1200" dirty="0"/>
              <a:t>&lt;input type="</a:t>
            </a:r>
            <a:r>
              <a:rPr lang="en-US" altLang="ko-KR" sz="1200" dirty="0" err="1"/>
              <a:t>datetime</a:t>
            </a:r>
            <a:r>
              <a:rPr lang="en-US" altLang="ko-KR" sz="1200" dirty="0"/>
              <a:t>-local" 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			value</a:t>
            </a:r>
            <a:r>
              <a:rPr lang="en-US" altLang="ko-KR" sz="1200" dirty="0"/>
              <a:t>="2016-09-01T21:30:10.32"&gt;</a:t>
            </a:r>
            <a:endParaRPr lang="en-US" altLang="ko-KR" sz="12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906048" y="3878955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24943"/>
            <a:ext cx="28479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13" y="3717031"/>
            <a:ext cx="2714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70604" y="5085183"/>
            <a:ext cx="1349570" cy="255389"/>
          </a:xfrm>
          <a:prstGeom prst="wedgeRoundRectCallout">
            <a:avLst>
              <a:gd name="adj1" fmla="val 20719"/>
              <a:gd name="adj2" fmla="val 751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spin </a:t>
            </a:r>
            <a:r>
              <a:rPr lang="ko-KR" altLang="en-US" sz="900" dirty="0" smtClean="0"/>
              <a:t>버튼으로만 변경</a:t>
            </a:r>
            <a:endParaRPr lang="ko-KR" altLang="en-US" sz="900" dirty="0"/>
          </a:p>
        </p:txBody>
      </p:sp>
      <p:sp>
        <p:nvSpPr>
          <p:cNvPr id="32" name="타원 31"/>
          <p:cNvSpPr/>
          <p:nvPr/>
        </p:nvSpPr>
        <p:spPr>
          <a:xfrm>
            <a:off x="1996232" y="3717031"/>
            <a:ext cx="1152128" cy="35014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065859" y="4157810"/>
            <a:ext cx="1549141" cy="255389"/>
          </a:xfrm>
          <a:prstGeom prst="wedgeRoundRectCallout">
            <a:avLst>
              <a:gd name="adj1" fmla="val -32083"/>
              <a:gd name="adj2" fmla="val -790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9</a:t>
            </a:r>
            <a:r>
              <a:rPr lang="ko-KR" altLang="en-US" sz="900" dirty="0" smtClean="0"/>
              <a:t>시 </a:t>
            </a:r>
            <a:r>
              <a:rPr lang="en-US" altLang="ko-KR" sz="900" dirty="0" smtClean="0"/>
              <a:t>30</a:t>
            </a:r>
            <a:r>
              <a:rPr lang="ko-KR" altLang="en-US" sz="900" dirty="0" smtClean="0"/>
              <a:t>분 </a:t>
            </a:r>
            <a:r>
              <a:rPr lang="en-US" altLang="ko-KR" sz="900" dirty="0" smtClean="0"/>
              <a:t>10</a:t>
            </a:r>
            <a:r>
              <a:rPr lang="ko-KR" altLang="en-US" sz="900" dirty="0" smtClean="0"/>
              <a:t>초 </a:t>
            </a:r>
            <a:r>
              <a:rPr lang="en-US" altLang="ko-KR" sz="900" dirty="0" smtClean="0"/>
              <a:t>32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91147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3-14 </a:t>
            </a:r>
            <a:r>
              <a:rPr lang="ko-KR" altLang="en-US" dirty="0"/>
              <a:t>시간 정보 입력 폼 </a:t>
            </a:r>
            <a:r>
              <a:rPr lang="ko-KR" altLang="en-US" dirty="0" smtClean="0"/>
              <a:t>요소 활용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7975" y="1628800"/>
            <a:ext cx="5415477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시간 정보를 </a:t>
            </a:r>
            <a:r>
              <a:rPr lang="ko-KR" altLang="en-US" sz="1400" dirty="0" smtClean="0"/>
              <a:t>입력하는 폼 활용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시간 정보 입력 </a:t>
            </a:r>
            <a:r>
              <a:rPr lang="en-US" altLang="ko-KR" sz="1400" dirty="0"/>
              <a:t>HTML5 </a:t>
            </a:r>
            <a:r>
              <a:rPr lang="ko-KR" altLang="en-US" sz="1400" dirty="0"/>
              <a:t>폼 요소들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ko-KR" altLang="en-US" sz="1400" dirty="0"/>
              <a:t>초기 </a:t>
            </a:r>
            <a:r>
              <a:rPr lang="ko-KR" altLang="en-US" sz="1400" dirty="0" err="1"/>
              <a:t>세팅</a:t>
            </a:r>
            <a:r>
              <a:rPr lang="ko-KR" altLang="en-US" sz="1400" dirty="0"/>
              <a:t> </a:t>
            </a:r>
            <a:r>
              <a:rPr lang="en-US" altLang="ko-KR" sz="1400" dirty="0"/>
              <a:t>: 2016</a:t>
            </a:r>
            <a:r>
              <a:rPr lang="ko-KR" altLang="en-US" sz="1400" dirty="0"/>
              <a:t>년 </a:t>
            </a:r>
            <a:r>
              <a:rPr lang="en-US" altLang="ko-KR" sz="1400" dirty="0"/>
              <a:t>9</a:t>
            </a:r>
            <a:r>
              <a:rPr lang="ko-KR" altLang="en-US" sz="1400" dirty="0"/>
              <a:t>월 </a:t>
            </a:r>
            <a:r>
              <a:rPr lang="en-US" altLang="ko-KR" sz="1400" dirty="0"/>
              <a:t>1</a:t>
            </a:r>
            <a:r>
              <a:rPr lang="ko-KR" altLang="en-US" sz="1400" dirty="0"/>
              <a:t>일 밤 </a:t>
            </a:r>
            <a:r>
              <a:rPr lang="en-US" altLang="ko-KR" sz="1400" dirty="0"/>
              <a:t>9</a:t>
            </a:r>
            <a:r>
              <a:rPr lang="ko-KR" altLang="en-US" sz="1400" dirty="0"/>
              <a:t>시 </a:t>
            </a:r>
            <a:r>
              <a:rPr lang="en-US" altLang="ko-KR" sz="1400" dirty="0"/>
              <a:t>30</a:t>
            </a:r>
            <a:r>
              <a:rPr lang="ko-KR" altLang="en-US" sz="1400" dirty="0"/>
              <a:t>분</a:t>
            </a:r>
            <a:r>
              <a:rPr lang="en-US" altLang="ko-KR" sz="1400" dirty="0"/>
              <a:t>(10</a:t>
            </a:r>
            <a:r>
              <a:rPr lang="ko-KR" altLang="en-US" sz="1400" dirty="0"/>
              <a:t>초 </a:t>
            </a:r>
            <a:r>
              <a:rPr lang="en-US" altLang="ko-KR" sz="1400" dirty="0"/>
              <a:t>32)&lt;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시간을 변경해 보세요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en-US" altLang="ko-KR" sz="1400" dirty="0"/>
              <a:t>&lt;pre&gt;</a:t>
            </a:r>
          </a:p>
          <a:p>
            <a:pPr defTabSz="180000"/>
            <a:r>
              <a:rPr lang="en-US" altLang="ko-KR" sz="1400" dirty="0"/>
              <a:t>month </a:t>
            </a:r>
            <a:r>
              <a:rPr lang="en-US" altLang="ko-KR" sz="1400" dirty="0" smtClean="0"/>
              <a:t>:	</a:t>
            </a:r>
            <a:r>
              <a:rPr lang="en-US" altLang="ko-KR" sz="1400" b="1" dirty="0" smtClean="0"/>
              <a:t>&lt;</a:t>
            </a:r>
            <a:r>
              <a:rPr lang="en-US" altLang="ko-KR" sz="1400" b="1" dirty="0"/>
              <a:t>input type="month" value="2016-09</a:t>
            </a:r>
            <a:r>
              <a:rPr lang="en-US" altLang="ko-KR" sz="1400" b="1" dirty="0" smtClean="0"/>
              <a:t>"&gt;</a:t>
            </a:r>
            <a:r>
              <a:rPr lang="en-US" altLang="ko-KR" sz="1400" dirty="0" smtClean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 </a:t>
            </a:r>
          </a:p>
          <a:p>
            <a:pPr defTabSz="180000"/>
            <a:r>
              <a:rPr lang="en-US" altLang="ko-KR" sz="1400" dirty="0"/>
              <a:t>week : </a:t>
            </a:r>
            <a:r>
              <a:rPr lang="en-US" altLang="ko-KR" sz="1400" dirty="0" smtClean="0"/>
              <a:t>	&lt;</a:t>
            </a:r>
            <a:r>
              <a:rPr lang="en-US" altLang="ko-KR" sz="1400" dirty="0"/>
              <a:t>input type="week" value="2016-W36"&gt;&lt;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data : </a:t>
            </a:r>
            <a:r>
              <a:rPr lang="en-US" altLang="ko-KR" sz="1400" dirty="0" smtClean="0"/>
              <a:t>		&lt;</a:t>
            </a:r>
            <a:r>
              <a:rPr lang="en-US" altLang="ko-KR" sz="1400" dirty="0"/>
              <a:t>input type="date" value="2016-09-01"&gt;&lt;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 </a:t>
            </a:r>
          </a:p>
          <a:p>
            <a:pPr defTabSz="180000"/>
            <a:r>
              <a:rPr lang="en-US" altLang="ko-KR" sz="1400" dirty="0"/>
              <a:t>time : </a:t>
            </a:r>
            <a:r>
              <a:rPr lang="en-US" altLang="ko-KR" sz="1400" dirty="0" smtClean="0"/>
              <a:t>		&lt;input </a:t>
            </a:r>
            <a:r>
              <a:rPr lang="en-US" altLang="ko-KR" sz="1400" dirty="0"/>
              <a:t>type="time" value="21:30"&gt;&lt;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local</a:t>
            </a:r>
            <a:r>
              <a:rPr lang="en-US" altLang="ko-KR" sz="1400" dirty="0" smtClean="0"/>
              <a:t>:		</a:t>
            </a:r>
            <a:r>
              <a:rPr lang="en-US" altLang="ko-KR" sz="1400" b="1" dirty="0" smtClean="0"/>
              <a:t>&lt;</a:t>
            </a:r>
            <a:r>
              <a:rPr lang="en-US" altLang="ko-KR" sz="1400" b="1" dirty="0"/>
              <a:t>input type="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-local" </a:t>
            </a:r>
          </a:p>
          <a:p>
            <a:pPr defTabSz="180000"/>
            <a:r>
              <a:rPr lang="en-US" altLang="ko-KR" sz="1400" b="1" dirty="0" smtClean="0"/>
              <a:t>						value</a:t>
            </a:r>
            <a:r>
              <a:rPr lang="en-US" altLang="ko-KR" sz="1400" b="1" dirty="0"/>
              <a:t>="2016-09-01T21:30:10.32"&gt;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&lt;/pre&gt;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931985"/>
            <a:ext cx="3528392" cy="444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42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3–15 </a:t>
            </a:r>
            <a:r>
              <a:rPr lang="ko-KR" altLang="en-US" dirty="0"/>
              <a:t>생일 날짜 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556792"/>
            <a:ext cx="4752528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&lt;!DOCTYPE html&gt;</a:t>
            </a:r>
          </a:p>
          <a:p>
            <a:pPr defTabSz="180000"/>
            <a:r>
              <a:rPr lang="en-US" altLang="ko-KR" sz="1400" dirty="0" smtClean="0"/>
              <a:t>&lt;html&gt;</a:t>
            </a:r>
          </a:p>
          <a:p>
            <a:pPr defTabSz="180000"/>
            <a:r>
              <a:rPr lang="en-US" altLang="ko-KR" sz="1400" dirty="0" smtClean="0"/>
              <a:t>&lt;head&gt;&lt;title&gt;</a:t>
            </a:r>
            <a:r>
              <a:rPr lang="ko-KR" altLang="en-US" sz="1400" dirty="0" smtClean="0"/>
              <a:t>시간 정보 입력 응용</a:t>
            </a:r>
            <a:r>
              <a:rPr lang="en-US" altLang="ko-KR" sz="1400" dirty="0" smtClean="0"/>
              <a:t>&lt;/title&gt;&lt;/head&gt;</a:t>
            </a:r>
          </a:p>
          <a:p>
            <a:pPr defTabSz="180000"/>
            <a:r>
              <a:rPr lang="en-US" altLang="ko-KR" sz="1400" dirty="0" smtClean="0"/>
              <a:t>&lt;body&gt;</a:t>
            </a:r>
          </a:p>
          <a:p>
            <a:pPr defTabSz="180000"/>
            <a:r>
              <a:rPr lang="en-US" altLang="ko-KR" sz="1400" dirty="0" smtClean="0"/>
              <a:t>&lt;h3&gt;</a:t>
            </a:r>
            <a:r>
              <a:rPr lang="ko-KR" altLang="en-US" sz="1400" dirty="0" err="1" smtClean="0"/>
              <a:t>생일축하합니다</a:t>
            </a:r>
            <a:r>
              <a:rPr lang="en-US" altLang="ko-KR" sz="1400" dirty="0" smtClean="0"/>
              <a:t>&lt;/h3&gt;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hr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ko-KR" altLang="en-US" sz="1400" dirty="0" smtClean="0"/>
              <a:t>당신의 생일은 </a:t>
            </a:r>
            <a:r>
              <a:rPr lang="en-US" altLang="ko-KR" sz="1400" dirty="0" smtClean="0"/>
              <a:t>2000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일입니다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틀리면 수정하시고</a:t>
            </a:r>
          </a:p>
          <a:p>
            <a:pPr defTabSz="180000"/>
            <a:r>
              <a:rPr lang="ko-KR" altLang="en-US" sz="1400" dirty="0" smtClean="0"/>
              <a:t>파티 시간과 장소를 입력하세요</a:t>
            </a:r>
            <a:r>
              <a:rPr lang="en-US" altLang="ko-KR" sz="1400" dirty="0" smtClean="0"/>
              <a:t>.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hr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&lt;form&gt;</a:t>
            </a:r>
          </a:p>
          <a:p>
            <a:pPr defTabSz="180000"/>
            <a:r>
              <a:rPr lang="en-US" altLang="ko-KR" sz="1400" dirty="0" smtClean="0"/>
              <a:t>&lt;table&gt;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&gt;&lt;td&gt;</a:t>
            </a:r>
            <a:r>
              <a:rPr lang="ko-KR" altLang="en-US" sz="1400" dirty="0" smtClean="0"/>
              <a:t>생일</a:t>
            </a:r>
            <a:r>
              <a:rPr lang="en-US" altLang="ko-KR" sz="1400" dirty="0" smtClean="0"/>
              <a:t>&lt;td&gt;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&lt;input type="date" value="2000-05-20"&gt;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&gt;&lt;td&gt;</a:t>
            </a:r>
            <a:r>
              <a:rPr lang="ko-KR" altLang="en-US" sz="1400" dirty="0" smtClean="0"/>
              <a:t>생일파티시간</a:t>
            </a:r>
            <a:r>
              <a:rPr lang="en-US" altLang="ko-KR" sz="1400" dirty="0" smtClean="0"/>
              <a:t>&lt;td&gt;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&lt;input type="time"&gt;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&gt;&lt;td&gt;</a:t>
            </a:r>
            <a:r>
              <a:rPr lang="ko-KR" altLang="en-US" sz="1400" dirty="0" smtClean="0"/>
              <a:t>생일파티장소</a:t>
            </a:r>
            <a:r>
              <a:rPr lang="en-US" altLang="ko-KR" sz="1400" dirty="0" smtClean="0"/>
              <a:t>&lt;td&gt;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&lt;input type="text"&gt;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&lt;/table&gt;</a:t>
            </a:r>
          </a:p>
          <a:p>
            <a:pPr defTabSz="180000"/>
            <a:r>
              <a:rPr lang="en-US" altLang="ko-KR" sz="1400" dirty="0" smtClean="0"/>
              <a:t>&lt;/form&gt;</a:t>
            </a:r>
          </a:p>
          <a:p>
            <a:pPr defTabSz="180000"/>
            <a:r>
              <a:rPr lang="en-US" altLang="ko-KR" sz="1400" dirty="0" smtClean="0"/>
              <a:t>&lt;/body&gt;</a:t>
            </a:r>
          </a:p>
          <a:p>
            <a:pPr defTabSz="180000"/>
            <a:r>
              <a:rPr lang="en-US" altLang="ko-KR" sz="1400" dirty="0" smtClean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47" y="1955033"/>
            <a:ext cx="2964185" cy="35587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6407" y="5013176"/>
            <a:ext cx="1440160" cy="255389"/>
          </a:xfrm>
          <a:prstGeom prst="wedgeRoundRectCallout">
            <a:avLst>
              <a:gd name="adj1" fmla="val -22459"/>
              <a:gd name="adj2" fmla="val -2028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spin </a:t>
            </a:r>
            <a:r>
              <a:rPr lang="ko-KR" altLang="en-US" sz="900" dirty="0" smtClean="0"/>
              <a:t>버튼으로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분 입력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66305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스핀버튼과 슬라이드 바로 편리한 숫자 입력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&lt;input type=“number”&gt;</a:t>
            </a:r>
          </a:p>
          <a:p>
            <a:pPr lvl="1"/>
            <a:r>
              <a:rPr lang="ko-KR" altLang="en-US" dirty="0" smtClean="0"/>
              <a:t>스핀버튼으로 정교한 값 입력</a:t>
            </a:r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&lt;input type=“range”&gt;</a:t>
            </a:r>
          </a:p>
          <a:p>
            <a:pPr lvl="1"/>
            <a:r>
              <a:rPr lang="ko-KR" altLang="en-US" dirty="0" smtClean="0"/>
              <a:t>슬라이드 바로 대략적인 값 입력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7" y="2368431"/>
            <a:ext cx="4249898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input </a:t>
            </a:r>
            <a:r>
              <a:rPr lang="en-US" altLang="ko-KR" sz="1400" b="1" dirty="0"/>
              <a:t>type="number"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min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0.0" max</a:t>
            </a:r>
            <a:r>
              <a:rPr lang="en-US" altLang="ko-KR" sz="1400" dirty="0"/>
              <a:t>="10.0"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								  					step=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"0.5"&gt;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15617" y="4509120"/>
            <a:ext cx="4249897" cy="1770698"/>
          </a:xfrm>
          <a:prstGeom prst="roundRect">
            <a:avLst>
              <a:gd name="adj" fmla="val 69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input </a:t>
            </a:r>
            <a:r>
              <a:rPr lang="en-US" altLang="ko-KR" sz="1400" b="1" dirty="0"/>
              <a:t>type="range"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min</a:t>
            </a:r>
            <a:r>
              <a:rPr lang="en-US" altLang="ko-KR" sz="1400" dirty="0"/>
              <a:t>="0" max="100</a:t>
            </a:r>
            <a:r>
              <a:rPr lang="en-US" altLang="ko-KR" sz="1400" dirty="0" smtClean="0"/>
              <a:t>" 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										list</a:t>
            </a:r>
            <a:r>
              <a:rPr lang="en-US" altLang="ko-KR" sz="1400" b="1" dirty="0"/>
              <a:t>="temperatures</a:t>
            </a:r>
            <a:r>
              <a:rPr lang="en-US" altLang="ko-KR" sz="1400" b="1" dirty="0" smtClean="0"/>
              <a:t>"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 err="1"/>
              <a:t>datalist</a:t>
            </a:r>
            <a:r>
              <a:rPr lang="en-US" altLang="ko-KR" sz="1400" dirty="0"/>
              <a:t> </a:t>
            </a:r>
            <a:r>
              <a:rPr lang="en-US" altLang="ko-KR" sz="1400" b="1" dirty="0"/>
              <a:t>id="temperatures"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option value="10" label="Low"&gt;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option value="50" label="Medium"&gt;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option value="90" label="High"&gt;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 err="1"/>
              <a:t>datalist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792" y="2276872"/>
            <a:ext cx="1188464" cy="55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5415715" y="2553883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461053" y="2346313"/>
            <a:ext cx="216685" cy="35014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25648" y="2869257"/>
            <a:ext cx="737597" cy="255389"/>
          </a:xfrm>
          <a:prstGeom prst="wedgeRoundRectCallout">
            <a:avLst>
              <a:gd name="adj1" fmla="val 38926"/>
              <a:gd name="adj2" fmla="val -1310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spin </a:t>
            </a:r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433758" y="5284091"/>
            <a:ext cx="293588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708048" y="4694947"/>
            <a:ext cx="2032304" cy="1237783"/>
            <a:chOff x="3109271" y="3590756"/>
            <a:chExt cx="2032304" cy="1237783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657" y="3861048"/>
              <a:ext cx="1831654" cy="582799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689586" y="3590756"/>
              <a:ext cx="883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Medium(50)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63184" y="3590756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High(90)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95327" y="3590756"/>
              <a:ext cx="63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Low(10)</a:t>
              </a:r>
              <a:endParaRPr lang="ko-KR" altLang="en-US" sz="10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650512" y="4413041"/>
              <a:ext cx="472674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/>
                <a:t>m</a:t>
              </a:r>
              <a:r>
                <a:rPr lang="en-US" altLang="ko-KR" sz="1050" dirty="0" smtClean="0"/>
                <a:t>ax</a:t>
              </a:r>
            </a:p>
            <a:p>
              <a:r>
                <a:rPr lang="en-US" altLang="ko-KR" sz="1050" dirty="0" smtClean="0"/>
                <a:t>(100) </a:t>
              </a:r>
              <a:endParaRPr lang="ko-KR" altLang="en-US" sz="105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09271" y="4413041"/>
              <a:ext cx="437940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/>
                <a:t>min</a:t>
              </a:r>
            </a:p>
            <a:p>
              <a:r>
                <a:rPr lang="en-US" altLang="ko-KR" sz="1050" dirty="0" smtClean="0"/>
                <a:t> (0) </a:t>
              </a:r>
              <a:endParaRPr lang="ko-KR" altLang="en-US" sz="1050" dirty="0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514030" y="3072440"/>
            <a:ext cx="32864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050" dirty="0" smtClean="0"/>
              <a:t>(a) spin </a:t>
            </a:r>
            <a:r>
              <a:rPr lang="ko-KR" altLang="en-US" sz="1050" dirty="0" smtClean="0"/>
              <a:t>버튼 클릭 시 </a:t>
            </a:r>
            <a:r>
              <a:rPr lang="en-US" altLang="ko-KR" sz="1050" dirty="0" smtClean="0"/>
              <a:t>0.0~10.0 </a:t>
            </a:r>
            <a:r>
              <a:rPr lang="ko-KR" altLang="en-US" sz="1050" dirty="0" smtClean="0"/>
              <a:t>사이에서 </a:t>
            </a:r>
            <a:r>
              <a:rPr lang="en-US" altLang="ko-KR" sz="1050" dirty="0" smtClean="0"/>
              <a:t>0.5</a:t>
            </a:r>
            <a:r>
              <a:rPr lang="ko-KR" altLang="en-US" sz="1050" dirty="0" smtClean="0"/>
              <a:t>씩 증감</a:t>
            </a:r>
            <a:endParaRPr lang="en-US" altLang="ko-KR" sz="1050" dirty="0"/>
          </a:p>
        </p:txBody>
      </p:sp>
      <p:sp>
        <p:nvSpPr>
          <p:cNvPr id="32" name="직사각형 31"/>
          <p:cNvSpPr/>
          <p:nvPr/>
        </p:nvSpPr>
        <p:spPr>
          <a:xfrm>
            <a:off x="1634254" y="6316934"/>
            <a:ext cx="30460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050" dirty="0" smtClean="0"/>
              <a:t>(b) </a:t>
            </a:r>
            <a:r>
              <a:rPr lang="ko-KR" altLang="en-US" sz="1050" dirty="0" smtClean="0"/>
              <a:t>슬라이드 바를 움직여 </a:t>
            </a:r>
            <a:r>
              <a:rPr lang="en-US" altLang="ko-KR" sz="1050" dirty="0" smtClean="0"/>
              <a:t>0~100</a:t>
            </a:r>
            <a:r>
              <a:rPr lang="ko-KR" altLang="en-US" sz="1050" dirty="0" smtClean="0"/>
              <a:t>사이</a:t>
            </a:r>
            <a:r>
              <a:rPr lang="ko-KR" altLang="en-US" sz="1050" dirty="0"/>
              <a:t>의</a:t>
            </a:r>
            <a:r>
              <a:rPr lang="ko-KR" altLang="en-US" sz="1050" dirty="0" smtClean="0"/>
              <a:t> 값 입력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722017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3-16 &lt;input type="</a:t>
            </a:r>
            <a:r>
              <a:rPr lang="en-US" altLang="ko-KR" dirty="0" err="1"/>
              <a:t>number|range</a:t>
            </a:r>
            <a:r>
              <a:rPr lang="en-US" altLang="ko-KR" dirty="0"/>
              <a:t>"&gt;</a:t>
            </a:r>
            <a:r>
              <a:rPr lang="ko-KR" altLang="en-US" dirty="0"/>
              <a:t>로 편리한 숫자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5" y="1700808"/>
            <a:ext cx="4552487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 smtClean="0"/>
              <a:t>편리한 숫자 입력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홈 제어 시스템 </a:t>
            </a:r>
            <a:r>
              <a:rPr lang="en-US" altLang="ko-KR" sz="1400" dirty="0"/>
              <a:t>- </a:t>
            </a:r>
            <a:r>
              <a:rPr lang="ko-KR" altLang="en-US" sz="1400" dirty="0"/>
              <a:t>온도 조절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지속시간 </a:t>
            </a:r>
            <a:r>
              <a:rPr lang="en-US" altLang="ko-KR" sz="1400" dirty="0"/>
              <a:t>(0.0~10.0</a:t>
            </a:r>
            <a:r>
              <a:rPr lang="ko-KR" altLang="en-US" sz="1400" dirty="0"/>
              <a:t>시간</a:t>
            </a:r>
            <a:r>
              <a:rPr lang="en-US" altLang="ko-KR" sz="1400" dirty="0"/>
              <a:t>) :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input </a:t>
            </a:r>
            <a:r>
              <a:rPr lang="en-US" altLang="ko-KR" sz="1400" b="1" dirty="0"/>
              <a:t>type="number" </a:t>
            </a:r>
            <a:r>
              <a:rPr lang="en-US" altLang="ko-KR" sz="1400" dirty="0"/>
              <a:t>min="0.0" max="10.0"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				step</a:t>
            </a:r>
            <a:r>
              <a:rPr lang="en-US" altLang="ko-KR" sz="1400" dirty="0"/>
              <a:t>="0.5</a:t>
            </a:r>
            <a:r>
              <a:rPr lang="en-US" altLang="ko-KR" sz="1400" dirty="0" smtClean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온도 </a:t>
            </a:r>
            <a:r>
              <a:rPr lang="ko-KR" altLang="en-US" sz="1400" dirty="0"/>
              <a:t>설정 </a:t>
            </a:r>
            <a:r>
              <a:rPr lang="en-US" altLang="ko-KR" sz="1400" dirty="0"/>
              <a:t>:10&amp;deg;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input </a:t>
            </a:r>
            <a:r>
              <a:rPr lang="en-US" altLang="ko-KR" sz="1400" b="1" dirty="0"/>
              <a:t>type="range" </a:t>
            </a:r>
            <a:r>
              <a:rPr lang="en-US" altLang="ko-KR" sz="1400" dirty="0"/>
              <a:t>min="10" max="30" </a:t>
            </a:r>
          </a:p>
          <a:p>
            <a:pPr defTabSz="180000"/>
            <a:r>
              <a:rPr lang="en-US" altLang="ko-KR" sz="1400" dirty="0" smtClean="0"/>
              <a:t>						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list</a:t>
            </a:r>
            <a:r>
              <a:rPr lang="en-US" altLang="ko-KR" sz="1400" b="1" dirty="0">
                <a:solidFill>
                  <a:srgbClr val="FF0000"/>
                </a:solidFill>
              </a:rPr>
              <a:t>="temperatures"</a:t>
            </a:r>
            <a:r>
              <a:rPr lang="en-US" altLang="ko-KR" sz="1400" dirty="0"/>
              <a:t>&gt;30&amp;deg;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b="1" dirty="0" err="1"/>
              <a:t>datalist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id="temperatures"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/>
              <a:t>option value="12" label="Low"&gt;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/>
              <a:t>option value="20" label="Medium"&gt;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/>
              <a:t>option value="28" label="High"&gt;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b="1" dirty="0" smtClean="0"/>
              <a:t>/</a:t>
            </a:r>
            <a:r>
              <a:rPr lang="en-US" altLang="ko-KR" sz="1400" b="1" dirty="0" err="1"/>
              <a:t>datalist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728872"/>
            <a:ext cx="2898353" cy="2573910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6386717" y="3904538"/>
            <a:ext cx="312234" cy="598448"/>
          </a:xfrm>
          <a:custGeom>
            <a:avLst/>
            <a:gdLst>
              <a:gd name="connsiteX0" fmla="*/ 312234 w 312234"/>
              <a:gd name="connsiteY0" fmla="*/ 0 h 598448"/>
              <a:gd name="connsiteX1" fmla="*/ 223024 w 312234"/>
              <a:gd name="connsiteY1" fmla="*/ 483219 h 598448"/>
              <a:gd name="connsiteX2" fmla="*/ 0 w 312234"/>
              <a:gd name="connsiteY2" fmla="*/ 598448 h 59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234" h="598448">
                <a:moveTo>
                  <a:pt x="312234" y="0"/>
                </a:moveTo>
                <a:cubicBezTo>
                  <a:pt x="293648" y="191739"/>
                  <a:pt x="275063" y="383478"/>
                  <a:pt x="223024" y="483219"/>
                </a:cubicBezTo>
                <a:cubicBezTo>
                  <a:pt x="170985" y="582960"/>
                  <a:pt x="35312" y="579863"/>
                  <a:pt x="0" y="598448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52120" y="439316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value="12" </a:t>
            </a:r>
            <a:endParaRPr lang="en-US" altLang="ko-KR" sz="1000" dirty="0" smtClean="0"/>
          </a:p>
          <a:p>
            <a:r>
              <a:rPr lang="en-US" altLang="ko-KR" sz="1000" dirty="0" smtClean="0"/>
              <a:t>label</a:t>
            </a:r>
            <a:r>
              <a:rPr lang="en-US" altLang="ko-KR" sz="1000" dirty="0"/>
              <a:t>="Low</a:t>
            </a:r>
            <a:r>
              <a:rPr lang="en-US" altLang="ko-KR" sz="1000" dirty="0" smtClean="0"/>
              <a:t>"</a:t>
            </a:r>
            <a:endParaRPr lang="ko-KR" altLang="en-US" sz="1000" dirty="0"/>
          </a:p>
        </p:txBody>
      </p:sp>
      <p:sp>
        <p:nvSpPr>
          <p:cNvPr id="9" name="자유형 8"/>
          <p:cNvSpPr/>
          <p:nvPr/>
        </p:nvSpPr>
        <p:spPr>
          <a:xfrm flipH="1">
            <a:off x="7633538" y="3887991"/>
            <a:ext cx="106814" cy="505177"/>
          </a:xfrm>
          <a:custGeom>
            <a:avLst/>
            <a:gdLst>
              <a:gd name="connsiteX0" fmla="*/ 312234 w 312234"/>
              <a:gd name="connsiteY0" fmla="*/ 0 h 598448"/>
              <a:gd name="connsiteX1" fmla="*/ 223024 w 312234"/>
              <a:gd name="connsiteY1" fmla="*/ 483219 h 598448"/>
              <a:gd name="connsiteX2" fmla="*/ 0 w 312234"/>
              <a:gd name="connsiteY2" fmla="*/ 598448 h 59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234" h="598448">
                <a:moveTo>
                  <a:pt x="312234" y="0"/>
                </a:moveTo>
                <a:cubicBezTo>
                  <a:pt x="293648" y="191739"/>
                  <a:pt x="275063" y="383478"/>
                  <a:pt x="223024" y="483219"/>
                </a:cubicBezTo>
                <a:cubicBezTo>
                  <a:pt x="170985" y="582960"/>
                  <a:pt x="35312" y="579863"/>
                  <a:pt x="0" y="598448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03048" y="4380861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value</a:t>
            </a:r>
            <a:r>
              <a:rPr lang="en-US" altLang="ko-KR" sz="1000" dirty="0" smtClean="0"/>
              <a:t>="28" </a:t>
            </a:r>
          </a:p>
          <a:p>
            <a:r>
              <a:rPr lang="en-US" altLang="ko-KR" sz="1000" dirty="0" smtClean="0"/>
              <a:t>label="High"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52001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</a:t>
            </a:r>
            <a:r>
              <a:rPr lang="ko-KR" altLang="en-US" smtClean="0"/>
              <a:t>에서의 색 표현</a:t>
            </a:r>
            <a:endParaRPr lang="ko-KR" altLang="en-US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색 코드 </a:t>
            </a:r>
            <a:r>
              <a:rPr lang="en-US" altLang="ko-KR" dirty="0" smtClean="0"/>
              <a:t>- #</a:t>
            </a:r>
            <a:r>
              <a:rPr lang="en-US" altLang="ko-KR" dirty="0" err="1" smtClean="0"/>
              <a:t>rrggbb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rr</a:t>
            </a:r>
            <a:r>
              <a:rPr lang="ko-KR" altLang="en-US" dirty="0" smtClean="0"/>
              <a:t>은 빨간색</a:t>
            </a:r>
            <a:r>
              <a:rPr lang="en-US" altLang="ko-KR" dirty="0" smtClean="0"/>
              <a:t>, gg</a:t>
            </a:r>
            <a:r>
              <a:rPr lang="ko-KR" altLang="en-US" dirty="0" smtClean="0"/>
              <a:t>는 초록색</a:t>
            </a:r>
            <a:r>
              <a:rPr lang="en-US" altLang="ko-KR" dirty="0" smtClean="0"/>
              <a:t>, bb</a:t>
            </a:r>
            <a:r>
              <a:rPr lang="ko-KR" altLang="en-US" dirty="0" smtClean="0"/>
              <a:t>는 파란색 농도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색 이름과 색 코드 샘플</a:t>
            </a:r>
            <a:endParaRPr lang="en-US" altLang="ko-KR" dirty="0" smtClean="0"/>
          </a:p>
          <a:p>
            <a:pPr marL="685800" lvl="2" indent="0">
              <a:buNone/>
            </a:pPr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06371" y="3063124"/>
            <a:ext cx="1935832" cy="64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800" b="1" spc="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# 80</a:t>
            </a:r>
            <a:r>
              <a:rPr lang="en-US" altLang="ko-KR" sz="1100" b="1" spc="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ko-KR" sz="2800" b="1" spc="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00</a:t>
            </a:r>
            <a:r>
              <a:rPr lang="en-US" altLang="ko-KR" sz="1100" b="1" spc="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ko-KR" sz="2800" b="1" spc="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f</a:t>
            </a:r>
            <a:r>
              <a:rPr lang="en-US" altLang="ko-KR" sz="1400" b="1" spc="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ko-KR" sz="2800" b="1" spc="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f</a:t>
            </a:r>
            <a:endParaRPr lang="en-US" altLang="ko-KR" sz="2800" b="1" spc="1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506165" y="2928786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B050"/>
                </a:solidFill>
                <a:latin typeface="+mj-lt"/>
              </a:rPr>
              <a:t>green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182038" y="2932829"/>
            <a:ext cx="3754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red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963215" y="2932830"/>
            <a:ext cx="4363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B0F0"/>
                </a:solidFill>
                <a:latin typeface="+mj-lt"/>
              </a:rPr>
              <a:t>blue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004048" y="3104098"/>
            <a:ext cx="2160240" cy="612934"/>
          </a:xfrm>
          <a:prstGeom prst="wedgeRoundRectCallout">
            <a:avLst>
              <a:gd name="adj1" fmla="val -60432"/>
              <a:gd name="adj2" fmla="val -181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빨간색</a:t>
            </a:r>
            <a:r>
              <a:rPr lang="en-US" altLang="ko-KR" sz="1000" dirty="0"/>
              <a:t>(red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성분 </a:t>
            </a:r>
            <a:r>
              <a:rPr lang="en-US" altLang="ko-KR" sz="1000" dirty="0" smtClean="0"/>
              <a:t>0x80(128), </a:t>
            </a:r>
            <a:r>
              <a:rPr lang="ko-KR" altLang="en-US" sz="1000" dirty="0" smtClean="0"/>
              <a:t>초록색 성분은 없고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파란색</a:t>
            </a:r>
            <a:r>
              <a:rPr lang="en-US" altLang="ko-KR" sz="1000" dirty="0" smtClean="0"/>
              <a:t>(blue) </a:t>
            </a:r>
            <a:r>
              <a:rPr lang="ko-KR" altLang="en-US" sz="1000" dirty="0" smtClean="0"/>
              <a:t>성분이 </a:t>
            </a:r>
            <a:r>
              <a:rPr lang="en-US" altLang="ko-KR" sz="1000" dirty="0" smtClean="0"/>
              <a:t>0xff(255)</a:t>
            </a:r>
            <a:r>
              <a:rPr lang="ko-KR" altLang="en-US" sz="1000" dirty="0" smtClean="0"/>
              <a:t>가 혼합된 </a:t>
            </a:r>
            <a:r>
              <a:rPr lang="ko-KR" altLang="en-US" sz="1000" dirty="0"/>
              <a:t>보라색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459" y="3199662"/>
            <a:ext cx="452606" cy="40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오른쪽 대괄호 13"/>
          <p:cNvSpPr/>
          <p:nvPr/>
        </p:nvSpPr>
        <p:spPr>
          <a:xfrm rot="16200000">
            <a:off x="2345599" y="3052513"/>
            <a:ext cx="64222" cy="315493"/>
          </a:xfrm>
          <a:prstGeom prst="rightBracket">
            <a:avLst>
              <a:gd name="adj" fmla="val 25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/>
          <p:cNvSpPr/>
          <p:nvPr/>
        </p:nvSpPr>
        <p:spPr>
          <a:xfrm rot="16200000">
            <a:off x="2733100" y="3052514"/>
            <a:ext cx="64222" cy="315493"/>
          </a:xfrm>
          <a:prstGeom prst="rightBracket">
            <a:avLst>
              <a:gd name="adj" fmla="val 25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/>
          <p:cNvSpPr/>
          <p:nvPr/>
        </p:nvSpPr>
        <p:spPr>
          <a:xfrm rot="16200000">
            <a:off x="3137687" y="3052514"/>
            <a:ext cx="64222" cy="315493"/>
          </a:xfrm>
          <a:prstGeom prst="rightBracket">
            <a:avLst>
              <a:gd name="adj" fmla="val 25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491880" y="3386279"/>
            <a:ext cx="432048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95443"/>
              </p:ext>
            </p:extLst>
          </p:nvPr>
        </p:nvGraphicFramePr>
        <p:xfrm>
          <a:off x="885474" y="4718228"/>
          <a:ext cx="7607748" cy="1663100"/>
        </p:xfrm>
        <a:graphic>
          <a:graphicData uri="http://schemas.openxmlformats.org/drawingml/2006/table">
            <a:tbl>
              <a:tblPr/>
              <a:tblGrid>
                <a:gridCol w="1267958"/>
                <a:gridCol w="1267958"/>
                <a:gridCol w="1216638"/>
                <a:gridCol w="1319278"/>
                <a:gridCol w="1267958"/>
                <a:gridCol w="1267958"/>
              </a:tblGrid>
              <a:tr h="4157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Brown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#A52A2A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DeepSkyBlue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#00BFFF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Blueviolet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#8A2BE2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Gold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#FFD700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DarkOrange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#FF8C00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OliveDrab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#6B8E23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3632574" y="5173356"/>
            <a:ext cx="4595455" cy="1153926"/>
            <a:chOff x="3632574" y="4862038"/>
            <a:chExt cx="4595455" cy="1153926"/>
          </a:xfrm>
        </p:grpSpPr>
        <p:pic>
          <p:nvPicPr>
            <p:cNvPr id="3086" name="_x224509904" descr="EMB000001ec17f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74" y="4868770"/>
              <a:ext cx="770084" cy="305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5" name="_x224511984" descr="EMB000001ec17f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945" y="4862038"/>
              <a:ext cx="770084" cy="305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_x226802528" descr="EMB000001ec17f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74" y="5308512"/>
              <a:ext cx="770084" cy="305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3" name="_x226804448" descr="EMB000001ec17f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945" y="5288882"/>
              <a:ext cx="770084" cy="305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_x340038184" descr="EMB000001ec17f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74" y="5709970"/>
              <a:ext cx="770084" cy="305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_x340040424" descr="EMB000001ec17f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945" y="5709970"/>
              <a:ext cx="770084" cy="305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꺾인 연결선 30"/>
          <p:cNvCxnSpPr/>
          <p:nvPr/>
        </p:nvCxnSpPr>
        <p:spPr>
          <a:xfrm rot="10800000" flipV="1">
            <a:off x="2412306" y="2517483"/>
            <a:ext cx="719535" cy="348415"/>
          </a:xfrm>
          <a:prstGeom prst="bentConnector3">
            <a:avLst>
              <a:gd name="adj1" fmla="val 100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091088" y="2376600"/>
            <a:ext cx="3680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ko-KR" sz="1400" dirty="0"/>
              <a:t>8</a:t>
            </a:r>
            <a:r>
              <a:rPr lang="ko-KR" altLang="en-US" sz="1400" dirty="0"/>
              <a:t>비트 범위</a:t>
            </a:r>
            <a:r>
              <a:rPr lang="en-US" altLang="ko-KR" sz="1400" dirty="0"/>
              <a:t>(0~255)</a:t>
            </a:r>
            <a:r>
              <a:rPr lang="ko-KR" altLang="en-US" sz="1400" dirty="0"/>
              <a:t>로 </a:t>
            </a:r>
            <a:r>
              <a:rPr lang="en-US" altLang="ko-KR" sz="1400" dirty="0"/>
              <a:t>16</a:t>
            </a:r>
            <a:r>
              <a:rPr lang="ko-KR" altLang="en-US" sz="1400" dirty="0"/>
              <a:t>진수</a:t>
            </a:r>
            <a:r>
              <a:rPr lang="en-US" altLang="ko-KR" sz="1400" dirty="0"/>
              <a:t>(0~ff)</a:t>
            </a:r>
            <a:r>
              <a:rPr lang="ko-KR" altLang="en-US" sz="1400" dirty="0"/>
              <a:t>로 표기</a:t>
            </a:r>
          </a:p>
        </p:txBody>
      </p:sp>
    </p:spTree>
    <p:extLst>
      <p:ext uri="{BB962C8B-B14F-4D97-AF65-F5344CB8AC3E}">
        <p14:creationId xmlns:p14="http://schemas.microsoft.com/office/powerpoint/2010/main" val="2010438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색 </a:t>
            </a:r>
            <a:r>
              <a:rPr lang="ko-KR" altLang="en-US" dirty="0" smtClean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&lt;input type="color</a:t>
            </a:r>
            <a:r>
              <a:rPr lang="en-US" altLang="ko-KR" dirty="0" smtClean="0"/>
              <a:t>"&gt;</a:t>
            </a:r>
          </a:p>
          <a:p>
            <a:pPr lvl="1"/>
            <a:r>
              <a:rPr lang="ko-KR" altLang="en-US" dirty="0" smtClean="0"/>
              <a:t>컬러 다이얼로그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사용자로부터 색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2636912"/>
            <a:ext cx="4491935" cy="433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kern="0" smtClean="0">
                <a:solidFill>
                  <a:srgbClr val="000000"/>
                </a:solidFill>
                <a:latin typeface="+mj-ea"/>
                <a:ea typeface="+mj-ea"/>
              </a:rPr>
              <a:t>&lt;input type="color" value="#00ff00"&gt; </a:t>
            </a:r>
            <a:endParaRPr lang="en-US" altLang="ko-KR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933719" y="3307000"/>
            <a:ext cx="1224136" cy="390953"/>
          </a:xfrm>
          <a:prstGeom prst="wedgeRoundRectCallout">
            <a:avLst>
              <a:gd name="adj1" fmla="val -66927"/>
              <a:gd name="adj2" fmla="val -1198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tIns="3600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value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는 초기 색</a:t>
            </a:r>
          </a:p>
        </p:txBody>
      </p:sp>
    </p:spTree>
    <p:extLst>
      <p:ext uri="{BB962C8B-B14F-4D97-AF65-F5344CB8AC3E}">
        <p14:creationId xmlns:p14="http://schemas.microsoft.com/office/powerpoint/2010/main" val="2345488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3–17 </a:t>
            </a:r>
            <a:r>
              <a:rPr lang="ko-KR" altLang="en-US" dirty="0"/>
              <a:t>컬러 다이얼로그로 색 입력 응용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503" y="1556792"/>
            <a:ext cx="44413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&gt;&lt;</a:t>
            </a:r>
            <a:r>
              <a:rPr lang="en-US" altLang="ko-KR" sz="1400" dirty="0"/>
              <a:t>title&gt;</a:t>
            </a:r>
            <a:r>
              <a:rPr lang="ko-KR" altLang="en-US" sz="1400" dirty="0" smtClean="0"/>
              <a:t>색 입력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</a:t>
            </a:r>
            <a:r>
              <a:rPr lang="en-US" altLang="ko-KR" sz="1400" dirty="0" smtClean="0"/>
              <a:t>&gt;&lt;/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컬러다이얼로그로 색 입력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색 선택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&lt;</a:t>
            </a:r>
            <a:r>
              <a:rPr lang="en-US" altLang="ko-KR" sz="1400" b="1" dirty="0"/>
              <a:t>input type="</a:t>
            </a:r>
            <a:r>
              <a:rPr lang="en-US" altLang="ko-KR" sz="1400" b="1" dirty="0" smtClean="0"/>
              <a:t>color“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			</a:t>
            </a:r>
            <a:r>
              <a:rPr lang="en-US" altLang="ko-KR" sz="1400" dirty="0" smtClean="0"/>
              <a:t>name</a:t>
            </a:r>
            <a:r>
              <a:rPr lang="en-US" altLang="ko-KR" sz="1400" dirty="0"/>
              <a:t>="</a:t>
            </a:r>
            <a:r>
              <a:rPr lang="en-US" altLang="ko-KR" sz="1400" dirty="0" err="1" smtClean="0"/>
              <a:t>mycolor</a:t>
            </a:r>
            <a:r>
              <a:rPr lang="en-US" altLang="ko-KR" sz="1400" dirty="0" smtClean="0"/>
              <a:t>“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value</a:t>
            </a:r>
            <a:r>
              <a:rPr lang="en-US" altLang="ko-KR" sz="1400" b="1" dirty="0"/>
              <a:t>="#</a:t>
            </a:r>
            <a:r>
              <a:rPr lang="en-US" altLang="ko-KR" sz="1400" b="1" dirty="0" smtClean="0"/>
              <a:t>00BFFF</a:t>
            </a:r>
            <a:r>
              <a:rPr lang="en-US" altLang="ko-KR" sz="1400" b="1" dirty="0"/>
              <a:t>" </a:t>
            </a:r>
            <a:endParaRPr lang="en-US" altLang="ko-KR" sz="1400" b="1" dirty="0" smtClean="0"/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onchange</a:t>
            </a:r>
            <a:r>
              <a:rPr lang="en-US" altLang="ko-KR" sz="1400" dirty="0" smtClean="0"/>
              <a:t>=</a:t>
            </a:r>
          </a:p>
          <a:p>
            <a:pPr defTabSz="180000"/>
            <a:r>
              <a:rPr lang="en-US" altLang="ko-KR" sz="1400" dirty="0">
                <a:solidFill>
                  <a:srgbClr val="C00000"/>
                </a:solidFill>
              </a:rPr>
              <a:t>	</a:t>
            </a:r>
            <a:r>
              <a:rPr lang="en-US" altLang="ko-KR" sz="1400" dirty="0" smtClean="0">
                <a:solidFill>
                  <a:srgbClr val="C00000"/>
                </a:solidFill>
              </a:rPr>
              <a:t>				"</a:t>
            </a:r>
            <a:r>
              <a:rPr lang="en-US" altLang="ko-KR" sz="1400" dirty="0" err="1">
                <a:solidFill>
                  <a:srgbClr val="C00000"/>
                </a:solidFill>
              </a:rPr>
              <a:t>document.body.style.color</a:t>
            </a:r>
            <a:r>
              <a:rPr lang="en-US" altLang="ko-KR" sz="1400" dirty="0">
                <a:solidFill>
                  <a:srgbClr val="C00000"/>
                </a:solidFill>
              </a:rPr>
              <a:t>=</a:t>
            </a:r>
            <a:r>
              <a:rPr lang="en-US" altLang="ko-KR" sz="1400" dirty="0" err="1">
                <a:solidFill>
                  <a:srgbClr val="C00000"/>
                </a:solidFill>
              </a:rPr>
              <a:t>this.value</a:t>
            </a:r>
            <a:r>
              <a:rPr lang="en-US" altLang="ko-KR" sz="1400" dirty="0" smtClean="0">
                <a:solidFill>
                  <a:srgbClr val="C00000"/>
                </a:solidFill>
              </a:rPr>
              <a:t>"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533124" y="4666207"/>
            <a:ext cx="1656184" cy="612934"/>
          </a:xfrm>
          <a:prstGeom prst="wedgeRoundRectCallout">
            <a:avLst>
              <a:gd name="adj1" fmla="val -46009"/>
              <a:gd name="adj2" fmla="val -93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선택한 색을 브라우저의 </a:t>
            </a:r>
            <a:endParaRPr lang="en-US" altLang="ko-KR" sz="1000" dirty="0" smtClean="0"/>
          </a:p>
          <a:p>
            <a:pPr fontAlgn="base"/>
            <a:r>
              <a:rPr lang="ko-KR" altLang="en-US" sz="1000" dirty="0" smtClean="0"/>
              <a:t>바탕 글자에 적용하는 자바스크립트 코드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104" y="1483705"/>
            <a:ext cx="2054968" cy="16496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842" y="1483705"/>
            <a:ext cx="2054968" cy="1649614"/>
          </a:xfrm>
          <a:prstGeom prst="rect">
            <a:avLst/>
          </a:prstGeom>
        </p:spPr>
      </p:pic>
      <p:sp>
        <p:nvSpPr>
          <p:cNvPr id="9" name="자유형 8"/>
          <p:cNvSpPr/>
          <p:nvPr/>
        </p:nvSpPr>
        <p:spPr>
          <a:xfrm>
            <a:off x="5625962" y="2825118"/>
            <a:ext cx="687789" cy="680404"/>
          </a:xfrm>
          <a:custGeom>
            <a:avLst/>
            <a:gdLst>
              <a:gd name="connsiteX0" fmla="*/ 0 w 601134"/>
              <a:gd name="connsiteY0" fmla="*/ 3072 h 426405"/>
              <a:gd name="connsiteX1" fmla="*/ 440267 w 601134"/>
              <a:gd name="connsiteY1" fmla="*/ 62338 h 426405"/>
              <a:gd name="connsiteX2" fmla="*/ 601134 w 601134"/>
              <a:gd name="connsiteY2" fmla="*/ 426405 h 42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134" h="426405">
                <a:moveTo>
                  <a:pt x="0" y="3072"/>
                </a:moveTo>
                <a:cubicBezTo>
                  <a:pt x="170039" y="-2573"/>
                  <a:pt x="340078" y="-8218"/>
                  <a:pt x="440267" y="62338"/>
                </a:cubicBezTo>
                <a:cubicBezTo>
                  <a:pt x="540456" y="132894"/>
                  <a:pt x="570795" y="279649"/>
                  <a:pt x="601134" y="426405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69856" y="2502809"/>
            <a:ext cx="466745" cy="272415"/>
          </a:xfrm>
          <a:prstGeom prst="wedgeRoundRectCallout">
            <a:avLst>
              <a:gd name="adj1" fmla="val -128266"/>
              <a:gd name="adj2" fmla="val 45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클릭</a:t>
            </a:r>
            <a:endParaRPr lang="ko-KR" altLang="en-US" sz="1000" dirty="0"/>
          </a:p>
        </p:txBody>
      </p:sp>
      <p:sp>
        <p:nvSpPr>
          <p:cNvPr id="11" name="자유형 10"/>
          <p:cNvSpPr/>
          <p:nvPr/>
        </p:nvSpPr>
        <p:spPr>
          <a:xfrm flipH="1">
            <a:off x="7109864" y="2805489"/>
            <a:ext cx="465624" cy="680404"/>
          </a:xfrm>
          <a:custGeom>
            <a:avLst/>
            <a:gdLst>
              <a:gd name="connsiteX0" fmla="*/ 0 w 601134"/>
              <a:gd name="connsiteY0" fmla="*/ 3072 h 426405"/>
              <a:gd name="connsiteX1" fmla="*/ 440267 w 601134"/>
              <a:gd name="connsiteY1" fmla="*/ 62338 h 426405"/>
              <a:gd name="connsiteX2" fmla="*/ 601134 w 601134"/>
              <a:gd name="connsiteY2" fmla="*/ 426405 h 42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134" h="426405">
                <a:moveTo>
                  <a:pt x="0" y="3072"/>
                </a:moveTo>
                <a:cubicBezTo>
                  <a:pt x="170039" y="-2573"/>
                  <a:pt x="340078" y="-8218"/>
                  <a:pt x="440267" y="62338"/>
                </a:cubicBezTo>
                <a:cubicBezTo>
                  <a:pt x="540456" y="132894"/>
                  <a:pt x="570795" y="279649"/>
                  <a:pt x="601134" y="426405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16016" y="3156014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value="#</a:t>
            </a:r>
            <a:r>
              <a:rPr lang="en-US" altLang="ko-KR" sz="900" dirty="0" smtClean="0"/>
              <a:t>00BFFF＂</a:t>
            </a:r>
            <a:r>
              <a:rPr lang="ko-KR" altLang="en-US" sz="900" dirty="0" smtClean="0"/>
              <a:t>색은 </a:t>
            </a:r>
            <a:endParaRPr lang="en-US" altLang="ko-KR" sz="900" dirty="0" smtClean="0"/>
          </a:p>
          <a:p>
            <a:r>
              <a:rPr lang="ko-KR" altLang="en-US" sz="900" dirty="0" smtClean="0"/>
              <a:t>컬러 다이얼로그의 초기 색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7584228" y="325506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사용자의 색 선택</a:t>
            </a:r>
            <a:endParaRPr lang="ko-KR" altLang="en-US" sz="9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534" y="3501008"/>
            <a:ext cx="3686947" cy="2980447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8391612" y="5520818"/>
            <a:ext cx="316805" cy="647921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50077" y="6481455"/>
            <a:ext cx="586419" cy="272415"/>
          </a:xfrm>
          <a:prstGeom prst="wedgeRoundRectCallout">
            <a:avLst>
              <a:gd name="adj1" fmla="val -24983"/>
              <a:gd name="adj2" fmla="val -169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#ff80ff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602136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941" y="2176928"/>
            <a:ext cx="3456384" cy="39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입력할 정보의 힌트 </a:t>
            </a:r>
            <a:r>
              <a:rPr lang="ko-KR" altLang="en-US" dirty="0" smtClean="0"/>
              <a:t>보여주기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placeholder </a:t>
            </a:r>
            <a:r>
              <a:rPr lang="ko-KR" altLang="en-US" dirty="0" smtClean="0"/>
              <a:t>속성에 사용자가 입력할 데이터 힌트 주기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2060848"/>
            <a:ext cx="4335357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ko-KR" altLang="en-US" sz="1400" dirty="0" err="1"/>
              <a:t>이메일</a:t>
            </a:r>
            <a:r>
              <a:rPr lang="ko-KR" altLang="en-US" sz="1400" dirty="0"/>
              <a:t> 주소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defTabSz="180000"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input type="email</a:t>
            </a:r>
            <a:r>
              <a:rPr lang="en-US" altLang="ko-KR" sz="1400" dirty="0" smtClean="0"/>
              <a:t>"	</a:t>
            </a:r>
            <a:r>
              <a:rPr lang="en-US" altLang="ko-KR" sz="1400" b="1" dirty="0" smtClean="0"/>
              <a:t>placeholder=</a:t>
            </a:r>
            <a:r>
              <a:rPr lang="en-US" altLang="ko-KR" sz="1400" b="1" dirty="0"/>
              <a:t>"</a:t>
            </a:r>
            <a:r>
              <a:rPr lang="en-US" altLang="ko-KR" sz="1400" b="1" dirty="0" err="1" smtClean="0">
                <a:solidFill>
                  <a:schemeClr val="accent2">
                    <a:lumMod val="75000"/>
                  </a:schemeClr>
                </a:solidFill>
              </a:rPr>
              <a:t>id@host</a:t>
            </a:r>
            <a:r>
              <a:rPr lang="en-US" altLang="ko-KR" sz="1400" b="1" dirty="0" smtClean="0"/>
              <a:t>"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3" name="자유형 2"/>
          <p:cNvSpPr/>
          <p:nvPr/>
        </p:nvSpPr>
        <p:spPr>
          <a:xfrm>
            <a:off x="4450036" y="2036744"/>
            <a:ext cx="2441097" cy="300056"/>
          </a:xfrm>
          <a:custGeom>
            <a:avLst/>
            <a:gdLst>
              <a:gd name="connsiteX0" fmla="*/ 0 w 2676605"/>
              <a:gd name="connsiteY0" fmla="*/ 300056 h 300056"/>
              <a:gd name="connsiteX1" fmla="*/ 406400 w 2676605"/>
              <a:gd name="connsiteY1" fmla="*/ 18347 h 300056"/>
              <a:gd name="connsiteX2" fmla="*/ 2313709 w 2676605"/>
              <a:gd name="connsiteY2" fmla="*/ 55292 h 300056"/>
              <a:gd name="connsiteX3" fmla="*/ 2673928 w 2676605"/>
              <a:gd name="connsiteY3" fmla="*/ 281583 h 30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6605" h="300056">
                <a:moveTo>
                  <a:pt x="0" y="300056"/>
                </a:moveTo>
                <a:cubicBezTo>
                  <a:pt x="10391" y="179598"/>
                  <a:pt x="20782" y="59141"/>
                  <a:pt x="406400" y="18347"/>
                </a:cubicBezTo>
                <a:cubicBezTo>
                  <a:pt x="792018" y="-22447"/>
                  <a:pt x="1935788" y="11419"/>
                  <a:pt x="2313709" y="55292"/>
                </a:cubicBezTo>
                <a:cubicBezTo>
                  <a:pt x="2691630" y="99165"/>
                  <a:pt x="2682779" y="190374"/>
                  <a:pt x="2673928" y="281583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2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HTML5 </a:t>
            </a:r>
            <a:r>
              <a:rPr lang="ko-KR" altLang="en-US" dirty="0" err="1"/>
              <a:t>시맨틱</a:t>
            </a:r>
            <a:r>
              <a:rPr lang="ko-KR" altLang="en-US" dirty="0"/>
              <a:t> 태그로 구조화한 웹 페이지 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30622" y="1629039"/>
            <a:ext cx="3456385" cy="3888433"/>
            <a:chOff x="1704230" y="1741571"/>
            <a:chExt cx="3456385" cy="3888433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230" y="1741571"/>
              <a:ext cx="3456385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1776239" y="2029603"/>
              <a:ext cx="3312368" cy="3528392"/>
              <a:chOff x="1331640" y="1916832"/>
              <a:chExt cx="3312368" cy="352839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331640" y="1916832"/>
                <a:ext cx="3312368" cy="352839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1398960" y="1988840"/>
                <a:ext cx="3168352" cy="432048"/>
              </a:xfrm>
              <a:prstGeom prst="roundRect">
                <a:avLst>
                  <a:gd name="adj" fmla="val 686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&lt;header&gt;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1395322" y="4894561"/>
                <a:ext cx="3168352" cy="478655"/>
              </a:xfrm>
              <a:prstGeom prst="roundRect">
                <a:avLst>
                  <a:gd name="adj" fmla="val 428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&lt;footer&gt;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1409138" y="2528898"/>
                <a:ext cx="720080" cy="2268253"/>
              </a:xfrm>
              <a:prstGeom prst="roundRect">
                <a:avLst>
                  <a:gd name="adj" fmla="val 843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</a:t>
                </a:r>
                <a:r>
                  <a:rPr lang="en-US" altLang="ko-KR" sz="1400" dirty="0" err="1">
                    <a:solidFill>
                      <a:srgbClr val="C00000"/>
                    </a:solidFill>
                  </a:rPr>
                  <a:t>nav</a:t>
                </a:r>
                <a:r>
                  <a:rPr lang="en-US" altLang="ko-KR" sz="1400" dirty="0">
                    <a:solidFill>
                      <a:srgbClr val="C00000"/>
                    </a:solidFill>
                  </a:rPr>
                  <a:t>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2195736" y="2528898"/>
                <a:ext cx="1584176" cy="2268253"/>
              </a:xfrm>
              <a:prstGeom prst="roundRect">
                <a:avLst>
                  <a:gd name="adj" fmla="val 597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rtlCol="0" anchor="t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&lt;section&gt;</a:t>
                </a: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273755" y="2827535"/>
                <a:ext cx="1428138" cy="364893"/>
              </a:xfrm>
              <a:prstGeom prst="roundRect">
                <a:avLst>
                  <a:gd name="adj" fmla="val 50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&lt;header&gt;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2273755" y="3284984"/>
                <a:ext cx="1428138" cy="1008112"/>
              </a:xfrm>
              <a:prstGeom prst="roundRect">
                <a:avLst>
                  <a:gd name="adj" fmla="val 406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&lt;article&gt;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2273755" y="4365104"/>
                <a:ext cx="1428138" cy="364893"/>
              </a:xfrm>
              <a:prstGeom prst="roundRect">
                <a:avLst>
                  <a:gd name="adj" fmla="val 970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&lt;footer&gt;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3864471" y="2551663"/>
                <a:ext cx="720080" cy="2268253"/>
              </a:xfrm>
              <a:prstGeom prst="roundRect">
                <a:avLst>
                  <a:gd name="adj" fmla="val 490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&lt;aside&gt;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4686300" y="1634607"/>
            <a:ext cx="3456385" cy="3888433"/>
            <a:chOff x="5311749" y="1692581"/>
            <a:chExt cx="3456385" cy="3888433"/>
          </a:xfrm>
        </p:grpSpPr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749" y="1692581"/>
              <a:ext cx="3456385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5388638" y="1989080"/>
              <a:ext cx="3312368" cy="3528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468504" y="2068976"/>
              <a:ext cx="3168352" cy="319276"/>
            </a:xfrm>
            <a:prstGeom prst="roundRect">
              <a:avLst>
                <a:gd name="adj" fmla="val 68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&lt;header&gt;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452320" y="5116668"/>
              <a:ext cx="3168352" cy="328796"/>
            </a:xfrm>
            <a:prstGeom prst="roundRect">
              <a:avLst>
                <a:gd name="adj" fmla="val 428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&lt;footer&gt;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466136" y="2451827"/>
              <a:ext cx="3154536" cy="298637"/>
            </a:xfrm>
            <a:prstGeom prst="roundRect">
              <a:avLst>
                <a:gd name="adj" fmla="val 843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400" dirty="0" err="1">
                  <a:solidFill>
                    <a:srgbClr val="C00000"/>
                  </a:solidFill>
                </a:rPr>
                <a:t>nav</a:t>
              </a:r>
              <a:r>
                <a:rPr lang="en-US" altLang="ko-KR" sz="1400" dirty="0">
                  <a:solidFill>
                    <a:srgbClr val="C00000"/>
                  </a:solidFill>
                </a:rPr>
                <a:t>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466135" y="2843656"/>
              <a:ext cx="2332025" cy="976868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&lt;section&gt;</a:t>
              </a: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870169" y="2848178"/>
              <a:ext cx="766687" cy="612306"/>
            </a:xfrm>
            <a:prstGeom prst="roundRect">
              <a:avLst>
                <a:gd name="adj" fmla="val 40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&lt;article&gt;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870169" y="3532492"/>
              <a:ext cx="750503" cy="1512168"/>
            </a:xfrm>
            <a:prstGeom prst="roundRect">
              <a:avLst>
                <a:gd name="adj" fmla="val 4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&lt;aside&gt;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468504" y="3861536"/>
              <a:ext cx="2332025" cy="1183124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&lt;section&gt;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527773" y="3944463"/>
              <a:ext cx="2224431" cy="236101"/>
            </a:xfrm>
            <a:prstGeom prst="roundRect">
              <a:avLst>
                <a:gd name="adj" fmla="val 2299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&lt;header&gt;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527773" y="4756628"/>
              <a:ext cx="2224431" cy="220877"/>
            </a:xfrm>
            <a:prstGeom prst="roundRect">
              <a:avLst>
                <a:gd name="adj" fmla="val 2887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&lt;footer&gt;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825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형식을 가진 텍스트 입력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&lt;input type=“email”&gt;, email </a:t>
            </a:r>
            <a:r>
              <a:rPr lang="ko-KR" altLang="en-US" sz="2000" dirty="0" smtClean="0"/>
              <a:t>주소 입력</a:t>
            </a:r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&lt;input type=“</a:t>
            </a:r>
            <a:r>
              <a:rPr lang="en-US" altLang="ko-KR" sz="2000" dirty="0" err="1" smtClean="0"/>
              <a:t>url</a:t>
            </a:r>
            <a:r>
              <a:rPr lang="en-US" altLang="ko-KR" sz="2000" dirty="0" smtClean="0"/>
              <a:t>”&gt;, URL </a:t>
            </a:r>
            <a:r>
              <a:rPr lang="ko-KR" altLang="en-US" sz="2000" dirty="0" smtClean="0"/>
              <a:t>입력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&lt;input type=“</a:t>
            </a:r>
            <a:r>
              <a:rPr lang="en-US" altLang="ko-KR" sz="2000" dirty="0" err="1" smtClean="0"/>
              <a:t>tel</a:t>
            </a:r>
            <a:r>
              <a:rPr lang="en-US" altLang="ko-KR" sz="2000" dirty="0" smtClean="0"/>
              <a:t>”&gt;, </a:t>
            </a:r>
            <a:r>
              <a:rPr lang="ko-KR" altLang="en-US" sz="2000" dirty="0" smtClean="0"/>
              <a:t>전화번호 입력</a:t>
            </a:r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err="1" smtClean="0"/>
              <a:t>검색어</a:t>
            </a:r>
            <a:r>
              <a:rPr lang="ko-KR" altLang="en-US" sz="2000" dirty="0" smtClean="0"/>
              <a:t> 입력</a:t>
            </a:r>
            <a:r>
              <a:rPr lang="en-US" altLang="ko-KR" sz="2000" dirty="0" smtClean="0"/>
              <a:t>, &lt;input type=“search”&gt;</a:t>
            </a:r>
          </a:p>
          <a:p>
            <a:pPr lvl="1"/>
            <a:endParaRPr lang="en-US" altLang="ko-KR" sz="1600" dirty="0" smtClean="0"/>
          </a:p>
          <a:p>
            <a:endParaRPr lang="en-US" altLang="ko-KR" sz="1800" dirty="0" smtClean="0"/>
          </a:p>
          <a:p>
            <a:pPr lvl="1"/>
            <a:endParaRPr lang="en-US" altLang="ko-KR" sz="1600" dirty="0" smtClean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34" y="2578790"/>
            <a:ext cx="2495550" cy="5334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83" y="2878027"/>
            <a:ext cx="1904800" cy="65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296771" y="1772816"/>
            <a:ext cx="3585020" cy="7150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 </a:t>
            </a:r>
            <a:r>
              <a:rPr lang="en-US" altLang="ko-KR" sz="1200" dirty="0" smtClean="0"/>
              <a:t>: </a:t>
            </a:r>
          </a:p>
          <a:p>
            <a:pPr defTabSz="180000"/>
            <a:r>
              <a:rPr lang="en-US" altLang="ko-KR" sz="1200" dirty="0" smtClean="0"/>
              <a:t>&lt;input type="email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 placeholder=“</a:t>
            </a:r>
            <a:r>
              <a:rPr lang="en-US" altLang="ko-KR" sz="1200" dirty="0" err="1" smtClean="0"/>
              <a:t>id@host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input type="submit" </a:t>
            </a:r>
            <a:r>
              <a:rPr lang="en-US" altLang="ko-KR" sz="1200" dirty="0" smtClean="0"/>
              <a:t>value</a:t>
            </a:r>
            <a:r>
              <a:rPr lang="en-US" altLang="ko-KR" sz="1200" dirty="0"/>
              <a:t>="</a:t>
            </a:r>
            <a:r>
              <a:rPr lang="ko-KR" altLang="en-US" sz="1200" dirty="0"/>
              <a:t>전송</a:t>
            </a:r>
            <a:r>
              <a:rPr lang="en-US" altLang="ko-KR" sz="1200" dirty="0"/>
              <a:t>"&gt; 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627039" y="3256443"/>
            <a:ext cx="1136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 smtClean="0"/>
              <a:t>(a) </a:t>
            </a:r>
            <a:r>
              <a:rPr lang="ko-KR" altLang="en-US" sz="1200" dirty="0" smtClean="0"/>
              <a:t>초기 화면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116853" y="3655970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 smtClean="0"/>
              <a:t>(b)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주소</a:t>
            </a:r>
            <a:r>
              <a:rPr lang="ko-KR" altLang="en-US" sz="1200" dirty="0"/>
              <a:t>를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잘못 </a:t>
            </a:r>
            <a:r>
              <a:rPr lang="ko-KR" altLang="en-US" sz="1200" dirty="0" smtClean="0"/>
              <a:t>입력하고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‘</a:t>
            </a:r>
            <a:r>
              <a:rPr lang="ko-KR" altLang="en-US" sz="1200" dirty="0"/>
              <a:t>전송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버튼을 클릭하여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 전송한 </a:t>
            </a:r>
            <a:r>
              <a:rPr lang="ko-KR" altLang="en-US" sz="1200" dirty="0"/>
              <a:t>경우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8280" y="3191681"/>
            <a:ext cx="849828" cy="272415"/>
          </a:xfrm>
          <a:prstGeom prst="wedgeRoundRectCallout">
            <a:avLst>
              <a:gd name="adj1" fmla="val 63151"/>
              <a:gd name="adj2" fmla="val -378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오류메시지</a:t>
            </a:r>
            <a:endParaRPr lang="ko-KR" altLang="en-US" sz="10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979236" y="2829945"/>
            <a:ext cx="520980" cy="150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78558" y="2178488"/>
            <a:ext cx="1442412" cy="272415"/>
          </a:xfrm>
          <a:prstGeom prst="wedgeRoundRectCallout">
            <a:avLst>
              <a:gd name="adj1" fmla="val -19270"/>
              <a:gd name="adj2" fmla="val 1455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사용자가 입력한 내용</a:t>
            </a:r>
            <a:endParaRPr lang="ko-KR" alt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58" y="2576284"/>
            <a:ext cx="2711317" cy="6034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207948" y="4345226"/>
            <a:ext cx="451143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&lt;input type=“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” placeholder=“http://”&gt;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06280" y="5117290"/>
            <a:ext cx="45720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&lt;input type=“</a:t>
            </a:r>
            <a:r>
              <a:rPr lang="en-US" altLang="ko-KR" sz="1400" dirty="0" err="1"/>
              <a:t>tel</a:t>
            </a:r>
            <a:r>
              <a:rPr lang="en-US" altLang="ko-KR" sz="1400" dirty="0"/>
              <a:t>” placeholder=“010-1234-5678”&gt;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06280" y="5959408"/>
            <a:ext cx="45720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&lt;input type=“search” placeholder="</a:t>
            </a:r>
            <a:r>
              <a:rPr lang="ko-KR" altLang="en-US" sz="1400" dirty="0" err="1"/>
              <a:t>검색어</a:t>
            </a:r>
            <a:r>
              <a:rPr lang="en-US" altLang="ko-KR" sz="1400" dirty="0"/>
              <a:t>"&gt;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6374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3–18 </a:t>
            </a:r>
            <a:r>
              <a:rPr lang="ko-KR" altLang="en-US" dirty="0"/>
              <a:t>형식을 가진 텍스트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700808"/>
            <a:ext cx="5616624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형식을 가진 텍스트 입력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회원 </a:t>
            </a:r>
            <a:r>
              <a:rPr lang="ko-KR" altLang="en-US" sz="1400" dirty="0"/>
              <a:t>정보를 입력해주세요</a:t>
            </a:r>
            <a:r>
              <a:rPr lang="en-US" altLang="ko-KR" sz="1400" dirty="0"/>
              <a:t>.&lt;/h3&gt;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en-US" altLang="ko-KR" sz="1400" dirty="0" smtClean="0"/>
              <a:t>	email </a:t>
            </a:r>
            <a:r>
              <a:rPr lang="en-US" altLang="ko-KR" sz="1400" dirty="0"/>
              <a:t>: &lt;input </a:t>
            </a:r>
            <a:r>
              <a:rPr lang="en-US" altLang="ko-KR" sz="1400" b="1" dirty="0"/>
              <a:t>type="email" </a:t>
            </a:r>
            <a:r>
              <a:rPr lang="en-US" altLang="ko-KR" sz="1400" dirty="0"/>
              <a:t>placeholder</a:t>
            </a:r>
            <a:r>
              <a:rPr lang="en-US" altLang="ko-KR" sz="1400" dirty="0" smtClean="0"/>
              <a:t>="</a:t>
            </a:r>
            <a:r>
              <a:rPr lang="en-US" altLang="ko-KR" sz="1400" dirty="0" err="1"/>
              <a:t>id@host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홈페이지 </a:t>
            </a:r>
            <a:r>
              <a:rPr lang="en-US" altLang="ko-KR" sz="1400" dirty="0"/>
              <a:t>: &lt;input </a:t>
            </a:r>
            <a:r>
              <a:rPr lang="en-US" altLang="ko-KR" sz="1400" b="1" dirty="0"/>
              <a:t>type="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" </a:t>
            </a:r>
            <a:r>
              <a:rPr lang="en-US" altLang="ko-KR" sz="1400" dirty="0"/>
              <a:t>placeholder</a:t>
            </a:r>
            <a:r>
              <a:rPr lang="en-US" altLang="ko-KR" sz="1400" dirty="0" smtClean="0"/>
              <a:t>="</a:t>
            </a:r>
            <a:r>
              <a:rPr lang="en-US" altLang="ko-KR" sz="1400" dirty="0"/>
              <a:t>http://"&gt;&lt;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전화번호 </a:t>
            </a:r>
            <a:r>
              <a:rPr lang="en-US" altLang="ko-KR" sz="1400" dirty="0"/>
              <a:t>: &lt;input </a:t>
            </a:r>
            <a:r>
              <a:rPr lang="en-US" altLang="ko-KR" sz="1400" b="1" dirty="0"/>
              <a:t>type="</a:t>
            </a:r>
            <a:r>
              <a:rPr lang="en-US" altLang="ko-KR" sz="1400" b="1" dirty="0" err="1"/>
              <a:t>tel</a:t>
            </a:r>
            <a:r>
              <a:rPr lang="en-US" altLang="ko-KR" sz="1400" b="1" dirty="0"/>
              <a:t>" </a:t>
            </a:r>
            <a:r>
              <a:rPr lang="en-US" altLang="ko-KR" sz="1400" dirty="0"/>
              <a:t>placeholder="010-1234-5678"&gt;</a:t>
            </a:r>
          </a:p>
          <a:p>
            <a:pPr defTabSz="180000"/>
            <a:r>
              <a:rPr lang="en-US" altLang="ko-KR" sz="1400" dirty="0" smtClean="0"/>
              <a:t>				&lt;</a:t>
            </a:r>
            <a:r>
              <a:rPr lang="en-US" altLang="ko-KR" sz="1400" dirty="0"/>
              <a:t>input type="submit" value="</a:t>
            </a:r>
            <a:r>
              <a:rPr lang="ko-KR" altLang="en-US" sz="1400" dirty="0"/>
              <a:t>확인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: &lt;input </a:t>
            </a:r>
            <a:r>
              <a:rPr lang="en-US" altLang="ko-KR" sz="1400" b="1" dirty="0"/>
              <a:t>type="search" </a:t>
            </a:r>
            <a:r>
              <a:rPr lang="en-US" altLang="ko-KR" sz="1400" dirty="0" smtClean="0"/>
              <a:t>placeholder</a:t>
            </a:r>
            <a:r>
              <a:rPr lang="en-US" altLang="ko-KR" sz="1400" dirty="0"/>
              <a:t>="</a:t>
            </a:r>
            <a:r>
              <a:rPr lang="ko-KR" altLang="en-US" sz="1400" dirty="0" err="1"/>
              <a:t>검색어</a:t>
            </a:r>
            <a:r>
              <a:rPr lang="en-US" altLang="ko-KR" sz="1400" dirty="0"/>
              <a:t>"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	&lt;</a:t>
            </a:r>
            <a:r>
              <a:rPr lang="en-US" altLang="ko-KR" sz="1400" dirty="0"/>
              <a:t>input type="button" value="</a:t>
            </a:r>
            <a:r>
              <a:rPr lang="ko-KR" altLang="en-US" sz="1400" dirty="0"/>
              <a:t>검색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916832"/>
            <a:ext cx="288493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10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76" y="2462731"/>
            <a:ext cx="2736304" cy="30182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3–19 </a:t>
            </a:r>
            <a:r>
              <a:rPr lang="ko-KR" altLang="en-US" dirty="0"/>
              <a:t>폼 요소의 </a:t>
            </a:r>
            <a:r>
              <a:rPr lang="ko-KR" altLang="en-US" dirty="0" err="1" smtClean="0"/>
              <a:t>그룹핑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71463" y="1916832"/>
            <a:ext cx="410445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폼 입력 그룹으로 묶기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회원 정보를 입력해주세요</a:t>
            </a:r>
            <a:r>
              <a:rPr lang="en-US" altLang="ko-KR" sz="1400" dirty="0" smtClean="0"/>
              <a:t>.&lt;/h3&gt;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hr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&lt;form&gt;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&lt;</a:t>
            </a:r>
            <a:r>
              <a:rPr lang="en-US" altLang="ko-KR" sz="1400" b="1" dirty="0" err="1"/>
              <a:t>fieldset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1400" b="1" dirty="0">
                <a:solidFill>
                  <a:srgbClr val="C00000"/>
                </a:solidFill>
              </a:rPr>
              <a:t>legend&gt;</a:t>
            </a:r>
            <a:r>
              <a:rPr lang="ko-KR" altLang="en-US" sz="1400" b="1" dirty="0">
                <a:solidFill>
                  <a:srgbClr val="C00000"/>
                </a:solidFill>
              </a:rPr>
              <a:t>회원정보</a:t>
            </a:r>
            <a:r>
              <a:rPr lang="en-US" altLang="ko-KR" sz="1400" b="1" dirty="0">
                <a:solidFill>
                  <a:srgbClr val="C00000"/>
                </a:solidFill>
              </a:rPr>
              <a:t>&lt;/legend&gt;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: &lt;input type="email"&gt;&lt;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ko-KR" altLang="en-US" sz="1400" dirty="0" smtClean="0"/>
              <a:t>홈페이지 </a:t>
            </a:r>
            <a:r>
              <a:rPr lang="en-US" altLang="ko-KR" sz="1400" dirty="0"/>
              <a:t>: &lt;input type="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ko-KR" altLang="en-US" sz="1400" dirty="0" smtClean="0"/>
              <a:t>전화번호 </a:t>
            </a:r>
            <a:r>
              <a:rPr lang="en-US" altLang="ko-KR" sz="1400" dirty="0"/>
              <a:t>: &lt;input type="</a:t>
            </a:r>
            <a:r>
              <a:rPr lang="en-US" altLang="ko-KR" sz="1400" dirty="0" err="1"/>
              <a:t>tel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&lt;/</a:t>
            </a:r>
            <a:r>
              <a:rPr lang="en-US" altLang="ko-KR" sz="1400" b="1" dirty="0" err="1"/>
              <a:t>fieldset</a:t>
            </a:r>
            <a:r>
              <a:rPr lang="en-US" altLang="ko-KR" sz="1400" b="1" dirty="0" smtClean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small&gt;</a:t>
            </a:r>
            <a:r>
              <a:rPr lang="ko-KR" altLang="en-US" sz="1400" dirty="0"/>
              <a:t>질문 </a:t>
            </a:r>
            <a:r>
              <a:rPr lang="en-US" altLang="ko-KR" sz="1400" dirty="0"/>
              <a:t>: Tel. 010-111-1111&lt;/small&gt;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5" name="자유형 4"/>
          <p:cNvSpPr/>
          <p:nvPr/>
        </p:nvSpPr>
        <p:spPr>
          <a:xfrm>
            <a:off x="3556165" y="3971858"/>
            <a:ext cx="2239971" cy="123221"/>
          </a:xfrm>
          <a:custGeom>
            <a:avLst/>
            <a:gdLst>
              <a:gd name="connsiteX0" fmla="*/ 0 w 2636070"/>
              <a:gd name="connsiteY0" fmla="*/ 0 h 203200"/>
              <a:gd name="connsiteX1" fmla="*/ 2252134 w 2636070"/>
              <a:gd name="connsiteY1" fmla="*/ 42333 h 203200"/>
              <a:gd name="connsiteX2" fmla="*/ 2616200 w 2636070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070" h="203200">
                <a:moveTo>
                  <a:pt x="0" y="0"/>
                </a:moveTo>
                <a:cubicBezTo>
                  <a:pt x="908050" y="4233"/>
                  <a:pt x="1816101" y="8466"/>
                  <a:pt x="2252134" y="42333"/>
                </a:cubicBezTo>
                <a:cubicBezTo>
                  <a:pt x="2688167" y="76200"/>
                  <a:pt x="2652183" y="139700"/>
                  <a:pt x="2616200" y="20320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53201" y="4582492"/>
            <a:ext cx="764054" cy="272415"/>
          </a:xfrm>
          <a:prstGeom prst="wedgeRoundRectCallout">
            <a:avLst>
              <a:gd name="adj1" fmla="val 63151"/>
              <a:gd name="adj2" fmla="val -378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그룹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박스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2030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3–20 </a:t>
            </a:r>
            <a:r>
              <a:rPr lang="ko-KR" altLang="en-US" dirty="0"/>
              <a:t>업로드 파일 탐색 창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1628800"/>
            <a:ext cx="523832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 err="1"/>
              <a:t>로칼</a:t>
            </a:r>
            <a:r>
              <a:rPr lang="ko-KR" altLang="en-US" sz="1400" dirty="0"/>
              <a:t> 파일 선택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발표자료 업로드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&lt;form name="</a:t>
            </a:r>
            <a:r>
              <a:rPr lang="en-US" altLang="ko-KR" sz="1400" dirty="0" err="1"/>
              <a:t>fo</a:t>
            </a:r>
            <a:r>
              <a:rPr lang="en-US" altLang="ko-KR" sz="1400" dirty="0"/>
              <a:t>" method="post" action="</a:t>
            </a:r>
            <a:r>
              <a:rPr lang="en-US" altLang="ko-KR" sz="1400" dirty="0" err="1"/>
              <a:t>upload.jsp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업로드 </a:t>
            </a:r>
            <a:r>
              <a:rPr lang="ko-KR" altLang="en-US" sz="1400" dirty="0"/>
              <a:t>파일 선택</a:t>
            </a:r>
            <a:r>
              <a:rPr lang="en-US" altLang="ko-KR" sz="1400" dirty="0"/>
              <a:t>: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  <a:r>
              <a:rPr lang="ko-KR" altLang="en-US" sz="1400" dirty="0"/>
              <a:t> 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&lt;</a:t>
            </a:r>
            <a:r>
              <a:rPr lang="en-US" altLang="ko-KR" sz="1400" b="1" dirty="0"/>
              <a:t>input type="file" name="</a:t>
            </a:r>
            <a:r>
              <a:rPr lang="ko-KR" altLang="en-US" sz="1400" b="1" dirty="0"/>
              <a:t>발표자료</a:t>
            </a:r>
            <a:r>
              <a:rPr lang="en-US" altLang="ko-KR" sz="1400" b="1" dirty="0"/>
              <a:t>"&gt;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input type="submit" value="</a:t>
            </a:r>
            <a:r>
              <a:rPr lang="ko-KR" altLang="en-US" sz="1400" dirty="0"/>
              <a:t>전송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62910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548679"/>
            <a:ext cx="2341921" cy="204064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5983" y="663647"/>
            <a:ext cx="1575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클릭하면 탐색기 실행</a:t>
            </a:r>
            <a:r>
              <a:rPr lang="en-US" altLang="ko-KR" sz="1000" dirty="0" smtClean="0"/>
              <a:t>. 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899592" y="2688932"/>
            <a:ext cx="1618442" cy="306467"/>
          </a:xfrm>
          <a:prstGeom prst="wedgeRoundRectCallout">
            <a:avLst>
              <a:gd name="adj1" fmla="val -24320"/>
              <a:gd name="adj2" fmla="val -1916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&lt;input type="file</a:t>
            </a:r>
            <a:r>
              <a:rPr lang="en-US" altLang="ko-KR" sz="1200" dirty="0" smtClean="0"/>
              <a:t>"&gt;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15616" y="2060848"/>
            <a:ext cx="1728192" cy="288032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1547664" y="685756"/>
            <a:ext cx="3540803" cy="1447100"/>
          </a:xfrm>
          <a:custGeom>
            <a:avLst/>
            <a:gdLst>
              <a:gd name="connsiteX0" fmla="*/ 0 w 2175934"/>
              <a:gd name="connsiteY0" fmla="*/ 1405511 h 1405511"/>
              <a:gd name="connsiteX1" fmla="*/ 1515534 w 2175934"/>
              <a:gd name="connsiteY1" fmla="*/ 50844 h 1405511"/>
              <a:gd name="connsiteX2" fmla="*/ 2175934 w 2175934"/>
              <a:gd name="connsiteY2" fmla="*/ 287911 h 140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5934" h="1405511">
                <a:moveTo>
                  <a:pt x="0" y="1405511"/>
                </a:moveTo>
                <a:cubicBezTo>
                  <a:pt x="576439" y="821311"/>
                  <a:pt x="1152878" y="237111"/>
                  <a:pt x="1515534" y="50844"/>
                </a:cubicBezTo>
                <a:cubicBezTo>
                  <a:pt x="1878190" y="-135423"/>
                  <a:pt x="2070101" y="246989"/>
                  <a:pt x="2175934" y="287911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242" y="1002782"/>
            <a:ext cx="4957471" cy="29343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179360"/>
            <a:ext cx="2318366" cy="1916516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5040051" y="3416756"/>
            <a:ext cx="593482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2195736" y="3645025"/>
            <a:ext cx="3095676" cy="1117829"/>
          </a:xfrm>
          <a:custGeom>
            <a:avLst/>
            <a:gdLst>
              <a:gd name="connsiteX0" fmla="*/ 2032000 w 2042267"/>
              <a:gd name="connsiteY0" fmla="*/ 0 h 1303867"/>
              <a:gd name="connsiteX1" fmla="*/ 1735667 w 2042267"/>
              <a:gd name="connsiteY1" fmla="*/ 609600 h 1303867"/>
              <a:gd name="connsiteX2" fmla="*/ 0 w 2042267"/>
              <a:gd name="connsiteY2" fmla="*/ 1303867 h 13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2267" h="1303867">
                <a:moveTo>
                  <a:pt x="2032000" y="0"/>
                </a:moveTo>
                <a:cubicBezTo>
                  <a:pt x="2053167" y="196144"/>
                  <a:pt x="2074334" y="392289"/>
                  <a:pt x="1735667" y="609600"/>
                </a:cubicBezTo>
                <a:cubicBezTo>
                  <a:pt x="1397000" y="826911"/>
                  <a:pt x="0" y="1303867"/>
                  <a:pt x="0" y="1303867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7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시맨틱 태그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altLang="ko-KR" dirty="0" smtClean="0"/>
              <a:t>&lt;header&gt;</a:t>
            </a:r>
          </a:p>
          <a:p>
            <a:pPr lvl="1"/>
            <a:r>
              <a:rPr lang="ko-KR" altLang="en-US" dirty="0" smtClean="0"/>
              <a:t>페이지나 섹션의 머리말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페이지를 소개하는 간단한 설명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하이퍼링크들을 모아 놓은 특별한 섹션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내 목차를 만드는 용도</a:t>
            </a:r>
            <a:endParaRPr lang="en-US" altLang="ko-KR" dirty="0" smtClean="0"/>
          </a:p>
          <a:p>
            <a:r>
              <a:rPr lang="en-US" altLang="ko-KR" dirty="0" smtClean="0"/>
              <a:t>&lt;section&gt;</a:t>
            </a:r>
          </a:p>
          <a:p>
            <a:pPr lvl="1"/>
            <a:r>
              <a:rPr lang="ko-KR" altLang="en-US" dirty="0" smtClean="0"/>
              <a:t>문서의 장</a:t>
            </a:r>
            <a:r>
              <a:rPr lang="en-US" altLang="ko-KR" dirty="0" smtClean="0"/>
              <a:t>(chapter, section) </a:t>
            </a:r>
            <a:r>
              <a:rPr lang="ko-KR" altLang="en-US" dirty="0" smtClean="0"/>
              <a:t>혹은 절을 구성하는 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문서에 여러 장이 있듯이 웹 페이지에 여러 </a:t>
            </a:r>
            <a:r>
              <a:rPr lang="en-US" altLang="ko-KR" dirty="0" smtClean="0"/>
              <a:t>&lt;section&gt;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헤딩 태그</a:t>
            </a:r>
            <a:r>
              <a:rPr lang="en-US" altLang="ko-KR" dirty="0" smtClean="0"/>
              <a:t>(&lt;h1&gt;~&lt;h6&gt;)</a:t>
            </a:r>
            <a:r>
              <a:rPr lang="ko-KR" altLang="en-US" dirty="0" smtClean="0"/>
              <a:t>를 사용하여 절 혹은 섹션의 주제 기입</a:t>
            </a:r>
          </a:p>
          <a:p>
            <a:r>
              <a:rPr lang="en-US" altLang="ko-KR" dirty="0" smtClean="0"/>
              <a:t>&lt;article&gt;</a:t>
            </a:r>
          </a:p>
          <a:p>
            <a:pPr lvl="1"/>
            <a:r>
              <a:rPr lang="ko-KR" altLang="en-US" dirty="0" smtClean="0"/>
              <a:t>본문과 연관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독립적인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담는 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혹은 보조 기사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 기타 독립적인 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&lt;article&gt;</a:t>
            </a:r>
            <a:r>
              <a:rPr lang="ko-KR" altLang="en-US" dirty="0" smtClean="0"/>
              <a:t>에 담는 내용이 많은 경우 여러 </a:t>
            </a:r>
            <a:r>
              <a:rPr lang="en-US" altLang="ko-KR" dirty="0" smtClean="0"/>
              <a:t>&lt;section&gt; </a:t>
            </a:r>
            <a:r>
              <a:rPr lang="ko-KR" altLang="en-US" dirty="0" smtClean="0"/>
              <a:t>둘 수 있음</a:t>
            </a:r>
            <a:endParaRPr lang="en-US" altLang="ko-KR" dirty="0" smtClean="0"/>
          </a:p>
          <a:p>
            <a:r>
              <a:rPr lang="en-US" altLang="ko-KR" dirty="0" smtClean="0"/>
              <a:t>&lt;aside&gt;</a:t>
            </a:r>
          </a:p>
          <a:p>
            <a:pPr lvl="1"/>
            <a:r>
              <a:rPr lang="ko-KR" altLang="en-US" dirty="0" smtClean="0"/>
              <a:t>본문에서 약간 벗어난 노트나 팁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신문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잡지에서 주요 기사 옆 관련 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 어구로 표시된 논평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페이지의 오른쪽이나 왼쪽에 주로 배치</a:t>
            </a:r>
            <a:endParaRPr lang="en-US" altLang="ko-KR" dirty="0" smtClean="0"/>
          </a:p>
          <a:p>
            <a:r>
              <a:rPr lang="en-US" altLang="ko-KR" dirty="0" smtClean="0"/>
              <a:t>&lt;footer&gt;</a:t>
            </a:r>
          </a:p>
          <a:p>
            <a:pPr lvl="1"/>
            <a:r>
              <a:rPr lang="ko-KR" altLang="en-US" dirty="0" smtClean="0"/>
              <a:t>꼬리말 영역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저자나 저작권 정보</a:t>
            </a:r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156176" y="1556792"/>
            <a:ext cx="2706589" cy="3456384"/>
            <a:chOff x="5311749" y="1692581"/>
            <a:chExt cx="3456385" cy="3888433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749" y="1692581"/>
              <a:ext cx="3456385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5388638" y="1989080"/>
              <a:ext cx="3312368" cy="3528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468504" y="2068976"/>
              <a:ext cx="3168352" cy="319276"/>
            </a:xfrm>
            <a:prstGeom prst="roundRect">
              <a:avLst>
                <a:gd name="adj" fmla="val 68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&lt;header&gt;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452320" y="5116668"/>
              <a:ext cx="3168352" cy="328796"/>
            </a:xfrm>
            <a:prstGeom prst="roundRect">
              <a:avLst>
                <a:gd name="adj" fmla="val 428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&lt;footer&gt;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466136" y="2451827"/>
              <a:ext cx="3154536" cy="298637"/>
            </a:xfrm>
            <a:prstGeom prst="roundRect">
              <a:avLst>
                <a:gd name="adj" fmla="val 843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100" dirty="0" err="1">
                  <a:solidFill>
                    <a:srgbClr val="C00000"/>
                  </a:solidFill>
                </a:rPr>
                <a:t>nav</a:t>
              </a:r>
              <a:r>
                <a:rPr lang="en-US" altLang="ko-KR" sz="1100" dirty="0">
                  <a:solidFill>
                    <a:srgbClr val="C00000"/>
                  </a:solidFill>
                </a:rPr>
                <a:t>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466135" y="2843656"/>
              <a:ext cx="2332025" cy="976868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&lt;section&gt;</a:t>
              </a: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870169" y="2848178"/>
              <a:ext cx="766687" cy="612306"/>
            </a:xfrm>
            <a:prstGeom prst="roundRect">
              <a:avLst>
                <a:gd name="adj" fmla="val 40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&lt;article&gt;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870169" y="3532492"/>
              <a:ext cx="750503" cy="1512168"/>
            </a:xfrm>
            <a:prstGeom prst="roundRect">
              <a:avLst>
                <a:gd name="adj" fmla="val 4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&lt;aside&gt;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468504" y="3861536"/>
              <a:ext cx="2332025" cy="1183124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&lt;section&gt;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527773" y="3944463"/>
              <a:ext cx="2224431" cy="236101"/>
            </a:xfrm>
            <a:prstGeom prst="roundRect">
              <a:avLst>
                <a:gd name="adj" fmla="val 2299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&lt;header&gt;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527773" y="4756628"/>
              <a:ext cx="2224431" cy="220877"/>
            </a:xfrm>
            <a:prstGeom prst="roundRect">
              <a:avLst>
                <a:gd name="adj" fmla="val 2887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&lt;footer&gt;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90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문서의 모양은 구조와 별개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header&gt;, &lt;section&gt;, &lt;article&gt;, &lt;footer&gt;, 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위치와 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모양이 자동으로 결정되는 것이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</a:t>
            </a:r>
            <a:r>
              <a:rPr lang="en-US" altLang="ko-KR" dirty="0" smtClean="0"/>
              <a:t>CSS3</a:t>
            </a:r>
            <a:r>
              <a:rPr lang="ko-KR" altLang="en-US" dirty="0" smtClean="0"/>
              <a:t>를 이용하여 직접 위치와 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모양을 지정해야 함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22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 </a:t>
            </a:r>
            <a:r>
              <a:rPr lang="ko-KR" altLang="en-US" dirty="0"/>
              <a:t>구조화된 </a:t>
            </a:r>
            <a:r>
              <a:rPr lang="en-US" altLang="ko-KR" dirty="0"/>
              <a:t>HTML5 </a:t>
            </a:r>
            <a:r>
              <a:rPr lang="ko-KR" altLang="en-US" dirty="0"/>
              <a:t>문서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59" y="1387082"/>
            <a:ext cx="568863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&lt;head&gt;&lt;title&gt;HTML5 </a:t>
            </a:r>
            <a:r>
              <a:rPr lang="ko-KR" altLang="en-US" sz="1200" dirty="0"/>
              <a:t>문서 구조 </a:t>
            </a:r>
            <a:r>
              <a:rPr lang="ko-KR" altLang="en-US" sz="1200" dirty="0" err="1"/>
              <a:t>시맨틱</a:t>
            </a:r>
            <a:r>
              <a:rPr lang="ko-KR" altLang="en-US" sz="1200" dirty="0"/>
              <a:t> 태그 사용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b="1" dirty="0"/>
              <a:t>&lt;style</a:t>
            </a:r>
            <a:r>
              <a:rPr lang="en-US" altLang="ko-KR" sz="1200" b="1" dirty="0" smtClean="0"/>
              <a:t>&gt;</a:t>
            </a:r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smtClean="0"/>
              <a:t>&lt;/style&gt;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b="1" dirty="0"/>
              <a:t>&lt;body&gt;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header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class="header"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header</a:t>
            </a:r>
            <a:r>
              <a:rPr lang="en-US" altLang="ko-KR" sz="1200" b="1" dirty="0"/>
              <a:t>&lt;/header&gt;</a:t>
            </a:r>
          </a:p>
          <a:p>
            <a:pPr defTabSz="180000"/>
            <a:r>
              <a:rPr lang="nb-NO" altLang="ko-KR" sz="1200" dirty="0" smtClean="0"/>
              <a:t>	</a:t>
            </a:r>
            <a:r>
              <a:rPr lang="nb-NO" altLang="ko-KR" sz="1200" b="1" dirty="0" smtClean="0"/>
              <a:t>&lt;</a:t>
            </a:r>
            <a:r>
              <a:rPr lang="nb-NO" altLang="ko-KR" sz="1200" b="1" dirty="0"/>
              <a:t>nav </a:t>
            </a:r>
            <a:r>
              <a:rPr lang="nb-NO" altLang="ko-KR" sz="1200" b="1" dirty="0">
                <a:solidFill>
                  <a:srgbClr val="C00000"/>
                </a:solidFill>
              </a:rPr>
              <a:t>class="nav"</a:t>
            </a:r>
            <a:r>
              <a:rPr lang="nb-NO" altLang="ko-KR" sz="1200" b="1" dirty="0"/>
              <a:t>&gt;</a:t>
            </a:r>
            <a:r>
              <a:rPr lang="nb-NO" altLang="ko-KR" sz="1200" dirty="0"/>
              <a:t>nav</a:t>
            </a:r>
            <a:r>
              <a:rPr lang="nb-NO" altLang="ko-KR" sz="1200" b="1" dirty="0"/>
              <a:t>&lt;/nav&gt;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aside </a:t>
            </a:r>
            <a:r>
              <a:rPr lang="en-US" altLang="ko-KR" sz="1200" b="1" dirty="0">
                <a:solidFill>
                  <a:srgbClr val="C00000"/>
                </a:solidFill>
              </a:rPr>
              <a:t>class="aside"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aside</a:t>
            </a:r>
            <a:r>
              <a:rPr lang="en-US" altLang="ko-KR" sz="1200" b="1" dirty="0"/>
              <a:t>&lt;/aside&gt;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section </a:t>
            </a:r>
            <a:r>
              <a:rPr lang="en-US" altLang="ko-KR" sz="1200" b="1" dirty="0">
                <a:solidFill>
                  <a:srgbClr val="C00000"/>
                </a:solidFill>
              </a:rPr>
              <a:t>class="section"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section</a:t>
            </a:r>
            <a:r>
              <a:rPr lang="en-US" altLang="ko-KR" sz="1200" b="1" dirty="0"/>
              <a:t>&lt;/section&gt;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footer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class="footer"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footer</a:t>
            </a:r>
            <a:r>
              <a:rPr lang="en-US" altLang="ko-KR" sz="1200" b="1" dirty="0"/>
              <a:t>&lt;/footer&gt;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2181735"/>
            <a:ext cx="5164606" cy="2101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180000"/>
            <a:r>
              <a:rPr lang="en-US" altLang="ko-KR" sz="1200" b="1" dirty="0" smtClean="0">
                <a:solidFill>
                  <a:schemeClr val="tx1"/>
                </a:solidFill>
              </a:rPr>
              <a:t>html</a:t>
            </a:r>
            <a:r>
              <a:rPr lang="en-US" altLang="ko-KR" sz="1200" b="1" dirty="0">
                <a:solidFill>
                  <a:schemeClr val="tx1"/>
                </a:solidFill>
              </a:rPr>
              <a:t>, body</a:t>
            </a:r>
            <a:r>
              <a:rPr lang="en-US" altLang="ko-KR" sz="1200" dirty="0">
                <a:solidFill>
                  <a:schemeClr val="tx1"/>
                </a:solidFill>
              </a:rPr>
              <a:t> { margin: 0; padding: 0; height: 100%;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.header </a:t>
            </a:r>
            <a:r>
              <a:rPr lang="en-US" altLang="ko-KR" sz="1200" dirty="0">
                <a:solidFill>
                  <a:schemeClr val="tx1"/>
                </a:solidFill>
              </a:rPr>
              <a:t>{ width: 100%; height: 15%; 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	background</a:t>
            </a:r>
            <a:r>
              <a:rPr lang="en-US" altLang="ko-KR" sz="1200" dirty="0">
                <a:solidFill>
                  <a:schemeClr val="tx1"/>
                </a:solidFill>
              </a:rPr>
              <a:t>: yellow;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r>
              <a:rPr lang="en-US" altLang="ko-KR" sz="1200" b="1" dirty="0" err="1">
                <a:solidFill>
                  <a:schemeClr val="tx1"/>
                </a:solidFill>
              </a:rPr>
              <a:t>nav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{ width: 15%; height: 70%; float: left; 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	background</a:t>
            </a:r>
            <a:r>
              <a:rPr lang="en-US" altLang="ko-KR" sz="1200" dirty="0">
                <a:solidFill>
                  <a:schemeClr val="tx1"/>
                </a:solidFill>
              </a:rPr>
              <a:t>: orange;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.section </a:t>
            </a:r>
            <a:r>
              <a:rPr lang="en-US" altLang="ko-KR" sz="1200" dirty="0">
                <a:solidFill>
                  <a:schemeClr val="tx1"/>
                </a:solidFill>
              </a:rPr>
              <a:t>{ width: 70%; height: 70%; float: left; 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	background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olivedrab</a:t>
            </a:r>
            <a:r>
              <a:rPr lang="en-US" altLang="ko-KR" sz="1200" dirty="0">
                <a:solidFill>
                  <a:schemeClr val="tx1"/>
                </a:solidFill>
              </a:rPr>
              <a:t>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.aside </a:t>
            </a:r>
            <a:r>
              <a:rPr lang="en-US" altLang="ko-KR" sz="1200" dirty="0">
                <a:solidFill>
                  <a:schemeClr val="tx1"/>
                </a:solidFill>
              </a:rPr>
              <a:t>{ width: 15%; height: 70%; float: left; 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	background</a:t>
            </a:r>
            <a:r>
              <a:rPr lang="en-US" altLang="ko-KR" sz="1200" dirty="0">
                <a:solidFill>
                  <a:schemeClr val="tx1"/>
                </a:solidFill>
              </a:rPr>
              <a:t>: orange;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.footer </a:t>
            </a:r>
            <a:r>
              <a:rPr lang="en-US" altLang="ko-KR" sz="1200" dirty="0">
                <a:solidFill>
                  <a:schemeClr val="tx1"/>
                </a:solidFill>
              </a:rPr>
              <a:t>{ width: 100%; height: 15%; clear: both; 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	background</a:t>
            </a:r>
            <a:r>
              <a:rPr lang="en-US" altLang="ko-KR" sz="1200" dirty="0">
                <a:solidFill>
                  <a:schemeClr val="tx1"/>
                </a:solidFill>
              </a:rPr>
              <a:t>: plum; }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705904" y="1479561"/>
            <a:ext cx="1306256" cy="418615"/>
          </a:xfrm>
          <a:prstGeom prst="wedgeRoundRectCallout">
            <a:avLst>
              <a:gd name="adj1" fmla="val -63919"/>
              <a:gd name="adj2" fmla="val 117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000" smtClean="0">
                <a:solidFill>
                  <a:schemeClr val="tx1"/>
                </a:solidFill>
              </a:rPr>
              <a:t>CSS3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스트일</a:t>
            </a:r>
            <a:r>
              <a:rPr lang="ko-KR" altLang="en-US" sz="1000" dirty="0" smtClean="0">
                <a:solidFill>
                  <a:schemeClr val="tx1"/>
                </a:solidFill>
              </a:rPr>
              <a:t> 시트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각 영역의 색과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위치 꾸미기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02" y="2060848"/>
            <a:ext cx="2867028" cy="381642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55576" y="3878541"/>
            <a:ext cx="3397449" cy="360040"/>
          </a:xfrm>
          <a:prstGeom prst="roundRect">
            <a:avLst>
              <a:gd name="adj" fmla="val 33128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4511" y="5614641"/>
            <a:ext cx="3037409" cy="216024"/>
          </a:xfrm>
          <a:prstGeom prst="roundRect">
            <a:avLst>
              <a:gd name="adj" fmla="val 33128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 flipV="1">
            <a:off x="3877895" y="5723230"/>
            <a:ext cx="1270170" cy="82033"/>
          </a:xfrm>
          <a:custGeom>
            <a:avLst/>
            <a:gdLst>
              <a:gd name="connsiteX0" fmla="*/ 0 w 1676400"/>
              <a:gd name="connsiteY0" fmla="*/ 1278467 h 1278467"/>
              <a:gd name="connsiteX1" fmla="*/ 1151467 w 1676400"/>
              <a:gd name="connsiteY1" fmla="*/ 990600 h 1278467"/>
              <a:gd name="connsiteX2" fmla="*/ 1481667 w 1676400"/>
              <a:gd name="connsiteY2" fmla="*/ 203200 h 1278467"/>
              <a:gd name="connsiteX3" fmla="*/ 1676400 w 1676400"/>
              <a:gd name="connsiteY3" fmla="*/ 0 h 127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1278467">
                <a:moveTo>
                  <a:pt x="0" y="1278467"/>
                </a:moveTo>
                <a:cubicBezTo>
                  <a:pt x="452261" y="1224139"/>
                  <a:pt x="904523" y="1169811"/>
                  <a:pt x="1151467" y="990600"/>
                </a:cubicBezTo>
                <a:cubicBezTo>
                  <a:pt x="1398411" y="811389"/>
                  <a:pt x="1394178" y="368300"/>
                  <a:pt x="1481667" y="203200"/>
                </a:cubicBezTo>
                <a:cubicBezTo>
                  <a:pt x="1569156" y="38100"/>
                  <a:pt x="1622778" y="19050"/>
                  <a:pt x="1676400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923929" y="4252015"/>
            <a:ext cx="1224136" cy="1426287"/>
          </a:xfrm>
          <a:custGeom>
            <a:avLst/>
            <a:gdLst>
              <a:gd name="connsiteX0" fmla="*/ 0 w 1634066"/>
              <a:gd name="connsiteY0" fmla="*/ 0 h 1422400"/>
              <a:gd name="connsiteX1" fmla="*/ 635000 w 1634066"/>
              <a:gd name="connsiteY1" fmla="*/ 973667 h 1422400"/>
              <a:gd name="connsiteX2" fmla="*/ 1634066 w 1634066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066" h="1422400">
                <a:moveTo>
                  <a:pt x="0" y="0"/>
                </a:moveTo>
                <a:cubicBezTo>
                  <a:pt x="181328" y="368300"/>
                  <a:pt x="362656" y="736600"/>
                  <a:pt x="635000" y="973667"/>
                </a:cubicBezTo>
                <a:cubicBezTo>
                  <a:pt x="907344" y="1210734"/>
                  <a:pt x="1270705" y="1316567"/>
                  <a:pt x="1634066" y="142240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HTML </a:t>
            </a:r>
            <a:r>
              <a:rPr lang="ko-KR" altLang="en-US" dirty="0"/>
              <a:t>문서와 </a:t>
            </a:r>
            <a:r>
              <a:rPr lang="en-US" altLang="ko-KR" dirty="0"/>
              <a:t>HTML5 </a:t>
            </a:r>
            <a:r>
              <a:rPr lang="ko-KR" altLang="en-US" dirty="0"/>
              <a:t>문서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311472"/>
            <a:ext cx="4844423" cy="5518200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5292080" y="1639564"/>
            <a:ext cx="1800200" cy="490623"/>
          </a:xfrm>
          <a:prstGeom prst="wedgeRoundRectCallout">
            <a:avLst>
              <a:gd name="adj1" fmla="val -53765"/>
              <a:gd name="adj2" fmla="val -118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fig3-4.html</a:t>
            </a:r>
            <a:r>
              <a:rPr lang="ko-KR" altLang="en-US" sz="1000" dirty="0" smtClean="0">
                <a:solidFill>
                  <a:schemeClr val="tx1"/>
                </a:solidFill>
              </a:rPr>
              <a:t>이나</a:t>
            </a:r>
            <a:r>
              <a:rPr lang="en-US" altLang="ko-KR" sz="1000" dirty="0" smtClean="0">
                <a:solidFill>
                  <a:schemeClr val="tx1"/>
                </a:solidFill>
              </a:rPr>
              <a:t> fig3-5.html</a:t>
            </a: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모두 동일한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7975" y="1340768"/>
            <a:ext cx="3168351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kern="0" spc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이 화면과 같은 모양을 출력되는</a:t>
            </a:r>
            <a:endParaRPr lang="en-US" altLang="ko-KR" sz="1600" kern="0" spc="0" dirty="0" smtClean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웹 페이지 만들기</a:t>
            </a:r>
            <a:endParaRPr lang="en-US" altLang="ko-KR" sz="16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 algn="just" fontAlgn="base">
              <a:lnSpc>
                <a:spcPct val="160000"/>
              </a:lnSpc>
              <a:buAutoNum type="arabicPeriod"/>
            </a:pPr>
            <a:r>
              <a:rPr lang="ko-KR" altLang="en-US" sz="1600" kern="0" spc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기존 </a:t>
            </a: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HTML </a:t>
            </a:r>
            <a:r>
              <a:rPr lang="ko-KR" altLang="en-US" sz="1600" kern="0" spc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태그 사용</a:t>
            </a:r>
            <a:endParaRPr lang="en-US" altLang="ko-KR" sz="1600" kern="0" spc="0" dirty="0" smtClean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342900" indent="-342900" algn="just" fontAlgn="base">
              <a:lnSpc>
                <a:spcPct val="160000"/>
              </a:lnSpc>
              <a:buAutoNum type="arabicPeriod"/>
            </a:pP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HTML5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+mj-ea"/>
                <a:ea typeface="+mj-ea"/>
              </a:rPr>
              <a:t>시맨틱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 태그 사용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483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12203</TotalTime>
  <Words>3843</Words>
  <Application>Microsoft Office PowerPoint</Application>
  <PresentationFormat>화면 슬라이드 쇼(4:3)</PresentationFormat>
  <Paragraphs>1185</Paragraphs>
  <Slides>54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가을</vt:lpstr>
      <vt:lpstr> 3장 HTML 고급 문서 만들기</vt:lpstr>
      <vt:lpstr>강의 목표</vt:lpstr>
      <vt:lpstr>문서의 일반적인 구조 사례</vt:lpstr>
      <vt:lpstr>HTML5의 문서 구조화</vt:lpstr>
      <vt:lpstr>HTML5 시맨틱 태그로 구조화한 웹 페이지 사례</vt:lpstr>
      <vt:lpstr>시맨틱 태그</vt:lpstr>
      <vt:lpstr>문서의 모양은 구조와 별개</vt:lpstr>
      <vt:lpstr>예제 3-1 구조화된 HTML5 문서 작성</vt:lpstr>
      <vt:lpstr>기존 HTML 문서와 HTML5 문서 비교</vt:lpstr>
      <vt:lpstr>PowerPoint 프레젠테이션</vt:lpstr>
      <vt:lpstr>시맨틱 태그 사례</vt:lpstr>
      <vt:lpstr>예제 3-2 &lt;figure&gt; 태그 활용</vt:lpstr>
      <vt:lpstr>예제 3–3 &lt;details&gt;와 &lt;summary&gt; 활용</vt:lpstr>
      <vt:lpstr>예제 3–4 시맨틱 인라인 태그</vt:lpstr>
      <vt:lpstr>HTML5에서 제거된 태그</vt:lpstr>
      <vt:lpstr>웹 폼</vt:lpstr>
      <vt:lpstr>예제 3-5 간단한 로그인 폼 만들기</vt:lpstr>
      <vt:lpstr>폼 작성</vt:lpstr>
      <vt:lpstr>&lt;form&gt; 태그</vt:lpstr>
      <vt:lpstr>네이버 검색 사례로 action과 method 속성 이해</vt:lpstr>
      <vt:lpstr>PowerPoint 프레젠테이션</vt:lpstr>
      <vt:lpstr>폼 요소의 종류</vt:lpstr>
      <vt:lpstr>텍스트 입력</vt:lpstr>
      <vt:lpstr>예제 3-6 텍스트 입력</vt:lpstr>
      <vt:lpstr>데이터 목록을 가진 텍스트 입력 창, &lt;datalist&gt;</vt:lpstr>
      <vt:lpstr>PowerPoint 프레젠테이션</vt:lpstr>
      <vt:lpstr>예제 3–7 데이터 목록을 가진 텍스트 입력</vt:lpstr>
      <vt:lpstr>텍스트/이미지 버튼 만들기</vt:lpstr>
      <vt:lpstr>예제 3–8 다양한 버튼 만들기</vt:lpstr>
      <vt:lpstr>선택형 입력 : 체크박스와 라디오버튼</vt:lpstr>
      <vt:lpstr>예제 3-9 체크박스 만들기</vt:lpstr>
      <vt:lpstr>예제 3-10 라디오버튼 만들기</vt:lpstr>
      <vt:lpstr>선택형 입력 : 콤보 박스</vt:lpstr>
      <vt:lpstr>예제 3-11 콤보박스 만들기</vt:lpstr>
      <vt:lpstr>&lt;label&gt;로 폼 요소의 캡션 만들기</vt:lpstr>
      <vt:lpstr>예제 3-12 &lt;label&gt; 태그로 로그인 폼 만들기</vt:lpstr>
      <vt:lpstr>선택형 요소의 캡션을 &lt;label&gt;로 감싸기</vt:lpstr>
      <vt:lpstr>예제 3-13 &lt;label&gt;로 라디오버튼에 캡션 만들기</vt:lpstr>
      <vt:lpstr>시간 정보 입력 폼 요소</vt:lpstr>
      <vt:lpstr>폼 요소 작성 예</vt:lpstr>
      <vt:lpstr>PowerPoint 프레젠테이션</vt:lpstr>
      <vt:lpstr>예제 3-14 시간 정보 입력 폼 요소 활용</vt:lpstr>
      <vt:lpstr>예제 3–15 생일 날짜 입력 받기</vt:lpstr>
      <vt:lpstr>스핀버튼과 슬라이드 바로 편리한 숫자 입력</vt:lpstr>
      <vt:lpstr>예제 3-16 &lt;input type="number|range"&gt;로 편리한 숫자 입력</vt:lpstr>
      <vt:lpstr>HTML에서의 색 표현</vt:lpstr>
      <vt:lpstr>색 입력 폼</vt:lpstr>
      <vt:lpstr>예제 3–17 컬러 다이얼로그로 색 입력 응용</vt:lpstr>
      <vt:lpstr>입력할 정보의 힌트 보여주기</vt:lpstr>
      <vt:lpstr>형식을 가진 텍스트 입력</vt:lpstr>
      <vt:lpstr>예제 3–18 형식을 가진 텍스트 입력</vt:lpstr>
      <vt:lpstr>예제 3–19 폼 요소의 그룹핑</vt:lpstr>
      <vt:lpstr>예제 3–20 업로드 파일 탐색 창 출력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Administrator</cp:lastModifiedBy>
  <cp:revision>438</cp:revision>
  <dcterms:created xsi:type="dcterms:W3CDTF">2011-08-27T14:53:28Z</dcterms:created>
  <dcterms:modified xsi:type="dcterms:W3CDTF">2016-09-22T02:40:04Z</dcterms:modified>
</cp:coreProperties>
</file>