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66"/>
  </p:notesMasterIdLst>
  <p:sldIdLst>
    <p:sldId id="322" r:id="rId2"/>
    <p:sldId id="306" r:id="rId3"/>
    <p:sldId id="435" r:id="rId4"/>
    <p:sldId id="365" r:id="rId5"/>
    <p:sldId id="366" r:id="rId6"/>
    <p:sldId id="351" r:id="rId7"/>
    <p:sldId id="436" r:id="rId8"/>
    <p:sldId id="437" r:id="rId9"/>
    <p:sldId id="370" r:id="rId10"/>
    <p:sldId id="353" r:id="rId11"/>
    <p:sldId id="371" r:id="rId12"/>
    <p:sldId id="438" r:id="rId13"/>
    <p:sldId id="372" r:id="rId14"/>
    <p:sldId id="373" r:id="rId15"/>
    <p:sldId id="439" r:id="rId16"/>
    <p:sldId id="377" r:id="rId17"/>
    <p:sldId id="356" r:id="rId18"/>
    <p:sldId id="417" r:id="rId19"/>
    <p:sldId id="376" r:id="rId20"/>
    <p:sldId id="434" r:id="rId21"/>
    <p:sldId id="409" r:id="rId22"/>
    <p:sldId id="410" r:id="rId23"/>
    <p:sldId id="412" r:id="rId24"/>
    <p:sldId id="413" r:id="rId25"/>
    <p:sldId id="441" r:id="rId26"/>
    <p:sldId id="378" r:id="rId27"/>
    <p:sldId id="442" r:id="rId28"/>
    <p:sldId id="443" r:id="rId29"/>
    <p:sldId id="414" r:id="rId30"/>
    <p:sldId id="415" r:id="rId31"/>
    <p:sldId id="358" r:id="rId32"/>
    <p:sldId id="444" r:id="rId33"/>
    <p:sldId id="418" r:id="rId34"/>
    <p:sldId id="380" r:id="rId35"/>
    <p:sldId id="445" r:id="rId36"/>
    <p:sldId id="396" r:id="rId37"/>
    <p:sldId id="446" r:id="rId38"/>
    <p:sldId id="419" r:id="rId39"/>
    <p:sldId id="420" r:id="rId40"/>
    <p:sldId id="447" r:id="rId41"/>
    <p:sldId id="421" r:id="rId42"/>
    <p:sldId id="448" r:id="rId43"/>
    <p:sldId id="423" r:id="rId44"/>
    <p:sldId id="449" r:id="rId45"/>
    <p:sldId id="424" r:id="rId46"/>
    <p:sldId id="382" r:id="rId47"/>
    <p:sldId id="383" r:id="rId48"/>
    <p:sldId id="425" r:id="rId49"/>
    <p:sldId id="385" r:id="rId50"/>
    <p:sldId id="360" r:id="rId51"/>
    <p:sldId id="391" r:id="rId52"/>
    <p:sldId id="426" r:id="rId53"/>
    <p:sldId id="428" r:id="rId54"/>
    <p:sldId id="388" r:id="rId55"/>
    <p:sldId id="450" r:id="rId56"/>
    <p:sldId id="429" r:id="rId57"/>
    <p:sldId id="451" r:id="rId58"/>
    <p:sldId id="430" r:id="rId59"/>
    <p:sldId id="363" r:id="rId60"/>
    <p:sldId id="393" r:id="rId61"/>
    <p:sldId id="452" r:id="rId62"/>
    <p:sldId id="432" r:id="rId63"/>
    <p:sldId id="453" r:id="rId64"/>
    <p:sldId id="395" r:id="rId6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322"/>
            <p14:sldId id="306"/>
            <p14:sldId id="435"/>
            <p14:sldId id="365"/>
            <p14:sldId id="366"/>
            <p14:sldId id="351"/>
            <p14:sldId id="436"/>
            <p14:sldId id="437"/>
            <p14:sldId id="370"/>
            <p14:sldId id="353"/>
            <p14:sldId id="371"/>
            <p14:sldId id="438"/>
            <p14:sldId id="372"/>
            <p14:sldId id="373"/>
            <p14:sldId id="439"/>
            <p14:sldId id="377"/>
            <p14:sldId id="356"/>
            <p14:sldId id="417"/>
            <p14:sldId id="376"/>
            <p14:sldId id="434"/>
            <p14:sldId id="409"/>
            <p14:sldId id="410"/>
            <p14:sldId id="412"/>
            <p14:sldId id="413"/>
            <p14:sldId id="441"/>
            <p14:sldId id="378"/>
            <p14:sldId id="442"/>
            <p14:sldId id="443"/>
            <p14:sldId id="414"/>
            <p14:sldId id="415"/>
            <p14:sldId id="358"/>
            <p14:sldId id="444"/>
            <p14:sldId id="418"/>
            <p14:sldId id="380"/>
            <p14:sldId id="445"/>
            <p14:sldId id="396"/>
            <p14:sldId id="446"/>
            <p14:sldId id="419"/>
            <p14:sldId id="420"/>
            <p14:sldId id="447"/>
            <p14:sldId id="421"/>
            <p14:sldId id="448"/>
            <p14:sldId id="423"/>
            <p14:sldId id="449"/>
            <p14:sldId id="424"/>
            <p14:sldId id="382"/>
            <p14:sldId id="383"/>
            <p14:sldId id="425"/>
            <p14:sldId id="385"/>
            <p14:sldId id="360"/>
            <p14:sldId id="391"/>
            <p14:sldId id="426"/>
            <p14:sldId id="428"/>
            <p14:sldId id="388"/>
            <p14:sldId id="450"/>
            <p14:sldId id="429"/>
            <p14:sldId id="451"/>
            <p14:sldId id="430"/>
            <p14:sldId id="363"/>
            <p14:sldId id="393"/>
            <p14:sldId id="452"/>
            <p14:sldId id="432"/>
            <p14:sldId id="453"/>
            <p14:sldId id="39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CC00CC"/>
    <a:srgbClr val="FF9900"/>
    <a:srgbClr val="CC9900"/>
    <a:srgbClr val="0000FF"/>
    <a:srgbClr val="660033"/>
    <a:srgbClr val="663300"/>
    <a:srgbClr val="FFFF99"/>
    <a:srgbClr val="FFFF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04" autoAdjust="0"/>
    <p:restoredTop sz="85599" autoAdjust="0"/>
  </p:normalViewPr>
  <p:slideViewPr>
    <p:cSldViewPr>
      <p:cViewPr varScale="1">
        <p:scale>
          <a:sx n="99" d="100"/>
          <a:sy n="99" d="100"/>
        </p:scale>
        <p:origin x="-19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2016-09-29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561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스타일 시트는 헤드태그에 들어감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주석 다는 방식이 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스타일 시트가 여러 개여도 상관</a:t>
            </a:r>
            <a:r>
              <a:rPr lang="en-US" altLang="ko-KR" dirty="0" smtClean="0"/>
              <a:t>x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731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&lt;h3 style ="</a:t>
            </a:r>
            <a:r>
              <a:rPr lang="en-US" altLang="ko-KR" dirty="0" err="1" smtClean="0"/>
              <a:t>color:blue</a:t>
            </a:r>
            <a:r>
              <a:rPr lang="en-US" altLang="ko-KR" dirty="0" smtClean="0"/>
              <a:t>"&gt;</a:t>
            </a:r>
            <a:r>
              <a:rPr lang="ko-KR" altLang="en-US" dirty="0" smtClean="0"/>
              <a:t>이정욱</a:t>
            </a:r>
            <a:r>
              <a:rPr lang="en-US" altLang="ko-KR" dirty="0" smtClean="0"/>
              <a:t>&lt;/h3&gt;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이런식으로</a:t>
            </a:r>
            <a:r>
              <a:rPr lang="ko-KR" altLang="en-US" baseline="0" dirty="0" smtClean="0"/>
              <a:t> 특별하게 </a:t>
            </a:r>
            <a:r>
              <a:rPr lang="ko-KR" altLang="en-US" baseline="0" dirty="0" err="1" smtClean="0"/>
              <a:t>만들수도</a:t>
            </a:r>
            <a:r>
              <a:rPr lang="ko-KR" altLang="en-US" baseline="0" dirty="0" smtClean="0"/>
              <a:t> 있다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410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FFFF00"/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ko-KR" altLang="en-US" dirty="0" smtClean="0"/>
              <a:t>명품 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907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4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CSS3</a:t>
            </a:r>
            <a:r>
              <a:rPr lang="ko-KR" altLang="en-US" dirty="0" smtClean="0"/>
              <a:t>로 웹 페이지 </a:t>
            </a:r>
            <a:r>
              <a:rPr lang="ko-KR" altLang="en-US" dirty="0"/>
              <a:t>꾸미기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웹 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0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style </a:t>
            </a:r>
            <a:r>
              <a:rPr lang="ko-KR" altLang="en-US" dirty="0"/>
              <a:t>속성에 스타일 시트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태그의 </a:t>
            </a:r>
            <a:r>
              <a:rPr lang="en-US" altLang="ko-KR" dirty="0"/>
              <a:t>style </a:t>
            </a:r>
            <a:r>
              <a:rPr lang="ko-KR" altLang="en-US" dirty="0"/>
              <a:t>속성에 </a:t>
            </a:r>
            <a:r>
              <a:rPr lang="en-US" altLang="ko-KR" dirty="0"/>
              <a:t>CSS3 </a:t>
            </a:r>
            <a:r>
              <a:rPr lang="ko-KR" altLang="en-US" dirty="0"/>
              <a:t>스타일 시트를 작성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907704" y="2132856"/>
            <a:ext cx="4411366" cy="1368152"/>
            <a:chOff x="1933211" y="2204864"/>
            <a:chExt cx="4411366" cy="1368152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933211" y="2425916"/>
              <a:ext cx="4411365" cy="114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b="1" dirty="0" smtClean="0">
                  <a:solidFill>
                    <a:schemeClr val="accent2">
                      <a:lumMod val="75000"/>
                    </a:schemeClr>
                  </a:solidFill>
                  <a:latin typeface="Times New Roman" pitchFamily="18" charset="0"/>
                </a:rPr>
                <a:t>&lt;p</a:t>
              </a:r>
              <a:r>
                <a:rPr lang="en-US" altLang="ko-KR" b="1" dirty="0" smtClean="0">
                  <a:latin typeface="Times New Roman" pitchFamily="18" charset="0"/>
                </a:rPr>
                <a:t>  style = </a:t>
              </a:r>
              <a:r>
                <a:rPr lang="en-US" altLang="ko-KR" dirty="0"/>
                <a:t>"</a:t>
              </a:r>
              <a:r>
                <a:rPr lang="en-US" altLang="ko-KR" b="1" dirty="0" smtClean="0">
                  <a:solidFill>
                    <a:srgbClr val="669900"/>
                  </a:solidFill>
                  <a:latin typeface="Times New Roman" pitchFamily="18" charset="0"/>
                </a:rPr>
                <a:t>color </a:t>
              </a:r>
              <a:r>
                <a:rPr lang="en-US" altLang="ko-KR" b="1" dirty="0" smtClean="0">
                  <a:latin typeface="Times New Roman" pitchFamily="18" charset="0"/>
                </a:rPr>
                <a:t>: </a:t>
              </a:r>
              <a:r>
                <a:rPr lang="en-US" altLang="ko-KR" b="1" dirty="0" smtClean="0">
                  <a:solidFill>
                    <a:srgbClr val="0070C0"/>
                  </a:solidFill>
                  <a:latin typeface="Times New Roman" pitchFamily="18" charset="0"/>
                </a:rPr>
                <a:t>magenta</a:t>
              </a:r>
              <a:r>
                <a:rPr lang="en-US" altLang="ko-KR" b="1" dirty="0" smtClean="0">
                  <a:latin typeface="Times New Roman" pitchFamily="18" charset="0"/>
                </a:rPr>
                <a:t>; </a:t>
              </a:r>
              <a:r>
                <a:rPr lang="en-US" altLang="ko-KR" b="1" dirty="0" smtClean="0">
                  <a:solidFill>
                    <a:srgbClr val="669900"/>
                  </a:solidFill>
                  <a:latin typeface="Times New Roman" pitchFamily="18" charset="0"/>
                </a:rPr>
                <a:t>font-size </a:t>
              </a:r>
              <a:r>
                <a:rPr lang="en-US" altLang="ko-KR" b="1" dirty="0" smtClean="0">
                  <a:latin typeface="Times New Roman" pitchFamily="18" charset="0"/>
                </a:rPr>
                <a:t>: </a:t>
              </a:r>
              <a:r>
                <a:rPr lang="en-US" altLang="ko-KR" b="1" dirty="0" smtClean="0">
                  <a:solidFill>
                    <a:srgbClr val="0070C0"/>
                  </a:solidFill>
                  <a:latin typeface="Times New Roman" pitchFamily="18" charset="0"/>
                </a:rPr>
                <a:t>30px</a:t>
              </a:r>
              <a:r>
                <a:rPr lang="en-US" altLang="ko-KR" dirty="0" smtClean="0"/>
                <a:t>"</a:t>
              </a:r>
              <a:r>
                <a:rPr lang="en-US" altLang="ko-KR" b="1" dirty="0" smtClean="0">
                  <a:solidFill>
                    <a:schemeClr val="accent2">
                      <a:lumMod val="75000"/>
                    </a:schemeClr>
                  </a:solidFill>
                  <a:latin typeface="Times New Roman" pitchFamily="18" charset="0"/>
                </a:rPr>
                <a:t>&gt;</a:t>
              </a:r>
            </a:p>
            <a:p>
              <a:r>
                <a:rPr lang="en-US" altLang="ko-KR" dirty="0" smtClean="0">
                  <a:latin typeface="Times New Roman" pitchFamily="18" charset="0"/>
                </a:rPr>
                <a:t>	</a:t>
              </a:r>
              <a:r>
                <a:rPr lang="ko-KR" altLang="en-US" dirty="0" smtClean="0">
                  <a:latin typeface="Times New Roman" pitchFamily="18" charset="0"/>
                </a:rPr>
                <a:t>축구를 좋</a:t>
              </a:r>
              <a:r>
                <a:rPr lang="ko-KR" altLang="en-US" dirty="0">
                  <a:latin typeface="Times New Roman" pitchFamily="18" charset="0"/>
                </a:rPr>
                <a:t>아</a:t>
              </a:r>
              <a:r>
                <a:rPr lang="ko-KR" altLang="en-US" dirty="0" smtClean="0">
                  <a:latin typeface="Times New Roman" pitchFamily="18" charset="0"/>
                </a:rPr>
                <a:t>합니다</a:t>
              </a:r>
              <a:r>
                <a:rPr lang="en-US" altLang="ko-KR" dirty="0" smtClean="0">
                  <a:latin typeface="Times New Roman" pitchFamily="18" charset="0"/>
                </a:rPr>
                <a:t>.</a:t>
              </a:r>
            </a:p>
            <a:p>
              <a:r>
                <a:rPr lang="en-US" altLang="ko-KR" b="1" dirty="0" smtClean="0">
                  <a:solidFill>
                    <a:schemeClr val="accent2">
                      <a:lumMod val="75000"/>
                    </a:schemeClr>
                  </a:solidFill>
                  <a:latin typeface="Times New Roman" pitchFamily="18" charset="0"/>
                </a:rPr>
                <a:t>&lt;/p&gt;</a:t>
              </a:r>
              <a:endParaRPr lang="en-US" altLang="ko-KR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2320013" y="2204864"/>
              <a:ext cx="755335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latin typeface="+mj-lt"/>
                </a:rPr>
                <a:t>style</a:t>
              </a:r>
              <a:r>
                <a:rPr lang="ko-KR" altLang="en-US" sz="1100" dirty="0" smtClean="0">
                  <a:latin typeface="+mj-lt"/>
                </a:rPr>
                <a:t>속성</a:t>
              </a:r>
              <a:endParaRPr lang="ko-KR" altLang="en-US" sz="1100" dirty="0">
                <a:latin typeface="+mj-lt"/>
              </a:endParaRPr>
            </a:p>
          </p:txBody>
        </p:sp>
        <p:sp>
          <p:nvSpPr>
            <p:cNvPr id="38" name="AutoShape 11"/>
            <p:cNvSpPr>
              <a:spLocks/>
            </p:cNvSpPr>
            <p:nvPr/>
          </p:nvSpPr>
          <p:spPr bwMode="auto">
            <a:xfrm rot="5400000">
              <a:off x="2580522" y="2331218"/>
              <a:ext cx="152400" cy="458893"/>
            </a:xfrm>
            <a:prstGeom prst="leftBracket">
              <a:avLst>
                <a:gd name="adj" fmla="val 38565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600">
                <a:latin typeface="+mj-lt"/>
              </a:endParaRPr>
            </a:p>
          </p:txBody>
        </p:sp>
        <p:sp>
          <p:nvSpPr>
            <p:cNvPr id="44" name="AutoShape 13"/>
            <p:cNvSpPr>
              <a:spLocks/>
            </p:cNvSpPr>
            <p:nvPr/>
          </p:nvSpPr>
          <p:spPr bwMode="auto">
            <a:xfrm rot="5400000">
              <a:off x="4655404" y="947692"/>
              <a:ext cx="165609" cy="3212737"/>
            </a:xfrm>
            <a:prstGeom prst="leftBracket">
              <a:avLst>
                <a:gd name="adj" fmla="val 37083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600">
                <a:latin typeface="+mj-lt"/>
              </a:endParaRPr>
            </a:p>
          </p:txBody>
        </p:sp>
        <p:sp>
          <p:nvSpPr>
            <p:cNvPr id="45" name="Text Box 18"/>
            <p:cNvSpPr txBox="1">
              <a:spLocks noChangeArrowheads="1"/>
            </p:cNvSpPr>
            <p:nvPr/>
          </p:nvSpPr>
          <p:spPr bwMode="auto">
            <a:xfrm>
              <a:off x="3308224" y="2222531"/>
              <a:ext cx="272863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1100" dirty="0" smtClean="0">
                  <a:latin typeface="+mj-lt"/>
                </a:rPr>
                <a:t>이 태그에만 적용되는 </a:t>
              </a:r>
              <a:r>
                <a:rPr lang="en-US" altLang="ko-KR" sz="1100" dirty="0" smtClean="0">
                  <a:latin typeface="+mj-lt"/>
                </a:rPr>
                <a:t>CSS3 </a:t>
              </a:r>
              <a:r>
                <a:rPr lang="ko-KR" altLang="en-US" sz="1100" dirty="0" smtClean="0">
                  <a:latin typeface="+mj-lt"/>
                </a:rPr>
                <a:t>스타일 시트</a:t>
              </a:r>
              <a:endParaRPr lang="ko-KR" altLang="en-US" sz="1100" dirty="0">
                <a:latin typeface="+mj-lt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835696" y="1997799"/>
            <a:ext cx="4824536" cy="157521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98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4–4 </a:t>
            </a:r>
            <a:r>
              <a:rPr lang="en-US" altLang="ko-KR" dirty="0" smtClean="0"/>
              <a:t>style </a:t>
            </a:r>
            <a:r>
              <a:rPr lang="ko-KR" altLang="en-US" dirty="0"/>
              <a:t>속성에 </a:t>
            </a:r>
            <a:r>
              <a:rPr lang="ko-KR" altLang="en-US" dirty="0" smtClean="0"/>
              <a:t>스타일 시트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5" y="1797494"/>
            <a:ext cx="5073215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&lt;head&gt;&lt;title&gt;&amp;</a:t>
            </a:r>
            <a:r>
              <a:rPr lang="en-US" altLang="ko-KR" sz="1400" dirty="0" err="1"/>
              <a:t>lt;style&amp;gt</a:t>
            </a:r>
            <a:r>
              <a:rPr lang="en-US" altLang="ko-KR" sz="1400" dirty="0"/>
              <a:t>; </a:t>
            </a:r>
            <a:r>
              <a:rPr lang="ko-KR" altLang="en-US" sz="1400" dirty="0" smtClean="0"/>
              <a:t>속성에 </a:t>
            </a:r>
            <a:r>
              <a:rPr lang="ko-KR" altLang="en-US" sz="1400" dirty="0"/>
              <a:t>스타일 만들기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&lt;style&gt;</a:t>
            </a:r>
          </a:p>
          <a:p>
            <a:r>
              <a:rPr lang="en-US" altLang="ko-KR" sz="1400" b="1" dirty="0"/>
              <a:t>p { </a:t>
            </a:r>
            <a:r>
              <a:rPr lang="en-US" altLang="ko-KR" sz="1400" b="1" dirty="0" smtClean="0"/>
              <a:t>color : red</a:t>
            </a:r>
            <a:r>
              <a:rPr lang="en-US" altLang="ko-KR" sz="1400" b="1" dirty="0"/>
              <a:t>; </a:t>
            </a:r>
            <a:r>
              <a:rPr lang="en-US" altLang="ko-KR" sz="1400" b="1" dirty="0" smtClean="0"/>
              <a:t>font-size : 15px; } </a:t>
            </a:r>
            <a:r>
              <a:rPr lang="en-US" altLang="ko-KR" sz="1400" dirty="0">
                <a:solidFill>
                  <a:srgbClr val="00B050"/>
                </a:solidFill>
              </a:rPr>
              <a:t>/* </a:t>
            </a:r>
            <a:r>
              <a:rPr lang="ko-KR" altLang="en-US" sz="1400" dirty="0">
                <a:solidFill>
                  <a:srgbClr val="00B050"/>
                </a:solidFill>
              </a:rPr>
              <a:t>모든 </a:t>
            </a:r>
            <a:r>
              <a:rPr lang="en-US" altLang="ko-KR" sz="1400" dirty="0">
                <a:solidFill>
                  <a:srgbClr val="00B050"/>
                </a:solidFill>
              </a:rPr>
              <a:t>p </a:t>
            </a:r>
            <a:r>
              <a:rPr lang="ko-KR" altLang="en-US" sz="1400" dirty="0">
                <a:solidFill>
                  <a:srgbClr val="00B050"/>
                </a:solidFill>
              </a:rPr>
              <a:t>태그에 적용 *</a:t>
            </a:r>
            <a:r>
              <a:rPr lang="en-US" altLang="ko-KR" sz="1400" dirty="0">
                <a:solidFill>
                  <a:srgbClr val="00B050"/>
                </a:solidFill>
              </a:rPr>
              <a:t>/</a:t>
            </a:r>
            <a:endParaRPr lang="en-US" altLang="ko-KR" sz="1400" b="1" dirty="0">
              <a:solidFill>
                <a:srgbClr val="00B050"/>
              </a:solidFill>
            </a:endParaRPr>
          </a:p>
          <a:p>
            <a:r>
              <a:rPr lang="en-US" altLang="ko-KR" sz="1400" dirty="0"/>
              <a:t>&lt;/style&gt;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&lt;h3&gt;</a:t>
            </a:r>
            <a:r>
              <a:rPr lang="ko-KR" altLang="en-US" sz="1400" dirty="0"/>
              <a:t>손 홍 민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r>
              <a:rPr lang="en-US" altLang="ko-KR" sz="1400" b="1" dirty="0"/>
              <a:t>&lt;p&gt;</a:t>
            </a:r>
            <a:r>
              <a:rPr lang="ko-KR" altLang="en-US" sz="1400" dirty="0"/>
              <a:t>오페라를 좋아하고</a:t>
            </a:r>
            <a:r>
              <a:rPr lang="en-US" altLang="ko-KR" sz="1400" b="1" dirty="0"/>
              <a:t>&lt;/p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b="1" dirty="0"/>
              <a:t>&lt;p</a:t>
            </a:r>
            <a:r>
              <a:rPr lang="en-US" altLang="ko-KR" sz="1400" b="1" dirty="0" smtClean="0"/>
              <a:t>&gt;</a:t>
            </a:r>
            <a:r>
              <a:rPr lang="ko-KR" altLang="en-US" sz="1400" dirty="0" err="1" smtClean="0"/>
              <a:t>엘</a:t>
            </a:r>
            <a:r>
              <a:rPr lang="ko-KR" altLang="en-US" sz="1400" dirty="0" err="1"/>
              <a:t>비</a:t>
            </a:r>
            <a:r>
              <a:rPr lang="ko-KR" altLang="en-US" sz="1400" dirty="0" err="1" smtClean="0"/>
              <a:t>스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프레슬리를</a:t>
            </a:r>
            <a:r>
              <a:rPr lang="ko-KR" altLang="en-US" sz="1400" dirty="0" smtClean="0"/>
              <a:t> 좋아하고</a:t>
            </a:r>
            <a:r>
              <a:rPr lang="en-US" altLang="ko-KR" sz="1400" b="1" dirty="0"/>
              <a:t>&lt;/p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  <a:p>
            <a:r>
              <a:rPr lang="en-US" altLang="ko-KR" sz="1400" b="1" dirty="0"/>
              <a:t>&lt;p style="</a:t>
            </a:r>
            <a:r>
              <a:rPr lang="en-US" altLang="ko-KR" sz="1400" b="1" dirty="0" err="1" smtClean="0"/>
              <a:t>color:blue</a:t>
            </a:r>
            <a:r>
              <a:rPr lang="en-US" altLang="ko-KR" sz="1400" b="1" dirty="0" smtClean="0"/>
              <a:t>"&gt;</a:t>
            </a:r>
            <a:r>
              <a:rPr lang="ko-KR" altLang="en-US" sz="1400" dirty="0"/>
              <a:t>김치부침개를 좋아하고</a:t>
            </a:r>
            <a:r>
              <a:rPr lang="en-US" altLang="ko-KR" sz="1400" b="1" dirty="0"/>
              <a:t>&lt;/p</a:t>
            </a:r>
            <a:r>
              <a:rPr lang="en-US" altLang="ko-KR" sz="1400" dirty="0"/>
              <a:t>&gt;</a:t>
            </a:r>
          </a:p>
          <a:p>
            <a:r>
              <a:rPr lang="en-US" altLang="ko-KR" sz="1400" b="1" dirty="0"/>
              <a:t>&lt;p style="</a:t>
            </a:r>
            <a:r>
              <a:rPr lang="en-US" altLang="ko-KR" sz="1400" b="1" dirty="0" err="1" smtClean="0"/>
              <a:t>color:magenta</a:t>
            </a:r>
            <a:r>
              <a:rPr lang="en-US" altLang="ko-KR" sz="1400" b="1" dirty="0"/>
              <a:t>; font-size:30px"&gt;</a:t>
            </a:r>
            <a:r>
              <a:rPr lang="ko-KR" altLang="en-US" sz="1400" dirty="0" smtClean="0"/>
              <a:t>축구를</a:t>
            </a:r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r>
              <a:rPr lang="ko-KR" altLang="en-US" sz="1400" dirty="0"/>
              <a:t>좋아합니다</a:t>
            </a:r>
            <a:r>
              <a:rPr lang="en-US" altLang="ko-KR" sz="1400" dirty="0"/>
              <a:t>.</a:t>
            </a:r>
            <a:r>
              <a:rPr lang="en-US" altLang="ko-KR" sz="1400" b="1" dirty="0"/>
              <a:t>&lt;/p&gt;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724128" y="1916832"/>
            <a:ext cx="2971466" cy="2954026"/>
            <a:chOff x="5032087" y="1936308"/>
            <a:chExt cx="2971466" cy="295402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32087" y="1936308"/>
              <a:ext cx="2354984" cy="2954026"/>
            </a:xfrm>
            <a:prstGeom prst="rect">
              <a:avLst/>
            </a:prstGeom>
          </p:spPr>
        </p:pic>
        <p:sp>
          <p:nvSpPr>
            <p:cNvPr id="7" name="자유형 6"/>
            <p:cNvSpPr/>
            <p:nvPr/>
          </p:nvSpPr>
          <p:spPr>
            <a:xfrm flipH="1">
              <a:off x="6209579" y="2988770"/>
              <a:ext cx="853605" cy="373265"/>
            </a:xfrm>
            <a:custGeom>
              <a:avLst/>
              <a:gdLst>
                <a:gd name="connsiteX0" fmla="*/ 0 w 524786"/>
                <a:gd name="connsiteY0" fmla="*/ 0 h 1240404"/>
                <a:gd name="connsiteX1" fmla="*/ 87465 w 524786"/>
                <a:gd name="connsiteY1" fmla="*/ 1009816 h 1240404"/>
                <a:gd name="connsiteX2" fmla="*/ 524786 w 524786"/>
                <a:gd name="connsiteY2" fmla="*/ 1240404 h 1240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4786" h="1240404">
                  <a:moveTo>
                    <a:pt x="0" y="0"/>
                  </a:moveTo>
                  <a:cubicBezTo>
                    <a:pt x="0" y="401541"/>
                    <a:pt x="1" y="803082"/>
                    <a:pt x="87465" y="1009816"/>
                  </a:cubicBezTo>
                  <a:cubicBezTo>
                    <a:pt x="174929" y="1216550"/>
                    <a:pt x="349857" y="1228477"/>
                    <a:pt x="524786" y="1240404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699944" y="2742549"/>
              <a:ext cx="72648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/>
                <a:t>red, 15px</a:t>
              </a:r>
              <a:endParaRPr lang="ko-KR" altLang="en-US" sz="1000" dirty="0"/>
            </a:p>
          </p:txBody>
        </p:sp>
        <p:sp>
          <p:nvSpPr>
            <p:cNvPr id="6" name="자유형 5"/>
            <p:cNvSpPr/>
            <p:nvPr/>
          </p:nvSpPr>
          <p:spPr>
            <a:xfrm>
              <a:off x="6444208" y="3792610"/>
              <a:ext cx="683812" cy="155184"/>
            </a:xfrm>
            <a:custGeom>
              <a:avLst/>
              <a:gdLst>
                <a:gd name="connsiteX0" fmla="*/ 0 w 683812"/>
                <a:gd name="connsiteY0" fmla="*/ 127221 h 127221"/>
                <a:gd name="connsiteX1" fmla="*/ 381663 w 683812"/>
                <a:gd name="connsiteY1" fmla="*/ 87465 h 127221"/>
                <a:gd name="connsiteX2" fmla="*/ 683812 w 683812"/>
                <a:gd name="connsiteY2" fmla="*/ 0 h 12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812" h="127221">
                  <a:moveTo>
                    <a:pt x="0" y="127221"/>
                  </a:moveTo>
                  <a:cubicBezTo>
                    <a:pt x="133847" y="117944"/>
                    <a:pt x="267694" y="108668"/>
                    <a:pt x="381663" y="87465"/>
                  </a:cubicBezTo>
                  <a:cubicBezTo>
                    <a:pt x="495632" y="66262"/>
                    <a:pt x="633454" y="15903"/>
                    <a:pt x="683812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028064" y="3582374"/>
              <a:ext cx="7873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/>
                <a:t>blue, 15px</a:t>
              </a:r>
              <a:endParaRPr lang="ko-KR" altLang="en-US" sz="10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956471" y="3947794"/>
              <a:ext cx="10470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/>
                <a:t>magenta, 30px</a:t>
              </a:r>
              <a:endParaRPr lang="ko-KR" altLang="en-US" sz="1000" dirty="0"/>
            </a:p>
          </p:txBody>
        </p:sp>
        <p:sp>
          <p:nvSpPr>
            <p:cNvPr id="9" name="자유형 8"/>
            <p:cNvSpPr/>
            <p:nvPr/>
          </p:nvSpPr>
          <p:spPr>
            <a:xfrm>
              <a:off x="6627088" y="4070906"/>
              <a:ext cx="400976" cy="294198"/>
            </a:xfrm>
            <a:custGeom>
              <a:avLst/>
              <a:gdLst>
                <a:gd name="connsiteX0" fmla="*/ 0 w 596348"/>
                <a:gd name="connsiteY0" fmla="*/ 294198 h 294198"/>
                <a:gd name="connsiteX1" fmla="*/ 254442 w 596348"/>
                <a:gd name="connsiteY1" fmla="*/ 103367 h 294198"/>
                <a:gd name="connsiteX2" fmla="*/ 596348 w 596348"/>
                <a:gd name="connsiteY2" fmla="*/ 0 h 29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6348" h="294198">
                  <a:moveTo>
                    <a:pt x="0" y="294198"/>
                  </a:moveTo>
                  <a:cubicBezTo>
                    <a:pt x="77525" y="223299"/>
                    <a:pt x="155051" y="152400"/>
                    <a:pt x="254442" y="103367"/>
                  </a:cubicBezTo>
                  <a:cubicBezTo>
                    <a:pt x="353833" y="54334"/>
                    <a:pt x="596348" y="0"/>
                    <a:pt x="596348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6696075" y="3009900"/>
              <a:ext cx="386829" cy="600075"/>
            </a:xfrm>
            <a:custGeom>
              <a:avLst/>
              <a:gdLst>
                <a:gd name="connsiteX0" fmla="*/ 371475 w 386829"/>
                <a:gd name="connsiteY0" fmla="*/ 0 h 600075"/>
                <a:gd name="connsiteX1" fmla="*/ 342900 w 386829"/>
                <a:gd name="connsiteY1" fmla="*/ 457200 h 600075"/>
                <a:gd name="connsiteX2" fmla="*/ 0 w 386829"/>
                <a:gd name="connsiteY2" fmla="*/ 60007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6829" h="600075">
                  <a:moveTo>
                    <a:pt x="371475" y="0"/>
                  </a:moveTo>
                  <a:cubicBezTo>
                    <a:pt x="388144" y="178593"/>
                    <a:pt x="404813" y="357187"/>
                    <a:pt x="342900" y="457200"/>
                  </a:cubicBezTo>
                  <a:cubicBezTo>
                    <a:pt x="280987" y="557213"/>
                    <a:pt x="140493" y="578644"/>
                    <a:pt x="0" y="600075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123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외부 스타일 시트 파일 불러오기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스타일 시트를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저장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페이지에서 스타일 시트 파일을 불러 사용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동일한 스타일 시트를 웹 페이지마다 중복 작성 해소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웹 사이트의 전체 웹 페이지 모양의 일관성 확보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CSS3 </a:t>
            </a:r>
            <a:r>
              <a:rPr lang="ko-KR" altLang="en-US" dirty="0" smtClean="0"/>
              <a:t>스타일 시트 파일을 불러오는 방법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&lt;link&gt; </a:t>
            </a:r>
            <a:r>
              <a:rPr lang="ko-KR" altLang="en-US" dirty="0" smtClean="0"/>
              <a:t>태그 이용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ko-KR" altLang="en-US" dirty="0" smtClean="0"/>
          </a:p>
          <a:p>
            <a:pPr lvl="2"/>
            <a:r>
              <a:rPr lang="en-US" altLang="ko-KR" dirty="0" smtClean="0"/>
              <a:t>@import </a:t>
            </a:r>
            <a:r>
              <a:rPr lang="ko-KR" altLang="en-US" dirty="0" smtClean="0"/>
              <a:t>이용</a:t>
            </a:r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35696" y="4490536"/>
            <a:ext cx="655272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&lt;head&gt;</a:t>
            </a:r>
          </a:p>
          <a:p>
            <a:pPr marL="190500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200" b="1" kern="0" dirty="0">
                <a:solidFill>
                  <a:srgbClr val="000000"/>
                </a:solidFill>
                <a:latin typeface="+mj-ea"/>
                <a:ea typeface="+mj-ea"/>
              </a:rPr>
              <a:t>&lt;link </a:t>
            </a:r>
            <a:r>
              <a:rPr lang="en-US" altLang="ko-KR" sz="1200" b="1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200" b="1" kern="0" dirty="0">
                <a:solidFill>
                  <a:srgbClr val="000000"/>
                </a:solidFill>
                <a:latin typeface="+mj-ea"/>
                <a:ea typeface="+mj-ea"/>
              </a:rPr>
              <a:t>="mystyle.css" type="text/</a:t>
            </a:r>
            <a:r>
              <a:rPr lang="en-US" altLang="ko-KR" sz="1200" b="1" kern="0" dirty="0" err="1">
                <a:solidFill>
                  <a:srgbClr val="000000"/>
                </a:solidFill>
                <a:latin typeface="+mj-ea"/>
                <a:ea typeface="+mj-ea"/>
              </a:rPr>
              <a:t>css</a:t>
            </a:r>
            <a:r>
              <a:rPr lang="en-US" altLang="ko-KR" sz="1200" b="1" kern="0" dirty="0">
                <a:solidFill>
                  <a:srgbClr val="000000"/>
                </a:solidFill>
                <a:latin typeface="+mj-ea"/>
                <a:ea typeface="+mj-ea"/>
              </a:rPr>
              <a:t>" </a:t>
            </a:r>
            <a:r>
              <a:rPr lang="en-US" altLang="ko-KR" sz="1200" b="1" kern="0" dirty="0" err="1">
                <a:solidFill>
                  <a:srgbClr val="000000"/>
                </a:solidFill>
                <a:latin typeface="+mj-ea"/>
                <a:ea typeface="+mj-ea"/>
              </a:rPr>
              <a:t>rel</a:t>
            </a:r>
            <a:r>
              <a:rPr lang="en-US" altLang="ko-KR" sz="1200" b="1" kern="0" dirty="0">
                <a:solidFill>
                  <a:srgbClr val="000000"/>
                </a:solidFill>
                <a:latin typeface="+mj-ea"/>
                <a:ea typeface="+mj-ea"/>
              </a:rPr>
              <a:t>="stylesheet"&gt;</a:t>
            </a:r>
          </a:p>
          <a:p>
            <a:pPr marL="190500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&lt;/head&gt;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35696" y="5581689"/>
            <a:ext cx="6552728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&lt;style&gt;</a:t>
            </a:r>
          </a:p>
          <a:p>
            <a:pPr marL="190500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200" b="1" kern="0" dirty="0">
                <a:solidFill>
                  <a:srgbClr val="000000"/>
                </a:solidFill>
                <a:latin typeface="+mj-ea"/>
                <a:ea typeface="+mj-ea"/>
              </a:rPr>
              <a:t>@import </a:t>
            </a:r>
            <a:r>
              <a:rPr lang="en-US" altLang="ko-KR" sz="1200" b="1" kern="0" dirty="0" err="1">
                <a:solidFill>
                  <a:srgbClr val="000000"/>
                </a:solidFill>
                <a:latin typeface="+mj-ea"/>
                <a:ea typeface="+mj-ea"/>
              </a:rPr>
              <a:t>url</a:t>
            </a:r>
            <a:r>
              <a:rPr lang="en-US" altLang="ko-KR" sz="1200" b="1" kern="0" dirty="0">
                <a:solidFill>
                  <a:srgbClr val="000000"/>
                </a:solidFill>
                <a:latin typeface="+mj-ea"/>
                <a:ea typeface="+mj-ea"/>
              </a:rPr>
              <a:t>(mystyle.css);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</a:p>
          <a:p>
            <a:pPr marL="1104900" lvl="2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	/* @import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url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(‘mystyle.css’);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로 해도 됨 *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/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104900" lvl="2" defTabSz="180000" fontAlgn="base" latinLnBrk="0"/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/* @import “mystyle.css”;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로 해도 됨 *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/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&lt;/style&gt;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35696" y="2636912"/>
            <a:ext cx="65527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200" strike="sngStrike" kern="0" dirty="0">
                <a:solidFill>
                  <a:srgbClr val="000000"/>
                </a:solidFill>
                <a:latin typeface="+mj-ea"/>
                <a:ea typeface="+mj-ea"/>
              </a:rPr>
              <a:t>&lt;style</a:t>
            </a:r>
            <a:r>
              <a:rPr lang="en-US" altLang="ko-KR" sz="1200" strike="sngStrike" kern="0" dirty="0" smtClean="0">
                <a:solidFill>
                  <a:srgbClr val="000000"/>
                </a:solidFill>
                <a:latin typeface="+mj-ea"/>
                <a:ea typeface="+mj-ea"/>
              </a:rPr>
              <a:t>&gt; 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/*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mystyle.css */</a:t>
            </a:r>
          </a:p>
          <a:p>
            <a:pPr marL="190500" defTabSz="180000" fontAlgn="base" latinLnBrk="0"/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	body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{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background-color:linen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color:blueviolet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margin-	left:30px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; margin-right:30px; }</a:t>
            </a:r>
          </a:p>
          <a:p>
            <a:pPr marL="190500" defTabSz="180000" fontAlgn="base" latinLnBrk="0"/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	h3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{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text-align:center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color:darkred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; }</a:t>
            </a:r>
          </a:p>
          <a:p>
            <a:pPr marL="190500" defTabSz="180000" fontAlgn="base" latinLnBrk="0"/>
            <a:r>
              <a:rPr lang="en-US" altLang="ko-KR" sz="1200" strike="sngStrike" kern="0" dirty="0">
                <a:solidFill>
                  <a:srgbClr val="000000"/>
                </a:solidFill>
                <a:latin typeface="+mj-ea"/>
                <a:ea typeface="+mj-ea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11074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4-5 &lt;link&gt; </a:t>
            </a:r>
            <a:r>
              <a:rPr lang="ko-KR" altLang="en-US" dirty="0"/>
              <a:t>태그로 </a:t>
            </a:r>
            <a:r>
              <a:rPr lang="en-US" altLang="ko-KR" dirty="0" smtClean="0"/>
              <a:t>CSS3 </a:t>
            </a:r>
            <a:r>
              <a:rPr lang="ko-KR" altLang="en-US" dirty="0" smtClean="0"/>
              <a:t>파일 </a:t>
            </a:r>
            <a:r>
              <a:rPr lang="ko-KR" altLang="en-US" dirty="0"/>
              <a:t>불러오기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3843" y="3717032"/>
            <a:ext cx="5460285" cy="27363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</a:t>
            </a:r>
            <a:r>
              <a:rPr lang="en-US" altLang="ko-KR" sz="1400" dirty="0" smtClean="0"/>
              <a:t>&gt;&lt;</a:t>
            </a:r>
            <a:r>
              <a:rPr lang="en-US" altLang="ko-KR" sz="1400" dirty="0"/>
              <a:t>title&gt;&amp;</a:t>
            </a:r>
            <a:r>
              <a:rPr lang="en-US" altLang="ko-KR" sz="1400" dirty="0" err="1"/>
              <a:t>lt;link&amp;gt</a:t>
            </a:r>
            <a:r>
              <a:rPr lang="en-US" altLang="ko-KR" sz="1400" dirty="0"/>
              <a:t>;</a:t>
            </a:r>
            <a:r>
              <a:rPr lang="ko-KR" altLang="en-US" sz="1400" dirty="0"/>
              <a:t> 태그로 스타일 파일 불러오기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&lt;</a:t>
            </a:r>
            <a:r>
              <a:rPr lang="en-US" altLang="ko-KR" sz="1400" b="1" dirty="0"/>
              <a:t>link type="text/</a:t>
            </a:r>
            <a:r>
              <a:rPr lang="en-US" altLang="ko-KR" sz="1400" b="1" dirty="0" err="1"/>
              <a:t>css</a:t>
            </a:r>
            <a:r>
              <a:rPr lang="en-US" altLang="ko-KR" sz="1400" b="1" dirty="0"/>
              <a:t>" </a:t>
            </a:r>
            <a:r>
              <a:rPr lang="en-US" altLang="ko-KR" sz="1400" b="1" dirty="0" err="1"/>
              <a:t>rel</a:t>
            </a:r>
            <a:r>
              <a:rPr lang="en-US" altLang="ko-KR" sz="1400" b="1" dirty="0"/>
              <a:t>="stylesheet" </a:t>
            </a:r>
            <a:r>
              <a:rPr lang="en-US" altLang="ko-KR" sz="1400" b="1" dirty="0" err="1">
                <a:solidFill>
                  <a:schemeClr val="accent2">
                    <a:lumMod val="75000"/>
                  </a:schemeClr>
                </a:solidFill>
              </a:rPr>
              <a:t>href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="mystyle.css"</a:t>
            </a:r>
            <a:r>
              <a:rPr lang="en-US" altLang="ko-KR" sz="1400" b="1" dirty="0"/>
              <a:t>&gt;</a:t>
            </a:r>
          </a:p>
          <a:p>
            <a:pPr defTabSz="180000"/>
            <a:r>
              <a:rPr lang="en-US" altLang="ko-KR" sz="1400" dirty="0" smtClean="0"/>
              <a:t>&lt;/</a:t>
            </a:r>
            <a:r>
              <a:rPr lang="en-US" altLang="ko-KR" sz="1400" dirty="0"/>
              <a:t>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 err="1"/>
              <a:t>소연재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&lt;p&gt;</a:t>
            </a:r>
            <a:r>
              <a:rPr lang="ko-KR" altLang="en-US" sz="1400" dirty="0"/>
              <a:t>저는 체조 선수 </a:t>
            </a:r>
            <a:r>
              <a:rPr lang="ko-KR" altLang="en-US" sz="1400" dirty="0" err="1"/>
              <a:t>소연재입니다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음악을 들으면서 </a:t>
            </a:r>
            <a:r>
              <a:rPr lang="ko-KR" altLang="en-US" sz="1400" dirty="0" err="1"/>
              <a:t>책읽기를</a:t>
            </a:r>
            <a:r>
              <a:rPr lang="ko-KR" altLang="en-US" sz="1400" dirty="0"/>
              <a:t> 좋아합니다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김치 </a:t>
            </a:r>
            <a:r>
              <a:rPr lang="ko-KR" altLang="en-US" sz="1400" dirty="0"/>
              <a:t>찌개와 막국수 무척 좋아합니다</a:t>
            </a:r>
            <a:r>
              <a:rPr lang="en-US" altLang="ko-KR" sz="1400" dirty="0"/>
              <a:t>.&lt;/p&gt;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251520" y="2454260"/>
            <a:ext cx="5472607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/* mystyle.css */</a:t>
            </a:r>
          </a:p>
          <a:p>
            <a:pPr defTabSz="180000" fontAlgn="base" latinLnBrk="0"/>
            <a:r>
              <a:rPr lang="en-US" altLang="ko-KR" sz="1400" dirty="0"/>
              <a:t>body { </a:t>
            </a:r>
            <a:r>
              <a:rPr lang="en-US" altLang="ko-KR" sz="1400" dirty="0" smtClean="0"/>
              <a:t>background-color : </a:t>
            </a:r>
            <a:r>
              <a:rPr lang="en-US" altLang="ko-KR" sz="1400" dirty="0"/>
              <a:t>linen; </a:t>
            </a:r>
            <a:r>
              <a:rPr lang="en-US" altLang="ko-KR" sz="1400" dirty="0" smtClean="0"/>
              <a:t>color : </a:t>
            </a:r>
            <a:r>
              <a:rPr lang="en-US" altLang="ko-KR" sz="1400" dirty="0" err="1"/>
              <a:t>blueviolet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		margin-left : </a:t>
            </a:r>
            <a:r>
              <a:rPr lang="en-US" altLang="ko-KR" sz="1400" dirty="0"/>
              <a:t>30px; </a:t>
            </a:r>
            <a:r>
              <a:rPr lang="en-US" altLang="ko-KR" sz="1400" dirty="0" smtClean="0"/>
              <a:t>margin-right : </a:t>
            </a:r>
            <a:r>
              <a:rPr lang="en-US" altLang="ko-KR" sz="1400" dirty="0"/>
              <a:t>30px; }</a:t>
            </a:r>
          </a:p>
          <a:p>
            <a:pPr defTabSz="180000" fontAlgn="base" latinLnBrk="0"/>
            <a:r>
              <a:rPr lang="en-US" altLang="ko-KR" sz="1400" dirty="0"/>
              <a:t>h3 { </a:t>
            </a:r>
            <a:r>
              <a:rPr lang="en-US" altLang="ko-KR" sz="1400" dirty="0" smtClean="0"/>
              <a:t>text-align : </a:t>
            </a:r>
            <a:r>
              <a:rPr lang="en-US" altLang="ko-KR" sz="1400" dirty="0"/>
              <a:t>center; </a:t>
            </a:r>
            <a:r>
              <a:rPr lang="en-US" altLang="ko-KR" sz="1400" dirty="0" smtClean="0"/>
              <a:t>color : </a:t>
            </a:r>
            <a:r>
              <a:rPr lang="en-US" altLang="ko-KR" sz="1400" dirty="0" err="1"/>
              <a:t>darkred</a:t>
            </a:r>
            <a:r>
              <a:rPr lang="en-US" altLang="ko-KR" sz="1400" dirty="0"/>
              <a:t>; 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415390" y="2145595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1400" b="1" dirty="0" smtClean="0"/>
              <a:t>mystyle.css</a:t>
            </a:r>
            <a:endParaRPr lang="en-US" altLang="ko-KR" sz="1400" b="1" dirty="0"/>
          </a:p>
        </p:txBody>
      </p:sp>
      <p:sp>
        <p:nvSpPr>
          <p:cNvPr id="10" name="자유형 9"/>
          <p:cNvSpPr/>
          <p:nvPr/>
        </p:nvSpPr>
        <p:spPr>
          <a:xfrm>
            <a:off x="2987824" y="3408367"/>
            <a:ext cx="2592288" cy="1028745"/>
          </a:xfrm>
          <a:custGeom>
            <a:avLst/>
            <a:gdLst>
              <a:gd name="connsiteX0" fmla="*/ 0 w 2324900"/>
              <a:gd name="connsiteY0" fmla="*/ 0 h 1228725"/>
              <a:gd name="connsiteX1" fmla="*/ 257175 w 2324900"/>
              <a:gd name="connsiteY1" fmla="*/ 314325 h 1228725"/>
              <a:gd name="connsiteX2" fmla="*/ 1162050 w 2324900"/>
              <a:gd name="connsiteY2" fmla="*/ 523875 h 1228725"/>
              <a:gd name="connsiteX3" fmla="*/ 2238375 w 2324900"/>
              <a:gd name="connsiteY3" fmla="*/ 771525 h 1228725"/>
              <a:gd name="connsiteX4" fmla="*/ 2181225 w 2324900"/>
              <a:gd name="connsiteY4" fmla="*/ 1228725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4900" h="1228725">
                <a:moveTo>
                  <a:pt x="0" y="0"/>
                </a:moveTo>
                <a:cubicBezTo>
                  <a:pt x="31750" y="113506"/>
                  <a:pt x="63500" y="227013"/>
                  <a:pt x="257175" y="314325"/>
                </a:cubicBezTo>
                <a:cubicBezTo>
                  <a:pt x="450850" y="401637"/>
                  <a:pt x="1162050" y="523875"/>
                  <a:pt x="1162050" y="523875"/>
                </a:cubicBezTo>
                <a:cubicBezTo>
                  <a:pt x="1492250" y="600075"/>
                  <a:pt x="2068513" y="654050"/>
                  <a:pt x="2238375" y="771525"/>
                </a:cubicBezTo>
                <a:cubicBezTo>
                  <a:pt x="2408237" y="889000"/>
                  <a:pt x="2294731" y="1058862"/>
                  <a:pt x="2181225" y="1228725"/>
                </a:cubicBezTo>
              </a:path>
            </a:pathLst>
          </a:custGeom>
          <a:noFill/>
          <a:ln w="952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3753036"/>
            <a:ext cx="2793070" cy="266429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86856" y="1365920"/>
            <a:ext cx="79791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ko-KR" altLang="en-US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예제 </a:t>
            </a:r>
            <a:r>
              <a:rPr lang="en-US" altLang="ko-KR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4–3</a:t>
            </a:r>
            <a:r>
              <a:rPr lang="ko-KR" altLang="en-US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의 </a:t>
            </a:r>
            <a:r>
              <a:rPr lang="en-US" altLang="ko-KR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CSS3 </a:t>
            </a:r>
            <a:r>
              <a:rPr lang="ko-KR" altLang="en-US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스타일 시트를 </a:t>
            </a:r>
            <a:r>
              <a:rPr lang="en-US" altLang="ko-KR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mystyle.css </a:t>
            </a:r>
            <a:r>
              <a:rPr lang="ko-KR" altLang="en-US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파일에 저장하고</a:t>
            </a:r>
            <a:r>
              <a:rPr lang="en-US" altLang="ko-KR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&lt;link&gt; </a:t>
            </a:r>
            <a:r>
              <a:rPr lang="ko-KR" altLang="en-US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태그로 불러 사용하도록 수정하라</a:t>
            </a:r>
            <a:r>
              <a:rPr lang="en-US" altLang="ko-KR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kern="0" spc="0" dirty="0">
              <a:solidFill>
                <a:schemeClr val="accent2">
                  <a:lumMod val="75000"/>
                </a:schemeClr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7188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4-6 @import</a:t>
            </a:r>
            <a:r>
              <a:rPr lang="ko-KR" altLang="en-US" dirty="0"/>
              <a:t>로 </a:t>
            </a:r>
            <a:r>
              <a:rPr lang="en-US" altLang="ko-KR" dirty="0"/>
              <a:t>CSS3 </a:t>
            </a:r>
            <a:r>
              <a:rPr lang="ko-KR" altLang="en-US" dirty="0"/>
              <a:t>파일 불러오기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92850" y="2852936"/>
            <a:ext cx="5112568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</a:t>
            </a:r>
          </a:p>
          <a:p>
            <a:pPr defTabSz="180000"/>
            <a:r>
              <a:rPr lang="en-US" altLang="ko-KR" sz="1400" dirty="0"/>
              <a:t>&lt;title&gt;&amp;</a:t>
            </a:r>
            <a:r>
              <a:rPr lang="en-US" altLang="ko-KR" sz="1400" dirty="0" err="1"/>
              <a:t>lt</a:t>
            </a:r>
            <a:r>
              <a:rPr lang="en-US" altLang="ko-KR" sz="1400" dirty="0"/>
              <a:t>;@</a:t>
            </a:r>
            <a:r>
              <a:rPr lang="en-US" altLang="ko-KR" sz="1400" dirty="0" err="1"/>
              <a:t>import&amp;gt</a:t>
            </a:r>
            <a:r>
              <a:rPr lang="en-US" altLang="ko-KR" sz="1400" dirty="0"/>
              <a:t>;</a:t>
            </a:r>
            <a:r>
              <a:rPr lang="ko-KR" altLang="en-US" sz="1400" dirty="0"/>
              <a:t>로 외부 스타일 불러오기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b="1" dirty="0"/>
              <a:t>&lt;style&gt;</a:t>
            </a:r>
          </a:p>
          <a:p>
            <a:pPr defTabSz="180000"/>
            <a:r>
              <a:rPr lang="en-US" altLang="ko-KR" sz="1400" b="1" dirty="0" smtClean="0"/>
              <a:t>	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@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import </a:t>
            </a:r>
            <a:r>
              <a:rPr lang="en-US" altLang="ko-KR" sz="1400" b="1" dirty="0" err="1">
                <a:solidFill>
                  <a:schemeClr val="accent2">
                    <a:lumMod val="75000"/>
                  </a:schemeClr>
                </a:solidFill>
              </a:rPr>
              <a:t>url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(mystyle.css);</a:t>
            </a:r>
          </a:p>
          <a:p>
            <a:pPr defTabSz="180000"/>
            <a:r>
              <a:rPr lang="en-US" altLang="ko-KR" sz="1400" b="1" dirty="0"/>
              <a:t>&lt;/style&gt;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 err="1"/>
              <a:t>소연재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&lt;p&gt;</a:t>
            </a:r>
            <a:r>
              <a:rPr lang="ko-KR" altLang="en-US" sz="1400" dirty="0"/>
              <a:t>저는 체조 선수 </a:t>
            </a:r>
            <a:r>
              <a:rPr lang="ko-KR" altLang="en-US" sz="1400" dirty="0" err="1"/>
              <a:t>소연재입니다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음악을 들으면서 </a:t>
            </a:r>
            <a:r>
              <a:rPr lang="ko-KR" altLang="en-US" sz="1400" dirty="0" err="1"/>
              <a:t>책읽기를</a:t>
            </a:r>
            <a:r>
              <a:rPr lang="ko-KR" altLang="en-US" sz="1400" dirty="0"/>
              <a:t> 좋아합니다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김치 </a:t>
            </a:r>
            <a:r>
              <a:rPr lang="ko-KR" altLang="en-US" sz="1400" dirty="0"/>
              <a:t>찌개와 막국수 무척 좋아합니다</a:t>
            </a:r>
            <a:r>
              <a:rPr lang="en-US" altLang="ko-KR" sz="1400" dirty="0"/>
              <a:t>.&lt;/p&gt;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2216415" y="1385173"/>
            <a:ext cx="12700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smtClean="0"/>
              <a:t>mystyle.css</a:t>
            </a:r>
            <a:endParaRPr lang="en-US" altLang="ko-KR" sz="1400" b="1" dirty="0"/>
          </a:p>
        </p:txBody>
      </p:sp>
      <p:sp>
        <p:nvSpPr>
          <p:cNvPr id="11" name="자유형 10"/>
          <p:cNvSpPr/>
          <p:nvPr/>
        </p:nvSpPr>
        <p:spPr>
          <a:xfrm>
            <a:off x="276827" y="2493168"/>
            <a:ext cx="504056" cy="1583903"/>
          </a:xfrm>
          <a:custGeom>
            <a:avLst/>
            <a:gdLst>
              <a:gd name="connsiteX0" fmla="*/ 376265 w 376265"/>
              <a:gd name="connsiteY0" fmla="*/ 1905000 h 1905000"/>
              <a:gd name="connsiteX1" fmla="*/ 52415 w 376265"/>
              <a:gd name="connsiteY1" fmla="*/ 1438275 h 1905000"/>
              <a:gd name="connsiteX2" fmla="*/ 14315 w 376265"/>
              <a:gd name="connsiteY2" fmla="*/ 695325 h 1905000"/>
              <a:gd name="connsiteX3" fmla="*/ 195290 w 376265"/>
              <a:gd name="connsiteY3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265" h="1905000">
                <a:moveTo>
                  <a:pt x="376265" y="1905000"/>
                </a:moveTo>
                <a:cubicBezTo>
                  <a:pt x="244502" y="1772443"/>
                  <a:pt x="112740" y="1639887"/>
                  <a:pt x="52415" y="1438275"/>
                </a:cubicBezTo>
                <a:cubicBezTo>
                  <a:pt x="-7910" y="1236662"/>
                  <a:pt x="-9497" y="935037"/>
                  <a:pt x="14315" y="695325"/>
                </a:cubicBezTo>
                <a:cubicBezTo>
                  <a:pt x="38127" y="455613"/>
                  <a:pt x="116708" y="227806"/>
                  <a:pt x="195290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2996952"/>
            <a:ext cx="2832547" cy="274190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57417" y="1662172"/>
            <a:ext cx="504094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/* mystyle.css */</a:t>
            </a:r>
          </a:p>
          <a:p>
            <a:pPr defTabSz="180000" fontAlgn="base" latinLnBrk="0"/>
            <a:r>
              <a:rPr lang="en-US" altLang="ko-KR" sz="1400" dirty="0"/>
              <a:t>body { </a:t>
            </a:r>
            <a:r>
              <a:rPr lang="en-US" altLang="ko-KR" sz="1400" dirty="0" smtClean="0"/>
              <a:t>background-color : </a:t>
            </a:r>
            <a:r>
              <a:rPr lang="en-US" altLang="ko-KR" sz="1400" dirty="0"/>
              <a:t>linen; </a:t>
            </a:r>
            <a:r>
              <a:rPr lang="en-US" altLang="ko-KR" sz="1400" dirty="0" smtClean="0"/>
              <a:t>color : </a:t>
            </a:r>
            <a:r>
              <a:rPr lang="en-US" altLang="ko-KR" sz="1400" dirty="0" err="1"/>
              <a:t>blueviolet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		margin-left : </a:t>
            </a:r>
            <a:r>
              <a:rPr lang="en-US" altLang="ko-KR" sz="1400" dirty="0"/>
              <a:t>30px; </a:t>
            </a:r>
            <a:r>
              <a:rPr lang="en-US" altLang="ko-KR" sz="1400" dirty="0" smtClean="0"/>
              <a:t>margin-right : </a:t>
            </a:r>
            <a:r>
              <a:rPr lang="en-US" altLang="ko-KR" sz="1400" dirty="0"/>
              <a:t>30px; }</a:t>
            </a:r>
          </a:p>
          <a:p>
            <a:pPr defTabSz="180000" fontAlgn="base" latinLnBrk="0"/>
            <a:r>
              <a:rPr lang="en-US" altLang="ko-KR" sz="1400" dirty="0"/>
              <a:t>h3 { </a:t>
            </a:r>
            <a:r>
              <a:rPr lang="en-US" altLang="ko-KR" sz="1400" dirty="0" smtClean="0"/>
              <a:t>text-align : </a:t>
            </a:r>
            <a:r>
              <a:rPr lang="en-US" altLang="ko-KR" sz="1400" dirty="0"/>
              <a:t>center; </a:t>
            </a:r>
            <a:r>
              <a:rPr lang="en-US" altLang="ko-KR" sz="1400" dirty="0" smtClean="0"/>
              <a:t>color : </a:t>
            </a:r>
            <a:r>
              <a:rPr lang="en-US" altLang="ko-KR" sz="1400" dirty="0" err="1"/>
              <a:t>darkred</a:t>
            </a:r>
            <a:r>
              <a:rPr lang="en-US" altLang="ko-KR" sz="1400" dirty="0"/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161834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CSS3 </a:t>
            </a:r>
            <a:r>
              <a:rPr lang="ko-KR" altLang="en-US" dirty="0" smtClean="0"/>
              <a:t>규칙 </a:t>
            </a:r>
            <a:r>
              <a:rPr lang="en-US" altLang="ko-KR" dirty="0" smtClean="0"/>
              <a:t>1 – </a:t>
            </a:r>
            <a:r>
              <a:rPr lang="ko-KR" altLang="en-US" dirty="0" smtClean="0"/>
              <a:t>스타일 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 smtClean="0"/>
              <a:t>CSS3 </a:t>
            </a:r>
            <a:r>
              <a:rPr lang="ko-KR" altLang="en-US" dirty="0" smtClean="0"/>
              <a:t>스타일은 부모 태그로부터 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부모 태그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부모 요소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자신을 둘러싸는 태그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 smtClean="0"/>
              <a:t>&lt;p&gt; </a:t>
            </a:r>
            <a:r>
              <a:rPr lang="ko-KR" altLang="en-US" dirty="0" smtClean="0"/>
              <a:t>태그는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em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의 부모 태그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</a:t>
            </a:r>
            <a:r>
              <a:rPr lang="en-US" altLang="ko-KR" dirty="0" err="1"/>
              <a:t>em</a:t>
            </a:r>
            <a:r>
              <a:rPr lang="en-US" altLang="ko-KR" dirty="0"/>
              <a:t>&gt; </a:t>
            </a:r>
            <a:r>
              <a:rPr lang="ko-KR" altLang="en-US" dirty="0" smtClean="0"/>
              <a:t>태그의 출력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글자 </a:t>
            </a:r>
            <a:r>
              <a:rPr lang="ko-KR" altLang="en-US" dirty="0"/>
              <a:t>크기는 </a:t>
            </a:r>
            <a:r>
              <a:rPr lang="en-US" altLang="ko-KR" dirty="0" smtClean="0"/>
              <a:t>25px, </a:t>
            </a:r>
            <a:r>
              <a:rPr lang="ko-KR" altLang="en-US" dirty="0"/>
              <a:t>글자 색은 </a:t>
            </a:r>
            <a:r>
              <a:rPr lang="ko-KR" altLang="en-US" dirty="0" smtClean="0"/>
              <a:t>부모 </a:t>
            </a:r>
            <a:r>
              <a:rPr lang="en-US" altLang="ko-KR" dirty="0"/>
              <a:t>&lt;p&gt; </a:t>
            </a:r>
            <a:r>
              <a:rPr lang="ko-KR" altLang="en-US" dirty="0"/>
              <a:t>태그를 상속받아 </a:t>
            </a:r>
            <a:r>
              <a:rPr lang="en-US" altLang="ko-KR" dirty="0" smtClean="0"/>
              <a:t>green</a:t>
            </a:r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763688" y="2924944"/>
            <a:ext cx="51845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&lt;p style="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color:green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  <a:r>
              <a:rPr lang="ko-KR" altLang="en-US" sz="1600" kern="0" dirty="0" smtClean="0">
                <a:solidFill>
                  <a:srgbClr val="000000"/>
                </a:solidFill>
                <a:latin typeface="+mj-ea"/>
                <a:ea typeface="+mj-ea"/>
              </a:rPr>
              <a:t>안녕하세요 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em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style=“font-size:25px”&gt;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자식입니다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em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391996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2081801"/>
            <a:ext cx="2372281" cy="21606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4–7 </a:t>
            </a:r>
            <a:r>
              <a:rPr lang="ko-KR" altLang="en-US" dirty="0"/>
              <a:t>부모 스타일 상속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2060848"/>
            <a:ext cx="4608512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부모 스타일 상속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부모 스타일 상속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&lt;p style="</a:t>
            </a:r>
            <a:r>
              <a:rPr lang="en-US" altLang="ko-KR" sz="1400" b="1" dirty="0" err="1" smtClean="0"/>
              <a:t>color:green</a:t>
            </a:r>
            <a:r>
              <a:rPr lang="en-US" altLang="ko-KR" sz="1400" b="1" dirty="0"/>
              <a:t>"&gt;</a:t>
            </a:r>
            <a:r>
              <a:rPr lang="ko-KR" altLang="en-US" sz="1400" b="1" dirty="0"/>
              <a:t>자식 태그는 부모의 스타일을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altLang="ko-KR" sz="1400" b="1" dirty="0" err="1">
                <a:solidFill>
                  <a:schemeClr val="accent2">
                    <a:lumMod val="75000"/>
                  </a:schemeClr>
                </a:solidFill>
              </a:rPr>
              <a:t>em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 style="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font-size:25px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"&gt;</a:t>
            </a:r>
            <a:r>
              <a:rPr lang="ko-KR" altLang="en-US" sz="1400" b="1" dirty="0">
                <a:solidFill>
                  <a:schemeClr val="accent2">
                    <a:lumMod val="75000"/>
                  </a:schemeClr>
                </a:solidFill>
              </a:rPr>
              <a:t>상속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&lt;/</a:t>
            </a:r>
            <a:r>
              <a:rPr lang="en-US" altLang="ko-KR" sz="1400" b="1" dirty="0" err="1">
                <a:solidFill>
                  <a:schemeClr val="accent2">
                    <a:lumMod val="75000"/>
                  </a:schemeClr>
                </a:solidFill>
              </a:rPr>
              <a:t>em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&gt;</a:t>
            </a:r>
            <a:r>
              <a:rPr lang="ko-KR" altLang="en-US" sz="1400" b="1" dirty="0"/>
              <a:t>받는다</a:t>
            </a:r>
            <a:r>
              <a:rPr lang="en-US" altLang="ko-KR" sz="1400" b="1" dirty="0" smtClean="0"/>
              <a:t>.</a:t>
            </a:r>
          </a:p>
          <a:p>
            <a:pPr defTabSz="180000"/>
            <a:r>
              <a:rPr lang="en-US" altLang="ko-KR" sz="1400" b="1" dirty="0" smtClean="0"/>
              <a:t>&lt;/</a:t>
            </a:r>
            <a:r>
              <a:rPr lang="en-US" altLang="ko-KR" sz="1400" b="1" dirty="0"/>
              <a:t>p&gt;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725728" y="4274967"/>
            <a:ext cx="2305039" cy="425705"/>
          </a:xfrm>
          <a:prstGeom prst="wedgeRoundRectCallout">
            <a:avLst>
              <a:gd name="adj1" fmla="val -28965"/>
              <a:gd name="adj2" fmla="val -445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ko-KR" altLang="en-US" sz="1050" dirty="0" smtClean="0">
                <a:solidFill>
                  <a:schemeClr val="tx1"/>
                </a:solidFill>
              </a:rPr>
              <a:t>부모</a:t>
            </a:r>
            <a:r>
              <a:rPr lang="en-US" altLang="ko-KR" sz="1050" dirty="0" smtClean="0">
                <a:solidFill>
                  <a:schemeClr val="tx1"/>
                </a:solidFill>
              </a:rPr>
              <a:t>(&lt;p&gt;)</a:t>
            </a:r>
            <a:r>
              <a:rPr lang="ko-KR" altLang="en-US" sz="1050" dirty="0" smtClean="0">
                <a:solidFill>
                  <a:schemeClr val="tx1"/>
                </a:solidFill>
              </a:rPr>
              <a:t>의 스타일 </a:t>
            </a:r>
            <a:r>
              <a:rPr lang="en-US" altLang="ko-KR" sz="1050" dirty="0" smtClean="0">
                <a:solidFill>
                  <a:schemeClr val="tx1"/>
                </a:solidFill>
              </a:rPr>
              <a:t>color: green</a:t>
            </a:r>
            <a:r>
              <a:rPr lang="ko-KR" altLang="en-US" sz="1050" dirty="0" smtClean="0">
                <a:solidFill>
                  <a:schemeClr val="tx1"/>
                </a:solidFill>
              </a:rPr>
              <a:t>을 상속받아 초록색으로 출력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755019" y="3764491"/>
            <a:ext cx="432048" cy="288032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6061874" y="3986935"/>
            <a:ext cx="187947" cy="371570"/>
          </a:xfrm>
          <a:custGeom>
            <a:avLst/>
            <a:gdLst>
              <a:gd name="connsiteX0" fmla="*/ 16497 w 187947"/>
              <a:gd name="connsiteY0" fmla="*/ 342995 h 371570"/>
              <a:gd name="connsiteX1" fmla="*/ 16497 w 187947"/>
              <a:gd name="connsiteY1" fmla="*/ 95 h 371570"/>
              <a:gd name="connsiteX2" fmla="*/ 187947 w 187947"/>
              <a:gd name="connsiteY2" fmla="*/ 371570 h 37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947" h="371570">
                <a:moveTo>
                  <a:pt x="16497" y="342995"/>
                </a:moveTo>
                <a:cubicBezTo>
                  <a:pt x="2209" y="169164"/>
                  <a:pt x="-12078" y="-4667"/>
                  <a:pt x="16497" y="95"/>
                </a:cubicBezTo>
                <a:cubicBezTo>
                  <a:pt x="45072" y="4857"/>
                  <a:pt x="116509" y="188213"/>
                  <a:pt x="187947" y="371570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131840" y="3938919"/>
            <a:ext cx="971572" cy="368954"/>
          </a:xfrm>
          <a:prstGeom prst="wedgeRoundRectCallout">
            <a:avLst>
              <a:gd name="adj1" fmla="val -40110"/>
              <a:gd name="adj2" fmla="val -8621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en-US" altLang="ko-KR" sz="1050" dirty="0" smtClean="0">
                <a:solidFill>
                  <a:schemeClr val="tx1"/>
                </a:solidFill>
              </a:rPr>
              <a:t>&lt;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em</a:t>
            </a:r>
            <a:r>
              <a:rPr lang="en-US" altLang="ko-KR" sz="1050" dirty="0" smtClean="0">
                <a:solidFill>
                  <a:schemeClr val="tx1"/>
                </a:solidFill>
              </a:rPr>
              <a:t>&gt;</a:t>
            </a:r>
            <a:r>
              <a:rPr lang="ko-KR" altLang="en-US" sz="1050" dirty="0" smtClean="0">
                <a:solidFill>
                  <a:schemeClr val="tx1"/>
                </a:solidFill>
              </a:rPr>
              <a:t>은 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defTabSz="180000"/>
            <a:r>
              <a:rPr lang="en-US" altLang="ko-KR" sz="1050" dirty="0" smtClean="0">
                <a:solidFill>
                  <a:schemeClr val="tx1"/>
                </a:solidFill>
              </a:rPr>
              <a:t>&lt;p&gt;</a:t>
            </a:r>
            <a:r>
              <a:rPr lang="ko-KR" altLang="en-US" sz="1050" dirty="0" smtClean="0">
                <a:solidFill>
                  <a:schemeClr val="tx1"/>
                </a:solidFill>
              </a:rPr>
              <a:t>의 자식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80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CSS3 </a:t>
            </a:r>
            <a:r>
              <a:rPr lang="ko-KR" altLang="en-US" smtClean="0"/>
              <a:t>규칙 </a:t>
            </a:r>
            <a:r>
              <a:rPr lang="en-US" altLang="ko-KR" smtClean="0"/>
              <a:t>2 – </a:t>
            </a:r>
            <a:r>
              <a:rPr lang="ko-KR" altLang="en-US" smtClean="0"/>
              <a:t>스타일 합치기와 오버라이딩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09600" y="1412776"/>
            <a:ext cx="3886200" cy="4572000"/>
          </a:xfrm>
        </p:spPr>
        <p:txBody>
          <a:bodyPr/>
          <a:lstStyle/>
          <a:p>
            <a:r>
              <a:rPr lang="ko-KR" altLang="en-US" sz="1400" dirty="0" smtClean="0"/>
              <a:t>태그에 적용 가능한 스타일</a:t>
            </a:r>
            <a:endParaRPr lang="en-US" altLang="ko-KR" sz="1400" dirty="0" smtClean="0"/>
          </a:p>
          <a:p>
            <a:pPr lvl="1"/>
            <a:r>
              <a:rPr lang="ko-KR" altLang="en-US" sz="1200" dirty="0" smtClean="0"/>
              <a:t>브라우저의 디폴트 스타일</a:t>
            </a:r>
          </a:p>
          <a:p>
            <a:pPr lvl="1"/>
            <a:r>
              <a:rPr lang="ko-KR" altLang="en-US" sz="1200" dirty="0" smtClean="0"/>
              <a:t>스타일 시트 파일에 선언된 스타일</a:t>
            </a:r>
          </a:p>
          <a:p>
            <a:pPr lvl="1"/>
            <a:r>
              <a:rPr lang="en-US" altLang="ko-KR" sz="1200" dirty="0" smtClean="0"/>
              <a:t>&lt;style&gt;&lt;/style&gt; </a:t>
            </a:r>
            <a:r>
              <a:rPr lang="ko-KR" altLang="en-US" sz="1200" dirty="0" smtClean="0"/>
              <a:t>태그에 선언된 스타일</a:t>
            </a:r>
          </a:p>
          <a:p>
            <a:pPr lvl="1"/>
            <a:r>
              <a:rPr lang="en-US" altLang="ko-KR" sz="1200" dirty="0" smtClean="0"/>
              <a:t>style </a:t>
            </a:r>
            <a:r>
              <a:rPr lang="ko-KR" altLang="en-US" sz="1200" dirty="0" smtClean="0"/>
              <a:t>속성에 선언된 스타일</a:t>
            </a:r>
          </a:p>
          <a:p>
            <a:endParaRPr lang="ko-KR" altLang="en-US" dirty="0"/>
          </a:p>
        </p:txBody>
      </p:sp>
      <p:sp>
        <p:nvSpPr>
          <p:cNvPr id="19" name="내용 개체 틀 18"/>
          <p:cNvSpPr>
            <a:spLocks noGrp="1"/>
          </p:cNvSpPr>
          <p:nvPr>
            <p:ph sz="quarter" idx="2"/>
          </p:nvPr>
        </p:nvSpPr>
        <p:spPr>
          <a:xfrm>
            <a:off x="4844901" y="1412776"/>
            <a:ext cx="3886200" cy="4572000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스타일 합치기</a:t>
            </a:r>
            <a:r>
              <a:rPr lang="en-US" altLang="ko-KR" sz="1400" dirty="0" smtClean="0"/>
              <a:t>(cascading)</a:t>
            </a:r>
            <a:r>
              <a:rPr lang="ko-KR" altLang="en-US" sz="1400" dirty="0" smtClean="0"/>
              <a:t>와 </a:t>
            </a:r>
            <a:r>
              <a:rPr lang="ko-KR" altLang="en-US" sz="1400" dirty="0" err="1" smtClean="0"/>
              <a:t>오버라이딩</a:t>
            </a:r>
            <a:r>
              <a:rPr lang="en-US" altLang="ko-KR" sz="1400" dirty="0" smtClean="0"/>
              <a:t>(overriding)</a:t>
            </a:r>
            <a:r>
              <a:rPr lang="ko-KR" altLang="en-US" sz="1400" dirty="0" smtClean="0"/>
              <a:t>이란</a:t>
            </a:r>
            <a:r>
              <a:rPr lang="en-US" altLang="ko-KR" sz="1400" dirty="0" smtClean="0"/>
              <a:t>?</a:t>
            </a:r>
            <a:endParaRPr lang="ko-KR" altLang="en-US" sz="1400" dirty="0" smtClean="0"/>
          </a:p>
          <a:p>
            <a:pPr lvl="1"/>
            <a:r>
              <a:rPr lang="ko-KR" altLang="en-US" sz="1200" dirty="0" smtClean="0"/>
              <a:t>태그에 적용되는 모든 스타일이 합쳐지고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동일한 스타일은 순위가 높은 스타일이 우선 적용되는 규칙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6" name="아래쪽 화살표 35"/>
          <p:cNvSpPr/>
          <p:nvPr/>
        </p:nvSpPr>
        <p:spPr>
          <a:xfrm>
            <a:off x="1152165" y="3347019"/>
            <a:ext cx="189637" cy="304428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653317" y="4798893"/>
            <a:ext cx="314281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smtClean="0"/>
              <a:t>&lt;</a:t>
            </a:r>
            <a:r>
              <a:rPr lang="en-US" altLang="ko-KR" sz="1200" dirty="0"/>
              <a:t>style&gt;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b="1" dirty="0" smtClean="0"/>
              <a:t>p</a:t>
            </a:r>
            <a:r>
              <a:rPr lang="ko-KR" altLang="en-US" sz="1200" b="1" dirty="0" smtClean="0"/>
              <a:t> </a:t>
            </a:r>
            <a:r>
              <a:rPr lang="en-US" altLang="ko-KR" sz="1200" b="1" dirty="0"/>
              <a:t>{ </a:t>
            </a:r>
            <a:r>
              <a:rPr lang="en-US" altLang="ko-KR" sz="1200" b="1" dirty="0" smtClean="0"/>
              <a:t>color : blue;  </a:t>
            </a:r>
            <a:r>
              <a:rPr lang="en-US" altLang="ko-KR" sz="1200" strike="sngStrik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font-size : 12px;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b="1" dirty="0" smtClean="0"/>
              <a:t>}</a:t>
            </a:r>
          </a:p>
          <a:p>
            <a:pPr defTabSz="180000" fontAlgn="base" latinLnBrk="0"/>
            <a:r>
              <a:rPr lang="en-US" altLang="ko-KR" sz="1200" dirty="0" smtClean="0"/>
              <a:t>&lt;/</a:t>
            </a:r>
            <a:r>
              <a:rPr lang="en-US" altLang="ko-KR" sz="1200" dirty="0"/>
              <a:t>style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088635" y="3475990"/>
            <a:ext cx="2707501" cy="3064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200" b="1" dirty="0"/>
              <a:t>p { </a:t>
            </a:r>
            <a:r>
              <a:rPr lang="en-US" altLang="ko-KR" sz="1200" strike="sngStrik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color : black</a:t>
            </a:r>
            <a:r>
              <a:rPr lang="en-US" altLang="ko-KR" sz="1200" strike="sngStrik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1200" strike="sngStrik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font-size : 16px;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b="1" dirty="0" smtClean="0"/>
              <a:t>}</a:t>
            </a:r>
            <a:endParaRPr lang="en-US" altLang="ko-KR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336971" y="3475990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브라우저 디폴트 스타일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2882203" y="4160113"/>
            <a:ext cx="2913933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/>
              <a:t>p</a:t>
            </a:r>
            <a:r>
              <a:rPr lang="en-US" altLang="ko-KR" sz="1200" dirty="0"/>
              <a:t> { </a:t>
            </a:r>
            <a:r>
              <a:rPr lang="en-US" altLang="ko-KR" sz="1200" b="1" dirty="0" smtClean="0"/>
              <a:t>background : </a:t>
            </a:r>
            <a:r>
              <a:rPr lang="en-US" altLang="ko-KR" sz="1200" b="1" dirty="0" err="1" smtClean="0"/>
              <a:t>mistyrose</a:t>
            </a:r>
            <a:r>
              <a:rPr lang="en-US" altLang="ko-KR" sz="1200" b="1" dirty="0" smtClean="0"/>
              <a:t>; </a:t>
            </a:r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1336971" y="4159191"/>
            <a:ext cx="9749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external.css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2231504" y="5837363"/>
            <a:ext cx="356463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 smtClean="0"/>
              <a:t>&lt;</a:t>
            </a:r>
            <a:r>
              <a:rPr lang="en-US" altLang="ko-KR" sz="1200" b="1" dirty="0"/>
              <a:t>p style="font-size: 25px"</a:t>
            </a:r>
            <a:r>
              <a:rPr lang="en-US" altLang="ko-KR" sz="1200" dirty="0"/>
              <a:t>&gt;</a:t>
            </a:r>
            <a:r>
              <a:rPr lang="ko-KR" altLang="en-US" sz="1200" dirty="0"/>
              <a:t>안녕하세요</a:t>
            </a:r>
            <a:r>
              <a:rPr lang="en-US" altLang="ko-KR" sz="1200" b="1" dirty="0"/>
              <a:t>&lt;/p</a:t>
            </a:r>
            <a:r>
              <a:rPr lang="en-US" altLang="ko-KR" sz="1200" b="1" dirty="0" smtClean="0"/>
              <a:t>&gt;</a:t>
            </a:r>
            <a:endParaRPr lang="en-US" altLang="ko-KR" sz="1200" b="1" dirty="0"/>
          </a:p>
        </p:txBody>
      </p:sp>
      <p:sp>
        <p:nvSpPr>
          <p:cNvPr id="32" name="직사각형 31"/>
          <p:cNvSpPr/>
          <p:nvPr/>
        </p:nvSpPr>
        <p:spPr>
          <a:xfrm>
            <a:off x="1336971" y="4983558"/>
            <a:ext cx="7152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&lt;style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1336971" y="5789888"/>
            <a:ext cx="8851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style </a:t>
            </a:r>
            <a:r>
              <a:rPr lang="ko-KR" altLang="en-US" sz="1200" dirty="0" smtClean="0"/>
              <a:t>속성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1008355" y="6409745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rgbClr val="00B050"/>
                </a:solidFill>
              </a:rPr>
              <a:t>우선</a:t>
            </a:r>
            <a:r>
              <a:rPr lang="en-US" altLang="ko-KR" sz="1000" dirty="0" smtClean="0">
                <a:solidFill>
                  <a:srgbClr val="00B050"/>
                </a:solidFill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</a:rPr>
              <a:t>순위 높음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71600" y="3062775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</a:rPr>
              <a:t>우선</a:t>
            </a:r>
            <a:r>
              <a:rPr lang="en-US" altLang="ko-KR" sz="1000" dirty="0" smtClean="0">
                <a:solidFill>
                  <a:srgbClr val="00B050"/>
                </a:solidFill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</a:rPr>
              <a:t>순위 낮음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088635" y="5837362"/>
            <a:ext cx="1094543" cy="276999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2987825" y="4979104"/>
            <a:ext cx="864096" cy="276999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3220075" y="4159190"/>
            <a:ext cx="2204933" cy="276999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1043608" y="2996952"/>
            <a:ext cx="5040560" cy="3744416"/>
          </a:xfrm>
          <a:prstGeom prst="roundRect">
            <a:avLst>
              <a:gd name="adj" fmla="val 3175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른쪽 화살표 45"/>
          <p:cNvSpPr/>
          <p:nvPr/>
        </p:nvSpPr>
        <p:spPr>
          <a:xfrm>
            <a:off x="5913972" y="5843335"/>
            <a:ext cx="531300" cy="2196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 1"/>
          <p:cNvSpPr/>
          <p:nvPr/>
        </p:nvSpPr>
        <p:spPr>
          <a:xfrm>
            <a:off x="2753990" y="3678138"/>
            <a:ext cx="703957" cy="1390650"/>
          </a:xfrm>
          <a:custGeom>
            <a:avLst/>
            <a:gdLst>
              <a:gd name="connsiteX0" fmla="*/ 265807 w 703957"/>
              <a:gd name="connsiteY0" fmla="*/ 1390650 h 1390650"/>
              <a:gd name="connsiteX1" fmla="*/ 18157 w 703957"/>
              <a:gd name="connsiteY1" fmla="*/ 657225 h 1390650"/>
              <a:gd name="connsiteX2" fmla="*/ 703957 w 703957"/>
              <a:gd name="connsiteY2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957" h="1390650">
                <a:moveTo>
                  <a:pt x="265807" y="1390650"/>
                </a:moveTo>
                <a:cubicBezTo>
                  <a:pt x="105469" y="1139825"/>
                  <a:pt x="-54868" y="889000"/>
                  <a:pt x="18157" y="657225"/>
                </a:cubicBezTo>
                <a:cubicBezTo>
                  <a:pt x="91182" y="425450"/>
                  <a:pt x="397569" y="212725"/>
                  <a:pt x="703957" y="0"/>
                </a:cubicBezTo>
              </a:path>
            </a:pathLst>
          </a:custGeom>
          <a:noFill/>
          <a:ln w="19050">
            <a:solidFill>
              <a:schemeClr val="accent2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3991347" y="5154513"/>
            <a:ext cx="750657" cy="723900"/>
          </a:xfrm>
          <a:custGeom>
            <a:avLst/>
            <a:gdLst>
              <a:gd name="connsiteX0" fmla="*/ 0 w 750657"/>
              <a:gd name="connsiteY0" fmla="*/ 723900 h 723900"/>
              <a:gd name="connsiteX1" fmla="*/ 714375 w 750657"/>
              <a:gd name="connsiteY1" fmla="*/ 266700 h 723900"/>
              <a:gd name="connsiteX2" fmla="*/ 581025 w 750657"/>
              <a:gd name="connsiteY2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0657" h="723900">
                <a:moveTo>
                  <a:pt x="0" y="723900"/>
                </a:moveTo>
                <a:cubicBezTo>
                  <a:pt x="308769" y="555625"/>
                  <a:pt x="617538" y="387350"/>
                  <a:pt x="714375" y="266700"/>
                </a:cubicBezTo>
                <a:cubicBezTo>
                  <a:pt x="811212" y="146050"/>
                  <a:pt x="696118" y="73025"/>
                  <a:pt x="581025" y="0"/>
                </a:cubicBezTo>
              </a:path>
            </a:pathLst>
          </a:custGeom>
          <a:noFill/>
          <a:ln w="19050">
            <a:solidFill>
              <a:schemeClr val="accent2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4562847" y="3687663"/>
            <a:ext cx="1199077" cy="1419225"/>
          </a:xfrm>
          <a:custGeom>
            <a:avLst/>
            <a:gdLst>
              <a:gd name="connsiteX0" fmla="*/ 0 w 1199077"/>
              <a:gd name="connsiteY0" fmla="*/ 1419225 h 1419225"/>
              <a:gd name="connsiteX1" fmla="*/ 1190625 w 1199077"/>
              <a:gd name="connsiteY1" fmla="*/ 742950 h 1419225"/>
              <a:gd name="connsiteX2" fmla="*/ 438150 w 1199077"/>
              <a:gd name="connsiteY2" fmla="*/ 0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9077" h="1419225">
                <a:moveTo>
                  <a:pt x="0" y="1419225"/>
                </a:moveTo>
                <a:cubicBezTo>
                  <a:pt x="558800" y="1199356"/>
                  <a:pt x="1117600" y="979487"/>
                  <a:pt x="1190625" y="742950"/>
                </a:cubicBezTo>
                <a:cubicBezTo>
                  <a:pt x="1263650" y="506412"/>
                  <a:pt x="850900" y="253206"/>
                  <a:pt x="438150" y="0"/>
                </a:cubicBezTo>
              </a:path>
            </a:pathLst>
          </a:custGeom>
          <a:noFill/>
          <a:ln w="19050">
            <a:solidFill>
              <a:schemeClr val="accent2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513587" y="5655089"/>
            <a:ext cx="187220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background: </a:t>
            </a:r>
            <a:r>
              <a:rPr lang="en-US" altLang="ko-KR" sz="1200" dirty="0" err="1" smtClean="0"/>
              <a:t>mistyrose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color </a:t>
            </a:r>
            <a:r>
              <a:rPr lang="en-US" altLang="ko-KR" sz="1200" dirty="0"/>
              <a:t>: blue;</a:t>
            </a:r>
          </a:p>
          <a:p>
            <a:pPr defTabSz="180000"/>
            <a:r>
              <a:rPr lang="en-US" altLang="ko-KR" sz="1200" dirty="0" smtClean="0"/>
              <a:t>font-size : 25px;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6516216" y="5132610"/>
            <a:ext cx="19442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smtClean="0">
                <a:solidFill>
                  <a:srgbClr val="FF0000"/>
                </a:solidFill>
              </a:rPr>
              <a:t>&lt;p&gt;</a:t>
            </a:r>
            <a:r>
              <a:rPr lang="ko-KR" altLang="en-US" sz="1200" dirty="0">
                <a:solidFill>
                  <a:srgbClr val="FF0000"/>
                </a:solidFill>
              </a:rPr>
              <a:t>안녕하세요</a:t>
            </a:r>
            <a:r>
              <a:rPr lang="en-US" altLang="ko-KR" sz="1200" dirty="0">
                <a:solidFill>
                  <a:srgbClr val="FF0000"/>
                </a:solidFill>
              </a:rPr>
              <a:t>&lt;/p</a:t>
            </a:r>
            <a:r>
              <a:rPr lang="en-US" altLang="ko-KR" sz="1200" dirty="0" smtClean="0">
                <a:solidFill>
                  <a:srgbClr val="FF0000"/>
                </a:solidFill>
              </a:rPr>
              <a:t>&gt;</a:t>
            </a:r>
            <a:r>
              <a:rPr lang="ko-KR" altLang="en-US" sz="1200" dirty="0" smtClean="0">
                <a:solidFill>
                  <a:srgbClr val="FF0000"/>
                </a:solidFill>
              </a:rPr>
              <a:t>의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defTabSz="180000" fontAlgn="base" latinLnBrk="0"/>
            <a:r>
              <a:rPr lang="ko-KR" altLang="en-US" sz="1200" dirty="0" smtClean="0">
                <a:solidFill>
                  <a:srgbClr val="FF0000"/>
                </a:solidFill>
              </a:rPr>
              <a:t>    최종 스타일 시트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50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012160" y="2022071"/>
            <a:ext cx="187220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background: </a:t>
            </a:r>
            <a:r>
              <a:rPr lang="en-US" altLang="ko-KR" sz="1200" dirty="0" err="1" smtClean="0"/>
              <a:t>mistyrose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color </a:t>
            </a:r>
            <a:r>
              <a:rPr lang="en-US" altLang="ko-KR" sz="1200" dirty="0"/>
              <a:t>: blue;</a:t>
            </a:r>
          </a:p>
          <a:p>
            <a:pPr defTabSz="180000"/>
            <a:r>
              <a:rPr lang="en-US" altLang="ko-KR" sz="1200" dirty="0" smtClean="0"/>
              <a:t>font-size : 25px;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6014789" y="1499592"/>
            <a:ext cx="19442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smtClean="0">
                <a:solidFill>
                  <a:srgbClr val="FF0000"/>
                </a:solidFill>
              </a:rPr>
              <a:t>&lt;p&gt;</a:t>
            </a:r>
            <a:r>
              <a:rPr lang="ko-KR" altLang="en-US" sz="1200" dirty="0">
                <a:solidFill>
                  <a:srgbClr val="FF0000"/>
                </a:solidFill>
              </a:rPr>
              <a:t>안녕하세요</a:t>
            </a:r>
            <a:r>
              <a:rPr lang="en-US" altLang="ko-KR" sz="1200" dirty="0">
                <a:solidFill>
                  <a:srgbClr val="FF0000"/>
                </a:solidFill>
              </a:rPr>
              <a:t>&lt;/p</a:t>
            </a:r>
            <a:r>
              <a:rPr lang="en-US" altLang="ko-KR" sz="1200" dirty="0" smtClean="0">
                <a:solidFill>
                  <a:srgbClr val="FF0000"/>
                </a:solidFill>
              </a:rPr>
              <a:t>&gt;</a:t>
            </a:r>
            <a:r>
              <a:rPr lang="ko-KR" altLang="en-US" sz="1200" dirty="0" smtClean="0">
                <a:solidFill>
                  <a:srgbClr val="FF0000"/>
                </a:solidFill>
              </a:rPr>
              <a:t>의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defTabSz="180000" fontAlgn="base" latinLnBrk="0"/>
            <a:r>
              <a:rPr lang="ko-KR" altLang="en-US" sz="1200" dirty="0" smtClean="0">
                <a:solidFill>
                  <a:srgbClr val="FF0000"/>
                </a:solidFill>
              </a:rPr>
              <a:t>    최종 스타일 시트</a:t>
            </a:r>
            <a:r>
              <a:rPr lang="en-US" altLang="ko-KR" sz="1200" dirty="0" smtClean="0">
                <a:solidFill>
                  <a:srgbClr val="FF0000"/>
                </a:solidFill>
              </a:rPr>
              <a:t>?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5" name="아래쪽 화살표 4"/>
          <p:cNvSpPr/>
          <p:nvPr/>
        </p:nvSpPr>
        <p:spPr>
          <a:xfrm>
            <a:off x="4481529" y="714561"/>
            <a:ext cx="189637" cy="304428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05245" y="2206605"/>
            <a:ext cx="305972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smtClean="0"/>
              <a:t>&lt;</a:t>
            </a:r>
            <a:r>
              <a:rPr lang="en-US" altLang="ko-KR" sz="1200" dirty="0"/>
              <a:t>style&gt;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b="1" dirty="0" smtClean="0"/>
              <a:t>p</a:t>
            </a:r>
            <a:r>
              <a:rPr lang="ko-KR" altLang="en-US" sz="1200" b="1" dirty="0" smtClean="0"/>
              <a:t> </a:t>
            </a:r>
            <a:r>
              <a:rPr lang="en-US" altLang="ko-KR" sz="1200" b="1" dirty="0"/>
              <a:t>{ </a:t>
            </a:r>
            <a:r>
              <a:rPr lang="en-US" altLang="ko-KR" sz="1200" b="1" dirty="0" smtClean="0"/>
              <a:t>color: blue; </a:t>
            </a:r>
            <a:r>
              <a:rPr lang="en-US" altLang="ko-KR" sz="1200" strike="sngStrik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font-size: 12px</a:t>
            </a:r>
            <a:r>
              <a:rPr lang="en-US" altLang="ko-KR" sz="1200" b="1" dirty="0" smtClean="0"/>
              <a:t>}</a:t>
            </a:r>
          </a:p>
          <a:p>
            <a:pPr defTabSz="180000" fontAlgn="base" latinLnBrk="0"/>
            <a:r>
              <a:rPr lang="en-US" altLang="ko-KR" sz="1200" dirty="0" smtClean="0"/>
              <a:t>&lt;/</a:t>
            </a:r>
            <a:r>
              <a:rPr lang="en-US" altLang="ko-KR" sz="1200" dirty="0"/>
              <a:t>style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440563" y="883702"/>
            <a:ext cx="2624405" cy="3064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200" b="1" dirty="0"/>
              <a:t>p { </a:t>
            </a:r>
            <a:r>
              <a:rPr lang="en-US" altLang="ko-KR" sz="1200" strike="sngStrik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color: black</a:t>
            </a:r>
            <a:r>
              <a:rPr lang="en-US" altLang="ko-KR" sz="1200" strike="sngStrik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strike="sngStrik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font-size: 16px </a:t>
            </a:r>
            <a:r>
              <a:rPr lang="en-US" altLang="ko-KR" sz="1200" b="1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8899" y="883702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브라우저 디폴트 스타일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2234131" y="1567825"/>
            <a:ext cx="283083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/>
              <a:t>p</a:t>
            </a:r>
            <a:r>
              <a:rPr lang="en-US" altLang="ko-KR" sz="1200" dirty="0"/>
              <a:t> { </a:t>
            </a:r>
            <a:r>
              <a:rPr lang="en-US" altLang="ko-KR" sz="1200" b="1" dirty="0" smtClean="0"/>
              <a:t>background : </a:t>
            </a:r>
            <a:r>
              <a:rPr lang="en-US" altLang="ko-KR" sz="1200" b="1" dirty="0" err="1" smtClean="0"/>
              <a:t>mistyrose</a:t>
            </a:r>
            <a:r>
              <a:rPr lang="en-US" altLang="ko-KR" sz="1200" b="1" dirty="0" smtClean="0"/>
              <a:t>; </a:t>
            </a:r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688899" y="1566903"/>
            <a:ext cx="9749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external.css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1583432" y="3245075"/>
            <a:ext cx="348153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 smtClean="0"/>
              <a:t>&lt;</a:t>
            </a:r>
            <a:r>
              <a:rPr lang="en-US" altLang="ko-KR" sz="1200" b="1" dirty="0"/>
              <a:t>p style="font-size: 25px"</a:t>
            </a:r>
            <a:r>
              <a:rPr lang="en-US" altLang="ko-KR" sz="1200" dirty="0"/>
              <a:t>&gt;</a:t>
            </a:r>
            <a:r>
              <a:rPr lang="ko-KR" altLang="en-US" sz="1200" dirty="0"/>
              <a:t>안녕하세요</a:t>
            </a:r>
            <a:r>
              <a:rPr lang="en-US" altLang="ko-KR" sz="1200" b="1" dirty="0"/>
              <a:t>&lt;/p</a:t>
            </a:r>
            <a:r>
              <a:rPr lang="en-US" altLang="ko-KR" sz="1200" b="1" dirty="0" smtClean="0"/>
              <a:t>&gt;</a:t>
            </a:r>
            <a:endParaRPr lang="en-US" altLang="ko-KR" sz="1200" b="1" dirty="0"/>
          </a:p>
        </p:txBody>
      </p:sp>
      <p:sp>
        <p:nvSpPr>
          <p:cNvPr id="12" name="직사각형 11"/>
          <p:cNvSpPr/>
          <p:nvPr/>
        </p:nvSpPr>
        <p:spPr>
          <a:xfrm>
            <a:off x="688899" y="2391270"/>
            <a:ext cx="7152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&lt;style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688899" y="3197600"/>
            <a:ext cx="8851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style </a:t>
            </a:r>
            <a:r>
              <a:rPr lang="ko-KR" altLang="en-US" sz="1200" dirty="0" smtClean="0"/>
              <a:t>속성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017272" y="3758843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rgbClr val="00B050"/>
                </a:solidFill>
              </a:rPr>
              <a:t>우선</a:t>
            </a:r>
            <a:r>
              <a:rPr lang="en-US" altLang="ko-KR" sz="1000" dirty="0" smtClean="0">
                <a:solidFill>
                  <a:srgbClr val="00B050"/>
                </a:solidFill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</a:rPr>
              <a:t>순위 높음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54409" y="468340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</a:rPr>
              <a:t>우선</a:t>
            </a:r>
            <a:r>
              <a:rPr lang="en-US" altLang="ko-KR" sz="1000" dirty="0" smtClean="0">
                <a:solidFill>
                  <a:srgbClr val="00B050"/>
                </a:solidFill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</a:rPr>
              <a:t>순위 낮음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440563" y="3197600"/>
            <a:ext cx="1094543" cy="375416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339753" y="2350678"/>
            <a:ext cx="864096" cy="35824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572003" y="1543025"/>
            <a:ext cx="1855981" cy="34523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39552" y="404664"/>
            <a:ext cx="4896544" cy="3744416"/>
          </a:xfrm>
          <a:prstGeom prst="roundRect">
            <a:avLst>
              <a:gd name="adj" fmla="val 3175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5436096" y="2310159"/>
            <a:ext cx="531300" cy="2196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86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70262" y="2041135"/>
            <a:ext cx="4320480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스타일 합치기 및 </a:t>
            </a:r>
            <a:r>
              <a:rPr lang="ko-KR" altLang="en-US" sz="1200" dirty="0" err="1"/>
              <a:t>오버라이딩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b="1" dirty="0"/>
              <a:t>&lt;link </a:t>
            </a:r>
            <a:r>
              <a:rPr lang="en-US" altLang="ko-KR" sz="1200" dirty="0"/>
              <a:t>type="text/</a:t>
            </a:r>
            <a:r>
              <a:rPr lang="en-US" altLang="ko-KR" sz="1200" dirty="0" err="1"/>
              <a:t>css</a:t>
            </a:r>
            <a:r>
              <a:rPr lang="en-US" altLang="ko-KR" sz="1200" dirty="0"/>
              <a:t>"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="stylesheet"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</a:t>
            </a:r>
            <a:r>
              <a:rPr lang="en-US" altLang="ko-KR" sz="1200" b="1" dirty="0"/>
              <a:t>external.css</a:t>
            </a:r>
            <a:r>
              <a:rPr lang="en-US" altLang="ko-KR" sz="1200" dirty="0"/>
              <a:t>"</a:t>
            </a:r>
            <a:r>
              <a:rPr lang="en-US" altLang="ko-KR" sz="1200" b="1" dirty="0"/>
              <a:t>&gt;</a:t>
            </a:r>
          </a:p>
          <a:p>
            <a:pPr defTabSz="180000"/>
            <a:r>
              <a:rPr lang="en-US" altLang="ko-KR" sz="1200" dirty="0"/>
              <a:t>&lt;style&gt;</a:t>
            </a:r>
          </a:p>
          <a:p>
            <a:pPr defTabSz="180000"/>
            <a:r>
              <a:rPr lang="en-US" altLang="ko-KR" sz="1200" b="1" dirty="0"/>
              <a:t>p { </a:t>
            </a:r>
            <a:r>
              <a:rPr lang="en-US" altLang="ko-KR" sz="1200" b="1" dirty="0" smtClean="0"/>
              <a:t>color : blue</a:t>
            </a:r>
            <a:r>
              <a:rPr lang="en-US" altLang="ko-KR" sz="1200" b="1" dirty="0"/>
              <a:t>; </a:t>
            </a:r>
            <a:r>
              <a:rPr lang="en-US" altLang="ko-KR" sz="1200" b="1" dirty="0" smtClean="0"/>
              <a:t>font-size : </a:t>
            </a:r>
            <a:r>
              <a:rPr lang="en-US" altLang="ko-KR" sz="1200" b="1" dirty="0"/>
              <a:t>12px; }</a:t>
            </a:r>
          </a:p>
          <a:p>
            <a:pPr defTabSz="180000"/>
            <a:r>
              <a:rPr lang="en-US" altLang="ko-KR" sz="1200" dirty="0"/>
              <a:t>&lt;/style&gt;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smtClean="0"/>
              <a:t>h3&gt;p </a:t>
            </a:r>
            <a:r>
              <a:rPr lang="ko-KR" altLang="en-US" sz="1200" dirty="0" smtClean="0"/>
              <a:t>태그에 중첩된 스타일</a:t>
            </a:r>
            <a:r>
              <a:rPr lang="en-US" altLang="ko-KR" sz="1200" dirty="0" smtClean="0"/>
              <a:t>&lt;/</a:t>
            </a:r>
            <a:r>
              <a:rPr lang="en-US" altLang="ko-KR" sz="1200" dirty="0"/>
              <a:t>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smtClean="0"/>
              <a:t>p&gt;Hello, students!&lt;/</a:t>
            </a:r>
            <a:r>
              <a:rPr lang="en-US" altLang="ko-KR" sz="1200" dirty="0"/>
              <a:t>p&gt;</a:t>
            </a:r>
          </a:p>
          <a:p>
            <a:pPr defTabSz="180000"/>
            <a:r>
              <a:rPr lang="en-US" altLang="ko-KR" sz="1200" b="1" dirty="0" smtClean="0"/>
              <a:t>&lt;</a:t>
            </a:r>
            <a:r>
              <a:rPr lang="en-US" altLang="ko-KR" sz="1200" b="1" dirty="0"/>
              <a:t>p style="</a:t>
            </a:r>
            <a:r>
              <a:rPr lang="en-US" altLang="ko-KR" sz="1200" b="1" dirty="0" smtClean="0"/>
              <a:t>font-size:25px"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안녕하세요 교수님</a:t>
            </a:r>
            <a:r>
              <a:rPr lang="en-US" altLang="ko-KR" sz="1200" dirty="0" smtClean="0"/>
              <a:t>!</a:t>
            </a:r>
            <a:r>
              <a:rPr lang="en-US" altLang="ko-KR" sz="1200" b="1" dirty="0" smtClean="0"/>
              <a:t>&lt;/</a:t>
            </a:r>
            <a:r>
              <a:rPr lang="en-US" altLang="ko-KR" sz="1200" b="1" dirty="0"/>
              <a:t>p&gt;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4–8 </a:t>
            </a:r>
            <a:r>
              <a:rPr lang="ko-KR" altLang="en-US" dirty="0"/>
              <a:t>여러 스타일 시트가 중첩되는 경우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70263" y="1281336"/>
            <a:ext cx="4320479" cy="3064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/>
              <a:t>p </a:t>
            </a:r>
            <a:r>
              <a:rPr lang="en-US" altLang="ko-KR" sz="1200" b="1" dirty="0" smtClean="0"/>
              <a:t>{ background : </a:t>
            </a:r>
            <a:r>
              <a:rPr lang="en-US" altLang="ko-KR" sz="1200" b="1" dirty="0" err="1" smtClean="0"/>
              <a:t>mistyrose</a:t>
            </a:r>
            <a:r>
              <a:rPr lang="en-US" altLang="ko-KR" sz="1200" b="1" dirty="0" smtClean="0"/>
              <a:t>; }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29484" y="1004337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external.css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61928" y="1750892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HTML </a:t>
            </a:r>
            <a:r>
              <a:rPr lang="ko-KR" altLang="en-US" sz="1200" dirty="0" smtClean="0"/>
              <a:t>파일</a:t>
            </a:r>
            <a:endParaRPr lang="ko-KR" altLang="en-US" sz="1200" dirty="0"/>
          </a:p>
        </p:txBody>
      </p:sp>
      <p:sp>
        <p:nvSpPr>
          <p:cNvPr id="15" name="자유형 14"/>
          <p:cNvSpPr/>
          <p:nvPr/>
        </p:nvSpPr>
        <p:spPr>
          <a:xfrm>
            <a:off x="179512" y="1501628"/>
            <a:ext cx="345163" cy="4012036"/>
          </a:xfrm>
          <a:custGeom>
            <a:avLst/>
            <a:gdLst>
              <a:gd name="connsiteX0" fmla="*/ 232831 w 362860"/>
              <a:gd name="connsiteY0" fmla="*/ 0 h 4295164"/>
              <a:gd name="connsiteX1" fmla="*/ 23106 w 362860"/>
              <a:gd name="connsiteY1" fmla="*/ 436228 h 4295164"/>
              <a:gd name="connsiteX2" fmla="*/ 10522 w 362860"/>
              <a:gd name="connsiteY2" fmla="*/ 2122415 h 4295164"/>
              <a:gd name="connsiteX3" fmla="*/ 69245 w 362860"/>
              <a:gd name="connsiteY3" fmla="*/ 3884103 h 4295164"/>
              <a:gd name="connsiteX4" fmla="*/ 362860 w 362860"/>
              <a:gd name="connsiteY4" fmla="*/ 4295164 h 429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860" h="4295164">
                <a:moveTo>
                  <a:pt x="232831" y="0"/>
                </a:moveTo>
                <a:cubicBezTo>
                  <a:pt x="146494" y="41246"/>
                  <a:pt x="60158" y="82492"/>
                  <a:pt x="23106" y="436228"/>
                </a:cubicBezTo>
                <a:cubicBezTo>
                  <a:pt x="-13946" y="789964"/>
                  <a:pt x="2832" y="1547769"/>
                  <a:pt x="10522" y="2122415"/>
                </a:cubicBezTo>
                <a:cubicBezTo>
                  <a:pt x="18212" y="2697061"/>
                  <a:pt x="10522" y="3521978"/>
                  <a:pt x="69245" y="3884103"/>
                </a:cubicBezTo>
                <a:cubicBezTo>
                  <a:pt x="127968" y="4246228"/>
                  <a:pt x="245414" y="4270696"/>
                  <a:pt x="362860" y="4295164"/>
                </a:cubicBez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294910" y="3124899"/>
            <a:ext cx="222112" cy="2402009"/>
          </a:xfrm>
          <a:custGeom>
            <a:avLst/>
            <a:gdLst>
              <a:gd name="connsiteX0" fmla="*/ 146794 w 222295"/>
              <a:gd name="connsiteY0" fmla="*/ 0 h 2684477"/>
              <a:gd name="connsiteX1" fmla="*/ 4181 w 222295"/>
              <a:gd name="connsiteY1" fmla="*/ 658536 h 2684477"/>
              <a:gd name="connsiteX2" fmla="*/ 54515 w 222295"/>
              <a:gd name="connsiteY2" fmla="*/ 2160165 h 2684477"/>
              <a:gd name="connsiteX3" fmla="*/ 222295 w 222295"/>
              <a:gd name="connsiteY3" fmla="*/ 2684477 h 2684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95" h="2684477">
                <a:moveTo>
                  <a:pt x="146794" y="0"/>
                </a:moveTo>
                <a:cubicBezTo>
                  <a:pt x="83177" y="149254"/>
                  <a:pt x="19561" y="298509"/>
                  <a:pt x="4181" y="658536"/>
                </a:cubicBezTo>
                <a:cubicBezTo>
                  <a:pt x="-11199" y="1018563"/>
                  <a:pt x="18163" y="1822508"/>
                  <a:pt x="54515" y="2160165"/>
                </a:cubicBezTo>
                <a:cubicBezTo>
                  <a:pt x="90867" y="2497822"/>
                  <a:pt x="194332" y="2600587"/>
                  <a:pt x="222295" y="2684477"/>
                </a:cubicBez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2936147" y="1447990"/>
            <a:ext cx="4594026" cy="4395046"/>
          </a:xfrm>
          <a:custGeom>
            <a:avLst/>
            <a:gdLst>
              <a:gd name="connsiteX0" fmla="*/ 0 w 3796889"/>
              <a:gd name="connsiteY0" fmla="*/ 3305 h 5070256"/>
              <a:gd name="connsiteX1" fmla="*/ 3192011 w 3796889"/>
              <a:gd name="connsiteY1" fmla="*/ 821232 h 5070256"/>
              <a:gd name="connsiteX2" fmla="*/ 3791824 w 3796889"/>
              <a:gd name="connsiteY2" fmla="*/ 5070256 h 5070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6889" h="5070256">
                <a:moveTo>
                  <a:pt x="0" y="3305"/>
                </a:moveTo>
                <a:cubicBezTo>
                  <a:pt x="1280020" y="-9978"/>
                  <a:pt x="2560040" y="-23260"/>
                  <a:pt x="3192011" y="821232"/>
                </a:cubicBezTo>
                <a:cubicBezTo>
                  <a:pt x="3823982" y="1665724"/>
                  <a:pt x="3807903" y="3367990"/>
                  <a:pt x="3791824" y="5070256"/>
                </a:cubicBez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3154261" y="3124900"/>
            <a:ext cx="4375913" cy="2718136"/>
          </a:xfrm>
          <a:custGeom>
            <a:avLst/>
            <a:gdLst>
              <a:gd name="connsiteX0" fmla="*/ 0 w 3207571"/>
              <a:gd name="connsiteY0" fmla="*/ 0 h 3410125"/>
              <a:gd name="connsiteX1" fmla="*/ 2705449 w 3207571"/>
              <a:gd name="connsiteY1" fmla="*/ 666925 h 3410125"/>
              <a:gd name="connsiteX2" fmla="*/ 3200400 w 3207571"/>
              <a:gd name="connsiteY2" fmla="*/ 3410125 h 341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7571" h="3410125">
                <a:moveTo>
                  <a:pt x="0" y="0"/>
                </a:moveTo>
                <a:cubicBezTo>
                  <a:pt x="1086024" y="49285"/>
                  <a:pt x="2172049" y="98571"/>
                  <a:pt x="2705449" y="666925"/>
                </a:cubicBezTo>
                <a:cubicBezTo>
                  <a:pt x="3238849" y="1235279"/>
                  <a:pt x="3219624" y="2322702"/>
                  <a:pt x="3200400" y="3410125"/>
                </a:cubicBez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22"/>
          <p:cNvSpPr/>
          <p:nvPr/>
        </p:nvSpPr>
        <p:spPr>
          <a:xfrm>
            <a:off x="4427985" y="3429001"/>
            <a:ext cx="3323022" cy="2153126"/>
          </a:xfrm>
          <a:custGeom>
            <a:avLst/>
            <a:gdLst>
              <a:gd name="connsiteX0" fmla="*/ 0 w 1828800"/>
              <a:gd name="connsiteY0" fmla="*/ 0 h 2101442"/>
              <a:gd name="connsiteX1" fmla="*/ 1321266 w 1828800"/>
              <a:gd name="connsiteY1" fmla="*/ 520117 h 2101442"/>
              <a:gd name="connsiteX2" fmla="*/ 1828800 w 1828800"/>
              <a:gd name="connsiteY2" fmla="*/ 2101442 h 2101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2101442">
                <a:moveTo>
                  <a:pt x="0" y="0"/>
                </a:moveTo>
                <a:cubicBezTo>
                  <a:pt x="508233" y="84938"/>
                  <a:pt x="1016466" y="169877"/>
                  <a:pt x="1321266" y="520117"/>
                </a:cubicBezTo>
                <a:cubicBezTo>
                  <a:pt x="1626066" y="870357"/>
                  <a:pt x="1747007" y="1837888"/>
                  <a:pt x="1828800" y="2101442"/>
                </a:cubicBez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803776"/>
            <a:ext cx="2776537" cy="2776537"/>
          </a:xfrm>
          <a:prstGeom prst="rect">
            <a:avLst/>
          </a:prstGeom>
        </p:spPr>
      </p:pic>
      <p:sp>
        <p:nvSpPr>
          <p:cNvPr id="17" name="모서리가 둥근 사각형 설명선 16"/>
          <p:cNvSpPr/>
          <p:nvPr/>
        </p:nvSpPr>
        <p:spPr>
          <a:xfrm>
            <a:off x="517023" y="5228949"/>
            <a:ext cx="1636721" cy="569429"/>
          </a:xfrm>
          <a:prstGeom prst="wedgeRoundRectCallout">
            <a:avLst>
              <a:gd name="adj1" fmla="val -26458"/>
              <a:gd name="adj2" fmla="val -453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en-US" altLang="ko-KR" sz="1000" dirty="0" smtClean="0">
                <a:solidFill>
                  <a:schemeClr val="tx1"/>
                </a:solidFill>
              </a:rPr>
              <a:t>background :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mistyrose</a:t>
            </a:r>
            <a:r>
              <a:rPr lang="en-US" altLang="ko-KR" sz="1000" dirty="0" smtClean="0">
                <a:solidFill>
                  <a:schemeClr val="tx1"/>
                </a:solidFill>
              </a:rPr>
              <a:t>;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defTabSz="180000"/>
            <a:r>
              <a:rPr lang="en-US" altLang="ko-KR" sz="1000" dirty="0" smtClean="0">
                <a:solidFill>
                  <a:schemeClr val="tx1"/>
                </a:solidFill>
              </a:rPr>
              <a:t>color : blue;</a:t>
            </a:r>
          </a:p>
          <a:p>
            <a:pPr defTabSz="180000"/>
            <a:r>
              <a:rPr lang="en-US" altLang="ko-KR" sz="1000" dirty="0" smtClean="0">
                <a:solidFill>
                  <a:schemeClr val="tx1"/>
                </a:solidFill>
              </a:rPr>
              <a:t>font-size : 12px;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7283828" y="5582126"/>
            <a:ext cx="1621256" cy="539769"/>
          </a:xfrm>
          <a:prstGeom prst="wedgeRoundRectCallout">
            <a:avLst>
              <a:gd name="adj1" fmla="val -14782"/>
              <a:gd name="adj2" fmla="val -491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en-US" altLang="ko-KR" sz="1000" dirty="0" smtClean="0">
                <a:solidFill>
                  <a:schemeClr val="tx1"/>
                </a:solidFill>
              </a:rPr>
              <a:t>background :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mistyrose</a:t>
            </a:r>
            <a:r>
              <a:rPr lang="en-US" altLang="ko-KR" sz="1000" dirty="0" smtClean="0">
                <a:solidFill>
                  <a:schemeClr val="tx1"/>
                </a:solidFill>
              </a:rPr>
              <a:t>;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defTabSz="180000"/>
            <a:r>
              <a:rPr lang="en-US" altLang="ko-KR" sz="1000" dirty="0" smtClean="0">
                <a:solidFill>
                  <a:schemeClr val="tx1"/>
                </a:solidFill>
              </a:rPr>
              <a:t>color : blue;</a:t>
            </a:r>
          </a:p>
          <a:p>
            <a:pPr defTabSz="180000"/>
            <a:r>
              <a:rPr lang="en-US" altLang="ko-KR" sz="1000" dirty="0" smtClean="0">
                <a:solidFill>
                  <a:schemeClr val="tx1"/>
                </a:solidFill>
              </a:rPr>
              <a:t>font-size : 25px;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18" idx="1"/>
          </p:cNvCxnSpPr>
          <p:nvPr/>
        </p:nvCxnSpPr>
        <p:spPr>
          <a:xfrm flipH="1">
            <a:off x="6851780" y="5852011"/>
            <a:ext cx="432048" cy="1814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7" idx="3"/>
          </p:cNvCxnSpPr>
          <p:nvPr/>
        </p:nvCxnSpPr>
        <p:spPr>
          <a:xfrm>
            <a:off x="2153744" y="5513664"/>
            <a:ext cx="213022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5713907" y="1320857"/>
            <a:ext cx="33945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ko-KR" altLang="en-US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다음은 </a:t>
            </a:r>
            <a:r>
              <a:rPr lang="en-US" altLang="ko-KR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&lt;p&gt; </a:t>
            </a:r>
            <a:r>
              <a:rPr lang="ko-KR" altLang="en-US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태그에 여러 </a:t>
            </a:r>
            <a:r>
              <a:rPr lang="ko-KR" altLang="en-US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스타일</a:t>
            </a:r>
            <a:endParaRPr lang="en-US" altLang="ko-KR" kern="0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 algn="just" fontAlgn="base"/>
            <a:r>
              <a:rPr lang="ko-KR" altLang="en-US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시트가 </a:t>
            </a:r>
            <a:r>
              <a:rPr lang="ko-KR" altLang="en-US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중첩된 경우이다</a:t>
            </a:r>
            <a:r>
              <a:rPr lang="en-US" altLang="ko-KR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endParaRPr lang="en-US" altLang="ko-KR" kern="0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 algn="just" fontAlgn="base"/>
            <a:r>
              <a:rPr lang="ko-KR" altLang="en-US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출력되는 </a:t>
            </a:r>
            <a:r>
              <a:rPr lang="ko-KR" altLang="en-US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모양을 예측해보라</a:t>
            </a:r>
            <a:r>
              <a:rPr lang="en-US" altLang="ko-KR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kern="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497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14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셀렉터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셀렉터</a:t>
            </a:r>
            <a:r>
              <a:rPr lang="en-US" altLang="ko-KR" dirty="0"/>
              <a:t>(selector)</a:t>
            </a:r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/>
              <a:t>태그의 모양을 꾸밀 스타일 시트를 선택하는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유형의 </a:t>
            </a:r>
            <a:r>
              <a:rPr lang="ko-KR" altLang="en-US" dirty="0" err="1" smtClean="0"/>
              <a:t>셀렉터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/>
              <a:t>웹 페이지의 모든 </a:t>
            </a:r>
            <a:r>
              <a:rPr lang="en-US" altLang="ko-KR" dirty="0"/>
              <a:t>&lt;h3&gt; </a:t>
            </a:r>
            <a:r>
              <a:rPr lang="ko-KR" altLang="en-US" dirty="0" smtClean="0"/>
              <a:t>태그에 </a:t>
            </a:r>
            <a:r>
              <a:rPr lang="en-US" altLang="ko-KR" dirty="0" err="1" smtClean="0"/>
              <a:t>color:brown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스타일을 적용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하는 </a:t>
            </a:r>
            <a:r>
              <a:rPr lang="ko-KR" altLang="en-US" dirty="0" err="1" smtClean="0"/>
              <a:t>셀렉터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h3</a:t>
            </a:r>
            <a:r>
              <a:rPr lang="ko-KR" altLang="en-US" dirty="0" smtClean="0"/>
              <a:t>를 만든 사례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619672" y="3789040"/>
            <a:ext cx="5256584" cy="1800200"/>
            <a:chOff x="1619672" y="3789040"/>
            <a:chExt cx="5256584" cy="1800200"/>
          </a:xfrm>
        </p:grpSpPr>
        <p:grpSp>
          <p:nvGrpSpPr>
            <p:cNvPr id="5" name="그룹 4"/>
            <p:cNvGrpSpPr/>
            <p:nvPr/>
          </p:nvGrpSpPr>
          <p:grpSpPr>
            <a:xfrm>
              <a:off x="1691680" y="3860682"/>
              <a:ext cx="5112568" cy="1651156"/>
              <a:chOff x="1547664" y="3284984"/>
              <a:chExt cx="5112568" cy="1651156"/>
            </a:xfrm>
          </p:grpSpPr>
          <p:sp>
            <p:nvSpPr>
              <p:cNvPr id="22" name="Rectangle 6"/>
              <p:cNvSpPr>
                <a:spLocks noChangeArrowheads="1"/>
              </p:cNvSpPr>
              <p:nvPr/>
            </p:nvSpPr>
            <p:spPr bwMode="auto">
              <a:xfrm>
                <a:off x="1547664" y="3284984"/>
                <a:ext cx="3168352" cy="1651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ko-KR" dirty="0" smtClean="0">
                    <a:latin typeface="Times New Roman" pitchFamily="18" charset="0"/>
                  </a:rPr>
                  <a:t>&lt;style&gt;</a:t>
                </a:r>
              </a:p>
              <a:p>
                <a:r>
                  <a:rPr lang="en-US" altLang="ko-KR" dirty="0" smtClean="0">
                    <a:latin typeface="Times New Roman" pitchFamily="18" charset="0"/>
                  </a:rPr>
                  <a:t>	</a:t>
                </a:r>
                <a:r>
                  <a:rPr lang="en-US" altLang="ko-KR" b="1" dirty="0" smtClean="0">
                    <a:solidFill>
                      <a:schemeClr val="accent2">
                        <a:lumMod val="75000"/>
                      </a:schemeClr>
                    </a:solidFill>
                    <a:latin typeface="Times New Roman" pitchFamily="18" charset="0"/>
                  </a:rPr>
                  <a:t>h3</a:t>
                </a:r>
                <a:r>
                  <a:rPr lang="en-US" altLang="ko-KR" dirty="0" smtClean="0">
                    <a:latin typeface="Times New Roman" pitchFamily="18" charset="0"/>
                  </a:rPr>
                  <a:t> { </a:t>
                </a:r>
                <a:r>
                  <a:rPr lang="en-US" altLang="ko-KR" b="1" dirty="0" smtClean="0">
                    <a:solidFill>
                      <a:srgbClr val="669900"/>
                    </a:solidFill>
                    <a:latin typeface="Times New Roman" pitchFamily="18" charset="0"/>
                  </a:rPr>
                  <a:t>color</a:t>
                </a:r>
                <a:r>
                  <a:rPr lang="en-US" altLang="ko-KR" dirty="0" smtClean="0">
                    <a:latin typeface="Times New Roman" pitchFamily="18" charset="0"/>
                  </a:rPr>
                  <a:t> : </a:t>
                </a:r>
                <a:r>
                  <a:rPr lang="en-US" altLang="ko-KR" b="1" dirty="0" smtClean="0">
                    <a:solidFill>
                      <a:srgbClr val="0070C0"/>
                    </a:solidFill>
                    <a:latin typeface="Times New Roman" pitchFamily="18" charset="0"/>
                  </a:rPr>
                  <a:t>brown</a:t>
                </a:r>
                <a:r>
                  <a:rPr lang="en-US" altLang="ko-KR" dirty="0" smtClean="0">
                    <a:latin typeface="Times New Roman" pitchFamily="18" charset="0"/>
                  </a:rPr>
                  <a:t> }</a:t>
                </a:r>
              </a:p>
              <a:p>
                <a:r>
                  <a:rPr lang="en-US" altLang="ko-KR" dirty="0" smtClean="0">
                    <a:latin typeface="Times New Roman" pitchFamily="18" charset="0"/>
                  </a:rPr>
                  <a:t>&lt;/style&gt;</a:t>
                </a:r>
              </a:p>
              <a:p>
                <a:endParaRPr lang="en-US" altLang="ko-KR" b="1" dirty="0">
                  <a:solidFill>
                    <a:schemeClr val="accent2">
                      <a:lumMod val="75000"/>
                    </a:schemeClr>
                  </a:solidFill>
                  <a:latin typeface="Times New Roman" pitchFamily="18" charset="0"/>
                </a:endParaRPr>
              </a:p>
              <a:p>
                <a:r>
                  <a:rPr lang="en-US" altLang="ko-KR" b="1" dirty="0" smtClean="0">
                    <a:solidFill>
                      <a:schemeClr val="accent2">
                        <a:lumMod val="75000"/>
                      </a:schemeClr>
                    </a:solidFill>
                    <a:latin typeface="Times New Roman" pitchFamily="18" charset="0"/>
                  </a:rPr>
                  <a:t>&lt;h3&gt;</a:t>
                </a:r>
                <a:r>
                  <a:rPr lang="en-US" altLang="ko-KR" dirty="0" smtClean="0">
                    <a:latin typeface="Times New Roman" pitchFamily="18" charset="0"/>
                  </a:rPr>
                  <a:t>Web Programming</a:t>
                </a:r>
                <a:r>
                  <a:rPr lang="en-US" altLang="ko-KR" b="1" dirty="0" smtClean="0">
                    <a:solidFill>
                      <a:schemeClr val="accent2">
                        <a:lumMod val="75000"/>
                      </a:schemeClr>
                    </a:solidFill>
                    <a:latin typeface="Times New Roman" pitchFamily="18" charset="0"/>
                  </a:rPr>
                  <a:t>&lt;/h3&gt;</a:t>
                </a:r>
                <a:endParaRPr lang="en-US" altLang="ko-KR" b="1" dirty="0">
                  <a:solidFill>
                    <a:schemeClr val="accent2">
                      <a:lumMod val="75000"/>
                    </a:schemeClr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" name="Text Box 7"/>
              <p:cNvSpPr txBox="1">
                <a:spLocks noChangeArrowheads="1"/>
              </p:cNvSpPr>
              <p:nvPr/>
            </p:nvSpPr>
            <p:spPr bwMode="auto">
              <a:xfrm>
                <a:off x="2370760" y="3341893"/>
                <a:ext cx="607859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ko-KR" altLang="en-US" sz="1100" b="1" dirty="0" err="1" smtClean="0">
                    <a:latin typeface="+mj-lt"/>
                  </a:rPr>
                  <a:t>셀렉터</a:t>
                </a:r>
                <a:endParaRPr lang="ko-KR" altLang="en-US" sz="1100" b="1" dirty="0">
                  <a:latin typeface="+mj-lt"/>
                </a:endParaRPr>
              </a:p>
            </p:txBody>
          </p:sp>
          <p:sp>
            <p:nvSpPr>
              <p:cNvPr id="28" name="AutoShape 10"/>
              <p:cNvSpPr>
                <a:spLocks/>
              </p:cNvSpPr>
              <p:nvPr/>
            </p:nvSpPr>
            <p:spPr bwMode="auto">
              <a:xfrm rot="5400000">
                <a:off x="2638684" y="3596737"/>
                <a:ext cx="72008" cy="199359"/>
              </a:xfrm>
              <a:prstGeom prst="leftBracket">
                <a:avLst>
                  <a:gd name="adj" fmla="val 25000"/>
                </a:avLst>
              </a:prstGeom>
              <a:noFill/>
              <a:ln w="9525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600" b="1" dirty="0">
                  <a:latin typeface="+mj-lt"/>
                </a:endParaRPr>
              </a:p>
            </p:txBody>
          </p:sp>
          <p:sp>
            <p:nvSpPr>
              <p:cNvPr id="40" name="자유형 39"/>
              <p:cNvSpPr/>
              <p:nvPr/>
            </p:nvSpPr>
            <p:spPr>
              <a:xfrm>
                <a:off x="1907703" y="3938601"/>
                <a:ext cx="784449" cy="570520"/>
              </a:xfrm>
              <a:custGeom>
                <a:avLst/>
                <a:gdLst>
                  <a:gd name="connsiteX0" fmla="*/ 752061 w 752061"/>
                  <a:gd name="connsiteY0" fmla="*/ 0 h 649357"/>
                  <a:gd name="connsiteX1" fmla="*/ 646044 w 752061"/>
                  <a:gd name="connsiteY1" fmla="*/ 225287 h 649357"/>
                  <a:gd name="connsiteX2" fmla="*/ 165652 w 752061"/>
                  <a:gd name="connsiteY2" fmla="*/ 407505 h 649357"/>
                  <a:gd name="connsiteX3" fmla="*/ 0 w 752061"/>
                  <a:gd name="connsiteY3" fmla="*/ 649357 h 649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2061" h="649357">
                    <a:moveTo>
                      <a:pt x="752061" y="0"/>
                    </a:moveTo>
                    <a:cubicBezTo>
                      <a:pt x="747920" y="78685"/>
                      <a:pt x="743779" y="157370"/>
                      <a:pt x="646044" y="225287"/>
                    </a:cubicBezTo>
                    <a:cubicBezTo>
                      <a:pt x="548309" y="293204"/>
                      <a:pt x="273326" y="336827"/>
                      <a:pt x="165652" y="407505"/>
                    </a:cubicBezTo>
                    <a:cubicBezTo>
                      <a:pt x="57978" y="478183"/>
                      <a:pt x="28989" y="563770"/>
                      <a:pt x="0" y="649357"/>
                    </a:cubicBezTo>
                  </a:path>
                </a:pathLst>
              </a:custGeom>
              <a:noFill/>
              <a:ln w="9525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모서리가 둥근 사각형 설명선 41"/>
              <p:cNvSpPr/>
              <p:nvPr/>
            </p:nvSpPr>
            <p:spPr>
              <a:xfrm>
                <a:off x="4788024" y="3693681"/>
                <a:ext cx="1872208" cy="545943"/>
              </a:xfrm>
              <a:prstGeom prst="wedgeRoundRectCallout">
                <a:avLst>
                  <a:gd name="adj1" fmla="val -56107"/>
                  <a:gd name="adj2" fmla="val -20891"/>
                  <a:gd name="adj3" fmla="val 16667"/>
                </a:avLst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모든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&lt;h3&gt;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태그에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h3 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셀렉터의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스타일 적용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1619672" y="3789040"/>
              <a:ext cx="5256584" cy="18002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548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셀렉터</a:t>
            </a:r>
            <a:r>
              <a:rPr lang="ko-KR" altLang="en-US" dirty="0" smtClean="0"/>
              <a:t> 설명을 </a:t>
            </a:r>
            <a:r>
              <a:rPr lang="ko-KR" altLang="en-US" dirty="0"/>
              <a:t>위한 샘플 </a:t>
            </a:r>
            <a:r>
              <a:rPr lang="en-US" altLang="ko-KR" dirty="0"/>
              <a:t>HTML </a:t>
            </a:r>
            <a:r>
              <a:rPr lang="ko-KR" altLang="en-US" dirty="0" smtClean="0"/>
              <a:t>페이지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83568" y="1732396"/>
            <a:ext cx="4392488" cy="3827502"/>
          </a:xfrm>
          <a:prstGeom prst="roundRect">
            <a:avLst>
              <a:gd name="adj" fmla="val 3694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 err="1"/>
              <a:t>셀렉터</a:t>
            </a:r>
            <a:r>
              <a:rPr lang="ko-KR" altLang="en-US" sz="1400" dirty="0"/>
              <a:t> 만들기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&lt;h3&gt;Web Programming&lt;/h3&gt;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&lt;div&gt; </a:t>
            </a:r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dirty="0"/>
              <a:t>div&gt;2</a:t>
            </a:r>
            <a:r>
              <a:rPr lang="ko-KR" altLang="en-US" sz="1400" dirty="0"/>
              <a:t>학기 </a:t>
            </a:r>
            <a:r>
              <a:rPr lang="en-US" altLang="ko-KR" sz="1400" dirty="0"/>
              <a:t>&lt;strong&gt;</a:t>
            </a:r>
            <a:r>
              <a:rPr lang="ko-KR" altLang="en-US" sz="1400" dirty="0"/>
              <a:t>학습 내용</a:t>
            </a:r>
            <a:r>
              <a:rPr lang="en-US" altLang="ko-KR" sz="1400" dirty="0"/>
              <a:t>&lt;/strong</a:t>
            </a:r>
            <a:r>
              <a:rPr lang="en-US" altLang="ko-KR" sz="1400" dirty="0" smtClean="0"/>
              <a:t>&gt;&lt;/</a:t>
            </a:r>
            <a:r>
              <a:rPr lang="en-US" altLang="ko-KR" sz="1400" dirty="0"/>
              <a:t>div&gt;</a:t>
            </a:r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		&lt;</a:t>
            </a:r>
            <a:r>
              <a:rPr lang="en-US" altLang="ko-KR" sz="1400" dirty="0"/>
              <a:t>li&gt;HTML5&lt;/li&gt;</a:t>
            </a:r>
          </a:p>
          <a:p>
            <a:pPr defTabSz="180000"/>
            <a:r>
              <a:rPr lang="en-US" altLang="ko-KR" sz="1400" dirty="0" smtClean="0"/>
              <a:t>		&lt;</a:t>
            </a:r>
            <a:r>
              <a:rPr lang="en-US" altLang="ko-KR" sz="1400" dirty="0"/>
              <a:t>li&gt;&lt;strong&gt;CSS&lt;/strong&gt;&lt;/li&gt;</a:t>
            </a:r>
          </a:p>
          <a:p>
            <a:pPr defTabSz="180000"/>
            <a:r>
              <a:rPr lang="en-US" altLang="ko-KR" sz="1400" dirty="0" smtClean="0"/>
              <a:t>		&lt;</a:t>
            </a:r>
            <a:r>
              <a:rPr lang="en-US" altLang="ko-KR" sz="1400" dirty="0"/>
              <a:t>li&gt;JAVASCRIPT&lt;/li&gt;</a:t>
            </a:r>
          </a:p>
          <a:p>
            <a:pPr defTabSz="180000"/>
            <a:r>
              <a:rPr lang="en-US" altLang="ko-KR" sz="1400" dirty="0" smtClean="0"/>
              <a:t>	&lt;/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dirty="0"/>
              <a:t>div&gt;60</a:t>
            </a:r>
            <a:r>
              <a:rPr lang="ko-KR" altLang="en-US" sz="1400" dirty="0"/>
              <a:t>점 이하는 </a:t>
            </a:r>
            <a:r>
              <a:rPr lang="en-US" altLang="ko-KR" sz="1400" dirty="0"/>
              <a:t>F!&lt;/div&gt;</a:t>
            </a:r>
          </a:p>
          <a:p>
            <a:pPr defTabSz="180000"/>
            <a:r>
              <a:rPr lang="en-US" altLang="ko-KR" sz="1400" dirty="0"/>
              <a:t>&lt;/div&gt;</a:t>
            </a:r>
          </a:p>
          <a:p>
            <a:pPr defTabSz="180000"/>
            <a:r>
              <a:rPr lang="en-US" altLang="ko-KR" sz="1400" dirty="0"/>
              <a:t>&lt;/body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&lt;/</a:t>
            </a:r>
            <a:r>
              <a:rPr lang="en-US" altLang="ko-KR" sz="1400" dirty="0"/>
              <a:t>html&gt;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772153"/>
            <a:ext cx="2808312" cy="330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태그 타입 </a:t>
            </a:r>
            <a:r>
              <a:rPr lang="ko-KR" altLang="en-US" dirty="0" err="1" smtClean="0"/>
              <a:t>셀렉터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태그 타입 </a:t>
            </a:r>
            <a:r>
              <a:rPr lang="ko-KR" altLang="en-US" dirty="0" err="1" smtClean="0"/>
              <a:t>셀렉터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태그 이름이 </a:t>
            </a:r>
            <a:r>
              <a:rPr lang="ko-KR" altLang="en-US" dirty="0" err="1" smtClean="0"/>
              <a:t>셀렉터로</a:t>
            </a:r>
            <a:r>
              <a:rPr lang="ko-KR" altLang="en-US" dirty="0" smtClean="0"/>
              <a:t> 사용되는 유형</a:t>
            </a:r>
            <a:endParaRPr lang="en-US" altLang="ko-KR" dirty="0" smtClean="0"/>
          </a:p>
          <a:p>
            <a:pPr lvl="1"/>
            <a:r>
              <a:rPr lang="ko-KR" altLang="en-US" dirty="0" err="1"/>
              <a:t>셀렉터와</a:t>
            </a:r>
            <a:r>
              <a:rPr lang="ko-KR" altLang="en-US" dirty="0"/>
              <a:t> 같은 </a:t>
            </a:r>
            <a:r>
              <a:rPr lang="ko-KR" altLang="en-US" dirty="0" smtClean="0"/>
              <a:t>이름의 모든 </a:t>
            </a:r>
            <a:r>
              <a:rPr lang="ko-KR" altLang="en-US" dirty="0"/>
              <a:t>태그에 </a:t>
            </a:r>
            <a:r>
              <a:rPr lang="en-US" altLang="ko-KR" dirty="0"/>
              <a:t>CSS3 </a:t>
            </a:r>
            <a:r>
              <a:rPr lang="ko-KR" altLang="en-US" dirty="0"/>
              <a:t>스타일 </a:t>
            </a:r>
            <a:r>
              <a:rPr lang="ko-KR" altLang="en-US" dirty="0" smtClean="0"/>
              <a:t>시트 </a:t>
            </a:r>
            <a:r>
              <a:rPr lang="ko-KR" altLang="en-US" dirty="0"/>
              <a:t>적용</a:t>
            </a:r>
          </a:p>
          <a:p>
            <a:pPr lvl="1"/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331640" y="2924944"/>
            <a:ext cx="5885546" cy="2817420"/>
            <a:chOff x="1158440" y="1638295"/>
            <a:chExt cx="5885546" cy="281742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187624" y="1916832"/>
              <a:ext cx="3410650" cy="313730"/>
            </a:xfrm>
            <a:prstGeom prst="roundRect">
              <a:avLst>
                <a:gd name="adj" fmla="val 48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400" b="1" dirty="0" smtClean="0"/>
                <a:t>h3,</a:t>
              </a:r>
              <a:r>
                <a:rPr lang="ko-KR" altLang="en-US" sz="1400" b="1" dirty="0" smtClean="0"/>
                <a:t> </a:t>
              </a:r>
              <a:r>
                <a:rPr lang="en-US" altLang="ko-KR" sz="1400" b="1" dirty="0" smtClean="0"/>
                <a:t>li</a:t>
              </a:r>
              <a:r>
                <a:rPr lang="ko-KR" altLang="en-US" sz="1400" b="1" dirty="0" smtClean="0"/>
                <a:t> </a:t>
              </a:r>
              <a:r>
                <a:rPr lang="en-US" altLang="ko-KR" sz="1400" b="1" dirty="0" smtClean="0"/>
                <a:t>{ </a:t>
              </a:r>
              <a:r>
                <a:rPr lang="en-US" altLang="ko-KR" sz="1400" b="1" dirty="0"/>
                <a:t>	</a:t>
              </a:r>
              <a:r>
                <a:rPr lang="en-US" altLang="ko-KR" sz="1400" dirty="0" smtClean="0"/>
                <a:t>color : </a:t>
              </a:r>
              <a:r>
                <a:rPr lang="en-US" altLang="ko-KR" sz="1400" dirty="0"/>
                <a:t>b</a:t>
              </a:r>
              <a:r>
                <a:rPr lang="en-US" altLang="ko-KR" sz="1400" dirty="0" smtClean="0"/>
                <a:t>rown; }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187624" y="2587148"/>
              <a:ext cx="3436924" cy="1868567"/>
            </a:xfrm>
            <a:prstGeom prst="roundRect">
              <a:avLst>
                <a:gd name="adj" fmla="val 5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400" b="1" dirty="0" smtClean="0"/>
                <a:t>&lt;</a:t>
              </a:r>
              <a:r>
                <a:rPr lang="en-US" altLang="ko-KR" sz="1400" b="1" dirty="0"/>
                <a:t>h3&gt;</a:t>
              </a:r>
              <a:r>
                <a:rPr lang="en-US" altLang="ko-KR" sz="1400" dirty="0"/>
                <a:t>Web Programming</a:t>
              </a:r>
              <a:r>
                <a:rPr lang="en-US" altLang="ko-KR" sz="1400" b="1" dirty="0"/>
                <a:t>&lt;/h3</a:t>
              </a:r>
              <a:r>
                <a:rPr lang="en-US" altLang="ko-KR" sz="1400" b="1" dirty="0" smtClean="0"/>
                <a:t>&gt;</a:t>
              </a:r>
            </a:p>
            <a:p>
              <a:pPr algn="ctr" defTabSz="180000"/>
              <a:r>
                <a:rPr lang="en-US" altLang="ko-KR" sz="1400" dirty="0" smtClean="0"/>
                <a:t>……</a:t>
              </a:r>
              <a:endParaRPr lang="en-US" altLang="ko-KR" sz="1400" dirty="0"/>
            </a:p>
            <a:p>
              <a:pPr defTabSz="180000"/>
              <a:r>
                <a:rPr lang="en-US" altLang="ko-KR" sz="1400" dirty="0" smtClean="0"/>
                <a:t>	&lt;</a:t>
              </a:r>
              <a:r>
                <a:rPr lang="en-US" altLang="ko-KR" sz="1400" dirty="0" err="1"/>
                <a:t>ul</a:t>
              </a:r>
              <a:r>
                <a:rPr lang="en-US" altLang="ko-KR" sz="1400" dirty="0"/>
                <a:t>&gt;</a:t>
              </a:r>
            </a:p>
            <a:p>
              <a:pPr defTabSz="180000"/>
              <a:r>
                <a:rPr lang="en-US" altLang="ko-KR" sz="1400" dirty="0" smtClean="0"/>
                <a:t>		</a:t>
              </a:r>
              <a:r>
                <a:rPr lang="en-US" altLang="ko-KR" sz="1400" b="1" dirty="0" smtClean="0"/>
                <a:t>&lt;</a:t>
              </a:r>
              <a:r>
                <a:rPr lang="en-US" altLang="ko-KR" sz="1400" b="1" dirty="0"/>
                <a:t>li&gt;</a:t>
              </a:r>
              <a:r>
                <a:rPr lang="en-US" altLang="ko-KR" sz="1400" dirty="0"/>
                <a:t>HTML5</a:t>
              </a:r>
              <a:r>
                <a:rPr lang="en-US" altLang="ko-KR" sz="1400" b="1" dirty="0"/>
                <a:t>&lt;/li&gt;</a:t>
              </a:r>
            </a:p>
            <a:p>
              <a:pPr defTabSz="180000"/>
              <a:r>
                <a:rPr lang="en-US" altLang="ko-KR" sz="1400" b="1" dirty="0" smtClean="0"/>
                <a:t>		&lt;</a:t>
              </a:r>
              <a:r>
                <a:rPr lang="en-US" altLang="ko-KR" sz="1400" b="1" dirty="0"/>
                <a:t>li&gt;</a:t>
              </a:r>
              <a:r>
                <a:rPr lang="en-US" altLang="ko-KR" sz="1400" dirty="0"/>
                <a:t>&lt;strong&gt;CSS&lt;/strong&gt;</a:t>
              </a:r>
              <a:r>
                <a:rPr lang="en-US" altLang="ko-KR" sz="1400" b="1" dirty="0"/>
                <a:t>&lt;/li&gt;</a:t>
              </a:r>
            </a:p>
            <a:p>
              <a:pPr defTabSz="180000"/>
              <a:r>
                <a:rPr lang="en-US" altLang="ko-KR" sz="1400" b="1" dirty="0" smtClean="0"/>
                <a:t>		&lt;</a:t>
              </a:r>
              <a:r>
                <a:rPr lang="en-US" altLang="ko-KR" sz="1400" b="1" dirty="0"/>
                <a:t>li&gt;</a:t>
              </a:r>
              <a:r>
                <a:rPr lang="en-US" altLang="ko-KR" sz="1400" dirty="0"/>
                <a:t>JAVASCRIPT</a:t>
              </a:r>
              <a:r>
                <a:rPr lang="en-US" altLang="ko-KR" sz="1400" b="1" dirty="0"/>
                <a:t>&lt;/li&gt;</a:t>
              </a:r>
            </a:p>
            <a:p>
              <a:pPr defTabSz="180000"/>
              <a:r>
                <a:rPr lang="en-US" altLang="ko-KR" sz="1400" dirty="0" smtClean="0"/>
                <a:t>	&lt;/</a:t>
              </a:r>
              <a:r>
                <a:rPr lang="en-US" altLang="ko-KR" sz="1400" dirty="0" err="1"/>
                <a:t>ul</a:t>
              </a:r>
              <a:r>
                <a:rPr lang="en-US" altLang="ko-KR" sz="1400" dirty="0"/>
                <a:t>&gt;</a:t>
              </a:r>
            </a:p>
            <a:p>
              <a:pPr algn="ctr" defTabSz="180000"/>
              <a:r>
                <a:rPr lang="en-US" altLang="ko-KR" sz="1400" dirty="0" smtClean="0"/>
                <a:t>	……</a:t>
              </a:r>
              <a:endParaRPr lang="en-US" altLang="ko-KR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58440" y="1638295"/>
              <a:ext cx="1370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C00000"/>
                  </a:solidFill>
                </a:rPr>
                <a:t>태그 타입 </a:t>
              </a:r>
              <a:r>
                <a:rPr lang="ko-KR" altLang="en-US" sz="1200" dirty="0" err="1" smtClean="0">
                  <a:solidFill>
                    <a:srgbClr val="C00000"/>
                  </a:solidFill>
                </a:rPr>
                <a:t>셀렉터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97352" y="1906617"/>
              <a:ext cx="513625" cy="292572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97065" y="1638295"/>
              <a:ext cx="9653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C00000"/>
                  </a:solidFill>
                </a:rPr>
                <a:t>CSS </a:t>
              </a:r>
              <a:r>
                <a:rPr lang="ko-KR" altLang="en-US" sz="1200" dirty="0" smtClean="0">
                  <a:solidFill>
                    <a:srgbClr val="C00000"/>
                  </a:solidFill>
                </a:rPr>
                <a:t>스타일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12648" y="2306290"/>
              <a:ext cx="9557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C00000"/>
                  </a:solidFill>
                </a:rPr>
                <a:t>HTML </a:t>
              </a:r>
              <a:r>
                <a:rPr lang="ko-KR" altLang="en-US" sz="1200" dirty="0" smtClean="0">
                  <a:solidFill>
                    <a:srgbClr val="C00000"/>
                  </a:solidFill>
                </a:rPr>
                <a:t>코드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6306" y="1916832"/>
              <a:ext cx="2157680" cy="25388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855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 err="1" smtClean="0"/>
              <a:t>셀렉터</a:t>
            </a:r>
            <a:endParaRPr lang="ko-KR" altLang="en-US" dirty="0"/>
          </a:p>
        </p:txBody>
      </p:sp>
      <p:sp>
        <p:nvSpPr>
          <p:cNvPr id="22" name="내용 개체 틀 2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점</a:t>
            </a:r>
            <a:r>
              <a:rPr lang="en-US" altLang="ko-KR" dirty="0" smtClean="0"/>
              <a:t>(.)</a:t>
            </a:r>
            <a:r>
              <a:rPr lang="ko-KR" altLang="en-US" dirty="0" smtClean="0"/>
              <a:t>으로 시작하는 이름의 </a:t>
            </a:r>
            <a:r>
              <a:rPr lang="ko-KR" altLang="en-US" dirty="0" err="1" smtClean="0"/>
              <a:t>셀렉터</a:t>
            </a:r>
            <a:endParaRPr lang="en-US" altLang="ko-KR" dirty="0" smtClean="0"/>
          </a:p>
          <a:p>
            <a:r>
              <a:rPr lang="en-US" altLang="ko-KR" dirty="0" smtClean="0"/>
              <a:t>HTML </a:t>
            </a:r>
            <a:r>
              <a:rPr lang="ko-KR" altLang="en-US" dirty="0" smtClean="0"/>
              <a:t>태그의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속성으로만 지정 가능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body</a:t>
            </a:r>
            <a:r>
              <a:rPr lang="en-US" altLang="ko-KR" b="1" dirty="0" err="1" smtClean="0"/>
              <a:t>.main</a:t>
            </a:r>
            <a:r>
              <a:rPr lang="en-US" altLang="ko-KR" dirty="0" smtClean="0"/>
              <a:t> </a:t>
            </a:r>
            <a:r>
              <a:rPr lang="en-US" altLang="ko-KR" dirty="0"/>
              <a:t>{ background : </a:t>
            </a:r>
            <a:r>
              <a:rPr lang="en-US" altLang="ko-KR" dirty="0" err="1"/>
              <a:t>aliceblue</a:t>
            </a:r>
            <a:r>
              <a:rPr lang="en-US" altLang="ko-KR" dirty="0"/>
              <a:t>; }</a:t>
            </a:r>
          </a:p>
          <a:p>
            <a:pPr lvl="2"/>
            <a:r>
              <a:rPr lang="en-US" altLang="ko-KR" dirty="0" smtClean="0"/>
              <a:t>&lt;body class=“main”&gt; </a:t>
            </a:r>
            <a:r>
              <a:rPr lang="ko-KR" altLang="en-US" dirty="0" smtClean="0"/>
              <a:t>태그에만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 가능</a:t>
            </a:r>
            <a:endParaRPr lang="en-US" altLang="ko-KR" dirty="0" smtClean="0"/>
          </a:p>
          <a:p>
            <a:pPr marL="4572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1111230" y="2276872"/>
            <a:ext cx="7156235" cy="3057470"/>
            <a:chOff x="1422157" y="1955706"/>
            <a:chExt cx="7156235" cy="305747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710921" y="2227426"/>
              <a:ext cx="4233492" cy="533340"/>
            </a:xfrm>
            <a:prstGeom prst="roundRect">
              <a:avLst>
                <a:gd name="adj" fmla="val 48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400" b="1" dirty="0" smtClean="0"/>
                <a:t>.</a:t>
              </a:r>
              <a:r>
                <a:rPr lang="en-US" altLang="ko-KR" sz="1400" b="1" dirty="0"/>
                <a:t>warning </a:t>
              </a:r>
              <a:r>
                <a:rPr lang="en-US" altLang="ko-KR" sz="1400" dirty="0"/>
                <a:t>{ </a:t>
              </a:r>
              <a:r>
                <a:rPr lang="en-US" altLang="ko-KR" sz="1400" dirty="0" smtClean="0"/>
                <a:t>color </a:t>
              </a:r>
              <a:r>
                <a:rPr lang="en-US" altLang="ko-KR" sz="1400" dirty="0"/>
                <a:t>: </a:t>
              </a:r>
              <a:r>
                <a:rPr lang="en-US" altLang="ko-KR" sz="1400" dirty="0" smtClean="0"/>
                <a:t>red; }</a:t>
              </a:r>
            </a:p>
            <a:p>
              <a:pPr defTabSz="180000"/>
              <a:r>
                <a:rPr lang="en-US" altLang="ko-KR" sz="1400" dirty="0" err="1"/>
                <a:t>body</a:t>
              </a:r>
              <a:r>
                <a:rPr lang="en-US" altLang="ko-KR" sz="1400" b="1" dirty="0" err="1"/>
                <a:t>.main</a:t>
              </a:r>
              <a:r>
                <a:rPr lang="en-US" altLang="ko-KR" sz="1400" dirty="0"/>
                <a:t> { background : </a:t>
              </a:r>
              <a:r>
                <a:rPr lang="en-US" altLang="ko-KR" sz="1400" dirty="0" err="1"/>
                <a:t>aliceblue</a:t>
              </a:r>
              <a:r>
                <a:rPr lang="en-US" altLang="ko-KR" sz="1400" dirty="0"/>
                <a:t>; </a:t>
              </a:r>
              <a:r>
                <a:rPr lang="en-US" altLang="ko-KR" sz="1400" dirty="0" smtClean="0"/>
                <a:t>}</a:t>
              </a:r>
              <a:endParaRPr lang="en-US" altLang="ko-KR" sz="1400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701299" y="3080656"/>
              <a:ext cx="4243113" cy="1646873"/>
            </a:xfrm>
            <a:prstGeom prst="roundRect">
              <a:avLst>
                <a:gd name="adj" fmla="val 5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400" b="1" dirty="0"/>
                <a:t>&lt;body class="main</a:t>
              </a:r>
              <a:r>
                <a:rPr lang="en-US" altLang="ko-KR" sz="1400" b="1" dirty="0" smtClean="0"/>
                <a:t>"&gt;</a:t>
              </a:r>
            </a:p>
            <a:p>
              <a:pPr algn="ctr" defTabSz="180000"/>
              <a:r>
                <a:rPr lang="en-US" altLang="ko-KR" sz="1400" dirty="0"/>
                <a:t>……</a:t>
              </a:r>
            </a:p>
            <a:p>
              <a:pPr defTabSz="180000"/>
              <a:r>
                <a:rPr lang="en-US" altLang="ko-KR" sz="1400" dirty="0" smtClean="0"/>
                <a:t>	&lt;</a:t>
              </a:r>
              <a:r>
                <a:rPr lang="en-US" altLang="ko-KR" sz="1400" dirty="0" err="1" smtClean="0"/>
                <a:t>ul</a:t>
              </a:r>
              <a:r>
                <a:rPr lang="en-US" altLang="ko-KR" sz="1400" dirty="0" smtClean="0"/>
                <a:t>&gt;</a:t>
              </a:r>
            </a:p>
            <a:p>
              <a:pPr algn="ctr" defTabSz="180000"/>
              <a:r>
                <a:rPr lang="en-US" altLang="ko-KR" sz="1400" dirty="0" smtClean="0"/>
                <a:t>……</a:t>
              </a:r>
              <a:endParaRPr lang="en-US" altLang="ko-KR" sz="1400" dirty="0"/>
            </a:p>
            <a:p>
              <a:pPr defTabSz="180000"/>
              <a:r>
                <a:rPr lang="en-US" altLang="ko-KR" sz="1400" dirty="0" smtClean="0"/>
                <a:t>	&lt;/</a:t>
              </a:r>
              <a:r>
                <a:rPr lang="en-US" altLang="ko-KR" sz="1400" dirty="0" err="1" smtClean="0"/>
                <a:t>ul</a:t>
              </a:r>
              <a:r>
                <a:rPr lang="en-US" altLang="ko-KR" sz="1400" dirty="0" smtClean="0"/>
                <a:t>&gt;</a:t>
              </a:r>
            </a:p>
            <a:p>
              <a:pPr defTabSz="180000"/>
              <a:r>
                <a:rPr lang="en-US" altLang="ko-KR" sz="1400" b="1" dirty="0" smtClean="0"/>
                <a:t>	&lt;</a:t>
              </a:r>
              <a:r>
                <a:rPr lang="en-US" altLang="ko-KR" sz="1400" b="1" dirty="0"/>
                <a:t>div class="warning</a:t>
              </a:r>
              <a:r>
                <a:rPr lang="en-US" altLang="ko-KR" sz="1400" b="1" dirty="0" smtClean="0"/>
                <a:t>"&gt;</a:t>
              </a:r>
              <a:r>
                <a:rPr lang="en-US" altLang="ko-KR" sz="1400" dirty="0" smtClean="0"/>
                <a:t>60</a:t>
              </a:r>
              <a:r>
                <a:rPr lang="ko-KR" altLang="en-US" sz="1400" dirty="0"/>
                <a:t>점 이하는 </a:t>
              </a:r>
              <a:r>
                <a:rPr lang="en-US" altLang="ko-KR" sz="1400" dirty="0"/>
                <a:t>F</a:t>
              </a:r>
              <a:r>
                <a:rPr lang="en-US" altLang="ko-KR" sz="1400" dirty="0" smtClean="0"/>
                <a:t>!</a:t>
              </a:r>
              <a:r>
                <a:rPr lang="en-US" altLang="ko-KR" sz="1400" b="1" dirty="0" smtClean="0"/>
                <a:t>&lt;/</a:t>
              </a:r>
              <a:r>
                <a:rPr lang="en-US" altLang="ko-KR" sz="1400" b="1" dirty="0"/>
                <a:t>div</a:t>
              </a:r>
              <a:r>
                <a:rPr lang="en-US" altLang="ko-KR" sz="1400" b="1" dirty="0" smtClean="0"/>
                <a:t>&gt;</a:t>
              </a:r>
            </a:p>
            <a:p>
              <a:pPr defTabSz="180000"/>
              <a:r>
                <a:rPr lang="en-US" altLang="ko-KR" sz="1400" b="1" dirty="0" smtClean="0"/>
                <a:t>&lt;/body&gt;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99042" y="1959957"/>
              <a:ext cx="10262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C00000"/>
                  </a:solidFill>
                </a:rPr>
                <a:t>class</a:t>
              </a:r>
              <a:r>
                <a:rPr lang="ko-KR" altLang="en-US" sz="1200" dirty="0" smtClean="0">
                  <a:solidFill>
                    <a:srgbClr val="C00000"/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rgbClr val="C00000"/>
                  </a:solidFill>
                </a:rPr>
                <a:t>셀렉터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01726" y="4759260"/>
              <a:ext cx="147027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rgbClr val="00B0F0"/>
                  </a:solidFill>
                </a:rPr>
                <a:t>점</a:t>
              </a:r>
              <a:r>
                <a:rPr lang="en-US" altLang="ko-KR" sz="1050" dirty="0" smtClean="0">
                  <a:solidFill>
                    <a:srgbClr val="00B0F0"/>
                  </a:solidFill>
                </a:rPr>
                <a:t>(.)</a:t>
              </a:r>
              <a:r>
                <a:rPr lang="ko-KR" altLang="en-US" sz="1050" dirty="0" smtClean="0">
                  <a:solidFill>
                    <a:srgbClr val="00B0F0"/>
                  </a:solidFill>
                </a:rPr>
                <a:t>은</a:t>
              </a:r>
              <a:r>
                <a:rPr lang="en-US" altLang="ko-KR" sz="1050" dirty="0" smtClean="0">
                  <a:solidFill>
                    <a:srgbClr val="00B0F0"/>
                  </a:solidFill>
                </a:rPr>
                <a:t> </a:t>
              </a:r>
              <a:r>
                <a:rPr lang="ko-KR" altLang="en-US" sz="1050" dirty="0" smtClean="0">
                  <a:solidFill>
                    <a:srgbClr val="00B0F0"/>
                  </a:solidFill>
                </a:rPr>
                <a:t>사용하지 않음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56744" y="3121422"/>
              <a:ext cx="175136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00B0F0"/>
                  </a:solidFill>
                </a:rPr>
                <a:t>main</a:t>
              </a:r>
              <a:r>
                <a:rPr lang="ko-KR" altLang="en-US" sz="1050" dirty="0" smtClean="0">
                  <a:solidFill>
                    <a:srgbClr val="00B0F0"/>
                  </a:solidFill>
                </a:rPr>
                <a:t>은 </a:t>
              </a:r>
              <a:r>
                <a:rPr lang="en-US" altLang="ko-KR" sz="1050" dirty="0" smtClean="0">
                  <a:solidFill>
                    <a:srgbClr val="00B0F0"/>
                  </a:solidFill>
                </a:rPr>
                <a:t>&lt;body&gt;</a:t>
              </a:r>
              <a:r>
                <a:rPr lang="ko-KR" altLang="en-US" sz="1050" dirty="0" smtClean="0">
                  <a:solidFill>
                    <a:srgbClr val="00B0F0"/>
                  </a:solidFill>
                </a:rPr>
                <a:t>에만 사용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74823" y="1955706"/>
              <a:ext cx="9653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C00000"/>
                  </a:solidFill>
                </a:rPr>
                <a:t>CSS </a:t>
              </a:r>
              <a:r>
                <a:rPr lang="ko-KR" altLang="en-US" sz="1200" dirty="0" smtClean="0">
                  <a:solidFill>
                    <a:srgbClr val="C00000"/>
                  </a:solidFill>
                </a:rPr>
                <a:t>스타일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51675" y="2820827"/>
              <a:ext cx="9557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C00000"/>
                  </a:solidFill>
                </a:rPr>
                <a:t>HTML </a:t>
              </a:r>
              <a:r>
                <a:rPr lang="ko-KR" altLang="en-US" sz="1200" dirty="0" smtClean="0">
                  <a:solidFill>
                    <a:srgbClr val="C00000"/>
                  </a:solidFill>
                </a:rPr>
                <a:t>코드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직선 화살표 연결선 8"/>
            <p:cNvCxnSpPr>
              <a:stCxn id="14" idx="1"/>
            </p:cNvCxnSpPr>
            <p:nvPr/>
          </p:nvCxnSpPr>
          <p:spPr>
            <a:xfrm flipH="1" flipV="1">
              <a:off x="3023684" y="4424631"/>
              <a:ext cx="78042" cy="461587"/>
            </a:xfrm>
            <a:prstGeom prst="straightConnector1">
              <a:avLst/>
            </a:prstGeom>
            <a:ln w="9525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1685755" y="2159808"/>
              <a:ext cx="1039529" cy="604798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 flipH="1">
              <a:off x="1547664" y="2564904"/>
              <a:ext cx="216024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꺾인 연결선 32"/>
            <p:cNvCxnSpPr/>
            <p:nvPr/>
          </p:nvCxnSpPr>
          <p:spPr>
            <a:xfrm rot="16200000" flipH="1">
              <a:off x="1315862" y="2796706"/>
              <a:ext cx="679628" cy="216024"/>
            </a:xfrm>
            <a:prstGeom prst="bentConnector3">
              <a:avLst>
                <a:gd name="adj1" fmla="val 9937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H="1">
              <a:off x="1422157" y="2377368"/>
              <a:ext cx="216024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/>
            <p:nvPr/>
          </p:nvCxnSpPr>
          <p:spPr>
            <a:xfrm rot="16200000" flipH="1">
              <a:off x="671063" y="3128462"/>
              <a:ext cx="1987737" cy="485546"/>
            </a:xfrm>
            <a:prstGeom prst="bentConnector3">
              <a:avLst>
                <a:gd name="adj1" fmla="val 9991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78397" y="2150002"/>
              <a:ext cx="2299995" cy="2706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81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id </a:t>
            </a:r>
            <a:r>
              <a:rPr lang="ko-KR" altLang="en-US" smtClean="0"/>
              <a:t>셀렉터</a:t>
            </a:r>
            <a:endParaRPr lang="ko-KR" altLang="en-US" dirty="0"/>
          </a:p>
        </p:txBody>
      </p:sp>
      <p:sp>
        <p:nvSpPr>
          <p:cNvPr id="16" name="내용 개체 틀 1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으로 시작하는 이름의 </a:t>
            </a:r>
            <a:r>
              <a:rPr lang="ko-KR" altLang="en-US" dirty="0" err="1" smtClean="0"/>
              <a:t>셀렉터</a:t>
            </a:r>
            <a:endParaRPr lang="en-US" altLang="ko-KR" dirty="0" smtClean="0"/>
          </a:p>
          <a:p>
            <a:r>
              <a:rPr lang="en-US" altLang="ko-KR" dirty="0" smtClean="0"/>
              <a:t>HTML </a:t>
            </a:r>
            <a:r>
              <a:rPr lang="ko-KR" altLang="en-US" dirty="0" smtClean="0"/>
              <a:t>태그의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속성으로만 지정 가능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/>
              <a:t>div#list2 { background : </a:t>
            </a:r>
            <a:r>
              <a:rPr lang="en-US" altLang="ko-KR" dirty="0" err="1"/>
              <a:t>mistyrose</a:t>
            </a:r>
            <a:r>
              <a:rPr lang="en-US" altLang="ko-KR" dirty="0"/>
              <a:t>; }</a:t>
            </a:r>
          </a:p>
          <a:p>
            <a:pPr lvl="2"/>
            <a:r>
              <a:rPr lang="en-US" altLang="ko-KR" dirty="0" smtClean="0"/>
              <a:t>&lt;div id=“list2”&gt; </a:t>
            </a:r>
            <a:r>
              <a:rPr lang="ko-KR" altLang="en-US" dirty="0" smtClean="0"/>
              <a:t>태그에만 적용가능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403648" y="2348880"/>
            <a:ext cx="6181511" cy="2608154"/>
            <a:chOff x="1641322" y="1937241"/>
            <a:chExt cx="6181511" cy="26081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710921" y="2198851"/>
              <a:ext cx="3434393" cy="313730"/>
            </a:xfrm>
            <a:prstGeom prst="roundRect">
              <a:avLst>
                <a:gd name="adj" fmla="val 48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400" b="1" dirty="0" smtClean="0"/>
                <a:t>#</a:t>
              </a:r>
              <a:r>
                <a:rPr lang="en-US" altLang="ko-KR" sz="1400" b="1" dirty="0"/>
                <a:t>list </a:t>
              </a:r>
              <a:r>
                <a:rPr lang="en-US" altLang="ko-KR" sz="1400" dirty="0"/>
                <a:t>{ </a:t>
              </a:r>
              <a:r>
                <a:rPr lang="en-US" altLang="ko-KR" sz="1400" dirty="0" smtClean="0"/>
                <a:t>background </a:t>
              </a:r>
              <a:r>
                <a:rPr lang="en-US" altLang="ko-KR" sz="1400" dirty="0"/>
                <a:t>: </a:t>
              </a:r>
              <a:r>
                <a:rPr lang="en-US" altLang="ko-KR" sz="1400" dirty="0" err="1" smtClean="0"/>
                <a:t>mistyrose</a:t>
              </a:r>
              <a:r>
                <a:rPr lang="en-US" altLang="ko-KR" sz="1400" dirty="0" smtClean="0"/>
                <a:t>; }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691680" y="2898522"/>
              <a:ext cx="3456383" cy="1646873"/>
            </a:xfrm>
            <a:prstGeom prst="roundRect">
              <a:avLst>
                <a:gd name="adj" fmla="val 5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36000" rIns="36000">
              <a:spAutoFit/>
            </a:bodyPr>
            <a:lstStyle/>
            <a:p>
              <a:pPr algn="ctr" defTabSz="180000"/>
              <a:r>
                <a:rPr lang="en-US" altLang="ko-KR" sz="1400" dirty="0" smtClean="0"/>
                <a:t>……</a:t>
              </a:r>
            </a:p>
            <a:p>
              <a:pPr defTabSz="180000"/>
              <a:r>
                <a:rPr lang="en-US" altLang="ko-KR" sz="1400" dirty="0" smtClean="0"/>
                <a:t>	</a:t>
              </a:r>
              <a:r>
                <a:rPr lang="en-US" altLang="ko-KR" sz="1400" b="1" dirty="0" smtClean="0"/>
                <a:t>&lt;</a:t>
              </a:r>
              <a:r>
                <a:rPr lang="en-US" altLang="ko-KR" sz="1400" b="1" dirty="0" err="1" smtClean="0"/>
                <a:t>ul</a:t>
              </a:r>
              <a:r>
                <a:rPr lang="en-US" altLang="ko-KR" sz="1400" b="1" dirty="0" smtClean="0"/>
                <a:t> id="list"&gt;</a:t>
              </a:r>
            </a:p>
            <a:p>
              <a:pPr defTabSz="180000"/>
              <a:r>
                <a:rPr lang="en-US" altLang="ko-KR" sz="1400" dirty="0" smtClean="0"/>
                <a:t>		&lt;li&gt;HTML5&lt;/li&gt;</a:t>
              </a:r>
            </a:p>
            <a:p>
              <a:pPr defTabSz="180000"/>
              <a:r>
                <a:rPr lang="en-US" altLang="ko-KR" sz="1400" dirty="0" smtClean="0"/>
                <a:t>		&lt;li&gt;&lt;strong&gt;CSS&lt;/strong&gt;&lt;/li&gt;</a:t>
              </a:r>
            </a:p>
            <a:p>
              <a:pPr defTabSz="180000"/>
              <a:r>
                <a:rPr lang="en-US" altLang="ko-KR" sz="1400" dirty="0" smtClean="0"/>
                <a:t>		&lt;li&gt;JAVASCRIPT&lt;/li&gt;</a:t>
              </a:r>
            </a:p>
            <a:p>
              <a:pPr defTabSz="180000"/>
              <a:r>
                <a:rPr lang="en-US" altLang="ko-KR" sz="1400" dirty="0" smtClean="0"/>
                <a:t>	</a:t>
              </a:r>
              <a:r>
                <a:rPr lang="en-US" altLang="ko-KR" sz="1400" b="1" dirty="0" smtClean="0"/>
                <a:t>&lt;/</a:t>
              </a:r>
              <a:r>
                <a:rPr lang="en-US" altLang="ko-KR" sz="1400" b="1" dirty="0" err="1" smtClean="0"/>
                <a:t>ul</a:t>
              </a:r>
              <a:r>
                <a:rPr lang="en-US" altLang="ko-KR" sz="1400" b="1" dirty="0" smtClean="0"/>
                <a:t>&gt;</a:t>
              </a:r>
            </a:p>
            <a:p>
              <a:pPr algn="ctr" defTabSz="180000"/>
              <a:r>
                <a:rPr lang="en-US" altLang="ko-KR" sz="1400" dirty="0" smtClean="0"/>
                <a:t>……</a:t>
              </a:r>
              <a:endParaRPr lang="en-US" altLang="ko-KR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10921" y="1957718"/>
              <a:ext cx="8322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C00000"/>
                  </a:solidFill>
                </a:rPr>
                <a:t>id</a:t>
              </a:r>
              <a:r>
                <a:rPr lang="ko-KR" altLang="en-US" sz="1200" dirty="0" smtClean="0">
                  <a:solidFill>
                    <a:srgbClr val="C00000"/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rgbClr val="C00000"/>
                  </a:solidFill>
                </a:rPr>
                <a:t>셀렉터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1641322" y="2188636"/>
              <a:ext cx="513625" cy="292572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10727" y="1937241"/>
              <a:ext cx="9653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C00000"/>
                  </a:solidFill>
                </a:rPr>
                <a:t>CSS </a:t>
              </a:r>
              <a:r>
                <a:rPr lang="ko-KR" altLang="en-US" sz="1200" dirty="0" smtClean="0">
                  <a:solidFill>
                    <a:srgbClr val="C00000"/>
                  </a:solidFill>
                </a:rPr>
                <a:t>스타일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95100" y="2636912"/>
              <a:ext cx="9557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C00000"/>
                  </a:solidFill>
                </a:rPr>
                <a:t>HTML </a:t>
              </a:r>
              <a:r>
                <a:rPr lang="ko-KR" altLang="en-US" sz="1200" dirty="0" smtClean="0">
                  <a:solidFill>
                    <a:srgbClr val="C00000"/>
                  </a:solidFill>
                </a:rPr>
                <a:t>코드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꺾인 연결선 7"/>
            <p:cNvCxnSpPr/>
            <p:nvPr/>
          </p:nvCxnSpPr>
          <p:spPr>
            <a:xfrm rot="16200000" flipH="1">
              <a:off x="1943708" y="2456892"/>
              <a:ext cx="720080" cy="64807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96136" y="2160636"/>
              <a:ext cx="2026697" cy="2384759"/>
            </a:xfrm>
            <a:prstGeom prst="rect">
              <a:avLst/>
            </a:prstGeom>
          </p:spPr>
        </p:pic>
        <p:sp>
          <p:nvSpPr>
            <p:cNvPr id="14" name="자유형 13"/>
            <p:cNvSpPr/>
            <p:nvPr/>
          </p:nvSpPr>
          <p:spPr>
            <a:xfrm>
              <a:off x="4355976" y="2348880"/>
              <a:ext cx="1534663" cy="1415617"/>
            </a:xfrm>
            <a:custGeom>
              <a:avLst/>
              <a:gdLst>
                <a:gd name="connsiteX0" fmla="*/ 0 w 828675"/>
                <a:gd name="connsiteY0" fmla="*/ 2588 h 669725"/>
                <a:gd name="connsiteX1" fmla="*/ 409575 w 828675"/>
                <a:gd name="connsiteY1" fmla="*/ 88313 h 669725"/>
                <a:gd name="connsiteX2" fmla="*/ 495300 w 828675"/>
                <a:gd name="connsiteY2" fmla="*/ 583613 h 669725"/>
                <a:gd name="connsiteX3" fmla="*/ 828675 w 828675"/>
                <a:gd name="connsiteY3" fmla="*/ 669338 h 66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8675" h="669725">
                  <a:moveTo>
                    <a:pt x="0" y="2588"/>
                  </a:moveTo>
                  <a:cubicBezTo>
                    <a:pt x="163512" y="-2968"/>
                    <a:pt x="327025" y="-8524"/>
                    <a:pt x="409575" y="88313"/>
                  </a:cubicBezTo>
                  <a:cubicBezTo>
                    <a:pt x="492125" y="185150"/>
                    <a:pt x="425450" y="486776"/>
                    <a:pt x="495300" y="583613"/>
                  </a:cubicBezTo>
                  <a:cubicBezTo>
                    <a:pt x="565150" y="680450"/>
                    <a:pt x="828675" y="669338"/>
                    <a:pt x="828675" y="669338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38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셀렉터 조합하기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개 이상의 </a:t>
            </a:r>
            <a:r>
              <a:rPr lang="ko-KR" altLang="en-US" dirty="0" err="1" smtClean="0"/>
              <a:t>셀렉터</a:t>
            </a:r>
            <a:r>
              <a:rPr lang="ko-KR" altLang="en-US" dirty="0" smtClean="0"/>
              <a:t> 조합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조합에 적합한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태그에만 적용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자식 </a:t>
            </a:r>
            <a:r>
              <a:rPr lang="ko-KR" altLang="en-US" dirty="0" err="1" smtClean="0"/>
              <a:t>셀렉터</a:t>
            </a:r>
            <a:r>
              <a:rPr lang="en-US" altLang="ko-KR" dirty="0" smtClean="0"/>
              <a:t>(child selector)</a:t>
            </a:r>
          </a:p>
          <a:p>
            <a:pPr lvl="1"/>
            <a:r>
              <a:rPr lang="en-US" altLang="ko-KR" dirty="0" err="1"/>
              <a:t>부모</a:t>
            </a:r>
            <a:r>
              <a:rPr lang="en-US" altLang="ko-KR" dirty="0"/>
              <a:t> </a:t>
            </a:r>
            <a:r>
              <a:rPr lang="en-US" altLang="ko-KR" dirty="0" err="1"/>
              <a:t>자식</a:t>
            </a:r>
            <a:r>
              <a:rPr lang="en-US" altLang="ko-KR" dirty="0"/>
              <a:t> </a:t>
            </a:r>
            <a:r>
              <a:rPr lang="en-US" altLang="ko-KR" dirty="0" err="1"/>
              <a:t>관계인</a:t>
            </a:r>
            <a:r>
              <a:rPr lang="en-US" altLang="ko-KR" dirty="0"/>
              <a:t> 두 </a:t>
            </a:r>
            <a:r>
              <a:rPr lang="en-US" altLang="ko-KR" dirty="0" err="1"/>
              <a:t>셀렉터를</a:t>
            </a:r>
            <a:r>
              <a:rPr lang="en-US" altLang="ko-KR" dirty="0"/>
              <a:t> ‘&gt;’ </a:t>
            </a:r>
            <a:r>
              <a:rPr lang="en-US" altLang="ko-KR" dirty="0" err="1"/>
              <a:t>기호로</a:t>
            </a:r>
            <a:r>
              <a:rPr lang="en-US" altLang="ko-KR" dirty="0"/>
              <a:t> </a:t>
            </a:r>
            <a:r>
              <a:rPr lang="en-US" altLang="ko-KR" dirty="0" err="1" smtClean="0"/>
              <a:t>조합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1) div </a:t>
            </a:r>
            <a:r>
              <a:rPr lang="en-US" altLang="ko-KR" dirty="0"/>
              <a:t>&gt; strong { color : </a:t>
            </a:r>
            <a:r>
              <a:rPr lang="en-US" altLang="ko-KR" dirty="0" err="1"/>
              <a:t>dodgerblue</a:t>
            </a:r>
            <a:r>
              <a:rPr lang="en-US" altLang="ko-KR" dirty="0"/>
              <a:t>; } </a:t>
            </a:r>
          </a:p>
          <a:p>
            <a:pPr lvl="2"/>
            <a:r>
              <a:rPr lang="en-US" altLang="ko-KR" dirty="0"/>
              <a:t>&lt;div&gt;</a:t>
            </a:r>
            <a:r>
              <a:rPr lang="ko-KR" altLang="en-US" dirty="0"/>
              <a:t>의 직계 자식인 </a:t>
            </a:r>
            <a:r>
              <a:rPr lang="en-US" altLang="ko-KR" dirty="0"/>
              <a:t>&lt;strong&gt;</a:t>
            </a:r>
            <a:r>
              <a:rPr lang="ko-KR" altLang="en-US" dirty="0"/>
              <a:t>에 </a:t>
            </a:r>
            <a:r>
              <a:rPr lang="ko-KR" altLang="en-US" dirty="0" smtClean="0"/>
              <a:t>적용되는 스타일 시트 </a:t>
            </a:r>
            <a:endParaRPr lang="en-US" altLang="ko-KR" dirty="0" smtClean="0"/>
          </a:p>
          <a:p>
            <a:pPr lvl="2"/>
            <a:endParaRPr lang="ko-KR" altLang="en-US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2) </a:t>
            </a:r>
            <a:r>
              <a:rPr lang="en-US" altLang="ko-KR" dirty="0"/>
              <a:t>div &gt; div &gt; strong { background : </a:t>
            </a:r>
            <a:r>
              <a:rPr lang="en-US" altLang="ko-KR" dirty="0" smtClean="0"/>
              <a:t>yellow</a:t>
            </a:r>
            <a:r>
              <a:rPr lang="en-US" altLang="ko-KR" dirty="0"/>
              <a:t>; }</a:t>
            </a:r>
          </a:p>
          <a:p>
            <a:pPr lvl="2"/>
            <a:r>
              <a:rPr lang="en-US" altLang="ko-KR" dirty="0"/>
              <a:t>&lt;div&gt;</a:t>
            </a:r>
            <a:r>
              <a:rPr lang="ko-KR" altLang="en-US" dirty="0"/>
              <a:t>의 자식 </a:t>
            </a:r>
            <a:r>
              <a:rPr lang="en-US" altLang="ko-KR" dirty="0"/>
              <a:t>&lt;div&gt;</a:t>
            </a:r>
            <a:r>
              <a:rPr lang="ko-KR" altLang="en-US" dirty="0"/>
              <a:t>의 자식 </a:t>
            </a:r>
            <a:r>
              <a:rPr lang="en-US" altLang="ko-KR" dirty="0"/>
              <a:t>&lt;strong&gt;</a:t>
            </a:r>
            <a:r>
              <a:rPr lang="ko-KR" altLang="en-US" dirty="0"/>
              <a:t>에 적용되는 스타일 시트 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자손 </a:t>
            </a:r>
            <a:r>
              <a:rPr lang="ko-KR" altLang="en-US" dirty="0" err="1" smtClean="0"/>
              <a:t>셀렉터</a:t>
            </a:r>
            <a:r>
              <a:rPr lang="en-US" altLang="ko-KR" dirty="0" smtClean="0"/>
              <a:t>(descendent selector)</a:t>
            </a:r>
          </a:p>
          <a:p>
            <a:pPr lvl="1"/>
            <a:r>
              <a:rPr lang="ko-KR" altLang="en-US" dirty="0"/>
              <a:t>자손 관계인 </a:t>
            </a:r>
            <a:r>
              <a:rPr lang="en-US" altLang="ko-KR" dirty="0"/>
              <a:t>2 </a:t>
            </a:r>
            <a:r>
              <a:rPr lang="ko-KR" altLang="en-US" dirty="0"/>
              <a:t>개 이상의 </a:t>
            </a:r>
            <a:r>
              <a:rPr lang="ko-KR" altLang="en-US" dirty="0" smtClean="0"/>
              <a:t>태그 나열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1) </a:t>
            </a:r>
            <a:r>
              <a:rPr lang="en-US" altLang="ko-KR" dirty="0" err="1"/>
              <a:t>ul</a:t>
            </a:r>
            <a:r>
              <a:rPr lang="en-US" altLang="ko-KR" dirty="0"/>
              <a:t> strong { color : </a:t>
            </a:r>
            <a:r>
              <a:rPr lang="en-US" altLang="ko-KR" dirty="0" err="1"/>
              <a:t>dodgerblue</a:t>
            </a:r>
            <a:r>
              <a:rPr lang="en-US" altLang="ko-KR" dirty="0"/>
              <a:t>; }</a:t>
            </a:r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  <a:r>
              <a:rPr lang="ko-KR" altLang="en-US" dirty="0"/>
              <a:t>의 자손 </a:t>
            </a:r>
            <a:r>
              <a:rPr lang="en-US" altLang="ko-KR" dirty="0"/>
              <a:t>&lt;strong&gt;</a:t>
            </a:r>
            <a:r>
              <a:rPr lang="ko-KR" altLang="en-US" dirty="0"/>
              <a:t>에 적용되는 스타일 시트 </a:t>
            </a:r>
          </a:p>
          <a:p>
            <a:pPr lvl="2"/>
            <a:endParaRPr lang="ko-KR" altLang="en-US" dirty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16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자식 </a:t>
            </a:r>
            <a:r>
              <a:rPr lang="ko-KR" altLang="en-US" dirty="0" err="1"/>
              <a:t>셀렉터와</a:t>
            </a:r>
            <a:r>
              <a:rPr lang="ko-KR" altLang="en-US" dirty="0"/>
              <a:t> 자손 </a:t>
            </a:r>
            <a:r>
              <a:rPr lang="ko-KR" altLang="en-US" dirty="0" err="1"/>
              <a:t>셀렉터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043608" y="1988840"/>
            <a:ext cx="4992491" cy="752951"/>
          </a:xfrm>
          <a:prstGeom prst="roundRect">
            <a:avLst>
              <a:gd name="adj" fmla="val 4800"/>
            </a:avLst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36000" rIns="36000">
            <a:spAutoFit/>
          </a:bodyPr>
          <a:lstStyle/>
          <a:p>
            <a:r>
              <a:rPr lang="en-US" altLang="ko-KR" sz="1400" b="1" dirty="0" err="1" smtClean="0"/>
              <a:t>ul</a:t>
            </a:r>
            <a:r>
              <a:rPr lang="en-US" altLang="ko-KR" sz="1400" b="1" dirty="0" smtClean="0"/>
              <a:t> strong </a:t>
            </a:r>
            <a:r>
              <a:rPr lang="en-US" altLang="ko-KR" sz="1400" dirty="0" smtClean="0"/>
              <a:t>{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/>
              <a:t>color : </a:t>
            </a:r>
            <a:r>
              <a:rPr lang="en-US" altLang="ko-KR" sz="1400" dirty="0" err="1" smtClean="0"/>
              <a:t>dodgerblue</a:t>
            </a:r>
            <a:r>
              <a:rPr lang="en-US" altLang="ko-KR" sz="1400" dirty="0" smtClean="0"/>
              <a:t>;  } </a:t>
            </a:r>
            <a:r>
              <a:rPr lang="en-US" altLang="ko-KR" sz="1400" dirty="0" smtClean="0">
                <a:solidFill>
                  <a:srgbClr val="C00000"/>
                </a:solidFill>
              </a:rPr>
              <a:t>/* </a:t>
            </a:r>
            <a:r>
              <a:rPr lang="ko-KR" altLang="en-US" sz="1400" dirty="0" smtClean="0">
                <a:solidFill>
                  <a:srgbClr val="C00000"/>
                </a:solidFill>
              </a:rPr>
              <a:t>자손 </a:t>
            </a:r>
            <a:r>
              <a:rPr lang="ko-KR" altLang="en-US" sz="1400" dirty="0" err="1" smtClean="0">
                <a:solidFill>
                  <a:srgbClr val="C00000"/>
                </a:solidFill>
              </a:rPr>
              <a:t>셀렉터</a:t>
            </a:r>
            <a:r>
              <a:rPr lang="ko-KR" altLang="en-US" sz="1400" dirty="0" smtClean="0">
                <a:solidFill>
                  <a:srgbClr val="C00000"/>
                </a:solidFill>
              </a:rPr>
              <a:t> </a:t>
            </a:r>
            <a:r>
              <a:rPr lang="en-US" altLang="ko-KR" sz="1400" dirty="0" smtClean="0">
                <a:solidFill>
                  <a:srgbClr val="C00000"/>
                </a:solidFill>
              </a:rPr>
              <a:t>*/</a:t>
            </a:r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div &gt; div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&gt;strong </a:t>
            </a:r>
            <a:r>
              <a:rPr lang="en-US" altLang="ko-KR" sz="1400" dirty="0" smtClean="0"/>
              <a:t>{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/>
              <a:t>background : yellow; } </a:t>
            </a:r>
            <a:r>
              <a:rPr lang="en-US" altLang="ko-KR" sz="1400" dirty="0" smtClean="0">
                <a:solidFill>
                  <a:srgbClr val="C00000"/>
                </a:solidFill>
              </a:rPr>
              <a:t>/*</a:t>
            </a:r>
            <a:r>
              <a:rPr lang="ko-KR" altLang="en-US" sz="1400" dirty="0" smtClean="0">
                <a:solidFill>
                  <a:srgbClr val="C00000"/>
                </a:solidFill>
              </a:rPr>
              <a:t>자식 </a:t>
            </a:r>
            <a:r>
              <a:rPr lang="ko-KR" altLang="en-US" sz="1400" dirty="0" err="1" smtClean="0">
                <a:solidFill>
                  <a:srgbClr val="C00000"/>
                </a:solidFill>
              </a:rPr>
              <a:t>셀렉터</a:t>
            </a:r>
            <a:r>
              <a:rPr lang="ko-KR" altLang="en-US" sz="1400" dirty="0" smtClean="0">
                <a:solidFill>
                  <a:srgbClr val="C00000"/>
                </a:solidFill>
              </a:rPr>
              <a:t> </a:t>
            </a:r>
            <a:r>
              <a:rPr lang="en-US" altLang="ko-KR" sz="1400" dirty="0" smtClean="0">
                <a:solidFill>
                  <a:srgbClr val="C00000"/>
                </a:solidFill>
              </a:rPr>
              <a:t>*/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043608" y="3037751"/>
            <a:ext cx="4992491" cy="2533650"/>
          </a:xfrm>
          <a:prstGeom prst="roundRect">
            <a:avLst>
              <a:gd name="adj" fmla="val 5616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36000" rIns="36000">
            <a:spAutoFit/>
          </a:bodyPr>
          <a:lstStyle/>
          <a:p>
            <a:pPr algn="ctr" defTabSz="180000"/>
            <a:r>
              <a:rPr lang="en-US" altLang="ko-KR" sz="1400" dirty="0" smtClean="0"/>
              <a:t>……</a:t>
            </a:r>
          </a:p>
          <a:p>
            <a:pPr defTabSz="180000"/>
            <a:r>
              <a:rPr lang="en-US" altLang="ko-KR" sz="1400" b="1" dirty="0">
                <a:solidFill>
                  <a:srgbClr val="FF0000"/>
                </a:solidFill>
              </a:rPr>
              <a:t>&lt;div&gt; 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&lt;</a:t>
            </a:r>
            <a:r>
              <a:rPr lang="en-US" altLang="ko-KR" sz="1400" b="1" dirty="0">
                <a:solidFill>
                  <a:srgbClr val="FF0000"/>
                </a:solidFill>
              </a:rPr>
              <a:t>div&gt;</a:t>
            </a:r>
            <a:r>
              <a:rPr lang="en-US" altLang="ko-KR" sz="1400" dirty="0"/>
              <a:t>2</a:t>
            </a:r>
            <a:r>
              <a:rPr lang="ko-KR" altLang="en-US" sz="1400" dirty="0"/>
              <a:t>학기 </a:t>
            </a:r>
            <a:r>
              <a:rPr lang="en-US" altLang="ko-KR" sz="1400" b="1" dirty="0">
                <a:solidFill>
                  <a:srgbClr val="FF0000"/>
                </a:solidFill>
              </a:rPr>
              <a:t>&lt;strong&gt;</a:t>
            </a:r>
            <a:r>
              <a:rPr lang="ko-KR" altLang="en-US" sz="1400" dirty="0"/>
              <a:t>학습 내용</a:t>
            </a:r>
            <a:r>
              <a:rPr lang="en-US" altLang="ko-KR" sz="1400" dirty="0"/>
              <a:t>&lt;/strong&gt;&lt;/div&gt;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&lt;</a:t>
            </a:r>
            <a:r>
              <a:rPr lang="en-US" altLang="ko-KR" sz="1400" b="1" dirty="0" err="1">
                <a:solidFill>
                  <a:srgbClr val="00B050"/>
                </a:solidFill>
              </a:rPr>
              <a:t>ul</a:t>
            </a:r>
            <a:r>
              <a:rPr lang="en-US" altLang="ko-KR" sz="1400" b="1" dirty="0">
                <a:solidFill>
                  <a:srgbClr val="00B050"/>
                </a:solidFill>
              </a:rPr>
              <a:t>&gt;</a:t>
            </a:r>
          </a:p>
          <a:p>
            <a:pPr defTabSz="180000"/>
            <a:r>
              <a:rPr lang="en-US" altLang="ko-KR" sz="1400" dirty="0" smtClean="0"/>
              <a:t>		&lt;li&gt;HTML5</a:t>
            </a:r>
            <a:r>
              <a:rPr lang="en-US" altLang="ko-KR" sz="1400" dirty="0"/>
              <a:t>&lt;/li&gt;</a:t>
            </a:r>
          </a:p>
          <a:p>
            <a:pPr defTabSz="180000"/>
            <a:r>
              <a:rPr lang="en-US" altLang="ko-KR" sz="1400" dirty="0" smtClean="0"/>
              <a:t>		&lt;</a:t>
            </a:r>
            <a:r>
              <a:rPr lang="en-US" altLang="ko-KR" sz="1400" dirty="0"/>
              <a:t>li&gt;</a:t>
            </a:r>
            <a:r>
              <a:rPr lang="en-US" altLang="ko-KR" sz="1400" b="1" dirty="0">
                <a:solidFill>
                  <a:srgbClr val="00B050"/>
                </a:solidFill>
              </a:rPr>
              <a:t>&lt;strong&gt;</a:t>
            </a:r>
            <a:r>
              <a:rPr lang="en-US" altLang="ko-KR" sz="1400" dirty="0"/>
              <a:t>CSS&lt;/strong&gt;&lt;/li&gt;</a:t>
            </a:r>
          </a:p>
          <a:p>
            <a:pPr defTabSz="180000"/>
            <a:r>
              <a:rPr lang="en-US" altLang="ko-KR" sz="1400" dirty="0" smtClean="0"/>
              <a:t>		&lt;</a:t>
            </a:r>
            <a:r>
              <a:rPr lang="en-US" altLang="ko-KR" sz="1400" dirty="0"/>
              <a:t>li&gt;JAVASCRIPT&lt;/li&gt;</a:t>
            </a:r>
          </a:p>
          <a:p>
            <a:pPr defTabSz="180000"/>
            <a:r>
              <a:rPr lang="en-US" altLang="ko-KR" sz="1400" dirty="0" smtClean="0"/>
              <a:t>	&lt;/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dirty="0"/>
              <a:t>div&gt;60</a:t>
            </a:r>
            <a:r>
              <a:rPr lang="ko-KR" altLang="en-US" sz="1400" dirty="0"/>
              <a:t>점 이하는 </a:t>
            </a:r>
            <a:r>
              <a:rPr lang="en-US" altLang="ko-KR" sz="1400" dirty="0"/>
              <a:t>F!&lt;/div&gt;</a:t>
            </a:r>
          </a:p>
          <a:p>
            <a:pPr defTabSz="180000"/>
            <a:r>
              <a:rPr lang="en-US" altLang="ko-KR" sz="1400" dirty="0"/>
              <a:t>&lt;/div</a:t>
            </a:r>
            <a:r>
              <a:rPr lang="en-US" altLang="ko-KR" sz="1400" dirty="0" smtClean="0"/>
              <a:t>&gt;</a:t>
            </a:r>
          </a:p>
          <a:p>
            <a:pPr algn="ctr" defTabSz="180000"/>
            <a:r>
              <a:rPr lang="en-US" altLang="ko-KR" sz="1400" dirty="0" smtClean="0"/>
              <a:t>……</a:t>
            </a:r>
            <a:endParaRPr lang="en-US" altLang="ko-KR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798087" y="2750898"/>
            <a:ext cx="29744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00B0F0"/>
                </a:solidFill>
              </a:rPr>
              <a:t>&lt;div&gt;</a:t>
            </a:r>
            <a:r>
              <a:rPr lang="ko-KR" altLang="en-US" sz="1050" dirty="0" smtClean="0">
                <a:solidFill>
                  <a:srgbClr val="00B0F0"/>
                </a:solidFill>
              </a:rPr>
              <a:t>의 자식 </a:t>
            </a:r>
            <a:r>
              <a:rPr lang="en-US" altLang="ko-KR" sz="1050" dirty="0" smtClean="0">
                <a:solidFill>
                  <a:srgbClr val="00B0F0"/>
                </a:solidFill>
              </a:rPr>
              <a:t>&lt;div&gt;</a:t>
            </a:r>
            <a:r>
              <a:rPr lang="ko-KR" altLang="en-US" sz="1050" dirty="0" smtClean="0">
                <a:solidFill>
                  <a:srgbClr val="00B0F0"/>
                </a:solidFill>
              </a:rPr>
              <a:t>의 자식 </a:t>
            </a:r>
            <a:r>
              <a:rPr lang="en-US" altLang="ko-KR" sz="1050" dirty="0" smtClean="0">
                <a:solidFill>
                  <a:srgbClr val="00B0F0"/>
                </a:solidFill>
              </a:rPr>
              <a:t>&lt;strong&gt;</a:t>
            </a:r>
            <a:r>
              <a:rPr lang="ko-KR" altLang="en-US" sz="1050" dirty="0" smtClean="0">
                <a:solidFill>
                  <a:srgbClr val="00B0F0"/>
                </a:solidFill>
              </a:rPr>
              <a:t>에</a:t>
            </a:r>
            <a:r>
              <a:rPr lang="en-US" altLang="ko-KR" sz="1050" dirty="0" smtClean="0">
                <a:solidFill>
                  <a:srgbClr val="00B0F0"/>
                </a:solidFill>
              </a:rPr>
              <a:t> </a:t>
            </a:r>
            <a:r>
              <a:rPr lang="ko-KR" altLang="en-US" sz="1050" dirty="0" smtClean="0">
                <a:solidFill>
                  <a:srgbClr val="00B0F0"/>
                </a:solidFill>
              </a:rPr>
              <a:t>적용</a:t>
            </a:r>
            <a:endParaRPr lang="ko-KR" altLang="en-US" sz="1050" dirty="0">
              <a:solidFill>
                <a:srgbClr val="00B0F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9512" y="3927913"/>
            <a:ext cx="99517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00B0F0"/>
                </a:solidFill>
              </a:rPr>
              <a:t>&lt;</a:t>
            </a:r>
            <a:r>
              <a:rPr lang="en-US" altLang="ko-KR" sz="1050" dirty="0" err="1" smtClean="0">
                <a:solidFill>
                  <a:srgbClr val="00B0F0"/>
                </a:solidFill>
              </a:rPr>
              <a:t>ul</a:t>
            </a:r>
            <a:r>
              <a:rPr lang="en-US" altLang="ko-KR" sz="1050" dirty="0" smtClean="0">
                <a:solidFill>
                  <a:srgbClr val="00B0F0"/>
                </a:solidFill>
              </a:rPr>
              <a:t>&gt;</a:t>
            </a:r>
            <a:r>
              <a:rPr lang="ko-KR" altLang="en-US" sz="1050" dirty="0" smtClean="0">
                <a:solidFill>
                  <a:srgbClr val="00B0F0"/>
                </a:solidFill>
              </a:rPr>
              <a:t>의 자손</a:t>
            </a:r>
            <a:endParaRPr lang="en-US" altLang="ko-KR" sz="1050" dirty="0" smtClean="0">
              <a:solidFill>
                <a:srgbClr val="00B0F0"/>
              </a:solidFill>
            </a:endParaRPr>
          </a:p>
          <a:p>
            <a:r>
              <a:rPr lang="en-US" altLang="ko-KR" sz="1050" dirty="0" smtClean="0">
                <a:solidFill>
                  <a:srgbClr val="00B0F0"/>
                </a:solidFill>
              </a:rPr>
              <a:t>&lt;strong&gt;</a:t>
            </a:r>
            <a:r>
              <a:rPr lang="ko-KR" altLang="en-US" sz="1050" dirty="0" err="1" smtClean="0">
                <a:solidFill>
                  <a:srgbClr val="00B0F0"/>
                </a:solidFill>
              </a:rPr>
              <a:t>에적용</a:t>
            </a:r>
            <a:endParaRPr lang="ko-KR" altLang="en-US" sz="1050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21345" y="1721371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CSS </a:t>
            </a:r>
            <a:r>
              <a:rPr lang="ko-KR" altLang="en-US" sz="1200" dirty="0" smtClean="0">
                <a:solidFill>
                  <a:srgbClr val="C00000"/>
                </a:solidFill>
              </a:rPr>
              <a:t>스타일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56450" y="2811414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HTML </a:t>
            </a:r>
            <a:r>
              <a:rPr lang="ko-KR" altLang="en-US" sz="1200" dirty="0" smtClean="0">
                <a:solidFill>
                  <a:srgbClr val="C00000"/>
                </a:solidFill>
              </a:rPr>
              <a:t>코드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049460" y="1997263"/>
            <a:ext cx="858244" cy="29257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7" name="타원 16"/>
          <p:cNvSpPr/>
          <p:nvPr/>
        </p:nvSpPr>
        <p:spPr>
          <a:xfrm>
            <a:off x="1011258" y="2442652"/>
            <a:ext cx="1618067" cy="29257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827584" y="2142314"/>
            <a:ext cx="23762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 rot="16200000" flipH="1">
            <a:off x="189065" y="2791819"/>
            <a:ext cx="1785604" cy="486587"/>
          </a:xfrm>
          <a:prstGeom prst="bentConnector3">
            <a:avLst>
              <a:gd name="adj1" fmla="val 995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7" idx="4"/>
          </p:cNvCxnSpPr>
          <p:nvPr/>
        </p:nvCxnSpPr>
        <p:spPr>
          <a:xfrm rot="16200000" flipH="1">
            <a:off x="1764453" y="2791062"/>
            <a:ext cx="847160" cy="735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48" y="2352135"/>
            <a:ext cx="2328842" cy="274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9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</a:t>
            </a:r>
            <a:r>
              <a:rPr lang="ko-KR" altLang="en-US" dirty="0" err="1" smtClean="0"/>
              <a:t>셀렉터와</a:t>
            </a:r>
            <a:r>
              <a:rPr lang="ko-KR" altLang="en-US" dirty="0" smtClean="0"/>
              <a:t> 속성 </a:t>
            </a:r>
            <a:r>
              <a:rPr lang="ko-KR" altLang="en-US" dirty="0" err="1" smtClean="0"/>
              <a:t>셀렉터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전체 </a:t>
            </a:r>
            <a:r>
              <a:rPr lang="ko-KR" altLang="en-US" dirty="0" err="1" smtClean="0"/>
              <a:t>셀렉터</a:t>
            </a:r>
            <a:r>
              <a:rPr lang="en-US" altLang="ko-KR" dirty="0" smtClean="0"/>
              <a:t>(universal </a:t>
            </a:r>
            <a:r>
              <a:rPr lang="en-US" altLang="ko-KR" dirty="0"/>
              <a:t>selector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와일드 문자</a:t>
            </a:r>
            <a:r>
              <a:rPr lang="en-US" altLang="ko-KR" dirty="0" smtClean="0"/>
              <a:t>(*)</a:t>
            </a:r>
            <a:r>
              <a:rPr lang="ko-KR" altLang="en-US" dirty="0" smtClean="0"/>
              <a:t>를 사용하여 모든 태그에 적용시키는 </a:t>
            </a:r>
            <a:r>
              <a:rPr lang="ko-KR" altLang="en-US" dirty="0" err="1" smtClean="0"/>
              <a:t>셀렉터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* </a:t>
            </a:r>
            <a:r>
              <a:rPr lang="en-US" altLang="ko-KR" dirty="0"/>
              <a:t>{ color : green; }</a:t>
            </a:r>
          </a:p>
          <a:p>
            <a:pPr lvl="2"/>
            <a:r>
              <a:rPr lang="ko-KR" altLang="en-US" dirty="0" smtClean="0"/>
              <a:t>웹 페이지의 모든 태그에 적용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텍스트 색을 </a:t>
            </a:r>
            <a:r>
              <a:rPr lang="en-US" altLang="ko-KR" dirty="0" smtClean="0"/>
              <a:t>green</a:t>
            </a:r>
            <a:r>
              <a:rPr lang="ko-KR" altLang="en-US" dirty="0" smtClean="0"/>
              <a:t>으로 칠함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 smtClean="0"/>
              <a:t>속성 </a:t>
            </a:r>
            <a:r>
              <a:rPr lang="ko-KR" altLang="en-US" dirty="0" err="1" smtClean="0"/>
              <a:t>셀렉터</a:t>
            </a:r>
            <a:endParaRPr lang="en-US" altLang="ko-KR" dirty="0" smtClean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태그의 특정 속성</a:t>
            </a:r>
            <a:r>
              <a:rPr lang="en-US" altLang="ko-KR" dirty="0"/>
              <a:t>(attribute)</a:t>
            </a:r>
            <a:r>
              <a:rPr lang="ko-KR" altLang="en-US" dirty="0"/>
              <a:t>에 대해 값이 일치하는 태그에만 스타일을 적용하는 </a:t>
            </a:r>
            <a:r>
              <a:rPr lang="ko-KR" altLang="en-US" dirty="0" err="1"/>
              <a:t>셀렉터</a:t>
            </a:r>
            <a:endParaRPr lang="ko-KR" altLang="en-US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/>
              <a:t>input[type=text] { color : red; } </a:t>
            </a:r>
          </a:p>
          <a:p>
            <a:pPr lvl="2"/>
            <a:r>
              <a:rPr lang="en-US" altLang="ko-KR" dirty="0" smtClean="0"/>
              <a:t>Type </a:t>
            </a:r>
            <a:r>
              <a:rPr lang="ko-KR" altLang="en-US" dirty="0"/>
              <a:t>속성값이 “</a:t>
            </a:r>
            <a:r>
              <a:rPr lang="en-US" altLang="ko-KR" dirty="0"/>
              <a:t>text”</a:t>
            </a:r>
            <a:r>
              <a:rPr lang="ko-KR" altLang="en-US" dirty="0"/>
              <a:t>인 </a:t>
            </a:r>
            <a:r>
              <a:rPr lang="en-US" altLang="ko-KR" dirty="0"/>
              <a:t>&lt;input&gt; </a:t>
            </a:r>
            <a:r>
              <a:rPr lang="ko-KR" altLang="en-US" dirty="0"/>
              <a:t>태그에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&lt;input</a:t>
            </a:r>
            <a:r>
              <a:rPr lang="ko-KR" altLang="en-US" dirty="0" smtClean="0"/>
              <a:t> </a:t>
            </a:r>
            <a:r>
              <a:rPr lang="en-US" altLang="ko-KR" dirty="0" smtClean="0"/>
              <a:t>type=“text”&gt;</a:t>
            </a:r>
            <a:endParaRPr lang="ko-KR" altLang="en-US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57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가상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/>
              <a:t>(</a:t>
            </a:r>
            <a:r>
              <a:rPr lang="en-US" altLang="ko-KR" dirty="0" smtClean="0"/>
              <a:t>pseudo-class)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셀렉터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73630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상황이 발생할 때 스타일을 </a:t>
            </a:r>
            <a:r>
              <a:rPr lang="ko-KR" altLang="en-US" dirty="0"/>
              <a:t>적용하도록 만든 </a:t>
            </a:r>
            <a:r>
              <a:rPr lang="ko-KR" altLang="en-US" dirty="0" err="1" smtClean="0"/>
              <a:t>셀렉터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40</a:t>
            </a:r>
            <a:r>
              <a:rPr lang="ko-KR" altLang="en-US" dirty="0" smtClean="0"/>
              <a:t>개 이상의 많은 가상 </a:t>
            </a:r>
            <a:r>
              <a:rPr lang="ko-KR" altLang="en-US" dirty="0" err="1" smtClean="0"/>
              <a:t>셀렉터</a:t>
            </a:r>
            <a:r>
              <a:rPr lang="ko-KR" altLang="en-US" dirty="0" smtClean="0"/>
              <a:t>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1) </a:t>
            </a:r>
            <a:r>
              <a:rPr lang="en-US" altLang="ko-KR" dirty="0"/>
              <a:t>a:visited { color : green; }</a:t>
            </a:r>
          </a:p>
          <a:p>
            <a:pPr lvl="2"/>
            <a:r>
              <a:rPr lang="ko-KR" altLang="en-US" dirty="0"/>
              <a:t>방문한 </a:t>
            </a:r>
            <a:r>
              <a:rPr lang="en-US" altLang="ko-KR" dirty="0"/>
              <a:t>&lt;a&gt;</a:t>
            </a:r>
            <a:r>
              <a:rPr lang="ko-KR" altLang="en-US" dirty="0"/>
              <a:t>의 링크 텍스트 색을 </a:t>
            </a:r>
            <a:r>
              <a:rPr lang="en-US" altLang="ko-KR" dirty="0"/>
              <a:t>green</a:t>
            </a:r>
            <a:r>
              <a:rPr lang="ko-KR" altLang="en-US" dirty="0"/>
              <a:t>으로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2)</a:t>
            </a:r>
            <a:r>
              <a:rPr lang="en-US" altLang="ko-KR" dirty="0"/>
              <a:t> </a:t>
            </a:r>
            <a:r>
              <a:rPr lang="en-US" altLang="ko-KR" dirty="0" err="1"/>
              <a:t>li:hover</a:t>
            </a:r>
            <a:r>
              <a:rPr lang="en-US" altLang="ko-KR" dirty="0"/>
              <a:t> { background : </a:t>
            </a:r>
            <a:r>
              <a:rPr lang="en-US" altLang="ko-KR" dirty="0" err="1"/>
              <a:t>yellowgreen</a:t>
            </a:r>
            <a:r>
              <a:rPr lang="en-US" altLang="ko-KR" dirty="0"/>
              <a:t>; } </a:t>
            </a:r>
            <a:endParaRPr lang="en-US" altLang="ko-KR" dirty="0" smtClean="0"/>
          </a:p>
          <a:p>
            <a:pPr lvl="2" fontAlgn="base" latinLnBrk="0"/>
            <a:r>
              <a:rPr lang="en-US" altLang="ko-KR" dirty="0"/>
              <a:t>&lt;li&gt; </a:t>
            </a:r>
            <a:r>
              <a:rPr lang="ko-KR" altLang="en-US" dirty="0" smtClean="0"/>
              <a:t>태그에 </a:t>
            </a:r>
            <a:r>
              <a:rPr lang="ko-KR" altLang="en-US" dirty="0"/>
              <a:t>마우스가 </a:t>
            </a:r>
            <a:r>
              <a:rPr lang="ko-KR" altLang="en-US" dirty="0" smtClean="0"/>
              <a:t>올라오면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yellowgreen</a:t>
            </a:r>
            <a:r>
              <a:rPr lang="ko-KR" altLang="en-US" dirty="0"/>
              <a:t>을 배경색으로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,</a:t>
            </a:r>
          </a:p>
          <a:p>
            <a:pPr lvl="2" fontAlgn="base" latinLnBrk="0"/>
            <a:r>
              <a:rPr lang="ko-KR" altLang="en-US" dirty="0" smtClean="0"/>
              <a:t>내려가면 이전 상태의 배경색으로 복귀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859257"/>
              </p:ext>
            </p:extLst>
          </p:nvPr>
        </p:nvGraphicFramePr>
        <p:xfrm>
          <a:off x="683568" y="4077072"/>
          <a:ext cx="7750780" cy="2545421"/>
        </p:xfrm>
        <a:graphic>
          <a:graphicData uri="http://schemas.openxmlformats.org/drawingml/2006/table">
            <a:tbl>
              <a:tblPr/>
              <a:tblGrid>
                <a:gridCol w="772946"/>
                <a:gridCol w="1243278"/>
                <a:gridCol w="5734556"/>
              </a:tblGrid>
              <a:tr h="22955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유형</a:t>
                      </a:r>
                    </a:p>
                  </a:txBody>
                  <a:tcPr marL="63818" marR="63818" marT="17644" marB="176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셀렉터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818" marR="63818" marT="17644" marB="176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marL="63818" marR="63818" marT="17644" marB="176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550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마우스</a:t>
                      </a:r>
                    </a:p>
                  </a:txBody>
                  <a:tcPr marL="63818" marR="63818" marT="17644" marB="176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:hover</a:t>
                      </a:r>
                    </a:p>
                  </a:txBody>
                  <a:tcPr marL="63818" marR="63818" marT="17644" marB="176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마우스가 올라갈 때 스타일 적용</a:t>
                      </a:r>
                    </a:p>
                  </a:txBody>
                  <a:tcPr marL="63818" marR="63818" marT="17644" marB="176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:active</a:t>
                      </a:r>
                    </a:p>
                  </a:txBody>
                  <a:tcPr marL="63818" marR="63818" marT="17644" marB="176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마우스로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누르고 있는 상황에서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스타일 적용</a:t>
                      </a:r>
                    </a:p>
                  </a:txBody>
                  <a:tcPr marL="63818" marR="63818" marT="17644" marB="176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8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폼 요소</a:t>
                      </a:r>
                    </a:p>
                  </a:txBody>
                  <a:tcPr marL="63818" marR="63818" marT="17644" marB="176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:focus</a:t>
                      </a:r>
                    </a:p>
                  </a:txBody>
                  <a:tcPr marL="63818" marR="63818" marT="17644" marB="176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폼 요소가 키보드나 마우스 클릭으로 포커스를 받을 때 스타일 적용</a:t>
                      </a:r>
                    </a:p>
                  </a:txBody>
                  <a:tcPr marL="63818" marR="63818" marT="17644" marB="176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550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링크</a:t>
                      </a:r>
                    </a:p>
                  </a:txBody>
                  <a:tcPr marL="63818" marR="63818" marT="17644" marB="176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:link</a:t>
                      </a:r>
                    </a:p>
                  </a:txBody>
                  <a:tcPr marL="63818" marR="63818" marT="17644" marB="176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방문하지 않은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링크에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스타일 적용</a:t>
                      </a:r>
                    </a:p>
                  </a:txBody>
                  <a:tcPr marL="63818" marR="63818" marT="17644" marB="176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:visited</a:t>
                      </a:r>
                    </a:p>
                  </a:txBody>
                  <a:tcPr marL="63818" marR="63818" marT="17644" marB="176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방문한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링크에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스타일 적용</a:t>
                      </a:r>
                    </a:p>
                  </a:txBody>
                  <a:tcPr marL="63818" marR="63818" marT="17644" marB="176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341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블록</a:t>
                      </a:r>
                    </a:p>
                  </a:txBody>
                  <a:tcPr marL="63818" marR="63818" marT="17644" marB="176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::first-letter</a:t>
                      </a:r>
                    </a:p>
                  </a:txBody>
                  <a:tcPr marL="63818" marR="63818" marT="17644" marB="176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&lt;p&gt;, &lt;div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&gt;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등과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같은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블록형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태그의 첫 글자에 스타일 적용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:first-letter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와 동일하며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&lt;span&gt;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과 같은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인라인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태그에는 적용되지 않음</a:t>
                      </a:r>
                    </a:p>
                  </a:txBody>
                  <a:tcPr marL="63818" marR="63818" marT="17644" marB="176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942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818" marR="63818" marT="17644" marB="176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::first-line</a:t>
                      </a:r>
                    </a:p>
                  </a:txBody>
                  <a:tcPr marL="63818" marR="63818" marT="17644" marB="176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&lt;p&gt;, &lt;div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&gt;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등과 같은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블록형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태그의 첫 라인에 스타일 적용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:first-line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과 동일</a:t>
                      </a:r>
                    </a:p>
                  </a:txBody>
                  <a:tcPr marL="63818" marR="63818" marT="17644" marB="176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구조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818" marR="63818" marT="17644" marB="176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:nth-child(even)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818" marR="63818" marT="17644" marB="176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짝수 번째 모든 자식 태그에 스타일 적용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818" marR="63818" marT="17644" marB="176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818" marR="63818" marT="17644" marB="176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:nth-child(1)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818" marR="63818" marT="17644" marB="176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첫 번째 자식</a:t>
                      </a:r>
                      <a:r>
                        <a:rPr lang="ko-KR" alt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태그에 스타일 적용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818" marR="63818" marT="17644" marB="176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61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:</a:t>
            </a:r>
            <a:r>
              <a:rPr lang="en-US" altLang="ko-KR" dirty="0" err="1" smtClean="0"/>
              <a:t>firstletter</a:t>
            </a:r>
            <a:r>
              <a:rPr lang="ko-KR" altLang="en-US" dirty="0" smtClean="0"/>
              <a:t>와 </a:t>
            </a:r>
            <a:r>
              <a:rPr lang="en-US" altLang="ko-KR" dirty="0"/>
              <a:t>:</a:t>
            </a:r>
            <a:r>
              <a:rPr lang="en-US" altLang="ko-KR" dirty="0" smtClean="0"/>
              <a:t>hover</a:t>
            </a:r>
            <a:r>
              <a:rPr lang="ko-KR" altLang="en-US" dirty="0" smtClean="0"/>
              <a:t>의 사용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948816" y="2322947"/>
            <a:ext cx="3375595" cy="533340"/>
          </a:xfrm>
          <a:prstGeom prst="roundRect">
            <a:avLst>
              <a:gd name="adj" fmla="val 4800"/>
            </a:avLst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36000" rIns="36000">
            <a:spAutoFit/>
          </a:bodyPr>
          <a:lstStyle/>
          <a:p>
            <a:r>
              <a:rPr lang="en-US" altLang="ko-KR" sz="1400" b="1" dirty="0"/>
              <a:t>h3:first-letter</a:t>
            </a:r>
            <a:r>
              <a:rPr lang="en-US" altLang="ko-KR" sz="1400" dirty="0"/>
              <a:t> { color : </a:t>
            </a:r>
            <a:r>
              <a:rPr lang="en-US" altLang="ko-KR" sz="1400" dirty="0" smtClean="0"/>
              <a:t>red; </a:t>
            </a:r>
            <a:r>
              <a:rPr lang="en-US" altLang="ko-KR" sz="1400" dirty="0"/>
              <a:t>} </a:t>
            </a:r>
            <a:endParaRPr lang="en-US" altLang="ko-KR" sz="1400" dirty="0" smtClean="0"/>
          </a:p>
          <a:p>
            <a:r>
              <a:rPr lang="en-US" altLang="ko-KR" sz="1400" b="1" dirty="0" err="1" smtClean="0"/>
              <a:t>li:hover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/>
              <a:t>{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/>
              <a:t>background </a:t>
            </a:r>
            <a:r>
              <a:rPr lang="en-US" altLang="ko-KR" sz="1400" dirty="0"/>
              <a:t>: </a:t>
            </a:r>
            <a:r>
              <a:rPr lang="en-US" altLang="ko-KR" sz="1400" dirty="0" err="1" smtClean="0"/>
              <a:t>yellowgreen</a:t>
            </a:r>
            <a:r>
              <a:rPr lang="en-US" altLang="ko-KR" sz="1400" dirty="0" smtClean="0"/>
              <a:t>; }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940034" y="3263302"/>
            <a:ext cx="3385195" cy="1868567"/>
          </a:xfrm>
          <a:prstGeom prst="roundRect">
            <a:avLst>
              <a:gd name="adj" fmla="val 5616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36000" rIns="36000">
            <a:spAutoFit/>
          </a:bodyPr>
          <a:lstStyle/>
          <a:p>
            <a:pPr defTabSz="180000"/>
            <a:r>
              <a:rPr lang="en-US" altLang="ko-KR" sz="1400" b="1" dirty="0"/>
              <a:t>&lt;h3&gt;</a:t>
            </a:r>
            <a:r>
              <a:rPr lang="en-US" altLang="ko-KR" sz="1400" dirty="0"/>
              <a:t>Web Programming</a:t>
            </a:r>
            <a:r>
              <a:rPr lang="en-US" altLang="ko-KR" sz="1400" b="1" dirty="0"/>
              <a:t>&lt;/h3&gt;</a:t>
            </a:r>
            <a:endParaRPr lang="en-US" altLang="ko-KR" sz="1400" b="1" dirty="0" smtClean="0"/>
          </a:p>
          <a:p>
            <a:pPr algn="ctr" defTabSz="180000"/>
            <a:r>
              <a:rPr lang="en-US" altLang="ko-KR" sz="1400" dirty="0" smtClean="0"/>
              <a:t>……</a:t>
            </a:r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&lt;li&gt;</a:t>
            </a:r>
            <a:r>
              <a:rPr lang="en-US" altLang="ko-KR" sz="1400" dirty="0" smtClean="0"/>
              <a:t>HTML5</a:t>
            </a:r>
            <a:r>
              <a:rPr lang="en-US" altLang="ko-KR" sz="1400" b="1" dirty="0" smtClean="0"/>
              <a:t>&lt;/li&gt;</a:t>
            </a:r>
          </a:p>
          <a:p>
            <a:pPr defTabSz="180000"/>
            <a:r>
              <a:rPr lang="en-US" altLang="ko-KR" sz="1400" b="1" dirty="0" smtClean="0"/>
              <a:t>		&lt;li&gt;</a:t>
            </a:r>
            <a:r>
              <a:rPr lang="en-US" altLang="ko-KR" sz="1400" dirty="0" smtClean="0"/>
              <a:t>&lt;strong&gt;CSS&lt;/strong&gt;</a:t>
            </a:r>
            <a:r>
              <a:rPr lang="en-US" altLang="ko-KR" sz="1400" b="1" dirty="0" smtClean="0"/>
              <a:t>&lt;/li&gt;</a:t>
            </a:r>
          </a:p>
          <a:p>
            <a:pPr defTabSz="180000"/>
            <a:r>
              <a:rPr lang="en-US" altLang="ko-KR" sz="1400" b="1" dirty="0" smtClean="0"/>
              <a:t>		&lt;li&gt;</a:t>
            </a:r>
            <a:r>
              <a:rPr lang="en-US" altLang="ko-KR" sz="1400" dirty="0" smtClean="0"/>
              <a:t>JAVASCRIPT</a:t>
            </a:r>
            <a:r>
              <a:rPr lang="en-US" altLang="ko-KR" sz="1400" b="1" dirty="0" smtClean="0"/>
              <a:t>&lt;/li&gt;</a:t>
            </a:r>
          </a:p>
          <a:p>
            <a:pPr defTabSz="180000"/>
            <a:r>
              <a:rPr lang="en-US" altLang="ko-KR" sz="1400" dirty="0" smtClean="0"/>
              <a:t>	&lt;/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&gt;</a:t>
            </a:r>
          </a:p>
          <a:p>
            <a:pPr algn="ctr" defTabSz="180000"/>
            <a:r>
              <a:rPr lang="en-US" altLang="ko-KR" sz="1400" dirty="0" smtClean="0"/>
              <a:t>……</a:t>
            </a:r>
            <a:endParaRPr lang="en-US" altLang="ko-KR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431090" y="2061337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CSS </a:t>
            </a:r>
            <a:r>
              <a:rPr lang="ko-KR" altLang="en-US" sz="1200" dirty="0" smtClean="0">
                <a:solidFill>
                  <a:srgbClr val="C00000"/>
                </a:solidFill>
              </a:rPr>
              <a:t>스타일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87883" y="3001692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HTML </a:t>
            </a:r>
            <a:r>
              <a:rPr lang="ko-KR" altLang="en-US" sz="1200" dirty="0" smtClean="0">
                <a:solidFill>
                  <a:srgbClr val="C00000"/>
                </a:solidFill>
              </a:rPr>
              <a:t>코드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9972" y="1992191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</a:rPr>
              <a:t>가상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 smtClean="0">
                <a:solidFill>
                  <a:srgbClr val="C00000"/>
                </a:solidFill>
              </a:rPr>
              <a:t>클래스 </a:t>
            </a:r>
            <a:r>
              <a:rPr lang="ko-KR" altLang="en-US" sz="1200" dirty="0" err="1" smtClean="0">
                <a:solidFill>
                  <a:srgbClr val="C00000"/>
                </a:solidFill>
              </a:rPr>
              <a:t>셀렉터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09972" y="2331462"/>
            <a:ext cx="1110183" cy="462079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735001" y="2447945"/>
            <a:ext cx="216024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 rot="16200000" flipH="1">
            <a:off x="683323" y="2499623"/>
            <a:ext cx="908889" cy="8055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3971" y="2906810"/>
            <a:ext cx="11765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00B0F0"/>
                </a:solidFill>
              </a:rPr>
              <a:t>&lt;h3&gt;</a:t>
            </a:r>
            <a:r>
              <a:rPr lang="ko-KR" altLang="en-US" sz="1050" dirty="0" smtClean="0">
                <a:solidFill>
                  <a:srgbClr val="00B0F0"/>
                </a:solidFill>
              </a:rPr>
              <a:t>의</a:t>
            </a:r>
            <a:r>
              <a:rPr lang="en-US" altLang="ko-KR" sz="1050" dirty="0" smtClean="0">
                <a:solidFill>
                  <a:srgbClr val="00B0F0"/>
                </a:solidFill>
              </a:rPr>
              <a:t> </a:t>
            </a:r>
            <a:r>
              <a:rPr lang="ko-KR" altLang="en-US" sz="1050" dirty="0" smtClean="0">
                <a:solidFill>
                  <a:srgbClr val="00B0F0"/>
                </a:solidFill>
              </a:rPr>
              <a:t>첫 번째</a:t>
            </a:r>
            <a:endParaRPr lang="en-US" altLang="ko-KR" sz="1050" dirty="0" smtClean="0">
              <a:solidFill>
                <a:srgbClr val="00B0F0"/>
              </a:solidFill>
            </a:endParaRPr>
          </a:p>
          <a:p>
            <a:r>
              <a:rPr lang="ko-KR" altLang="en-US" sz="1050" dirty="0" smtClean="0">
                <a:solidFill>
                  <a:srgbClr val="00B0F0"/>
                </a:solidFill>
              </a:rPr>
              <a:t> 글자 </a:t>
            </a:r>
            <a:r>
              <a:rPr lang="en-US" altLang="ko-KR" sz="1050" dirty="0" smtClean="0">
                <a:solidFill>
                  <a:srgbClr val="00B0F0"/>
                </a:solidFill>
              </a:rPr>
              <a:t>W</a:t>
            </a:r>
            <a:r>
              <a:rPr lang="ko-KR" altLang="en-US" sz="1050" dirty="0" smtClean="0">
                <a:solidFill>
                  <a:srgbClr val="00B0F0"/>
                </a:solidFill>
              </a:rPr>
              <a:t>만 </a:t>
            </a:r>
            <a:r>
              <a:rPr lang="en-US" altLang="ko-KR" sz="1050" dirty="0" smtClean="0">
                <a:solidFill>
                  <a:srgbClr val="00B0F0"/>
                </a:solidFill>
              </a:rPr>
              <a:t>red</a:t>
            </a:r>
            <a:endParaRPr lang="ko-KR" altLang="en-US" sz="1050" dirty="0">
              <a:solidFill>
                <a:srgbClr val="00B0F0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860032" y="1772816"/>
            <a:ext cx="3541111" cy="3555278"/>
            <a:chOff x="5652120" y="2033962"/>
            <a:chExt cx="3541111" cy="3555278"/>
          </a:xfrm>
        </p:grpSpPr>
        <p:sp>
          <p:nvSpPr>
            <p:cNvPr id="25" name="TextBox 24"/>
            <p:cNvSpPr txBox="1"/>
            <p:nvPr/>
          </p:nvSpPr>
          <p:spPr>
            <a:xfrm>
              <a:off x="5652120" y="2033962"/>
              <a:ext cx="1512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00B0F0"/>
                  </a:solidFill>
                </a:rPr>
                <a:t>&lt;h3&gt;</a:t>
              </a:r>
              <a:r>
                <a:rPr lang="ko-KR" altLang="en-US" sz="1000" dirty="0" smtClean="0">
                  <a:solidFill>
                    <a:srgbClr val="00B0F0"/>
                  </a:solidFill>
                </a:rPr>
                <a:t>의</a:t>
              </a:r>
              <a:r>
                <a:rPr lang="en-US" altLang="ko-KR" sz="1000" dirty="0" smtClean="0">
                  <a:solidFill>
                    <a:srgbClr val="00B0F0"/>
                  </a:solidFill>
                </a:rPr>
                <a:t> </a:t>
              </a:r>
              <a:r>
                <a:rPr lang="ko-KR" altLang="en-US" sz="1000" dirty="0" smtClean="0">
                  <a:solidFill>
                    <a:srgbClr val="00B0F0"/>
                  </a:solidFill>
                </a:rPr>
                <a:t>첫 번째 글자</a:t>
              </a:r>
              <a:endParaRPr lang="en-US" altLang="ko-KR" sz="1000" dirty="0" smtClean="0">
                <a:solidFill>
                  <a:srgbClr val="00B0F0"/>
                </a:solidFill>
              </a:endParaRPr>
            </a:p>
            <a:p>
              <a:r>
                <a:rPr lang="ko-KR" altLang="en-US" sz="1000" dirty="0" smtClean="0">
                  <a:solidFill>
                    <a:srgbClr val="00B0F0"/>
                  </a:solidFill>
                </a:rPr>
                <a:t> </a:t>
              </a:r>
              <a:r>
                <a:rPr lang="en-US" altLang="ko-KR" sz="1000" dirty="0" smtClean="0">
                  <a:solidFill>
                    <a:srgbClr val="00B0F0"/>
                  </a:solidFill>
                </a:rPr>
                <a:t>W</a:t>
              </a:r>
              <a:r>
                <a:rPr lang="ko-KR" altLang="en-US" sz="1000" dirty="0" smtClean="0">
                  <a:solidFill>
                    <a:srgbClr val="00B0F0"/>
                  </a:solidFill>
                </a:rPr>
                <a:t>만 </a:t>
              </a:r>
              <a:r>
                <a:rPr lang="en-US" altLang="ko-KR" sz="1000" dirty="0" smtClean="0">
                  <a:solidFill>
                    <a:srgbClr val="00B0F0"/>
                  </a:solidFill>
                </a:rPr>
                <a:t>red</a:t>
              </a:r>
              <a:endParaRPr lang="ko-KR" altLang="en-US" sz="1000" dirty="0">
                <a:solidFill>
                  <a:srgbClr val="00B0F0"/>
                </a:solidFill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5724128" y="2522181"/>
              <a:ext cx="3469103" cy="3067059"/>
              <a:chOff x="5004048" y="1887548"/>
              <a:chExt cx="2876123" cy="2652637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5031671" y="1887548"/>
                <a:ext cx="2500576" cy="2546702"/>
                <a:chOff x="277126" y="4029275"/>
                <a:chExt cx="2854663" cy="2861102"/>
              </a:xfrm>
            </p:grpSpPr>
            <p:pic>
              <p:nvPicPr>
                <p:cNvPr id="3" name="그림 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77126" y="4029275"/>
                  <a:ext cx="2164574" cy="2546995"/>
                </a:xfrm>
                <a:prstGeom prst="rect">
                  <a:avLst/>
                </a:prstGeom>
              </p:spPr>
            </p:pic>
            <p:pic>
              <p:nvPicPr>
                <p:cNvPr id="5" name="그림 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1600" y="4348542"/>
                  <a:ext cx="2160189" cy="2541835"/>
                </a:xfrm>
                <a:prstGeom prst="rect">
                  <a:avLst/>
                </a:prstGeom>
              </p:spPr>
            </p:pic>
          </p:grpSp>
          <p:sp>
            <p:nvSpPr>
              <p:cNvPr id="17" name="타원 16"/>
              <p:cNvSpPr/>
              <p:nvPr/>
            </p:nvSpPr>
            <p:spPr>
              <a:xfrm>
                <a:off x="5004048" y="2563514"/>
                <a:ext cx="288032" cy="289422"/>
              </a:xfrm>
              <a:prstGeom prst="ellipse">
                <a:avLst/>
              </a:prstGeom>
              <a:noFill/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45433" y="3986187"/>
                <a:ext cx="103473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>
                    <a:solidFill>
                      <a:srgbClr val="00B0F0"/>
                    </a:solidFill>
                  </a:rPr>
                  <a:t>&lt;li&gt;</a:t>
                </a:r>
                <a:r>
                  <a:rPr lang="ko-KR" altLang="en-US" sz="1000" dirty="0" smtClean="0">
                    <a:solidFill>
                      <a:srgbClr val="00B0F0"/>
                    </a:solidFill>
                  </a:rPr>
                  <a:t>에 마우스가 올라갈 때 배경색 변경</a:t>
                </a:r>
                <a:endParaRPr lang="ko-KR" altLang="en-US" sz="1000" dirty="0">
                  <a:solidFill>
                    <a:srgbClr val="00B0F0"/>
                  </a:solidFill>
                </a:endParaRPr>
              </a:p>
            </p:txBody>
          </p:sp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65374" y="3716511"/>
                <a:ext cx="216024" cy="280831"/>
              </a:xfrm>
              <a:prstGeom prst="rect">
                <a:avLst/>
              </a:prstGeom>
            </p:spPr>
          </p:pic>
          <p:sp>
            <p:nvSpPr>
              <p:cNvPr id="24" name="타원 23"/>
              <p:cNvSpPr/>
              <p:nvPr/>
            </p:nvSpPr>
            <p:spPr>
              <a:xfrm>
                <a:off x="6824838" y="3694435"/>
                <a:ext cx="288032" cy="289422"/>
              </a:xfrm>
              <a:prstGeom prst="ellipse">
                <a:avLst/>
              </a:prstGeom>
              <a:noFill/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255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CSS3 </a:t>
            </a:r>
            <a:r>
              <a:rPr lang="ko-KR" altLang="en-US" smtClean="0"/>
              <a:t>스타일 시트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CSS(Cascading Style Sheet)</a:t>
            </a:r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문서의 색이나 모양 등 외관을 꾸미는 언어</a:t>
            </a:r>
          </a:p>
          <a:p>
            <a:pPr lvl="1"/>
            <a:r>
              <a:rPr lang="en-US" altLang="ko-KR" dirty="0" smtClean="0"/>
              <a:t>CSS</a:t>
            </a:r>
            <a:r>
              <a:rPr lang="ko-KR" altLang="en-US" dirty="0" smtClean="0"/>
              <a:t>로 작성된 코드를 스타일 시트</a:t>
            </a:r>
            <a:r>
              <a:rPr lang="en-US" altLang="ko-KR" dirty="0" smtClean="0"/>
              <a:t>(style sheet)</a:t>
            </a:r>
            <a:r>
              <a:rPr lang="ko-KR" altLang="en-US" dirty="0" smtClean="0"/>
              <a:t>라고 부름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</a:t>
            </a:r>
            <a:r>
              <a:rPr lang="en-US" altLang="ko-KR" dirty="0" smtClean="0"/>
              <a:t>CSS3 : CSS level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</a:p>
          <a:p>
            <a:pPr lvl="2"/>
            <a:r>
              <a:rPr lang="en-US" altLang="ko-KR" dirty="0" smtClean="0"/>
              <a:t>CSS1 -&gt; CSS2 -&gt; CSS3 -&gt; CSS4(</a:t>
            </a:r>
            <a:r>
              <a:rPr lang="ko-KR" altLang="en-US" dirty="0" err="1" smtClean="0"/>
              <a:t>현재표준화작업중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엄청나게 많은 기능 보유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색상과 배경</a:t>
            </a:r>
          </a:p>
          <a:p>
            <a:pPr lvl="2"/>
            <a:r>
              <a:rPr lang="ko-KR" altLang="en-US" dirty="0" smtClean="0"/>
              <a:t>텍스트</a:t>
            </a:r>
          </a:p>
          <a:p>
            <a:pPr lvl="2"/>
            <a:r>
              <a:rPr lang="ko-KR" altLang="en-US" dirty="0" smtClean="0"/>
              <a:t>폰트</a:t>
            </a:r>
          </a:p>
          <a:p>
            <a:pPr lvl="2"/>
            <a:r>
              <a:rPr lang="ko-KR" altLang="en-US" dirty="0" smtClean="0"/>
              <a:t>박스 모델</a:t>
            </a:r>
            <a:r>
              <a:rPr lang="en-US" altLang="ko-KR" dirty="0" smtClean="0"/>
              <a:t>(Box Model)</a:t>
            </a:r>
            <a:endParaRPr lang="ko-KR" altLang="en-US" dirty="0" smtClean="0"/>
          </a:p>
          <a:p>
            <a:pPr lvl="2"/>
            <a:r>
              <a:rPr lang="ko-KR" altLang="en-US" dirty="0" err="1" smtClean="0"/>
              <a:t>비주얼</a:t>
            </a:r>
            <a:r>
              <a:rPr lang="ko-KR" altLang="en-US" dirty="0" smtClean="0"/>
              <a:t> 포맷 및 효과</a:t>
            </a:r>
          </a:p>
          <a:p>
            <a:pPr lvl="2"/>
            <a:r>
              <a:rPr lang="ko-KR" altLang="en-US" dirty="0" smtClean="0"/>
              <a:t>리스트</a:t>
            </a:r>
          </a:p>
          <a:p>
            <a:pPr lvl="2"/>
            <a:r>
              <a:rPr lang="ko-KR" altLang="en-US" dirty="0" smtClean="0"/>
              <a:t>테이블</a:t>
            </a:r>
          </a:p>
          <a:p>
            <a:pPr lvl="2"/>
            <a:r>
              <a:rPr lang="ko-KR" altLang="en-US" dirty="0" smtClean="0"/>
              <a:t>사용자 인터페이스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03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4-9 </a:t>
            </a:r>
            <a:r>
              <a:rPr lang="ko-KR" altLang="en-US" dirty="0" err="1"/>
              <a:t>셀렉터</a:t>
            </a:r>
            <a:r>
              <a:rPr lang="ko-KR" altLang="en-US" dirty="0"/>
              <a:t>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37623" y="827407"/>
            <a:ext cx="3744416" cy="581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 err="1"/>
              <a:t>셀렉터</a:t>
            </a:r>
            <a:r>
              <a:rPr lang="ko-KR" altLang="en-US" sz="1200" dirty="0"/>
              <a:t> 만들기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&lt;style&gt;</a:t>
            </a:r>
          </a:p>
          <a:p>
            <a:pPr defTabSz="180000"/>
            <a:r>
              <a:rPr lang="en-US" altLang="ko-KR" sz="1200" b="1" dirty="0"/>
              <a:t>h3,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li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{ </a:t>
            </a:r>
            <a:r>
              <a:rPr lang="en-US" altLang="ko-KR" sz="1200" dirty="0"/>
              <a:t>/* </a:t>
            </a:r>
            <a:r>
              <a:rPr lang="ko-KR" altLang="en-US" sz="1200" dirty="0"/>
              <a:t>태그 이름 </a:t>
            </a:r>
            <a:r>
              <a:rPr lang="ko-KR" altLang="en-US" sz="1200" dirty="0" err="1"/>
              <a:t>셀렉터</a:t>
            </a:r>
            <a:r>
              <a:rPr lang="ko-KR" altLang="en-US" sz="1200" dirty="0"/>
              <a:t> *</a:t>
            </a:r>
            <a:r>
              <a:rPr lang="en-US" altLang="ko-KR" sz="1200" dirty="0"/>
              <a:t>/</a:t>
            </a:r>
          </a:p>
          <a:p>
            <a:pPr defTabSz="180000"/>
            <a:r>
              <a:rPr lang="en-US" altLang="ko-KR" sz="1200" dirty="0" smtClean="0"/>
              <a:t>	color </a:t>
            </a:r>
            <a:r>
              <a:rPr lang="en-US" altLang="ko-KR" sz="1200" dirty="0"/>
              <a:t>: brown;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div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&gt;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div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&gt;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strong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{</a:t>
            </a:r>
            <a:r>
              <a:rPr lang="en-US" altLang="ko-KR" sz="1200" dirty="0"/>
              <a:t> /* </a:t>
            </a:r>
            <a:r>
              <a:rPr lang="ko-KR" altLang="en-US" sz="1200" dirty="0"/>
              <a:t>자식 </a:t>
            </a:r>
            <a:r>
              <a:rPr lang="ko-KR" altLang="en-US" sz="1200" dirty="0" err="1"/>
              <a:t>셀렉터</a:t>
            </a:r>
            <a:r>
              <a:rPr lang="ko-KR" altLang="en-US" sz="1200" dirty="0"/>
              <a:t> *</a:t>
            </a:r>
            <a:r>
              <a:rPr lang="en-US" altLang="ko-KR" sz="1200" dirty="0"/>
              <a:t>/</a:t>
            </a:r>
          </a:p>
          <a:p>
            <a:pPr defTabSz="180000"/>
            <a:r>
              <a:rPr lang="en-US" altLang="ko-KR" sz="1200" dirty="0" smtClean="0"/>
              <a:t>	background </a:t>
            </a:r>
            <a:r>
              <a:rPr lang="en-US" altLang="ko-KR" sz="1200" dirty="0"/>
              <a:t>: yellow;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/>
            <a:r>
              <a:rPr lang="en-US" altLang="ko-KR" sz="1200" b="1" dirty="0" err="1"/>
              <a:t>ul</a:t>
            </a:r>
            <a:r>
              <a:rPr lang="en-US" altLang="ko-KR" sz="1200" b="1" dirty="0"/>
              <a:t> strong { </a:t>
            </a:r>
            <a:r>
              <a:rPr lang="en-US" altLang="ko-KR" sz="1200" dirty="0"/>
              <a:t>/* </a:t>
            </a:r>
            <a:r>
              <a:rPr lang="ko-KR" altLang="en-US" sz="1200" dirty="0"/>
              <a:t>자손 </a:t>
            </a:r>
            <a:r>
              <a:rPr lang="ko-KR" altLang="en-US" sz="1200" dirty="0" err="1"/>
              <a:t>셀렉터</a:t>
            </a:r>
            <a:r>
              <a:rPr lang="ko-KR" altLang="en-US" sz="1200" dirty="0"/>
              <a:t> *</a:t>
            </a:r>
            <a:r>
              <a:rPr lang="en-US" altLang="ko-KR" sz="1200" dirty="0"/>
              <a:t>/</a:t>
            </a:r>
          </a:p>
          <a:p>
            <a:pPr defTabSz="180000"/>
            <a:r>
              <a:rPr lang="en-US" altLang="ko-KR" sz="1200" dirty="0" smtClean="0"/>
              <a:t>	color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dodgerblue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.warning </a:t>
            </a:r>
            <a:r>
              <a:rPr lang="en-US" altLang="ko-KR" sz="1200" dirty="0"/>
              <a:t>{ /* class </a:t>
            </a:r>
            <a:r>
              <a:rPr lang="ko-KR" altLang="en-US" sz="1200" dirty="0" err="1"/>
              <a:t>셀렉터</a:t>
            </a:r>
            <a:r>
              <a:rPr lang="ko-KR" altLang="en-US" sz="1200" dirty="0"/>
              <a:t> *</a:t>
            </a:r>
            <a:r>
              <a:rPr lang="en-US" altLang="ko-KR" sz="1200" dirty="0"/>
              <a:t>/</a:t>
            </a:r>
          </a:p>
          <a:p>
            <a:pPr defTabSz="180000"/>
            <a:r>
              <a:rPr lang="en-US" altLang="ko-KR" sz="1200" dirty="0" smtClean="0"/>
              <a:t>	color </a:t>
            </a:r>
            <a:r>
              <a:rPr lang="en-US" altLang="ko-KR" sz="1200" dirty="0"/>
              <a:t>: red;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 err="1"/>
              <a:t>body.main</a:t>
            </a:r>
            <a:r>
              <a:rPr lang="en-US" altLang="ko-KR" sz="1200" b="1" dirty="0"/>
              <a:t> { </a:t>
            </a:r>
            <a:r>
              <a:rPr lang="en-US" altLang="ko-KR" sz="1200" dirty="0"/>
              <a:t>/* class </a:t>
            </a:r>
            <a:r>
              <a:rPr lang="ko-KR" altLang="en-US" sz="1200" dirty="0" err="1"/>
              <a:t>셀렉터</a:t>
            </a:r>
            <a:r>
              <a:rPr lang="ko-KR" altLang="en-US" sz="1200" dirty="0"/>
              <a:t> *</a:t>
            </a:r>
            <a:r>
              <a:rPr lang="en-US" altLang="ko-KR" sz="1200" dirty="0"/>
              <a:t>/</a:t>
            </a:r>
          </a:p>
          <a:p>
            <a:pPr defTabSz="180000"/>
            <a:r>
              <a:rPr lang="en-US" altLang="ko-KR" sz="1200" dirty="0" smtClean="0"/>
              <a:t>	background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aliceblue</a:t>
            </a:r>
            <a:r>
              <a:rPr lang="en-US" altLang="ko-KR" sz="1200" dirty="0"/>
              <a:t>; 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#list </a:t>
            </a:r>
            <a:r>
              <a:rPr lang="en-US" altLang="ko-KR" sz="1200" dirty="0"/>
              <a:t>{ /* id </a:t>
            </a:r>
            <a:r>
              <a:rPr lang="ko-KR" altLang="en-US" sz="1200" dirty="0" err="1"/>
              <a:t>셀렉터</a:t>
            </a:r>
            <a:r>
              <a:rPr lang="ko-KR" altLang="en-US" sz="1200" dirty="0"/>
              <a:t> *</a:t>
            </a:r>
            <a:r>
              <a:rPr lang="en-US" altLang="ko-KR" sz="1200" dirty="0"/>
              <a:t>/</a:t>
            </a:r>
          </a:p>
          <a:p>
            <a:pPr defTabSz="180000"/>
            <a:r>
              <a:rPr lang="en-US" altLang="ko-KR" sz="1200" dirty="0" smtClean="0"/>
              <a:t>	background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mistyrose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#list span{ </a:t>
            </a:r>
            <a:r>
              <a:rPr lang="en-US" altLang="ko-KR" sz="1200" dirty="0"/>
              <a:t>/* </a:t>
            </a:r>
            <a:r>
              <a:rPr lang="ko-KR" altLang="en-US" sz="1200" dirty="0"/>
              <a:t>자손 </a:t>
            </a:r>
            <a:r>
              <a:rPr lang="ko-KR" altLang="en-US" sz="1200" dirty="0" err="1"/>
              <a:t>셀렉터</a:t>
            </a:r>
            <a:r>
              <a:rPr lang="ko-KR" altLang="en-US" sz="1200" dirty="0"/>
              <a:t> *</a:t>
            </a:r>
            <a:r>
              <a:rPr lang="en-US" altLang="ko-KR" sz="1200" dirty="0"/>
              <a:t>/</a:t>
            </a:r>
          </a:p>
          <a:p>
            <a:pPr defTabSz="180000"/>
            <a:r>
              <a:rPr lang="en-US" altLang="ko-KR" sz="1200" dirty="0" smtClean="0"/>
              <a:t>	color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forestgreen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h3:first-letter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{ </a:t>
            </a:r>
            <a:r>
              <a:rPr lang="en-US" altLang="ko-KR" sz="1200" dirty="0"/>
              <a:t>/* </a:t>
            </a:r>
            <a:r>
              <a:rPr lang="ko-KR" altLang="en-US" sz="1200" dirty="0"/>
              <a:t>가상 클래스 </a:t>
            </a:r>
            <a:r>
              <a:rPr lang="ko-KR" altLang="en-US" sz="1200" dirty="0" err="1"/>
              <a:t>셀렉터</a:t>
            </a:r>
            <a:r>
              <a:rPr lang="ko-KR" altLang="en-US" sz="1200" dirty="0"/>
              <a:t> *</a:t>
            </a:r>
            <a:r>
              <a:rPr lang="en-US" altLang="ko-KR" sz="1200" dirty="0"/>
              <a:t>/</a:t>
            </a:r>
          </a:p>
          <a:p>
            <a:pPr defTabSz="180000"/>
            <a:r>
              <a:rPr lang="en-US" altLang="ko-KR" sz="1200" dirty="0" smtClean="0"/>
              <a:t>	color </a:t>
            </a:r>
            <a:r>
              <a:rPr lang="en-US" altLang="ko-KR" sz="1200" dirty="0"/>
              <a:t>: red;</a:t>
            </a:r>
          </a:p>
          <a:p>
            <a:pPr defTabSz="180000"/>
            <a:r>
              <a:rPr lang="en-US" altLang="ko-KR" sz="1200" dirty="0"/>
              <a:t>} </a:t>
            </a:r>
          </a:p>
          <a:p>
            <a:pPr defTabSz="180000"/>
            <a:r>
              <a:rPr lang="en-US" altLang="ko-KR" sz="1200" b="1" dirty="0" err="1"/>
              <a:t>li:hover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{</a:t>
            </a:r>
            <a:r>
              <a:rPr lang="en-US" altLang="ko-KR" sz="1200" dirty="0"/>
              <a:t> /* </a:t>
            </a:r>
            <a:r>
              <a:rPr lang="ko-KR" altLang="en-US" sz="1200" dirty="0"/>
              <a:t>가상 클래스 </a:t>
            </a:r>
            <a:r>
              <a:rPr lang="ko-KR" altLang="en-US" sz="1200" dirty="0" err="1"/>
              <a:t>셀렉터</a:t>
            </a:r>
            <a:r>
              <a:rPr lang="ko-KR" altLang="en-US" sz="1200" dirty="0"/>
              <a:t> *</a:t>
            </a:r>
            <a:r>
              <a:rPr lang="en-US" altLang="ko-KR" sz="1200" dirty="0"/>
              <a:t>/</a:t>
            </a:r>
          </a:p>
          <a:p>
            <a:pPr defTabSz="180000"/>
            <a:r>
              <a:rPr lang="en-US" altLang="ko-KR" sz="1200" dirty="0" smtClean="0"/>
              <a:t>	background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yellowgreen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8" name="직사각형 7"/>
          <p:cNvSpPr/>
          <p:nvPr/>
        </p:nvSpPr>
        <p:spPr>
          <a:xfrm>
            <a:off x="3779912" y="879301"/>
            <a:ext cx="4572000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&lt;/style&gt;&lt;/head&gt;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/>
              <a:t>body class="main"&gt;</a:t>
            </a:r>
          </a:p>
          <a:p>
            <a:pPr defTabSz="180000"/>
            <a:r>
              <a:rPr lang="en-US" altLang="ko-KR" sz="1200" dirty="0"/>
              <a:t>&lt;h3&gt;Web Programming&lt;/h3&gt;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&lt;div&gt; </a:t>
            </a:r>
          </a:p>
          <a:p>
            <a:pPr defTabSz="180000"/>
            <a:r>
              <a:rPr lang="en-US" altLang="ko-KR" sz="1200" dirty="0"/>
              <a:t>	&lt;div&gt;2</a:t>
            </a:r>
            <a:r>
              <a:rPr lang="ko-KR" altLang="en-US" sz="1200" dirty="0"/>
              <a:t>학기 </a:t>
            </a:r>
            <a:r>
              <a:rPr lang="en-US" altLang="ko-KR" sz="1200" dirty="0"/>
              <a:t>&lt;strong&gt;</a:t>
            </a:r>
            <a:r>
              <a:rPr lang="ko-KR" altLang="en-US" sz="1200" dirty="0"/>
              <a:t>학습 내용</a:t>
            </a:r>
            <a:r>
              <a:rPr lang="en-US" altLang="ko-KR" sz="1200" dirty="0"/>
              <a:t>&lt;/strong&gt;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.&lt;/div&gt;</a:t>
            </a:r>
          </a:p>
          <a:p>
            <a:pPr defTabSz="180000"/>
            <a:r>
              <a:rPr lang="en-US" altLang="ko-KR" sz="1200" dirty="0"/>
              <a:t>	&lt;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 id="list"&gt;</a:t>
            </a:r>
          </a:p>
          <a:p>
            <a:pPr defTabSz="180000"/>
            <a:r>
              <a:rPr lang="en-US" altLang="ko-KR" sz="1200" dirty="0"/>
              <a:t>		&lt;li&gt;&lt;span&gt;HTML5&lt;/span&gt;&lt;/li&gt;</a:t>
            </a:r>
          </a:p>
          <a:p>
            <a:pPr defTabSz="180000"/>
            <a:r>
              <a:rPr lang="en-US" altLang="ko-KR" sz="1200" dirty="0"/>
              <a:t>		&lt;li&gt;&lt;strong&gt;CSS&lt;/strong&gt;&lt;/li&gt;</a:t>
            </a:r>
          </a:p>
          <a:p>
            <a:pPr defTabSz="180000"/>
            <a:r>
              <a:rPr lang="en-US" altLang="ko-KR" sz="1200" dirty="0"/>
              <a:t>		&lt;li&gt;JAVASCRIPT&lt;/li&gt;</a:t>
            </a:r>
          </a:p>
          <a:p>
            <a:pPr defTabSz="180000"/>
            <a:r>
              <a:rPr lang="en-US" altLang="ko-KR" sz="1200" dirty="0"/>
              <a:t>	&lt;/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&lt;div class="warning"&gt;60</a:t>
            </a:r>
            <a:r>
              <a:rPr lang="ko-KR" altLang="en-US" sz="1200" dirty="0"/>
              <a:t>점 이하는 </a:t>
            </a:r>
            <a:r>
              <a:rPr lang="en-US" altLang="ko-KR" sz="1200" dirty="0"/>
              <a:t>F&lt;/div&gt;</a:t>
            </a:r>
          </a:p>
          <a:p>
            <a:pPr defTabSz="180000"/>
            <a:r>
              <a:rPr lang="en-US" altLang="ko-KR" sz="1200" dirty="0"/>
              <a:t>&lt;/div&gt;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grpSp>
        <p:nvGrpSpPr>
          <p:cNvPr id="7" name="그룹 6"/>
          <p:cNvGrpSpPr/>
          <p:nvPr/>
        </p:nvGrpSpPr>
        <p:grpSpPr>
          <a:xfrm>
            <a:off x="5104756" y="3573016"/>
            <a:ext cx="2564514" cy="3017592"/>
            <a:chOff x="5652120" y="2636912"/>
            <a:chExt cx="2564514" cy="301759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52120" y="2636912"/>
              <a:ext cx="2564514" cy="301759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3477" y="4761275"/>
              <a:ext cx="195124" cy="2905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33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CSS3</a:t>
            </a:r>
            <a:r>
              <a:rPr lang="ko-KR" altLang="en-US" smtClean="0"/>
              <a:t>에서 색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96044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3 </a:t>
            </a:r>
            <a:r>
              <a:rPr lang="ko-KR" altLang="en-US" sz="2000" dirty="0" smtClean="0"/>
              <a:t>가지 방법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16</a:t>
            </a:r>
            <a:r>
              <a:rPr lang="ko-KR" altLang="en-US" sz="1800" dirty="0" smtClean="0"/>
              <a:t>진수 코드로 표현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en-US" altLang="ko-KR" sz="1800" dirty="0" smtClean="0"/>
              <a:t>10</a:t>
            </a:r>
            <a:r>
              <a:rPr lang="ko-KR" altLang="en-US" sz="1800" dirty="0" smtClean="0"/>
              <a:t>진수 코드와 </a:t>
            </a:r>
            <a:r>
              <a:rPr lang="en-US" altLang="ko-KR" sz="1800" dirty="0" smtClean="0"/>
              <a:t>RGB()</a:t>
            </a:r>
            <a:r>
              <a:rPr lang="ko-KR" altLang="en-US" sz="1800" dirty="0" smtClean="0"/>
              <a:t>로 표현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색 이름으로 표현</a:t>
            </a:r>
            <a:endParaRPr lang="en-US" altLang="ko-KR" sz="1800" dirty="0" smtClean="0"/>
          </a:p>
          <a:p>
            <a:pPr lvl="2"/>
            <a:r>
              <a:rPr lang="en-US" altLang="ko-KR" sz="1600" dirty="0" smtClean="0"/>
              <a:t>CSS3 </a:t>
            </a:r>
            <a:r>
              <a:rPr lang="ko-KR" altLang="en-US" sz="1600" dirty="0" smtClean="0"/>
              <a:t>표준에서는 </a:t>
            </a:r>
            <a:r>
              <a:rPr lang="en-US" altLang="ko-KR" sz="1600" dirty="0" smtClean="0"/>
              <a:t>140</a:t>
            </a:r>
            <a:r>
              <a:rPr lang="ko-KR" altLang="en-US" sz="1600" dirty="0" smtClean="0"/>
              <a:t>개 색의 이름을 정하고 있음</a:t>
            </a:r>
            <a:endParaRPr lang="en-US" altLang="ko-KR" sz="1600" dirty="0" smtClean="0"/>
          </a:p>
          <a:p>
            <a:r>
              <a:rPr lang="ko-KR" altLang="en-US" sz="2000" dirty="0" smtClean="0"/>
              <a:t>사례</a:t>
            </a:r>
          </a:p>
          <a:p>
            <a:pPr lvl="2"/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44685" y="5338128"/>
            <a:ext cx="65116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 smtClean="0">
                <a:cs typeface="Times New Roman" panose="02020603050405020304" pitchFamily="18" charset="0"/>
              </a:rPr>
              <a:t>div </a:t>
            </a:r>
            <a:r>
              <a:rPr lang="en-US" altLang="ko-KR" sz="1600" dirty="0">
                <a:cs typeface="Times New Roman" panose="02020603050405020304" pitchFamily="18" charset="0"/>
              </a:rPr>
              <a:t>{ </a:t>
            </a:r>
            <a:r>
              <a:rPr lang="en-US" altLang="ko-KR" sz="1600" dirty="0" smtClean="0">
                <a:solidFill>
                  <a:srgbClr val="CC00CC"/>
                </a:solidFill>
                <a:cs typeface="Times New Roman" panose="02020603050405020304" pitchFamily="18" charset="0"/>
              </a:rPr>
              <a:t>color </a:t>
            </a:r>
            <a:r>
              <a:rPr lang="en-US" altLang="ko-KR" sz="1600" dirty="0" smtClean="0">
                <a:cs typeface="Times New Roman" panose="02020603050405020304" pitchFamily="18" charset="0"/>
              </a:rPr>
              <a:t>: </a:t>
            </a:r>
            <a:r>
              <a:rPr lang="en-US" altLang="ko-KR" sz="1600" dirty="0">
                <a:solidFill>
                  <a:srgbClr val="00B0F0"/>
                </a:solidFill>
              </a:rPr>
              <a:t>#</a:t>
            </a:r>
            <a:r>
              <a:rPr lang="en-US" altLang="ko-KR" sz="1600" dirty="0" smtClean="0">
                <a:solidFill>
                  <a:srgbClr val="00B0F0"/>
                </a:solidFill>
              </a:rPr>
              <a:t>8A2BE2</a:t>
            </a:r>
            <a:r>
              <a:rPr lang="en-US" altLang="ko-KR" sz="1600" dirty="0">
                <a:cs typeface="Times New Roman" panose="02020603050405020304" pitchFamily="18" charset="0"/>
              </a:rPr>
              <a:t>; } 	   </a:t>
            </a:r>
            <a:r>
              <a:rPr lang="en-US" altLang="ko-KR" sz="1600" dirty="0">
                <a:solidFill>
                  <a:srgbClr val="00B050"/>
                </a:solidFill>
                <a:cs typeface="Times New Roman" panose="02020603050405020304" pitchFamily="18" charset="0"/>
              </a:rPr>
              <a:t>/* </a:t>
            </a:r>
            <a:r>
              <a:rPr lang="en-US" altLang="ko-KR" sz="16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blueviolet</a:t>
            </a:r>
            <a:r>
              <a:rPr lang="ko-KR" altLang="en-US" sz="1600" dirty="0">
                <a:solidFill>
                  <a:srgbClr val="00B050"/>
                </a:solidFill>
                <a:cs typeface="Times New Roman" panose="02020603050405020304" pitchFamily="18" charset="0"/>
              </a:rPr>
              <a:t>의 </a:t>
            </a:r>
            <a:r>
              <a:rPr lang="en-US" altLang="ko-KR" sz="1600" dirty="0">
                <a:solidFill>
                  <a:srgbClr val="00B050"/>
                </a:solidFill>
                <a:cs typeface="Times New Roman" panose="02020603050405020304" pitchFamily="18" charset="0"/>
              </a:rPr>
              <a:t>16</a:t>
            </a:r>
            <a:r>
              <a:rPr lang="ko-KR" altLang="en-US" sz="1600" dirty="0">
                <a:solidFill>
                  <a:srgbClr val="00B050"/>
                </a:solidFill>
                <a:cs typeface="Times New Roman" panose="02020603050405020304" pitchFamily="18" charset="0"/>
              </a:rPr>
              <a:t>진수 코드 </a:t>
            </a:r>
            <a:r>
              <a:rPr lang="en-US" altLang="ko-KR" sz="1600" dirty="0">
                <a:solidFill>
                  <a:srgbClr val="00B050"/>
                </a:solidFill>
                <a:cs typeface="Times New Roman" panose="02020603050405020304" pitchFamily="18" charset="0"/>
              </a:rPr>
              <a:t>*/ </a:t>
            </a:r>
            <a:endParaRPr lang="en-US" altLang="ko-KR" sz="1600" dirty="0">
              <a:cs typeface="Times New Roman" panose="02020603050405020304" pitchFamily="18" charset="0"/>
            </a:endParaRPr>
          </a:p>
          <a:p>
            <a:pPr fontAlgn="base"/>
            <a:r>
              <a:rPr lang="en-US" altLang="ko-KR" sz="1600" dirty="0" smtClean="0">
                <a:cs typeface="Times New Roman" panose="02020603050405020304" pitchFamily="18" charset="0"/>
              </a:rPr>
              <a:t>div </a:t>
            </a:r>
            <a:r>
              <a:rPr lang="en-US" altLang="ko-KR" sz="1600" dirty="0">
                <a:cs typeface="Times New Roman" panose="02020603050405020304" pitchFamily="18" charset="0"/>
              </a:rPr>
              <a:t>{</a:t>
            </a:r>
            <a:r>
              <a:rPr lang="en-US" altLang="ko-KR" sz="1600" dirty="0">
                <a:solidFill>
                  <a:srgbClr val="669900"/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sz="1600" dirty="0" smtClean="0">
                <a:solidFill>
                  <a:srgbClr val="CC00CC"/>
                </a:solidFill>
                <a:cs typeface="Times New Roman" panose="02020603050405020304" pitchFamily="18" charset="0"/>
              </a:rPr>
              <a:t>color</a:t>
            </a:r>
            <a:r>
              <a:rPr lang="en-US" altLang="ko-KR" sz="1600" dirty="0" smtClean="0">
                <a:solidFill>
                  <a:srgbClr val="669900"/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sz="1600" dirty="0" smtClean="0">
                <a:cs typeface="Times New Roman" panose="02020603050405020304" pitchFamily="18" charset="0"/>
              </a:rPr>
              <a:t>: </a:t>
            </a:r>
            <a:r>
              <a:rPr lang="en-US" altLang="ko-KR" sz="1600" dirty="0" err="1">
                <a:solidFill>
                  <a:srgbClr val="00B0F0"/>
                </a:solidFill>
              </a:rPr>
              <a:t>rgb</a:t>
            </a:r>
            <a:r>
              <a:rPr lang="en-US" altLang="ko-KR" sz="1600" dirty="0">
                <a:solidFill>
                  <a:srgbClr val="00B0F0"/>
                </a:solidFill>
              </a:rPr>
              <a:t>(138, 43, 226</a:t>
            </a:r>
            <a:r>
              <a:rPr lang="en-US" altLang="ko-KR" sz="1600" dirty="0" smtClean="0">
                <a:solidFill>
                  <a:srgbClr val="00B0F0"/>
                </a:solidFill>
              </a:rPr>
              <a:t>)</a:t>
            </a:r>
            <a:r>
              <a:rPr lang="en-US" altLang="ko-KR" sz="1600" dirty="0" smtClean="0"/>
              <a:t>; }</a:t>
            </a:r>
            <a:r>
              <a:rPr lang="en-US" altLang="ko-KR" sz="1600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sz="16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/* </a:t>
            </a:r>
            <a:r>
              <a:rPr lang="en-US" altLang="ko-KR" sz="1600" dirty="0" err="1" smtClean="0">
                <a:solidFill>
                  <a:srgbClr val="00B050"/>
                </a:solidFill>
                <a:cs typeface="Times New Roman" panose="02020603050405020304" pitchFamily="18" charset="0"/>
              </a:rPr>
              <a:t>blueviolet</a:t>
            </a:r>
            <a:r>
              <a:rPr lang="ko-KR" altLang="en-US" sz="16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의 </a:t>
            </a:r>
            <a:r>
              <a:rPr lang="en-US" altLang="ko-KR" sz="16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10</a:t>
            </a:r>
            <a:r>
              <a:rPr lang="ko-KR" altLang="en-US" sz="16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진수 색 코드 </a:t>
            </a:r>
            <a:r>
              <a:rPr lang="en-US" altLang="ko-KR" sz="16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*/ </a:t>
            </a:r>
            <a:endParaRPr lang="en-US" altLang="ko-KR" sz="1600" dirty="0" smtClean="0">
              <a:cs typeface="Times New Roman" panose="02020603050405020304" pitchFamily="18" charset="0"/>
            </a:endParaRPr>
          </a:p>
          <a:p>
            <a:pPr fontAlgn="base"/>
            <a:r>
              <a:rPr lang="en-US" altLang="ko-KR" sz="1600" dirty="0">
                <a:cs typeface="Times New Roman" panose="02020603050405020304" pitchFamily="18" charset="0"/>
              </a:rPr>
              <a:t>div { </a:t>
            </a:r>
            <a:r>
              <a:rPr lang="en-US" altLang="ko-KR" sz="1600" dirty="0">
                <a:solidFill>
                  <a:srgbClr val="CC00CC"/>
                </a:solidFill>
                <a:cs typeface="Times New Roman" panose="02020603050405020304" pitchFamily="18" charset="0"/>
              </a:rPr>
              <a:t>color </a:t>
            </a:r>
            <a:r>
              <a:rPr lang="en-US" altLang="ko-KR" sz="1600" dirty="0">
                <a:cs typeface="Times New Roman" panose="02020603050405020304" pitchFamily="18" charset="0"/>
              </a:rPr>
              <a:t>: </a:t>
            </a:r>
            <a:r>
              <a:rPr lang="en-US" altLang="ko-KR" sz="1600" dirty="0" err="1">
                <a:solidFill>
                  <a:srgbClr val="00B0F0"/>
                </a:solidFill>
                <a:cs typeface="Times New Roman" panose="02020603050405020304" pitchFamily="18" charset="0"/>
              </a:rPr>
              <a:t>blueviolet</a:t>
            </a:r>
            <a:r>
              <a:rPr lang="en-US" altLang="ko-KR" sz="1600" dirty="0">
                <a:cs typeface="Times New Roman" panose="02020603050405020304" pitchFamily="18" charset="0"/>
              </a:rPr>
              <a:t>; </a:t>
            </a:r>
            <a:r>
              <a:rPr lang="en-US" altLang="ko-KR" sz="1600" dirty="0" smtClean="0">
                <a:cs typeface="Times New Roman" panose="02020603050405020304" pitchFamily="18" charset="0"/>
              </a:rPr>
              <a:t>}</a:t>
            </a:r>
            <a:r>
              <a:rPr lang="en-US" altLang="ko-KR" sz="1600" dirty="0">
                <a:cs typeface="Times New Roman" panose="02020603050405020304" pitchFamily="18" charset="0"/>
              </a:rPr>
              <a:t>	   </a:t>
            </a:r>
            <a:r>
              <a:rPr lang="en-US" altLang="ko-KR" sz="16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/* </a:t>
            </a:r>
            <a:r>
              <a:rPr lang="en-US" altLang="ko-KR" sz="1600" dirty="0" err="1" smtClean="0">
                <a:solidFill>
                  <a:srgbClr val="00B050"/>
                </a:solidFill>
                <a:cs typeface="Times New Roman" panose="02020603050405020304" pitchFamily="18" charset="0"/>
              </a:rPr>
              <a:t>blueviolet</a:t>
            </a:r>
            <a:r>
              <a:rPr lang="ko-KR" altLang="en-US" sz="16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solidFill>
                  <a:srgbClr val="00B050"/>
                </a:solidFill>
                <a:cs typeface="Times New Roman" panose="02020603050405020304" pitchFamily="18" charset="0"/>
              </a:rPr>
              <a:t>색 이름 </a:t>
            </a:r>
            <a:r>
              <a:rPr lang="en-US" altLang="ko-KR" sz="16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*/ </a:t>
            </a:r>
            <a:endParaRPr lang="en-US" altLang="ko-KR" sz="1600" dirty="0">
              <a:cs typeface="Times New Roman" panose="02020603050405020304" pitchFamily="18" charset="0"/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525212" y="2048012"/>
            <a:ext cx="5346733" cy="821360"/>
            <a:chOff x="1638954" y="1704852"/>
            <a:chExt cx="5346733" cy="821360"/>
          </a:xfrm>
        </p:grpSpPr>
        <p:sp>
          <p:nvSpPr>
            <p:cNvPr id="50" name="Rectangle 6"/>
            <p:cNvSpPr>
              <a:spLocks noChangeArrowheads="1"/>
            </p:cNvSpPr>
            <p:nvPr/>
          </p:nvSpPr>
          <p:spPr bwMode="auto">
            <a:xfrm>
              <a:off x="1638954" y="1879902"/>
              <a:ext cx="1541494" cy="646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/>
              <a:r>
                <a:rPr lang="en-US" altLang="ko-KR" sz="2400" b="1" spc="200" dirty="0" smtClean="0">
                  <a:solidFill>
                    <a:srgbClr val="0070C0"/>
                  </a:solidFill>
                  <a:latin typeface="Times New Roman" pitchFamily="18" charset="0"/>
                </a:rPr>
                <a:t># </a:t>
              </a:r>
              <a:r>
                <a:rPr lang="en-US" altLang="ko-KR" sz="2400" spc="200" dirty="0" smtClean="0">
                  <a:solidFill>
                    <a:srgbClr val="0070C0"/>
                  </a:solidFill>
                </a:rPr>
                <a:t>8A2BE2</a:t>
              </a:r>
              <a:endParaRPr lang="en-US" altLang="ko-KR" sz="2400" spc="200" dirty="0">
                <a:solidFill>
                  <a:srgbClr val="0070C0"/>
                </a:solidFill>
              </a:endParaRPr>
            </a:p>
          </p:txBody>
        </p:sp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2334149" y="1704852"/>
              <a:ext cx="51809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00B050"/>
                  </a:solidFill>
                  <a:latin typeface="+mj-lt"/>
                </a:rPr>
                <a:t>green</a:t>
              </a:r>
            </a:p>
          </p:txBody>
        </p:sp>
        <p:sp>
          <p:nvSpPr>
            <p:cNvPr id="52" name="Text Box 9"/>
            <p:cNvSpPr txBox="1">
              <a:spLocks noChangeArrowheads="1"/>
            </p:cNvSpPr>
            <p:nvPr/>
          </p:nvSpPr>
          <p:spPr bwMode="auto">
            <a:xfrm>
              <a:off x="2010022" y="1708895"/>
              <a:ext cx="37542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  <a:latin typeface="+mj-lt"/>
                </a:rPr>
                <a:t>red</a:t>
              </a:r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2791199" y="1708896"/>
              <a:ext cx="43633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00B0F0"/>
                  </a:solidFill>
                  <a:latin typeface="+mj-lt"/>
                </a:rPr>
                <a:t>blue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825447" y="1715811"/>
              <a:ext cx="216024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1000" dirty="0" smtClean="0"/>
                <a:t>빨간색</a:t>
              </a:r>
              <a:r>
                <a:rPr lang="en-US" altLang="ko-KR" sz="1000" dirty="0"/>
                <a:t>(</a:t>
              </a:r>
              <a:r>
                <a:rPr lang="en-US" altLang="ko-KR" sz="1000" dirty="0" smtClean="0"/>
                <a:t>r) </a:t>
              </a:r>
              <a:r>
                <a:rPr lang="ko-KR" altLang="en-US" sz="1000" dirty="0" smtClean="0"/>
                <a:t>성분 </a:t>
              </a:r>
              <a:r>
                <a:rPr lang="en-US" altLang="ko-KR" sz="1000" dirty="0" smtClean="0"/>
                <a:t>0x8A(138),</a:t>
              </a:r>
            </a:p>
            <a:p>
              <a:pPr fontAlgn="base"/>
              <a:r>
                <a:rPr lang="ko-KR" altLang="en-US" sz="1000" dirty="0" smtClean="0"/>
                <a:t>초록색</a:t>
              </a:r>
              <a:r>
                <a:rPr lang="en-US" altLang="ko-KR" sz="1000" dirty="0" smtClean="0"/>
                <a:t>(g)</a:t>
              </a:r>
              <a:r>
                <a:rPr lang="ko-KR" altLang="en-US" sz="1000" dirty="0" smtClean="0"/>
                <a:t> 성분 </a:t>
              </a:r>
              <a:r>
                <a:rPr lang="en-US" altLang="ko-KR" sz="1000" dirty="0" smtClean="0"/>
                <a:t>0x2B(43),</a:t>
              </a:r>
            </a:p>
            <a:p>
              <a:pPr fontAlgn="base"/>
              <a:r>
                <a:rPr lang="ko-KR" altLang="en-US" sz="1000" dirty="0" smtClean="0"/>
                <a:t>파란색</a:t>
              </a:r>
              <a:r>
                <a:rPr lang="en-US" altLang="ko-KR" sz="1000" dirty="0" smtClean="0"/>
                <a:t>(b) </a:t>
              </a:r>
              <a:r>
                <a:rPr lang="ko-KR" altLang="en-US" sz="1000" dirty="0" smtClean="0"/>
                <a:t>성분 </a:t>
              </a:r>
              <a:r>
                <a:rPr lang="en-US" altLang="ko-KR" sz="1000" dirty="0" smtClean="0"/>
                <a:t>0xE2(226) </a:t>
              </a:r>
              <a:r>
                <a:rPr lang="ko-KR" altLang="en-US" sz="1000" dirty="0" smtClean="0"/>
                <a:t>이</a:t>
              </a:r>
              <a:endParaRPr lang="en-US" altLang="ko-KR" sz="1000" dirty="0" smtClean="0"/>
            </a:p>
            <a:p>
              <a:pPr fontAlgn="base"/>
              <a:r>
                <a:rPr lang="ko-KR" altLang="en-US" sz="1000" dirty="0" smtClean="0"/>
                <a:t>혼합된 보라색</a:t>
              </a:r>
              <a:r>
                <a:rPr lang="en-US" altLang="ko-KR" sz="1000" dirty="0" smtClean="0"/>
                <a:t>(</a:t>
              </a:r>
              <a:r>
                <a:rPr lang="en-US" altLang="ko-KR" sz="1000" dirty="0" err="1" smtClean="0"/>
                <a:t>blueviolet</a:t>
              </a:r>
              <a:r>
                <a:rPr lang="en-US" altLang="ko-KR" sz="1000" dirty="0"/>
                <a:t>)</a:t>
              </a:r>
            </a:p>
          </p:txBody>
        </p:sp>
        <p:sp>
          <p:nvSpPr>
            <p:cNvPr id="56" name="오른쪽 대괄호 55"/>
            <p:cNvSpPr/>
            <p:nvPr/>
          </p:nvSpPr>
          <p:spPr>
            <a:xfrm rot="16200000">
              <a:off x="2173583" y="1828579"/>
              <a:ext cx="64222" cy="315493"/>
            </a:xfrm>
            <a:prstGeom prst="rightBracket">
              <a:avLst>
                <a:gd name="adj" fmla="val 2556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오른쪽 대괄호 56"/>
            <p:cNvSpPr/>
            <p:nvPr/>
          </p:nvSpPr>
          <p:spPr>
            <a:xfrm rot="16200000">
              <a:off x="2561084" y="1828580"/>
              <a:ext cx="64222" cy="315493"/>
            </a:xfrm>
            <a:prstGeom prst="rightBracket">
              <a:avLst>
                <a:gd name="adj" fmla="val 2556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오른쪽 대괄호 57"/>
            <p:cNvSpPr/>
            <p:nvPr/>
          </p:nvSpPr>
          <p:spPr>
            <a:xfrm rot="16200000">
              <a:off x="2965671" y="1828580"/>
              <a:ext cx="64222" cy="315493"/>
            </a:xfrm>
            <a:prstGeom prst="rightBracket">
              <a:avLst>
                <a:gd name="adj" fmla="val 2556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화살표 연결선 58"/>
            <p:cNvCxnSpPr/>
            <p:nvPr/>
          </p:nvCxnSpPr>
          <p:spPr>
            <a:xfrm>
              <a:off x="3299544" y="2203057"/>
              <a:ext cx="432048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3" name="_x190573304" descr="EMB000022d08ca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6605" y="2043656"/>
              <a:ext cx="479425" cy="309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그룹 9"/>
          <p:cNvGrpSpPr/>
          <p:nvPr/>
        </p:nvGrpSpPr>
        <p:grpSpPr>
          <a:xfrm>
            <a:off x="1444685" y="3292047"/>
            <a:ext cx="5439929" cy="707886"/>
            <a:chOff x="1304096" y="2681408"/>
            <a:chExt cx="5439929" cy="707886"/>
          </a:xfrm>
        </p:grpSpPr>
        <p:sp>
          <p:nvSpPr>
            <p:cNvPr id="30" name="직사각형 29"/>
            <p:cNvSpPr/>
            <p:nvPr/>
          </p:nvSpPr>
          <p:spPr>
            <a:xfrm>
              <a:off x="1304096" y="2951531"/>
              <a:ext cx="23033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err="1" smtClean="0">
                  <a:solidFill>
                    <a:srgbClr val="0070C0"/>
                  </a:solidFill>
                  <a:cs typeface="Times New Roman" panose="02020603050405020304" pitchFamily="18" charset="0"/>
                </a:rPr>
                <a:t>rgb</a:t>
              </a:r>
              <a:r>
                <a:rPr lang="en-US" altLang="ko-KR" sz="2000" dirty="0" smtClean="0">
                  <a:solidFill>
                    <a:srgbClr val="0070C0"/>
                  </a:solidFill>
                  <a:cs typeface="Times New Roman" panose="02020603050405020304" pitchFamily="18" charset="0"/>
                </a:rPr>
                <a:t>(138, 43, 226); </a:t>
              </a:r>
              <a:endParaRPr lang="ko-KR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45" name="Text Box 9"/>
            <p:cNvSpPr txBox="1">
              <a:spLocks noChangeArrowheads="1"/>
            </p:cNvSpPr>
            <p:nvPr/>
          </p:nvSpPr>
          <p:spPr bwMode="auto">
            <a:xfrm>
              <a:off x="2304566" y="2681408"/>
              <a:ext cx="51809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00B050"/>
                  </a:solidFill>
                  <a:latin typeface="+mj-lt"/>
                </a:rPr>
                <a:t>green</a:t>
              </a:r>
            </a:p>
          </p:txBody>
        </p:sp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1879442" y="2685451"/>
              <a:ext cx="37542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  <a:latin typeface="+mj-lt"/>
                </a:rPr>
                <a:t>red</a:t>
              </a:r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2876643" y="2685452"/>
              <a:ext cx="43633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00B0F0"/>
                  </a:solidFill>
                  <a:latin typeface="+mj-lt"/>
                </a:rPr>
                <a:t>blue</a:t>
              </a:r>
            </a:p>
          </p:txBody>
        </p:sp>
        <p:sp>
          <p:nvSpPr>
            <p:cNvPr id="48" name="오른쪽 대괄호 47"/>
            <p:cNvSpPr/>
            <p:nvPr/>
          </p:nvSpPr>
          <p:spPr>
            <a:xfrm rot="16200000">
              <a:off x="2043003" y="2805135"/>
              <a:ext cx="64222" cy="315493"/>
            </a:xfrm>
            <a:prstGeom prst="rightBracket">
              <a:avLst>
                <a:gd name="adj" fmla="val 2556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오른쪽 대괄호 48"/>
            <p:cNvSpPr/>
            <p:nvPr/>
          </p:nvSpPr>
          <p:spPr>
            <a:xfrm rot="16200000">
              <a:off x="2531501" y="2805136"/>
              <a:ext cx="64222" cy="315493"/>
            </a:xfrm>
            <a:prstGeom prst="rightBracket">
              <a:avLst>
                <a:gd name="adj" fmla="val 2556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오른쪽 대괄호 60"/>
            <p:cNvSpPr/>
            <p:nvPr/>
          </p:nvSpPr>
          <p:spPr>
            <a:xfrm rot="16200000">
              <a:off x="3051115" y="2805136"/>
              <a:ext cx="64222" cy="315493"/>
            </a:xfrm>
            <a:prstGeom prst="rightBracket">
              <a:avLst>
                <a:gd name="adj" fmla="val 2556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2" name="직선 화살표 연결선 61"/>
            <p:cNvCxnSpPr/>
            <p:nvPr/>
          </p:nvCxnSpPr>
          <p:spPr>
            <a:xfrm>
              <a:off x="3601012" y="3156353"/>
              <a:ext cx="432048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_x190573304" descr="EMB000022d08ca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1092" y="2996952"/>
              <a:ext cx="479425" cy="309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직사각형 63"/>
            <p:cNvSpPr/>
            <p:nvPr/>
          </p:nvSpPr>
          <p:spPr>
            <a:xfrm>
              <a:off x="5015833" y="2681408"/>
              <a:ext cx="1728192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1000" dirty="0" smtClean="0"/>
                <a:t>빨간색</a:t>
              </a:r>
              <a:r>
                <a:rPr lang="en-US" altLang="ko-KR" sz="1000" dirty="0"/>
                <a:t>(</a:t>
              </a:r>
              <a:r>
                <a:rPr lang="en-US" altLang="ko-KR" sz="1000" dirty="0" smtClean="0"/>
                <a:t>r) </a:t>
              </a:r>
              <a:r>
                <a:rPr lang="ko-KR" altLang="en-US" sz="1000" dirty="0" smtClean="0"/>
                <a:t>성분 </a:t>
              </a:r>
              <a:r>
                <a:rPr lang="en-US" altLang="ko-KR" sz="1000" dirty="0" smtClean="0"/>
                <a:t>138,</a:t>
              </a:r>
            </a:p>
            <a:p>
              <a:pPr fontAlgn="base"/>
              <a:r>
                <a:rPr lang="ko-KR" altLang="en-US" sz="1000" dirty="0" smtClean="0"/>
                <a:t>초록색</a:t>
              </a:r>
              <a:r>
                <a:rPr lang="en-US" altLang="ko-KR" sz="1000" dirty="0" smtClean="0"/>
                <a:t>(g)</a:t>
              </a:r>
              <a:r>
                <a:rPr lang="ko-KR" altLang="en-US" sz="1000" dirty="0" smtClean="0"/>
                <a:t> 성분 </a:t>
              </a:r>
              <a:r>
                <a:rPr lang="en-US" altLang="ko-KR" sz="1000" dirty="0" smtClean="0"/>
                <a:t>43,</a:t>
              </a:r>
            </a:p>
            <a:p>
              <a:pPr fontAlgn="base"/>
              <a:r>
                <a:rPr lang="ko-KR" altLang="en-US" sz="1000" dirty="0" smtClean="0"/>
                <a:t>파란색</a:t>
              </a:r>
              <a:r>
                <a:rPr lang="en-US" altLang="ko-KR" sz="1000" dirty="0" smtClean="0"/>
                <a:t>(b) </a:t>
              </a:r>
              <a:r>
                <a:rPr lang="ko-KR" altLang="en-US" sz="1000" dirty="0" smtClean="0"/>
                <a:t>성분 </a:t>
              </a:r>
              <a:r>
                <a:rPr lang="en-US" altLang="ko-KR" sz="1000" dirty="0" smtClean="0"/>
                <a:t>226 </a:t>
              </a:r>
              <a:r>
                <a:rPr lang="ko-KR" altLang="en-US" sz="1000" dirty="0" smtClean="0"/>
                <a:t>이</a:t>
              </a:r>
              <a:endParaRPr lang="en-US" altLang="ko-KR" sz="1000" dirty="0" smtClean="0"/>
            </a:p>
            <a:p>
              <a:pPr fontAlgn="base"/>
              <a:r>
                <a:rPr lang="ko-KR" altLang="en-US" sz="1000" dirty="0" smtClean="0"/>
                <a:t>혼합된 보라색</a:t>
              </a:r>
              <a:r>
                <a:rPr lang="en-US" altLang="ko-KR" sz="1000" dirty="0" smtClean="0"/>
                <a:t>(</a:t>
              </a:r>
              <a:r>
                <a:rPr lang="en-US" altLang="ko-KR" sz="1000" dirty="0" err="1" smtClean="0"/>
                <a:t>blueviolet</a:t>
              </a:r>
              <a:r>
                <a:rPr lang="en-US" altLang="ko-KR" sz="10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36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CSS3</a:t>
            </a:r>
            <a:r>
              <a:rPr lang="ko-KR" altLang="en-US" dirty="0" smtClean="0"/>
              <a:t>의 표준 색 이름과 코드 중 일부</a:t>
            </a:r>
            <a:r>
              <a:rPr lang="en-US" altLang="ko-KR" dirty="0" smtClean="0"/>
              <a:t>(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140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171031"/>
              </p:ext>
            </p:extLst>
          </p:nvPr>
        </p:nvGraphicFramePr>
        <p:xfrm>
          <a:off x="683568" y="2276872"/>
          <a:ext cx="7607748" cy="1663100"/>
        </p:xfrm>
        <a:graphic>
          <a:graphicData uri="http://schemas.openxmlformats.org/drawingml/2006/table">
            <a:tbl>
              <a:tblPr/>
              <a:tblGrid>
                <a:gridCol w="1267958"/>
                <a:gridCol w="1267958"/>
                <a:gridCol w="1216638"/>
                <a:gridCol w="1319278"/>
                <a:gridCol w="1267958"/>
                <a:gridCol w="1267958"/>
              </a:tblGrid>
              <a:tr h="41577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코드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코드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77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Brown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#A52A2A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DeepSkyBlue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#00BFFF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77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Blueviolet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#8A2BE2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Gold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#FFD700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77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DarkOrange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#FF8C00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OliveDrab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#6B8E23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3430668" y="2732000"/>
            <a:ext cx="4595455" cy="1153926"/>
            <a:chOff x="3632574" y="4862038"/>
            <a:chExt cx="4595455" cy="1153926"/>
          </a:xfrm>
        </p:grpSpPr>
        <p:pic>
          <p:nvPicPr>
            <p:cNvPr id="15" name="_x224509904" descr="EMB000001ec17f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2574" y="4868770"/>
              <a:ext cx="770084" cy="305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_x224511984" descr="EMB000001ec17f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7945" y="4862038"/>
              <a:ext cx="770084" cy="305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_x226802528" descr="EMB000001ec17f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2574" y="5308512"/>
              <a:ext cx="770084" cy="305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_x226804448" descr="EMB000001ec17f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7945" y="5288882"/>
              <a:ext cx="770084" cy="305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_x340038184" descr="EMB000001ec17f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2574" y="5709970"/>
              <a:ext cx="770084" cy="305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_x340040424" descr="EMB000001ec17f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7945" y="5709970"/>
              <a:ext cx="770084" cy="305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2889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색 관련 프로퍼티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색 관련 </a:t>
            </a:r>
            <a:r>
              <a:rPr lang="en-US" altLang="ko-KR" dirty="0" smtClean="0"/>
              <a:t>CSS3 </a:t>
            </a:r>
            <a:r>
              <a:rPr lang="ko-KR" altLang="en-US" dirty="0" err="1" smtClean="0"/>
              <a:t>프로퍼티들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div&gt; </a:t>
            </a:r>
            <a:r>
              <a:rPr lang="ko-KR" altLang="en-US" dirty="0" smtClean="0"/>
              <a:t>요소의 배경색과 글자 색 지정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172169" y="4186188"/>
            <a:ext cx="7815352" cy="2122557"/>
            <a:chOff x="1172169" y="4186188"/>
            <a:chExt cx="7815352" cy="2122557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646" y="4365922"/>
              <a:ext cx="2428875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1195410" y="4447798"/>
              <a:ext cx="5307213" cy="1192173"/>
            </a:xfrm>
            <a:prstGeom prst="roundRect">
              <a:avLst>
                <a:gd name="adj" fmla="val 48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400" dirty="0"/>
                <a:t>div {</a:t>
              </a:r>
            </a:p>
            <a:p>
              <a:pPr defTabSz="180000"/>
              <a:r>
                <a:rPr lang="en-US" altLang="ko-KR" sz="1400" dirty="0" smtClean="0"/>
                <a:t>	color </a:t>
              </a:r>
              <a:r>
                <a:rPr lang="en-US" altLang="ko-KR" sz="1400" dirty="0"/>
                <a:t>: </a:t>
              </a:r>
              <a:r>
                <a:rPr lang="en-US" altLang="ko-KR" sz="1400" dirty="0" err="1"/>
                <a:t>blueviolet</a:t>
              </a:r>
              <a:r>
                <a:rPr lang="en-US" altLang="ko-KR" sz="1400" dirty="0"/>
                <a:t>; </a:t>
              </a:r>
              <a:r>
                <a:rPr lang="en-US" altLang="ko-KR" sz="1400" dirty="0" smtClean="0"/>
                <a:t>				/* </a:t>
              </a:r>
              <a:r>
                <a:rPr lang="ko-KR" altLang="en-US" sz="1400" dirty="0" err="1" smtClean="0"/>
                <a:t>글자색</a:t>
              </a:r>
              <a:r>
                <a:rPr lang="ko-KR" altLang="en-US" sz="1400" dirty="0" smtClean="0"/>
                <a:t> </a:t>
              </a:r>
              <a:r>
                <a:rPr lang="en-US" altLang="ko-KR" sz="1400" dirty="0" err="1" smtClean="0"/>
                <a:t>blueviolet</a:t>
              </a:r>
              <a:r>
                <a:rPr lang="en-US" altLang="ko-KR" sz="1400" dirty="0" smtClean="0"/>
                <a:t> */</a:t>
              </a:r>
              <a:endParaRPr lang="en-US" altLang="ko-KR" sz="1400" dirty="0"/>
            </a:p>
            <a:p>
              <a:pPr defTabSz="180000"/>
              <a:r>
                <a:rPr lang="en-US" altLang="ko-KR" sz="1400" dirty="0" smtClean="0"/>
                <a:t>	background-color </a:t>
              </a:r>
              <a:r>
                <a:rPr lang="en-US" altLang="ko-KR" sz="1400" dirty="0"/>
                <a:t>: gold</a:t>
              </a:r>
              <a:r>
                <a:rPr lang="en-US" altLang="ko-KR" sz="1400" dirty="0" smtClean="0"/>
                <a:t>;	/* </a:t>
              </a:r>
              <a:r>
                <a:rPr lang="ko-KR" altLang="en-US" sz="1400" dirty="0" smtClean="0"/>
                <a:t>배경색 </a:t>
              </a:r>
              <a:r>
                <a:rPr lang="en-US" altLang="ko-KR" sz="1400" dirty="0" smtClean="0"/>
                <a:t>gold</a:t>
              </a:r>
              <a:r>
                <a:rPr lang="ko-KR" altLang="en-US" sz="1400" dirty="0" smtClean="0"/>
                <a:t> </a:t>
              </a:r>
              <a:r>
                <a:rPr lang="ko-KR" altLang="en-US" sz="1400" dirty="0"/>
                <a:t>*</a:t>
              </a:r>
              <a:r>
                <a:rPr lang="en-US" altLang="ko-KR" sz="1400" dirty="0"/>
                <a:t>/</a:t>
              </a:r>
            </a:p>
            <a:p>
              <a:pPr defTabSz="180000"/>
              <a:r>
                <a:rPr lang="en-US" altLang="ko-KR" sz="1400" dirty="0" smtClean="0"/>
                <a:t>	border-color </a:t>
              </a:r>
              <a:r>
                <a:rPr lang="en-US" altLang="ko-KR" sz="1400" dirty="0"/>
                <a:t>: #6B8E23</a:t>
              </a:r>
              <a:r>
                <a:rPr lang="en-US" altLang="ko-KR" sz="1400" dirty="0" smtClean="0"/>
                <a:t>;		/* </a:t>
              </a:r>
              <a:r>
                <a:rPr lang="ko-KR" altLang="en-US" sz="1400" dirty="0" err="1" smtClean="0"/>
                <a:t>테두리색</a:t>
              </a:r>
              <a:r>
                <a:rPr lang="ko-KR" altLang="en-US" sz="1400" dirty="0" smtClean="0"/>
                <a:t> </a:t>
              </a:r>
              <a:r>
                <a:rPr lang="en-US" altLang="ko-KR" sz="1400" dirty="0" err="1" smtClean="0"/>
                <a:t>olivedrab</a:t>
              </a:r>
              <a:r>
                <a:rPr lang="en-US" altLang="ko-KR" sz="1400" dirty="0" smtClean="0"/>
                <a:t>(#6B8E23) </a:t>
              </a:r>
              <a:r>
                <a:rPr lang="ko-KR" altLang="en-US" sz="1400" dirty="0" smtClean="0"/>
                <a:t>*</a:t>
              </a:r>
              <a:r>
                <a:rPr lang="en-US" altLang="ko-KR" sz="1400" dirty="0"/>
                <a:t>/</a:t>
              </a:r>
            </a:p>
            <a:p>
              <a:pPr defTabSz="180000"/>
              <a:r>
                <a:rPr lang="en-US" altLang="ko-KR" sz="1400" dirty="0" smtClean="0"/>
                <a:t>}</a:t>
              </a:r>
              <a:endParaRPr lang="ko-KR" altLang="en-US" sz="1400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209698" y="5992039"/>
              <a:ext cx="5292925" cy="316706"/>
            </a:xfrm>
            <a:prstGeom prst="roundRect">
              <a:avLst>
                <a:gd name="adj" fmla="val 5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36000" rIns="36000">
              <a:spAutoFit/>
            </a:bodyPr>
            <a:lstStyle/>
            <a:p>
              <a:pPr fontAlgn="base" latinLnBrk="0"/>
              <a:r>
                <a:rPr lang="en-US" altLang="ko-KR" sz="1400" dirty="0"/>
                <a:t>&lt;div&gt;CSS</a:t>
              </a:r>
              <a:r>
                <a:rPr lang="ko-KR" altLang="en-US" sz="1400" dirty="0"/>
                <a:t>에서 </a:t>
              </a:r>
              <a:r>
                <a:rPr lang="en-US" altLang="ko-KR" sz="1400" dirty="0"/>
                <a:t>r, g, b</a:t>
              </a:r>
              <a:r>
                <a:rPr lang="ko-KR" altLang="en-US" sz="1400" dirty="0"/>
                <a:t>로 구성됩니다</a:t>
              </a:r>
              <a:r>
                <a:rPr lang="en-US" altLang="ko-KR" sz="1400" dirty="0"/>
                <a:t>. &lt;/div&gt;</a:t>
              </a:r>
              <a:endParaRPr lang="ko-KR" alt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72169" y="4186188"/>
              <a:ext cx="9653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C00000"/>
                  </a:solidFill>
                </a:rPr>
                <a:t>CSS </a:t>
              </a:r>
              <a:r>
                <a:rPr lang="ko-KR" altLang="en-US" sz="1200" dirty="0" smtClean="0">
                  <a:solidFill>
                    <a:srgbClr val="C00000"/>
                  </a:solidFill>
                </a:rPr>
                <a:t>스타일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09698" y="5730429"/>
              <a:ext cx="9557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C00000"/>
                  </a:solidFill>
                </a:rPr>
                <a:t>HTML </a:t>
              </a:r>
              <a:r>
                <a:rPr lang="ko-KR" altLang="en-US" sz="1200" dirty="0" smtClean="0">
                  <a:solidFill>
                    <a:srgbClr val="C00000"/>
                  </a:solidFill>
                </a:rPr>
                <a:t>코드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3" name="자유형 2"/>
            <p:cNvSpPr/>
            <p:nvPr/>
          </p:nvSpPr>
          <p:spPr>
            <a:xfrm>
              <a:off x="5639453" y="4854516"/>
              <a:ext cx="1154061" cy="11061"/>
            </a:xfrm>
            <a:custGeom>
              <a:avLst/>
              <a:gdLst>
                <a:gd name="connsiteX0" fmla="*/ 0 w 1154061"/>
                <a:gd name="connsiteY0" fmla="*/ 11061 h 11061"/>
                <a:gd name="connsiteX1" fmla="*/ 1154061 w 1154061"/>
                <a:gd name="connsiteY1" fmla="*/ 0 h 1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4061" h="11061">
                  <a:moveTo>
                    <a:pt x="0" y="11061"/>
                  </a:moveTo>
                  <a:lnTo>
                    <a:pt x="1154061" y="0"/>
                  </a:ln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5" name="자유형 4"/>
            <p:cNvSpPr/>
            <p:nvPr/>
          </p:nvSpPr>
          <p:spPr>
            <a:xfrm>
              <a:off x="5281805" y="5009374"/>
              <a:ext cx="1611261" cy="88490"/>
            </a:xfrm>
            <a:custGeom>
              <a:avLst/>
              <a:gdLst>
                <a:gd name="connsiteX0" fmla="*/ 0 w 1611261"/>
                <a:gd name="connsiteY0" fmla="*/ 88490 h 88490"/>
                <a:gd name="connsiteX1" fmla="*/ 1611261 w 1611261"/>
                <a:gd name="connsiteY1" fmla="*/ 0 h 8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1261" h="88490">
                  <a:moveTo>
                    <a:pt x="0" y="88490"/>
                  </a:moveTo>
                  <a:lnTo>
                    <a:pt x="1611261" y="0"/>
                  </a:ln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6" name="자유형 5"/>
            <p:cNvSpPr/>
            <p:nvPr/>
          </p:nvSpPr>
          <p:spPr>
            <a:xfrm>
              <a:off x="5606269" y="5260097"/>
              <a:ext cx="1904754" cy="280464"/>
            </a:xfrm>
            <a:custGeom>
              <a:avLst/>
              <a:gdLst>
                <a:gd name="connsiteX0" fmla="*/ 0 w 1957528"/>
                <a:gd name="connsiteY0" fmla="*/ 95864 h 388292"/>
                <a:gd name="connsiteX1" fmla="*/ 1648132 w 1957528"/>
                <a:gd name="connsiteY1" fmla="*/ 387145 h 388292"/>
                <a:gd name="connsiteX2" fmla="*/ 1954162 w 1957528"/>
                <a:gd name="connsiteY2" fmla="*/ 0 h 38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57528" h="388292">
                  <a:moveTo>
                    <a:pt x="0" y="95864"/>
                  </a:moveTo>
                  <a:cubicBezTo>
                    <a:pt x="661219" y="249493"/>
                    <a:pt x="1322438" y="403122"/>
                    <a:pt x="1648132" y="387145"/>
                  </a:cubicBezTo>
                  <a:cubicBezTo>
                    <a:pt x="1973826" y="371168"/>
                    <a:pt x="1963994" y="185584"/>
                    <a:pt x="1954162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331640" y="2008283"/>
            <a:ext cx="542009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color :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색			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					/*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텍스트 </a:t>
            </a:r>
            <a:r>
              <a:rPr lang="ko-KR" altLang="en-US" sz="1600" kern="0" dirty="0" smtClean="0">
                <a:solidFill>
                  <a:srgbClr val="000000"/>
                </a:solidFill>
                <a:latin typeface="+mj-ea"/>
                <a:ea typeface="+mj-ea"/>
              </a:rPr>
              <a:t>글자 색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*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/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background-color :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색 	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/* HTML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태그의 배경 색 *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/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border-color :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색		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		/* 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HTML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태그의 테두리 색 *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/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651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02043" y="1365731"/>
            <a:ext cx="3960440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</a:t>
            </a:r>
            <a:r>
              <a:rPr lang="en-US" altLang="ko-KR" sz="1200" dirty="0" smtClean="0"/>
              <a:t>title&gt;CSS3 </a:t>
            </a:r>
            <a:r>
              <a:rPr lang="ko-KR" altLang="en-US" sz="1200" dirty="0" smtClean="0"/>
              <a:t>색 </a:t>
            </a:r>
            <a:r>
              <a:rPr lang="ko-KR" altLang="en-US" sz="1200" dirty="0"/>
              <a:t>활용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&lt;style&gt;</a:t>
            </a:r>
          </a:p>
          <a:p>
            <a:pPr defTabSz="180000"/>
            <a:r>
              <a:rPr lang="en-US" altLang="ko-KR" sz="1200" b="1" dirty="0" smtClean="0"/>
              <a:t>div </a:t>
            </a:r>
            <a:r>
              <a:rPr lang="en-US" altLang="ko-KR" sz="1200" b="1" dirty="0"/>
              <a:t>{ </a:t>
            </a:r>
            <a:endParaRPr lang="en-US" altLang="ko-KR" sz="1200" b="1" dirty="0" smtClean="0"/>
          </a:p>
          <a:p>
            <a:pPr defTabSz="180000"/>
            <a:r>
              <a:rPr lang="en-US" altLang="ko-KR" sz="1200" b="1" dirty="0" smtClean="0"/>
              <a:t>	margin-left : 30px</a:t>
            </a:r>
            <a:r>
              <a:rPr lang="en-US" altLang="ko-KR" sz="1200" b="1" dirty="0"/>
              <a:t>; </a:t>
            </a:r>
            <a:endParaRPr lang="en-US" altLang="ko-KR" sz="1200" b="1" dirty="0" smtClean="0"/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margin-right : 30px</a:t>
            </a:r>
            <a:r>
              <a:rPr lang="en-US" altLang="ko-KR" sz="1200" b="1" dirty="0"/>
              <a:t>; </a:t>
            </a:r>
            <a:endParaRPr lang="en-US" altLang="ko-KR" sz="1200" b="1" dirty="0" smtClean="0"/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margin-bottom : 10px;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color </a:t>
            </a:r>
            <a:r>
              <a:rPr lang="en-US" altLang="ko-KR" sz="1200" b="1" dirty="0"/>
              <a:t>: white</a:t>
            </a:r>
            <a:r>
              <a:rPr lang="en-US" altLang="ko-KR" sz="1200" b="1" dirty="0" smtClean="0"/>
              <a:t>; </a:t>
            </a:r>
            <a:r>
              <a:rPr lang="en-US" altLang="ko-KR" sz="1200" dirty="0" smtClean="0"/>
              <a:t>/* </a:t>
            </a:r>
            <a:r>
              <a:rPr lang="ko-KR" altLang="en-US" sz="1200" dirty="0" smtClean="0"/>
              <a:t>모든 </a:t>
            </a:r>
            <a:r>
              <a:rPr lang="en-US" altLang="ko-KR" sz="1200" dirty="0" smtClean="0"/>
              <a:t>&lt;div&gt; </a:t>
            </a:r>
            <a:r>
              <a:rPr lang="ko-KR" altLang="en-US" sz="1200" dirty="0" smtClean="0"/>
              <a:t>글자 색은 </a:t>
            </a:r>
            <a:r>
              <a:rPr lang="en-US" altLang="ko-KR" sz="1200" dirty="0" smtClean="0"/>
              <a:t>white */</a:t>
            </a:r>
          </a:p>
          <a:p>
            <a:pPr defTabSz="180000"/>
            <a:r>
              <a:rPr lang="en-US" altLang="ko-KR" sz="1200" b="1" dirty="0" smtClean="0"/>
              <a:t>}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&lt;/style&gt;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smtClean="0"/>
              <a:t>h3&gt;CSS3 </a:t>
            </a:r>
            <a:r>
              <a:rPr lang="ko-KR" altLang="en-US" sz="1200" dirty="0" smtClean="0"/>
              <a:t>색 </a:t>
            </a:r>
            <a:r>
              <a:rPr lang="ko-KR" altLang="en-US" sz="1200" dirty="0"/>
              <a:t>활용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&lt;div style="</a:t>
            </a:r>
            <a:r>
              <a:rPr lang="en-US" altLang="ko-KR" sz="1200" b="1" dirty="0" err="1" smtClean="0"/>
              <a:t>background-color:</a:t>
            </a:r>
            <a:r>
              <a:rPr lang="en-US" altLang="ko-KR" sz="1200" b="1" dirty="0" err="1" smtClean="0">
                <a:solidFill>
                  <a:schemeClr val="accent2">
                    <a:lumMod val="75000"/>
                  </a:schemeClr>
                </a:solidFill>
              </a:rPr>
              <a:t>deepskyblBue</a:t>
            </a:r>
            <a:r>
              <a:rPr lang="en-US" altLang="ko-KR" sz="1200" dirty="0" smtClean="0"/>
              <a:t>"&gt;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deepskyblue</a:t>
            </a:r>
            <a:r>
              <a:rPr lang="en-US" altLang="ko-KR" sz="1200" dirty="0"/>
              <a:t>(#00BFFF)&lt;/div&gt;</a:t>
            </a:r>
          </a:p>
          <a:p>
            <a:pPr defTabSz="180000"/>
            <a:r>
              <a:rPr lang="en-US" altLang="ko-KR" sz="1200" dirty="0"/>
              <a:t>&lt;div style="</a:t>
            </a:r>
            <a:r>
              <a:rPr lang="en-US" altLang="ko-KR" sz="1200" b="1" dirty="0" err="1" smtClean="0"/>
              <a:t>background-color:</a:t>
            </a:r>
            <a:r>
              <a:rPr lang="en-US" altLang="ko-KR" sz="1200" b="1" dirty="0" err="1" smtClean="0">
                <a:solidFill>
                  <a:schemeClr val="accent2">
                    <a:lumMod val="75000"/>
                  </a:schemeClr>
                </a:solidFill>
              </a:rPr>
              <a:t>brown</a:t>
            </a:r>
            <a:r>
              <a:rPr lang="en-US" altLang="ko-KR" sz="1200" dirty="0" smtClean="0"/>
              <a:t>"&gt;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brown</a:t>
            </a:r>
            <a:r>
              <a:rPr lang="en-US" altLang="ko-KR" sz="1200" dirty="0"/>
              <a:t>(#A52A2A)&lt;/div&gt;</a:t>
            </a:r>
          </a:p>
          <a:p>
            <a:pPr defTabSz="180000"/>
            <a:r>
              <a:rPr lang="en-US" altLang="ko-KR" sz="1200" dirty="0"/>
              <a:t>&lt;div style="</a:t>
            </a:r>
            <a:r>
              <a:rPr lang="en-US" altLang="ko-KR" sz="1200" b="1" dirty="0" err="1" smtClean="0"/>
              <a:t>background-color:</a:t>
            </a:r>
            <a:r>
              <a:rPr lang="en-US" altLang="ko-KR" sz="1200" b="1" dirty="0" err="1" smtClean="0">
                <a:solidFill>
                  <a:schemeClr val="accent2">
                    <a:lumMod val="75000"/>
                  </a:schemeClr>
                </a:solidFill>
              </a:rPr>
              <a:t>fuchsi</a:t>
            </a:r>
            <a:r>
              <a:rPr lang="en-US" altLang="ko-KR" sz="1200" dirty="0" err="1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altLang="ko-KR" sz="1200" dirty="0" smtClean="0"/>
              <a:t>"&gt;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fuchsia</a:t>
            </a:r>
            <a:r>
              <a:rPr lang="en-US" altLang="ko-KR" sz="1200" dirty="0"/>
              <a:t>(#FF00FF)&lt;/div&gt;</a:t>
            </a:r>
          </a:p>
          <a:p>
            <a:pPr defTabSz="180000"/>
            <a:r>
              <a:rPr lang="en-US" altLang="ko-KR" sz="1200" dirty="0"/>
              <a:t>&lt;div style="</a:t>
            </a:r>
            <a:r>
              <a:rPr lang="en-US" altLang="ko-KR" sz="1200" b="1" dirty="0" err="1" smtClean="0"/>
              <a:t>background-color:</a:t>
            </a:r>
            <a:r>
              <a:rPr lang="en-US" altLang="ko-KR" sz="1200" b="1" dirty="0" err="1" smtClean="0">
                <a:solidFill>
                  <a:schemeClr val="accent2">
                    <a:lumMod val="75000"/>
                  </a:schemeClr>
                </a:solidFill>
              </a:rPr>
              <a:t>darkorange</a:t>
            </a:r>
            <a:r>
              <a:rPr lang="en-US" altLang="ko-KR" sz="1200" dirty="0" smtClean="0"/>
              <a:t>"&gt;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darkorange</a:t>
            </a:r>
            <a:r>
              <a:rPr lang="en-US" altLang="ko-KR" sz="1200" dirty="0"/>
              <a:t>(#FF8C00)&lt;/div&gt;</a:t>
            </a:r>
          </a:p>
          <a:p>
            <a:pPr defTabSz="180000"/>
            <a:r>
              <a:rPr lang="en-US" altLang="ko-KR" sz="1200" dirty="0"/>
              <a:t>&lt;div style="</a:t>
            </a:r>
            <a:r>
              <a:rPr lang="en-US" altLang="ko-KR" sz="1200" b="1" dirty="0" smtClean="0"/>
              <a:t>background-color: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#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008B8B</a:t>
            </a:r>
            <a:r>
              <a:rPr lang="en-US" altLang="ko-KR" sz="1200" dirty="0" smtClean="0"/>
              <a:t>"&gt;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darkcyan</a:t>
            </a:r>
            <a:r>
              <a:rPr lang="en-US" altLang="ko-KR" sz="1200" dirty="0"/>
              <a:t>(#008B8B)&lt;/div&gt;</a:t>
            </a:r>
          </a:p>
          <a:p>
            <a:pPr defTabSz="180000"/>
            <a:r>
              <a:rPr lang="en-US" altLang="ko-KR" sz="1200" dirty="0"/>
              <a:t>&lt;div style="</a:t>
            </a:r>
            <a:r>
              <a:rPr lang="en-US" altLang="ko-KR" sz="1200" b="1" dirty="0" smtClean="0"/>
              <a:t>background-color: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#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6B8E23</a:t>
            </a:r>
            <a:r>
              <a:rPr lang="en-US" altLang="ko-KR" sz="1200" dirty="0" smtClean="0"/>
              <a:t>"&gt;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olivedrab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(#6B8E23)&lt;/div&gt;</a:t>
            </a:r>
          </a:p>
          <a:p>
            <a:pPr defTabSz="180000"/>
            <a:r>
              <a:rPr lang="en-US" altLang="ko-KR" sz="1200" dirty="0"/>
              <a:t>&lt;/body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html&gt;</a:t>
            </a:r>
            <a:endParaRPr lang="ko-KR" altLang="en-US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4–10 </a:t>
            </a:r>
            <a:r>
              <a:rPr lang="ko-KR" altLang="en-US" dirty="0"/>
              <a:t>색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4211960" y="2317522"/>
            <a:ext cx="2975242" cy="4263992"/>
            <a:chOff x="4693102" y="2012789"/>
            <a:chExt cx="2975242" cy="426399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0012" y="2012789"/>
              <a:ext cx="2639334" cy="3621727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4693102" y="6017824"/>
              <a:ext cx="113685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margin-left:30px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400931" y="6030560"/>
              <a:ext cx="122341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margin-right:30px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7132104" y="5958552"/>
              <a:ext cx="392224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7524658" y="5238472"/>
              <a:ext cx="0" cy="79208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7141954" y="5238472"/>
              <a:ext cx="0" cy="79208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>
              <a:off x="7141954" y="3771296"/>
              <a:ext cx="28421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H="1" flipV="1">
              <a:off x="7141954" y="3859206"/>
              <a:ext cx="284215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6284632" y="3163426"/>
              <a:ext cx="138371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margin-bottom:10px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cxnSp>
          <p:nvCxnSpPr>
            <p:cNvPr id="40" name="직선 화살표 연결선 39"/>
            <p:cNvCxnSpPr/>
            <p:nvPr/>
          </p:nvCxnSpPr>
          <p:spPr>
            <a:xfrm>
              <a:off x="7284060" y="3355345"/>
              <a:ext cx="0" cy="415951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4917542" y="5949280"/>
              <a:ext cx="392224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5310096" y="5229200"/>
              <a:ext cx="0" cy="79208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4927392" y="5229200"/>
              <a:ext cx="0" cy="79208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모서리가 둥근 사각형 설명선 24"/>
          <p:cNvSpPr/>
          <p:nvPr/>
        </p:nvSpPr>
        <p:spPr>
          <a:xfrm>
            <a:off x="2601618" y="2158715"/>
            <a:ext cx="1394318" cy="158807"/>
          </a:xfrm>
          <a:prstGeom prst="wedgeRoundRectCallout">
            <a:avLst>
              <a:gd name="adj1" fmla="val -62298"/>
              <a:gd name="adj2" fmla="val 13401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ko-KR" altLang="en-US" sz="1000" dirty="0" smtClean="0">
                <a:solidFill>
                  <a:schemeClr val="tx1"/>
                </a:solidFill>
              </a:rPr>
              <a:t>좌우 아래 여백 지정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595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텍스트를 꾸미는 </a:t>
            </a:r>
            <a:r>
              <a:rPr lang="en-US" altLang="ko-KR" dirty="0" smtClean="0"/>
              <a:t>CSS3 </a:t>
            </a:r>
            <a:r>
              <a:rPr lang="ko-KR" altLang="en-US" dirty="0" smtClean="0"/>
              <a:t>스타일 시트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/>
              <a:t>text-decoration </a:t>
            </a:r>
            <a:r>
              <a:rPr lang="ko-KR" altLang="en-US" dirty="0" err="1" smtClean="0"/>
              <a:t>프로퍼티로</a:t>
            </a:r>
            <a:r>
              <a:rPr lang="ko-KR" altLang="en-US" dirty="0" smtClean="0"/>
              <a:t> </a:t>
            </a:r>
            <a:r>
              <a:rPr lang="ko-KR" altLang="en-US" dirty="0"/>
              <a:t>하이퍼링크에 </a:t>
            </a:r>
            <a:r>
              <a:rPr lang="ko-KR" altLang="en-US" dirty="0" smtClean="0"/>
              <a:t>밑줄 제거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1916832"/>
            <a:ext cx="741682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text-indent :		&lt;length&gt;|&lt;percentage&gt; 			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					/*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들여쓰기 *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/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text-align :		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left|right|center|justify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		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							/*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정렬 *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/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text-decoration :	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none|underline|overline|line-through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/*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텍스트 꾸미기 *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/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49224" y="3556977"/>
            <a:ext cx="741682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=“http://www.naver.com” style=</a:t>
            </a:r>
            <a:r>
              <a:rPr lang="en-US" altLang="ko-KR" sz="1600" b="1" kern="0" dirty="0">
                <a:solidFill>
                  <a:srgbClr val="000000"/>
                </a:solidFill>
                <a:latin typeface="+mj-ea"/>
                <a:ea typeface="+mj-ea"/>
              </a:rPr>
              <a:t>”text-decoration : none”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r>
              <a:rPr lang="ko-KR" altLang="en-US" sz="1600" kern="0" dirty="0" err="1">
                <a:solidFill>
                  <a:srgbClr val="000000"/>
                </a:solidFill>
                <a:latin typeface="+mj-ea"/>
                <a:ea typeface="+mj-ea"/>
              </a:rPr>
              <a:t>네이버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359949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 </a:t>
            </a:r>
            <a:r>
              <a:rPr lang="en-US" altLang="ko-KR" smtClean="0"/>
              <a:t>4-11 </a:t>
            </a:r>
            <a:r>
              <a:rPr lang="ko-KR" altLang="en-US" smtClean="0"/>
              <a:t>텍스트 꾸미기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08637" y="1340768"/>
            <a:ext cx="3595509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텍스트 꾸미기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&lt;style&gt;</a:t>
            </a:r>
          </a:p>
          <a:p>
            <a:pPr defTabSz="180000"/>
            <a:r>
              <a:rPr lang="en-US" altLang="ko-KR" sz="1200" dirty="0"/>
              <a:t>h3 { 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text-align : right; </a:t>
            </a:r>
            <a:r>
              <a:rPr lang="en-US" altLang="ko-KR" sz="1200" dirty="0"/>
              <a:t>/* </a:t>
            </a:r>
            <a:r>
              <a:rPr lang="ko-KR" altLang="en-US" sz="1200" dirty="0"/>
              <a:t>오른쪽 정렬 *</a:t>
            </a:r>
            <a:r>
              <a:rPr lang="en-US" altLang="ko-KR" sz="1200" dirty="0"/>
              <a:t>/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span { 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text-decoration : line-through; </a:t>
            </a:r>
            <a:r>
              <a:rPr lang="en-US" altLang="ko-KR" sz="1200" dirty="0"/>
              <a:t>/* </a:t>
            </a:r>
            <a:r>
              <a:rPr lang="ko-KR" altLang="en-US" sz="1200" dirty="0"/>
              <a:t>중간 줄 *</a:t>
            </a:r>
            <a:r>
              <a:rPr lang="en-US" altLang="ko-KR" sz="1200" dirty="0"/>
              <a:t>/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}  </a:t>
            </a:r>
          </a:p>
          <a:p>
            <a:pPr defTabSz="180000"/>
            <a:r>
              <a:rPr lang="en-US" altLang="ko-KR" sz="1200" dirty="0"/>
              <a:t>strong { 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text-decoration : </a:t>
            </a:r>
            <a:r>
              <a:rPr lang="en-US" altLang="ko-KR" sz="1200" b="1" dirty="0" err="1"/>
              <a:t>overline</a:t>
            </a:r>
            <a:r>
              <a:rPr lang="en-US" altLang="ko-KR" sz="1200" b="1" dirty="0" smtClean="0"/>
              <a:t>; </a:t>
            </a:r>
            <a:r>
              <a:rPr lang="en-US" altLang="ko-KR" sz="1200" dirty="0"/>
              <a:t>/* </a:t>
            </a:r>
            <a:r>
              <a:rPr lang="ko-KR" altLang="en-US" sz="1200" dirty="0"/>
              <a:t>윗줄 *</a:t>
            </a:r>
            <a:r>
              <a:rPr lang="en-US" altLang="ko-KR" sz="1200" dirty="0"/>
              <a:t>/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.p1 { 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text-indent : 3em</a:t>
            </a:r>
            <a:r>
              <a:rPr lang="en-US" altLang="ko-KR" sz="1200" b="1" dirty="0"/>
              <a:t>; </a:t>
            </a:r>
            <a:r>
              <a:rPr lang="en-US" altLang="ko-KR" sz="1200" dirty="0"/>
              <a:t>/* 3 </a:t>
            </a:r>
            <a:r>
              <a:rPr lang="ko-KR" altLang="en-US" sz="1200" dirty="0"/>
              <a:t>글자 </a:t>
            </a:r>
            <a:r>
              <a:rPr lang="ko-KR" altLang="en-US" sz="1200" dirty="0" smtClean="0"/>
              <a:t>들여쓰기 </a:t>
            </a:r>
            <a:r>
              <a:rPr lang="ko-KR" altLang="en-US" sz="1200" dirty="0"/>
              <a:t>*</a:t>
            </a:r>
            <a:r>
              <a:rPr lang="en-US" altLang="ko-KR" sz="1200" dirty="0"/>
              <a:t>/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text-align : justify</a:t>
            </a:r>
            <a:r>
              <a:rPr lang="en-US" altLang="ko-KR" sz="1200" b="1" dirty="0"/>
              <a:t>; </a:t>
            </a:r>
            <a:r>
              <a:rPr lang="en-US" altLang="ko-KR" sz="1200" dirty="0"/>
              <a:t>/* </a:t>
            </a:r>
            <a:r>
              <a:rPr lang="ko-KR" altLang="en-US" sz="1200" dirty="0"/>
              <a:t>양쪽 정렬 *</a:t>
            </a:r>
            <a:r>
              <a:rPr lang="en-US" altLang="ko-KR" sz="1200" dirty="0"/>
              <a:t>/</a:t>
            </a:r>
          </a:p>
          <a:p>
            <a:pPr defTabSz="180000"/>
            <a:r>
              <a:rPr lang="en-US" altLang="ko-KR" sz="1200" dirty="0"/>
              <a:t>} </a:t>
            </a:r>
          </a:p>
          <a:p>
            <a:pPr defTabSz="180000"/>
            <a:r>
              <a:rPr lang="en-US" altLang="ko-KR" sz="1200" dirty="0"/>
              <a:t>.p2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text-indent : 1em</a:t>
            </a:r>
            <a:r>
              <a:rPr lang="en-US" altLang="ko-KR" sz="1200" b="1" dirty="0"/>
              <a:t>; </a:t>
            </a:r>
            <a:r>
              <a:rPr lang="en-US" altLang="ko-KR" sz="1200" dirty="0"/>
              <a:t>/* 1 </a:t>
            </a:r>
            <a:r>
              <a:rPr lang="ko-KR" altLang="en-US" sz="1200" dirty="0"/>
              <a:t>글자 </a:t>
            </a:r>
            <a:r>
              <a:rPr lang="ko-KR" altLang="en-US" sz="1200" dirty="0" smtClean="0"/>
              <a:t>들여쓰기 </a:t>
            </a:r>
            <a:r>
              <a:rPr lang="ko-KR" altLang="en-US" sz="1200" dirty="0"/>
              <a:t>*</a:t>
            </a:r>
            <a:r>
              <a:rPr lang="en-US" altLang="ko-KR" sz="1200" dirty="0"/>
              <a:t>/</a:t>
            </a:r>
            <a:r>
              <a:rPr lang="ko-KR" altLang="en-US" sz="1200" dirty="0"/>
              <a:t> 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text-align : center</a:t>
            </a:r>
            <a:r>
              <a:rPr lang="en-US" altLang="ko-KR" sz="1200" b="1" dirty="0"/>
              <a:t>; </a:t>
            </a:r>
            <a:r>
              <a:rPr lang="en-US" altLang="ko-KR" sz="1200" dirty="0"/>
              <a:t>/* </a:t>
            </a:r>
            <a:r>
              <a:rPr lang="ko-KR" altLang="en-US" sz="1200" dirty="0"/>
              <a:t>중앙 정렬 *</a:t>
            </a:r>
            <a:r>
              <a:rPr lang="en-US" altLang="ko-KR" sz="1200" dirty="0"/>
              <a:t>/</a:t>
            </a:r>
          </a:p>
          <a:p>
            <a:pPr defTabSz="180000"/>
            <a:r>
              <a:rPr lang="en-US" altLang="ko-KR" sz="1200" dirty="0"/>
              <a:t>} </a:t>
            </a:r>
            <a:r>
              <a:rPr lang="en-US" altLang="ko-KR" sz="1200" dirty="0" smtClean="0"/>
              <a:t>&lt;/</a:t>
            </a:r>
            <a:r>
              <a:rPr lang="en-US" altLang="ko-KR" sz="1200" dirty="0"/>
              <a:t>style&gt;</a:t>
            </a:r>
          </a:p>
          <a:p>
            <a:pPr defTabSz="180000"/>
            <a:r>
              <a:rPr lang="en-US" altLang="ko-KR" sz="1200" dirty="0"/>
              <a:t>&lt;/head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텍스트 꾸미기</a:t>
            </a:r>
            <a:r>
              <a:rPr lang="en-US" altLang="ko-KR" sz="1200" dirty="0"/>
              <a:t>&lt;/h3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</p:txBody>
      </p:sp>
      <p:sp>
        <p:nvSpPr>
          <p:cNvPr id="3" name="직사각형 2"/>
          <p:cNvSpPr/>
          <p:nvPr/>
        </p:nvSpPr>
        <p:spPr>
          <a:xfrm>
            <a:off x="4062588" y="1081335"/>
            <a:ext cx="457200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&lt;p class="p1"&gt;HTML</a:t>
            </a:r>
            <a:r>
              <a:rPr lang="ko-KR" altLang="en-US" sz="1200" dirty="0"/>
              <a:t>의 태그만으로 기존의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ko-KR" altLang="en-US" sz="1200" dirty="0"/>
              <a:t>워드 프로세서와 같이 들여쓰기</a:t>
            </a:r>
            <a:r>
              <a:rPr lang="en-US" altLang="ko-KR" sz="1200" dirty="0"/>
              <a:t>, </a:t>
            </a:r>
            <a:r>
              <a:rPr lang="ko-KR" altLang="en-US" sz="1200" dirty="0"/>
              <a:t>정렬</a:t>
            </a:r>
            <a:r>
              <a:rPr lang="en-US" altLang="ko-KR" sz="1200" dirty="0"/>
              <a:t>, </a:t>
            </a:r>
            <a:r>
              <a:rPr lang="ko-KR" altLang="en-US" sz="1200" dirty="0"/>
              <a:t>공백</a:t>
            </a:r>
            <a:r>
              <a:rPr lang="en-US" altLang="ko-KR" sz="1200" dirty="0"/>
              <a:t>,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ko-KR" altLang="en-US" sz="1200" dirty="0"/>
              <a:t>간격 등과 세밀한 </a:t>
            </a:r>
            <a:r>
              <a:rPr lang="en-US" altLang="ko-KR" sz="1200" dirty="0"/>
              <a:t>&lt;span&gt;</a:t>
            </a:r>
            <a:r>
              <a:rPr lang="ko-KR" altLang="en-US" sz="1200" dirty="0"/>
              <a:t>텍스트 제어</a:t>
            </a:r>
            <a:r>
              <a:rPr lang="en-US" altLang="ko-KR" sz="1200" dirty="0"/>
              <a:t>&lt;/span&gt;</a:t>
            </a:r>
            <a:r>
              <a:rPr lang="ko-KR" altLang="en-US" sz="1200" dirty="0"/>
              <a:t>를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ko-KR" altLang="en-US" sz="1200" dirty="0"/>
              <a:t>할 수 없다</a:t>
            </a:r>
            <a:r>
              <a:rPr lang="en-US" altLang="ko-KR" sz="1200" dirty="0"/>
              <a:t>. &lt;/p&gt;</a:t>
            </a:r>
          </a:p>
          <a:p>
            <a:pPr defTabSz="180000"/>
            <a:r>
              <a:rPr lang="en-US" altLang="ko-KR" sz="1200" dirty="0"/>
              <a:t>	&lt;p class="p2"&gt;</a:t>
            </a:r>
            <a:r>
              <a:rPr lang="ko-KR" altLang="en-US" sz="1200" dirty="0"/>
              <a:t>그러나</a:t>
            </a:r>
            <a:r>
              <a:rPr lang="en-US" altLang="ko-KR" sz="1200" dirty="0"/>
              <a:t>,</a:t>
            </a:r>
          </a:p>
          <a:p>
            <a:pPr defTabSz="180000"/>
            <a:r>
              <a:rPr lang="en-US" altLang="ko-KR" sz="1200" dirty="0"/>
              <a:t>		&lt;strong&gt;</a:t>
            </a:r>
            <a:r>
              <a:rPr lang="ko-KR" altLang="en-US" sz="1200" dirty="0"/>
              <a:t>스타일 시트</a:t>
            </a:r>
            <a:r>
              <a:rPr lang="en-US" altLang="ko-KR" sz="1200" dirty="0"/>
              <a:t>&lt;/strong&gt;</a:t>
            </a:r>
            <a:r>
              <a:rPr lang="ko-KR" altLang="en-US" sz="1200" dirty="0"/>
              <a:t>는 이를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ko-KR" altLang="en-US" sz="1200" dirty="0"/>
              <a:t> 가능하게 한다</a:t>
            </a:r>
            <a:r>
              <a:rPr lang="en-US" altLang="ko-KR" sz="1200" dirty="0"/>
              <a:t>. </a:t>
            </a:r>
            <a:r>
              <a:rPr lang="ko-KR" altLang="en-US" sz="1200" dirty="0"/>
              <a:t>들여쓰기</a:t>
            </a:r>
            <a:r>
              <a:rPr lang="en-US" altLang="ko-KR" sz="1200" dirty="0"/>
              <a:t>, </a:t>
            </a:r>
            <a:r>
              <a:rPr lang="ko-KR" altLang="en-US" sz="1200" dirty="0"/>
              <a:t>정렬에 대해서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ko-KR" altLang="en-US" sz="1200" dirty="0"/>
              <a:t> 알아본다</a:t>
            </a:r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&lt;/body</a:t>
            </a:r>
            <a:r>
              <a:rPr lang="en-US" altLang="ko-KR" sz="1200" dirty="0" smtClean="0"/>
              <a:t>&gt;&lt;/</a:t>
            </a:r>
            <a:r>
              <a:rPr lang="en-US" altLang="ko-KR" sz="1200" dirty="0"/>
              <a:t>html&gt;</a:t>
            </a:r>
            <a:endParaRPr lang="ko-KR" altLang="en-US" sz="1200" dirty="0"/>
          </a:p>
        </p:txBody>
      </p:sp>
      <p:grpSp>
        <p:nvGrpSpPr>
          <p:cNvPr id="8" name="그룹 7"/>
          <p:cNvGrpSpPr/>
          <p:nvPr/>
        </p:nvGrpSpPr>
        <p:grpSpPr>
          <a:xfrm>
            <a:off x="4883498" y="2852936"/>
            <a:ext cx="3809532" cy="3754191"/>
            <a:chOff x="4956516" y="500902"/>
            <a:chExt cx="3809532" cy="375419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68234" y="500902"/>
              <a:ext cx="2352633" cy="347103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279644" y="1232620"/>
              <a:ext cx="8467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3em(3 </a:t>
              </a:r>
              <a:r>
                <a:rPr lang="ko-KR" altLang="en-US" sz="1000" dirty="0" smtClean="0">
                  <a:solidFill>
                    <a:srgbClr val="C00000"/>
                  </a:solidFill>
                </a:rPr>
                <a:t>글자</a:t>
              </a:r>
              <a:endParaRPr lang="en-US" altLang="ko-KR" sz="1000" dirty="0" smtClean="0">
                <a:solidFill>
                  <a:srgbClr val="C00000"/>
                </a:solidFill>
              </a:endParaRPr>
            </a:p>
            <a:p>
              <a:r>
                <a:rPr lang="ko-KR" altLang="en-US" sz="1000" dirty="0" smtClean="0">
                  <a:solidFill>
                    <a:srgbClr val="C00000"/>
                  </a:solidFill>
                </a:rPr>
                <a:t> 들여쓰기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)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>
              <a:off x="5452021" y="2477878"/>
              <a:ext cx="519114" cy="428625"/>
            </a:xfrm>
            <a:custGeom>
              <a:avLst/>
              <a:gdLst>
                <a:gd name="connsiteX0" fmla="*/ 0 w 428625"/>
                <a:gd name="connsiteY0" fmla="*/ 0 h 428625"/>
                <a:gd name="connsiteX1" fmla="*/ 123825 w 428625"/>
                <a:gd name="connsiteY1" fmla="*/ 304800 h 428625"/>
                <a:gd name="connsiteX2" fmla="*/ 428625 w 428625"/>
                <a:gd name="connsiteY2" fmla="*/ 428625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25" h="428625">
                  <a:moveTo>
                    <a:pt x="0" y="0"/>
                  </a:moveTo>
                  <a:cubicBezTo>
                    <a:pt x="26194" y="116681"/>
                    <a:pt x="52388" y="233363"/>
                    <a:pt x="123825" y="304800"/>
                  </a:cubicBezTo>
                  <a:cubicBezTo>
                    <a:pt x="195262" y="376237"/>
                    <a:pt x="428625" y="428625"/>
                    <a:pt x="428625" y="428625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56516" y="2092579"/>
              <a:ext cx="8915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1em(1 </a:t>
              </a:r>
              <a:r>
                <a:rPr lang="ko-KR" altLang="en-US" sz="1000" dirty="0" smtClean="0">
                  <a:solidFill>
                    <a:srgbClr val="C00000"/>
                  </a:solidFill>
                </a:rPr>
                <a:t>글자 </a:t>
              </a:r>
              <a:endParaRPr lang="en-US" altLang="ko-KR" sz="1000" dirty="0" smtClean="0">
                <a:solidFill>
                  <a:srgbClr val="C00000"/>
                </a:solidFill>
              </a:endParaRPr>
            </a:p>
            <a:p>
              <a:r>
                <a:rPr lang="ko-KR" altLang="en-US" sz="1000" dirty="0" smtClean="0">
                  <a:solidFill>
                    <a:srgbClr val="C00000"/>
                  </a:solidFill>
                </a:rPr>
                <a:t>   들여쓰기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)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>
              <a:off x="5637760" y="1603295"/>
              <a:ext cx="638546" cy="428625"/>
            </a:xfrm>
            <a:custGeom>
              <a:avLst/>
              <a:gdLst>
                <a:gd name="connsiteX0" fmla="*/ 0 w 428625"/>
                <a:gd name="connsiteY0" fmla="*/ 0 h 428625"/>
                <a:gd name="connsiteX1" fmla="*/ 123825 w 428625"/>
                <a:gd name="connsiteY1" fmla="*/ 304800 h 428625"/>
                <a:gd name="connsiteX2" fmla="*/ 428625 w 428625"/>
                <a:gd name="connsiteY2" fmla="*/ 428625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25" h="428625">
                  <a:moveTo>
                    <a:pt x="0" y="0"/>
                  </a:moveTo>
                  <a:cubicBezTo>
                    <a:pt x="26194" y="116681"/>
                    <a:pt x="52388" y="233363"/>
                    <a:pt x="123825" y="304800"/>
                  </a:cubicBezTo>
                  <a:cubicBezTo>
                    <a:pt x="195262" y="376237"/>
                    <a:pt x="428625" y="428625"/>
                    <a:pt x="428625" y="428625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flipH="1" flipV="1">
              <a:off x="7469188" y="3286827"/>
              <a:ext cx="487187" cy="142173"/>
            </a:xfrm>
            <a:custGeom>
              <a:avLst/>
              <a:gdLst>
                <a:gd name="connsiteX0" fmla="*/ 0 w 428625"/>
                <a:gd name="connsiteY0" fmla="*/ 0 h 428625"/>
                <a:gd name="connsiteX1" fmla="*/ 123825 w 428625"/>
                <a:gd name="connsiteY1" fmla="*/ 304800 h 428625"/>
                <a:gd name="connsiteX2" fmla="*/ 428625 w 428625"/>
                <a:gd name="connsiteY2" fmla="*/ 428625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25" h="428625">
                  <a:moveTo>
                    <a:pt x="0" y="0"/>
                  </a:moveTo>
                  <a:cubicBezTo>
                    <a:pt x="26194" y="116681"/>
                    <a:pt x="52388" y="233363"/>
                    <a:pt x="123825" y="304800"/>
                  </a:cubicBezTo>
                  <a:cubicBezTo>
                    <a:pt x="195262" y="376237"/>
                    <a:pt x="428625" y="428625"/>
                    <a:pt x="428625" y="428625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94938" y="3310289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C00000"/>
                  </a:solidFill>
                </a:rPr>
                <a:t>중앙정렬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H="1" flipV="1">
              <a:off x="8076505" y="1512609"/>
              <a:ext cx="360040" cy="111334"/>
            </a:xfrm>
            <a:custGeom>
              <a:avLst/>
              <a:gdLst>
                <a:gd name="connsiteX0" fmla="*/ 0 w 428625"/>
                <a:gd name="connsiteY0" fmla="*/ 0 h 428625"/>
                <a:gd name="connsiteX1" fmla="*/ 123825 w 428625"/>
                <a:gd name="connsiteY1" fmla="*/ 304800 h 428625"/>
                <a:gd name="connsiteX2" fmla="*/ 428625 w 428625"/>
                <a:gd name="connsiteY2" fmla="*/ 428625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25" h="428625">
                  <a:moveTo>
                    <a:pt x="0" y="0"/>
                  </a:moveTo>
                  <a:cubicBezTo>
                    <a:pt x="26194" y="116681"/>
                    <a:pt x="52388" y="233363"/>
                    <a:pt x="123825" y="304800"/>
                  </a:cubicBezTo>
                  <a:cubicBezTo>
                    <a:pt x="195262" y="376237"/>
                    <a:pt x="428625" y="428625"/>
                    <a:pt x="428625" y="428625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96661" y="1623943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C00000"/>
                  </a:solidFill>
                </a:rPr>
                <a:t>오른쪽</a:t>
              </a:r>
              <a:endParaRPr lang="en-US" altLang="ko-KR" sz="1000" dirty="0" smtClean="0">
                <a:solidFill>
                  <a:srgbClr val="C00000"/>
                </a:solidFill>
              </a:endParaRPr>
            </a:p>
            <a:p>
              <a:r>
                <a:rPr lang="ko-KR" altLang="en-US" sz="1000" dirty="0" smtClean="0">
                  <a:solidFill>
                    <a:srgbClr val="C00000"/>
                  </a:solidFill>
                </a:rPr>
                <a:t>정렬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 flipH="1" flipV="1">
              <a:off x="6940715" y="3690474"/>
              <a:ext cx="45719" cy="318398"/>
            </a:xfrm>
            <a:custGeom>
              <a:avLst/>
              <a:gdLst>
                <a:gd name="connsiteX0" fmla="*/ 0 w 428625"/>
                <a:gd name="connsiteY0" fmla="*/ 0 h 428625"/>
                <a:gd name="connsiteX1" fmla="*/ 123825 w 428625"/>
                <a:gd name="connsiteY1" fmla="*/ 304800 h 428625"/>
                <a:gd name="connsiteX2" fmla="*/ 428625 w 428625"/>
                <a:gd name="connsiteY2" fmla="*/ 428625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25" h="428625">
                  <a:moveTo>
                    <a:pt x="0" y="0"/>
                  </a:moveTo>
                  <a:cubicBezTo>
                    <a:pt x="26194" y="116681"/>
                    <a:pt x="52388" y="233363"/>
                    <a:pt x="123825" y="304800"/>
                  </a:cubicBezTo>
                  <a:cubicBezTo>
                    <a:pt x="195262" y="376237"/>
                    <a:pt x="428625" y="428625"/>
                    <a:pt x="428625" y="428625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84259" y="4008872"/>
              <a:ext cx="1172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C00000"/>
                  </a:solidFill>
                </a:rPr>
                <a:t>밑줄을 없앤 링크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3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CSS3</a:t>
            </a:r>
            <a:r>
              <a:rPr lang="ko-KR" altLang="en-US" dirty="0"/>
              <a:t>의 표준 </a:t>
            </a:r>
            <a:r>
              <a:rPr lang="ko-KR" altLang="en-US" dirty="0" smtClean="0"/>
              <a:t>단위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586535"/>
              </p:ext>
            </p:extLst>
          </p:nvPr>
        </p:nvGraphicFramePr>
        <p:xfrm>
          <a:off x="756120" y="1700808"/>
          <a:ext cx="7866455" cy="3771900"/>
        </p:xfrm>
        <a:graphic>
          <a:graphicData uri="http://schemas.openxmlformats.org/drawingml/2006/table">
            <a:tbl>
              <a:tblPr/>
              <a:tblGrid>
                <a:gridCol w="564805"/>
                <a:gridCol w="2675011"/>
                <a:gridCol w="4626639"/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단위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의미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사용 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em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배수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font-size : 3em; /*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현재 폰트의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배 크기 *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퍼센트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font-size : 500%; /*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현재 폰트의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500%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크기 *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px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픽셀 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font-size : 10px; /* 10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픽셀 크기 *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cm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센티미터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margin-left : 5cm; /*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왼쪽 여백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cm */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mm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밀리미터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margin-left : 10mm; /*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왼쪽 여백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10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mm */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인치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1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in = 2.54cm = 96px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margin-left : 2in; /*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왼쪽 여백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인치 *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포인터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1pt = 1in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의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1/72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크기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margin-left : 20pt; /*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왼쪽 여백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포인트 *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피카소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picas). 1pc = 12pt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font-size : 1pc; /* 1pc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크기의 폰트 *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deg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각도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transform : rotate(20deg); /*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시계 방향으로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도 회전 *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95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폰트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CSS3</a:t>
            </a:r>
            <a:r>
              <a:rPr lang="ko-KR" altLang="en-US" dirty="0"/>
              <a:t>의 폰트와 </a:t>
            </a:r>
            <a:r>
              <a:rPr lang="ko-KR" altLang="en-US" dirty="0" smtClean="0"/>
              <a:t>모양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폰트 형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361942" y="4349353"/>
            <a:ext cx="5779265" cy="2031975"/>
            <a:chOff x="1332530" y="4221088"/>
            <a:chExt cx="5779265" cy="2031975"/>
          </a:xfrm>
        </p:grpSpPr>
        <p:sp>
          <p:nvSpPr>
            <p:cNvPr id="5" name="TextBox 4"/>
            <p:cNvSpPr txBox="1"/>
            <p:nvPr/>
          </p:nvSpPr>
          <p:spPr>
            <a:xfrm>
              <a:off x="1548554" y="4659555"/>
              <a:ext cx="14382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Hello</a:t>
              </a:r>
              <a:endParaRPr lang="ko-KR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64195" y="4659555"/>
              <a:ext cx="147027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Hello</a:t>
              </a:r>
              <a:endParaRPr lang="ko-KR" altLang="en-US" sz="4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64978" y="4659555"/>
              <a:ext cx="17395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Hello</a:t>
              </a:r>
              <a:endParaRPr lang="ko-KR" altLang="en-US" sz="4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68719" y="5791398"/>
              <a:ext cx="12923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rgbClr val="0070C0"/>
                  </a:solidFill>
                </a:rPr>
                <a:t>Serif  </a:t>
              </a:r>
              <a:r>
                <a:rPr lang="ko-KR" altLang="en-US" sz="1200" b="1" dirty="0" smtClean="0">
                  <a:solidFill>
                    <a:srgbClr val="0070C0"/>
                  </a:solidFill>
                </a:rPr>
                <a:t>형</a:t>
              </a:r>
              <a:endParaRPr lang="en-US" altLang="ko-KR" sz="1200" b="1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</a:rPr>
                <a:t>(serif</a:t>
              </a:r>
              <a:r>
                <a:rPr lang="ko-KR" altLang="en-US" sz="1200" dirty="0">
                  <a:solidFill>
                    <a:srgbClr val="0070C0"/>
                  </a:solidFill>
                </a:rPr>
                <a:t> </a:t>
              </a:r>
              <a:r>
                <a:rPr lang="ko-KR" altLang="en-US" sz="1200" dirty="0" smtClean="0">
                  <a:solidFill>
                    <a:srgbClr val="0070C0"/>
                  </a:solidFill>
                </a:rPr>
                <a:t>있는 서체</a:t>
              </a:r>
              <a:r>
                <a:rPr lang="en-US" altLang="ko-KR" sz="1200" dirty="0" smtClean="0">
                  <a:solidFill>
                    <a:srgbClr val="0070C0"/>
                  </a:solidFill>
                </a:rPr>
                <a:t>)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28924" y="5791398"/>
              <a:ext cx="13313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rgbClr val="0070C0"/>
                  </a:solidFill>
                </a:rPr>
                <a:t>Sans-Serif  </a:t>
              </a:r>
              <a:r>
                <a:rPr lang="ko-KR" altLang="en-US" sz="1200" b="1" dirty="0" smtClean="0">
                  <a:solidFill>
                    <a:srgbClr val="0070C0"/>
                  </a:solidFill>
                </a:rPr>
                <a:t>형</a:t>
              </a:r>
              <a:endParaRPr lang="en-US" altLang="ko-KR" sz="1200" b="1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rgbClr val="0070C0"/>
                  </a:solidFill>
                </a:rPr>
                <a:t>(</a:t>
              </a:r>
              <a:r>
                <a:rPr lang="en-US" altLang="ko-KR" sz="1200" dirty="0" smtClean="0">
                  <a:solidFill>
                    <a:srgbClr val="0070C0"/>
                  </a:solidFill>
                </a:rPr>
                <a:t>serif </a:t>
              </a:r>
              <a:r>
                <a:rPr lang="ko-KR" altLang="en-US" sz="1200" dirty="0" smtClean="0">
                  <a:solidFill>
                    <a:srgbClr val="0070C0"/>
                  </a:solidFill>
                </a:rPr>
                <a:t>없는 서체</a:t>
              </a:r>
              <a:r>
                <a:rPr lang="en-US" altLang="ko-KR" sz="1200" dirty="0" smtClean="0">
                  <a:solidFill>
                    <a:srgbClr val="0070C0"/>
                  </a:solidFill>
                </a:rPr>
                <a:t>)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18347" y="5781948"/>
              <a:ext cx="1232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rgbClr val="0070C0"/>
                  </a:solidFill>
                </a:rPr>
                <a:t>Monospace </a:t>
              </a:r>
              <a:r>
                <a:rPr lang="ko-KR" altLang="en-US" sz="1200" b="1" dirty="0" smtClean="0">
                  <a:solidFill>
                    <a:srgbClr val="0070C0"/>
                  </a:solidFill>
                </a:rPr>
                <a:t>형</a:t>
              </a:r>
              <a:endParaRPr lang="en-US" altLang="ko-KR" sz="1200" b="1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</a:rPr>
                <a:t>(</a:t>
              </a:r>
              <a:r>
                <a:rPr lang="ko-KR" altLang="en-US" sz="1200" dirty="0" smtClean="0">
                  <a:solidFill>
                    <a:srgbClr val="0070C0"/>
                  </a:solidFill>
                </a:rPr>
                <a:t>글자 폭 동일</a:t>
              </a:r>
              <a:r>
                <a:rPr lang="en-US" altLang="ko-KR" sz="1200" dirty="0" smtClean="0">
                  <a:solidFill>
                    <a:srgbClr val="0070C0"/>
                  </a:solidFill>
                </a:rPr>
                <a:t>)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1548554" y="4740895"/>
              <a:ext cx="288032" cy="216024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2272926" y="4740895"/>
              <a:ext cx="288032" cy="216024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37938" y="4236839"/>
              <a:ext cx="4507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C00000"/>
                  </a:solidFill>
                </a:rPr>
                <a:t>serif</a:t>
              </a:r>
              <a:endParaRPr lang="ko-KR" alt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직선 화살표 연결선 19"/>
            <p:cNvCxnSpPr>
              <a:stCxn id="17" idx="2"/>
            </p:cNvCxnSpPr>
            <p:nvPr/>
          </p:nvCxnSpPr>
          <p:spPr>
            <a:xfrm flipH="1">
              <a:off x="1692570" y="4498449"/>
              <a:ext cx="70750" cy="242446"/>
            </a:xfrm>
            <a:prstGeom prst="straightConnector1">
              <a:avLst/>
            </a:prstGeom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5456036" y="4498449"/>
              <a:ext cx="0" cy="696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762721" y="4498449"/>
              <a:ext cx="0" cy="704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6066008" y="4498449"/>
              <a:ext cx="0" cy="704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6373065" y="4498449"/>
              <a:ext cx="0" cy="7210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6670647" y="4498449"/>
              <a:ext cx="0" cy="696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6981992" y="4498449"/>
              <a:ext cx="0" cy="704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>
              <a:off x="5436986" y="4596879"/>
              <a:ext cx="325735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>
              <a:off x="5759323" y="4596879"/>
              <a:ext cx="325735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>
              <a:off x="6047355" y="4596879"/>
              <a:ext cx="325735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>
              <a:off x="6335387" y="4596879"/>
              <a:ext cx="325735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>
              <a:off x="6661122" y="4596879"/>
              <a:ext cx="325735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716540" y="4221088"/>
              <a:ext cx="95410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rgbClr val="C00000"/>
                  </a:solidFill>
                </a:rPr>
                <a:t>글자 폭 동일</a:t>
              </a:r>
              <a:endParaRPr lang="ko-KR" alt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09181" y="5450591"/>
              <a:ext cx="17235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00B050"/>
                  </a:solidFill>
                </a:rPr>
                <a:t>Times </a:t>
              </a:r>
              <a:r>
                <a:rPr lang="en-US" altLang="ko-KR" sz="1100" dirty="0">
                  <a:solidFill>
                    <a:srgbClr val="00B050"/>
                  </a:solidFill>
                </a:rPr>
                <a:t>New </a:t>
              </a:r>
              <a:r>
                <a:rPr lang="en-US" altLang="ko-KR" sz="1100" smtClean="0">
                  <a:solidFill>
                    <a:srgbClr val="00B050"/>
                  </a:solidFill>
                </a:rPr>
                <a:t>Roman </a:t>
              </a:r>
              <a:r>
                <a:rPr lang="ko-KR" altLang="en-US" sz="1100" dirty="0" smtClean="0">
                  <a:solidFill>
                    <a:srgbClr val="00B050"/>
                  </a:solidFill>
                </a:rPr>
                <a:t>폰트</a:t>
              </a:r>
              <a:endParaRPr lang="ko-KR" altLang="en-US" sz="1100" dirty="0">
                <a:solidFill>
                  <a:srgbClr val="00B05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852810" y="5450591"/>
              <a:ext cx="8034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smtClean="0">
                  <a:solidFill>
                    <a:srgbClr val="00B050"/>
                  </a:solidFill>
                </a:rPr>
                <a:t>Arial </a:t>
              </a:r>
              <a:r>
                <a:rPr lang="ko-KR" altLang="en-US" sz="1100" dirty="0" smtClean="0">
                  <a:solidFill>
                    <a:srgbClr val="00B050"/>
                  </a:solidFill>
                </a:rPr>
                <a:t>폰트</a:t>
              </a:r>
              <a:endParaRPr lang="ko-KR" altLang="en-US" sz="1100" dirty="0">
                <a:solidFill>
                  <a:srgbClr val="00B05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53010" y="5450591"/>
              <a:ext cx="1088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00B050"/>
                  </a:solidFill>
                </a:rPr>
                <a:t>Consolas </a:t>
              </a:r>
              <a:r>
                <a:rPr lang="ko-KR" altLang="en-US" sz="1100" dirty="0" smtClean="0">
                  <a:solidFill>
                    <a:srgbClr val="00B050"/>
                  </a:solidFill>
                </a:rPr>
                <a:t>폰트</a:t>
              </a:r>
              <a:endParaRPr lang="ko-KR" altLang="en-US" sz="1100" dirty="0">
                <a:solidFill>
                  <a:srgbClr val="00B050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332530" y="4221088"/>
              <a:ext cx="1800200" cy="15608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283245" y="4221088"/>
              <a:ext cx="1800200" cy="15608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311595" y="4221088"/>
              <a:ext cx="1800200" cy="15608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378407" y="1887664"/>
            <a:ext cx="5036119" cy="1180034"/>
            <a:chOff x="1365181" y="1713575"/>
            <a:chExt cx="5036119" cy="1180034"/>
          </a:xfrm>
        </p:grpSpPr>
        <p:sp>
          <p:nvSpPr>
            <p:cNvPr id="63" name="TextBox 62"/>
            <p:cNvSpPr txBox="1"/>
            <p:nvPr/>
          </p:nvSpPr>
          <p:spPr>
            <a:xfrm rot="763102">
              <a:off x="1365181" y="1952775"/>
              <a:ext cx="1971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Times New Roman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410724" y="247179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Arial</a:t>
              </a:r>
              <a:endParaRPr lang="ko-KR" alt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53732" y="2431944"/>
              <a:ext cx="824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Forte" panose="03060902040502070203" pitchFamily="66" charset="0"/>
                  <a:cs typeface="Arial" panose="020B0604020202020204" pitchFamily="34" charset="0"/>
                </a:rPr>
                <a:t>Forte</a:t>
              </a:r>
              <a:endParaRPr lang="ko-KR" altLang="en-US" sz="2400" dirty="0">
                <a:latin typeface="Forte" panose="03060902040502070203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479468" y="2282121"/>
              <a:ext cx="984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CC9900"/>
                  </a:solidFill>
                  <a:latin typeface="Georgia" panose="02040502050405020303" pitchFamily="18" charset="0"/>
                  <a:cs typeface="Arial" panose="020B0604020202020204" pitchFamily="34" charset="0"/>
                </a:rPr>
                <a:t>Georgia</a:t>
              </a:r>
              <a:endParaRPr lang="ko-KR" altLang="en-US" dirty="0">
                <a:solidFill>
                  <a:srgbClr val="CC9900"/>
                </a:solidFill>
                <a:latin typeface="Georgia" panose="020405020504050203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700193" y="2117768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99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Courier New</a:t>
              </a:r>
              <a:endParaRPr lang="ko-KR" altLang="en-US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925266" y="174024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2">
                      <a:lumMod val="75000"/>
                    </a:schemeClr>
                  </a:solidFill>
                  <a:latin typeface="궁서체" panose="02030609000101010101" pitchFamily="17" charset="-127"/>
                  <a:ea typeface="궁서체" panose="02030609000101010101" pitchFamily="17" charset="-127"/>
                  <a:cs typeface="Courier New" panose="02070309020205020404" pitchFamily="49" charset="0"/>
                </a:rPr>
                <a:t>궁서체</a:t>
              </a:r>
              <a:endParaRPr lang="ko-KR" altLang="en-US" dirty="0">
                <a:solidFill>
                  <a:schemeClr val="accent2">
                    <a:lumMod val="75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  <a:cs typeface="Courier New" panose="02070309020205020404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81290" y="248710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  <a:cs typeface="Courier New" panose="02070309020205020404" pitchFamily="49" charset="0"/>
                </a:rPr>
                <a:t>맑은 고딕</a:t>
              </a:r>
              <a:endParaRPr lang="ko-KR" altLang="en-US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 rot="20839116">
              <a:off x="3178260" y="2211767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CC00CC"/>
                  </a:solidFill>
                  <a:latin typeface="Jokerman" panose="04090605060D06020702" pitchFamily="82" charset="0"/>
                  <a:ea typeface="+mj-ea"/>
                  <a:cs typeface="Courier New" panose="02070309020205020404" pitchFamily="49" charset="0"/>
                </a:rPr>
                <a:t>Jokerman</a:t>
              </a:r>
              <a:endParaRPr lang="ko-KR" altLang="en-US" dirty="0">
                <a:solidFill>
                  <a:srgbClr val="CC00CC"/>
                </a:solidFill>
                <a:latin typeface="Jokerman" panose="04090605060D06020702" pitchFamily="82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707436" y="1713575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00B050"/>
                  </a:solidFill>
                  <a:latin typeface="Lucida Console" panose="020B0609040504020204" pitchFamily="49" charset="0"/>
                  <a:ea typeface="+mj-ea"/>
                  <a:cs typeface="Courier New" panose="02070309020205020404" pitchFamily="49" charset="0"/>
                </a:rPr>
                <a:t>Lucida Console</a:t>
              </a:r>
              <a:endParaRPr lang="ko-KR" altLang="en-US" dirty="0">
                <a:solidFill>
                  <a:srgbClr val="00B050"/>
                </a:solidFill>
                <a:latin typeface="Lucida Console" panose="020B0609040504020204" pitchFamily="49" charset="0"/>
                <a:ea typeface="+mj-ea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270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폰트 제어 </a:t>
            </a:r>
            <a:r>
              <a:rPr lang="en-US" altLang="ko-KR" smtClean="0"/>
              <a:t>CSS3</a:t>
            </a:r>
            <a:r>
              <a:rPr lang="ko-KR" altLang="en-US" smtClean="0"/>
              <a:t> 프로퍼티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smtClean="0"/>
              <a:t>폰트 패밀리</a:t>
            </a:r>
            <a:r>
              <a:rPr lang="en-US" altLang="ko-KR" smtClean="0"/>
              <a:t>, font-family</a:t>
            </a: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폰트 크기</a:t>
            </a:r>
            <a:r>
              <a:rPr lang="en-US" altLang="ko-KR" smtClean="0"/>
              <a:t>, font-size</a:t>
            </a: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폰트 스타일</a:t>
            </a:r>
            <a:r>
              <a:rPr lang="en-US" altLang="ko-KR" smtClean="0"/>
              <a:t>, font-style</a:t>
            </a: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폰트 굵기</a:t>
            </a:r>
            <a:r>
              <a:rPr lang="en-US" altLang="ko-KR" smtClean="0"/>
              <a:t>, font-weight</a:t>
            </a:r>
          </a:p>
          <a:p>
            <a:pPr lvl="1"/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396621" y="3300463"/>
            <a:ext cx="61384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font-size : 40px;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		/* 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40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픽셀 크기 *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/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font-size : medium;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/*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중간 크기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크기는 브라우저마다 다름 *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/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font-size : 1.6em;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	/*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현재 폰트의 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1.6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배 크기 *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/ 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396621" y="4924674"/>
            <a:ext cx="613842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font-style : italic;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/*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이탤릭 스타일로 지정 *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/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96621" y="6098270"/>
            <a:ext cx="613842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font-weight : 300;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/* 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100~900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의 범위에서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, 300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정도 굵기 *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/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font-weight : bold;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/*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굵게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. 700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크기 *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/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392159" y="1743281"/>
            <a:ext cx="6365976" cy="1097659"/>
            <a:chOff x="1307924" y="1701934"/>
            <a:chExt cx="6365976" cy="1097659"/>
          </a:xfrm>
        </p:grpSpPr>
        <p:grpSp>
          <p:nvGrpSpPr>
            <p:cNvPr id="13" name="그룹 12"/>
            <p:cNvGrpSpPr/>
            <p:nvPr/>
          </p:nvGrpSpPr>
          <p:grpSpPr>
            <a:xfrm>
              <a:off x="1369238" y="1799363"/>
              <a:ext cx="6093066" cy="888840"/>
              <a:chOff x="1259632" y="4437112"/>
              <a:chExt cx="6093066" cy="888840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1259632" y="4437112"/>
                <a:ext cx="51125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 latinLnBrk="0"/>
                <a:r>
                  <a:rPr lang="en-US" altLang="ko-KR" dirty="0">
                    <a:solidFill>
                      <a:srgbClr val="CC00CC"/>
                    </a:solidFill>
                  </a:rPr>
                  <a:t>font-family </a:t>
                </a:r>
                <a:r>
                  <a:rPr lang="en-US" altLang="ko-KR" dirty="0"/>
                  <a:t>: </a:t>
                </a:r>
                <a:r>
                  <a:rPr lang="en-US" altLang="ko-KR" dirty="0">
                    <a:solidFill>
                      <a:srgbClr val="00B0F0"/>
                    </a:solidFill>
                  </a:rPr>
                  <a:t>Arial</a:t>
                </a:r>
                <a:r>
                  <a:rPr lang="en-US" altLang="ko-KR" b="1" dirty="0"/>
                  <a:t>,</a:t>
                </a:r>
                <a:r>
                  <a:rPr lang="en-US" altLang="ko-KR" dirty="0">
                    <a:solidFill>
                      <a:srgbClr val="00B0F0"/>
                    </a:solidFill>
                  </a:rPr>
                  <a:t> "Times New </a:t>
                </a:r>
                <a:r>
                  <a:rPr lang="en-US" altLang="ko-KR" dirty="0" smtClean="0">
                    <a:solidFill>
                      <a:srgbClr val="00B0F0"/>
                    </a:solidFill>
                  </a:rPr>
                  <a:t>Roman"</a:t>
                </a:r>
                <a:r>
                  <a:rPr lang="en-US" altLang="ko-KR" b="1" dirty="0" smtClean="0"/>
                  <a:t>,</a:t>
                </a:r>
                <a:r>
                  <a:rPr lang="en-US" altLang="ko-KR" dirty="0" smtClean="0">
                    <a:solidFill>
                      <a:srgbClr val="00B0F0"/>
                    </a:solidFill>
                  </a:rPr>
                  <a:t> Serif</a:t>
                </a:r>
                <a:r>
                  <a:rPr lang="en-US" altLang="ko-KR" dirty="0"/>
                  <a:t>;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427905" y="5004357"/>
                <a:ext cx="160813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/>
                  <a:t>Arial </a:t>
                </a:r>
                <a:r>
                  <a:rPr lang="ko-KR" altLang="en-US" sz="1100" dirty="0" smtClean="0"/>
                  <a:t>폰트가 없는 경우</a:t>
                </a:r>
                <a:endParaRPr lang="ko-KR" altLang="en-US" sz="1100" dirty="0"/>
              </a:p>
            </p:txBody>
          </p:sp>
          <p:cxnSp>
            <p:nvCxnSpPr>
              <p:cNvPr id="25" name="직선 화살표 연결선 24"/>
              <p:cNvCxnSpPr>
                <a:stCxn id="24" idx="0"/>
              </p:cNvCxnSpPr>
              <p:nvPr/>
            </p:nvCxnSpPr>
            <p:spPr>
              <a:xfrm flipH="1" flipV="1">
                <a:off x="4147985" y="4802640"/>
                <a:ext cx="83987" cy="201717"/>
              </a:xfrm>
              <a:prstGeom prst="straightConnector1">
                <a:avLst/>
              </a:prstGeom>
              <a:ln w="9525">
                <a:solidFill>
                  <a:schemeClr val="accent4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5036038" y="4895065"/>
                <a:ext cx="231666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/>
                  <a:t>Times New Roman </a:t>
                </a:r>
                <a:r>
                  <a:rPr lang="ko-KR" altLang="en-US" sz="1100" dirty="0" smtClean="0"/>
                  <a:t>폰트도 없는</a:t>
                </a:r>
                <a:endParaRPr lang="en-US" altLang="ko-KR" sz="1100" dirty="0" smtClean="0"/>
              </a:p>
              <a:p>
                <a:r>
                  <a:rPr lang="ko-KR" altLang="en-US" sz="1100" dirty="0"/>
                  <a:t> </a:t>
                </a:r>
                <a:r>
                  <a:rPr lang="ko-KR" altLang="en-US" sz="1100" dirty="0" smtClean="0"/>
                  <a:t>경우 유사한 </a:t>
                </a:r>
                <a:r>
                  <a:rPr lang="en-US" altLang="ko-KR" sz="1100" dirty="0" smtClean="0"/>
                  <a:t>Serif </a:t>
                </a:r>
                <a:r>
                  <a:rPr lang="ko-KR" altLang="en-US" sz="1100" dirty="0" smtClean="0"/>
                  <a:t>형 중에서 선택</a:t>
                </a:r>
                <a:endParaRPr lang="ko-KR" altLang="en-US" sz="1100" dirty="0"/>
              </a:p>
            </p:txBody>
          </p:sp>
          <p:cxnSp>
            <p:nvCxnSpPr>
              <p:cNvPr id="27" name="직선 화살표 연결선 26"/>
              <p:cNvCxnSpPr/>
              <p:nvPr/>
            </p:nvCxnSpPr>
            <p:spPr>
              <a:xfrm flipV="1">
                <a:off x="5840105" y="4765838"/>
                <a:ext cx="0" cy="219264"/>
              </a:xfrm>
              <a:prstGeom prst="straightConnector1">
                <a:avLst/>
              </a:prstGeom>
              <a:ln w="9525">
                <a:solidFill>
                  <a:schemeClr val="accent4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/>
              <p:cNvCxnSpPr>
                <a:stCxn id="29" idx="0"/>
              </p:cNvCxnSpPr>
              <p:nvPr/>
            </p:nvCxnSpPr>
            <p:spPr>
              <a:xfrm flipV="1">
                <a:off x="2789799" y="4765838"/>
                <a:ext cx="388009" cy="219264"/>
              </a:xfrm>
              <a:prstGeom prst="straightConnector1">
                <a:avLst/>
              </a:prstGeom>
              <a:ln w="9525">
                <a:solidFill>
                  <a:schemeClr val="accent4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2261449" y="4985102"/>
                <a:ext cx="10567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콤마</a:t>
                </a:r>
                <a:r>
                  <a:rPr lang="en-US" altLang="ko-KR" sz="1100" dirty="0" smtClean="0"/>
                  <a:t>(,)</a:t>
                </a:r>
                <a:r>
                  <a:rPr lang="ko-KR" altLang="en-US" sz="1100" dirty="0" smtClean="0"/>
                  <a:t>로 나열</a:t>
                </a:r>
                <a:endParaRPr lang="ko-KR" altLang="en-US" sz="1100" dirty="0"/>
              </a:p>
            </p:txBody>
          </p:sp>
        </p:grpSp>
        <p:sp>
          <p:nvSpPr>
            <p:cNvPr id="41" name="직사각형 40"/>
            <p:cNvSpPr/>
            <p:nvPr/>
          </p:nvSpPr>
          <p:spPr>
            <a:xfrm>
              <a:off x="1307924" y="1701934"/>
              <a:ext cx="6365976" cy="1097659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796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4–1 HTML </a:t>
            </a:r>
            <a:r>
              <a:rPr lang="ko-KR" altLang="en-US" dirty="0"/>
              <a:t>태그로만 작성한 웹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예제 </a:t>
            </a:r>
            <a:r>
              <a:rPr lang="en-US" altLang="ko-KR" dirty="0"/>
              <a:t>4–2 CSS3 </a:t>
            </a:r>
            <a:r>
              <a:rPr lang="ko-KR" altLang="en-US" dirty="0"/>
              <a:t>스타일 시트로 꾸민 웹 페이지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26407" y="1341727"/>
            <a:ext cx="5180462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&lt;head&gt;&lt;title&gt;</a:t>
            </a:r>
            <a:r>
              <a:rPr lang="ko-KR" altLang="en-US" sz="1200" dirty="0"/>
              <a:t>스타일 없는 웹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페이지</a:t>
            </a:r>
            <a:r>
              <a:rPr lang="en-US" altLang="ko-KR" sz="1200" dirty="0"/>
              <a:t>&lt;/title&gt;&lt;/head&gt;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&lt;h3&gt;CSS </a:t>
            </a:r>
            <a:r>
              <a:rPr lang="ko-KR" altLang="en-US" sz="1200" dirty="0"/>
              <a:t>스타일 맛보기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&lt;p&gt;</a:t>
            </a:r>
            <a:r>
              <a:rPr lang="ko-KR" altLang="en-US" sz="1200" dirty="0"/>
              <a:t>나는 </a:t>
            </a:r>
            <a:r>
              <a:rPr lang="en-US" altLang="ko-KR" sz="1200" dirty="0"/>
              <a:t>&lt;span&gt;</a:t>
            </a:r>
            <a:r>
              <a:rPr lang="ko-KR" altLang="en-US" sz="1200" dirty="0"/>
              <a:t>웹 프로그래밍</a:t>
            </a:r>
            <a:r>
              <a:rPr lang="en-US" altLang="ko-KR" sz="1200" dirty="0"/>
              <a:t>&lt;/span&gt;</a:t>
            </a:r>
            <a:r>
              <a:rPr lang="ko-KR" altLang="en-US" sz="1200" dirty="0"/>
              <a:t>을 좋아합니다</a:t>
            </a:r>
            <a:r>
              <a:rPr lang="en-US" altLang="ko-KR" sz="1200" dirty="0"/>
              <a:t>.&lt;/p&gt;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018" y="1355625"/>
            <a:ext cx="2170743" cy="19101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018" y="4077072"/>
            <a:ext cx="2149960" cy="197663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26407" y="3427863"/>
            <a:ext cx="5180462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스타일을 </a:t>
            </a:r>
            <a:r>
              <a:rPr lang="ko-KR" altLang="en-US" sz="1200" dirty="0"/>
              <a:t>가진 웹 </a:t>
            </a:r>
            <a:r>
              <a:rPr lang="ko-KR" altLang="en-US" sz="1200" dirty="0" smtClean="0"/>
              <a:t>페이지</a:t>
            </a:r>
            <a:r>
              <a:rPr lang="en-US" altLang="ko-KR" sz="1200" dirty="0" smtClean="0"/>
              <a:t>&lt;/</a:t>
            </a:r>
            <a:r>
              <a:rPr lang="en-US" altLang="ko-KR" sz="1200" dirty="0"/>
              <a:t>title&gt;</a:t>
            </a:r>
          </a:p>
          <a:p>
            <a:pPr defTabSz="180000"/>
            <a:r>
              <a:rPr lang="en-US" altLang="ko-KR" sz="1200" b="1" dirty="0"/>
              <a:t>&lt;style</a:t>
            </a:r>
            <a:r>
              <a:rPr lang="en-US" altLang="ko-KR" sz="1200" b="1" dirty="0" smtClean="0"/>
              <a:t>&gt;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smtClean="0">
                <a:solidFill>
                  <a:srgbClr val="00B050"/>
                </a:solidFill>
              </a:rPr>
              <a:t>/* </a:t>
            </a:r>
            <a:r>
              <a:rPr lang="en-US" altLang="ko-KR" sz="1200" dirty="0">
                <a:solidFill>
                  <a:srgbClr val="00B050"/>
                </a:solidFill>
              </a:rPr>
              <a:t>CSS </a:t>
            </a:r>
            <a:r>
              <a:rPr lang="ko-KR" altLang="en-US" sz="1200" dirty="0">
                <a:solidFill>
                  <a:srgbClr val="00B050"/>
                </a:solidFill>
              </a:rPr>
              <a:t>스타일 시트 </a:t>
            </a:r>
            <a:r>
              <a:rPr lang="ko-KR" altLang="en-US" sz="1200" dirty="0" smtClean="0">
                <a:solidFill>
                  <a:srgbClr val="00B050"/>
                </a:solidFill>
              </a:rPr>
              <a:t>작성 </a:t>
            </a:r>
            <a:r>
              <a:rPr lang="en-US" altLang="ko-KR" sz="1200" dirty="0" smtClean="0">
                <a:solidFill>
                  <a:srgbClr val="00B050"/>
                </a:solidFill>
              </a:rPr>
              <a:t>*/</a:t>
            </a:r>
            <a:endParaRPr lang="en-US" altLang="ko-KR" sz="1200" b="1" dirty="0">
              <a:solidFill>
                <a:srgbClr val="00B050"/>
              </a:solidFill>
            </a:endParaRP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body 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{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background-color : </a:t>
            </a:r>
            <a:r>
              <a:rPr lang="en-US" altLang="ko-KR" sz="1200" b="1" dirty="0" err="1" smtClean="0">
                <a:solidFill>
                  <a:schemeClr val="accent2">
                    <a:lumMod val="75000"/>
                  </a:schemeClr>
                </a:solidFill>
              </a:rPr>
              <a:t>mistyrose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; } </a:t>
            </a:r>
          </a:p>
          <a:p>
            <a:pPr defTabSz="180000"/>
            <a:r>
              <a:rPr lang="en-US" altLang="ko-KR" sz="1200" b="1" dirty="0" smtClean="0"/>
              <a:t>	h3 </a:t>
            </a:r>
            <a:r>
              <a:rPr lang="en-US" altLang="ko-KR" sz="1200" b="1" dirty="0"/>
              <a:t>{ </a:t>
            </a:r>
            <a:r>
              <a:rPr lang="en-US" altLang="ko-KR" sz="1200" b="1" dirty="0" smtClean="0"/>
              <a:t>color : purple; </a:t>
            </a:r>
            <a:r>
              <a:rPr lang="en-US" altLang="ko-KR" sz="1200" b="1" dirty="0"/>
              <a:t>}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hr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{ border : 5px solid </a:t>
            </a:r>
            <a:r>
              <a:rPr lang="en-US" altLang="ko-KR" sz="1200" b="1" dirty="0" err="1" smtClean="0"/>
              <a:t>yellowgreen</a:t>
            </a:r>
            <a:r>
              <a:rPr lang="en-US" altLang="ko-KR" sz="1200" b="1" dirty="0" smtClean="0"/>
              <a:t>; }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span 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{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color : 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blue;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font-size : 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20px;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} </a:t>
            </a:r>
            <a:r>
              <a:rPr lang="en-US" altLang="ko-KR" sz="1200" dirty="0">
                <a:solidFill>
                  <a:srgbClr val="00B050"/>
                </a:solidFill>
              </a:rPr>
              <a:t>/* span </a:t>
            </a:r>
            <a:r>
              <a:rPr lang="ko-KR" altLang="en-US" sz="1200" dirty="0">
                <a:solidFill>
                  <a:srgbClr val="00B050"/>
                </a:solidFill>
              </a:rPr>
              <a:t>태그 스타일 선언 *</a:t>
            </a:r>
            <a:r>
              <a:rPr lang="en-US" altLang="ko-KR" sz="1200" dirty="0">
                <a:solidFill>
                  <a:srgbClr val="00B050"/>
                </a:solidFill>
              </a:rPr>
              <a:t>/</a:t>
            </a:r>
            <a:endParaRPr lang="en-US" altLang="ko-KR" sz="1200" b="1" dirty="0">
              <a:solidFill>
                <a:srgbClr val="00B050"/>
              </a:solidFill>
            </a:endParaRPr>
          </a:p>
          <a:p>
            <a:pPr defTabSz="180000"/>
            <a:r>
              <a:rPr lang="en-US" altLang="ko-KR" sz="1200" b="1" dirty="0"/>
              <a:t>&lt;/style&gt;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&lt;h3&gt;CSS </a:t>
            </a:r>
            <a:r>
              <a:rPr lang="ko-KR" altLang="en-US" sz="1200" dirty="0"/>
              <a:t>스타일 맛보기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&lt;p&gt;</a:t>
            </a:r>
            <a:r>
              <a:rPr lang="ko-KR" altLang="en-US" sz="1200" dirty="0"/>
              <a:t>나는 </a:t>
            </a:r>
            <a:r>
              <a:rPr lang="en-US" altLang="ko-KR" sz="1200" dirty="0"/>
              <a:t>&lt;span&gt;</a:t>
            </a:r>
            <a:r>
              <a:rPr lang="ko-KR" altLang="en-US" sz="1200" dirty="0"/>
              <a:t>웹 프로그래밍</a:t>
            </a:r>
            <a:r>
              <a:rPr lang="en-US" altLang="ko-KR" sz="1200" dirty="0"/>
              <a:t>&lt;/span&gt;</a:t>
            </a:r>
            <a:r>
              <a:rPr lang="ko-KR" altLang="en-US" sz="1200" dirty="0"/>
              <a:t>을 좋아합니다</a:t>
            </a:r>
            <a:r>
              <a:rPr lang="en-US" altLang="ko-KR" sz="1200" dirty="0"/>
              <a:t>.&lt;/p&gt;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968705" y="4019893"/>
            <a:ext cx="5079911" cy="1454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pPr defTabSz="180000"/>
            <a:r>
              <a:rPr lang="en-US" altLang="ko-KR" sz="1200" b="1" dirty="0" smtClean="0"/>
              <a:t>&lt;</a:t>
            </a:r>
            <a:r>
              <a:rPr lang="en-US" altLang="ko-KR" sz="1200" b="1" dirty="0"/>
              <a:t>style</a:t>
            </a:r>
            <a:r>
              <a:rPr lang="en-US" altLang="ko-KR" sz="1200" b="1" dirty="0" smtClean="0"/>
              <a:t>&gt;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smtClean="0">
                <a:solidFill>
                  <a:srgbClr val="00B050"/>
                </a:solidFill>
              </a:rPr>
              <a:t>/* </a:t>
            </a:r>
            <a:r>
              <a:rPr lang="en-US" altLang="ko-KR" sz="1200" dirty="0">
                <a:solidFill>
                  <a:srgbClr val="00B050"/>
                </a:solidFill>
              </a:rPr>
              <a:t>CSS </a:t>
            </a:r>
            <a:r>
              <a:rPr lang="ko-KR" altLang="en-US" sz="1200" dirty="0">
                <a:solidFill>
                  <a:srgbClr val="00B050"/>
                </a:solidFill>
              </a:rPr>
              <a:t>스타일 시트 </a:t>
            </a:r>
            <a:r>
              <a:rPr lang="ko-KR" altLang="en-US" sz="1200" dirty="0" smtClean="0">
                <a:solidFill>
                  <a:srgbClr val="00B050"/>
                </a:solidFill>
              </a:rPr>
              <a:t>작성 </a:t>
            </a:r>
            <a:r>
              <a:rPr lang="en-US" altLang="ko-KR" sz="1200" dirty="0" smtClean="0">
                <a:solidFill>
                  <a:srgbClr val="00B050"/>
                </a:solidFill>
              </a:rPr>
              <a:t>*/</a:t>
            </a:r>
            <a:endParaRPr lang="en-US" altLang="ko-KR" sz="1200" b="1" dirty="0">
              <a:solidFill>
                <a:srgbClr val="00B050"/>
              </a:solidFill>
            </a:endParaRP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body 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{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background-color : </a:t>
            </a:r>
            <a:r>
              <a:rPr lang="en-US" altLang="ko-KR" sz="1200" b="1" dirty="0" err="1" smtClean="0">
                <a:solidFill>
                  <a:schemeClr val="accent2">
                    <a:lumMod val="75000"/>
                  </a:schemeClr>
                </a:solidFill>
              </a:rPr>
              <a:t>mistyrose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; } </a:t>
            </a:r>
          </a:p>
          <a:p>
            <a:pPr defTabSz="180000"/>
            <a:r>
              <a:rPr lang="en-US" altLang="ko-KR" sz="1200" b="1" dirty="0" smtClean="0"/>
              <a:t>	h3 </a:t>
            </a:r>
            <a:r>
              <a:rPr lang="en-US" altLang="ko-KR" sz="1200" b="1" dirty="0"/>
              <a:t>{ </a:t>
            </a:r>
            <a:r>
              <a:rPr lang="en-US" altLang="ko-KR" sz="1200" b="1" dirty="0" smtClean="0"/>
              <a:t>color : purple; </a:t>
            </a:r>
            <a:r>
              <a:rPr lang="en-US" altLang="ko-KR" sz="1200" b="1" dirty="0"/>
              <a:t>}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hr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{ border : 5px solid </a:t>
            </a:r>
            <a:r>
              <a:rPr lang="en-US" altLang="ko-KR" sz="1200" b="1" dirty="0" err="1" smtClean="0"/>
              <a:t>yellowgreen</a:t>
            </a:r>
            <a:r>
              <a:rPr lang="en-US" altLang="ko-KR" sz="1200" b="1" dirty="0" smtClean="0"/>
              <a:t>; }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span 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{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color : 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blue;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font-size : 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20px;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en-US" altLang="ko-KR" sz="1200" b="1" dirty="0" smtClean="0">
              <a:solidFill>
                <a:srgbClr val="00B050"/>
              </a:solidFill>
            </a:endParaRPr>
          </a:p>
          <a:p>
            <a:pPr defTabSz="180000"/>
            <a:r>
              <a:rPr lang="en-US" altLang="ko-KR" sz="1200" b="1" dirty="0" smtClean="0"/>
              <a:t>&lt;/style&gt;</a:t>
            </a:r>
            <a:endParaRPr lang="en-US" altLang="ko-KR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355183" y="5428295"/>
            <a:ext cx="2123251" cy="236126"/>
          </a:xfrm>
          <a:prstGeom prst="roundRect">
            <a:avLst>
              <a:gd name="adj" fmla="val 3531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ko-KR" sz="1000" dirty="0" smtClean="0"/>
              <a:t>&lt;span&gt;</a:t>
            </a:r>
            <a:r>
              <a:rPr lang="ko-KR" altLang="en-US" sz="1000" dirty="0" smtClean="0"/>
              <a:t>의 글자는 </a:t>
            </a:r>
            <a:r>
              <a:rPr lang="en-US" altLang="ko-KR" sz="1000" dirty="0" smtClean="0"/>
              <a:t>blue</a:t>
            </a:r>
            <a:r>
              <a:rPr lang="ko-KR" altLang="en-US" sz="1000" dirty="0" smtClean="0"/>
              <a:t>에 </a:t>
            </a:r>
            <a:r>
              <a:rPr lang="en-US" altLang="ko-KR" sz="1000" dirty="0" smtClean="0"/>
              <a:t>20</a:t>
            </a:r>
            <a:r>
              <a:rPr lang="ko-KR" altLang="en-US" sz="1000" dirty="0" smtClean="0"/>
              <a:t>픽셀</a:t>
            </a:r>
            <a:endParaRPr lang="ko-KR" altLang="en-US" sz="1000" dirty="0"/>
          </a:p>
        </p:txBody>
      </p:sp>
      <p:sp>
        <p:nvSpPr>
          <p:cNvPr id="13" name="자유형 12"/>
          <p:cNvSpPr/>
          <p:nvPr/>
        </p:nvSpPr>
        <p:spPr>
          <a:xfrm>
            <a:off x="2376183" y="5065390"/>
            <a:ext cx="979000" cy="439314"/>
          </a:xfrm>
          <a:custGeom>
            <a:avLst/>
            <a:gdLst>
              <a:gd name="connsiteX0" fmla="*/ 795867 w 796180"/>
              <a:gd name="connsiteY0" fmla="*/ 270933 h 270933"/>
              <a:gd name="connsiteX1" fmla="*/ 685800 w 796180"/>
              <a:gd name="connsiteY1" fmla="*/ 152400 h 270933"/>
              <a:gd name="connsiteX2" fmla="*/ 118534 w 796180"/>
              <a:gd name="connsiteY2" fmla="*/ 76200 h 270933"/>
              <a:gd name="connsiteX3" fmla="*/ 0 w 796180"/>
              <a:gd name="connsiteY3" fmla="*/ 0 h 270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6180" h="270933">
                <a:moveTo>
                  <a:pt x="795867" y="270933"/>
                </a:moveTo>
                <a:cubicBezTo>
                  <a:pt x="797278" y="227894"/>
                  <a:pt x="798689" y="184856"/>
                  <a:pt x="685800" y="152400"/>
                </a:cubicBezTo>
                <a:cubicBezTo>
                  <a:pt x="572911" y="119944"/>
                  <a:pt x="232834" y="101600"/>
                  <a:pt x="118534" y="76200"/>
                </a:cubicBezTo>
                <a:cubicBezTo>
                  <a:pt x="4234" y="50800"/>
                  <a:pt x="2117" y="25400"/>
                  <a:pt x="0" y="0"/>
                </a:cubicBezTo>
              </a:path>
            </a:pathLst>
          </a:custGeom>
          <a:noFill/>
          <a:ln w="952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5451700" y="5381481"/>
            <a:ext cx="1314450" cy="133473"/>
          </a:xfrm>
          <a:custGeom>
            <a:avLst/>
            <a:gdLst>
              <a:gd name="connsiteX0" fmla="*/ 0 w 1314450"/>
              <a:gd name="connsiteY0" fmla="*/ 133473 h 133473"/>
              <a:gd name="connsiteX1" fmla="*/ 676275 w 1314450"/>
              <a:gd name="connsiteY1" fmla="*/ 123 h 133473"/>
              <a:gd name="connsiteX2" fmla="*/ 1314450 w 1314450"/>
              <a:gd name="connsiteY2" fmla="*/ 114423 h 13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4450" h="133473">
                <a:moveTo>
                  <a:pt x="0" y="133473"/>
                </a:moveTo>
                <a:cubicBezTo>
                  <a:pt x="228600" y="68385"/>
                  <a:pt x="457200" y="3298"/>
                  <a:pt x="676275" y="123"/>
                </a:cubicBezTo>
                <a:cubicBezTo>
                  <a:pt x="895350" y="-3052"/>
                  <a:pt x="1104900" y="55685"/>
                  <a:pt x="1314450" y="114423"/>
                </a:cubicBezTo>
              </a:path>
            </a:pathLst>
          </a:custGeom>
          <a:noFill/>
          <a:ln w="952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331423" y="3624939"/>
            <a:ext cx="2240553" cy="236125"/>
          </a:xfrm>
          <a:prstGeom prst="roundRect">
            <a:avLst>
              <a:gd name="adj" fmla="val 3531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ko-KR" sz="1000" dirty="0" smtClean="0"/>
              <a:t>&lt;body&gt;</a:t>
            </a:r>
            <a:r>
              <a:rPr lang="ko-KR" altLang="en-US" sz="1000" dirty="0" smtClean="0"/>
              <a:t>요소의 배경색 </a:t>
            </a:r>
            <a:r>
              <a:rPr lang="en-US" altLang="ko-KR" sz="1000" b="1" dirty="0" err="1" smtClean="0"/>
              <a:t>mistyrose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sp>
        <p:nvSpPr>
          <p:cNvPr id="10" name="자유형 9"/>
          <p:cNvSpPr/>
          <p:nvPr/>
        </p:nvSpPr>
        <p:spPr>
          <a:xfrm>
            <a:off x="3349850" y="3861064"/>
            <a:ext cx="1324992" cy="579683"/>
          </a:xfrm>
          <a:custGeom>
            <a:avLst/>
            <a:gdLst>
              <a:gd name="connsiteX0" fmla="*/ 1032933 w 1032933"/>
              <a:gd name="connsiteY0" fmla="*/ 0 h 364067"/>
              <a:gd name="connsiteX1" fmla="*/ 668867 w 1032933"/>
              <a:gd name="connsiteY1" fmla="*/ 203200 h 364067"/>
              <a:gd name="connsiteX2" fmla="*/ 237067 w 1032933"/>
              <a:gd name="connsiteY2" fmla="*/ 254000 h 364067"/>
              <a:gd name="connsiteX3" fmla="*/ 0 w 1032933"/>
              <a:gd name="connsiteY3" fmla="*/ 364067 h 36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933" h="364067">
                <a:moveTo>
                  <a:pt x="1032933" y="0"/>
                </a:moveTo>
                <a:cubicBezTo>
                  <a:pt x="917222" y="80433"/>
                  <a:pt x="801511" y="160867"/>
                  <a:pt x="668867" y="203200"/>
                </a:cubicBezTo>
                <a:cubicBezTo>
                  <a:pt x="536223" y="245533"/>
                  <a:pt x="348545" y="227189"/>
                  <a:pt x="237067" y="254000"/>
                </a:cubicBezTo>
                <a:cubicBezTo>
                  <a:pt x="125589" y="280811"/>
                  <a:pt x="62794" y="322439"/>
                  <a:pt x="0" y="364067"/>
                </a:cubicBezTo>
              </a:path>
            </a:pathLst>
          </a:custGeom>
          <a:noFill/>
          <a:ln w="952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5784016" y="3861064"/>
            <a:ext cx="601133" cy="988505"/>
          </a:xfrm>
          <a:custGeom>
            <a:avLst/>
            <a:gdLst>
              <a:gd name="connsiteX0" fmla="*/ 0 w 601133"/>
              <a:gd name="connsiteY0" fmla="*/ 0 h 770467"/>
              <a:gd name="connsiteX1" fmla="*/ 152400 w 601133"/>
              <a:gd name="connsiteY1" fmla="*/ 601134 h 770467"/>
              <a:gd name="connsiteX2" fmla="*/ 601133 w 601133"/>
              <a:gd name="connsiteY2" fmla="*/ 770467 h 770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133" h="770467">
                <a:moveTo>
                  <a:pt x="0" y="0"/>
                </a:moveTo>
                <a:cubicBezTo>
                  <a:pt x="26105" y="236361"/>
                  <a:pt x="52211" y="472723"/>
                  <a:pt x="152400" y="601134"/>
                </a:cubicBezTo>
                <a:cubicBezTo>
                  <a:pt x="252589" y="729545"/>
                  <a:pt x="426861" y="750006"/>
                  <a:pt x="601133" y="770467"/>
                </a:cubicBezTo>
              </a:path>
            </a:pathLst>
          </a:custGeom>
          <a:noFill/>
          <a:ln w="952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14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단축 프로퍼티</a:t>
            </a:r>
            <a:r>
              <a:rPr lang="en-US" altLang="ko-KR" smtClean="0"/>
              <a:t>, font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font </a:t>
            </a:r>
            <a:r>
              <a:rPr lang="ko-KR" altLang="en-US" dirty="0" err="1"/>
              <a:t>프로퍼티</a:t>
            </a:r>
            <a:endParaRPr lang="ko-KR" altLang="en-US" dirty="0"/>
          </a:p>
          <a:p>
            <a:pPr lvl="1"/>
            <a:r>
              <a:rPr lang="en-US" altLang="ko-KR" dirty="0" smtClean="0"/>
              <a:t>font-style</a:t>
            </a:r>
            <a:r>
              <a:rPr lang="en-US" altLang="ko-KR" dirty="0"/>
              <a:t>, font-weight, font-size, font-family</a:t>
            </a:r>
            <a:r>
              <a:rPr lang="ko-KR" altLang="en-US" dirty="0"/>
              <a:t>를 순서대로 지정하는 </a:t>
            </a:r>
            <a:r>
              <a:rPr lang="ko-KR" altLang="en-US" dirty="0" smtClean="0"/>
              <a:t>단축 </a:t>
            </a:r>
            <a:r>
              <a:rPr lang="ko-KR" altLang="en-US" dirty="0" err="1" smtClean="0"/>
              <a:t>프로퍼티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/>
              <a:t>20</a:t>
            </a:r>
            <a:r>
              <a:rPr lang="ko-KR" altLang="en-US" dirty="0"/>
              <a:t>픽셀로 이탤릭 스타일에 </a:t>
            </a:r>
            <a:r>
              <a:rPr lang="en-US" altLang="ko-KR" dirty="0"/>
              <a:t>bold </a:t>
            </a:r>
            <a:r>
              <a:rPr lang="ko-KR" altLang="en-US" dirty="0"/>
              <a:t>굵기로 </a:t>
            </a:r>
            <a:r>
              <a:rPr lang="en-US" altLang="ko-KR" dirty="0" err="1"/>
              <a:t>consolas</a:t>
            </a:r>
            <a:r>
              <a:rPr lang="en-US" altLang="ko-KR" dirty="0"/>
              <a:t> </a:t>
            </a:r>
            <a:r>
              <a:rPr lang="ko-KR" altLang="en-US" dirty="0"/>
              <a:t>체</a:t>
            </a:r>
          </a:p>
          <a:p>
            <a:pPr lvl="2"/>
            <a:r>
              <a:rPr lang="fr-FR" altLang="ko-KR" dirty="0"/>
              <a:t>font : italic bold 20px consolas, sans-serif;</a:t>
            </a:r>
          </a:p>
          <a:p>
            <a:pPr lvl="2"/>
            <a:r>
              <a:rPr lang="en-US" altLang="ko-KR" dirty="0"/>
              <a:t>f</a:t>
            </a:r>
            <a:r>
              <a:rPr lang="en-US" altLang="ko-KR" dirty="0" smtClean="0"/>
              <a:t>ont : </a:t>
            </a:r>
            <a:r>
              <a:rPr lang="en-US" altLang="ko-KR" dirty="0"/>
              <a:t>20px </a:t>
            </a:r>
            <a:r>
              <a:rPr lang="en-US" altLang="ko-KR" dirty="0" err="1"/>
              <a:t>consolas</a:t>
            </a:r>
            <a:r>
              <a:rPr lang="en-US" altLang="ko-KR" dirty="0"/>
              <a:t>, sans-serif;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/* </a:t>
            </a:r>
            <a:r>
              <a:rPr lang="en-US" altLang="ko-KR" dirty="0"/>
              <a:t>font-size, </a:t>
            </a:r>
            <a:r>
              <a:rPr lang="en-US" altLang="ko-KR" dirty="0" smtClean="0"/>
              <a:t>font-family</a:t>
            </a:r>
            <a:r>
              <a:rPr lang="ko-KR" altLang="en-US" dirty="0" smtClean="0"/>
              <a:t>외 생략 가능 *</a:t>
            </a:r>
            <a:r>
              <a:rPr lang="en-US" altLang="ko-KR" dirty="0"/>
              <a:t>/</a:t>
            </a:r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75656" y="2708920"/>
            <a:ext cx="531033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fr-FR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font : font-style, font-weight, font-size, font-family</a:t>
            </a:r>
          </a:p>
        </p:txBody>
      </p:sp>
    </p:spTree>
    <p:extLst>
      <p:ext uri="{BB962C8B-B14F-4D97-AF65-F5344CB8AC3E}">
        <p14:creationId xmlns:p14="http://schemas.microsoft.com/office/powerpoint/2010/main" val="401964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24675" y="1340970"/>
            <a:ext cx="5367366" cy="5478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폰트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&lt;style&gt;</a:t>
            </a:r>
          </a:p>
          <a:p>
            <a:pPr defTabSz="180000"/>
            <a:r>
              <a:rPr lang="en-US" altLang="ko-KR" sz="1400" dirty="0"/>
              <a:t>body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font-family : </a:t>
            </a:r>
            <a:r>
              <a:rPr lang="en-US" altLang="ko-KR" sz="1400" b="1" dirty="0"/>
              <a:t>"Times New Roman", Serif;</a:t>
            </a:r>
          </a:p>
          <a:p>
            <a:pPr defTabSz="180000"/>
            <a:r>
              <a:rPr lang="en-US" altLang="ko-KR" sz="1400" b="1" dirty="0" smtClean="0"/>
              <a:t>	font-size : </a:t>
            </a:r>
            <a:r>
              <a:rPr lang="en-US" altLang="ko-KR" sz="1400" b="1" dirty="0"/>
              <a:t>large;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h3 {</a:t>
            </a:r>
          </a:p>
          <a:p>
            <a:pPr defTabSz="180000"/>
            <a:r>
              <a:rPr lang="fr-FR" altLang="ko-KR" sz="1400" dirty="0" smtClean="0"/>
              <a:t>	</a:t>
            </a:r>
            <a:r>
              <a:rPr lang="fr-FR" altLang="ko-KR" sz="1400" b="1" dirty="0" smtClean="0"/>
              <a:t>font : </a:t>
            </a:r>
            <a:r>
              <a:rPr lang="fr-FR" altLang="ko-KR" sz="1400" b="1" dirty="0"/>
              <a:t>italic bold 40px consolas, sans-serif;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&lt;/style&gt;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b="1" dirty="0"/>
              <a:t>&lt;h3&gt;</a:t>
            </a:r>
            <a:r>
              <a:rPr lang="en-US" altLang="ko-KR" sz="1400" dirty="0"/>
              <a:t>Consolas font</a:t>
            </a:r>
            <a:r>
              <a:rPr lang="en-US" altLang="ko-KR" sz="1400" b="1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&lt;p style="</a:t>
            </a:r>
            <a:r>
              <a:rPr lang="en-US" altLang="ko-KR" sz="1400" b="1" dirty="0"/>
              <a:t>font-weight:900</a:t>
            </a:r>
            <a:r>
              <a:rPr lang="en-US" altLang="ko-KR" sz="1400" dirty="0"/>
              <a:t>"&gt;font-weight 900&lt;/p&gt;</a:t>
            </a:r>
          </a:p>
          <a:p>
            <a:pPr defTabSz="180000"/>
            <a:r>
              <a:rPr lang="en-US" altLang="ko-KR" sz="1400" dirty="0"/>
              <a:t>&lt;p style="</a:t>
            </a:r>
            <a:r>
              <a:rPr lang="en-US" altLang="ko-KR" sz="1400" b="1" dirty="0"/>
              <a:t>font-weight:100</a:t>
            </a:r>
            <a:r>
              <a:rPr lang="en-US" altLang="ko-KR" sz="1400" dirty="0"/>
              <a:t>"&gt;font-weight 100&lt;/p&gt;</a:t>
            </a:r>
          </a:p>
          <a:p>
            <a:pPr defTabSz="180000"/>
            <a:r>
              <a:rPr lang="pl-PL" altLang="ko-KR" sz="1400" dirty="0"/>
              <a:t>&lt;p style="</a:t>
            </a:r>
            <a:r>
              <a:rPr lang="pl-PL" altLang="ko-KR" sz="1400" b="1" dirty="0"/>
              <a:t>font-style:italic</a:t>
            </a:r>
            <a:r>
              <a:rPr lang="pl-PL" altLang="ko-KR" sz="1400" dirty="0"/>
              <a:t>"&gt;Italic Style&lt;/p&gt;</a:t>
            </a:r>
          </a:p>
          <a:p>
            <a:pPr defTabSz="180000"/>
            <a:r>
              <a:rPr lang="fr-FR" altLang="ko-KR" sz="1400" dirty="0"/>
              <a:t>&lt;p style="</a:t>
            </a:r>
            <a:r>
              <a:rPr lang="fr-FR" altLang="ko-KR" sz="1400" b="1" dirty="0"/>
              <a:t>font-style:oblique</a:t>
            </a:r>
            <a:r>
              <a:rPr lang="fr-FR" altLang="ko-KR" sz="1400" dirty="0"/>
              <a:t>"&gt;Oblique Style&lt;/p&gt;</a:t>
            </a:r>
          </a:p>
          <a:p>
            <a:pPr defTabSz="180000"/>
            <a:r>
              <a:rPr lang="en-US" altLang="ko-KR" sz="1400" dirty="0"/>
              <a:t>&lt;p&gt;</a:t>
            </a:r>
            <a:r>
              <a:rPr lang="ko-KR" altLang="en-US" sz="1400" dirty="0"/>
              <a:t>현재 크기의 </a:t>
            </a:r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dirty="0"/>
              <a:t>span style="</a:t>
            </a:r>
            <a:r>
              <a:rPr lang="en-US" altLang="ko-KR" sz="1400" b="1" dirty="0"/>
              <a:t>font-size:1.5em</a:t>
            </a:r>
            <a:r>
              <a:rPr lang="en-US" altLang="ko-KR" sz="1400" dirty="0"/>
              <a:t>"&gt;1.5</a:t>
            </a:r>
            <a:r>
              <a:rPr lang="ko-KR" altLang="en-US" sz="1400" dirty="0"/>
              <a:t>배</a:t>
            </a:r>
            <a:r>
              <a:rPr lang="en-US" altLang="ko-KR" sz="1400" dirty="0"/>
              <a:t>&lt;/span&gt;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ko-KR" altLang="en-US" sz="1400" dirty="0" smtClean="0"/>
              <a:t>크기로</a:t>
            </a:r>
            <a:r>
              <a:rPr lang="en-US" altLang="ko-KR" sz="1400" dirty="0" smtClean="0"/>
              <a:t>&lt;/</a:t>
            </a:r>
            <a:r>
              <a:rPr lang="en-US" altLang="ko-KR" sz="1400" dirty="0"/>
              <a:t>p&gt;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4–12 CSS3 </a:t>
            </a:r>
            <a:r>
              <a:rPr lang="ko-KR" altLang="en-US" dirty="0" smtClean="0"/>
              <a:t>폰트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4432339" y="1852059"/>
            <a:ext cx="3749160" cy="4312117"/>
            <a:chOff x="4211960" y="1844824"/>
            <a:chExt cx="3749160" cy="431211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4048" y="1844824"/>
              <a:ext cx="2957072" cy="3881885"/>
            </a:xfrm>
            <a:prstGeom prst="rect">
              <a:avLst/>
            </a:prstGeom>
          </p:spPr>
        </p:pic>
        <p:sp>
          <p:nvSpPr>
            <p:cNvPr id="6" name="자유형 5"/>
            <p:cNvSpPr/>
            <p:nvPr/>
          </p:nvSpPr>
          <p:spPr>
            <a:xfrm>
              <a:off x="5249977" y="5430412"/>
              <a:ext cx="129313" cy="495300"/>
            </a:xfrm>
            <a:custGeom>
              <a:avLst/>
              <a:gdLst>
                <a:gd name="connsiteX0" fmla="*/ 0 w 439446"/>
                <a:gd name="connsiteY0" fmla="*/ 495300 h 495300"/>
                <a:gd name="connsiteX1" fmla="*/ 371475 w 439446"/>
                <a:gd name="connsiteY1" fmla="*/ 381000 h 495300"/>
                <a:gd name="connsiteX2" fmla="*/ 438150 w 439446"/>
                <a:gd name="connsiteY2" fmla="*/ 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446" h="495300">
                  <a:moveTo>
                    <a:pt x="0" y="495300"/>
                  </a:moveTo>
                  <a:cubicBezTo>
                    <a:pt x="149225" y="479425"/>
                    <a:pt x="298450" y="463550"/>
                    <a:pt x="371475" y="381000"/>
                  </a:cubicBezTo>
                  <a:cubicBezTo>
                    <a:pt x="444500" y="298450"/>
                    <a:pt x="441325" y="149225"/>
                    <a:pt x="438150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6206670" y="5449462"/>
              <a:ext cx="200025" cy="461257"/>
            </a:xfrm>
            <a:custGeom>
              <a:avLst/>
              <a:gdLst>
                <a:gd name="connsiteX0" fmla="*/ 0 w 400050"/>
                <a:gd name="connsiteY0" fmla="*/ 0 h 515342"/>
                <a:gd name="connsiteX1" fmla="*/ 19050 w 400050"/>
                <a:gd name="connsiteY1" fmla="*/ 200025 h 515342"/>
                <a:gd name="connsiteX2" fmla="*/ 114300 w 400050"/>
                <a:gd name="connsiteY2" fmla="*/ 466725 h 515342"/>
                <a:gd name="connsiteX3" fmla="*/ 400050 w 400050"/>
                <a:gd name="connsiteY3" fmla="*/ 514350 h 51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050" h="515342">
                  <a:moveTo>
                    <a:pt x="0" y="0"/>
                  </a:moveTo>
                  <a:cubicBezTo>
                    <a:pt x="0" y="61119"/>
                    <a:pt x="0" y="122238"/>
                    <a:pt x="19050" y="200025"/>
                  </a:cubicBezTo>
                  <a:cubicBezTo>
                    <a:pt x="38100" y="277812"/>
                    <a:pt x="50800" y="414338"/>
                    <a:pt x="114300" y="466725"/>
                  </a:cubicBezTo>
                  <a:cubicBezTo>
                    <a:pt x="177800" y="519112"/>
                    <a:pt x="288925" y="516731"/>
                    <a:pt x="400050" y="51435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74985" y="5910720"/>
              <a:ext cx="1098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font-size : large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34091" y="5802601"/>
              <a:ext cx="11592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font-size : 1.5em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4211960" y="3115863"/>
              <a:ext cx="866473" cy="313138"/>
            </a:xfrm>
            <a:custGeom>
              <a:avLst/>
              <a:gdLst>
                <a:gd name="connsiteX0" fmla="*/ 0 w 504825"/>
                <a:gd name="connsiteY0" fmla="*/ 314325 h 314325"/>
                <a:gd name="connsiteX1" fmla="*/ 228600 w 504825"/>
                <a:gd name="connsiteY1" fmla="*/ 247650 h 314325"/>
                <a:gd name="connsiteX2" fmla="*/ 285750 w 504825"/>
                <a:gd name="connsiteY2" fmla="*/ 47625 h 314325"/>
                <a:gd name="connsiteX3" fmla="*/ 504825 w 504825"/>
                <a:gd name="connsiteY3" fmla="*/ 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825" h="314325">
                  <a:moveTo>
                    <a:pt x="0" y="314325"/>
                  </a:moveTo>
                  <a:cubicBezTo>
                    <a:pt x="90487" y="303212"/>
                    <a:pt x="180975" y="292100"/>
                    <a:pt x="228600" y="247650"/>
                  </a:cubicBezTo>
                  <a:cubicBezTo>
                    <a:pt x="276225" y="203200"/>
                    <a:pt x="239713" y="88900"/>
                    <a:pt x="285750" y="47625"/>
                  </a:cubicBezTo>
                  <a:cubicBezTo>
                    <a:pt x="331787" y="6350"/>
                    <a:pt x="418306" y="3175"/>
                    <a:pt x="504825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오른쪽 중괄호 10"/>
            <p:cNvSpPr/>
            <p:nvPr/>
          </p:nvSpPr>
          <p:spPr>
            <a:xfrm rot="19953566">
              <a:off x="6630365" y="3675156"/>
              <a:ext cx="258269" cy="1743629"/>
            </a:xfrm>
            <a:prstGeom prst="rightBrace">
              <a:avLst>
                <a:gd name="adj1" fmla="val 37837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 rot="3858663">
              <a:off x="6347132" y="4242525"/>
              <a:ext cx="12827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Times New Roman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950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CSS3</a:t>
            </a:r>
            <a:r>
              <a:rPr lang="ko-KR" altLang="en-US" dirty="0" smtClean="0"/>
              <a:t>의 박스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43236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HTML </a:t>
            </a:r>
            <a:r>
              <a:rPr lang="ko-KR" altLang="en-US" dirty="0"/>
              <a:t>태그는 사각형 박스로 다루어진다</a:t>
            </a:r>
          </a:p>
          <a:p>
            <a:pPr lvl="1"/>
            <a:r>
              <a:rPr lang="ko-KR" altLang="en-US" dirty="0" smtClean="0"/>
              <a:t>각 </a:t>
            </a:r>
            <a:r>
              <a:rPr lang="en-US" altLang="ko-KR" dirty="0"/>
              <a:t>HTML </a:t>
            </a:r>
            <a:r>
              <a:rPr lang="ko-KR" altLang="en-US" dirty="0"/>
              <a:t>태그 요소를 하나의 </a:t>
            </a:r>
            <a:r>
              <a:rPr lang="ko-KR" altLang="en-US" dirty="0" smtClean="0"/>
              <a:t>박스로 다룸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박스 </a:t>
            </a:r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 smtClean="0"/>
              <a:t>배경 </a:t>
            </a:r>
            <a:r>
              <a:rPr lang="ko-KR" altLang="en-US" dirty="0"/>
              <a:t>색</a:t>
            </a:r>
            <a:r>
              <a:rPr lang="en-US" altLang="ko-KR" dirty="0"/>
              <a:t>, </a:t>
            </a:r>
            <a:r>
              <a:rPr lang="ko-KR" altLang="en-US" dirty="0" smtClean="0"/>
              <a:t>여백</a:t>
            </a:r>
            <a:r>
              <a:rPr lang="en-US" altLang="ko-KR" dirty="0"/>
              <a:t>, </a:t>
            </a:r>
            <a:r>
              <a:rPr lang="ko-KR" altLang="en-US" dirty="0" smtClean="0"/>
              <a:t>옆 </a:t>
            </a:r>
            <a:r>
              <a:rPr lang="ko-KR" altLang="en-US" dirty="0"/>
              <a:t>박스와의 거리 </a:t>
            </a:r>
            <a:r>
              <a:rPr lang="ko-KR" altLang="en-US" dirty="0" smtClean="0"/>
              <a:t>등 제어 가능</a:t>
            </a:r>
            <a:endParaRPr lang="ko-KR" altLang="en-US" dirty="0"/>
          </a:p>
          <a:p>
            <a:r>
              <a:rPr lang="en-US" altLang="ko-KR" dirty="0" smtClean="0"/>
              <a:t>&lt;div&gt;</a:t>
            </a:r>
            <a:r>
              <a:rPr lang="ko-KR" altLang="en-US" dirty="0" smtClean="0"/>
              <a:t>의 박스 모델 사례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919517" y="2868046"/>
            <a:ext cx="6748828" cy="3595829"/>
            <a:chOff x="919517" y="2868046"/>
            <a:chExt cx="6748828" cy="359582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60032" y="3284984"/>
              <a:ext cx="2485839" cy="256488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919517" y="5983289"/>
              <a:ext cx="29523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>
                <a:buAutoNum type="alphaLcParenBoth"/>
              </a:pPr>
              <a:r>
                <a:rPr lang="en-US" altLang="ko-KR" sz="1200" dirty="0" smtClean="0"/>
                <a:t>&lt;div&gt; </a:t>
              </a:r>
              <a:r>
                <a:rPr lang="ko-KR" altLang="en-US" sz="1200" dirty="0" smtClean="0"/>
                <a:t>영역의 박스 구성이 보이지 </a:t>
              </a:r>
              <a:r>
                <a:rPr lang="ko-KR" altLang="en-US" sz="1200" dirty="0" err="1" smtClean="0"/>
                <a:t>않</a:t>
              </a:r>
              <a:r>
                <a:rPr lang="ko-KR" altLang="en-US" sz="1200" dirty="0" smtClean="0"/>
                <a:t> 지만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사실 박스로 구성되어 있음</a:t>
              </a:r>
              <a:endParaRPr lang="ko-KR" altLang="en-US" sz="1200" dirty="0"/>
            </a:p>
          </p:txBody>
        </p:sp>
        <p:sp>
          <p:nvSpPr>
            <p:cNvPr id="7" name="왼쪽/오른쪽 화살표 6"/>
            <p:cNvSpPr/>
            <p:nvPr/>
          </p:nvSpPr>
          <p:spPr>
            <a:xfrm>
              <a:off x="4014720" y="4700440"/>
              <a:ext cx="576064" cy="288032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27047" y="6002210"/>
              <a:ext cx="284129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 smtClean="0"/>
                <a:t>(b) &lt;div&gt;</a:t>
              </a:r>
              <a:r>
                <a:rPr lang="ko-KR" altLang="en-US" sz="1200" dirty="0" smtClean="0"/>
                <a:t>의 박스 모델</a:t>
              </a:r>
              <a:r>
                <a:rPr lang="en-US" altLang="ko-KR" sz="1200" dirty="0" smtClean="0"/>
                <a:t>. </a:t>
              </a:r>
              <a:r>
                <a:rPr lang="ko-KR" altLang="en-US" sz="1200" dirty="0" err="1" smtClean="0"/>
                <a:t>콘텐츠</a:t>
              </a:r>
              <a:r>
                <a:rPr lang="en-US" altLang="ko-KR" sz="1200" dirty="0" smtClean="0"/>
                <a:t>, </a:t>
              </a:r>
              <a:r>
                <a:rPr lang="ko-KR" altLang="en-US" sz="1200" dirty="0" err="1" smtClean="0"/>
                <a:t>패딩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테두리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여백이 보이도록  색을 입혔음</a:t>
              </a:r>
              <a:endParaRPr lang="ko-KR" altLang="en-US" sz="12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526888" y="4052368"/>
              <a:ext cx="115212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m</a:t>
              </a:r>
              <a:r>
                <a:rPr lang="en-US" altLang="ko-KR" sz="1200" dirty="0" smtClean="0"/>
                <a:t>argin(</a:t>
              </a:r>
              <a:r>
                <a:rPr lang="ko-KR" altLang="en-US" sz="1200" dirty="0" smtClean="0"/>
                <a:t>여백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827046" y="5340593"/>
              <a:ext cx="71320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/>
                <a:t>테두리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(border)</a:t>
              </a:r>
              <a:endParaRPr lang="ko-KR" altLang="en-US" sz="12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548367" y="5324894"/>
              <a:ext cx="91429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err="1" smtClean="0"/>
                <a:t>패딩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(padding)</a:t>
              </a:r>
              <a:endParaRPr lang="ko-KR" altLang="en-US" sz="12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77581" y="4423441"/>
              <a:ext cx="72008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err="1" smtClean="0"/>
                <a:t>콘텐</a:t>
              </a:r>
              <a:r>
                <a:rPr lang="ko-KR" altLang="en-US" sz="1200" dirty="0" err="1"/>
                <a:t>츠</a:t>
              </a:r>
              <a:endParaRPr lang="ko-KR" altLang="en-US" sz="1200" dirty="0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 flipV="1">
              <a:off x="5238856" y="4988472"/>
              <a:ext cx="288032" cy="432048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H="1">
              <a:off x="6318976" y="4576825"/>
              <a:ext cx="576064" cy="252729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H="1" flipV="1">
              <a:off x="6462992" y="5063730"/>
              <a:ext cx="314589" cy="284782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2880553" y="2868046"/>
              <a:ext cx="2659702" cy="369332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&lt;div&gt;DIVDIVDIV&lt;/div&gt;</a:t>
              </a:r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4530" y="3332288"/>
              <a:ext cx="2488177" cy="25672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071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박스 모델의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43</a:t>
            </a:fld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6012160" y="1934083"/>
            <a:ext cx="2574559" cy="3459323"/>
            <a:chOff x="5796135" y="1841885"/>
            <a:chExt cx="2574559" cy="3459323"/>
          </a:xfrm>
        </p:grpSpPr>
        <p:sp>
          <p:nvSpPr>
            <p:cNvPr id="5" name="직사각형 4"/>
            <p:cNvSpPr/>
            <p:nvPr/>
          </p:nvSpPr>
          <p:spPr>
            <a:xfrm>
              <a:off x="5796135" y="1841885"/>
              <a:ext cx="2574559" cy="34593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1">
                  <a:lumMod val="65000"/>
                </a:schemeClr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228184" y="2276871"/>
              <a:ext cx="1800200" cy="26208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588223" y="2636912"/>
              <a:ext cx="1123313" cy="19442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948264" y="3068960"/>
              <a:ext cx="432048" cy="115212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콘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텐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</a:rPr>
                <a:t>츠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24263" y="1870202"/>
              <a:ext cx="1518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margin(</a:t>
              </a:r>
              <a:r>
                <a:rPr lang="ko-KR" altLang="en-US" dirty="0" smtClean="0"/>
                <a:t>여백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72188" y="4566940"/>
              <a:ext cx="13763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border(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테두리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68117" y="2656974"/>
              <a:ext cx="1163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padding(</a:t>
              </a:r>
              <a:r>
                <a:rPr lang="ko-KR" altLang="en-US" sz="1200" dirty="0" err="1" smtClean="0"/>
                <a:t>패딩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1369" y="2054613"/>
            <a:ext cx="506531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80000" fontAlgn="base"/>
            <a:r>
              <a:rPr lang="ko-KR" altLang="en-US" sz="1600" b="1" dirty="0" err="1" smtClean="0"/>
              <a:t>콘텐츠</a:t>
            </a:r>
            <a:endParaRPr lang="en-US" altLang="ko-KR" sz="1600" b="1" dirty="0"/>
          </a:p>
          <a:p>
            <a:pPr lvl="0" defTabSz="180000" fontAlgn="base"/>
            <a:r>
              <a:rPr lang="en-US" altLang="ko-KR" sz="1600" dirty="0" smtClean="0"/>
              <a:t>	HTML </a:t>
            </a:r>
            <a:r>
              <a:rPr lang="ko-KR" altLang="en-US" sz="1600" dirty="0"/>
              <a:t>태그의 텍스트나 이미지가 출력되는 </a:t>
            </a:r>
            <a:r>
              <a:rPr lang="ko-KR" altLang="en-US" sz="1600" dirty="0" smtClean="0"/>
              <a:t>부분</a:t>
            </a:r>
            <a:endParaRPr lang="en-US" altLang="ko-KR" sz="1600" dirty="0" smtClean="0"/>
          </a:p>
          <a:p>
            <a:pPr defTabSz="180000" fontAlgn="base"/>
            <a:endParaRPr lang="ko-KR" altLang="en-US" sz="1600" dirty="0"/>
          </a:p>
          <a:p>
            <a:pPr lvl="0" defTabSz="180000" fontAlgn="base"/>
            <a:r>
              <a:rPr lang="ko-KR" altLang="en-US" sz="1600" b="1" dirty="0" err="1" smtClean="0"/>
              <a:t>패딩</a:t>
            </a:r>
            <a:endParaRPr lang="ko-KR" altLang="en-US" sz="1600" b="1" dirty="0"/>
          </a:p>
          <a:p>
            <a:pPr defTabSz="180000" fontAlgn="base"/>
            <a:r>
              <a:rPr lang="en-US" altLang="ko-KR" sz="1600" dirty="0" smtClean="0"/>
              <a:t>	</a:t>
            </a:r>
            <a:r>
              <a:rPr lang="ko-KR" altLang="en-US" sz="1600" dirty="0" err="1" smtClean="0"/>
              <a:t>콘텐츠를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직접 둘러싸고 있는 내부 </a:t>
            </a:r>
            <a:r>
              <a:rPr lang="ko-KR" altLang="en-US" sz="1600" dirty="0" smtClean="0"/>
              <a:t>여백</a:t>
            </a:r>
            <a:endParaRPr lang="en-US" altLang="ko-KR" sz="1600" dirty="0" smtClean="0"/>
          </a:p>
          <a:p>
            <a:pPr defTabSz="180000" fontAlgn="base"/>
            <a:endParaRPr lang="ko-KR" altLang="en-US" sz="1600" dirty="0"/>
          </a:p>
          <a:p>
            <a:pPr lvl="0" defTabSz="180000" fontAlgn="base"/>
            <a:r>
              <a:rPr lang="ko-KR" altLang="en-US" sz="1600" b="1" dirty="0" smtClean="0"/>
              <a:t>테두리</a:t>
            </a:r>
            <a:endParaRPr lang="ko-KR" altLang="en-US" sz="1600" b="1" dirty="0"/>
          </a:p>
          <a:p>
            <a:pPr defTabSz="180000" fontAlgn="base"/>
            <a:r>
              <a:rPr lang="en-US" altLang="ko-KR" sz="1600" dirty="0" smtClean="0"/>
              <a:t>	</a:t>
            </a:r>
            <a:r>
              <a:rPr lang="ko-KR" altLang="en-US" sz="1600" dirty="0" err="1" smtClean="0"/>
              <a:t>패딩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외부의 테두리로서</a:t>
            </a:r>
            <a:r>
              <a:rPr lang="en-US" altLang="ko-KR" sz="1600" dirty="0"/>
              <a:t>, </a:t>
            </a:r>
            <a:r>
              <a:rPr lang="ko-KR" altLang="en-US" sz="1600" dirty="0"/>
              <a:t>직선이나 점선 혹은 </a:t>
            </a:r>
            <a:endParaRPr lang="en-US" altLang="ko-KR" sz="1600" dirty="0" smtClean="0"/>
          </a:p>
          <a:p>
            <a:pPr defTabSz="180000" fontAlgn="base"/>
            <a:r>
              <a:rPr lang="en-US" altLang="ko-KR" sz="1600" dirty="0"/>
              <a:t>	</a:t>
            </a:r>
            <a:r>
              <a:rPr lang="ko-KR" altLang="en-US" sz="1600" dirty="0" smtClean="0"/>
              <a:t>이미지로 </a:t>
            </a:r>
            <a:r>
              <a:rPr lang="ko-KR" altLang="en-US" sz="1600" dirty="0"/>
              <a:t>테두리를 그릴 수 </a:t>
            </a:r>
            <a:r>
              <a:rPr lang="ko-KR" altLang="en-US" sz="1600" dirty="0" smtClean="0"/>
              <a:t>있음</a:t>
            </a:r>
            <a:endParaRPr lang="en-US" altLang="ko-KR" sz="1600" dirty="0" smtClean="0"/>
          </a:p>
          <a:p>
            <a:pPr defTabSz="180000" fontAlgn="base"/>
            <a:endParaRPr lang="ko-KR" altLang="en-US" sz="1600" dirty="0"/>
          </a:p>
          <a:p>
            <a:pPr lvl="0" defTabSz="180000" fontAlgn="base"/>
            <a:r>
              <a:rPr lang="ko-KR" altLang="en-US" sz="1600" b="1" dirty="0" smtClean="0"/>
              <a:t>여백</a:t>
            </a:r>
            <a:endParaRPr lang="ko-KR" altLang="en-US" sz="1600" b="1" dirty="0"/>
          </a:p>
          <a:p>
            <a:pPr defTabSz="180000" fontAlgn="base"/>
            <a:r>
              <a:rPr lang="en-US" altLang="ko-KR" sz="1600" dirty="0" smtClean="0"/>
              <a:t>	</a:t>
            </a:r>
            <a:r>
              <a:rPr lang="ko-KR" altLang="en-US" sz="1600" dirty="0" smtClean="0"/>
              <a:t>박스의 </a:t>
            </a:r>
            <a:r>
              <a:rPr lang="ko-KR" altLang="en-US" sz="1600" dirty="0"/>
              <a:t>맨 바깥 영역이며 테두리 바깥의 </a:t>
            </a:r>
            <a:r>
              <a:rPr lang="ko-KR" altLang="en-US" sz="1600" dirty="0" smtClean="0"/>
              <a:t>공간으로</a:t>
            </a:r>
            <a:endParaRPr lang="en-US" altLang="ko-KR" sz="1600" dirty="0" smtClean="0"/>
          </a:p>
          <a:p>
            <a:pPr defTabSz="180000" fontAlgn="base"/>
            <a:r>
              <a:rPr lang="en-US" altLang="ko-KR" sz="1600" dirty="0"/>
              <a:t>	</a:t>
            </a:r>
            <a:r>
              <a:rPr lang="ko-KR" altLang="en-US" sz="1600" dirty="0" smtClean="0"/>
              <a:t>인접한 </a:t>
            </a:r>
            <a:r>
              <a:rPr lang="ko-KR" altLang="en-US" sz="1600" dirty="0"/>
              <a:t>아래위 이웃 태그의 박스와의 거리</a:t>
            </a:r>
          </a:p>
        </p:txBody>
      </p:sp>
    </p:spTree>
    <p:extLst>
      <p:ext uri="{BB962C8B-B14F-4D97-AF65-F5344CB8AC3E}">
        <p14:creationId xmlns:p14="http://schemas.microsoft.com/office/powerpoint/2010/main" val="119319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박스 모델을 구성하는 </a:t>
            </a:r>
            <a:r>
              <a:rPr lang="en-US" altLang="ko-KR" dirty="0"/>
              <a:t>CSS3 </a:t>
            </a:r>
            <a:r>
              <a:rPr lang="ko-KR" altLang="en-US" dirty="0" err="1" smtClean="0"/>
              <a:t>프로퍼티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44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823635"/>
              </p:ext>
            </p:extLst>
          </p:nvPr>
        </p:nvGraphicFramePr>
        <p:xfrm>
          <a:off x="827584" y="1412776"/>
          <a:ext cx="7200801" cy="5059363"/>
        </p:xfrm>
        <a:graphic>
          <a:graphicData uri="http://schemas.openxmlformats.org/drawingml/2006/table">
            <a:tbl>
              <a:tblPr/>
              <a:tblGrid>
                <a:gridCol w="1137959"/>
                <a:gridCol w="780211"/>
                <a:gridCol w="1261156"/>
                <a:gridCol w="1780422"/>
                <a:gridCol w="2241053"/>
              </a:tblGrid>
              <a:tr h="3477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9516" marR="59516" marT="16455" marB="164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콘텐츠</a:t>
                      </a:r>
                    </a:p>
                  </a:txBody>
                  <a:tcPr marL="59516" marR="59516" marT="16455" marB="164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패딩</a:t>
                      </a:r>
                    </a:p>
                  </a:txBody>
                  <a:tcPr marL="59516" marR="59516" marT="16455" marB="164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테두리</a:t>
                      </a:r>
                    </a:p>
                  </a:txBody>
                  <a:tcPr marL="59516" marR="59516" marT="16455" marB="164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여백</a:t>
                      </a:r>
                    </a:p>
                  </a:txBody>
                  <a:tcPr marL="59516" marR="59516" marT="16455" marB="164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91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크기 관련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프로퍼티</a:t>
                      </a:r>
                    </a:p>
                  </a:txBody>
                  <a:tcPr marL="59516" marR="59516" marT="16455" marB="164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width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height</a:t>
                      </a:r>
                    </a:p>
                  </a:txBody>
                  <a:tcPr marL="59516" marR="59516" marT="16455" marB="16455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padding-top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padding-right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padding-bottom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padding-left</a:t>
                      </a:r>
                    </a:p>
                  </a:txBody>
                  <a:tcPr marL="59516" marR="59516" marT="16455" marB="16455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border-top-width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border-right-width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border-bottom-width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border-left-width</a:t>
                      </a:r>
                    </a:p>
                  </a:txBody>
                  <a:tcPr marL="59516" marR="59516" marT="16455" marB="16455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margin-top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margin-right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margin-bottom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margin-left</a:t>
                      </a:r>
                    </a:p>
                  </a:txBody>
                  <a:tcPr marL="59516" marR="59516" marT="16455" marB="16455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크기 관련 단축 프로퍼티</a:t>
                      </a:r>
                    </a:p>
                  </a:txBody>
                  <a:tcPr marL="59516" marR="59516" marT="16455" marB="164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59516" marR="59516" marT="16455" marB="164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padding</a:t>
                      </a:r>
                    </a:p>
                  </a:txBody>
                  <a:tcPr marL="59516" marR="59516" marT="16455" marB="164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border-width</a:t>
                      </a:r>
                    </a:p>
                  </a:txBody>
                  <a:tcPr marL="59516" marR="59516" marT="16455" marB="164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margin</a:t>
                      </a:r>
                    </a:p>
                  </a:txBody>
                  <a:tcPr marL="59516" marR="59516" marT="16455" marB="164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91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스타일 관련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프로퍼티</a:t>
                      </a:r>
                    </a:p>
                  </a:txBody>
                  <a:tcPr marL="59516" marR="59516" marT="16455" marB="164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59516" marR="59516" marT="16455" marB="164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59516" marR="59516" marT="16455" marB="164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border-top-style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border-right-style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border-bottom-style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border-left-style</a:t>
                      </a:r>
                    </a:p>
                  </a:txBody>
                  <a:tcPr marL="59516" marR="59516" marT="16455" marB="164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59516" marR="59516" marT="16455" marB="164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스타일 관련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단축 프로퍼티</a:t>
                      </a:r>
                    </a:p>
                  </a:txBody>
                  <a:tcPr marL="59516" marR="59516" marT="16455" marB="164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9516" marR="59516" marT="16455" marB="164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59516" marR="59516" marT="16455" marB="164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border-style</a:t>
                      </a:r>
                    </a:p>
                  </a:txBody>
                  <a:tcPr marL="59516" marR="59516" marT="16455" marB="164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59516" marR="59516" marT="16455" marB="164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91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색 관련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프로퍼티</a:t>
                      </a:r>
                    </a:p>
                  </a:txBody>
                  <a:tcPr marL="59516" marR="59516" marT="16455" marB="164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59516" marR="59516" marT="16455" marB="164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패딩의 색은 따로 없음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태그의 배경색으로 칠해짐</a:t>
                      </a:r>
                    </a:p>
                  </a:txBody>
                  <a:tcPr marL="59516" marR="59516" marT="16455" marB="164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border-top-color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border-right-color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border-bottom-color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border-left-color</a:t>
                      </a:r>
                    </a:p>
                  </a:txBody>
                  <a:tcPr marL="59516" marR="59516" marT="16455" marB="164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여백은 투명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부모 태그의 배경이 비춰 보임</a:t>
                      </a:r>
                    </a:p>
                  </a:txBody>
                  <a:tcPr marL="59516" marR="59516" marT="16455" marB="164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색 관련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단축 프로퍼티</a:t>
                      </a:r>
                    </a:p>
                  </a:txBody>
                  <a:tcPr marL="59516" marR="59516" marT="16455" marB="164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59516" marR="59516" marT="16455" marB="164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59516" marR="59516" marT="16455" marB="164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border-color</a:t>
                      </a:r>
                    </a:p>
                  </a:txBody>
                  <a:tcPr marL="59516" marR="59516" marT="16455" marB="164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59516" marR="59516" marT="16455" marB="164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전체 단축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프로퍼티</a:t>
                      </a:r>
                    </a:p>
                  </a:txBody>
                  <a:tcPr marL="59516" marR="59516" marT="16455" marB="164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59516" marR="59516" marT="16455" marB="164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59516" marR="59516" marT="16455" marB="164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border </a:t>
                      </a:r>
                    </a:p>
                  </a:txBody>
                  <a:tcPr marL="59516" marR="59516" marT="16455" marB="164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59516" marR="59516" marT="16455" marB="164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75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박스 </a:t>
            </a:r>
            <a:r>
              <a:rPr lang="ko-KR" altLang="en-US" dirty="0" smtClean="0"/>
              <a:t>크기 </a:t>
            </a:r>
            <a:r>
              <a:rPr lang="en-US" altLang="ko-KR" dirty="0" smtClean="0"/>
              <a:t>- &lt;</a:t>
            </a:r>
            <a:r>
              <a:rPr lang="en-US" altLang="ko-KR" dirty="0"/>
              <a:t>div&gt; </a:t>
            </a:r>
            <a:r>
              <a:rPr lang="ko-KR" altLang="en-US" dirty="0"/>
              <a:t>태그의 박스 </a:t>
            </a:r>
            <a:r>
              <a:rPr lang="ko-KR" altLang="en-US" dirty="0" smtClean="0"/>
              <a:t>모델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331277" y="1999172"/>
            <a:ext cx="6663878" cy="2982011"/>
            <a:chOff x="1331277" y="1999172"/>
            <a:chExt cx="6663878" cy="2982011"/>
          </a:xfrm>
        </p:grpSpPr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2276171"/>
              <a:ext cx="3295650" cy="236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모서리가 둥근 직사각형 32"/>
            <p:cNvSpPr/>
            <p:nvPr/>
          </p:nvSpPr>
          <p:spPr>
            <a:xfrm>
              <a:off x="1331277" y="2260782"/>
              <a:ext cx="2400249" cy="1631394"/>
            </a:xfrm>
            <a:prstGeom prst="roundRect">
              <a:avLst>
                <a:gd name="adj" fmla="val 48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400" b="1" dirty="0" err="1" smtClean="0"/>
                <a:t>div.box</a:t>
              </a:r>
              <a:r>
                <a:rPr lang="en-US" altLang="ko-KR" sz="1400" b="1" dirty="0" smtClean="0"/>
                <a:t> {</a:t>
              </a:r>
            </a:p>
            <a:p>
              <a:pPr defTabSz="180000"/>
              <a:r>
                <a:rPr lang="en-US" altLang="ko-KR" sz="1400" dirty="0"/>
                <a:t>	width : 150px;</a:t>
              </a:r>
            </a:p>
            <a:p>
              <a:pPr defTabSz="180000"/>
              <a:r>
                <a:rPr lang="en-US" altLang="ko-KR" sz="1400" dirty="0"/>
                <a:t>	height : 50px;</a:t>
              </a:r>
            </a:p>
            <a:p>
              <a:pPr defTabSz="180000"/>
              <a:r>
                <a:rPr lang="en-US" altLang="ko-KR" sz="1400" dirty="0" smtClean="0"/>
                <a:t>	padding </a:t>
              </a:r>
              <a:r>
                <a:rPr lang="en-US" altLang="ko-KR" sz="1400" dirty="0"/>
                <a:t>: </a:t>
              </a:r>
              <a:r>
                <a:rPr lang="en-US" altLang="ko-KR" sz="1400" dirty="0" smtClean="0"/>
                <a:t>20px;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dirty="0" smtClean="0"/>
                <a:t>border-width : </a:t>
              </a:r>
              <a:r>
                <a:rPr lang="en-US" altLang="ko-KR" sz="1400" dirty="0"/>
                <a:t>30px; </a:t>
              </a:r>
            </a:p>
            <a:p>
              <a:pPr defTabSz="180000"/>
              <a:r>
                <a:rPr lang="en-US" altLang="ko-KR" sz="1400" dirty="0"/>
                <a:t>	margin : 40px</a:t>
              </a:r>
              <a:r>
                <a:rPr lang="en-US" altLang="ko-KR" sz="1400" dirty="0" smtClean="0"/>
                <a:t>;</a:t>
              </a:r>
            </a:p>
            <a:p>
              <a:pPr defTabSz="180000"/>
              <a:r>
                <a:rPr lang="en-US" altLang="ko-KR" sz="1400" dirty="0" smtClean="0"/>
                <a:t>}</a:t>
              </a:r>
              <a:endParaRPr lang="ko-KR" altLang="en-US" sz="1400" dirty="0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375883" y="4221088"/>
              <a:ext cx="2355643" cy="760095"/>
            </a:xfrm>
            <a:prstGeom prst="roundRect">
              <a:avLst>
                <a:gd name="adj" fmla="val 5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400" b="1" dirty="0" smtClean="0"/>
                <a:t>&lt;div class=</a:t>
              </a:r>
              <a:r>
                <a:rPr lang="en-US" altLang="ko-KR" sz="1400" b="1" dirty="0"/>
                <a:t>"box"</a:t>
              </a:r>
              <a:r>
                <a:rPr lang="en-US" altLang="ko-KR" sz="1400" b="1" dirty="0" smtClean="0"/>
                <a:t>&gt;</a:t>
              </a:r>
            </a:p>
            <a:p>
              <a:pPr defTabSz="180000"/>
              <a:r>
                <a:rPr lang="en-US" altLang="ko-KR" sz="1400" b="1" dirty="0"/>
                <a:t>	</a:t>
              </a:r>
              <a:r>
                <a:rPr lang="en-US" altLang="ko-KR" sz="1400" dirty="0" smtClean="0"/>
                <a:t>DIVDIVDIV</a:t>
              </a:r>
            </a:p>
            <a:p>
              <a:pPr defTabSz="180000"/>
              <a:r>
                <a:rPr lang="en-US" altLang="ko-KR" sz="1400" b="1" dirty="0" smtClean="0"/>
                <a:t>&lt;/</a:t>
              </a:r>
              <a:r>
                <a:rPr lang="en-US" altLang="ko-KR" sz="1400" b="1" dirty="0"/>
                <a:t>div&gt;</a:t>
              </a:r>
              <a:endParaRPr lang="ko-KR" altLang="en-US" sz="14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756354" y="1999172"/>
              <a:ext cx="9653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C00000"/>
                  </a:solidFill>
                </a:rPr>
                <a:t>CSS </a:t>
              </a:r>
              <a:r>
                <a:rPr lang="ko-KR" altLang="en-US" sz="1200" dirty="0" smtClean="0">
                  <a:solidFill>
                    <a:srgbClr val="C00000"/>
                  </a:solidFill>
                </a:rPr>
                <a:t>스타일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24201" y="3959478"/>
              <a:ext cx="9557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C00000"/>
                  </a:solidFill>
                </a:rPr>
                <a:t>HTML </a:t>
              </a:r>
              <a:r>
                <a:rPr lang="ko-KR" altLang="en-US" sz="1200" dirty="0" smtClean="0">
                  <a:solidFill>
                    <a:srgbClr val="C00000"/>
                  </a:solidFill>
                </a:rPr>
                <a:t>코드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cxnSp>
          <p:nvCxnSpPr>
            <p:cNvPr id="37" name="직선 화살표 연결선 36"/>
            <p:cNvCxnSpPr/>
            <p:nvPr/>
          </p:nvCxnSpPr>
          <p:spPr>
            <a:xfrm>
              <a:off x="5427737" y="2319669"/>
              <a:ext cx="0" cy="424353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직사각형 37"/>
            <p:cNvSpPr/>
            <p:nvPr/>
          </p:nvSpPr>
          <p:spPr>
            <a:xfrm>
              <a:off x="4463762" y="2408734"/>
              <a:ext cx="101662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80000"/>
              <a:r>
                <a:rPr lang="en-US" altLang="ko-KR" sz="1000" dirty="0"/>
                <a:t>margin : </a:t>
              </a:r>
              <a:r>
                <a:rPr lang="en-US" altLang="ko-KR" sz="1000" dirty="0" smtClean="0"/>
                <a:t>40px</a:t>
              </a:r>
              <a:r>
                <a:rPr lang="en-US" altLang="ko-KR" sz="1000" dirty="0"/>
                <a:t>;</a:t>
              </a:r>
            </a:p>
          </p:txBody>
        </p:sp>
        <p:cxnSp>
          <p:nvCxnSpPr>
            <p:cNvPr id="39" name="직선 화살표 연결선 38"/>
            <p:cNvCxnSpPr/>
            <p:nvPr/>
          </p:nvCxnSpPr>
          <p:spPr>
            <a:xfrm>
              <a:off x="5975930" y="2731515"/>
              <a:ext cx="1" cy="275155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>
            <a:xfrm>
              <a:off x="4673247" y="2739458"/>
              <a:ext cx="137409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80000"/>
              <a:r>
                <a:rPr lang="en-US" altLang="ko-KR" sz="1000" dirty="0">
                  <a:solidFill>
                    <a:schemeClr val="bg1"/>
                  </a:solidFill>
                </a:rPr>
                <a:t>b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order-width </a:t>
              </a:r>
              <a:r>
                <a:rPr lang="en-US" altLang="ko-KR" sz="1000" dirty="0">
                  <a:solidFill>
                    <a:schemeClr val="bg1"/>
                  </a:solidFill>
                </a:rPr>
                <a:t>: 3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0px</a:t>
              </a:r>
              <a:r>
                <a:rPr lang="en-US" altLang="ko-KR" sz="1000" dirty="0">
                  <a:solidFill>
                    <a:schemeClr val="bg1"/>
                  </a:solidFill>
                </a:rPr>
                <a:t>;</a:t>
              </a:r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>
              <a:off x="6335969" y="2988834"/>
              <a:ext cx="1" cy="22740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/>
            <p:cNvSpPr/>
            <p:nvPr/>
          </p:nvSpPr>
          <p:spPr>
            <a:xfrm>
              <a:off x="5245606" y="2979424"/>
              <a:ext cx="1090363" cy="246221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defTabSz="180000"/>
              <a:r>
                <a:rPr lang="en-US" altLang="ko-KR" sz="1000" dirty="0" smtClean="0"/>
                <a:t>padding </a:t>
              </a:r>
              <a:r>
                <a:rPr lang="en-US" altLang="ko-KR" sz="1000" dirty="0"/>
                <a:t>: </a:t>
              </a:r>
              <a:r>
                <a:rPr lang="en-US" altLang="ko-KR" sz="1000" dirty="0" smtClean="0"/>
                <a:t>20px</a:t>
              </a:r>
              <a:r>
                <a:rPr lang="en-US" altLang="ko-KR" sz="1000" dirty="0"/>
                <a:t>;</a:t>
              </a:r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>
              <a:off x="7300559" y="3214068"/>
              <a:ext cx="0" cy="466788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flipH="1" flipV="1">
              <a:off x="5217031" y="4664296"/>
              <a:ext cx="1407691" cy="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5476130" y="4587354"/>
              <a:ext cx="962938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0">
              <a:spAutoFit/>
            </a:bodyPr>
            <a:lstStyle/>
            <a:p>
              <a:pPr defTabSz="180000"/>
              <a:r>
                <a:rPr lang="en-US" altLang="ko-KR" sz="1000" dirty="0"/>
                <a:t>width : 150px</a:t>
              </a:r>
              <a:r>
                <a:rPr lang="en-US" altLang="ko-KR" sz="1000" dirty="0" smtClean="0"/>
                <a:t>;</a:t>
              </a:r>
              <a:endParaRPr lang="en-US" altLang="ko-KR" sz="10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200066" y="3359789"/>
              <a:ext cx="795089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>
              <a:spAutoFit/>
            </a:bodyPr>
            <a:lstStyle/>
            <a:p>
              <a:pPr defTabSz="180000"/>
              <a:r>
                <a:rPr lang="en-US" altLang="ko-KR" sz="1000" dirty="0"/>
                <a:t>height : 50px;</a:t>
              </a:r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5217031" y="3757135"/>
              <a:ext cx="0" cy="98067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6634246" y="3757135"/>
              <a:ext cx="0" cy="98067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6684793" y="3225645"/>
              <a:ext cx="87531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6679550" y="3686268"/>
              <a:ext cx="87531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5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4-13 &lt;div&gt;</a:t>
            </a:r>
            <a:r>
              <a:rPr lang="ko-KR" altLang="en-US" dirty="0"/>
              <a:t>의 박스 모델 </a:t>
            </a:r>
            <a:r>
              <a:rPr lang="ko-KR" altLang="en-US" dirty="0" smtClean="0"/>
              <a:t>보이기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03114" y="1340768"/>
            <a:ext cx="3968886" cy="50475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박스 모델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&lt;style&gt;</a:t>
            </a:r>
          </a:p>
          <a:p>
            <a:pPr defTabSz="180000"/>
            <a:r>
              <a:rPr lang="en-US" altLang="ko-KR" sz="1400" dirty="0"/>
              <a:t>body </a:t>
            </a:r>
            <a:r>
              <a:rPr lang="en-US" altLang="ko-KR" sz="1400" dirty="0" smtClean="0"/>
              <a:t>{ background : </a:t>
            </a:r>
            <a:r>
              <a:rPr lang="en-US" altLang="ko-KR" sz="1400" dirty="0" err="1" smtClean="0"/>
              <a:t>ghostwhite</a:t>
            </a:r>
            <a:r>
              <a:rPr lang="en-US" altLang="ko-KR" sz="1400" dirty="0"/>
              <a:t>; }</a:t>
            </a:r>
          </a:p>
          <a:p>
            <a:pPr defTabSz="180000"/>
            <a:r>
              <a:rPr lang="en-US" altLang="ko-KR" sz="1400" dirty="0" smtClean="0"/>
              <a:t>Span </a:t>
            </a:r>
            <a:r>
              <a:rPr lang="en-US" altLang="ko-KR" sz="1400" dirty="0"/>
              <a:t>{ </a:t>
            </a:r>
            <a:r>
              <a:rPr lang="en-US" altLang="ko-KR" sz="1400" dirty="0" smtClean="0"/>
              <a:t>background : </a:t>
            </a:r>
            <a:r>
              <a:rPr lang="en-US" altLang="ko-KR" sz="1400" dirty="0" err="1" smtClean="0"/>
              <a:t>deepskyblue</a:t>
            </a:r>
            <a:r>
              <a:rPr lang="en-US" altLang="ko-KR" sz="1400" dirty="0"/>
              <a:t>; }</a:t>
            </a:r>
          </a:p>
          <a:p>
            <a:pPr defTabSz="180000"/>
            <a:r>
              <a:rPr lang="en-US" altLang="ko-KR" sz="1400" b="1" dirty="0" err="1" smtClean="0"/>
              <a:t>div.box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{</a:t>
            </a:r>
          </a:p>
          <a:p>
            <a:pPr defTabSz="180000"/>
            <a:r>
              <a:rPr lang="en-US" altLang="ko-KR" sz="1400" dirty="0" smtClean="0"/>
              <a:t>	background : yellow;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border-style : </a:t>
            </a:r>
            <a:r>
              <a:rPr lang="en-US" altLang="ko-KR" sz="1400" dirty="0"/>
              <a:t>solid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 	border-color : </a:t>
            </a:r>
            <a:r>
              <a:rPr lang="en-US" altLang="ko-KR" sz="1400" dirty="0"/>
              <a:t>p</a:t>
            </a:r>
            <a:r>
              <a:rPr lang="en-US" altLang="ko-KR" sz="1400" smtClean="0"/>
              <a:t>eru</a:t>
            </a:r>
            <a:r>
              <a:rPr lang="en-US" altLang="ko-KR" sz="1400" dirty="0"/>
              <a:t>; 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margin : 60px;</a:t>
            </a:r>
          </a:p>
          <a:p>
            <a:pPr defTabSz="180000"/>
            <a:r>
              <a:rPr lang="en-US" altLang="ko-KR" sz="1400" dirty="0" smtClean="0"/>
              <a:t>	border-width : </a:t>
            </a:r>
            <a:r>
              <a:rPr lang="en-US" altLang="ko-KR" sz="1400" dirty="0"/>
              <a:t>10px; </a:t>
            </a:r>
          </a:p>
          <a:p>
            <a:pPr defTabSz="180000"/>
            <a:r>
              <a:rPr lang="en-US" altLang="ko-KR" sz="1400" dirty="0" smtClean="0"/>
              <a:t>	padding : </a:t>
            </a:r>
            <a:r>
              <a:rPr lang="en-US" altLang="ko-KR" sz="1400" dirty="0"/>
              <a:t>20px;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&lt;/style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&lt;/</a:t>
            </a:r>
            <a:r>
              <a:rPr lang="en-US" altLang="ko-KR" sz="1400" dirty="0"/>
              <a:t>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&lt;</a:t>
            </a:r>
            <a:r>
              <a:rPr lang="en-US" altLang="ko-KR" sz="1400" b="1" dirty="0"/>
              <a:t>div class="</a:t>
            </a:r>
            <a:r>
              <a:rPr lang="en-US" altLang="ko-KR" sz="1400" b="1" dirty="0" smtClean="0"/>
              <a:t>box"&gt;</a:t>
            </a:r>
          </a:p>
          <a:p>
            <a:pPr defTabSz="180000"/>
            <a:r>
              <a:rPr lang="en-US" altLang="ko-KR" sz="1400" b="1" dirty="0" smtClean="0"/>
              <a:t>		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&lt;span&gt;DIVDIVDIV&lt;/span&gt;</a:t>
            </a:r>
          </a:p>
          <a:p>
            <a:pPr defTabSz="180000"/>
            <a:r>
              <a:rPr lang="en-US" altLang="ko-KR" sz="1400" b="1" dirty="0" smtClean="0"/>
              <a:t>	&lt;/</a:t>
            </a:r>
            <a:r>
              <a:rPr lang="en-US" altLang="ko-KR" sz="1400" b="1" dirty="0"/>
              <a:t>div&gt;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 smtClean="0"/>
              <a:t>&lt;/</a:t>
            </a:r>
            <a:r>
              <a:rPr lang="en-US" altLang="ko-KR" sz="1400" dirty="0"/>
              <a:t>html&gt;</a:t>
            </a:r>
            <a:endParaRPr lang="ko-KR" altLang="en-US" sz="14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059832" y="5661248"/>
            <a:ext cx="2232248" cy="442674"/>
          </a:xfrm>
          <a:prstGeom prst="wedgeRoundRectCallout">
            <a:avLst>
              <a:gd name="adj1" fmla="val -67666"/>
              <a:gd name="adj2" fmla="val -653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000" dirty="0" err="1" smtClean="0"/>
              <a:t>콘텐츠</a:t>
            </a:r>
            <a:r>
              <a:rPr lang="ko-KR" altLang="en-US" sz="1000" dirty="0" smtClean="0"/>
              <a:t> 영역이 보이도록</a:t>
            </a:r>
            <a:endParaRPr lang="en-US" altLang="ko-KR" sz="1000" dirty="0" smtClean="0"/>
          </a:p>
          <a:p>
            <a:pPr fontAlgn="base"/>
            <a:r>
              <a:rPr lang="ko-KR" altLang="en-US" sz="1000" dirty="0" smtClean="0"/>
              <a:t>파란색 배경의 </a:t>
            </a:r>
            <a:r>
              <a:rPr lang="en-US" altLang="ko-KR" sz="1000" dirty="0" smtClean="0"/>
              <a:t>&lt;span&gt; </a:t>
            </a:r>
            <a:r>
              <a:rPr lang="ko-KR" altLang="en-US" sz="1000" dirty="0" smtClean="0"/>
              <a:t>태그 삽입</a:t>
            </a:r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036" y="1744637"/>
            <a:ext cx="3092685" cy="339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2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박스 모델의 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테두리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단축프로퍼티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47</a:t>
            </a:fld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078933" y="3460174"/>
            <a:ext cx="6375674" cy="1841034"/>
            <a:chOff x="974600" y="2635488"/>
            <a:chExt cx="6197746" cy="1841034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6693" y="3076923"/>
              <a:ext cx="1525653" cy="7607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4" name="모서리가 둥근 직사각형 23"/>
            <p:cNvSpPr/>
            <p:nvPr/>
          </p:nvSpPr>
          <p:spPr>
            <a:xfrm>
              <a:off x="985784" y="2902169"/>
              <a:ext cx="4290187" cy="1035308"/>
            </a:xfrm>
            <a:prstGeom prst="roundRect">
              <a:avLst>
                <a:gd name="adj" fmla="val 48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36000" rIns="36000">
              <a:spAutoFit/>
            </a:bodyPr>
            <a:lstStyle/>
            <a:p>
              <a:pPr defTabSz="180000" fontAlgn="base" latinLnBrk="0"/>
              <a:r>
                <a:rPr lang="en-US" altLang="ko-KR" sz="1200" dirty="0"/>
                <a:t>p { </a:t>
              </a:r>
            </a:p>
            <a:p>
              <a:pPr defTabSz="180000" fontAlgn="base" latinLnBrk="0"/>
              <a:r>
                <a:rPr lang="en-US" altLang="ko-KR" sz="1200" dirty="0"/>
                <a:t>	</a:t>
              </a:r>
              <a:r>
                <a:rPr lang="en-US" altLang="ko-KR" sz="1200" b="1" dirty="0" smtClean="0"/>
                <a:t>border-left-width</a:t>
              </a:r>
              <a:r>
                <a:rPr lang="en-US" altLang="ko-KR" sz="1200" dirty="0" smtClean="0"/>
                <a:t> : </a:t>
              </a:r>
              <a:r>
                <a:rPr lang="en-US" altLang="ko-KR" sz="1200" dirty="0"/>
                <a:t>3px; </a:t>
              </a:r>
              <a:r>
                <a:rPr lang="en-US" altLang="ko-KR" sz="1200" dirty="0" smtClean="0"/>
                <a:t>	/* </a:t>
              </a:r>
              <a:r>
                <a:rPr lang="ko-KR" altLang="en-US" sz="1200" dirty="0" smtClean="0"/>
                <a:t>테두리 </a:t>
              </a:r>
              <a:r>
                <a:rPr lang="ko-KR" altLang="en-US" sz="1200" dirty="0"/>
                <a:t>왼쪽 두께 </a:t>
              </a:r>
              <a:r>
                <a:rPr lang="en-US" altLang="ko-KR" sz="1200" dirty="0"/>
                <a:t>3</a:t>
              </a:r>
              <a:r>
                <a:rPr lang="ko-KR" altLang="en-US" sz="1200" dirty="0"/>
                <a:t>픽셀 *</a:t>
              </a:r>
              <a:r>
                <a:rPr lang="en-US" altLang="ko-KR" sz="1200" dirty="0"/>
                <a:t>/</a:t>
              </a:r>
              <a:endParaRPr lang="ko-KR" altLang="en-US" sz="1200" dirty="0"/>
            </a:p>
            <a:p>
              <a:pPr defTabSz="180000" fontAlgn="base" latinLnBrk="0"/>
              <a:r>
                <a:rPr lang="ko-KR" altLang="en-US" sz="1200" dirty="0"/>
                <a:t>	</a:t>
              </a:r>
              <a:r>
                <a:rPr lang="en-US" altLang="ko-KR" sz="1200" dirty="0" smtClean="0"/>
                <a:t>border-left-style : </a:t>
              </a:r>
              <a:r>
                <a:rPr lang="en-US" altLang="ko-KR" sz="1200" dirty="0"/>
                <a:t>dotted; </a:t>
              </a:r>
              <a:r>
                <a:rPr lang="en-US" altLang="ko-KR" sz="1200" dirty="0" smtClean="0"/>
                <a:t>	/* </a:t>
              </a:r>
              <a:r>
                <a:rPr lang="ko-KR" altLang="en-US" sz="1200" dirty="0"/>
                <a:t>테두리 </a:t>
              </a:r>
              <a:r>
                <a:rPr lang="ko-KR" altLang="en-US" sz="1200" dirty="0" smtClean="0"/>
                <a:t>왼쪽 선 </a:t>
              </a:r>
              <a:r>
                <a:rPr lang="ko-KR" altLang="en-US" sz="1200" dirty="0"/>
                <a:t>점선 *</a:t>
              </a:r>
              <a:r>
                <a:rPr lang="en-US" altLang="ko-KR" sz="1200" dirty="0"/>
                <a:t>/</a:t>
              </a:r>
              <a:endParaRPr lang="ko-KR" altLang="en-US" sz="1200" dirty="0"/>
            </a:p>
            <a:p>
              <a:pPr defTabSz="180000" fontAlgn="base" latinLnBrk="0"/>
              <a:r>
                <a:rPr lang="ko-KR" altLang="en-US" sz="1200" dirty="0"/>
                <a:t>	</a:t>
              </a:r>
              <a:r>
                <a:rPr lang="en-US" altLang="ko-KR" sz="1200" dirty="0" smtClean="0"/>
                <a:t>border-left-color : </a:t>
              </a:r>
              <a:r>
                <a:rPr lang="en-US" altLang="ko-KR" sz="1200" dirty="0"/>
                <a:t>blue; </a:t>
              </a:r>
              <a:r>
                <a:rPr lang="en-US" altLang="ko-KR" sz="1200" dirty="0" smtClean="0"/>
                <a:t>	/* </a:t>
              </a:r>
              <a:r>
                <a:rPr lang="ko-KR" altLang="en-US" sz="1200" dirty="0"/>
                <a:t>테두리 왼쪽 </a:t>
              </a:r>
              <a:r>
                <a:rPr lang="ko-KR" altLang="en-US" sz="1200" dirty="0" smtClean="0"/>
                <a:t>선 색 </a:t>
              </a:r>
              <a:r>
                <a:rPr lang="en-US" altLang="ko-KR" sz="1200" dirty="0"/>
                <a:t>blue */</a:t>
              </a:r>
            </a:p>
            <a:p>
              <a:pPr defTabSz="180000" fontAlgn="base" latinLnBrk="0"/>
              <a:r>
                <a:rPr lang="en-US" altLang="ko-KR" sz="1200" dirty="0"/>
                <a:t>}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07091" y="2635488"/>
              <a:ext cx="9012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C00000"/>
                  </a:solidFill>
                </a:rPr>
                <a:t>CSS </a:t>
              </a:r>
              <a:r>
                <a:rPr lang="ko-KR" altLang="en-US" sz="1100" dirty="0" smtClean="0">
                  <a:solidFill>
                    <a:srgbClr val="C00000"/>
                  </a:solidFill>
                </a:rPr>
                <a:t>스타일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79408" y="3929876"/>
              <a:ext cx="8915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C00000"/>
                  </a:solidFill>
                </a:rPr>
                <a:t>HTML </a:t>
              </a:r>
              <a:r>
                <a:rPr lang="ko-KR" altLang="en-US" sz="1100" dirty="0" smtClean="0">
                  <a:solidFill>
                    <a:srgbClr val="C00000"/>
                  </a:solidFill>
                </a:rPr>
                <a:t>코드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974600" y="4191486"/>
              <a:ext cx="4312554" cy="285036"/>
            </a:xfrm>
            <a:prstGeom prst="roundRect">
              <a:avLst>
                <a:gd name="adj" fmla="val 5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200" dirty="0" smtClean="0"/>
                <a:t>&lt;p&gt;</a:t>
              </a:r>
              <a:r>
                <a:rPr lang="ko-KR" altLang="en-US" sz="1200" dirty="0" smtClean="0"/>
                <a:t>박스모델</a:t>
              </a:r>
              <a:r>
                <a:rPr lang="en-US" altLang="ko-KR" sz="1200" dirty="0" smtClean="0"/>
                <a:t>&lt;/p&gt;</a:t>
              </a:r>
              <a:endParaRPr lang="ko-KR" altLang="en-US" sz="12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078933" y="1351710"/>
            <a:ext cx="6517403" cy="1827056"/>
            <a:chOff x="911047" y="267306"/>
            <a:chExt cx="5685416" cy="1827056"/>
          </a:xfrm>
        </p:grpSpPr>
        <p:sp>
          <p:nvSpPr>
            <p:cNvPr id="20" name="TextBox 19"/>
            <p:cNvSpPr txBox="1"/>
            <p:nvPr/>
          </p:nvSpPr>
          <p:spPr>
            <a:xfrm>
              <a:off x="911047" y="1552508"/>
              <a:ext cx="7777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C00000"/>
                  </a:solidFill>
                </a:rPr>
                <a:t>HTML </a:t>
              </a:r>
              <a:r>
                <a:rPr lang="ko-KR" altLang="en-US" sz="1100" dirty="0" smtClean="0">
                  <a:solidFill>
                    <a:srgbClr val="C00000"/>
                  </a:solidFill>
                </a:rPr>
                <a:t>코드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941862" y="510010"/>
              <a:ext cx="3863761" cy="1035308"/>
            </a:xfrm>
            <a:prstGeom prst="roundRect">
              <a:avLst>
                <a:gd name="adj" fmla="val 48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36000" rIns="36000">
              <a:spAutoFit/>
            </a:bodyPr>
            <a:lstStyle/>
            <a:p>
              <a:pPr defTabSz="180000" fontAlgn="base" latinLnBrk="0"/>
              <a:r>
                <a:rPr lang="en-US" altLang="ko-KR" sz="1200" dirty="0"/>
                <a:t>p { </a:t>
              </a:r>
              <a:endParaRPr lang="ko-KR" altLang="en-US" sz="1200" dirty="0"/>
            </a:p>
            <a:p>
              <a:pPr defTabSz="180000" fontAlgn="base" latinLnBrk="0"/>
              <a:r>
                <a:rPr lang="ko-KR" altLang="en-US" sz="1200" dirty="0"/>
                <a:t>	</a:t>
              </a:r>
              <a:r>
                <a:rPr lang="en-US" altLang="ko-KR" sz="1200" dirty="0"/>
                <a:t>border-width : </a:t>
              </a:r>
              <a:r>
                <a:rPr lang="en-US" altLang="ko-KR" sz="1200" b="1" dirty="0"/>
                <a:t>3px</a:t>
              </a:r>
              <a:r>
                <a:rPr lang="en-US" altLang="ko-KR" sz="1200" dirty="0"/>
                <a:t>; 		</a:t>
              </a:r>
              <a:r>
                <a:rPr lang="en-US" altLang="ko-KR" sz="1200" dirty="0" smtClean="0"/>
                <a:t>	/* </a:t>
              </a:r>
              <a:r>
                <a:rPr lang="ko-KR" altLang="en-US" sz="1200" dirty="0"/>
                <a:t>테두리 </a:t>
              </a:r>
              <a:r>
                <a:rPr lang="ko-KR" altLang="en-US" sz="1200" dirty="0" smtClean="0"/>
                <a:t>두께 </a:t>
              </a:r>
              <a:r>
                <a:rPr lang="en-US" altLang="ko-KR" sz="1200" dirty="0"/>
                <a:t>3</a:t>
              </a:r>
              <a:r>
                <a:rPr lang="ko-KR" altLang="en-US" sz="1200" dirty="0"/>
                <a:t>픽셀 *</a:t>
              </a:r>
              <a:r>
                <a:rPr lang="en-US" altLang="ko-KR" sz="1200" dirty="0"/>
                <a:t>/</a:t>
              </a:r>
              <a:endParaRPr lang="ko-KR" altLang="en-US" sz="1200" dirty="0"/>
            </a:p>
            <a:p>
              <a:pPr defTabSz="180000" fontAlgn="base" latinLnBrk="0"/>
              <a:r>
                <a:rPr lang="ko-KR" altLang="en-US" sz="1200" dirty="0"/>
                <a:t>	</a:t>
              </a:r>
              <a:r>
                <a:rPr lang="en-US" altLang="ko-KR" sz="1200" dirty="0"/>
                <a:t>border-style : </a:t>
              </a:r>
              <a:r>
                <a:rPr lang="en-US" altLang="ko-KR" sz="1200" b="1" dirty="0"/>
                <a:t>dotted</a:t>
              </a:r>
              <a:r>
                <a:rPr lang="en-US" altLang="ko-KR" sz="1200" dirty="0"/>
                <a:t>; 	</a:t>
              </a:r>
              <a:r>
                <a:rPr lang="en-US" altLang="ko-KR" sz="1200" dirty="0" smtClean="0"/>
                <a:t>	/* </a:t>
              </a:r>
              <a:r>
                <a:rPr lang="ko-KR" altLang="en-US" sz="1200" dirty="0"/>
                <a:t>테두리 </a:t>
              </a:r>
              <a:r>
                <a:rPr lang="ko-KR" altLang="en-US" sz="1200" dirty="0" smtClean="0"/>
                <a:t>점선 </a:t>
              </a:r>
              <a:r>
                <a:rPr lang="ko-KR" altLang="en-US" sz="1200" dirty="0"/>
                <a:t>*</a:t>
              </a:r>
              <a:r>
                <a:rPr lang="en-US" altLang="ko-KR" sz="1200" dirty="0"/>
                <a:t>/</a:t>
              </a:r>
              <a:endParaRPr lang="ko-KR" altLang="en-US" sz="1200" dirty="0"/>
            </a:p>
            <a:p>
              <a:pPr defTabSz="180000" fontAlgn="base" latinLnBrk="0"/>
              <a:r>
                <a:rPr lang="ko-KR" altLang="en-US" sz="1200" dirty="0"/>
                <a:t>	</a:t>
              </a:r>
              <a:r>
                <a:rPr lang="en-US" altLang="ko-KR" sz="1200" dirty="0"/>
                <a:t>border-color : </a:t>
              </a:r>
              <a:r>
                <a:rPr lang="en-US" altLang="ko-KR" sz="1200" b="1" dirty="0"/>
                <a:t>blue</a:t>
              </a:r>
              <a:r>
                <a:rPr lang="en-US" altLang="ko-KR" sz="1200" dirty="0"/>
                <a:t>; 		</a:t>
              </a:r>
              <a:r>
                <a:rPr lang="en-US" altLang="ko-KR" sz="1200" dirty="0" smtClean="0"/>
                <a:t>	/* </a:t>
              </a:r>
              <a:r>
                <a:rPr lang="ko-KR" altLang="en-US" sz="1200" dirty="0"/>
                <a:t>테두리 </a:t>
              </a:r>
              <a:r>
                <a:rPr lang="en-US" altLang="ko-KR" sz="1200" dirty="0" smtClean="0"/>
                <a:t>blue </a:t>
              </a:r>
              <a:r>
                <a:rPr lang="ko-KR" altLang="en-US" sz="1200" dirty="0"/>
                <a:t>색 *</a:t>
              </a:r>
              <a:r>
                <a:rPr lang="en-US" altLang="ko-KR" sz="1200" dirty="0"/>
                <a:t>/</a:t>
              </a:r>
              <a:endParaRPr lang="ko-KR" altLang="en-US" sz="1200" dirty="0"/>
            </a:p>
            <a:p>
              <a:pPr defTabSz="180000" fontAlgn="base" latinLnBrk="0"/>
              <a:r>
                <a:rPr lang="en-US" altLang="ko-KR" sz="1200" dirty="0"/>
                <a:t>} 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56308" y="267306"/>
              <a:ext cx="7861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C00000"/>
                  </a:solidFill>
                </a:rPr>
                <a:t>CSS </a:t>
              </a:r>
              <a:r>
                <a:rPr lang="ko-KR" altLang="en-US" sz="1100" dirty="0" smtClean="0">
                  <a:solidFill>
                    <a:srgbClr val="C00000"/>
                  </a:solidFill>
                </a:rPr>
                <a:t>스타일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919729" y="1809326"/>
              <a:ext cx="3853447" cy="285036"/>
            </a:xfrm>
            <a:prstGeom prst="roundRect">
              <a:avLst>
                <a:gd name="adj" fmla="val 5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200" dirty="0" smtClean="0"/>
                <a:t>&lt;p&gt;</a:t>
              </a:r>
              <a:r>
                <a:rPr lang="ko-KR" altLang="en-US" sz="1200" dirty="0" smtClean="0"/>
                <a:t>박스모델</a:t>
              </a:r>
              <a:r>
                <a:rPr lang="en-US" altLang="ko-KR" sz="1200" dirty="0" smtClean="0"/>
                <a:t>&lt;/p&gt;</a:t>
              </a:r>
              <a:endParaRPr lang="ko-KR" altLang="en-US" sz="1200" dirty="0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5012287" y="620768"/>
              <a:ext cx="1584176" cy="813792"/>
              <a:chOff x="5012287" y="620768"/>
              <a:chExt cx="1584176" cy="813792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5122370" y="740518"/>
                <a:ext cx="1352153" cy="609600"/>
                <a:chOff x="303433" y="3124200"/>
                <a:chExt cx="1352153" cy="609600"/>
              </a:xfrm>
            </p:grpSpPr>
            <p:pic>
              <p:nvPicPr>
                <p:cNvPr id="1031" name="Picture 7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3433" y="3124200"/>
                  <a:ext cx="1219200" cy="609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32" name="Picture 8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55561" y="3142942"/>
                  <a:ext cx="200025" cy="5619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8" name="직사각형 7"/>
              <p:cNvSpPr/>
              <p:nvPr/>
            </p:nvSpPr>
            <p:spPr>
              <a:xfrm>
                <a:off x="5012287" y="620768"/>
                <a:ext cx="1584176" cy="813792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모서리가 둥근 직사각형 28"/>
          <p:cNvSpPr/>
          <p:nvPr/>
        </p:nvSpPr>
        <p:spPr>
          <a:xfrm>
            <a:off x="1078933" y="5738728"/>
            <a:ext cx="4429169" cy="658832"/>
          </a:xfrm>
          <a:prstGeom prst="roundRect">
            <a:avLst>
              <a:gd name="adj" fmla="val 4800"/>
            </a:avLst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36000" rIns="36000">
            <a:spAutoFit/>
          </a:bodyPr>
          <a:lstStyle/>
          <a:p>
            <a:pPr defTabSz="180000" fontAlgn="base" latinLnBrk="0"/>
            <a:r>
              <a:rPr lang="en-US" altLang="ko-KR" sz="1200" dirty="0"/>
              <a:t>p </a:t>
            </a:r>
            <a:r>
              <a:rPr lang="en-US" altLang="ko-KR" sz="1200" dirty="0" smtClean="0"/>
              <a:t>{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 smtClean="0"/>
              <a:t>border : </a:t>
            </a:r>
            <a:r>
              <a:rPr lang="en-US" altLang="ko-KR" sz="1200" b="1" dirty="0"/>
              <a:t>3px dotted blue; </a:t>
            </a:r>
            <a:r>
              <a:rPr lang="en-US" altLang="ko-KR" sz="1200" dirty="0"/>
              <a:t>/* </a:t>
            </a:r>
            <a:r>
              <a:rPr lang="en-US" altLang="ko-KR" sz="1200" dirty="0" smtClean="0"/>
              <a:t>3</a:t>
            </a:r>
            <a:r>
              <a:rPr lang="ko-KR" altLang="en-US" sz="1200" dirty="0"/>
              <a:t>픽셀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파란 점선 </a:t>
            </a:r>
            <a:r>
              <a:rPr lang="ko-KR" altLang="en-US" sz="1200" dirty="0"/>
              <a:t>테두리 </a:t>
            </a:r>
            <a:r>
              <a:rPr lang="en-US" altLang="ko-KR" sz="1200" dirty="0" smtClean="0"/>
              <a:t>*/</a:t>
            </a:r>
            <a:endParaRPr lang="en-US" altLang="ko-KR" sz="1200" b="1" dirty="0" smtClean="0"/>
          </a:p>
          <a:p>
            <a:pPr defTabSz="180000" fontAlgn="base" latinLnBrk="0"/>
            <a:r>
              <a:rPr lang="en-US" altLang="ko-KR" sz="1200" dirty="0" smtClean="0"/>
              <a:t>} </a:t>
            </a:r>
            <a:endParaRPr lang="ko-KR" altLang="en-US" sz="1200" dirty="0"/>
          </a:p>
        </p:txBody>
      </p:sp>
      <p:grpSp>
        <p:nvGrpSpPr>
          <p:cNvPr id="34" name="그룹 33"/>
          <p:cNvGrpSpPr/>
          <p:nvPr/>
        </p:nvGrpSpPr>
        <p:grpSpPr>
          <a:xfrm>
            <a:off x="5755060" y="5661248"/>
            <a:ext cx="1841275" cy="813792"/>
            <a:chOff x="5608446" y="620768"/>
            <a:chExt cx="1584176" cy="813792"/>
          </a:xfrm>
        </p:grpSpPr>
        <p:grpSp>
          <p:nvGrpSpPr>
            <p:cNvPr id="35" name="그룹 34"/>
            <p:cNvGrpSpPr/>
            <p:nvPr/>
          </p:nvGrpSpPr>
          <p:grpSpPr>
            <a:xfrm>
              <a:off x="5718529" y="740518"/>
              <a:ext cx="1352153" cy="609600"/>
              <a:chOff x="899592" y="3124200"/>
              <a:chExt cx="1352153" cy="609600"/>
            </a:xfrm>
          </p:grpSpPr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592" y="3124200"/>
                <a:ext cx="121920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" name="Picture 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3142942"/>
                <a:ext cx="200025" cy="561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6" name="직사각형 35"/>
            <p:cNvSpPr/>
            <p:nvPr/>
          </p:nvSpPr>
          <p:spPr>
            <a:xfrm>
              <a:off x="5608446" y="620768"/>
              <a:ext cx="1584176" cy="81379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334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4-14 </a:t>
            </a:r>
            <a:r>
              <a:rPr lang="ko-KR" altLang="en-US" dirty="0"/>
              <a:t>박스 모델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64609" y="1700808"/>
            <a:ext cx="4439019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박스 모델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&lt;style&gt;</a:t>
            </a:r>
          </a:p>
          <a:p>
            <a:pPr defTabSz="180000"/>
            <a:r>
              <a:rPr lang="en-US" altLang="ko-KR" sz="1400" b="1" dirty="0" smtClean="0"/>
              <a:t>div </a:t>
            </a:r>
            <a:r>
              <a:rPr lang="en-US" altLang="ko-KR" sz="1400" b="1" dirty="0"/>
              <a:t>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background : </a:t>
            </a:r>
            <a:r>
              <a:rPr lang="en-US" altLang="ko-KR" sz="1400" b="1" dirty="0"/>
              <a:t>yellow;</a:t>
            </a:r>
          </a:p>
          <a:p>
            <a:pPr defTabSz="180000"/>
            <a:r>
              <a:rPr lang="en-US" altLang="ko-KR" sz="1400" b="1" dirty="0" smtClean="0"/>
              <a:t>	padding : </a:t>
            </a:r>
            <a:r>
              <a:rPr lang="en-US" altLang="ko-KR" sz="1400" b="1" dirty="0"/>
              <a:t>20px;</a:t>
            </a:r>
          </a:p>
          <a:p>
            <a:pPr defTabSz="180000"/>
            <a:r>
              <a:rPr lang="en-US" altLang="ko-KR" sz="1400" b="1" dirty="0" smtClean="0"/>
              <a:t>	border : </a:t>
            </a:r>
            <a:r>
              <a:rPr lang="en-US" altLang="ko-KR" sz="1400" b="1" dirty="0"/>
              <a:t>5px dotted red; </a:t>
            </a:r>
          </a:p>
          <a:p>
            <a:pPr defTabSz="180000"/>
            <a:r>
              <a:rPr lang="en-US" altLang="ko-KR" sz="1400" b="1" dirty="0" smtClean="0"/>
              <a:t>	margin : </a:t>
            </a:r>
            <a:r>
              <a:rPr lang="en-US" altLang="ko-KR" sz="1400" b="1" dirty="0"/>
              <a:t>30px; 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&lt;/style&gt;&lt;/head&gt;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박스 모델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&lt;p&gt;margin 30px, padding 20px, border 5px</a:t>
            </a:r>
            <a:r>
              <a:rPr lang="ko-KR" altLang="en-US" sz="1400" dirty="0" smtClean="0"/>
              <a:t>의</a:t>
            </a:r>
            <a:endParaRPr lang="en-US" altLang="ko-KR" sz="1400" dirty="0" smtClean="0"/>
          </a:p>
          <a:p>
            <a:pPr defTabSz="180000"/>
            <a:r>
              <a:rPr lang="ko-KR" altLang="en-US" sz="1400" dirty="0" smtClean="0"/>
              <a:t> </a:t>
            </a:r>
            <a:r>
              <a:rPr lang="ko-KR" altLang="en-US" sz="1400" dirty="0"/>
              <a:t>빨간색 점선</a:t>
            </a:r>
            <a:r>
              <a:rPr lang="en-US" altLang="ko-KR" sz="1400" dirty="0"/>
              <a:t>&lt;/p&gt; 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&lt;</a:t>
            </a:r>
            <a:r>
              <a:rPr lang="en-US" altLang="ko-KR" sz="1400" b="1" dirty="0" smtClean="0"/>
              <a:t>div&gt;</a:t>
            </a:r>
            <a:endParaRPr lang="en-US" altLang="ko-KR" sz="1400" b="1" dirty="0"/>
          </a:p>
          <a:p>
            <a:pPr defTabSz="180000"/>
            <a:r>
              <a:rPr lang="en-US" altLang="ko-KR" sz="1400" b="1" dirty="0" smtClean="0"/>
              <a:t>	&lt;</a:t>
            </a:r>
            <a:r>
              <a:rPr lang="en-US" altLang="ko-KR" sz="1400" b="1" dirty="0" err="1"/>
              <a:t>img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="</a:t>
            </a:r>
            <a:r>
              <a:rPr lang="en-US" altLang="ko-KR" sz="1400" b="1" dirty="0" smtClean="0"/>
              <a:t>media/mio.png</a:t>
            </a:r>
            <a:r>
              <a:rPr lang="en-US" altLang="ko-KR" sz="1400" b="1" dirty="0"/>
              <a:t>" alt="</a:t>
            </a:r>
            <a:r>
              <a:rPr lang="ko-KR" altLang="en-US" sz="1400" b="1" dirty="0" err="1"/>
              <a:t>고양이눈</a:t>
            </a:r>
            <a:r>
              <a:rPr lang="en-US" altLang="ko-KR" sz="1400" b="1" dirty="0"/>
              <a:t>"&gt;</a:t>
            </a:r>
          </a:p>
          <a:p>
            <a:pPr defTabSz="180000"/>
            <a:r>
              <a:rPr lang="en-US" altLang="ko-KR" sz="1400" b="1" dirty="0"/>
              <a:t>&lt;/div&gt;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grpSp>
        <p:nvGrpSpPr>
          <p:cNvPr id="6" name="그룹 5"/>
          <p:cNvGrpSpPr/>
          <p:nvPr/>
        </p:nvGrpSpPr>
        <p:grpSpPr>
          <a:xfrm>
            <a:off x="5200059" y="1916832"/>
            <a:ext cx="2758404" cy="3947527"/>
            <a:chOff x="5200059" y="1916832"/>
            <a:chExt cx="2758404" cy="394752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92080" y="1916832"/>
              <a:ext cx="2428259" cy="3582245"/>
            </a:xfrm>
            <a:prstGeom prst="rect">
              <a:avLst/>
            </a:prstGeom>
          </p:spPr>
        </p:pic>
        <p:cxnSp>
          <p:nvCxnSpPr>
            <p:cNvPr id="7" name="직선 연결선 6"/>
            <p:cNvCxnSpPr/>
            <p:nvPr/>
          </p:nvCxnSpPr>
          <p:spPr>
            <a:xfrm>
              <a:off x="6819922" y="3631225"/>
              <a:ext cx="678929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6819922" y="3846181"/>
              <a:ext cx="678929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>
              <a:off x="6970245" y="3620233"/>
              <a:ext cx="0" cy="21833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6941838" y="3621278"/>
              <a:ext cx="101662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80000"/>
              <a:r>
                <a:rPr lang="en-US" altLang="ko-KR" sz="1000" dirty="0">
                  <a:solidFill>
                    <a:srgbClr val="C00000"/>
                  </a:solidFill>
                </a:rPr>
                <a:t>margin: 30px; </a:t>
              </a: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5678327" y="4949272"/>
              <a:ext cx="0" cy="708411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 flipV="1">
              <a:off x="5848602" y="4911873"/>
              <a:ext cx="8183" cy="74581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V="1">
              <a:off x="5666241" y="5544470"/>
              <a:ext cx="208685" cy="6767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5200059" y="5618138"/>
              <a:ext cx="13193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80000"/>
              <a:r>
                <a:rPr lang="en-US" altLang="ko-KR" sz="1000" dirty="0" smtClean="0">
                  <a:solidFill>
                    <a:srgbClr val="C00000"/>
                  </a:solidFill>
                </a:rPr>
                <a:t>padding: 20px</a:t>
              </a:r>
              <a:r>
                <a:rPr lang="en-US" altLang="ko-KR" sz="1000" dirty="0">
                  <a:solidFill>
                    <a:srgbClr val="C00000"/>
                  </a:solidFill>
                </a:rPr>
                <a:t>;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323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1412776"/>
            <a:ext cx="2174178" cy="521123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4–15 </a:t>
            </a:r>
            <a:r>
              <a:rPr lang="ko-KR" altLang="en-US" dirty="0"/>
              <a:t>다양한 </a:t>
            </a:r>
            <a:r>
              <a:rPr lang="ko-KR" altLang="en-US" smtClean="0"/>
              <a:t>테두리 선 스타일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85800" y="1556792"/>
            <a:ext cx="5214275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&lt;head&gt;&lt;title&gt;</a:t>
            </a:r>
            <a:r>
              <a:rPr lang="ko-KR" altLang="en-US" sz="1400" dirty="0"/>
              <a:t>다양한 테두리</a:t>
            </a:r>
            <a:r>
              <a:rPr lang="en-US" altLang="ko-KR" sz="1400" dirty="0"/>
              <a:t>&lt;/title</a:t>
            </a:r>
            <a:r>
              <a:rPr lang="en-US" altLang="ko-KR" sz="1400" dirty="0" smtClean="0"/>
              <a:t>&gt;&lt;/</a:t>
            </a:r>
            <a:r>
              <a:rPr lang="en-US" altLang="ko-KR" sz="1400" dirty="0"/>
              <a:t>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&lt;h3&gt;</a:t>
            </a:r>
            <a:r>
              <a:rPr lang="ko-KR" altLang="en-US" sz="1400" dirty="0"/>
              <a:t>다양한 테두리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&lt;p style="</a:t>
            </a:r>
            <a:r>
              <a:rPr lang="en-US" altLang="ko-KR" sz="1400" b="1" dirty="0"/>
              <a:t>border: 3px solid blue</a:t>
            </a:r>
            <a:r>
              <a:rPr lang="en-US" altLang="ko-KR" sz="1400" dirty="0"/>
              <a:t>"&gt;3</a:t>
            </a:r>
            <a:r>
              <a:rPr lang="ko-KR" altLang="en-US" sz="1400" dirty="0"/>
              <a:t>픽셀 </a:t>
            </a:r>
            <a:r>
              <a:rPr lang="en-US" altLang="ko-KR" sz="1400" dirty="0" err="1"/>
              <a:t>soild</a:t>
            </a:r>
            <a:r>
              <a:rPr lang="en-US" altLang="ko-KR" sz="1400" dirty="0"/>
              <a:t>&lt;/p&gt;</a:t>
            </a:r>
          </a:p>
          <a:p>
            <a:r>
              <a:rPr lang="en-US" altLang="ko-KR" sz="1400" dirty="0"/>
              <a:t>&lt;p style="</a:t>
            </a:r>
            <a:r>
              <a:rPr lang="en-US" altLang="ko-KR" sz="1400" b="1" dirty="0"/>
              <a:t>border: 3px none blue</a:t>
            </a:r>
            <a:r>
              <a:rPr lang="en-US" altLang="ko-KR" sz="1400" dirty="0"/>
              <a:t>"&gt;3</a:t>
            </a:r>
            <a:r>
              <a:rPr lang="ko-KR" altLang="en-US" sz="1400" dirty="0"/>
              <a:t>픽셀 </a:t>
            </a:r>
            <a:r>
              <a:rPr lang="en-US" altLang="ko-KR" sz="1400" dirty="0"/>
              <a:t>none&lt;/p&gt;</a:t>
            </a:r>
          </a:p>
          <a:p>
            <a:r>
              <a:rPr lang="en-US" altLang="ko-KR" sz="1400" dirty="0"/>
              <a:t>&lt;p style="</a:t>
            </a:r>
            <a:r>
              <a:rPr lang="en-US" altLang="ko-KR" sz="1400" b="1" dirty="0"/>
              <a:t>border: 3px hidden blue</a:t>
            </a:r>
            <a:r>
              <a:rPr lang="en-US" altLang="ko-KR" sz="1400" dirty="0"/>
              <a:t>"&gt;3</a:t>
            </a:r>
            <a:r>
              <a:rPr lang="ko-KR" altLang="en-US" sz="1400" dirty="0"/>
              <a:t>픽셀 </a:t>
            </a:r>
            <a:r>
              <a:rPr lang="en-US" altLang="ko-KR" sz="1400" dirty="0"/>
              <a:t>hidden&lt;/p&gt;</a:t>
            </a:r>
          </a:p>
          <a:p>
            <a:r>
              <a:rPr lang="en-US" altLang="ko-KR" sz="1400" dirty="0"/>
              <a:t>&lt;p style="</a:t>
            </a:r>
            <a:r>
              <a:rPr lang="en-US" altLang="ko-KR" sz="1400" b="1" dirty="0"/>
              <a:t>border: 3px dotted blue</a:t>
            </a:r>
            <a:r>
              <a:rPr lang="en-US" altLang="ko-KR" sz="1400" dirty="0"/>
              <a:t>"&gt;3</a:t>
            </a:r>
            <a:r>
              <a:rPr lang="ko-KR" altLang="en-US" sz="1400" dirty="0"/>
              <a:t>픽셀 </a:t>
            </a:r>
            <a:r>
              <a:rPr lang="en-US" altLang="ko-KR" sz="1400" dirty="0"/>
              <a:t>dotted&lt;/p&gt;</a:t>
            </a:r>
          </a:p>
          <a:p>
            <a:r>
              <a:rPr lang="en-US" altLang="ko-KR" sz="1400" dirty="0"/>
              <a:t>&lt;p style="</a:t>
            </a:r>
            <a:r>
              <a:rPr lang="en-US" altLang="ko-KR" sz="1400" b="1" dirty="0"/>
              <a:t>border: 3px dashed blue</a:t>
            </a:r>
            <a:r>
              <a:rPr lang="en-US" altLang="ko-KR" sz="1400" dirty="0"/>
              <a:t>"&gt;3</a:t>
            </a:r>
            <a:r>
              <a:rPr lang="ko-KR" altLang="en-US" sz="1400" dirty="0"/>
              <a:t>픽셀 </a:t>
            </a:r>
            <a:r>
              <a:rPr lang="en-US" altLang="ko-KR" sz="1400" dirty="0"/>
              <a:t>dashed&lt;/p&gt;</a:t>
            </a:r>
          </a:p>
          <a:p>
            <a:r>
              <a:rPr lang="en-US" altLang="ko-KR" sz="1400" dirty="0"/>
              <a:t>&lt;p style="</a:t>
            </a:r>
            <a:r>
              <a:rPr lang="en-US" altLang="ko-KR" sz="1400" b="1" dirty="0"/>
              <a:t>border: 3px double blue</a:t>
            </a:r>
            <a:r>
              <a:rPr lang="en-US" altLang="ko-KR" sz="1400" dirty="0"/>
              <a:t>"&gt;3</a:t>
            </a:r>
            <a:r>
              <a:rPr lang="ko-KR" altLang="en-US" sz="1400" dirty="0"/>
              <a:t>픽셀 </a:t>
            </a:r>
            <a:r>
              <a:rPr lang="en-US" altLang="ko-KR" sz="1400" dirty="0"/>
              <a:t>double&lt;/p&gt;</a:t>
            </a:r>
          </a:p>
          <a:p>
            <a:r>
              <a:rPr lang="en-US" altLang="ko-KR" sz="1400" dirty="0"/>
              <a:t>&lt;p style="</a:t>
            </a:r>
            <a:r>
              <a:rPr lang="en-US" altLang="ko-KR" sz="1400" b="1" dirty="0"/>
              <a:t>border: 15px groove yellow</a:t>
            </a:r>
            <a:r>
              <a:rPr lang="en-US" altLang="ko-KR" sz="1400" dirty="0"/>
              <a:t>"&gt;15</a:t>
            </a:r>
            <a:r>
              <a:rPr lang="ko-KR" altLang="en-US" sz="1400" dirty="0"/>
              <a:t>픽셀 </a:t>
            </a:r>
            <a:r>
              <a:rPr lang="en-US" altLang="ko-KR" sz="1400" dirty="0"/>
              <a:t>groove&lt;/p&gt;</a:t>
            </a:r>
          </a:p>
          <a:p>
            <a:r>
              <a:rPr lang="en-US" altLang="ko-KR" sz="1400" dirty="0"/>
              <a:t>&lt;p style="</a:t>
            </a:r>
            <a:r>
              <a:rPr lang="en-US" altLang="ko-KR" sz="1400" b="1" dirty="0"/>
              <a:t>border: 15px ridge yellow</a:t>
            </a:r>
            <a:r>
              <a:rPr lang="en-US" altLang="ko-KR" sz="1400" dirty="0"/>
              <a:t>"&gt;15</a:t>
            </a:r>
            <a:r>
              <a:rPr lang="ko-KR" altLang="en-US" sz="1400" dirty="0"/>
              <a:t>픽셀 </a:t>
            </a:r>
            <a:r>
              <a:rPr lang="en-US" altLang="ko-KR" sz="1400" dirty="0"/>
              <a:t>ridge&lt;/p&gt;</a:t>
            </a:r>
          </a:p>
          <a:p>
            <a:r>
              <a:rPr lang="en-US" altLang="ko-KR" sz="1400" dirty="0"/>
              <a:t>&lt;p style="</a:t>
            </a:r>
            <a:r>
              <a:rPr lang="en-US" altLang="ko-KR" sz="1400" b="1" dirty="0"/>
              <a:t>border: 15px inset yellow</a:t>
            </a:r>
            <a:r>
              <a:rPr lang="en-US" altLang="ko-KR" sz="1400" dirty="0"/>
              <a:t>"&gt;15</a:t>
            </a:r>
            <a:r>
              <a:rPr lang="ko-KR" altLang="en-US" sz="1400" dirty="0"/>
              <a:t>픽셀 </a:t>
            </a:r>
            <a:r>
              <a:rPr lang="en-US" altLang="ko-KR" sz="1400" dirty="0"/>
              <a:t>inset&lt;/p&gt;</a:t>
            </a:r>
          </a:p>
          <a:p>
            <a:r>
              <a:rPr lang="en-US" altLang="ko-KR" sz="1400" dirty="0"/>
              <a:t>&lt;p style="</a:t>
            </a:r>
            <a:r>
              <a:rPr lang="en-US" altLang="ko-KR" sz="1400" b="1" dirty="0"/>
              <a:t>border: 15px outset yellow</a:t>
            </a:r>
            <a:r>
              <a:rPr lang="en-US" altLang="ko-KR" sz="1400" dirty="0"/>
              <a:t>"&gt;15</a:t>
            </a:r>
            <a:r>
              <a:rPr lang="ko-KR" altLang="en-US" sz="1400" dirty="0"/>
              <a:t>픽셀 </a:t>
            </a:r>
            <a:r>
              <a:rPr lang="en-US" altLang="ko-KR" sz="1400" dirty="0"/>
              <a:t>outset&lt;/p&gt;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164288" y="2940955"/>
            <a:ext cx="1280383" cy="442674"/>
          </a:xfrm>
          <a:prstGeom prst="wedgeRoundRectCallout">
            <a:avLst>
              <a:gd name="adj1" fmla="val -80564"/>
              <a:gd name="adj2" fmla="val -747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000" dirty="0" smtClean="0"/>
              <a:t>none</a:t>
            </a:r>
            <a:r>
              <a:rPr lang="ko-KR" altLang="en-US" sz="1000" dirty="0" smtClean="0"/>
              <a:t>과 </a:t>
            </a:r>
            <a:r>
              <a:rPr lang="en-US" altLang="ko-KR" sz="1000" dirty="0" smtClean="0"/>
              <a:t>hidden</a:t>
            </a:r>
            <a:r>
              <a:rPr lang="ko-KR" altLang="en-US" sz="1000" dirty="0" smtClean="0"/>
              <a:t>의 </a:t>
            </a:r>
            <a:endParaRPr lang="en-US" altLang="ko-KR" sz="1000" dirty="0" smtClean="0"/>
          </a:p>
          <a:p>
            <a:pPr fontAlgn="base"/>
            <a:r>
              <a:rPr lang="ko-KR" altLang="en-US" sz="1000" dirty="0" smtClean="0"/>
              <a:t>두께 </a:t>
            </a:r>
            <a:r>
              <a:rPr lang="en-US" altLang="ko-KR" sz="1000" dirty="0" smtClean="0"/>
              <a:t>0</a:t>
            </a:r>
            <a:r>
              <a:rPr lang="ko-KR" altLang="en-US" sz="1000" dirty="0" smtClean="0"/>
              <a:t>으로 동일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053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2133993"/>
            <a:ext cx="2149960" cy="197663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4–2 CSS3 </a:t>
            </a:r>
            <a:r>
              <a:rPr lang="ko-KR" altLang="en-US" dirty="0"/>
              <a:t>스타일 시트로 꾸민 웹 페이지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51557" y="1484784"/>
            <a:ext cx="5180462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스타일을 </a:t>
            </a:r>
            <a:r>
              <a:rPr lang="ko-KR" altLang="en-US" sz="1200" dirty="0"/>
              <a:t>가진 웹 </a:t>
            </a:r>
            <a:r>
              <a:rPr lang="ko-KR" altLang="en-US" sz="1200" dirty="0" smtClean="0"/>
              <a:t>페이지</a:t>
            </a:r>
            <a:r>
              <a:rPr lang="en-US" altLang="ko-KR" sz="1200" dirty="0" smtClean="0"/>
              <a:t>&lt;/</a:t>
            </a:r>
            <a:r>
              <a:rPr lang="en-US" altLang="ko-KR" sz="1200" dirty="0"/>
              <a:t>title&gt;</a:t>
            </a:r>
          </a:p>
          <a:p>
            <a:pPr defTabSz="180000"/>
            <a:r>
              <a:rPr lang="en-US" altLang="ko-KR" sz="1200" b="1" dirty="0"/>
              <a:t>&lt;style</a:t>
            </a:r>
            <a:r>
              <a:rPr lang="en-US" altLang="ko-KR" sz="1200" b="1" dirty="0" smtClean="0"/>
              <a:t>&gt;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smtClean="0">
                <a:solidFill>
                  <a:srgbClr val="00B050"/>
                </a:solidFill>
              </a:rPr>
              <a:t>/* </a:t>
            </a:r>
            <a:r>
              <a:rPr lang="en-US" altLang="ko-KR" sz="1200" dirty="0">
                <a:solidFill>
                  <a:srgbClr val="00B050"/>
                </a:solidFill>
              </a:rPr>
              <a:t>CSS </a:t>
            </a:r>
            <a:r>
              <a:rPr lang="ko-KR" altLang="en-US" sz="1200" dirty="0">
                <a:solidFill>
                  <a:srgbClr val="00B050"/>
                </a:solidFill>
              </a:rPr>
              <a:t>스타일 시트 </a:t>
            </a:r>
            <a:r>
              <a:rPr lang="ko-KR" altLang="en-US" sz="1200" dirty="0" smtClean="0">
                <a:solidFill>
                  <a:srgbClr val="00B050"/>
                </a:solidFill>
              </a:rPr>
              <a:t>작성 </a:t>
            </a:r>
            <a:r>
              <a:rPr lang="en-US" altLang="ko-KR" sz="1200" dirty="0" smtClean="0">
                <a:solidFill>
                  <a:srgbClr val="00B050"/>
                </a:solidFill>
              </a:rPr>
              <a:t>*/</a:t>
            </a:r>
            <a:endParaRPr lang="en-US" altLang="ko-KR" sz="1200" b="1" dirty="0">
              <a:solidFill>
                <a:srgbClr val="00B050"/>
              </a:solidFill>
            </a:endParaRP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body 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{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background-color : </a:t>
            </a:r>
            <a:r>
              <a:rPr lang="en-US" altLang="ko-KR" sz="1200" b="1" dirty="0" err="1" smtClean="0">
                <a:solidFill>
                  <a:schemeClr val="accent2">
                    <a:lumMod val="75000"/>
                  </a:schemeClr>
                </a:solidFill>
              </a:rPr>
              <a:t>mistyrose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; } </a:t>
            </a:r>
          </a:p>
          <a:p>
            <a:pPr defTabSz="180000"/>
            <a:r>
              <a:rPr lang="en-US" altLang="ko-KR" sz="1200" b="1" dirty="0" smtClean="0"/>
              <a:t>	h3 </a:t>
            </a:r>
            <a:r>
              <a:rPr lang="en-US" altLang="ko-KR" sz="1200" b="1" dirty="0"/>
              <a:t>{ </a:t>
            </a:r>
            <a:r>
              <a:rPr lang="en-US" altLang="ko-KR" sz="1200" b="1" dirty="0" smtClean="0"/>
              <a:t>color : purple; </a:t>
            </a:r>
            <a:r>
              <a:rPr lang="en-US" altLang="ko-KR" sz="1200" b="1" dirty="0"/>
              <a:t>}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hr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{ border : 5px solid </a:t>
            </a:r>
            <a:r>
              <a:rPr lang="en-US" altLang="ko-KR" sz="1200" b="1" dirty="0" err="1" smtClean="0"/>
              <a:t>yellowgreen</a:t>
            </a:r>
            <a:r>
              <a:rPr lang="en-US" altLang="ko-KR" sz="1200" b="1" dirty="0" smtClean="0"/>
              <a:t>; }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span 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{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color : 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blue;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font-size : 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20px;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en-US" altLang="ko-KR" sz="1200" b="1" dirty="0">
              <a:solidFill>
                <a:srgbClr val="00B050"/>
              </a:solidFill>
            </a:endParaRPr>
          </a:p>
          <a:p>
            <a:pPr defTabSz="180000"/>
            <a:r>
              <a:rPr lang="en-US" altLang="ko-KR" sz="1200" b="1" dirty="0"/>
              <a:t>&lt;/style&gt;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&lt;h3&gt;CSS </a:t>
            </a:r>
            <a:r>
              <a:rPr lang="ko-KR" altLang="en-US" sz="1200" dirty="0"/>
              <a:t>스타일 맛보기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&lt;p&gt;</a:t>
            </a:r>
            <a:r>
              <a:rPr lang="ko-KR" altLang="en-US" sz="1200" dirty="0"/>
              <a:t>나는 </a:t>
            </a:r>
            <a:r>
              <a:rPr lang="en-US" altLang="ko-KR" sz="1200" dirty="0"/>
              <a:t>&lt;span&gt;</a:t>
            </a:r>
            <a:r>
              <a:rPr lang="ko-KR" altLang="en-US" sz="1200" dirty="0"/>
              <a:t>웹 프로그래밍</a:t>
            </a:r>
            <a:r>
              <a:rPr lang="en-US" altLang="ko-KR" sz="1200" dirty="0"/>
              <a:t>&lt;/span&gt;</a:t>
            </a:r>
            <a:r>
              <a:rPr lang="ko-KR" altLang="en-US" sz="1200" dirty="0"/>
              <a:t>을 좋아합니다</a:t>
            </a:r>
            <a:r>
              <a:rPr lang="en-US" altLang="ko-KR" sz="1200" dirty="0"/>
              <a:t>.&lt;/p&gt;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156573" y="1681860"/>
            <a:ext cx="2240553" cy="236125"/>
          </a:xfrm>
          <a:prstGeom prst="roundRect">
            <a:avLst>
              <a:gd name="adj" fmla="val 3531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ko-KR" sz="1000" dirty="0" smtClean="0"/>
              <a:t>&lt;body&gt;</a:t>
            </a:r>
            <a:r>
              <a:rPr lang="ko-KR" altLang="en-US" sz="1000" dirty="0" smtClean="0"/>
              <a:t>요소의 배경색 </a:t>
            </a:r>
            <a:r>
              <a:rPr lang="en-US" altLang="ko-KR" sz="1000" b="1" dirty="0" err="1" smtClean="0"/>
              <a:t>mistyrose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sp>
        <p:nvSpPr>
          <p:cNvPr id="8" name="자유형 7"/>
          <p:cNvSpPr/>
          <p:nvPr/>
        </p:nvSpPr>
        <p:spPr>
          <a:xfrm>
            <a:off x="3175000" y="1917985"/>
            <a:ext cx="1324992" cy="579683"/>
          </a:xfrm>
          <a:custGeom>
            <a:avLst/>
            <a:gdLst>
              <a:gd name="connsiteX0" fmla="*/ 1032933 w 1032933"/>
              <a:gd name="connsiteY0" fmla="*/ 0 h 364067"/>
              <a:gd name="connsiteX1" fmla="*/ 668867 w 1032933"/>
              <a:gd name="connsiteY1" fmla="*/ 203200 h 364067"/>
              <a:gd name="connsiteX2" fmla="*/ 237067 w 1032933"/>
              <a:gd name="connsiteY2" fmla="*/ 254000 h 364067"/>
              <a:gd name="connsiteX3" fmla="*/ 0 w 1032933"/>
              <a:gd name="connsiteY3" fmla="*/ 364067 h 36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933" h="364067">
                <a:moveTo>
                  <a:pt x="1032933" y="0"/>
                </a:moveTo>
                <a:cubicBezTo>
                  <a:pt x="917222" y="80433"/>
                  <a:pt x="801511" y="160867"/>
                  <a:pt x="668867" y="203200"/>
                </a:cubicBezTo>
                <a:cubicBezTo>
                  <a:pt x="536223" y="245533"/>
                  <a:pt x="348545" y="227189"/>
                  <a:pt x="237067" y="254000"/>
                </a:cubicBezTo>
                <a:cubicBezTo>
                  <a:pt x="125589" y="280811"/>
                  <a:pt x="62794" y="322439"/>
                  <a:pt x="0" y="364067"/>
                </a:cubicBezTo>
              </a:path>
            </a:pathLst>
          </a:custGeom>
          <a:noFill/>
          <a:ln w="952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5609166" y="1917985"/>
            <a:ext cx="601133" cy="988505"/>
          </a:xfrm>
          <a:custGeom>
            <a:avLst/>
            <a:gdLst>
              <a:gd name="connsiteX0" fmla="*/ 0 w 601133"/>
              <a:gd name="connsiteY0" fmla="*/ 0 h 770467"/>
              <a:gd name="connsiteX1" fmla="*/ 152400 w 601133"/>
              <a:gd name="connsiteY1" fmla="*/ 601134 h 770467"/>
              <a:gd name="connsiteX2" fmla="*/ 601133 w 601133"/>
              <a:gd name="connsiteY2" fmla="*/ 770467 h 770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133" h="770467">
                <a:moveTo>
                  <a:pt x="0" y="0"/>
                </a:moveTo>
                <a:cubicBezTo>
                  <a:pt x="26105" y="236361"/>
                  <a:pt x="52211" y="472723"/>
                  <a:pt x="152400" y="601134"/>
                </a:cubicBezTo>
                <a:cubicBezTo>
                  <a:pt x="252589" y="729545"/>
                  <a:pt x="426861" y="750006"/>
                  <a:pt x="601133" y="770467"/>
                </a:cubicBezTo>
              </a:path>
            </a:pathLst>
          </a:custGeom>
          <a:noFill/>
          <a:ln w="952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80333" y="3485216"/>
            <a:ext cx="2123251" cy="236126"/>
          </a:xfrm>
          <a:prstGeom prst="roundRect">
            <a:avLst>
              <a:gd name="adj" fmla="val 3531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ko-KR" sz="1000" dirty="0" smtClean="0"/>
              <a:t>&lt;span&gt;</a:t>
            </a:r>
            <a:r>
              <a:rPr lang="ko-KR" altLang="en-US" sz="1000" dirty="0" smtClean="0"/>
              <a:t>의 글자는 </a:t>
            </a:r>
            <a:r>
              <a:rPr lang="en-US" altLang="ko-KR" sz="1000" dirty="0" smtClean="0"/>
              <a:t>blue</a:t>
            </a:r>
            <a:r>
              <a:rPr lang="ko-KR" altLang="en-US" sz="1000" dirty="0" smtClean="0"/>
              <a:t>에 </a:t>
            </a:r>
            <a:r>
              <a:rPr lang="en-US" altLang="ko-KR" sz="1000" dirty="0" smtClean="0"/>
              <a:t>20</a:t>
            </a:r>
            <a:r>
              <a:rPr lang="ko-KR" altLang="en-US" sz="1000" dirty="0" smtClean="0"/>
              <a:t>픽셀</a:t>
            </a:r>
            <a:endParaRPr lang="ko-KR" altLang="en-US" sz="1000" dirty="0"/>
          </a:p>
        </p:txBody>
      </p:sp>
      <p:sp>
        <p:nvSpPr>
          <p:cNvPr id="11" name="자유형 10"/>
          <p:cNvSpPr/>
          <p:nvPr/>
        </p:nvSpPr>
        <p:spPr>
          <a:xfrm>
            <a:off x="2201333" y="3122311"/>
            <a:ext cx="979000" cy="439314"/>
          </a:xfrm>
          <a:custGeom>
            <a:avLst/>
            <a:gdLst>
              <a:gd name="connsiteX0" fmla="*/ 795867 w 796180"/>
              <a:gd name="connsiteY0" fmla="*/ 270933 h 270933"/>
              <a:gd name="connsiteX1" fmla="*/ 685800 w 796180"/>
              <a:gd name="connsiteY1" fmla="*/ 152400 h 270933"/>
              <a:gd name="connsiteX2" fmla="*/ 118534 w 796180"/>
              <a:gd name="connsiteY2" fmla="*/ 76200 h 270933"/>
              <a:gd name="connsiteX3" fmla="*/ 0 w 796180"/>
              <a:gd name="connsiteY3" fmla="*/ 0 h 270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6180" h="270933">
                <a:moveTo>
                  <a:pt x="795867" y="270933"/>
                </a:moveTo>
                <a:cubicBezTo>
                  <a:pt x="797278" y="227894"/>
                  <a:pt x="798689" y="184856"/>
                  <a:pt x="685800" y="152400"/>
                </a:cubicBezTo>
                <a:cubicBezTo>
                  <a:pt x="572911" y="119944"/>
                  <a:pt x="232834" y="101600"/>
                  <a:pt x="118534" y="76200"/>
                </a:cubicBezTo>
                <a:cubicBezTo>
                  <a:pt x="4234" y="50800"/>
                  <a:pt x="2117" y="25400"/>
                  <a:pt x="0" y="0"/>
                </a:cubicBezTo>
              </a:path>
            </a:pathLst>
          </a:custGeom>
          <a:noFill/>
          <a:ln w="952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5276850" y="3438402"/>
            <a:ext cx="1314450" cy="133473"/>
          </a:xfrm>
          <a:custGeom>
            <a:avLst/>
            <a:gdLst>
              <a:gd name="connsiteX0" fmla="*/ 0 w 1314450"/>
              <a:gd name="connsiteY0" fmla="*/ 133473 h 133473"/>
              <a:gd name="connsiteX1" fmla="*/ 676275 w 1314450"/>
              <a:gd name="connsiteY1" fmla="*/ 123 h 133473"/>
              <a:gd name="connsiteX2" fmla="*/ 1314450 w 1314450"/>
              <a:gd name="connsiteY2" fmla="*/ 114423 h 13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4450" h="133473">
                <a:moveTo>
                  <a:pt x="0" y="133473"/>
                </a:moveTo>
                <a:cubicBezTo>
                  <a:pt x="228600" y="68385"/>
                  <a:pt x="457200" y="3298"/>
                  <a:pt x="676275" y="123"/>
                </a:cubicBezTo>
                <a:cubicBezTo>
                  <a:pt x="895350" y="-3052"/>
                  <a:pt x="1104900" y="55685"/>
                  <a:pt x="1314450" y="114423"/>
                </a:cubicBezTo>
              </a:path>
            </a:pathLst>
          </a:custGeom>
          <a:noFill/>
          <a:ln w="952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54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둥근 모서리 테두리 만들기 </a:t>
            </a:r>
            <a:r>
              <a:rPr lang="en-US" altLang="ko-KR" dirty="0" smtClean="0"/>
              <a:t>- border-radius</a:t>
            </a:r>
            <a:endParaRPr lang="ko-KR" altLang="en-US" dirty="0"/>
          </a:p>
        </p:txBody>
      </p:sp>
      <p:sp>
        <p:nvSpPr>
          <p:cNvPr id="30" name="내용 개체 틀 2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테두리의 </a:t>
            </a:r>
            <a:r>
              <a:rPr lang="ko-KR" altLang="en-US" dirty="0"/>
              <a:t>모서리를 둥글게 </a:t>
            </a:r>
            <a:r>
              <a:rPr lang="ko-KR" altLang="en-US" dirty="0" smtClean="0"/>
              <a:t>만듦</a:t>
            </a:r>
            <a:endParaRPr lang="ko-KR" altLang="en-US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4788024" y="2492896"/>
            <a:ext cx="2777839" cy="1400124"/>
            <a:chOff x="2130227" y="2304957"/>
            <a:chExt cx="2777839" cy="1400124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0227" y="2715459"/>
              <a:ext cx="2253116" cy="989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왼쪽 중괄호 6"/>
            <p:cNvSpPr/>
            <p:nvPr/>
          </p:nvSpPr>
          <p:spPr>
            <a:xfrm flipH="1">
              <a:off x="4340889" y="2724215"/>
              <a:ext cx="146701" cy="432048"/>
            </a:xfrm>
            <a:prstGeom prst="leftBrace">
              <a:avLst>
                <a:gd name="adj1" fmla="val 3491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오른쪽 중괄호 7"/>
            <p:cNvSpPr/>
            <p:nvPr/>
          </p:nvSpPr>
          <p:spPr>
            <a:xfrm rot="16200000">
              <a:off x="4060984" y="2412968"/>
              <a:ext cx="108013" cy="432047"/>
            </a:xfrm>
            <a:prstGeom prst="rightBrace">
              <a:avLst>
                <a:gd name="adj1" fmla="val 34027"/>
                <a:gd name="adj2" fmla="val 5164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90424" y="2801739"/>
              <a:ext cx="517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50px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76205" y="2304957"/>
              <a:ext cx="517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50px</a:t>
              </a:r>
              <a:endParaRPr lang="ko-KR" altLang="en-US" sz="12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162031" y="2726249"/>
              <a:ext cx="2181108" cy="932003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2330218" y="2958900"/>
            <a:ext cx="21176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600" dirty="0" smtClean="0">
                <a:solidFill>
                  <a:srgbClr val="CC00CC"/>
                </a:solidFill>
              </a:rPr>
              <a:t>border-radius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r>
              <a:rPr lang="en-US" altLang="ko-KR" sz="1600" dirty="0" smtClean="0"/>
              <a:t>: </a:t>
            </a:r>
            <a:r>
              <a:rPr lang="en-US" altLang="ko-KR" sz="1600" dirty="0" smtClean="0">
                <a:solidFill>
                  <a:srgbClr val="00B0F0"/>
                </a:solidFill>
              </a:rPr>
              <a:t>50px</a:t>
            </a:r>
            <a:r>
              <a:rPr lang="en-US" altLang="ko-KR" sz="1600" dirty="0" smtClean="0">
                <a:solidFill>
                  <a:srgbClr val="0070C0"/>
                </a:solidFill>
              </a:rPr>
              <a:t>;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31379" y="4293804"/>
            <a:ext cx="35538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sv-SE" altLang="ko-KR" sz="1600" dirty="0" smtClean="0">
                <a:solidFill>
                  <a:srgbClr val="CC00CC"/>
                </a:solidFill>
              </a:rPr>
              <a:t>border-radius</a:t>
            </a:r>
            <a:r>
              <a:rPr lang="sv-SE" altLang="ko-KR" sz="1600" dirty="0" smtClean="0">
                <a:solidFill>
                  <a:srgbClr val="C00000"/>
                </a:solidFill>
              </a:rPr>
              <a:t> </a:t>
            </a:r>
            <a:r>
              <a:rPr lang="sv-SE" altLang="ko-KR" sz="1600" dirty="0" smtClean="0"/>
              <a:t>: </a:t>
            </a:r>
            <a:r>
              <a:rPr lang="sv-SE" altLang="ko-KR" sz="1600" dirty="0" smtClean="0">
                <a:solidFill>
                  <a:srgbClr val="00B0F0"/>
                </a:solidFill>
              </a:rPr>
              <a:t>0px 20px 40px 60px</a:t>
            </a:r>
            <a:r>
              <a:rPr lang="sv-SE" altLang="ko-KR" sz="1600" dirty="0" smtClean="0">
                <a:solidFill>
                  <a:srgbClr val="0070C0"/>
                </a:solidFill>
              </a:rPr>
              <a:t>;</a:t>
            </a:r>
            <a:endParaRPr lang="sv-SE" altLang="ko-KR" sz="1600" dirty="0">
              <a:solidFill>
                <a:srgbClr val="0070C0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534470" y="4243076"/>
            <a:ext cx="2755699" cy="1643886"/>
            <a:chOff x="4910395" y="2317136"/>
            <a:chExt cx="2755699" cy="164388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3949" y="2663086"/>
              <a:ext cx="2269911" cy="910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5217620" y="2711934"/>
              <a:ext cx="2160242" cy="834299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3" name="오른쪽 중괄호 12"/>
            <p:cNvSpPr/>
            <p:nvPr/>
          </p:nvSpPr>
          <p:spPr>
            <a:xfrm rot="16200000">
              <a:off x="7232553" y="2545155"/>
              <a:ext cx="88000" cy="185961"/>
            </a:xfrm>
            <a:prstGeom prst="rightBrace">
              <a:avLst>
                <a:gd name="adj1" fmla="val 34027"/>
                <a:gd name="adj2" fmla="val 5164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95004" y="2317136"/>
              <a:ext cx="517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20px</a:t>
              </a:r>
              <a:endParaRPr lang="ko-KR" alt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46783" y="3668778"/>
              <a:ext cx="517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4</a:t>
              </a:r>
              <a:r>
                <a:rPr lang="en-US" altLang="ko-KR" sz="1200" dirty="0" smtClean="0"/>
                <a:t>0px</a:t>
              </a:r>
              <a:endParaRPr lang="ko-KR" altLang="en-US" sz="1200" dirty="0"/>
            </a:p>
          </p:txBody>
        </p:sp>
        <p:sp>
          <p:nvSpPr>
            <p:cNvPr id="17" name="오른쪽 중괄호 16"/>
            <p:cNvSpPr/>
            <p:nvPr/>
          </p:nvSpPr>
          <p:spPr>
            <a:xfrm rot="16200000" flipH="1">
              <a:off x="7146234" y="3460726"/>
              <a:ext cx="118740" cy="327853"/>
            </a:xfrm>
            <a:prstGeom prst="rightBrace">
              <a:avLst>
                <a:gd name="adj1" fmla="val 34027"/>
                <a:gd name="adj2" fmla="val 5164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23481" y="3684023"/>
              <a:ext cx="517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60px</a:t>
              </a:r>
              <a:endParaRPr lang="ko-KR" altLang="en-US" sz="1200" dirty="0"/>
            </a:p>
          </p:txBody>
        </p:sp>
        <p:sp>
          <p:nvSpPr>
            <p:cNvPr id="19" name="오른쪽 중괄호 18"/>
            <p:cNvSpPr/>
            <p:nvPr/>
          </p:nvSpPr>
          <p:spPr>
            <a:xfrm rot="16200000" flipH="1">
              <a:off x="5430189" y="3352714"/>
              <a:ext cx="118742" cy="543879"/>
            </a:xfrm>
            <a:prstGeom prst="rightBrace">
              <a:avLst>
                <a:gd name="adj1" fmla="val 34027"/>
                <a:gd name="adj2" fmla="val 5164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95478" y="238608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</a:t>
              </a:r>
              <a:endParaRPr lang="ko-KR" altLang="en-US" sz="12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911287" y="3434783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>
                  <a:solidFill>
                    <a:srgbClr val="C00000"/>
                  </a:solidFill>
                </a:rPr>
                <a:t>④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327540" y="3402216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>
                  <a:solidFill>
                    <a:srgbClr val="C00000"/>
                  </a:solidFill>
                </a:rPr>
                <a:t>③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327540" y="2497278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>
                  <a:solidFill>
                    <a:srgbClr val="C00000"/>
                  </a:solidFill>
                </a:rPr>
                <a:t>②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910395" y="2497278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>
                  <a:solidFill>
                    <a:srgbClr val="C00000"/>
                  </a:solidFill>
                </a:rPr>
                <a:t>①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2346961" y="4675442"/>
            <a:ext cx="21303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 smtClean="0"/>
              <a:t>(</a:t>
            </a:r>
            <a:r>
              <a:rPr lang="ko-KR" altLang="en-US" sz="1200" dirty="0" smtClean="0">
                <a:solidFill>
                  <a:srgbClr val="C00000"/>
                </a:solidFill>
              </a:rPr>
              <a:t>①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~ </a:t>
            </a:r>
            <a:r>
              <a:rPr lang="ko-KR" altLang="en-US" sz="1200" dirty="0" smtClean="0">
                <a:solidFill>
                  <a:srgbClr val="C00000"/>
                </a:solidFill>
              </a:rPr>
              <a:t>④</a:t>
            </a:r>
            <a:r>
              <a:rPr lang="ko-KR" altLang="en-US" sz="1200" dirty="0" smtClean="0"/>
              <a:t>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시계방향 순으로 반지름 적용</a:t>
            </a:r>
            <a:r>
              <a:rPr lang="en-US" altLang="ko-KR" sz="1200" dirty="0" smtClean="0"/>
              <a:t> </a:t>
            </a:r>
          </a:p>
          <a:p>
            <a:pPr fontAlgn="base"/>
            <a:r>
              <a:rPr lang="ko-KR" altLang="en-US" sz="1200" dirty="0" smtClean="0">
                <a:solidFill>
                  <a:srgbClr val="C00000"/>
                </a:solidFill>
              </a:rPr>
              <a:t>④</a:t>
            </a:r>
            <a:r>
              <a:rPr lang="en-US" altLang="ko-KR" sz="1200" dirty="0" smtClean="0"/>
              <a:t>, </a:t>
            </a:r>
            <a:r>
              <a:rPr lang="ko-KR" altLang="en-US" sz="1200" dirty="0" smtClean="0">
                <a:solidFill>
                  <a:srgbClr val="C00000"/>
                </a:solidFill>
              </a:rPr>
              <a:t>③</a:t>
            </a:r>
            <a:r>
              <a:rPr lang="ko-KR" altLang="en-US" sz="1200" dirty="0" smtClean="0"/>
              <a:t>이 생략되면 </a:t>
            </a:r>
            <a:r>
              <a:rPr lang="ko-KR" altLang="en-US" sz="1200" dirty="0" smtClean="0">
                <a:solidFill>
                  <a:srgbClr val="C00000"/>
                </a:solidFill>
              </a:rPr>
              <a:t>②</a:t>
            </a:r>
            <a:r>
              <a:rPr lang="en-US" altLang="ko-KR" sz="1200" dirty="0" smtClean="0"/>
              <a:t>, </a:t>
            </a:r>
            <a:r>
              <a:rPr lang="ko-KR" altLang="en-US" sz="1200" dirty="0" smtClean="0">
                <a:solidFill>
                  <a:srgbClr val="C00000"/>
                </a:solidFill>
              </a:rPr>
              <a:t>①</a:t>
            </a:r>
            <a:r>
              <a:rPr lang="ko-KR" altLang="en-US" sz="1200" dirty="0" smtClean="0"/>
              <a:t>과 같은 반지름의 대칭 구조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28" name="오른쪽 중괄호 27"/>
          <p:cNvSpPr/>
          <p:nvPr/>
        </p:nvSpPr>
        <p:spPr>
          <a:xfrm rot="16200000">
            <a:off x="4987627" y="2606119"/>
            <a:ext cx="108013" cy="432047"/>
          </a:xfrm>
          <a:prstGeom prst="rightBrace">
            <a:avLst>
              <a:gd name="adj1" fmla="val 34027"/>
              <a:gd name="adj2" fmla="val 516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802848" y="2498108"/>
            <a:ext cx="517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50px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12420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4–16 </a:t>
            </a:r>
            <a:r>
              <a:rPr lang="ko-KR" altLang="en-US" dirty="0"/>
              <a:t>다양한 둥근 모서리 테두리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1545074"/>
            <a:ext cx="4320480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둥근 모서리 테두리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&lt;style&gt;</a:t>
            </a:r>
          </a:p>
          <a:p>
            <a:pPr defTabSz="180000"/>
            <a:r>
              <a:rPr lang="en-US" altLang="ko-KR" sz="1200" dirty="0"/>
              <a:t>p</a:t>
            </a:r>
            <a:r>
              <a:rPr lang="en-US" altLang="ko-KR" sz="1200" b="1" dirty="0"/>
              <a:t> {</a:t>
            </a:r>
          </a:p>
          <a:p>
            <a:pPr defTabSz="180000"/>
            <a:r>
              <a:rPr lang="en-US" altLang="ko-KR" sz="1200" dirty="0" smtClean="0"/>
              <a:t>	background : </a:t>
            </a:r>
            <a:r>
              <a:rPr lang="en-US" altLang="ko-KR" sz="1200" dirty="0"/>
              <a:t>#90D000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width : </a:t>
            </a:r>
            <a:r>
              <a:rPr lang="en-US" altLang="ko-KR" sz="1200" dirty="0"/>
              <a:t>300px;</a:t>
            </a:r>
          </a:p>
          <a:p>
            <a:pPr defTabSz="180000"/>
            <a:r>
              <a:rPr lang="en-US" altLang="ko-KR" sz="1200" dirty="0" smtClean="0"/>
              <a:t>	pa	</a:t>
            </a:r>
            <a:r>
              <a:rPr lang="en-US" altLang="ko-KR" sz="1200" dirty="0" err="1" smtClean="0"/>
              <a:t>dding</a:t>
            </a:r>
            <a:r>
              <a:rPr lang="en-US" altLang="ko-KR" sz="1200" dirty="0" smtClean="0"/>
              <a:t> : </a:t>
            </a:r>
            <a:r>
              <a:rPr lang="en-US" altLang="ko-KR" sz="1200" dirty="0"/>
              <a:t>20px; 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/>
            <a:r>
              <a:rPr lang="en-US" altLang="ko-KR" sz="1200" b="1" dirty="0" smtClean="0"/>
              <a:t>#round1 </a:t>
            </a:r>
            <a:r>
              <a:rPr lang="en-US" altLang="ko-KR" sz="1200" b="1" dirty="0"/>
              <a:t>{ </a:t>
            </a:r>
            <a:r>
              <a:rPr lang="en-US" altLang="ko-KR" sz="1200" b="1" dirty="0" smtClean="0"/>
              <a:t>border-radius : 50px; </a:t>
            </a:r>
            <a:r>
              <a:rPr lang="en-US" altLang="ko-KR" sz="1200" b="1" dirty="0"/>
              <a:t>}</a:t>
            </a:r>
          </a:p>
          <a:p>
            <a:pPr defTabSz="180000"/>
            <a:r>
              <a:rPr lang="en-US" altLang="ko-KR" sz="1200" b="1" dirty="0"/>
              <a:t>#</a:t>
            </a:r>
            <a:r>
              <a:rPr lang="en-US" altLang="ko-KR" sz="1200" b="1" dirty="0" smtClean="0"/>
              <a:t>round2 { border-radius : </a:t>
            </a:r>
            <a:r>
              <a:rPr lang="en-US" altLang="ko-KR" sz="1200" b="1" dirty="0"/>
              <a:t>0px 20px 40px </a:t>
            </a:r>
            <a:r>
              <a:rPr lang="en-US" altLang="ko-KR" sz="1200" b="1" dirty="0" smtClean="0"/>
              <a:t>60px; }</a:t>
            </a:r>
            <a:endParaRPr lang="en-US" altLang="ko-KR" sz="1200" b="1" dirty="0"/>
          </a:p>
          <a:p>
            <a:pPr defTabSz="180000"/>
            <a:r>
              <a:rPr lang="en-US" altLang="ko-KR" sz="1200" b="1" dirty="0"/>
              <a:t>#</a:t>
            </a:r>
            <a:r>
              <a:rPr lang="en-US" altLang="ko-KR" sz="1200" b="1" dirty="0" smtClean="0"/>
              <a:t>round3 { border-radius : </a:t>
            </a:r>
            <a:r>
              <a:rPr lang="en-US" altLang="ko-KR" sz="1200" b="1" dirty="0"/>
              <a:t>0px 20px </a:t>
            </a:r>
            <a:r>
              <a:rPr lang="en-US" altLang="ko-KR" sz="1200" b="1" dirty="0" smtClean="0"/>
              <a:t>40px; }</a:t>
            </a:r>
            <a:endParaRPr lang="en-US" altLang="ko-KR" sz="1200" b="1" dirty="0"/>
          </a:p>
          <a:p>
            <a:pPr defTabSz="180000"/>
            <a:r>
              <a:rPr lang="en-US" altLang="ko-KR" sz="1200" b="1" dirty="0"/>
              <a:t>#</a:t>
            </a:r>
            <a:r>
              <a:rPr lang="en-US" altLang="ko-KR" sz="1200" b="1" dirty="0" smtClean="0"/>
              <a:t>round4 { border-radius : </a:t>
            </a:r>
            <a:r>
              <a:rPr lang="en-US" altLang="ko-KR" sz="1200" b="1" dirty="0"/>
              <a:t>0px </a:t>
            </a:r>
            <a:r>
              <a:rPr lang="en-US" altLang="ko-KR" sz="1200" b="1" dirty="0" smtClean="0"/>
              <a:t>20px; </a:t>
            </a:r>
            <a:r>
              <a:rPr lang="en-US" altLang="ko-KR" sz="1200" b="1" dirty="0"/>
              <a:t>}</a:t>
            </a:r>
          </a:p>
          <a:p>
            <a:pPr defTabSz="180000"/>
            <a:r>
              <a:rPr lang="en-US" altLang="ko-KR" sz="1200" b="1" dirty="0"/>
              <a:t>#</a:t>
            </a:r>
            <a:r>
              <a:rPr lang="en-US" altLang="ko-KR" sz="1200" b="1" dirty="0" smtClean="0"/>
              <a:t>round5 { border-radius : </a:t>
            </a:r>
            <a:r>
              <a:rPr lang="en-US" altLang="ko-KR" sz="1200" b="1" dirty="0"/>
              <a:t>50px; </a:t>
            </a:r>
            <a:endParaRPr lang="en-US" altLang="ko-KR" sz="1200" b="1" dirty="0" smtClean="0"/>
          </a:p>
          <a:p>
            <a:pPr defTabSz="180000"/>
            <a:r>
              <a:rPr lang="en-US" altLang="ko-KR" sz="1200" b="1" dirty="0" smtClean="0"/>
              <a:t>					border-style : </a:t>
            </a:r>
            <a:r>
              <a:rPr lang="en-US" altLang="ko-KR" sz="1200" b="1" dirty="0"/>
              <a:t>dotted; </a:t>
            </a:r>
            <a:r>
              <a:rPr lang="en-US" altLang="ko-KR" sz="1200" b="1" dirty="0" smtClean="0"/>
              <a:t>}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&lt;/style&gt;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둥근 모서리 테두리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 id</a:t>
            </a:r>
            <a:r>
              <a:rPr lang="en-US" altLang="ko-KR" sz="1200" dirty="0" smtClean="0"/>
              <a:t>="round1</a:t>
            </a:r>
            <a:r>
              <a:rPr lang="en-US" altLang="ko-KR" sz="1200" dirty="0"/>
              <a:t>"&gt;</a:t>
            </a:r>
            <a:r>
              <a:rPr lang="ko-KR" altLang="en-US" sz="1200" dirty="0"/>
              <a:t>반지름 </a:t>
            </a:r>
            <a:r>
              <a:rPr lang="en-US" altLang="ko-KR" sz="1200" dirty="0"/>
              <a:t>50</a:t>
            </a:r>
            <a:r>
              <a:rPr lang="ko-KR" altLang="en-US" sz="1200" dirty="0"/>
              <a:t>픽셀의 둥근 모서리</a:t>
            </a:r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&lt;p id="</a:t>
            </a:r>
            <a:r>
              <a:rPr lang="en-US" altLang="ko-KR" sz="1200" dirty="0" smtClean="0"/>
              <a:t>round2"&gt;</a:t>
            </a:r>
            <a:r>
              <a:rPr lang="ko-KR" altLang="en-US" sz="1200" dirty="0"/>
              <a:t>반지름 </a:t>
            </a:r>
            <a:r>
              <a:rPr lang="en-US" altLang="ko-KR" sz="1200" dirty="0"/>
              <a:t>0, 20, 40, 60 </a:t>
            </a:r>
            <a:r>
              <a:rPr lang="ko-KR" altLang="en-US" sz="1200" dirty="0"/>
              <a:t>둥근 모서리</a:t>
            </a:r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&lt;p id="</a:t>
            </a:r>
            <a:r>
              <a:rPr lang="en-US" altLang="ko-KR" sz="1200" dirty="0" smtClean="0"/>
              <a:t>round3"&gt;</a:t>
            </a:r>
            <a:r>
              <a:rPr lang="ko-KR" altLang="en-US" sz="1200" dirty="0"/>
              <a:t>반지름 </a:t>
            </a:r>
            <a:r>
              <a:rPr lang="en-US" altLang="ko-KR" sz="1200" dirty="0"/>
              <a:t>0, 20, 40, 20 </a:t>
            </a:r>
            <a:r>
              <a:rPr lang="ko-KR" altLang="en-US" sz="1200" dirty="0"/>
              <a:t>둥근 모서리</a:t>
            </a:r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&lt;p id="</a:t>
            </a:r>
            <a:r>
              <a:rPr lang="en-US" altLang="ko-KR" sz="1200" dirty="0" smtClean="0"/>
              <a:t>round4"&gt;</a:t>
            </a:r>
            <a:r>
              <a:rPr lang="ko-KR" altLang="en-US" sz="1200" dirty="0"/>
              <a:t>반지름 </a:t>
            </a:r>
            <a:r>
              <a:rPr lang="en-US" altLang="ko-KR" sz="1200" dirty="0"/>
              <a:t>0, 20, 0, 20 </a:t>
            </a:r>
            <a:r>
              <a:rPr lang="ko-KR" altLang="en-US" sz="1200" dirty="0"/>
              <a:t>둥근 모서리</a:t>
            </a:r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&lt;p id="</a:t>
            </a:r>
            <a:r>
              <a:rPr lang="en-US" altLang="ko-KR" sz="1200" dirty="0" smtClean="0"/>
              <a:t>round5"&gt;</a:t>
            </a:r>
            <a:r>
              <a:rPr lang="ko-KR" altLang="en-US" sz="1200" dirty="0"/>
              <a:t>반지름 </a:t>
            </a:r>
            <a:r>
              <a:rPr lang="en-US" altLang="ko-KR" sz="1200" dirty="0"/>
              <a:t>50</a:t>
            </a:r>
            <a:r>
              <a:rPr lang="ko-KR" altLang="en-US" sz="1200" dirty="0"/>
              <a:t>의 둥근 점선 모서리</a:t>
            </a:r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523210"/>
            <a:ext cx="3223396" cy="485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776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테두리</a:t>
            </a:r>
            <a:r>
              <a:rPr lang="en-US" altLang="ko-KR" dirty="0"/>
              <a:t> </a:t>
            </a:r>
            <a:r>
              <a:rPr lang="ko-KR" altLang="en-US" dirty="0" smtClean="0"/>
              <a:t>만들기 </a:t>
            </a:r>
            <a:r>
              <a:rPr lang="en-US" altLang="ko-KR" dirty="0" smtClean="0"/>
              <a:t>- </a:t>
            </a:r>
            <a:r>
              <a:rPr lang="en-US" altLang="ko-KR" dirty="0"/>
              <a:t>border-image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테두리에 </a:t>
            </a:r>
            <a:r>
              <a:rPr lang="ko-KR" altLang="en-US" dirty="0"/>
              <a:t>이미지를 </a:t>
            </a:r>
            <a:r>
              <a:rPr lang="ko-KR" altLang="en-US" dirty="0" smtClean="0"/>
              <a:t>입힘</a:t>
            </a:r>
            <a:endParaRPr lang="en-US" altLang="ko-KR" dirty="0" smtClean="0"/>
          </a:p>
          <a:p>
            <a:pPr lvl="2"/>
            <a:r>
              <a:rPr lang="ko-KR" altLang="en-US" dirty="0"/>
              <a:t>모서리</a:t>
            </a:r>
            <a:r>
              <a:rPr lang="en-US" altLang="ko-KR" dirty="0"/>
              <a:t>(corner)</a:t>
            </a:r>
            <a:r>
              <a:rPr lang="ko-KR" altLang="en-US" dirty="0"/>
              <a:t>와 에지</a:t>
            </a:r>
            <a:r>
              <a:rPr lang="en-US" altLang="ko-KR" dirty="0"/>
              <a:t>(edge)</a:t>
            </a:r>
            <a:r>
              <a:rPr lang="ko-KR" altLang="en-US" dirty="0"/>
              <a:t>로 구분하여 각각 </a:t>
            </a:r>
            <a:r>
              <a:rPr lang="ko-KR" altLang="en-US" dirty="0" smtClean="0"/>
              <a:t>이미지 입힘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border-width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border-style </a:t>
            </a:r>
            <a:r>
              <a:rPr lang="ko-KR" altLang="en-US" dirty="0" smtClean="0"/>
              <a:t>역시 미리 지정 필요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border.png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30</a:t>
            </a:r>
            <a:r>
              <a:rPr lang="ko-KR" altLang="en-US" dirty="0" smtClean="0"/>
              <a:t>픽셀 크기 조각으로 이미지 테두리 만들기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472299" y="4005064"/>
            <a:ext cx="7194298" cy="1960696"/>
            <a:chOff x="1049436" y="4131560"/>
            <a:chExt cx="7194298" cy="1960696"/>
          </a:xfrm>
        </p:grpSpPr>
        <p:sp>
          <p:nvSpPr>
            <p:cNvPr id="5" name="직사각형 4"/>
            <p:cNvSpPr/>
            <p:nvPr/>
          </p:nvSpPr>
          <p:spPr>
            <a:xfrm>
              <a:off x="1049436" y="4176442"/>
              <a:ext cx="48833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 latinLnBrk="0"/>
              <a:r>
                <a:rPr lang="en-US" altLang="ko-KR" dirty="0" smtClean="0">
                  <a:solidFill>
                    <a:srgbClr val="CC00CC"/>
                  </a:solidFill>
                </a:rPr>
                <a:t>border-image</a:t>
              </a:r>
              <a:r>
                <a:rPr lang="en-US" altLang="ko-KR" dirty="0" smtClean="0"/>
                <a:t> : </a:t>
              </a:r>
              <a:r>
                <a:rPr lang="en-US" altLang="ko-KR" dirty="0" err="1" smtClean="0">
                  <a:solidFill>
                    <a:srgbClr val="00B0F0"/>
                  </a:solidFill>
                </a:rPr>
                <a:t>url</a:t>
              </a:r>
              <a:r>
                <a:rPr lang="en-US" altLang="ko-KR" dirty="0" smtClean="0">
                  <a:solidFill>
                    <a:srgbClr val="00B0F0"/>
                  </a:solidFill>
                </a:rPr>
                <a:t>(“border.png”)  30  round</a:t>
              </a:r>
              <a:r>
                <a:rPr lang="en-US" altLang="ko-KR" dirty="0" smtClean="0"/>
                <a:t>;</a:t>
              </a:r>
              <a:r>
                <a:rPr lang="en-US" altLang="ko-KR" dirty="0" smtClean="0">
                  <a:solidFill>
                    <a:srgbClr val="00B0F0"/>
                  </a:solidFill>
                </a:rPr>
                <a:t> </a:t>
              </a:r>
              <a:endParaRPr lang="en-US" altLang="ko-KR" dirty="0">
                <a:solidFill>
                  <a:srgbClr val="00B0F0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167179" y="4773286"/>
              <a:ext cx="81862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fontAlgn="base"/>
              <a:r>
                <a:rPr lang="ko-KR" altLang="en-US" sz="1000" dirty="0" smtClean="0"/>
                <a:t>에지</a:t>
              </a:r>
              <a:r>
                <a:rPr lang="en-US" altLang="ko-KR" sz="1000" dirty="0"/>
                <a:t>(edge</a:t>
              </a:r>
              <a:r>
                <a:rPr lang="en-US" altLang="ko-KR" sz="1000" dirty="0" smtClean="0"/>
                <a:t>)</a:t>
              </a:r>
            </a:p>
            <a:p>
              <a:pPr lvl="0" algn="ctr" fontAlgn="base"/>
              <a:r>
                <a:rPr lang="ko-KR" altLang="en-US" sz="1000" dirty="0" smtClean="0"/>
                <a:t> 이미지</a:t>
              </a:r>
              <a:endParaRPr lang="en-US" altLang="ko-KR" sz="1000" dirty="0" smtClean="0"/>
            </a:p>
            <a:p>
              <a:pPr lvl="0" algn="ctr" fontAlgn="base"/>
              <a:r>
                <a:rPr lang="ko-KR" altLang="en-US" sz="1000" dirty="0" smtClean="0"/>
                <a:t> 반복 배치</a:t>
              </a:r>
              <a:endParaRPr lang="ko-KR" altLang="en-US" sz="10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23072" y="4773286"/>
              <a:ext cx="84350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/>
              <a:r>
                <a:rPr lang="ko-KR" altLang="en-US" sz="1000" dirty="0" smtClean="0"/>
                <a:t>이미지 </a:t>
              </a:r>
              <a:r>
                <a:rPr lang="en-US" altLang="ko-KR" sz="1000" dirty="0"/>
                <a:t>URL</a:t>
              </a:r>
              <a:endParaRPr lang="ko-KR" altLang="en-US" sz="10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897573" y="4773286"/>
              <a:ext cx="1310967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fontAlgn="base"/>
              <a:r>
                <a:rPr lang="ko-KR" altLang="en-US" sz="1000" dirty="0" smtClean="0"/>
                <a:t>이미지에서 </a:t>
              </a:r>
              <a:r>
                <a:rPr lang="en-US" altLang="ko-KR" sz="1000" dirty="0" smtClean="0"/>
                <a:t>30</a:t>
              </a:r>
              <a:r>
                <a:rPr lang="ko-KR" altLang="en-US" sz="1000" dirty="0" smtClean="0"/>
                <a:t>픽셀 조각을 떼어내</a:t>
              </a:r>
              <a:endParaRPr lang="en-US" altLang="ko-KR" sz="1000" dirty="0" smtClean="0"/>
            </a:p>
            <a:p>
              <a:pPr lvl="0" algn="ctr" fontAlgn="base"/>
              <a:r>
                <a:rPr lang="ko-KR" altLang="en-US" sz="1000" dirty="0" smtClean="0"/>
                <a:t> 모서리에 배치</a:t>
              </a:r>
              <a:endParaRPr lang="en-US" altLang="ko-KR" sz="1000" dirty="0" smtClean="0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 flipV="1">
              <a:off x="3444823" y="4486499"/>
              <a:ext cx="0" cy="278740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8" idx="0"/>
            </p:cNvCxnSpPr>
            <p:nvPr/>
          </p:nvCxnSpPr>
          <p:spPr>
            <a:xfrm flipV="1">
              <a:off x="4553057" y="4500752"/>
              <a:ext cx="208612" cy="272534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6" idx="0"/>
            </p:cNvCxnSpPr>
            <p:nvPr/>
          </p:nvCxnSpPr>
          <p:spPr>
            <a:xfrm flipH="1" flipV="1">
              <a:off x="5370656" y="4503406"/>
              <a:ext cx="205836" cy="269880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320" y="4234093"/>
              <a:ext cx="120015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타원 21"/>
            <p:cNvSpPr/>
            <p:nvPr/>
          </p:nvSpPr>
          <p:spPr>
            <a:xfrm>
              <a:off x="6527688" y="5155032"/>
              <a:ext cx="216024" cy="257507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6763616" y="5155032"/>
              <a:ext cx="662075" cy="257507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355603" y="5587868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/>
              <a:r>
                <a:rPr lang="ko-KR" altLang="en-US" sz="1000" dirty="0" smtClean="0"/>
                <a:t>모서리</a:t>
              </a:r>
              <a:endParaRPr lang="ko-KR" altLang="en-US" sz="1000" dirty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 flipV="1">
              <a:off x="6640297" y="5387972"/>
              <a:ext cx="0" cy="278740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6984545" y="5587868"/>
              <a:ext cx="44114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/>
              <a:r>
                <a:rPr lang="ko-KR" altLang="en-US" sz="1000" dirty="0" smtClean="0"/>
                <a:t>에지</a:t>
              </a:r>
              <a:endParaRPr lang="ko-KR" altLang="en-US" sz="1000" dirty="0"/>
            </a:p>
          </p:txBody>
        </p:sp>
        <p:cxnSp>
          <p:nvCxnSpPr>
            <p:cNvPr id="30" name="직선 화살표 연결선 29"/>
            <p:cNvCxnSpPr>
              <a:stCxn id="29" idx="0"/>
              <a:endCxn id="7170" idx="2"/>
            </p:cNvCxnSpPr>
            <p:nvPr/>
          </p:nvCxnSpPr>
          <p:spPr>
            <a:xfrm flipH="1" flipV="1">
              <a:off x="7143395" y="5424718"/>
              <a:ext cx="61723" cy="163150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68" name="직사각형 7167"/>
            <p:cNvSpPr/>
            <p:nvPr/>
          </p:nvSpPr>
          <p:spPr>
            <a:xfrm>
              <a:off x="6330778" y="4131560"/>
              <a:ext cx="1615891" cy="1702529"/>
            </a:xfrm>
            <a:prstGeom prst="rect">
              <a:avLst/>
            </a:pr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084168" y="5846035"/>
              <a:ext cx="21595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테두리에</a:t>
              </a:r>
              <a:r>
                <a:rPr lang="en-US" altLang="ko-KR" sz="1000" dirty="0" smtClean="0"/>
                <a:t> </a:t>
              </a:r>
              <a:r>
                <a:rPr lang="ko-KR" altLang="en-US" sz="1000" dirty="0" smtClean="0"/>
                <a:t>이미지를 입힌 </a:t>
              </a:r>
              <a:r>
                <a:rPr lang="en-US" altLang="ko-KR" sz="1000" dirty="0" smtClean="0"/>
                <a:t>&lt;p&gt; </a:t>
              </a:r>
              <a:r>
                <a:rPr lang="ko-KR" altLang="en-US" sz="1000" dirty="0" smtClean="0"/>
                <a:t>태그</a:t>
              </a:r>
              <a:endParaRPr lang="ko-KR" altLang="en-US" sz="1000" dirty="0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531675" y="2468373"/>
            <a:ext cx="55166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dirty="0">
                <a:solidFill>
                  <a:srgbClr val="CC00CC"/>
                </a:solidFill>
              </a:rPr>
              <a:t>border-width</a:t>
            </a:r>
            <a:r>
              <a:rPr lang="en-US" altLang="ko-KR" dirty="0"/>
              <a:t> :</a:t>
            </a:r>
            <a:r>
              <a:rPr lang="en-US" altLang="ko-KR" dirty="0">
                <a:solidFill>
                  <a:srgbClr val="CC00CC"/>
                </a:solidFill>
              </a:rPr>
              <a:t> </a:t>
            </a:r>
            <a:r>
              <a:rPr lang="en-US" altLang="ko-KR" dirty="0">
                <a:solidFill>
                  <a:srgbClr val="00B0F0"/>
                </a:solidFill>
              </a:rPr>
              <a:t>xxx</a:t>
            </a:r>
            <a:r>
              <a:rPr lang="en-US" altLang="ko-KR" dirty="0"/>
              <a:t>; </a:t>
            </a:r>
            <a:r>
              <a:rPr lang="en-US" altLang="ko-KR" dirty="0">
                <a:solidFill>
                  <a:srgbClr val="92D050"/>
                </a:solidFill>
              </a:rPr>
              <a:t>/* </a:t>
            </a:r>
            <a:r>
              <a:rPr lang="ko-KR" altLang="en-US" dirty="0">
                <a:solidFill>
                  <a:srgbClr val="92D050"/>
                </a:solidFill>
              </a:rPr>
              <a:t>테두리 폭 지정 필요 </a:t>
            </a:r>
            <a:r>
              <a:rPr lang="en-US" altLang="ko-KR" dirty="0">
                <a:solidFill>
                  <a:srgbClr val="92D050"/>
                </a:solidFill>
              </a:rPr>
              <a:t>*/</a:t>
            </a:r>
          </a:p>
          <a:p>
            <a:pPr fontAlgn="base" latinLnBrk="0"/>
            <a:r>
              <a:rPr lang="en-US" altLang="ko-KR" dirty="0">
                <a:solidFill>
                  <a:srgbClr val="CC00CC"/>
                </a:solidFill>
              </a:rPr>
              <a:t>border-style  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rgbClr val="CC00CC"/>
                </a:solidFill>
              </a:rPr>
              <a:t> </a:t>
            </a:r>
            <a:r>
              <a:rPr lang="en-US" altLang="ko-KR" dirty="0">
                <a:solidFill>
                  <a:srgbClr val="00B0F0"/>
                </a:solidFill>
              </a:rPr>
              <a:t>xxx</a:t>
            </a:r>
            <a:r>
              <a:rPr lang="en-US" altLang="ko-KR" dirty="0"/>
              <a:t>; </a:t>
            </a:r>
            <a:r>
              <a:rPr lang="en-US" altLang="ko-KR" dirty="0">
                <a:solidFill>
                  <a:srgbClr val="92D050"/>
                </a:solidFill>
              </a:rPr>
              <a:t>/* </a:t>
            </a:r>
            <a:r>
              <a:rPr lang="ko-KR" altLang="en-US" dirty="0">
                <a:solidFill>
                  <a:srgbClr val="92D050"/>
                </a:solidFill>
              </a:rPr>
              <a:t>테두리 스타일 지정 필요 </a:t>
            </a:r>
            <a:r>
              <a:rPr lang="en-US" altLang="ko-KR" dirty="0" smtClean="0">
                <a:solidFill>
                  <a:srgbClr val="92D050"/>
                </a:solidFill>
              </a:rPr>
              <a:t>*/</a:t>
            </a:r>
          </a:p>
          <a:p>
            <a:pPr fontAlgn="base" latinLnBrk="0"/>
            <a:endParaRPr lang="en-US" altLang="ko-KR" dirty="0">
              <a:solidFill>
                <a:srgbClr val="92D05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18650" y="5777715"/>
            <a:ext cx="3893900" cy="64633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0" algn="just" fontAlgn="base"/>
            <a:r>
              <a:rPr lang="en-US" altLang="ko-KR" sz="1200" kern="0" dirty="0">
                <a:solidFill>
                  <a:srgbClr val="000000"/>
                </a:solidFill>
                <a:latin typeface="+mn-ea"/>
              </a:rPr>
              <a:t>round – 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</a:rPr>
              <a:t>에지 이미지 반복 </a:t>
            </a:r>
            <a:r>
              <a:rPr lang="ko-KR" altLang="en-US" sz="1200" kern="0" dirty="0" smtClean="0">
                <a:solidFill>
                  <a:srgbClr val="000000"/>
                </a:solidFill>
                <a:latin typeface="+mn-ea"/>
              </a:rPr>
              <a:t>배치</a:t>
            </a:r>
            <a:r>
              <a:rPr lang="en-US" altLang="ko-KR" sz="1200" kern="0" dirty="0" smtClean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1200" kern="0" dirty="0" smtClean="0">
                <a:solidFill>
                  <a:srgbClr val="000000"/>
                </a:solidFill>
                <a:latin typeface="+mn-ea"/>
              </a:rPr>
              <a:t>테두리 길이만큼 </a:t>
            </a:r>
            <a:endParaRPr lang="en-US" altLang="ko-KR" sz="1200" kern="0" dirty="0" smtClean="0">
              <a:solidFill>
                <a:srgbClr val="000000"/>
              </a:solidFill>
              <a:latin typeface="+mn-ea"/>
            </a:endParaRPr>
          </a:p>
          <a:p>
            <a:pPr lvl="0" algn="just" fontAlgn="base"/>
            <a:r>
              <a:rPr lang="en-US" altLang="ko-KR" sz="1200" kern="0" dirty="0" smtClean="0">
                <a:solidFill>
                  <a:srgbClr val="000000"/>
                </a:solidFill>
                <a:latin typeface="+mn-ea"/>
              </a:rPr>
              <a:t>repeat </a:t>
            </a:r>
            <a:r>
              <a:rPr lang="en-US" altLang="ko-KR" sz="1200" kern="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</a:rPr>
              <a:t>에지 이미지 반복 </a:t>
            </a:r>
            <a:r>
              <a:rPr lang="ko-KR" altLang="en-US" sz="1200" kern="0" dirty="0" smtClean="0">
                <a:solidFill>
                  <a:srgbClr val="000000"/>
                </a:solidFill>
                <a:latin typeface="+mn-ea"/>
              </a:rPr>
              <a:t>배치</a:t>
            </a:r>
            <a:endParaRPr lang="ko-KR" altLang="en-US" sz="1200" kern="0" dirty="0">
              <a:solidFill>
                <a:srgbClr val="000000"/>
              </a:solidFill>
              <a:latin typeface="+mn-ea"/>
            </a:endParaRPr>
          </a:p>
          <a:p>
            <a:pPr lvl="0" algn="just" fontAlgn="base"/>
            <a:r>
              <a:rPr lang="en-US" altLang="ko-KR" sz="1200" kern="0" dirty="0">
                <a:solidFill>
                  <a:srgbClr val="000000"/>
                </a:solidFill>
                <a:latin typeface="+mn-ea"/>
              </a:rPr>
              <a:t>stretch – 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</a:rPr>
              <a:t>에지 이미지를 테두리 길이만큼 늘여 배치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68961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53</a:t>
            </a:fld>
            <a:endParaRPr lang="ko-KR" altLang="en-US" dirty="0"/>
          </a:p>
        </p:txBody>
      </p:sp>
      <p:grpSp>
        <p:nvGrpSpPr>
          <p:cNvPr id="175" name="그룹 174"/>
          <p:cNvGrpSpPr/>
          <p:nvPr/>
        </p:nvGrpSpPr>
        <p:grpSpPr>
          <a:xfrm>
            <a:off x="2512975" y="2744936"/>
            <a:ext cx="6379505" cy="1624701"/>
            <a:chOff x="1194405" y="1732835"/>
            <a:chExt cx="6379505" cy="1624701"/>
          </a:xfrm>
        </p:grpSpPr>
        <p:grpSp>
          <p:nvGrpSpPr>
            <p:cNvPr id="79" name="그룹 78"/>
            <p:cNvGrpSpPr/>
            <p:nvPr/>
          </p:nvGrpSpPr>
          <p:grpSpPr>
            <a:xfrm>
              <a:off x="1194405" y="1732835"/>
              <a:ext cx="857250" cy="1269252"/>
              <a:chOff x="1230812" y="1628800"/>
              <a:chExt cx="857250" cy="1269252"/>
            </a:xfrm>
          </p:grpSpPr>
          <p:pic>
            <p:nvPicPr>
              <p:cNvPr id="123" name="Picture 3" descr="C:\황기태\잡동사니\책\웹프로그래밍\본문\예제 소스\CSS\testimg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0812" y="1968503"/>
                <a:ext cx="857250" cy="85725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24" name="직선 연결선 123"/>
              <p:cNvCxnSpPr/>
              <p:nvPr/>
            </p:nvCxnSpPr>
            <p:spPr>
              <a:xfrm>
                <a:off x="1533826" y="1869061"/>
                <a:ext cx="0" cy="1028991"/>
              </a:xfrm>
              <a:prstGeom prst="line">
                <a:avLst/>
              </a:prstGeom>
              <a:ln>
                <a:solidFill>
                  <a:srgbClr val="FF5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화살표 연결선 124"/>
              <p:cNvCxnSpPr/>
              <p:nvPr/>
            </p:nvCxnSpPr>
            <p:spPr>
              <a:xfrm>
                <a:off x="1230812" y="1869061"/>
                <a:ext cx="303014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/>
              <p:cNvSpPr txBox="1"/>
              <p:nvPr/>
            </p:nvSpPr>
            <p:spPr>
              <a:xfrm>
                <a:off x="1230812" y="1628800"/>
                <a:ext cx="3385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00B050"/>
                    </a:solidFill>
                  </a:rPr>
                  <a:t>30</a:t>
                </a:r>
                <a:endParaRPr lang="ko-KR" altLang="en-US" sz="1050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2447361" y="1732835"/>
              <a:ext cx="1296144" cy="1269252"/>
              <a:chOff x="2411760" y="1628800"/>
              <a:chExt cx="1296144" cy="1269252"/>
            </a:xfrm>
          </p:grpSpPr>
          <p:pic>
            <p:nvPicPr>
              <p:cNvPr id="116" name="Picture 3" descr="C:\황기태\잡동사니\책\웹프로그래밍\본문\예제 소스\CSS\testimg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2100" y="1968503"/>
                <a:ext cx="857250" cy="85725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17" name="직선 화살표 연결선 116"/>
              <p:cNvCxnSpPr/>
              <p:nvPr/>
            </p:nvCxnSpPr>
            <p:spPr>
              <a:xfrm>
                <a:off x="2512100" y="1869061"/>
                <a:ext cx="303014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2512100" y="1628800"/>
                <a:ext cx="3385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00B050"/>
                    </a:solidFill>
                  </a:rPr>
                  <a:t>30</a:t>
                </a:r>
                <a:endParaRPr lang="ko-KR" altLang="en-US" sz="105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19" name="직선 연결선 118"/>
              <p:cNvCxnSpPr/>
              <p:nvPr/>
            </p:nvCxnSpPr>
            <p:spPr>
              <a:xfrm flipH="1">
                <a:off x="2411760" y="2259171"/>
                <a:ext cx="1052400" cy="0"/>
              </a:xfrm>
              <a:prstGeom prst="line">
                <a:avLst/>
              </a:prstGeom>
              <a:ln>
                <a:solidFill>
                  <a:srgbClr val="FF5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/>
              <p:cNvSpPr txBox="1"/>
              <p:nvPr/>
            </p:nvSpPr>
            <p:spPr>
              <a:xfrm>
                <a:off x="3369350" y="1962335"/>
                <a:ext cx="3385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00B050"/>
                    </a:solidFill>
                  </a:rPr>
                  <a:t>30</a:t>
                </a:r>
                <a:endParaRPr lang="ko-KR" altLang="en-US" sz="105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21" name="직선 화살표 연결선 120"/>
              <p:cNvCxnSpPr/>
              <p:nvPr/>
            </p:nvCxnSpPr>
            <p:spPr>
              <a:xfrm>
                <a:off x="3444658" y="1962335"/>
                <a:ext cx="0" cy="296836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>
                <a:off x="2803699" y="1869061"/>
                <a:ext cx="0" cy="1028991"/>
              </a:xfrm>
              <a:prstGeom prst="line">
                <a:avLst/>
              </a:prstGeom>
              <a:ln>
                <a:solidFill>
                  <a:srgbClr val="FF5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>
              <a:off x="3836999" y="1735981"/>
              <a:ext cx="1562690" cy="1527716"/>
              <a:chOff x="3729390" y="1631946"/>
              <a:chExt cx="1562690" cy="1527716"/>
            </a:xfrm>
          </p:grpSpPr>
          <p:pic>
            <p:nvPicPr>
              <p:cNvPr id="103" name="Picture 3" descr="C:\황기태\잡동사니\책\웹프로그래밍\본문\예제 소스\CSS\testimg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6276" y="1971649"/>
                <a:ext cx="857250" cy="85725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04" name="직선 화살표 연결선 103"/>
              <p:cNvCxnSpPr/>
              <p:nvPr/>
            </p:nvCxnSpPr>
            <p:spPr>
              <a:xfrm>
                <a:off x="4096276" y="1872207"/>
                <a:ext cx="303014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4096276" y="1631946"/>
                <a:ext cx="3385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00B050"/>
                    </a:solidFill>
                  </a:rPr>
                  <a:t>30</a:t>
                </a:r>
                <a:endParaRPr lang="ko-KR" altLang="en-US" sz="105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4953526" y="1965481"/>
                <a:ext cx="3385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00B050"/>
                    </a:solidFill>
                  </a:rPr>
                  <a:t>30</a:t>
                </a:r>
                <a:endParaRPr lang="ko-KR" altLang="en-US" sz="105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07" name="직선 화살표 연결선 106"/>
              <p:cNvCxnSpPr/>
              <p:nvPr/>
            </p:nvCxnSpPr>
            <p:spPr>
              <a:xfrm>
                <a:off x="5028834" y="1965481"/>
                <a:ext cx="0" cy="296836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화살표 연결선 107"/>
              <p:cNvCxnSpPr/>
              <p:nvPr/>
            </p:nvCxnSpPr>
            <p:spPr>
              <a:xfrm>
                <a:off x="4658502" y="2906649"/>
                <a:ext cx="303014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644008" y="2898052"/>
                <a:ext cx="3385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00B050"/>
                    </a:solidFill>
                  </a:rPr>
                  <a:t>30</a:t>
                </a:r>
                <a:endParaRPr lang="ko-KR" altLang="en-US" sz="105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729390" y="2567289"/>
                <a:ext cx="3385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00B050"/>
                    </a:solidFill>
                  </a:rPr>
                  <a:t>30</a:t>
                </a:r>
                <a:endParaRPr lang="ko-KR" altLang="en-US" sz="105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11" name="직선 화살표 연결선 110"/>
              <p:cNvCxnSpPr/>
              <p:nvPr/>
            </p:nvCxnSpPr>
            <p:spPr>
              <a:xfrm>
                <a:off x="4015388" y="2534328"/>
                <a:ext cx="0" cy="296836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>
                <a:off x="4396085" y="1869061"/>
                <a:ext cx="0" cy="1028991"/>
              </a:xfrm>
              <a:prstGeom prst="line">
                <a:avLst/>
              </a:prstGeom>
              <a:ln>
                <a:solidFill>
                  <a:srgbClr val="FF5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 flipH="1">
                <a:off x="4010600" y="2258577"/>
                <a:ext cx="1052400" cy="0"/>
              </a:xfrm>
              <a:prstGeom prst="line">
                <a:avLst/>
              </a:prstGeom>
              <a:ln>
                <a:solidFill>
                  <a:srgbClr val="FF5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/>
              <p:nvPr/>
            </p:nvCxnSpPr>
            <p:spPr>
              <a:xfrm flipH="1">
                <a:off x="4023656" y="2517133"/>
                <a:ext cx="1052400" cy="0"/>
              </a:xfrm>
              <a:prstGeom prst="line">
                <a:avLst/>
              </a:prstGeom>
              <a:ln>
                <a:solidFill>
                  <a:srgbClr val="FF5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/>
              <p:cNvCxnSpPr/>
              <p:nvPr/>
            </p:nvCxnSpPr>
            <p:spPr>
              <a:xfrm>
                <a:off x="4644008" y="1869061"/>
                <a:ext cx="0" cy="1028991"/>
              </a:xfrm>
              <a:prstGeom prst="line">
                <a:avLst/>
              </a:prstGeom>
              <a:ln>
                <a:solidFill>
                  <a:srgbClr val="FF5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5774393" y="1973096"/>
              <a:ext cx="1065456" cy="1028991"/>
              <a:chOff x="5666784" y="1869061"/>
              <a:chExt cx="1065456" cy="1028991"/>
            </a:xfrm>
          </p:grpSpPr>
          <p:pic>
            <p:nvPicPr>
              <p:cNvPr id="98" name="Picture 3" descr="C:\황기태\잡동사니\책\웹프로그래밍\본문\예제 소스\CSS\testimg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2460" y="1971649"/>
                <a:ext cx="857250" cy="85725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99" name="직선 연결선 98"/>
              <p:cNvCxnSpPr/>
              <p:nvPr/>
            </p:nvCxnSpPr>
            <p:spPr>
              <a:xfrm>
                <a:off x="6052269" y="1869061"/>
                <a:ext cx="0" cy="1028991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flipH="1">
                <a:off x="5666784" y="2258577"/>
                <a:ext cx="10524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flipH="1">
                <a:off x="5679840" y="2517133"/>
                <a:ext cx="10524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>
                <a:off x="6300192" y="1869061"/>
                <a:ext cx="0" cy="1028991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/>
            <p:cNvSpPr txBox="1"/>
            <p:nvPr/>
          </p:nvSpPr>
          <p:spPr>
            <a:xfrm>
              <a:off x="5736293" y="3080537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자르기 완성</a:t>
              </a:r>
              <a:endParaRPr lang="ko-KR" altLang="en-US" sz="12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906860" y="1794390"/>
              <a:ext cx="6142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모서리 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이미지</a:t>
              </a:r>
              <a:endParaRPr lang="ko-KR" altLang="en-US" sz="1000" dirty="0"/>
            </a:p>
          </p:txBody>
        </p:sp>
        <p:cxnSp>
          <p:nvCxnSpPr>
            <p:cNvPr id="90" name="직선 화살표 연결선 89"/>
            <p:cNvCxnSpPr>
              <a:stCxn id="89" idx="1"/>
            </p:cNvCxnSpPr>
            <p:nvPr/>
          </p:nvCxnSpPr>
          <p:spPr>
            <a:xfrm flipH="1">
              <a:off x="6650607" y="1994445"/>
              <a:ext cx="256253" cy="200055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004523" y="2271214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에지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이미지</a:t>
              </a:r>
              <a:endParaRPr lang="ko-KR" altLang="en-US" sz="1000" dirty="0"/>
            </a:p>
          </p:txBody>
        </p:sp>
        <p:cxnSp>
          <p:nvCxnSpPr>
            <p:cNvPr id="92" name="직선 화살표 연결선 91"/>
            <p:cNvCxnSpPr/>
            <p:nvPr/>
          </p:nvCxnSpPr>
          <p:spPr>
            <a:xfrm flipH="1">
              <a:off x="6657449" y="2471269"/>
              <a:ext cx="393307" cy="4350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오른쪽 화살표 92"/>
            <p:cNvSpPr/>
            <p:nvPr/>
          </p:nvSpPr>
          <p:spPr>
            <a:xfrm>
              <a:off x="2186111" y="2471269"/>
              <a:ext cx="144016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오른쪽 화살표 93"/>
            <p:cNvSpPr/>
            <p:nvPr/>
          </p:nvSpPr>
          <p:spPr>
            <a:xfrm>
              <a:off x="3698279" y="2479204"/>
              <a:ext cx="144016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오른쪽 화살표 94"/>
            <p:cNvSpPr/>
            <p:nvPr/>
          </p:nvSpPr>
          <p:spPr>
            <a:xfrm>
              <a:off x="5426471" y="2479204"/>
              <a:ext cx="144016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329334" y="1820149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00B050"/>
                  </a:solidFill>
                </a:rPr>
                <a:t>30x30</a:t>
              </a:r>
              <a:endParaRPr lang="ko-KR" altLang="en-US" sz="1000" dirty="0">
                <a:solidFill>
                  <a:srgbClr val="00B050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6434583" y="2040530"/>
              <a:ext cx="299550" cy="286928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5828417" y="2034695"/>
              <a:ext cx="299550" cy="286928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5828417" y="2648951"/>
              <a:ext cx="299550" cy="286928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425747" y="2659584"/>
              <a:ext cx="299550" cy="286928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531470" y="4742101"/>
            <a:ext cx="5906702" cy="1798081"/>
            <a:chOff x="2387454" y="4687501"/>
            <a:chExt cx="5906702" cy="1798081"/>
          </a:xfrm>
        </p:grpSpPr>
        <p:grpSp>
          <p:nvGrpSpPr>
            <p:cNvPr id="11" name="그룹 10"/>
            <p:cNvGrpSpPr/>
            <p:nvPr/>
          </p:nvGrpSpPr>
          <p:grpSpPr>
            <a:xfrm>
              <a:off x="2387454" y="4991179"/>
              <a:ext cx="2530605" cy="1494403"/>
              <a:chOff x="2051720" y="4983308"/>
              <a:chExt cx="2530605" cy="1494403"/>
            </a:xfrm>
          </p:grpSpPr>
          <p:pic>
            <p:nvPicPr>
              <p:cNvPr id="147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4983308"/>
                <a:ext cx="2475920" cy="11520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0" name="Picture 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79877" y="4984586"/>
                <a:ext cx="190500" cy="190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3" name="Picture 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91825" y="4984586"/>
                <a:ext cx="190500" cy="190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5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71262" y="5935686"/>
                <a:ext cx="190500" cy="190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7" name="Picture 8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154" y="5939379"/>
                <a:ext cx="190500" cy="190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2444178" y="6200712"/>
                <a:ext cx="17524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(a) </a:t>
                </a:r>
                <a:r>
                  <a:rPr lang="ko-KR" altLang="en-US" sz="1200" dirty="0" smtClean="0"/>
                  <a:t>모서리 이미지 배치</a:t>
                </a:r>
                <a:endParaRPr lang="ko-KR" altLang="en-US" sz="1200" dirty="0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5342467" y="4687501"/>
              <a:ext cx="2951689" cy="1790210"/>
              <a:chOff x="5342467" y="4687501"/>
              <a:chExt cx="2951689" cy="1790210"/>
            </a:xfrm>
          </p:grpSpPr>
          <p:sp>
            <p:nvSpPr>
              <p:cNvPr id="137" name="TextBox 136"/>
              <p:cNvSpPr txBox="1"/>
              <p:nvPr/>
            </p:nvSpPr>
            <p:spPr>
              <a:xfrm>
                <a:off x="5871698" y="4687501"/>
                <a:ext cx="24224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round </a:t>
                </a:r>
                <a:r>
                  <a:rPr lang="ko-KR" altLang="en-US" sz="1000" dirty="0" smtClean="0"/>
                  <a:t>방식으로 에지 이미지 반복 배치</a:t>
                </a:r>
                <a:endParaRPr lang="en-US" altLang="ko-KR" sz="1000" dirty="0" smtClean="0"/>
              </a:p>
            </p:txBody>
          </p:sp>
          <p:pic>
            <p:nvPicPr>
              <p:cNvPr id="140" name="Picture 2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6483" y="5000012"/>
                <a:ext cx="2475920" cy="1135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9" name="TextBox 168"/>
              <p:cNvSpPr txBox="1"/>
              <p:nvPr/>
            </p:nvSpPr>
            <p:spPr>
              <a:xfrm>
                <a:off x="5342467" y="6200712"/>
                <a:ext cx="27911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(b) </a:t>
                </a:r>
                <a:r>
                  <a:rPr lang="en-US" altLang="ko-KR" sz="1200" dirty="0"/>
                  <a:t>r</a:t>
                </a:r>
                <a:r>
                  <a:rPr lang="en-US" altLang="ko-KR" sz="1200" dirty="0" smtClean="0"/>
                  <a:t>ound </a:t>
                </a:r>
                <a:r>
                  <a:rPr lang="ko-KR" altLang="en-US" sz="1200" dirty="0" smtClean="0"/>
                  <a:t>방식으로 에지 이미지 배치</a:t>
                </a:r>
                <a:endParaRPr lang="ko-KR" altLang="en-US" sz="1200" dirty="0"/>
              </a:p>
            </p:txBody>
          </p:sp>
          <p:cxnSp>
            <p:nvCxnSpPr>
              <p:cNvPr id="170" name="직선 화살표 연결선 169"/>
              <p:cNvCxnSpPr/>
              <p:nvPr/>
            </p:nvCxnSpPr>
            <p:spPr>
              <a:xfrm flipH="1">
                <a:off x="6141763" y="4898636"/>
                <a:ext cx="169234" cy="149948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762" y="1052736"/>
            <a:ext cx="2475920" cy="115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" name="그룹 62"/>
          <p:cNvGrpSpPr/>
          <p:nvPr/>
        </p:nvGrpSpPr>
        <p:grpSpPr>
          <a:xfrm>
            <a:off x="2748606" y="1094703"/>
            <a:ext cx="1152815" cy="1068100"/>
            <a:chOff x="682881" y="128652"/>
            <a:chExt cx="1152815" cy="1068100"/>
          </a:xfrm>
        </p:grpSpPr>
        <p:grpSp>
          <p:nvGrpSpPr>
            <p:cNvPr id="64" name="그룹 63"/>
            <p:cNvGrpSpPr/>
            <p:nvPr/>
          </p:nvGrpSpPr>
          <p:grpSpPr>
            <a:xfrm>
              <a:off x="775445" y="195280"/>
              <a:ext cx="973193" cy="957370"/>
              <a:chOff x="1659437" y="1844824"/>
              <a:chExt cx="973193" cy="957370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1659437" y="1844824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A</a:t>
                </a:r>
                <a:endParaRPr lang="ko-KR" altLang="en-US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659437" y="243286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Z</a:t>
                </a:r>
                <a:endParaRPr lang="ko-KR" altLang="en-US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236368" y="2432862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M</a:t>
                </a:r>
                <a:endParaRPr lang="ko-KR" altLang="en-US" dirty="0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1659437" y="2154922"/>
                <a:ext cx="378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ym typeface="Wingdings"/>
                  </a:rPr>
                  <a:t></a:t>
                </a:r>
                <a:endParaRPr lang="ko-KR" altLang="en-US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1933752" y="2432862"/>
                <a:ext cx="378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ym typeface="Wingdings"/>
                  </a:rPr>
                  <a:t></a:t>
                </a:r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2229256" y="2154922"/>
                <a:ext cx="378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ym typeface="Wingdings"/>
                  </a:rPr>
                  <a:t></a:t>
                </a:r>
                <a:endParaRPr lang="ko-KR" altLang="en-US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1933362" y="1844824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★</a:t>
                </a:r>
                <a:endParaRPr lang="ko-KR" altLang="en-US" dirty="0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2264420" y="1844824"/>
                <a:ext cx="3161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/>
                  <a:t>P</a:t>
                </a:r>
                <a:endParaRPr lang="ko-KR" altLang="en-US" dirty="0"/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682881" y="128652"/>
              <a:ext cx="1152815" cy="10681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2748606" y="2302904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(a) border.png</a:t>
            </a:r>
            <a:endParaRPr lang="ko-KR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4281690" y="2302903"/>
            <a:ext cx="2852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(b) </a:t>
            </a:r>
            <a:r>
              <a:rPr lang="ko-KR" altLang="en-US" sz="1200" dirty="0" smtClean="0"/>
              <a:t>테두리에 이미지를 입힐</a:t>
            </a:r>
            <a:r>
              <a:rPr lang="en-US" altLang="ko-KR" sz="1200" dirty="0" smtClean="0"/>
              <a:t> &lt;p&gt; </a:t>
            </a:r>
            <a:r>
              <a:rPr lang="ko-KR" altLang="en-US" sz="1200" dirty="0" smtClean="0"/>
              <a:t>태그 </a:t>
            </a:r>
            <a:endParaRPr lang="ko-KR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7073120" y="1530663"/>
            <a:ext cx="1039557" cy="272415"/>
          </a:xfrm>
          <a:prstGeom prst="wedgeRoundRectCallout">
            <a:avLst>
              <a:gd name="adj1" fmla="val -71653"/>
              <a:gd name="adj2" fmla="val 406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20px</a:t>
            </a:r>
            <a:r>
              <a:rPr lang="ko-KR" altLang="en-US" sz="1000" dirty="0" smtClean="0"/>
              <a:t>의 테두리</a:t>
            </a:r>
            <a:endParaRPr lang="ko-KR" altLang="en-US" sz="1000" dirty="0"/>
          </a:p>
        </p:txBody>
      </p:sp>
      <p:sp>
        <p:nvSpPr>
          <p:cNvPr id="77" name="제목 1"/>
          <p:cNvSpPr txBox="1">
            <a:spLocks/>
          </p:cNvSpPr>
          <p:nvPr/>
        </p:nvSpPr>
        <p:spPr>
          <a:xfrm>
            <a:off x="612648" y="228600"/>
            <a:ext cx="8153400" cy="68012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이미지 테두리 만드는 예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67956" y="1087591"/>
            <a:ext cx="16946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ko-KR" altLang="en-US" sz="1400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① 원본 이미지 준비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휴먼모음T" panose="0203050400010101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39552" y="2637371"/>
            <a:ext cx="8079298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539552" y="4581128"/>
            <a:ext cx="8079298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67956" y="2833772"/>
            <a:ext cx="14670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ko-KR" altLang="en-US" sz="1400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② 모서리와 </a:t>
            </a:r>
            <a:r>
              <a:rPr lang="ko-KR" altLang="en-US" sz="1400" kern="0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에지</a:t>
            </a:r>
            <a:endParaRPr lang="en-US" altLang="ko-KR" sz="1400" kern="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just" fontAlgn="base"/>
            <a:r>
              <a:rPr lang="ko-KR" altLang="en-US" sz="1400" kern="0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 이미지 </a:t>
            </a:r>
            <a:r>
              <a:rPr lang="ko-KR" altLang="en-US" sz="1400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자르기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휴먼모음T" panose="020305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7956" y="4777988"/>
            <a:ext cx="17139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ko-KR" altLang="en-US" sz="1400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③ 모서리 </a:t>
            </a:r>
            <a:r>
              <a:rPr lang="ko-KR" altLang="en-US" sz="1400" kern="0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이미지와</a:t>
            </a:r>
            <a:endParaRPr lang="en-US" altLang="ko-KR" sz="1400" kern="0" dirty="0" smtClean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just" fontAlgn="base"/>
            <a:r>
              <a:rPr lang="en-US" altLang="ko-KR" sz="1400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1400" kern="0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에지 이미지 배치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47334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299" y="764704"/>
            <a:ext cx="2043701" cy="5988299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4–17 </a:t>
            </a:r>
            <a:r>
              <a:rPr lang="ko-KR" altLang="en-US" dirty="0"/>
              <a:t>이미지 테두리 만들기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27584" y="1143043"/>
            <a:ext cx="5472608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이미지 테두리 만들기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&lt;style&gt;</a:t>
            </a:r>
          </a:p>
          <a:p>
            <a:pPr defTabSz="180000"/>
            <a:r>
              <a:rPr lang="en-US" altLang="ko-KR" sz="1200" b="1" dirty="0"/>
              <a:t>p {</a:t>
            </a:r>
          </a:p>
          <a:p>
            <a:pPr defTabSz="180000"/>
            <a:r>
              <a:rPr lang="en-US" altLang="ko-KR" sz="1200" dirty="0" smtClean="0"/>
              <a:t>	background : </a:t>
            </a:r>
            <a:r>
              <a:rPr lang="en-US" altLang="ko-KR" sz="1200" dirty="0"/>
              <a:t>yellow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width : </a:t>
            </a:r>
            <a:r>
              <a:rPr lang="en-US" altLang="ko-KR" sz="1200" dirty="0"/>
              <a:t>200px; </a:t>
            </a:r>
          </a:p>
          <a:p>
            <a:pPr defTabSz="180000"/>
            <a:r>
              <a:rPr lang="en-US" altLang="ko-KR" sz="1200" dirty="0" smtClean="0"/>
              <a:t>	height : </a:t>
            </a:r>
            <a:r>
              <a:rPr lang="en-US" altLang="ko-KR" sz="1200" dirty="0"/>
              <a:t>60px;</a:t>
            </a:r>
          </a:p>
          <a:p>
            <a:pPr defTabSz="180000"/>
            <a:r>
              <a:rPr lang="en-US" altLang="ko-KR" sz="1200" dirty="0" smtClean="0"/>
              <a:t>	padding : </a:t>
            </a:r>
            <a:r>
              <a:rPr lang="en-US" altLang="ko-KR" sz="1200" dirty="0"/>
              <a:t>10px; </a:t>
            </a:r>
          </a:p>
          <a:p>
            <a:pPr defTabSz="180000"/>
            <a:r>
              <a:rPr lang="en-US" altLang="ko-KR" sz="1200" dirty="0" smtClean="0"/>
              <a:t>	border : </a:t>
            </a:r>
            <a:r>
              <a:rPr lang="en-US" altLang="ko-KR" sz="1200" dirty="0"/>
              <a:t>20px solid </a:t>
            </a:r>
            <a:r>
              <a:rPr lang="en-US" altLang="ko-KR" sz="1200" dirty="0" err="1"/>
              <a:t>lightgray</a:t>
            </a:r>
            <a:r>
              <a:rPr lang="en-US" altLang="ko-KR" sz="1200" dirty="0" smtClean="0"/>
              <a:t>; /*border-width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border-style </a:t>
            </a:r>
            <a:r>
              <a:rPr lang="ko-KR" altLang="en-US" sz="1200" dirty="0" smtClean="0"/>
              <a:t>동시 지정 </a:t>
            </a:r>
            <a:r>
              <a:rPr lang="en-US" altLang="ko-KR" sz="1200" dirty="0" smtClean="0"/>
              <a:t>*/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#round { </a:t>
            </a:r>
            <a:r>
              <a:rPr lang="en-US" altLang="ko-KR" sz="1200" b="1" dirty="0"/>
              <a:t>border-image: </a:t>
            </a:r>
            <a:r>
              <a:rPr lang="en-US" altLang="ko-KR" sz="1200" b="1" dirty="0" err="1" smtClean="0"/>
              <a:t>url</a:t>
            </a:r>
            <a:r>
              <a:rPr lang="en-US" altLang="ko-KR" sz="1200" b="1" dirty="0" smtClean="0"/>
              <a:t>(</a:t>
            </a:r>
            <a:r>
              <a:rPr lang="en-US" altLang="ko-KR" sz="1200" b="1" dirty="0"/>
              <a:t>"</a:t>
            </a:r>
            <a:r>
              <a:rPr lang="en-US" altLang="ko-KR" sz="1200" b="1" dirty="0" smtClean="0"/>
              <a:t>media/border.png</a:t>
            </a:r>
            <a:r>
              <a:rPr lang="en-US" altLang="ko-KR" sz="1200" b="1" dirty="0"/>
              <a:t>"</a:t>
            </a:r>
            <a:r>
              <a:rPr lang="en-US" altLang="ko-KR" sz="1200" b="1" dirty="0" smtClean="0"/>
              <a:t>) </a:t>
            </a:r>
            <a:r>
              <a:rPr lang="en-US" altLang="ko-KR" sz="1200" b="1" dirty="0"/>
              <a:t>30 </a:t>
            </a:r>
            <a:r>
              <a:rPr lang="en-US" altLang="ko-KR" sz="1200" b="1" dirty="0" smtClean="0"/>
              <a:t>round; 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#repeat { </a:t>
            </a:r>
            <a:r>
              <a:rPr lang="en-US" altLang="ko-KR" sz="1200" b="1" dirty="0"/>
              <a:t>border-image: </a:t>
            </a:r>
            <a:r>
              <a:rPr lang="en-US" altLang="ko-KR" sz="1200" b="1" dirty="0" err="1" smtClean="0"/>
              <a:t>url</a:t>
            </a:r>
            <a:r>
              <a:rPr lang="en-US" altLang="ko-KR" sz="1200" b="1" dirty="0" smtClean="0"/>
              <a:t>(</a:t>
            </a:r>
            <a:r>
              <a:rPr lang="en-US" altLang="ko-KR" sz="1200" b="1" dirty="0"/>
              <a:t>"</a:t>
            </a:r>
            <a:r>
              <a:rPr lang="en-US" altLang="ko-KR" sz="1200" b="1" dirty="0" smtClean="0"/>
              <a:t>media/border.png</a:t>
            </a:r>
            <a:r>
              <a:rPr lang="en-US" altLang="ko-KR" sz="1200" b="1" dirty="0"/>
              <a:t>"</a:t>
            </a:r>
            <a:r>
              <a:rPr lang="en-US" altLang="ko-KR" sz="1200" b="1" dirty="0" smtClean="0"/>
              <a:t>) </a:t>
            </a:r>
            <a:r>
              <a:rPr lang="en-US" altLang="ko-KR" sz="1200" b="1" dirty="0"/>
              <a:t>30 </a:t>
            </a:r>
            <a:r>
              <a:rPr lang="en-US" altLang="ko-KR" sz="1200" b="1" dirty="0" smtClean="0"/>
              <a:t>repeat; 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#stretch { </a:t>
            </a:r>
            <a:r>
              <a:rPr lang="en-US" altLang="ko-KR" sz="1200" b="1" dirty="0"/>
              <a:t>border-image: </a:t>
            </a:r>
            <a:r>
              <a:rPr lang="en-US" altLang="ko-KR" sz="1200" b="1" dirty="0" err="1" smtClean="0"/>
              <a:t>url</a:t>
            </a:r>
            <a:r>
              <a:rPr lang="en-US" altLang="ko-KR" sz="1200" b="1" dirty="0" smtClean="0"/>
              <a:t>(</a:t>
            </a:r>
            <a:r>
              <a:rPr lang="en-US" altLang="ko-KR" sz="1200" b="1" dirty="0"/>
              <a:t>"</a:t>
            </a:r>
            <a:r>
              <a:rPr lang="en-US" altLang="ko-KR" sz="1200" b="1" dirty="0" smtClean="0"/>
              <a:t>media/border.png</a:t>
            </a:r>
            <a:r>
              <a:rPr lang="en-US" altLang="ko-KR" sz="1200" b="1" dirty="0"/>
              <a:t>"</a:t>
            </a:r>
            <a:r>
              <a:rPr lang="en-US" altLang="ko-KR" sz="1200" b="1" dirty="0" smtClean="0"/>
              <a:t>) </a:t>
            </a:r>
            <a:r>
              <a:rPr lang="en-US" altLang="ko-KR" sz="1200" b="1" dirty="0"/>
              <a:t>30 </a:t>
            </a:r>
            <a:r>
              <a:rPr lang="en-US" altLang="ko-KR" sz="1200" b="1" dirty="0" smtClean="0"/>
              <a:t>stretch; 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&lt;/style&gt;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이미지 테두리 만들기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다음은 </a:t>
            </a:r>
            <a:r>
              <a:rPr lang="ko-KR" altLang="en-US" sz="1200" dirty="0" smtClean="0"/>
              <a:t>원본 이미지입니다</a:t>
            </a:r>
            <a:r>
              <a:rPr lang="en-US" altLang="ko-KR" sz="1200" dirty="0"/>
              <a:t>.&lt;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="media/border.png" alt="</a:t>
            </a:r>
            <a:r>
              <a:rPr lang="ko-KR" altLang="en-US" sz="1200" dirty="0" smtClean="0"/>
              <a:t>원본</a:t>
            </a:r>
            <a:r>
              <a:rPr lang="en-US" altLang="ko-KR" sz="1200" dirty="0" smtClean="0"/>
              <a:t>"&gt;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&lt;p&gt;20x20 </a:t>
            </a:r>
            <a:r>
              <a:rPr lang="ko-KR" altLang="en-US" sz="1200" dirty="0"/>
              <a:t>크기의 회색 테두리를 가진 </a:t>
            </a:r>
            <a:r>
              <a:rPr lang="en-US" altLang="ko-KR" sz="1200" dirty="0"/>
              <a:t>P </a:t>
            </a:r>
            <a:r>
              <a:rPr lang="ko-KR" altLang="en-US" sz="1200" dirty="0"/>
              <a:t>태그</a:t>
            </a:r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&lt;p </a:t>
            </a:r>
            <a:r>
              <a:rPr lang="en-US" altLang="ko-KR" sz="1200" b="1" dirty="0"/>
              <a:t>id="round"</a:t>
            </a:r>
            <a:r>
              <a:rPr lang="en-US" altLang="ko-KR" sz="1200" dirty="0"/>
              <a:t>&gt;round </a:t>
            </a:r>
            <a:r>
              <a:rPr lang="ko-KR" altLang="en-US" sz="1200" dirty="0"/>
              <a:t>스타일 이미지 테두리</a:t>
            </a:r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&lt;p </a:t>
            </a:r>
            <a:r>
              <a:rPr lang="en-US" altLang="ko-KR" sz="1200" b="1" dirty="0"/>
              <a:t>id="repeat"</a:t>
            </a:r>
            <a:r>
              <a:rPr lang="en-US" altLang="ko-KR" sz="1200" dirty="0"/>
              <a:t>&gt;repeat </a:t>
            </a:r>
            <a:r>
              <a:rPr lang="ko-KR" altLang="en-US" sz="1200" dirty="0"/>
              <a:t>스타일 이미지 테두리</a:t>
            </a:r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&lt;p </a:t>
            </a:r>
            <a:r>
              <a:rPr lang="en-US" altLang="ko-KR" sz="1200" b="1" dirty="0"/>
              <a:t>id="stretch"</a:t>
            </a:r>
            <a:r>
              <a:rPr lang="en-US" altLang="ko-KR" sz="1200" dirty="0"/>
              <a:t>&gt;stretch </a:t>
            </a:r>
            <a:r>
              <a:rPr lang="ko-KR" altLang="en-US" sz="1200" dirty="0"/>
              <a:t>스타일 이미지 테두리</a:t>
            </a:r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207131" y="4365104"/>
            <a:ext cx="1338084" cy="442674"/>
          </a:xfrm>
          <a:prstGeom prst="wedgeRoundRectCallout">
            <a:avLst>
              <a:gd name="adj1" fmla="val 73429"/>
              <a:gd name="adj2" fmla="val -228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테두리 길이에 맞게</a:t>
            </a:r>
            <a:endParaRPr lang="en-US" altLang="ko-KR" sz="1000" dirty="0" smtClean="0"/>
          </a:p>
          <a:p>
            <a:r>
              <a:rPr lang="ko-KR" altLang="en-US" sz="1000" dirty="0" smtClean="0"/>
              <a:t>이미지 크기 조절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5571222" y="5085184"/>
            <a:ext cx="1037637" cy="442674"/>
          </a:xfrm>
          <a:prstGeom prst="wedgeRoundRectCallout">
            <a:avLst>
              <a:gd name="adj1" fmla="val 73766"/>
              <a:gd name="adj2" fmla="val 474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이미지 크기</a:t>
            </a:r>
            <a:endParaRPr lang="en-US" altLang="ko-KR" sz="1000" dirty="0" smtClean="0"/>
          </a:p>
          <a:p>
            <a:r>
              <a:rPr lang="ko-KR" altLang="en-US" sz="1000" dirty="0" smtClean="0"/>
              <a:t>조절하지 안음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037490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 다루기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배경 색이나 이미지지정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background-color, background-image</a:t>
            </a:r>
          </a:p>
          <a:p>
            <a:pPr lvl="1"/>
            <a:r>
              <a:rPr lang="ko-KR" altLang="en-US" dirty="0" err="1" smtClean="0"/>
              <a:t>둘다</a:t>
            </a:r>
            <a:r>
              <a:rPr lang="ko-KR" altLang="en-US" dirty="0" smtClean="0"/>
              <a:t> 지정되면 배경 이미지가 출력되지 않는 영역에 배경색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배경 이미지의 위치</a:t>
            </a:r>
            <a:r>
              <a:rPr lang="en-US" altLang="ko-KR" dirty="0" smtClean="0"/>
              <a:t>, background-position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배경 이미지 반복 출력</a:t>
            </a:r>
            <a:r>
              <a:rPr lang="en-US" altLang="ko-KR" dirty="0" smtClean="0"/>
              <a:t>, background-repeat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63688" y="2636912"/>
            <a:ext cx="6336704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div { </a:t>
            </a:r>
          </a:p>
          <a:p>
            <a:pPr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background-color :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skyblue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</a:p>
          <a:p>
            <a:pPr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background-image :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url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("media/spongebob.png");</a:t>
            </a:r>
          </a:p>
          <a:p>
            <a:pPr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63688" y="4437112"/>
            <a:ext cx="655272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background-position : center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center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; /*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박스 중간에 이미지 출력 *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/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63688" y="5661248"/>
            <a:ext cx="655272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background-repeat : repeat-y; /* </a:t>
            </a:r>
            <a:r>
              <a:rPr lang="ko-KR" altLang="en-US" sz="1600" kern="0" dirty="0" smtClean="0">
                <a:solidFill>
                  <a:srgbClr val="000000"/>
                </a:solidFill>
                <a:latin typeface="+mj-ea"/>
                <a:ea typeface="+mj-ea"/>
              </a:rPr>
              <a:t>위에서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아래로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</a:rPr>
              <a:t>이미지 </a:t>
            </a:r>
            <a:r>
              <a:rPr lang="ko-KR" altLang="en-US" sz="1600" kern="0" dirty="0" smtClean="0">
                <a:solidFill>
                  <a:srgbClr val="000000"/>
                </a:solidFill>
                <a:latin typeface="+mj-ea"/>
                <a:ea typeface="+mj-ea"/>
              </a:rPr>
              <a:t>반복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출력 *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/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65311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56</a:t>
            </a:fld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763688" y="1025338"/>
            <a:ext cx="7161559" cy="2716088"/>
            <a:chOff x="1154857" y="928936"/>
            <a:chExt cx="7161559" cy="2716088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154857" y="1190546"/>
              <a:ext cx="3816424" cy="1411784"/>
            </a:xfrm>
            <a:prstGeom prst="roundRect">
              <a:avLst>
                <a:gd name="adj" fmla="val 48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200" b="1" dirty="0"/>
                <a:t>div {</a:t>
              </a:r>
            </a:p>
            <a:p>
              <a:pPr defTabSz="180000"/>
              <a:r>
                <a:rPr lang="en-US" altLang="ko-KR" sz="1200" dirty="0" smtClean="0"/>
                <a:t>	background-color :  </a:t>
              </a:r>
              <a:r>
                <a:rPr lang="en-US" altLang="ko-KR" sz="1200" dirty="0" err="1" smtClean="0"/>
                <a:t>skyblue</a:t>
              </a:r>
              <a:r>
                <a:rPr lang="en-US" altLang="ko-KR" sz="1200" dirty="0"/>
                <a:t>;</a:t>
              </a:r>
            </a:p>
            <a:p>
              <a:pPr defTabSz="180000"/>
              <a:r>
                <a:rPr lang="en-US" altLang="ko-KR" sz="1200" dirty="0" smtClean="0"/>
                <a:t>	background-size : 100px </a:t>
              </a:r>
              <a:r>
                <a:rPr lang="en-US" altLang="ko-KR" sz="1200" dirty="0" err="1"/>
                <a:t>100px</a:t>
              </a:r>
              <a:r>
                <a:rPr lang="en-US" altLang="ko-KR" sz="1200" dirty="0"/>
                <a:t>;</a:t>
              </a:r>
            </a:p>
            <a:p>
              <a:pPr defTabSz="180000"/>
              <a:r>
                <a:rPr lang="en-US" altLang="ko-KR" sz="1200" dirty="0" smtClean="0"/>
                <a:t>	background-image : </a:t>
              </a:r>
              <a:r>
                <a:rPr lang="en-US" altLang="ko-KR" sz="1200" dirty="0" err="1"/>
                <a:t>url</a:t>
              </a:r>
              <a:r>
                <a:rPr lang="en-US" altLang="ko-KR" sz="1200" dirty="0"/>
                <a:t>("media/spongebob.png");</a:t>
              </a:r>
            </a:p>
            <a:p>
              <a:pPr defTabSz="180000"/>
              <a:r>
                <a:rPr lang="en-US" altLang="ko-KR" sz="1200" dirty="0" smtClean="0"/>
                <a:t>	background-repeat : </a:t>
              </a:r>
              <a:r>
                <a:rPr lang="en-US" altLang="ko-KR" sz="1200" dirty="0"/>
                <a:t>no-repeat;</a:t>
              </a:r>
            </a:p>
            <a:p>
              <a:pPr defTabSz="180000"/>
              <a:r>
                <a:rPr lang="en-US" altLang="ko-KR" sz="1200" dirty="0" smtClean="0"/>
                <a:t>	background-position : </a:t>
              </a:r>
              <a:r>
                <a:rPr lang="en-US" altLang="ko-KR" sz="1200" dirty="0"/>
                <a:t>left center;</a:t>
              </a:r>
            </a:p>
            <a:p>
              <a:pPr defTabSz="180000"/>
              <a:r>
                <a:rPr lang="en-US" altLang="ko-KR" sz="1200" b="1" dirty="0"/>
                <a:t>}</a:t>
              </a:r>
              <a:endParaRPr lang="ko-KR" altLang="en-US" sz="1200" b="1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154857" y="2897556"/>
              <a:ext cx="3816424" cy="475059"/>
            </a:xfrm>
            <a:prstGeom prst="roundRect">
              <a:avLst>
                <a:gd name="adj" fmla="val 5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36000" rIns="36000">
              <a:spAutoFit/>
            </a:bodyPr>
            <a:lstStyle/>
            <a:p>
              <a:r>
                <a:rPr lang="en-US" altLang="ko-KR" sz="1200" b="1" dirty="0" smtClean="0"/>
                <a:t>&lt;div&gt;</a:t>
              </a:r>
              <a:r>
                <a:rPr lang="en-US" altLang="ko-KR" sz="1200" dirty="0"/>
                <a:t>SpongeBob is an over-optimistic</a:t>
              </a:r>
            </a:p>
            <a:p>
              <a:r>
                <a:rPr lang="en-US" altLang="ko-KR" sz="1200" dirty="0"/>
                <a:t> sponge that annoys other characters. </a:t>
              </a:r>
              <a:r>
                <a:rPr lang="en-US" altLang="ko-KR" sz="1200" b="1" dirty="0" smtClean="0"/>
                <a:t>&lt;/div&gt;</a:t>
              </a:r>
              <a:endParaRPr lang="ko-KR" altLang="en-US" sz="12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54613" y="928936"/>
              <a:ext cx="9012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C00000"/>
                  </a:solidFill>
                </a:rPr>
                <a:t>CSS </a:t>
              </a:r>
              <a:r>
                <a:rPr lang="ko-KR" altLang="en-US" sz="1100" dirty="0" smtClean="0">
                  <a:solidFill>
                    <a:srgbClr val="C00000"/>
                  </a:solidFill>
                </a:rPr>
                <a:t>스타일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12457" y="2635946"/>
              <a:ext cx="8915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C00000"/>
                  </a:solidFill>
                </a:rPr>
                <a:t>HTML </a:t>
              </a:r>
              <a:r>
                <a:rPr lang="ko-KR" altLang="en-US" sz="1100" dirty="0" smtClean="0">
                  <a:solidFill>
                    <a:srgbClr val="C00000"/>
                  </a:solidFill>
                </a:rPr>
                <a:t>코드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5167178" y="940700"/>
              <a:ext cx="3149238" cy="2704324"/>
              <a:chOff x="5167178" y="437610"/>
              <a:chExt cx="3149238" cy="2704324"/>
            </a:xfrm>
          </p:grpSpPr>
          <p:pic>
            <p:nvPicPr>
              <p:cNvPr id="59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88943" y="752103"/>
                <a:ext cx="2028825" cy="2028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053" name="그룹 2052"/>
              <p:cNvGrpSpPr/>
              <p:nvPr/>
            </p:nvGrpSpPr>
            <p:grpSpPr>
              <a:xfrm>
                <a:off x="5453975" y="437610"/>
                <a:ext cx="2862441" cy="2704324"/>
                <a:chOff x="4877911" y="1660780"/>
                <a:chExt cx="2862441" cy="2704324"/>
              </a:xfrm>
            </p:grpSpPr>
            <p:sp>
              <p:nvSpPr>
                <p:cNvPr id="5" name="직사각형 4"/>
                <p:cNvSpPr/>
                <p:nvPr/>
              </p:nvSpPr>
              <p:spPr>
                <a:xfrm>
                  <a:off x="6518543" y="4118883"/>
                  <a:ext cx="1221809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000" dirty="0">
                      <a:solidFill>
                        <a:srgbClr val="C00000"/>
                      </a:solidFill>
                    </a:rPr>
                    <a:t>background-color</a:t>
                  </a:r>
                  <a:endParaRPr lang="ko-KR" altLang="en-US" sz="1000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11" name="직선 화살표 연결선 10"/>
                <p:cNvCxnSpPr>
                  <a:stCxn id="5" idx="0"/>
                </p:cNvCxnSpPr>
                <p:nvPr/>
              </p:nvCxnSpPr>
              <p:spPr>
                <a:xfrm flipH="1" flipV="1">
                  <a:off x="7129447" y="3730641"/>
                  <a:ext cx="1" cy="388242"/>
                </a:xfrm>
                <a:prstGeom prst="straightConnector1">
                  <a:avLst/>
                </a:prstGeom>
                <a:ln w="9525">
                  <a:solidFill>
                    <a:srgbClr val="C0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직사각형 11"/>
                <p:cNvSpPr/>
                <p:nvPr/>
              </p:nvSpPr>
              <p:spPr>
                <a:xfrm>
                  <a:off x="5267441" y="4115173"/>
                  <a:ext cx="1332416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000" dirty="0">
                      <a:solidFill>
                        <a:srgbClr val="C00000"/>
                      </a:solidFill>
                    </a:rPr>
                    <a:t>background-image </a:t>
                  </a:r>
                  <a:endParaRPr lang="ko-KR" altLang="en-US" sz="1000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15" name="직선 화살표 연결선 14"/>
                <p:cNvCxnSpPr>
                  <a:stCxn id="12" idx="0"/>
                </p:cNvCxnSpPr>
                <p:nvPr/>
              </p:nvCxnSpPr>
              <p:spPr>
                <a:xfrm flipH="1" flipV="1">
                  <a:off x="5912496" y="3332035"/>
                  <a:ext cx="21153" cy="783138"/>
                </a:xfrm>
                <a:prstGeom prst="straightConnector1">
                  <a:avLst/>
                </a:prstGeom>
                <a:ln w="9525">
                  <a:solidFill>
                    <a:srgbClr val="C0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꺾인 연결선 25"/>
                <p:cNvCxnSpPr/>
                <p:nvPr/>
              </p:nvCxnSpPr>
              <p:spPr>
                <a:xfrm rot="16200000" flipH="1">
                  <a:off x="5139130" y="2203968"/>
                  <a:ext cx="807254" cy="213320"/>
                </a:xfrm>
                <a:prstGeom prst="bentConnector3">
                  <a:avLst>
                    <a:gd name="adj1" fmla="val 100737"/>
                  </a:avLst>
                </a:prstGeom>
                <a:ln w="9525">
                  <a:solidFill>
                    <a:srgbClr val="C0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직사각형 28"/>
                <p:cNvSpPr/>
                <p:nvPr/>
              </p:nvSpPr>
              <p:spPr>
                <a:xfrm>
                  <a:off x="4877911" y="1660780"/>
                  <a:ext cx="2111475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000" dirty="0">
                      <a:solidFill>
                        <a:srgbClr val="C00000"/>
                      </a:solidFill>
                    </a:rPr>
                    <a:t>background-position : left center</a:t>
                  </a:r>
                  <a:endParaRPr lang="ko-KR" altLang="en-US" sz="10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62" name="직사각형 61"/>
              <p:cNvSpPr/>
              <p:nvPr/>
            </p:nvSpPr>
            <p:spPr>
              <a:xfrm>
                <a:off x="5167178" y="2401783"/>
                <a:ext cx="105830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 smtClean="0">
                    <a:solidFill>
                      <a:srgbClr val="C00000"/>
                    </a:solidFill>
                  </a:rPr>
                  <a:t>100</a:t>
                </a:r>
                <a:r>
                  <a:rPr lang="ko-KR" altLang="en-US" sz="10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ko-KR" sz="1000" dirty="0" smtClean="0">
                    <a:solidFill>
                      <a:srgbClr val="C00000"/>
                    </a:solidFill>
                  </a:rPr>
                  <a:t>x 100 </a:t>
                </a:r>
                <a:r>
                  <a:rPr lang="ko-KR" altLang="en-US" sz="1000" dirty="0" smtClean="0">
                    <a:solidFill>
                      <a:srgbClr val="C00000"/>
                    </a:solidFill>
                  </a:rPr>
                  <a:t>크기</a:t>
                </a:r>
                <a:endParaRPr lang="ko-KR" altLang="en-US" sz="1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064" name="꺾인 연결선 2063"/>
              <p:cNvCxnSpPr>
                <a:stCxn id="62" idx="0"/>
              </p:cNvCxnSpPr>
              <p:nvPr/>
            </p:nvCxnSpPr>
            <p:spPr>
              <a:xfrm rot="5400000" flipH="1" flipV="1">
                <a:off x="5754435" y="1930736"/>
                <a:ext cx="412943" cy="529153"/>
              </a:xfrm>
              <a:prstGeom prst="bentConnector2">
                <a:avLst/>
              </a:prstGeom>
              <a:ln w="9525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직사각형 1"/>
              <p:cNvSpPr/>
              <p:nvPr/>
            </p:nvSpPr>
            <p:spPr>
              <a:xfrm>
                <a:off x="6239980" y="803295"/>
                <a:ext cx="1913737" cy="1914014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4" name="그룹 13"/>
          <p:cNvGrpSpPr/>
          <p:nvPr/>
        </p:nvGrpSpPr>
        <p:grpSpPr>
          <a:xfrm>
            <a:off x="1737563" y="4010368"/>
            <a:ext cx="7089036" cy="2442968"/>
            <a:chOff x="1155372" y="3738925"/>
            <a:chExt cx="7089036" cy="2442968"/>
          </a:xfrm>
        </p:grpSpPr>
        <p:pic>
          <p:nvPicPr>
            <p:cNvPr id="205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3683" y="4170973"/>
              <a:ext cx="1990725" cy="200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모서리가 둥근 직사각형 40"/>
            <p:cNvSpPr/>
            <p:nvPr/>
          </p:nvSpPr>
          <p:spPr>
            <a:xfrm>
              <a:off x="1155372" y="4000535"/>
              <a:ext cx="3816424" cy="1411784"/>
            </a:xfrm>
            <a:prstGeom prst="roundRect">
              <a:avLst>
                <a:gd name="adj" fmla="val 48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200" b="1" dirty="0"/>
                <a:t>div {</a:t>
              </a:r>
            </a:p>
            <a:p>
              <a:pPr defTabSz="180000"/>
              <a:r>
                <a:rPr lang="en-US" altLang="ko-KR" sz="1200" dirty="0" smtClean="0"/>
                <a:t>	background-color :  </a:t>
              </a:r>
              <a:r>
                <a:rPr lang="en-US" altLang="ko-KR" sz="1200" dirty="0" err="1" smtClean="0"/>
                <a:t>skyblue</a:t>
              </a:r>
              <a:r>
                <a:rPr lang="en-US" altLang="ko-KR" sz="1200" dirty="0"/>
                <a:t>;</a:t>
              </a:r>
            </a:p>
            <a:p>
              <a:pPr defTabSz="180000"/>
              <a:r>
                <a:rPr lang="en-US" altLang="ko-KR" sz="1200" dirty="0" smtClean="0"/>
                <a:t>	background-size : 100px </a:t>
              </a:r>
              <a:r>
                <a:rPr lang="en-US" altLang="ko-KR" sz="1200" dirty="0" err="1"/>
                <a:t>100px</a:t>
              </a:r>
              <a:r>
                <a:rPr lang="en-US" altLang="ko-KR" sz="1200" dirty="0"/>
                <a:t>;</a:t>
              </a:r>
            </a:p>
            <a:p>
              <a:pPr defTabSz="180000"/>
              <a:r>
                <a:rPr lang="en-US" altLang="ko-KR" sz="1200" dirty="0" smtClean="0"/>
                <a:t>	background-image : </a:t>
              </a:r>
              <a:r>
                <a:rPr lang="en-US" altLang="ko-KR" sz="1200" dirty="0" err="1"/>
                <a:t>url</a:t>
              </a:r>
              <a:r>
                <a:rPr lang="en-US" altLang="ko-KR" sz="1200" dirty="0"/>
                <a:t>("media/spongebob.png");</a:t>
              </a:r>
            </a:p>
            <a:p>
              <a:pPr defTabSz="180000"/>
              <a:r>
                <a:rPr lang="en-US" altLang="ko-KR" sz="1200" dirty="0" smtClean="0"/>
                <a:t>	background-repeat : </a:t>
              </a:r>
              <a:r>
                <a:rPr lang="en-US" altLang="ko-KR" sz="1200" b="1" dirty="0" smtClean="0"/>
                <a:t>repeat-y;</a:t>
              </a:r>
              <a:endParaRPr lang="en-US" altLang="ko-KR" sz="1200" b="1" dirty="0"/>
            </a:p>
            <a:p>
              <a:pPr defTabSz="180000"/>
              <a:r>
                <a:rPr lang="en-US" altLang="ko-KR" sz="1200" dirty="0" smtClean="0"/>
                <a:t>	background-position : </a:t>
              </a:r>
              <a:r>
                <a:rPr lang="en-US" altLang="ko-KR" sz="1200" b="1" dirty="0" smtClean="0"/>
                <a:t>center </a:t>
              </a:r>
              <a:r>
                <a:rPr lang="en-US" altLang="ko-KR" sz="1200" b="1" dirty="0"/>
                <a:t>center</a:t>
              </a:r>
              <a:r>
                <a:rPr lang="en-US" altLang="ko-KR" sz="1200" dirty="0"/>
                <a:t>;</a:t>
              </a:r>
            </a:p>
            <a:p>
              <a:pPr defTabSz="180000"/>
              <a:r>
                <a:rPr lang="en-US" altLang="ko-KR" sz="1200" b="1" dirty="0"/>
                <a:t>}</a:t>
              </a:r>
              <a:endParaRPr lang="ko-KR" altLang="en-US" sz="1200" b="1" dirty="0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1155372" y="5706834"/>
              <a:ext cx="3816424" cy="475059"/>
            </a:xfrm>
            <a:prstGeom prst="roundRect">
              <a:avLst>
                <a:gd name="adj" fmla="val 5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36000" rIns="36000">
              <a:spAutoFit/>
            </a:bodyPr>
            <a:lstStyle/>
            <a:p>
              <a:r>
                <a:rPr lang="en-US" altLang="ko-KR" sz="1200" b="1" dirty="0" smtClean="0"/>
                <a:t>&lt;div&gt;</a:t>
              </a:r>
              <a:r>
                <a:rPr lang="en-US" altLang="ko-KR" sz="1200" dirty="0"/>
                <a:t>SpongeBob is an over-optimistic</a:t>
              </a:r>
            </a:p>
            <a:p>
              <a:r>
                <a:rPr lang="en-US" altLang="ko-KR" sz="1200" dirty="0"/>
                <a:t> sponge that annoys other characters. </a:t>
              </a:r>
              <a:r>
                <a:rPr lang="en-US" altLang="ko-KR" sz="1200" b="1" dirty="0" smtClean="0"/>
                <a:t>&lt;/div&gt;</a:t>
              </a:r>
              <a:endParaRPr lang="ko-KR" altLang="en-US" sz="1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94732" y="3738925"/>
              <a:ext cx="9012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C00000"/>
                  </a:solidFill>
                </a:rPr>
                <a:t>CSS </a:t>
              </a:r>
              <a:r>
                <a:rPr lang="ko-KR" altLang="en-US" sz="1100" dirty="0" smtClean="0">
                  <a:solidFill>
                    <a:srgbClr val="C00000"/>
                  </a:solidFill>
                </a:rPr>
                <a:t>스타일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052576" y="5445224"/>
              <a:ext cx="8915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C00000"/>
                  </a:solidFill>
                </a:rPr>
                <a:t>HTML </a:t>
              </a:r>
              <a:r>
                <a:rPr lang="ko-KR" altLang="en-US" sz="1100" dirty="0" smtClean="0">
                  <a:solidFill>
                    <a:srgbClr val="C00000"/>
                  </a:solidFill>
                </a:rPr>
                <a:t>코드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284948" y="4213757"/>
              <a:ext cx="1913737" cy="1914014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제목 1"/>
          <p:cNvSpPr txBox="1">
            <a:spLocks/>
          </p:cNvSpPr>
          <p:nvPr/>
        </p:nvSpPr>
        <p:spPr>
          <a:xfrm>
            <a:off x="612648" y="228600"/>
            <a:ext cx="8153400" cy="68012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배경 만들기 연습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129" y="1258133"/>
            <a:ext cx="153236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100x100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크기로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&lt;div&gt;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박스의 왼쪽 중간에 배경 이미지 넣기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2129" y="4280647"/>
            <a:ext cx="153236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&lt;div&gt;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박스의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center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위치에 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y 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축을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따라 배경 이미지 반복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1691840" y="3848599"/>
            <a:ext cx="716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7691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background </a:t>
            </a:r>
            <a:r>
              <a:rPr lang="ko-KR" altLang="en-US" smtClean="0"/>
              <a:t>단축 프로퍼티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background</a:t>
            </a:r>
          </a:p>
          <a:p>
            <a:pPr lvl="1"/>
            <a:r>
              <a:rPr lang="ko-KR" altLang="en-US" smtClean="0"/>
              <a:t>배경을 꾸미는 여러 값을 한 번에 지정하는 단축 프로퍼티</a:t>
            </a:r>
            <a:endParaRPr lang="en-US" altLang="ko-KR" smtClean="0"/>
          </a:p>
          <a:p>
            <a:pPr lvl="1"/>
            <a:r>
              <a:rPr lang="ko-KR" altLang="en-US" smtClean="0"/>
              <a:t>예</a:t>
            </a:r>
            <a:r>
              <a:rPr lang="en-US" altLang="ko-KR" smtClean="0"/>
              <a:t>)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87624" y="2636912"/>
            <a:ext cx="7435955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div {</a:t>
            </a:r>
          </a:p>
          <a:p>
            <a:pPr defTabSz="1800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background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: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skyblue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url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("media/spongebob.png") center center/100px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100px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repeat-y;</a:t>
            </a:r>
          </a:p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87623" y="3638347"/>
            <a:ext cx="7435955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div {</a:t>
            </a:r>
          </a:p>
          <a:p>
            <a:pPr defTabSz="1800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background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: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skyblue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	/*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배경색을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skyblue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로 설정 *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/</a:t>
            </a:r>
          </a:p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7623" y="4653136"/>
            <a:ext cx="7435955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div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</a:rPr>
              <a:t>{</a:t>
            </a:r>
          </a:p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	</a:t>
            </a:r>
            <a:r>
              <a:rPr lang="en-US" altLang="ko-KR" sz="1400" dirty="0" smtClean="0"/>
              <a:t>background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("media/spongebob.png"); /* </a:t>
            </a:r>
            <a:r>
              <a:rPr lang="ko-KR" altLang="en-US" sz="1400" dirty="0"/>
              <a:t>배경 이미지 지정 *</a:t>
            </a:r>
            <a:r>
              <a:rPr lang="en-US" altLang="ko-KR" sz="1400" dirty="0"/>
              <a:t>/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737337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4–18 &lt;div&gt; </a:t>
            </a:r>
            <a:r>
              <a:rPr lang="ko-KR" altLang="en-US" dirty="0"/>
              <a:t>박스에 배경 </a:t>
            </a:r>
            <a:r>
              <a:rPr lang="ko-KR" altLang="en-US" dirty="0" smtClean="0"/>
              <a:t>꾸미기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55576" y="1159098"/>
            <a:ext cx="4608512" cy="5478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&lt;html&gt;&lt;head&gt;&lt;title&gt;</a:t>
            </a:r>
            <a:r>
              <a:rPr lang="ko-KR" altLang="en-US" sz="1400" dirty="0"/>
              <a:t>배경 꾸미기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&lt;style&gt;</a:t>
            </a:r>
          </a:p>
          <a:p>
            <a:pPr defTabSz="180000"/>
            <a:r>
              <a:rPr lang="en-US" altLang="ko-KR" sz="1400" b="1" dirty="0"/>
              <a:t>div {</a:t>
            </a:r>
          </a:p>
          <a:p>
            <a:pPr defTabSz="180000"/>
            <a:r>
              <a:rPr lang="en-US" altLang="ko-KR" sz="1400" dirty="0" smtClean="0"/>
              <a:t>	background-color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skyblue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	background-size </a:t>
            </a:r>
            <a:r>
              <a:rPr lang="en-US" altLang="ko-KR" sz="1400" dirty="0"/>
              <a:t>: 100px </a:t>
            </a:r>
            <a:r>
              <a:rPr lang="en-US" altLang="ko-KR" sz="1400" dirty="0" err="1"/>
              <a:t>100px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	background-image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("media/spongebob.png");</a:t>
            </a:r>
          </a:p>
          <a:p>
            <a:pPr defTabSz="180000"/>
            <a:r>
              <a:rPr lang="en-US" altLang="ko-KR" sz="1400" dirty="0" smtClean="0"/>
              <a:t>	background-repeat </a:t>
            </a:r>
            <a:r>
              <a:rPr lang="en-US" altLang="ko-KR" sz="1400" dirty="0"/>
              <a:t>: repeat-y;</a:t>
            </a:r>
          </a:p>
          <a:p>
            <a:pPr defTabSz="180000"/>
            <a:r>
              <a:rPr lang="en-US" altLang="ko-KR" sz="1400" dirty="0" smtClean="0"/>
              <a:t>	background-position </a:t>
            </a:r>
            <a:r>
              <a:rPr lang="en-US" altLang="ko-KR" sz="1400" dirty="0"/>
              <a:t>: center </a:t>
            </a:r>
            <a:r>
              <a:rPr lang="en-US" altLang="ko-KR" sz="1400" dirty="0" err="1"/>
              <a:t>center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b="1" dirty="0"/>
              <a:t>div {</a:t>
            </a:r>
          </a:p>
          <a:p>
            <a:pPr defTabSz="180000"/>
            <a:r>
              <a:rPr lang="en-US" altLang="ko-KR" sz="1400" dirty="0" smtClean="0"/>
              <a:t>	width </a:t>
            </a:r>
            <a:r>
              <a:rPr lang="en-US" altLang="ko-KR" sz="1400" dirty="0"/>
              <a:t>: 200px;</a:t>
            </a:r>
          </a:p>
          <a:p>
            <a:pPr defTabSz="180000"/>
            <a:r>
              <a:rPr lang="en-US" altLang="ko-KR" sz="1400" dirty="0" smtClean="0"/>
              <a:t>	height </a:t>
            </a:r>
            <a:r>
              <a:rPr lang="en-US" altLang="ko-KR" sz="1400" dirty="0"/>
              <a:t>: 200px; </a:t>
            </a:r>
          </a:p>
          <a:p>
            <a:pPr defTabSz="180000"/>
            <a:r>
              <a:rPr lang="en-US" altLang="ko-KR" sz="1400" dirty="0" smtClean="0"/>
              <a:t>	color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blueviolet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	font-size </a:t>
            </a:r>
            <a:r>
              <a:rPr lang="en-US" altLang="ko-KR" sz="1400" dirty="0"/>
              <a:t>: 16px;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&lt;/style&gt;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smtClean="0"/>
              <a:t>h3&gt;</a:t>
            </a:r>
            <a:r>
              <a:rPr lang="en-US" altLang="ko-KR" sz="1400" dirty="0"/>
              <a:t>div </a:t>
            </a:r>
            <a:r>
              <a:rPr lang="ko-KR" altLang="en-US" sz="1400" dirty="0"/>
              <a:t>박스에 배경 꾸미기</a:t>
            </a:r>
            <a:r>
              <a:rPr lang="en-US" altLang="ko-KR" sz="1400" dirty="0" smtClean="0"/>
              <a:t>&lt;/</a:t>
            </a:r>
            <a:r>
              <a:rPr lang="en-US" altLang="ko-KR" sz="1400" dirty="0"/>
              <a:t>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&lt;div&gt;SpongeBob is an over-optimistic</a:t>
            </a:r>
          </a:p>
          <a:p>
            <a:pPr defTabSz="180000"/>
            <a:r>
              <a:rPr lang="en-US" altLang="ko-KR" sz="1400" dirty="0"/>
              <a:t> sponge that annoys other characters. &lt;/div&gt;</a:t>
            </a:r>
          </a:p>
          <a:p>
            <a:pPr defTabSz="180000"/>
            <a:r>
              <a:rPr lang="en-US" altLang="ko-KR" sz="1400" dirty="0"/>
              <a:t>&lt;/body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&lt;/</a:t>
            </a:r>
            <a:r>
              <a:rPr lang="en-US" altLang="ko-KR" sz="1400" dirty="0"/>
              <a:t>html&gt;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184" y="1628800"/>
            <a:ext cx="2477133" cy="340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4539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텍스트 그림자</a:t>
            </a:r>
            <a:r>
              <a:rPr lang="en-US" altLang="ko-KR" dirty="0"/>
              <a:t>, </a:t>
            </a:r>
            <a:r>
              <a:rPr lang="en-US" altLang="ko-KR" dirty="0" smtClean="0"/>
              <a:t>text-shadow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/>
              <a:t>text-shadow </a:t>
            </a:r>
            <a:r>
              <a:rPr lang="ko-KR" altLang="en-US" dirty="0" err="1"/>
              <a:t>프로퍼티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59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493153" y="3275291"/>
            <a:ext cx="6451899" cy="1640522"/>
            <a:chOff x="1043608" y="2303294"/>
            <a:chExt cx="6451899" cy="1640522"/>
          </a:xfrm>
        </p:grpSpPr>
        <p:grpSp>
          <p:nvGrpSpPr>
            <p:cNvPr id="9" name="그룹 8"/>
            <p:cNvGrpSpPr/>
            <p:nvPr/>
          </p:nvGrpSpPr>
          <p:grpSpPr>
            <a:xfrm>
              <a:off x="4114373" y="2558824"/>
              <a:ext cx="3381134" cy="1384992"/>
              <a:chOff x="4619601" y="1744590"/>
              <a:chExt cx="3381134" cy="138499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9327" y="1947837"/>
                <a:ext cx="22637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Drop Shadow</a:t>
                </a:r>
                <a:endParaRPr lang="ko-KR" altLang="en-US" sz="2400" dirty="0">
                  <a:solidFill>
                    <a:srgbClr val="FF0000"/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607737" y="1853794"/>
                <a:ext cx="22637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Drop Shadow</a:t>
                </a:r>
                <a:endParaRPr lang="ko-KR" altLang="en-US" sz="2400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5718387" y="1818249"/>
                <a:ext cx="0" cy="8496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5804054" y="1851537"/>
                <a:ext cx="0" cy="8496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직사각형 24"/>
              <p:cNvSpPr/>
              <p:nvPr/>
            </p:nvSpPr>
            <p:spPr>
              <a:xfrm>
                <a:off x="5366477" y="2667917"/>
                <a:ext cx="8739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 smtClean="0"/>
                  <a:t>h-shadow</a:t>
                </a:r>
              </a:p>
              <a:p>
                <a:r>
                  <a:rPr lang="en-US" altLang="ko-KR" sz="1200" dirty="0" smtClean="0"/>
                  <a:t>   (</a:t>
                </a:r>
                <a:r>
                  <a:rPr lang="en-US" altLang="ko-KR" sz="1200" dirty="0"/>
                  <a:t>3px)</a:t>
                </a:r>
                <a:endParaRPr lang="ko-KR" altLang="en-US" sz="1200" dirty="0"/>
              </a:p>
            </p:txBody>
          </p:sp>
          <p:cxnSp>
            <p:nvCxnSpPr>
              <p:cNvPr id="27" name="직선 화살표 연결선 26"/>
              <p:cNvCxnSpPr/>
              <p:nvPr/>
            </p:nvCxnSpPr>
            <p:spPr>
              <a:xfrm>
                <a:off x="5469415" y="2591140"/>
                <a:ext cx="248972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/>
              <p:cNvCxnSpPr/>
              <p:nvPr/>
            </p:nvCxnSpPr>
            <p:spPr>
              <a:xfrm flipH="1">
                <a:off x="5803455" y="2591140"/>
                <a:ext cx="247242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 flipH="1">
                <a:off x="5397407" y="2076159"/>
                <a:ext cx="5812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5325399" y="1973238"/>
                <a:ext cx="5812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/>
              <p:cNvCxnSpPr/>
              <p:nvPr/>
            </p:nvCxnSpPr>
            <p:spPr>
              <a:xfrm>
                <a:off x="5475230" y="1744590"/>
                <a:ext cx="0" cy="220181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/>
              <p:cNvCxnSpPr/>
              <p:nvPr/>
            </p:nvCxnSpPr>
            <p:spPr>
              <a:xfrm flipV="1">
                <a:off x="5475230" y="2070647"/>
                <a:ext cx="0" cy="217545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직사각형 43"/>
              <p:cNvSpPr/>
              <p:nvPr/>
            </p:nvSpPr>
            <p:spPr>
              <a:xfrm>
                <a:off x="4619601" y="1875829"/>
                <a:ext cx="8595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 smtClean="0"/>
                  <a:t>v-shadow</a:t>
                </a:r>
              </a:p>
              <a:p>
                <a:r>
                  <a:rPr lang="en-US" altLang="ko-KR" sz="1200" dirty="0" smtClean="0"/>
                  <a:t>   (3px)</a:t>
                </a:r>
                <a:endParaRPr lang="ko-KR" altLang="en-US" sz="1200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7143128" y="2529417"/>
                <a:ext cx="85760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 smtClean="0"/>
                  <a:t>color: red</a:t>
                </a:r>
                <a:endParaRPr lang="ko-KR" altLang="en-US" sz="1200" dirty="0"/>
              </a:p>
            </p:txBody>
          </p:sp>
          <p:cxnSp>
            <p:nvCxnSpPr>
              <p:cNvPr id="48" name="직선 화살표 연결선 47"/>
              <p:cNvCxnSpPr>
                <a:stCxn id="46" idx="0"/>
              </p:cNvCxnSpPr>
              <p:nvPr/>
            </p:nvCxnSpPr>
            <p:spPr>
              <a:xfrm flipH="1" flipV="1">
                <a:off x="7571931" y="2276371"/>
                <a:ext cx="1" cy="253046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모서리가 둥근 직사각형 33"/>
            <p:cNvSpPr/>
            <p:nvPr/>
          </p:nvSpPr>
          <p:spPr>
            <a:xfrm>
              <a:off x="1043608" y="2564904"/>
              <a:ext cx="2830478" cy="658832"/>
            </a:xfrm>
            <a:prstGeom prst="roundRect">
              <a:avLst>
                <a:gd name="adj" fmla="val 48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200" dirty="0" err="1" smtClean="0"/>
                <a:t>div.red</a:t>
              </a:r>
              <a:r>
                <a:rPr lang="en-US" altLang="ko-KR" sz="1200" dirty="0" smtClean="0"/>
                <a:t> {</a:t>
              </a:r>
            </a:p>
            <a:p>
              <a:pPr defTabSz="180000"/>
              <a:r>
                <a:rPr lang="en-US" altLang="ko-KR" sz="1200" b="1" dirty="0"/>
                <a:t>	</a:t>
              </a:r>
              <a:r>
                <a:rPr lang="en-US" altLang="ko-KR" sz="1200" b="1" dirty="0" smtClean="0"/>
                <a:t>text-shadow : </a:t>
              </a:r>
              <a:r>
                <a:rPr lang="en-US" altLang="ko-KR" sz="1200" b="1" dirty="0"/>
                <a:t>3px </a:t>
              </a:r>
              <a:r>
                <a:rPr lang="en-US" altLang="ko-KR" sz="1200" b="1" dirty="0" err="1"/>
                <a:t>3px</a:t>
              </a:r>
              <a:r>
                <a:rPr lang="en-US" altLang="ko-KR" sz="1200" b="1" dirty="0"/>
                <a:t> red;</a:t>
              </a:r>
            </a:p>
            <a:p>
              <a:pPr defTabSz="180000"/>
              <a:r>
                <a:rPr lang="en-US" altLang="ko-KR" sz="1200" dirty="0" smtClean="0"/>
                <a:t>}</a:t>
              </a:r>
              <a:endParaRPr lang="ko-KR" altLang="en-US" sz="1200" dirty="0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043608" y="3568740"/>
              <a:ext cx="2825228" cy="285036"/>
            </a:xfrm>
            <a:prstGeom prst="roundRect">
              <a:avLst>
                <a:gd name="adj" fmla="val 5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36000" rIns="36000">
              <a:spAutoFit/>
            </a:bodyPr>
            <a:lstStyle/>
            <a:p>
              <a:r>
                <a:rPr lang="en-US" altLang="ko-KR" sz="1200" dirty="0" smtClean="0"/>
                <a:t>&lt;div class</a:t>
              </a:r>
              <a:r>
                <a:rPr lang="en-US" altLang="ko-KR" sz="1200" dirty="0"/>
                <a:t>="red"</a:t>
              </a:r>
              <a:r>
                <a:rPr lang="en-US" altLang="ko-KR" sz="1200" dirty="0" smtClean="0"/>
                <a:t>&gt;</a:t>
              </a:r>
              <a:r>
                <a:rPr lang="en-US" altLang="ko-KR" sz="1200" b="1" dirty="0" smtClean="0"/>
                <a:t>Drop Shadow</a:t>
              </a:r>
              <a:r>
                <a:rPr lang="en-US" altLang="ko-KR" sz="1200" dirty="0" smtClean="0"/>
                <a:t>&lt;/div&gt;</a:t>
              </a:r>
              <a:endParaRPr lang="ko-KR" alt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56996" y="2303294"/>
              <a:ext cx="9012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C00000"/>
                  </a:solidFill>
                </a:rPr>
                <a:t>CSS </a:t>
              </a:r>
              <a:r>
                <a:rPr lang="ko-KR" altLang="en-US" sz="1100" dirty="0" smtClean="0">
                  <a:solidFill>
                    <a:srgbClr val="C00000"/>
                  </a:solidFill>
                </a:rPr>
                <a:t>스타일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14840" y="3307130"/>
              <a:ext cx="8915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C00000"/>
                  </a:solidFill>
                </a:rPr>
                <a:t>HTML </a:t>
              </a:r>
              <a:r>
                <a:rPr lang="ko-KR" altLang="en-US" sz="1100" dirty="0" smtClean="0">
                  <a:solidFill>
                    <a:srgbClr val="C00000"/>
                  </a:solidFill>
                </a:rPr>
                <a:t>코드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504577" y="5170777"/>
            <a:ext cx="6502677" cy="1606825"/>
            <a:chOff x="1082427" y="4607340"/>
            <a:chExt cx="6502677" cy="1606825"/>
          </a:xfrm>
        </p:grpSpPr>
        <p:grpSp>
          <p:nvGrpSpPr>
            <p:cNvPr id="10" name="그룹 9"/>
            <p:cNvGrpSpPr/>
            <p:nvPr/>
          </p:nvGrpSpPr>
          <p:grpSpPr>
            <a:xfrm>
              <a:off x="3994764" y="4829173"/>
              <a:ext cx="3590340" cy="1384992"/>
              <a:chOff x="4499992" y="4014939"/>
              <a:chExt cx="3590340" cy="13849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5559718" y="4218186"/>
                <a:ext cx="2263761" cy="461665"/>
              </a:xfrm>
              <a:prstGeom prst="rect">
                <a:avLst/>
              </a:prstGeom>
              <a:noFill/>
              <a:effectLst>
                <a:glow rad="101600">
                  <a:srgbClr val="FF5B5B"/>
                </a:glo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solidFill>
                      <a:srgbClr val="FF5B5B"/>
                    </a:solidFill>
                    <a:effectLst>
                      <a:glow rad="114300">
                        <a:srgbClr val="FF5B5B"/>
                      </a:glow>
                    </a:effectLst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Drop Shadow</a:t>
                </a:r>
                <a:endParaRPr lang="ko-KR" altLang="en-US" sz="2400" dirty="0">
                  <a:solidFill>
                    <a:srgbClr val="FF5B5B"/>
                  </a:solidFill>
                  <a:effectLst>
                    <a:glow rad="114300">
                      <a:srgbClr val="FF5B5B"/>
                    </a:glow>
                  </a:effectLst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488128" y="4124143"/>
                <a:ext cx="22637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Drop Shadow</a:t>
                </a:r>
                <a:endParaRPr lang="ko-KR" altLang="en-US" sz="2400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53" name="직선 연결선 52"/>
              <p:cNvCxnSpPr/>
              <p:nvPr/>
            </p:nvCxnSpPr>
            <p:spPr>
              <a:xfrm>
                <a:off x="5598778" y="4088598"/>
                <a:ext cx="0" cy="8496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>
                <a:off x="5684445" y="4121886"/>
                <a:ext cx="0" cy="8496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직사각형 54"/>
              <p:cNvSpPr/>
              <p:nvPr/>
            </p:nvSpPr>
            <p:spPr>
              <a:xfrm>
                <a:off x="5246868" y="4938266"/>
                <a:ext cx="8739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 smtClean="0"/>
                  <a:t>h-shadow</a:t>
                </a:r>
              </a:p>
              <a:p>
                <a:r>
                  <a:rPr lang="en-US" altLang="ko-KR" sz="1200" dirty="0" smtClean="0"/>
                  <a:t>   (3px)</a:t>
                </a:r>
                <a:endParaRPr lang="ko-KR" altLang="en-US" sz="1200" dirty="0"/>
              </a:p>
            </p:txBody>
          </p:sp>
          <p:cxnSp>
            <p:nvCxnSpPr>
              <p:cNvPr id="56" name="직선 화살표 연결선 55"/>
              <p:cNvCxnSpPr/>
              <p:nvPr/>
            </p:nvCxnSpPr>
            <p:spPr>
              <a:xfrm>
                <a:off x="5349806" y="4861489"/>
                <a:ext cx="248972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/>
              <p:cNvCxnSpPr/>
              <p:nvPr/>
            </p:nvCxnSpPr>
            <p:spPr>
              <a:xfrm flipH="1">
                <a:off x="5683846" y="4861489"/>
                <a:ext cx="247242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 flipH="1">
                <a:off x="5277798" y="4346508"/>
                <a:ext cx="5812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 flipH="1">
                <a:off x="5205790" y="4243587"/>
                <a:ext cx="5812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/>
              <p:cNvCxnSpPr/>
              <p:nvPr/>
            </p:nvCxnSpPr>
            <p:spPr>
              <a:xfrm>
                <a:off x="5355621" y="4014939"/>
                <a:ext cx="0" cy="220181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화살표 연결선 60"/>
              <p:cNvCxnSpPr/>
              <p:nvPr/>
            </p:nvCxnSpPr>
            <p:spPr>
              <a:xfrm flipV="1">
                <a:off x="5355621" y="4340996"/>
                <a:ext cx="0" cy="217545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직사각형 61"/>
              <p:cNvSpPr/>
              <p:nvPr/>
            </p:nvSpPr>
            <p:spPr>
              <a:xfrm>
                <a:off x="4499992" y="4146178"/>
                <a:ext cx="8595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 smtClean="0"/>
                  <a:t>v-shadow</a:t>
                </a:r>
              </a:p>
              <a:p>
                <a:r>
                  <a:rPr lang="en-US" altLang="ko-KR" sz="1200" dirty="0" smtClean="0"/>
                  <a:t>   (3px)</a:t>
                </a:r>
                <a:endParaRPr lang="ko-KR" altLang="en-US" sz="1200" dirty="0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7234585" y="4828356"/>
                <a:ext cx="85574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 smtClean="0"/>
                  <a:t>color(red)</a:t>
                </a:r>
                <a:endParaRPr lang="ko-KR" altLang="en-US" sz="1200" dirty="0"/>
              </a:p>
            </p:txBody>
          </p:sp>
          <p:cxnSp>
            <p:nvCxnSpPr>
              <p:cNvPr id="64" name="직선 화살표 연결선 63"/>
              <p:cNvCxnSpPr>
                <a:stCxn id="63" idx="0"/>
              </p:cNvCxnSpPr>
              <p:nvPr/>
            </p:nvCxnSpPr>
            <p:spPr>
              <a:xfrm flipH="1" flipV="1">
                <a:off x="7593810" y="4573374"/>
                <a:ext cx="68649" cy="254982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직사각형 64"/>
              <p:cNvSpPr/>
              <p:nvPr/>
            </p:nvSpPr>
            <p:spPr>
              <a:xfrm>
                <a:off x="6386861" y="4854188"/>
                <a:ext cx="9356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 smtClean="0"/>
                  <a:t>blur-radius</a:t>
                </a:r>
              </a:p>
              <a:p>
                <a:r>
                  <a:rPr lang="en-US" altLang="ko-KR" sz="1200" dirty="0" smtClean="0"/>
                  <a:t>(5px)</a:t>
                </a:r>
                <a:endParaRPr lang="ko-KR" altLang="en-US" sz="1200" dirty="0"/>
              </a:p>
            </p:txBody>
          </p:sp>
          <p:cxnSp>
            <p:nvCxnSpPr>
              <p:cNvPr id="69" name="직선 화살표 연결선 68"/>
              <p:cNvCxnSpPr>
                <a:stCxn id="65" idx="0"/>
              </p:cNvCxnSpPr>
              <p:nvPr/>
            </p:nvCxnSpPr>
            <p:spPr>
              <a:xfrm flipV="1">
                <a:off x="6854682" y="4607843"/>
                <a:ext cx="0" cy="246345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모서리가 둥근 직사각형 39"/>
            <p:cNvSpPr/>
            <p:nvPr/>
          </p:nvSpPr>
          <p:spPr>
            <a:xfrm>
              <a:off x="1082427" y="4868950"/>
              <a:ext cx="2908436" cy="658832"/>
            </a:xfrm>
            <a:prstGeom prst="roundRect">
              <a:avLst>
                <a:gd name="adj" fmla="val 48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200" dirty="0" err="1" smtClean="0"/>
                <a:t>div.blur</a:t>
              </a:r>
              <a:r>
                <a:rPr lang="en-US" altLang="ko-KR" sz="1200" dirty="0" smtClean="0"/>
                <a:t> {</a:t>
              </a:r>
            </a:p>
            <a:p>
              <a:pPr defTabSz="180000"/>
              <a:r>
                <a:rPr lang="en-US" altLang="ko-KR" sz="1200" dirty="0"/>
                <a:t>	</a:t>
              </a:r>
              <a:r>
                <a:rPr lang="en-US" altLang="ko-KR" sz="1200" b="1" dirty="0" smtClean="0"/>
                <a:t>text-shadow : </a:t>
              </a:r>
              <a:r>
                <a:rPr lang="en-US" altLang="ko-KR" sz="1200" b="1" dirty="0"/>
                <a:t>3px </a:t>
              </a:r>
              <a:r>
                <a:rPr lang="en-US" altLang="ko-KR" sz="1200" b="1" dirty="0" err="1"/>
                <a:t>3px</a:t>
              </a:r>
              <a:r>
                <a:rPr lang="en-US" altLang="ko-KR" sz="1200" b="1" dirty="0"/>
                <a:t> </a:t>
              </a:r>
              <a:r>
                <a:rPr lang="en-US" altLang="ko-KR" sz="1200" b="1" dirty="0" smtClean="0"/>
                <a:t>5px red;</a:t>
              </a:r>
              <a:endParaRPr lang="en-US" altLang="ko-KR" sz="1200" b="1" dirty="0"/>
            </a:p>
            <a:p>
              <a:pPr defTabSz="180000"/>
              <a:r>
                <a:rPr lang="en-US" altLang="ko-KR" sz="1200" dirty="0" smtClean="0"/>
                <a:t>}</a:t>
              </a:r>
              <a:endParaRPr lang="ko-KR" altLang="en-US" sz="1200" dirty="0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1082427" y="5872996"/>
              <a:ext cx="2912337" cy="285036"/>
            </a:xfrm>
            <a:prstGeom prst="roundRect">
              <a:avLst>
                <a:gd name="adj" fmla="val 5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36000" rIns="36000">
              <a:spAutoFit/>
            </a:bodyPr>
            <a:lstStyle/>
            <a:p>
              <a:r>
                <a:rPr lang="en-US" altLang="ko-KR" sz="1200" dirty="0"/>
                <a:t>&lt;div class="blur"&gt;</a:t>
              </a:r>
              <a:r>
                <a:rPr lang="en-US" altLang="ko-KR" sz="1200" b="1" dirty="0"/>
                <a:t>Drop Shadow</a:t>
              </a:r>
              <a:r>
                <a:rPr lang="en-US" altLang="ko-KR" sz="1200" dirty="0"/>
                <a:t>&lt;/div&gt;</a:t>
              </a:r>
              <a:endParaRPr lang="ko-KR" alt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97722" y="4607340"/>
              <a:ext cx="9012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C00000"/>
                  </a:solidFill>
                </a:rPr>
                <a:t>CSS </a:t>
              </a:r>
              <a:r>
                <a:rPr lang="ko-KR" altLang="en-US" sz="1100" dirty="0" smtClean="0">
                  <a:solidFill>
                    <a:srgbClr val="C00000"/>
                  </a:solidFill>
                </a:rPr>
                <a:t>스타일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55566" y="5611386"/>
              <a:ext cx="8915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C00000"/>
                  </a:solidFill>
                </a:rPr>
                <a:t>HTML </a:t>
              </a:r>
              <a:r>
                <a:rPr lang="ko-KR" altLang="en-US" sz="1100" dirty="0" smtClean="0">
                  <a:solidFill>
                    <a:srgbClr val="C00000"/>
                  </a:solidFill>
                </a:rPr>
                <a:t>코드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454776" y="1791108"/>
            <a:ext cx="6903823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text-shadow :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	h-shadow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v-shadow blur-radius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color|none</a:t>
            </a:r>
            <a:endParaRPr lang="en-US" altLang="ko-KR" sz="14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80000" fontAlgn="base" latinLnBrk="0"/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h-shadow, v-shadow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원본 텍스트와 그림자 텍스트 사이의 수평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수직 거리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필수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blur-radius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	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흐릿한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그림자를 만드는 효과로 흐릿하게 번지는 길이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선택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color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		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그림자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색</a:t>
            </a:r>
          </a:p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none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		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그림자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효과 없음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435309" y="5085184"/>
            <a:ext cx="7025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93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CSS3 </a:t>
            </a:r>
            <a:r>
              <a:rPr lang="ko-KR" altLang="en-US" dirty="0" smtClean="0"/>
              <a:t>스타일 시트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&lt;span&gt; </a:t>
            </a:r>
            <a:r>
              <a:rPr lang="ko-KR" altLang="en-US" dirty="0" smtClean="0"/>
              <a:t>텍스트를 </a:t>
            </a:r>
            <a:r>
              <a:rPr lang="en-US" altLang="ko-KR" dirty="0" smtClean="0"/>
              <a:t>20</a:t>
            </a:r>
            <a:r>
              <a:rPr lang="ko-KR" altLang="en-US" dirty="0" smtClean="0"/>
              <a:t>픽셀 </a:t>
            </a:r>
            <a:r>
              <a:rPr lang="en-US" altLang="ko-KR" dirty="0" smtClean="0"/>
              <a:t>blue</a:t>
            </a:r>
            <a:r>
              <a:rPr lang="ko-KR" altLang="en-US" dirty="0" smtClean="0"/>
              <a:t>로 출력하는 </a:t>
            </a:r>
            <a:r>
              <a:rPr lang="en-US" altLang="ko-KR" dirty="0" smtClean="0"/>
              <a:t>CSS3 </a:t>
            </a:r>
            <a:r>
              <a:rPr lang="ko-KR" altLang="en-US" dirty="0" smtClean="0"/>
              <a:t>스타일시트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err="1" smtClean="0"/>
              <a:t>셀렉터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CSS3 </a:t>
            </a:r>
            <a:r>
              <a:rPr lang="ko-KR" altLang="en-US" dirty="0" smtClean="0"/>
              <a:t>스타일 시트를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페이지에 적용하도록 만든 이름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프로퍼티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스타일 속성 이름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개 정도의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있음</a:t>
            </a:r>
          </a:p>
          <a:p>
            <a:pPr lvl="1"/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프로퍼티의</a:t>
            </a:r>
            <a:r>
              <a:rPr lang="ko-KR" altLang="en-US" dirty="0" smtClean="0"/>
              <a:t> 값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주석문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스타일 시트 내에 붙이는 설명문으로 </a:t>
            </a:r>
            <a:r>
              <a:rPr lang="en-US" altLang="ko-KR" dirty="0" smtClean="0"/>
              <a:t>/* ... */. </a:t>
            </a:r>
            <a:r>
              <a:rPr lang="ko-KR" altLang="en-US" dirty="0" smtClean="0"/>
              <a:t>여러 줄</a:t>
            </a:r>
            <a:r>
              <a:rPr lang="en-US" altLang="ko-KR" dirty="0" smtClean="0"/>
              <a:t>,</a:t>
            </a:r>
            <a:r>
              <a:rPr lang="ko-KR" altLang="en-US" dirty="0" smtClean="0"/>
              <a:t> 아무 위치에나 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대소문자 구분 없음</a:t>
            </a:r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115616" y="1916832"/>
            <a:ext cx="6967192" cy="1302302"/>
            <a:chOff x="773160" y="1793118"/>
            <a:chExt cx="6967192" cy="1302302"/>
          </a:xfrm>
        </p:grpSpPr>
        <p:grpSp>
          <p:nvGrpSpPr>
            <p:cNvPr id="17" name="그룹 16"/>
            <p:cNvGrpSpPr/>
            <p:nvPr/>
          </p:nvGrpSpPr>
          <p:grpSpPr>
            <a:xfrm>
              <a:off x="845168" y="1793118"/>
              <a:ext cx="6724806" cy="1302302"/>
              <a:chOff x="845168" y="1793118"/>
              <a:chExt cx="6724806" cy="1302302"/>
            </a:xfrm>
          </p:grpSpPr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845168" y="2132856"/>
                <a:ext cx="6422282" cy="646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ko-KR" sz="2000" b="1" dirty="0" smtClean="0">
                    <a:solidFill>
                      <a:schemeClr val="accent2">
                        <a:lumMod val="75000"/>
                      </a:schemeClr>
                    </a:solidFill>
                    <a:latin typeface="Times New Roman" pitchFamily="18" charset="0"/>
                  </a:rPr>
                  <a:t>span</a:t>
                </a:r>
                <a:r>
                  <a:rPr lang="en-US" altLang="ko-KR" sz="2000" b="1" dirty="0" smtClean="0">
                    <a:latin typeface="Times New Roman" pitchFamily="18" charset="0"/>
                  </a:rPr>
                  <a:t> { </a:t>
                </a:r>
                <a:r>
                  <a:rPr lang="en-US" altLang="ko-KR" sz="2000" b="1" dirty="0" smtClean="0">
                    <a:solidFill>
                      <a:srgbClr val="669900"/>
                    </a:solidFill>
                    <a:latin typeface="Times New Roman" pitchFamily="18" charset="0"/>
                  </a:rPr>
                  <a:t>color </a:t>
                </a:r>
                <a:r>
                  <a:rPr lang="en-US" altLang="ko-KR" sz="2000" b="1" dirty="0" smtClean="0">
                    <a:latin typeface="Times New Roman" pitchFamily="18" charset="0"/>
                  </a:rPr>
                  <a:t>: </a:t>
                </a:r>
                <a:r>
                  <a:rPr lang="en-US" altLang="ko-KR" sz="2000" b="1" dirty="0" smtClean="0">
                    <a:solidFill>
                      <a:srgbClr val="0070C0"/>
                    </a:solidFill>
                    <a:latin typeface="Times New Roman" pitchFamily="18" charset="0"/>
                  </a:rPr>
                  <a:t>blue</a:t>
                </a:r>
                <a:r>
                  <a:rPr lang="en-US" altLang="ko-KR" sz="2000" b="1" dirty="0" smtClean="0">
                    <a:latin typeface="Times New Roman" pitchFamily="18" charset="0"/>
                  </a:rPr>
                  <a:t>; </a:t>
                </a:r>
                <a:r>
                  <a:rPr lang="en-US" altLang="ko-KR" sz="2000" b="1" dirty="0" smtClean="0">
                    <a:solidFill>
                      <a:srgbClr val="669900"/>
                    </a:solidFill>
                    <a:latin typeface="Times New Roman" pitchFamily="18" charset="0"/>
                  </a:rPr>
                  <a:t>font-size </a:t>
                </a:r>
                <a:r>
                  <a:rPr lang="en-US" altLang="ko-KR" sz="2000" b="1" dirty="0" smtClean="0">
                    <a:latin typeface="Times New Roman" pitchFamily="18" charset="0"/>
                  </a:rPr>
                  <a:t>: </a:t>
                </a:r>
                <a:r>
                  <a:rPr lang="en-US" altLang="ko-KR" sz="2000" b="1" dirty="0" smtClean="0">
                    <a:solidFill>
                      <a:srgbClr val="0070C0"/>
                    </a:solidFill>
                    <a:latin typeface="Times New Roman" pitchFamily="18" charset="0"/>
                  </a:rPr>
                  <a:t>20px;</a:t>
                </a:r>
                <a:r>
                  <a:rPr lang="en-US" altLang="ko-KR" sz="2000" b="1" dirty="0" smtClean="0">
                    <a:latin typeface="Times New Roman" pitchFamily="18" charset="0"/>
                  </a:rPr>
                  <a:t> </a:t>
                </a:r>
                <a:r>
                  <a:rPr lang="en-US" altLang="ko-KR" sz="2000" b="1" dirty="0" smtClean="0">
                    <a:latin typeface="Times New Roman" pitchFamily="18" charset="0"/>
                    <a:cs typeface="Times New Roman" panose="02020603050405020304" pitchFamily="18" charset="0"/>
                  </a:rPr>
                  <a:t>} </a:t>
                </a:r>
                <a:r>
                  <a:rPr lang="en-US" altLang="ko-KR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/* span 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태그 스타일 선언 </a:t>
                </a:r>
                <a:r>
                  <a:rPr lang="ko-KR" altLang="en-US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ko-KR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endParaRPr lang="en-US" altLang="ko-KR" sz="2000" b="1" dirty="0">
                  <a:solidFill>
                    <a:srgbClr val="00B050"/>
                  </a:solidFill>
                  <a:latin typeface="Times New Roman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 Box 7"/>
              <p:cNvSpPr txBox="1">
                <a:spLocks noChangeArrowheads="1"/>
              </p:cNvSpPr>
              <p:nvPr/>
            </p:nvSpPr>
            <p:spPr bwMode="auto">
              <a:xfrm>
                <a:off x="876929" y="1855857"/>
                <a:ext cx="646331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ko-KR" altLang="en-US" sz="1200" dirty="0" err="1" smtClean="0">
                    <a:latin typeface="+mj-lt"/>
                  </a:rPr>
                  <a:t>셀렉</a:t>
                </a:r>
                <a:r>
                  <a:rPr lang="ko-KR" altLang="en-US" sz="1200" dirty="0" err="1">
                    <a:latin typeface="+mj-lt"/>
                  </a:rPr>
                  <a:t>터</a:t>
                </a:r>
                <a:endParaRPr lang="ko-KR" altLang="en-US" sz="1200" dirty="0">
                  <a:latin typeface="+mj-lt"/>
                </a:endParaRPr>
              </a:p>
            </p:txBody>
          </p:sp>
          <p:sp>
            <p:nvSpPr>
              <p:cNvPr id="9" name="Text Box 8"/>
              <p:cNvSpPr txBox="1">
                <a:spLocks noChangeArrowheads="1"/>
              </p:cNvSpPr>
              <p:nvPr/>
            </p:nvSpPr>
            <p:spPr bwMode="auto">
              <a:xfrm>
                <a:off x="1547664" y="1855857"/>
                <a:ext cx="800219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ko-KR" altLang="en-US" sz="1200" dirty="0" err="1" smtClean="0">
                    <a:latin typeface="+mj-lt"/>
                  </a:rPr>
                  <a:t>프로퍼티</a:t>
                </a:r>
                <a:endParaRPr lang="ko-KR" altLang="en-US" sz="1200" dirty="0">
                  <a:latin typeface="+mj-lt"/>
                </a:endParaRPr>
              </a:p>
            </p:txBody>
          </p:sp>
          <p:sp>
            <p:nvSpPr>
              <p:cNvPr id="10" name="Text Box 9"/>
              <p:cNvSpPr txBox="1">
                <a:spLocks noChangeArrowheads="1"/>
              </p:cNvSpPr>
              <p:nvPr/>
            </p:nvSpPr>
            <p:spPr bwMode="auto">
              <a:xfrm>
                <a:off x="2483768" y="1855857"/>
                <a:ext cx="338554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200" dirty="0" smtClean="0">
                    <a:latin typeface="+mj-lt"/>
                  </a:rPr>
                  <a:t>값</a:t>
                </a:r>
                <a:endParaRPr lang="ko-KR" altLang="en-US" sz="1200" dirty="0">
                  <a:latin typeface="+mj-lt"/>
                </a:endParaRPr>
              </a:p>
            </p:txBody>
          </p:sp>
          <p:sp>
            <p:nvSpPr>
              <p:cNvPr id="11" name="AutoShape 10"/>
              <p:cNvSpPr>
                <a:spLocks/>
              </p:cNvSpPr>
              <p:nvPr/>
            </p:nvSpPr>
            <p:spPr bwMode="auto">
              <a:xfrm rot="5400000">
                <a:off x="1111365" y="2042323"/>
                <a:ext cx="166795" cy="446327"/>
              </a:xfrm>
              <a:prstGeom prst="leftBracket">
                <a:avLst>
                  <a:gd name="adj" fmla="val 25000"/>
                </a:avLst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+mj-lt"/>
                </a:endParaRPr>
              </a:p>
            </p:txBody>
          </p:sp>
          <p:sp>
            <p:nvSpPr>
              <p:cNvPr id="12" name="AutoShape 11"/>
              <p:cNvSpPr>
                <a:spLocks/>
              </p:cNvSpPr>
              <p:nvPr/>
            </p:nvSpPr>
            <p:spPr bwMode="auto">
              <a:xfrm rot="5400000">
                <a:off x="1838375" y="2008141"/>
                <a:ext cx="173360" cy="508121"/>
              </a:xfrm>
              <a:prstGeom prst="leftBracket">
                <a:avLst>
                  <a:gd name="adj" fmla="val 38565"/>
                </a:avLst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+mj-lt"/>
                </a:endParaRPr>
              </a:p>
            </p:txBody>
          </p:sp>
          <p:sp>
            <p:nvSpPr>
              <p:cNvPr id="13" name="AutoShape 12"/>
              <p:cNvSpPr>
                <a:spLocks/>
              </p:cNvSpPr>
              <p:nvPr/>
            </p:nvSpPr>
            <p:spPr bwMode="auto">
              <a:xfrm rot="5400000">
                <a:off x="2571916" y="2035788"/>
                <a:ext cx="173361" cy="452828"/>
              </a:xfrm>
              <a:prstGeom prst="leftBracket">
                <a:avLst>
                  <a:gd name="adj" fmla="val 41959"/>
                </a:avLst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+mj-lt"/>
                </a:endParaRPr>
              </a:p>
            </p:txBody>
          </p:sp>
          <p:sp>
            <p:nvSpPr>
              <p:cNvPr id="14" name="AutoShape 13"/>
              <p:cNvSpPr>
                <a:spLocks/>
              </p:cNvSpPr>
              <p:nvPr/>
            </p:nvSpPr>
            <p:spPr bwMode="auto">
              <a:xfrm rot="5400000">
                <a:off x="3385412" y="1842200"/>
                <a:ext cx="173966" cy="853744"/>
              </a:xfrm>
              <a:prstGeom prst="leftBracket">
                <a:avLst>
                  <a:gd name="adj" fmla="val 37083"/>
                </a:avLst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+mj-lt"/>
                </a:endParaRPr>
              </a:p>
            </p:txBody>
          </p:sp>
          <p:sp>
            <p:nvSpPr>
              <p:cNvPr id="15" name="AutoShape 14"/>
              <p:cNvSpPr>
                <a:spLocks/>
              </p:cNvSpPr>
              <p:nvPr/>
            </p:nvSpPr>
            <p:spPr bwMode="auto">
              <a:xfrm rot="5400000">
                <a:off x="4390457" y="1973667"/>
                <a:ext cx="186550" cy="563882"/>
              </a:xfrm>
              <a:prstGeom prst="leftBracket">
                <a:avLst>
                  <a:gd name="adj" fmla="val 48954"/>
                </a:avLst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+mj-lt"/>
                </a:endParaRPr>
              </a:p>
            </p:txBody>
          </p:sp>
          <p:sp>
            <p:nvSpPr>
              <p:cNvPr id="19" name="Text Box 18"/>
              <p:cNvSpPr txBox="1">
                <a:spLocks noChangeArrowheads="1"/>
              </p:cNvSpPr>
              <p:nvPr/>
            </p:nvSpPr>
            <p:spPr bwMode="auto">
              <a:xfrm>
                <a:off x="2987824" y="1855857"/>
                <a:ext cx="800219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ko-KR" altLang="en-US" sz="1200" dirty="0" err="1" smtClean="0">
                    <a:latin typeface="+mj-lt"/>
                  </a:rPr>
                  <a:t>프로퍼티</a:t>
                </a:r>
                <a:endParaRPr lang="ko-KR" altLang="en-US" sz="1200" dirty="0">
                  <a:latin typeface="+mj-lt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4223993" y="1855857"/>
                <a:ext cx="338554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ko-KR" altLang="en-US" sz="1200" dirty="0" smtClean="0">
                    <a:latin typeface="+mj-lt"/>
                  </a:rPr>
                  <a:t>값</a:t>
                </a:r>
                <a:endParaRPr lang="ko-KR" altLang="en-US" sz="1200" dirty="0">
                  <a:latin typeface="+mj-lt"/>
                </a:endParaRPr>
              </a:p>
            </p:txBody>
          </p:sp>
          <p:sp>
            <p:nvSpPr>
              <p:cNvPr id="34" name="Text Box 9"/>
              <p:cNvSpPr txBox="1">
                <a:spLocks noChangeArrowheads="1"/>
              </p:cNvSpPr>
              <p:nvPr/>
            </p:nvSpPr>
            <p:spPr bwMode="auto">
              <a:xfrm>
                <a:off x="3153497" y="2807607"/>
                <a:ext cx="800219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200" dirty="0" smtClean="0">
                    <a:latin typeface="+mj-lt"/>
                  </a:rPr>
                  <a:t>세미콜론</a:t>
                </a:r>
                <a:endParaRPr lang="ko-KR" altLang="en-US" sz="1200" dirty="0">
                  <a:latin typeface="+mj-lt"/>
                </a:endParaRPr>
              </a:p>
            </p:txBody>
          </p:sp>
          <p:cxnSp>
            <p:nvCxnSpPr>
              <p:cNvPr id="35" name="AutoShape 17"/>
              <p:cNvCxnSpPr>
                <a:cxnSpLocks noChangeShapeType="1"/>
              </p:cNvCxnSpPr>
              <p:nvPr/>
            </p:nvCxnSpPr>
            <p:spPr bwMode="auto">
              <a:xfrm rot="16200000" flipV="1">
                <a:off x="2488596" y="2707284"/>
                <a:ext cx="224443" cy="2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0" name="Text Box 9"/>
              <p:cNvSpPr txBox="1">
                <a:spLocks noChangeArrowheads="1"/>
              </p:cNvSpPr>
              <p:nvPr/>
            </p:nvSpPr>
            <p:spPr bwMode="auto">
              <a:xfrm>
                <a:off x="2366920" y="2818421"/>
                <a:ext cx="492443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200" dirty="0" smtClean="0">
                    <a:latin typeface="+mj-lt"/>
                  </a:rPr>
                  <a:t>콜론</a:t>
                </a:r>
                <a:endParaRPr lang="ko-KR" altLang="en-US" sz="1200" dirty="0">
                  <a:latin typeface="+mj-lt"/>
                </a:endParaRPr>
              </a:p>
            </p:txBody>
          </p:sp>
          <p:cxnSp>
            <p:nvCxnSpPr>
              <p:cNvPr id="33" name="AutoShape 17"/>
              <p:cNvCxnSpPr>
                <a:cxnSpLocks noChangeShapeType="1"/>
              </p:cNvCxnSpPr>
              <p:nvPr/>
            </p:nvCxnSpPr>
            <p:spPr bwMode="auto">
              <a:xfrm rot="16200000" flipV="1">
                <a:off x="3253227" y="2706198"/>
                <a:ext cx="224443" cy="2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" name="AutoShape 14"/>
              <p:cNvSpPr>
                <a:spLocks/>
              </p:cNvSpPr>
              <p:nvPr/>
            </p:nvSpPr>
            <p:spPr bwMode="auto">
              <a:xfrm rot="5400000">
                <a:off x="6173730" y="950873"/>
                <a:ext cx="172138" cy="2620350"/>
              </a:xfrm>
              <a:prstGeom prst="leftBracket">
                <a:avLst>
                  <a:gd name="adj" fmla="val 48954"/>
                </a:avLst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+mj-lt"/>
                </a:endParaRPr>
              </a:p>
            </p:txBody>
          </p:sp>
          <p:sp>
            <p:nvSpPr>
              <p:cNvPr id="22" name="Text Box 19"/>
              <p:cNvSpPr txBox="1">
                <a:spLocks noChangeArrowheads="1"/>
              </p:cNvSpPr>
              <p:nvPr/>
            </p:nvSpPr>
            <p:spPr bwMode="auto">
              <a:xfrm>
                <a:off x="5508104" y="1793118"/>
                <a:ext cx="948132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 err="1" smtClean="0">
                    <a:latin typeface="+mj-lt"/>
                  </a:rPr>
                  <a:t>주석문</a:t>
                </a:r>
                <a:endParaRPr lang="ko-KR" altLang="en-US" sz="1200" dirty="0">
                  <a:latin typeface="+mj-lt"/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773160" y="1793118"/>
              <a:ext cx="6967192" cy="130230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419425" y="5905023"/>
            <a:ext cx="3594570" cy="695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body { background-color :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mistyrose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}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BODY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{ Background-Color :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Mistyrose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}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4305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4–20 </a:t>
            </a:r>
            <a:r>
              <a:rPr lang="en-US" altLang="ko-KR" dirty="0" smtClean="0"/>
              <a:t>text-shadow</a:t>
            </a:r>
            <a:r>
              <a:rPr lang="ko-KR" altLang="en-US" dirty="0" smtClean="0"/>
              <a:t>로 </a:t>
            </a:r>
            <a:r>
              <a:rPr lang="ko-KR" altLang="en-US" dirty="0"/>
              <a:t>텍스트 그림자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60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5536" y="1484784"/>
            <a:ext cx="3216089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&lt;html&gt;&lt;head&gt;&lt;title&gt;</a:t>
            </a:r>
            <a:r>
              <a:rPr lang="ko-KR" altLang="en-US" sz="1000" dirty="0"/>
              <a:t>텍스트 그림자</a:t>
            </a:r>
            <a:r>
              <a:rPr lang="en-US" altLang="ko-KR" sz="1000" dirty="0"/>
              <a:t>&lt;/title&gt;</a:t>
            </a:r>
          </a:p>
          <a:p>
            <a:pPr defTabSz="180000"/>
            <a:r>
              <a:rPr lang="en-US" altLang="ko-KR" sz="1000" dirty="0"/>
              <a:t>&lt;style&gt;</a:t>
            </a:r>
          </a:p>
          <a:p>
            <a:pPr defTabSz="180000"/>
            <a:r>
              <a:rPr lang="en-US" altLang="ko-KR" sz="1000" b="1" dirty="0"/>
              <a:t>div { </a:t>
            </a:r>
          </a:p>
          <a:p>
            <a:pPr defTabSz="180000"/>
            <a:r>
              <a:rPr lang="en-US" altLang="ko-KR" sz="1000" dirty="0" smtClean="0"/>
              <a:t>	font : </a:t>
            </a:r>
            <a:r>
              <a:rPr lang="en-US" altLang="ko-KR" sz="1000" dirty="0"/>
              <a:t>normal 24px </a:t>
            </a:r>
            <a:r>
              <a:rPr lang="en-US" altLang="ko-KR" sz="1000" dirty="0" err="1"/>
              <a:t>verdata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.</a:t>
            </a:r>
            <a:r>
              <a:rPr lang="en-US" altLang="ko-KR" sz="1000" dirty="0" err="1"/>
              <a:t>dropText</a:t>
            </a:r>
            <a:r>
              <a:rPr lang="en-US" altLang="ko-KR" sz="1000" dirty="0"/>
              <a:t> {</a:t>
            </a:r>
          </a:p>
          <a:p>
            <a:pPr defTabSz="180000"/>
            <a:r>
              <a:rPr lang="en-US" altLang="ko-KR" sz="1000" dirty="0" smtClean="0"/>
              <a:t>	text-shadow : </a:t>
            </a:r>
            <a:r>
              <a:rPr lang="en-US" altLang="ko-KR" sz="1000" dirty="0"/>
              <a:t>3px </a:t>
            </a:r>
            <a:r>
              <a:rPr lang="en-US" altLang="ko-KR" sz="1000" dirty="0" err="1"/>
              <a:t>3px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.</a:t>
            </a:r>
            <a:r>
              <a:rPr lang="en-US" altLang="ko-KR" sz="1000" dirty="0" err="1"/>
              <a:t>redText</a:t>
            </a:r>
            <a:r>
              <a:rPr lang="en-US" altLang="ko-KR" sz="1000" dirty="0"/>
              <a:t> { </a:t>
            </a:r>
          </a:p>
          <a:p>
            <a:pPr defTabSz="180000"/>
            <a:r>
              <a:rPr lang="en-US" altLang="ko-KR" sz="1000" dirty="0" smtClean="0"/>
              <a:t>	text-shadow : </a:t>
            </a:r>
            <a:r>
              <a:rPr lang="en-US" altLang="ko-KR" sz="1000" dirty="0"/>
              <a:t>3px </a:t>
            </a:r>
            <a:r>
              <a:rPr lang="en-US" altLang="ko-KR" sz="1000" dirty="0" err="1"/>
              <a:t>3px</a:t>
            </a:r>
            <a:r>
              <a:rPr lang="en-US" altLang="ko-KR" sz="1000" dirty="0"/>
              <a:t> red;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.</a:t>
            </a:r>
            <a:r>
              <a:rPr lang="en-US" altLang="ko-KR" sz="1000" dirty="0" err="1"/>
              <a:t>blurText</a:t>
            </a:r>
            <a:r>
              <a:rPr lang="en-US" altLang="ko-KR" sz="1000" dirty="0"/>
              <a:t> {</a:t>
            </a:r>
          </a:p>
          <a:p>
            <a:pPr defTabSz="180000"/>
            <a:r>
              <a:rPr lang="en-US" altLang="ko-KR" sz="1000" dirty="0" smtClean="0"/>
              <a:t>	text-shadow : </a:t>
            </a:r>
            <a:r>
              <a:rPr lang="en-US" altLang="ko-KR" sz="1000" dirty="0"/>
              <a:t>3px </a:t>
            </a:r>
            <a:r>
              <a:rPr lang="en-US" altLang="ko-KR" sz="1000" dirty="0" err="1"/>
              <a:t>3px</a:t>
            </a:r>
            <a:r>
              <a:rPr lang="en-US" altLang="ko-KR" sz="1000" dirty="0"/>
              <a:t> 5px </a:t>
            </a:r>
            <a:r>
              <a:rPr lang="en-US" altLang="ko-KR" sz="1000" dirty="0" err="1"/>
              <a:t>skyBlue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.</a:t>
            </a:r>
            <a:r>
              <a:rPr lang="en-US" altLang="ko-KR" sz="1000" dirty="0" err="1"/>
              <a:t>glowEffect</a:t>
            </a:r>
            <a:r>
              <a:rPr lang="en-US" altLang="ko-KR" sz="1000" dirty="0"/>
              <a:t> {</a:t>
            </a:r>
          </a:p>
          <a:p>
            <a:pPr defTabSz="180000"/>
            <a:r>
              <a:rPr lang="en-US" altLang="ko-KR" sz="1000" dirty="0" smtClean="0"/>
              <a:t>	text-shadow : </a:t>
            </a:r>
            <a:r>
              <a:rPr lang="en-US" altLang="ko-KR" sz="1000" dirty="0"/>
              <a:t>0px </a:t>
            </a:r>
            <a:r>
              <a:rPr lang="en-US" altLang="ko-KR" sz="1000" dirty="0" err="1"/>
              <a:t>0px</a:t>
            </a:r>
            <a:r>
              <a:rPr lang="en-US" altLang="ko-KR" sz="1000" dirty="0"/>
              <a:t> 3px red;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.</a:t>
            </a:r>
            <a:r>
              <a:rPr lang="en-US" altLang="ko-KR" sz="1000" dirty="0" err="1"/>
              <a:t>wordArtEffect</a:t>
            </a:r>
            <a:r>
              <a:rPr lang="en-US" altLang="ko-KR" sz="1000" dirty="0"/>
              <a:t> { </a:t>
            </a:r>
          </a:p>
          <a:p>
            <a:pPr defTabSz="180000"/>
            <a:r>
              <a:rPr lang="en-US" altLang="ko-KR" sz="1000" dirty="0" smtClean="0"/>
              <a:t>	color : white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 smtClean="0"/>
              <a:t>	text-shadow : </a:t>
            </a:r>
            <a:r>
              <a:rPr lang="en-US" altLang="ko-KR" sz="1000" dirty="0"/>
              <a:t>0px </a:t>
            </a:r>
            <a:r>
              <a:rPr lang="en-US" altLang="ko-KR" sz="1000" dirty="0" err="1"/>
              <a:t>0px</a:t>
            </a:r>
            <a:r>
              <a:rPr lang="en-US" altLang="ko-KR" sz="1000" dirty="0"/>
              <a:t> 3px </a:t>
            </a:r>
            <a:r>
              <a:rPr lang="en-US" altLang="ko-KR" sz="1000" dirty="0" err="1"/>
              <a:t>darkBlue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.</a:t>
            </a:r>
            <a:r>
              <a:rPr lang="en-US" altLang="ko-KR" sz="1000" dirty="0" err="1"/>
              <a:t>threeDEffect</a:t>
            </a:r>
            <a:r>
              <a:rPr lang="en-US" altLang="ko-KR" sz="1000" dirty="0"/>
              <a:t> { </a:t>
            </a:r>
          </a:p>
          <a:p>
            <a:pPr defTabSz="180000"/>
            <a:r>
              <a:rPr lang="en-US" altLang="ko-KR" sz="1000" dirty="0" smtClean="0"/>
              <a:t>	color : white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 smtClean="0"/>
              <a:t>	text-shadow : </a:t>
            </a:r>
            <a:r>
              <a:rPr lang="en-US" altLang="ko-KR" sz="1000" dirty="0"/>
              <a:t>2px </a:t>
            </a:r>
            <a:r>
              <a:rPr lang="en-US" altLang="ko-KR" sz="1000" dirty="0" err="1"/>
              <a:t>2px</a:t>
            </a:r>
            <a:r>
              <a:rPr lang="en-US" altLang="ko-KR" sz="1000" dirty="0"/>
              <a:t> 4px black;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.</a:t>
            </a:r>
            <a:r>
              <a:rPr lang="en-US" altLang="ko-KR" sz="1000" dirty="0" err="1"/>
              <a:t>multiEffect</a:t>
            </a:r>
            <a:r>
              <a:rPr lang="en-US" altLang="ko-KR" sz="1000" dirty="0"/>
              <a:t> { </a:t>
            </a:r>
          </a:p>
          <a:p>
            <a:pPr defTabSz="180000"/>
            <a:r>
              <a:rPr lang="en-US" altLang="ko-KR" sz="1000" dirty="0" smtClean="0"/>
              <a:t>	color : </a:t>
            </a:r>
            <a:r>
              <a:rPr lang="en-US" altLang="ko-KR" sz="1000" dirty="0"/>
              <a:t>yellow;</a:t>
            </a:r>
          </a:p>
          <a:p>
            <a:pPr defTabSz="180000"/>
            <a:r>
              <a:rPr lang="en-US" altLang="ko-KR" sz="1000" dirty="0" smtClean="0"/>
              <a:t>	text-shadow : </a:t>
            </a:r>
            <a:r>
              <a:rPr lang="en-US" altLang="ko-KR" sz="1000" dirty="0"/>
              <a:t>2px </a:t>
            </a:r>
            <a:r>
              <a:rPr lang="en-US" altLang="ko-KR" sz="1000" dirty="0" err="1"/>
              <a:t>2px</a:t>
            </a:r>
            <a:r>
              <a:rPr lang="en-US" altLang="ko-KR" sz="1000" dirty="0"/>
              <a:t> </a:t>
            </a:r>
            <a:r>
              <a:rPr lang="en-US" altLang="ko-KR" sz="1000" dirty="0" err="1"/>
              <a:t>2px</a:t>
            </a:r>
            <a:r>
              <a:rPr lang="en-US" altLang="ko-KR" sz="1000" dirty="0"/>
              <a:t> black, </a:t>
            </a:r>
          </a:p>
          <a:p>
            <a:pPr defTabSz="180000"/>
            <a:r>
              <a:rPr lang="en-US" altLang="ko-KR" sz="1000" dirty="0" smtClean="0"/>
              <a:t>					0 </a:t>
            </a:r>
            <a:r>
              <a:rPr lang="en-US" altLang="ko-KR" sz="1000" dirty="0"/>
              <a:t>0 25px blue, 0 0 5px </a:t>
            </a:r>
            <a:r>
              <a:rPr lang="en-US" altLang="ko-KR" sz="1000" dirty="0" err="1"/>
              <a:t>darkblue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&lt;/style&gt;&lt;/head</a:t>
            </a:r>
            <a:r>
              <a:rPr lang="en-US" altLang="ko-KR" sz="1000" dirty="0" smtClean="0"/>
              <a:t>&gt;</a:t>
            </a:r>
            <a:endParaRPr lang="en-US" altLang="ko-KR" sz="1000" dirty="0"/>
          </a:p>
        </p:txBody>
      </p:sp>
      <p:sp>
        <p:nvSpPr>
          <p:cNvPr id="6" name="직사각형 5"/>
          <p:cNvSpPr/>
          <p:nvPr/>
        </p:nvSpPr>
        <p:spPr>
          <a:xfrm>
            <a:off x="3851920" y="1484784"/>
            <a:ext cx="457200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</a:t>
            </a:r>
            <a:r>
              <a:rPr lang="ko-KR" altLang="en-US" sz="1000" dirty="0"/>
              <a:t>텍스트 그림자 만들기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&lt;div class="</a:t>
            </a:r>
            <a:r>
              <a:rPr lang="en-US" altLang="ko-KR" sz="1000" dirty="0" err="1"/>
              <a:t>dropText</a:t>
            </a:r>
            <a:r>
              <a:rPr lang="en-US" altLang="ko-KR" sz="1000" dirty="0"/>
              <a:t>"&gt;Drop Shadow&lt;/div&gt;</a:t>
            </a:r>
          </a:p>
          <a:p>
            <a:pPr defTabSz="180000"/>
            <a:r>
              <a:rPr lang="en-US" altLang="ko-KR" sz="1000" dirty="0"/>
              <a:t>&lt;div class="</a:t>
            </a:r>
            <a:r>
              <a:rPr lang="en-US" altLang="ko-KR" sz="1000" dirty="0" err="1"/>
              <a:t>redText</a:t>
            </a:r>
            <a:r>
              <a:rPr lang="en-US" altLang="ko-KR" sz="1000" dirty="0"/>
              <a:t>"&gt;Color Shadow&lt;/div&gt;</a:t>
            </a:r>
          </a:p>
          <a:p>
            <a:pPr defTabSz="180000"/>
            <a:r>
              <a:rPr lang="en-US" altLang="ko-KR" sz="1000" dirty="0"/>
              <a:t>&lt;div class="</a:t>
            </a:r>
            <a:r>
              <a:rPr lang="en-US" altLang="ko-KR" sz="1000" dirty="0" err="1"/>
              <a:t>blurText</a:t>
            </a:r>
            <a:r>
              <a:rPr lang="en-US" altLang="ko-KR" sz="1000" dirty="0"/>
              <a:t>"&gt;Blur Shadow&lt;/div&gt;</a:t>
            </a:r>
          </a:p>
          <a:p>
            <a:pPr defTabSz="180000"/>
            <a:r>
              <a:rPr lang="en-US" altLang="ko-KR" sz="1000" dirty="0"/>
              <a:t>&lt;div class="</a:t>
            </a:r>
            <a:r>
              <a:rPr lang="en-US" altLang="ko-KR" sz="1000" dirty="0" err="1"/>
              <a:t>glowEffect</a:t>
            </a:r>
            <a:r>
              <a:rPr lang="en-US" altLang="ko-KR" sz="1000" dirty="0"/>
              <a:t>"&gt;Glow Effect&lt;/div&gt;</a:t>
            </a:r>
          </a:p>
          <a:p>
            <a:pPr defTabSz="180000"/>
            <a:r>
              <a:rPr lang="en-US" altLang="ko-KR" sz="1000" dirty="0"/>
              <a:t>&lt;div class="</a:t>
            </a:r>
            <a:r>
              <a:rPr lang="en-US" altLang="ko-KR" sz="1000" dirty="0" err="1"/>
              <a:t>wordArtEffect</a:t>
            </a:r>
            <a:r>
              <a:rPr lang="en-US" altLang="ko-KR" sz="1000" dirty="0"/>
              <a:t>"&gt;WordArt Effect&lt;/div&gt;</a:t>
            </a:r>
          </a:p>
          <a:p>
            <a:pPr defTabSz="180000"/>
            <a:r>
              <a:rPr lang="en-US" altLang="ko-KR" sz="1000" dirty="0"/>
              <a:t>&lt;div class="</a:t>
            </a:r>
            <a:r>
              <a:rPr lang="en-US" altLang="ko-KR" sz="1000" dirty="0" err="1"/>
              <a:t>threeDEffect</a:t>
            </a:r>
            <a:r>
              <a:rPr lang="en-US" altLang="ko-KR" sz="1000" dirty="0"/>
              <a:t>"&gt;3D Effect&lt;/div&gt;</a:t>
            </a:r>
          </a:p>
          <a:p>
            <a:pPr defTabSz="180000"/>
            <a:r>
              <a:rPr lang="en-US" altLang="ko-KR" sz="1000" dirty="0"/>
              <a:t>&lt;div class="</a:t>
            </a:r>
            <a:r>
              <a:rPr lang="en-US" altLang="ko-KR" sz="1000" dirty="0" err="1"/>
              <a:t>multiEffect</a:t>
            </a:r>
            <a:r>
              <a:rPr lang="en-US" altLang="ko-KR" sz="1000" dirty="0"/>
              <a:t>"&gt;Multiple Shadow Effect&lt;/div&gt;</a:t>
            </a:r>
          </a:p>
          <a:p>
            <a:pPr defTabSz="180000"/>
            <a:r>
              <a:rPr lang="en-US" altLang="ko-KR" sz="1000" dirty="0"/>
              <a:t>&lt;/body&gt;</a:t>
            </a:r>
          </a:p>
          <a:p>
            <a:pPr defTabSz="180000"/>
            <a:r>
              <a:rPr lang="en-US" altLang="ko-KR" sz="1000" dirty="0"/>
              <a:t>&lt;/html&gt;</a:t>
            </a:r>
            <a:endParaRPr lang="ko-KR" altLang="en-US" sz="1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639" y="2707845"/>
            <a:ext cx="2912939" cy="404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89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박스 그림자</a:t>
            </a:r>
            <a:r>
              <a:rPr lang="en-US" altLang="ko-KR" dirty="0"/>
              <a:t>, </a:t>
            </a:r>
            <a:r>
              <a:rPr lang="en-US" altLang="ko-KR" dirty="0" smtClean="0"/>
              <a:t>box-shadow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box-shadow </a:t>
            </a:r>
            <a:r>
              <a:rPr lang="ko-KR" altLang="en-US" dirty="0" err="1" smtClean="0"/>
              <a:t>프로퍼티</a:t>
            </a:r>
            <a:endParaRPr lang="en-US" altLang="ko-KR" dirty="0" smtClean="0"/>
          </a:p>
          <a:p>
            <a:pPr lvl="1"/>
            <a:r>
              <a:rPr lang="ko-KR" altLang="en-US" dirty="0"/>
              <a:t>박스 전체에 그림자 효과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04972" y="2348880"/>
            <a:ext cx="676875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box-shadow :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h-shadow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v-shadow blur-radius spread-radius color |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none|inset</a:t>
            </a:r>
            <a:endParaRPr lang="en-US" altLang="ko-KR" sz="14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80000" fontAlgn="base" latinLnBrk="0"/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spread-radius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그림자 크기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선택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디폴트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0)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inset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음각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박스로 보이게 박스 상단 안쪽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왼쪽과 위쪽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 그림자 형성</a:t>
            </a:r>
          </a:p>
        </p:txBody>
      </p:sp>
    </p:spTree>
    <p:extLst>
      <p:ext uri="{BB962C8B-B14F-4D97-AF65-F5344CB8AC3E}">
        <p14:creationId xmlns:p14="http://schemas.microsoft.com/office/powerpoint/2010/main" val="8381603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4–21 </a:t>
            </a:r>
            <a:r>
              <a:rPr lang="en-US" altLang="ko-KR" dirty="0" smtClean="0"/>
              <a:t>box-shadow</a:t>
            </a:r>
            <a:r>
              <a:rPr lang="ko-KR" altLang="en-US" dirty="0" smtClean="0"/>
              <a:t>로 </a:t>
            </a:r>
            <a:r>
              <a:rPr lang="ko-KR" altLang="en-US" dirty="0"/>
              <a:t>박스 그림자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7975" y="1384443"/>
            <a:ext cx="3800233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&lt;title&gt;div </a:t>
            </a:r>
            <a:r>
              <a:rPr lang="ko-KR" altLang="en-US" sz="1200" dirty="0" smtClean="0"/>
              <a:t>박스에 그림자 만들기</a:t>
            </a:r>
            <a:r>
              <a:rPr lang="en-US" altLang="ko-KR" sz="1200" dirty="0" smtClean="0"/>
              <a:t>&lt;/</a:t>
            </a:r>
            <a:r>
              <a:rPr lang="en-US" altLang="ko-KR" sz="1200" dirty="0"/>
              <a:t>title&gt;</a:t>
            </a:r>
          </a:p>
          <a:p>
            <a:pPr defTabSz="180000"/>
            <a:r>
              <a:rPr lang="en-US" altLang="ko-KR" sz="1200" dirty="0"/>
              <a:t>&lt;style&gt;</a:t>
            </a:r>
          </a:p>
          <a:p>
            <a:pPr defTabSz="180000"/>
            <a:r>
              <a:rPr lang="en-US" altLang="ko-KR" sz="1200" dirty="0"/>
              <a:t>.</a:t>
            </a:r>
            <a:r>
              <a:rPr lang="en-US" altLang="ko-KR" sz="1200" dirty="0" err="1"/>
              <a:t>redBox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box-shadow : </a:t>
            </a:r>
            <a:r>
              <a:rPr lang="en-US" altLang="ko-KR" sz="1200" b="1" dirty="0"/>
              <a:t>10px </a:t>
            </a:r>
            <a:r>
              <a:rPr lang="en-US" altLang="ko-KR" sz="1200" b="1" dirty="0" err="1"/>
              <a:t>10px</a:t>
            </a:r>
            <a:r>
              <a:rPr lang="en-US" altLang="ko-KR" sz="1200" b="1" dirty="0"/>
              <a:t> red;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.</a:t>
            </a:r>
            <a:r>
              <a:rPr lang="en-US" altLang="ko-KR" sz="1200" dirty="0" err="1"/>
              <a:t>blurBox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box-shadow : </a:t>
            </a:r>
            <a:r>
              <a:rPr lang="en-US" altLang="ko-KR" sz="1200" b="1" dirty="0"/>
              <a:t>10px </a:t>
            </a:r>
            <a:r>
              <a:rPr lang="en-US" altLang="ko-KR" sz="1200" b="1" dirty="0" err="1"/>
              <a:t>10px</a:t>
            </a:r>
            <a:r>
              <a:rPr lang="en-US" altLang="ko-KR" sz="1200" b="1" dirty="0"/>
              <a:t> 5px </a:t>
            </a:r>
            <a:r>
              <a:rPr lang="en-US" altLang="ko-KR" sz="1200" b="1" dirty="0" err="1"/>
              <a:t>skyBlue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.</a:t>
            </a:r>
            <a:r>
              <a:rPr lang="en-US" altLang="ko-KR" sz="1200" dirty="0" err="1"/>
              <a:t>multiEffect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box-shadow : </a:t>
            </a:r>
            <a:r>
              <a:rPr lang="en-US" altLang="ko-KR" sz="1200" b="1" dirty="0"/>
              <a:t>2px </a:t>
            </a:r>
            <a:r>
              <a:rPr lang="en-US" altLang="ko-KR" sz="1200" b="1" dirty="0" err="1"/>
              <a:t>2px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2px</a:t>
            </a:r>
            <a:r>
              <a:rPr lang="en-US" altLang="ko-KR" sz="1200" b="1" dirty="0"/>
              <a:t> black, </a:t>
            </a:r>
          </a:p>
          <a:p>
            <a:pPr defTabSz="180000"/>
            <a:r>
              <a:rPr lang="en-US" altLang="ko-KR" sz="1200" b="1" dirty="0" smtClean="0"/>
              <a:t>			    			0 </a:t>
            </a:r>
            <a:r>
              <a:rPr lang="en-US" altLang="ko-KR" sz="1200" b="1" dirty="0"/>
              <a:t>0 25px blue,</a:t>
            </a:r>
          </a:p>
          <a:p>
            <a:pPr defTabSz="180000"/>
            <a:r>
              <a:rPr lang="en-US" altLang="ko-KR" sz="1200" b="1" dirty="0" smtClean="0"/>
              <a:t>						   </a:t>
            </a:r>
            <a:r>
              <a:rPr lang="en-US" altLang="ko-KR" sz="1200" b="1" dirty="0"/>
              <a:t>0 0 5px </a:t>
            </a:r>
            <a:r>
              <a:rPr lang="en-US" altLang="ko-KR" sz="1200" b="1" dirty="0" err="1"/>
              <a:t>darkblue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div </a:t>
            </a:r>
            <a:r>
              <a:rPr lang="en-US" altLang="ko-KR" sz="1200" b="1" dirty="0"/>
              <a:t>{</a:t>
            </a:r>
          </a:p>
          <a:p>
            <a:pPr defTabSz="180000"/>
            <a:r>
              <a:rPr lang="en-US" altLang="ko-KR" sz="1200" dirty="0" smtClean="0"/>
              <a:t>	width </a:t>
            </a:r>
            <a:r>
              <a:rPr lang="en-US" altLang="ko-KR" sz="1200" dirty="0"/>
              <a:t>: 150px;</a:t>
            </a:r>
          </a:p>
          <a:p>
            <a:pPr defTabSz="180000"/>
            <a:r>
              <a:rPr lang="en-US" altLang="ko-KR" sz="1200" dirty="0" smtClean="0"/>
              <a:t>	height </a:t>
            </a:r>
            <a:r>
              <a:rPr lang="en-US" altLang="ko-KR" sz="1200" dirty="0"/>
              <a:t>: 70px;</a:t>
            </a:r>
          </a:p>
          <a:p>
            <a:pPr defTabSz="180000"/>
            <a:r>
              <a:rPr lang="en-US" altLang="ko-KR" sz="1200" dirty="0"/>
              <a:t>    padding : 10px; </a:t>
            </a:r>
          </a:p>
          <a:p>
            <a:pPr defTabSz="180000"/>
            <a:r>
              <a:rPr lang="en-US" altLang="ko-KR" sz="1200" dirty="0"/>
              <a:t>    </a:t>
            </a:r>
            <a:r>
              <a:rPr lang="en-US" altLang="ko-KR" sz="1200" dirty="0" smtClean="0"/>
              <a:t>border : </a:t>
            </a:r>
            <a:r>
              <a:rPr lang="en-US" altLang="ko-KR" sz="1200" dirty="0"/>
              <a:t>10px solid </a:t>
            </a:r>
            <a:r>
              <a:rPr lang="en-US" altLang="ko-KR" sz="1200" dirty="0" err="1"/>
              <a:t>lightgray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    background-image : 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("media/spongebob.png");</a:t>
            </a:r>
          </a:p>
          <a:p>
            <a:pPr defTabSz="180000"/>
            <a:r>
              <a:rPr lang="en-US" altLang="ko-KR" sz="1200" dirty="0"/>
              <a:t>    background-size : 150px 100px;</a:t>
            </a:r>
          </a:p>
          <a:p>
            <a:pPr defTabSz="180000"/>
            <a:r>
              <a:rPr lang="en-US" altLang="ko-KR" sz="1200" dirty="0"/>
              <a:t>    background-repeat : no-repeat;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&lt;/style&gt;</a:t>
            </a:r>
          </a:p>
          <a:p>
            <a:pPr defTabSz="180000"/>
            <a:r>
              <a:rPr lang="en-US" altLang="ko-KR" sz="1200" dirty="0"/>
              <a:t>&lt;/head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648" y="1384443"/>
            <a:ext cx="2376264" cy="506229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71800" y="1340337"/>
            <a:ext cx="358214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박스 그림자 만들기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&lt;div class="</a:t>
            </a:r>
            <a:r>
              <a:rPr lang="en-US" altLang="ko-KR" sz="1200" dirty="0" err="1"/>
              <a:t>redBox</a:t>
            </a:r>
            <a:r>
              <a:rPr lang="en-US" altLang="ko-KR" sz="1200" dirty="0"/>
              <a:t>"&gt;</a:t>
            </a:r>
            <a:r>
              <a:rPr lang="ko-KR" altLang="en-US" sz="1200" dirty="0" err="1"/>
              <a:t>뚱이와</a:t>
            </a:r>
            <a:r>
              <a:rPr lang="ko-KR" altLang="en-US" sz="1200" dirty="0"/>
              <a:t> 함께</a:t>
            </a:r>
            <a:r>
              <a:rPr lang="en-US" altLang="ko-KR" sz="1200" dirty="0"/>
              <a:t>&lt;/div&gt;&lt;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&lt;div class="</a:t>
            </a:r>
            <a:r>
              <a:rPr lang="en-US" altLang="ko-KR" sz="1200" dirty="0" err="1"/>
              <a:t>blurBox</a:t>
            </a:r>
            <a:r>
              <a:rPr lang="en-US" altLang="ko-KR" sz="1200" dirty="0"/>
              <a:t>"&gt;</a:t>
            </a:r>
            <a:r>
              <a:rPr lang="ko-KR" altLang="en-US" sz="1200" dirty="0" err="1"/>
              <a:t>뚱이와</a:t>
            </a:r>
            <a:r>
              <a:rPr lang="ko-KR" altLang="en-US" sz="1200" dirty="0"/>
              <a:t> 함께</a:t>
            </a:r>
            <a:r>
              <a:rPr lang="en-US" altLang="ko-KR" sz="1200" dirty="0"/>
              <a:t>&lt;/div&gt;&lt;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&lt;div class="</a:t>
            </a:r>
            <a:r>
              <a:rPr lang="en-US" altLang="ko-KR" sz="1200" dirty="0" err="1"/>
              <a:t>multiEffect</a:t>
            </a:r>
            <a:r>
              <a:rPr lang="en-US" altLang="ko-KR" sz="1200" dirty="0"/>
              <a:t>"&gt;</a:t>
            </a:r>
            <a:r>
              <a:rPr lang="ko-KR" altLang="en-US" sz="1200" dirty="0" err="1"/>
              <a:t>뚱이와</a:t>
            </a:r>
            <a:r>
              <a:rPr lang="ko-KR" altLang="en-US" sz="1200" dirty="0"/>
              <a:t> 함께</a:t>
            </a:r>
            <a:r>
              <a:rPr lang="en-US" altLang="ko-KR" sz="1200" dirty="0"/>
              <a:t>&lt;/div&gt;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981530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마우스 커서 제어</a:t>
            </a:r>
            <a:r>
              <a:rPr lang="en-US" altLang="ko-KR" dirty="0"/>
              <a:t>, </a:t>
            </a:r>
            <a:r>
              <a:rPr lang="en-US" altLang="ko-KR" dirty="0" smtClean="0"/>
              <a:t>cursor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cursor </a:t>
            </a:r>
            <a:r>
              <a:rPr lang="ko-KR" altLang="en-US" dirty="0" err="1"/>
              <a:t>프로퍼티</a:t>
            </a:r>
            <a:endParaRPr lang="ko-KR" altLang="en-US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 위에 마우스가 올라갈 때 </a:t>
            </a:r>
            <a:r>
              <a:rPr lang="ko-KR" altLang="en-US" dirty="0" smtClean="0"/>
              <a:t>마우스의 </a:t>
            </a:r>
            <a:r>
              <a:rPr lang="ko-KR" altLang="en-US" dirty="0"/>
              <a:t>커서 </a:t>
            </a:r>
            <a:r>
              <a:rPr lang="ko-KR" altLang="en-US" dirty="0" smtClean="0"/>
              <a:t>모양 지정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cursor </a:t>
            </a:r>
            <a:r>
              <a:rPr lang="ko-KR" altLang="en-US" dirty="0" err="1"/>
              <a:t>프로퍼티</a:t>
            </a:r>
            <a:r>
              <a:rPr lang="ko-KR" altLang="en-US" dirty="0"/>
              <a:t> 값에 따른 다양한 </a:t>
            </a:r>
            <a:r>
              <a:rPr lang="ko-KR" altLang="en-US" dirty="0" smtClean="0"/>
              <a:t>커서 </a:t>
            </a:r>
            <a:r>
              <a:rPr lang="ko-KR" altLang="en-US" dirty="0"/>
              <a:t>모양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2420888"/>
            <a:ext cx="6768752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cursor : 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value</a:t>
            </a:r>
          </a:p>
          <a:p>
            <a:pPr defTabSz="180000" fontAlgn="base" latinLnBrk="0"/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value		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마우스 커서 모양을 나타내는 값으로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auto, crosshair, default, pointer, </a:t>
            </a:r>
          </a:p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move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copy, help, progress, text, wait, none, zoom-in, zoom-out, </a:t>
            </a:r>
          </a:p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e-resize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ne-resize,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nw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-resize, n-resize, se-resize,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sw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-resize, s-resize, </a:t>
            </a:r>
          </a:p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w-resize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uri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중의 하나로 지정됨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475656" y="4559021"/>
            <a:ext cx="6120680" cy="1827783"/>
            <a:chOff x="755576" y="1692857"/>
            <a:chExt cx="5184576" cy="1368152"/>
          </a:xfrm>
        </p:grpSpPr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8533" y="2527230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1779" y="1772816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0864" y="2524700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515" y="2527230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직사각형 10"/>
            <p:cNvSpPr/>
            <p:nvPr/>
          </p:nvSpPr>
          <p:spPr>
            <a:xfrm>
              <a:off x="755576" y="1692857"/>
              <a:ext cx="5184576" cy="1368152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1226" y="2555379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5647" y="2492896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5077" y="2511946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944" y="2467000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7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7019" y="1844824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8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8474" y="1791866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9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6411" y="1810916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0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832" y="1791866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1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7868" y="1791866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2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8989" y="1858541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182990" y="2708920"/>
              <a:ext cx="4026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text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15587" y="2708920"/>
              <a:ext cx="4235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wait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25882" y="2708920"/>
              <a:ext cx="6687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zoom-in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45962" y="2708920"/>
              <a:ext cx="7585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zoom-out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838050" y="2708920"/>
              <a:ext cx="64152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n-resize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486122" y="2708920"/>
              <a:ext cx="63671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e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-resize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134194" y="2708920"/>
              <a:ext cx="71045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ne-resize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7584" y="2060848"/>
              <a:ext cx="9028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a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uto/default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680125" y="2060848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crosshair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158784" y="2060848"/>
              <a:ext cx="50526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move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52641" y="2060848"/>
              <a:ext cx="4619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copy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526936" y="2060848"/>
              <a:ext cx="43633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help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147730" y="2060848"/>
              <a:ext cx="6864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progress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338939" y="2060848"/>
              <a:ext cx="60305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pointer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50806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5796939" y="1697004"/>
            <a:ext cx="2305536" cy="3618466"/>
            <a:chOff x="2200442" y="1916832"/>
            <a:chExt cx="2305536" cy="361846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0442" y="1916832"/>
              <a:ext cx="2305536" cy="3618466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67744" y="4077072"/>
              <a:ext cx="1152128" cy="317516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예제 </a:t>
            </a:r>
            <a:r>
              <a:rPr lang="en-US" altLang="ko-KR" dirty="0"/>
              <a:t>4–22 </a:t>
            </a:r>
            <a:r>
              <a:rPr lang="ko-KR" altLang="en-US" dirty="0"/>
              <a:t>마우스 커서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6" y="1628800"/>
            <a:ext cx="4572000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&lt;head&gt;&lt;title&gt;</a:t>
            </a:r>
            <a:r>
              <a:rPr lang="ko-KR" altLang="en-US" sz="1400" dirty="0"/>
              <a:t>마우스 커서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&lt;h3&gt;</a:t>
            </a:r>
            <a:r>
              <a:rPr lang="ko-KR" altLang="en-US" sz="1400" dirty="0"/>
              <a:t>마우스 커서</a:t>
            </a:r>
            <a:r>
              <a:rPr lang="en-US" altLang="ko-KR" sz="1400" dirty="0"/>
              <a:t>&lt;/h3&gt;</a:t>
            </a:r>
          </a:p>
          <a:p>
            <a:r>
              <a:rPr lang="ko-KR" altLang="en-US" sz="1400" dirty="0"/>
              <a:t>아래에 마우스를 오려 보세요</a:t>
            </a:r>
            <a:r>
              <a:rPr lang="en-US" altLang="ko-KR" sz="1400" dirty="0"/>
              <a:t>. </a:t>
            </a:r>
            <a:r>
              <a:rPr lang="ko-KR" altLang="en-US" sz="1400" dirty="0"/>
              <a:t>커서가 변합니다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&lt;p style="</a:t>
            </a:r>
            <a:r>
              <a:rPr lang="en-US" altLang="ko-KR" sz="1400" b="1" dirty="0" smtClean="0"/>
              <a:t>cursor: crosshair</a:t>
            </a:r>
            <a:r>
              <a:rPr lang="en-US" altLang="ko-KR" sz="1400" dirty="0" smtClean="0"/>
              <a:t>"&gt;</a:t>
            </a:r>
            <a:r>
              <a:rPr lang="ko-KR" altLang="en-US" sz="1400" dirty="0" smtClean="0"/>
              <a:t>십자 </a:t>
            </a:r>
            <a:r>
              <a:rPr lang="ko-KR" altLang="en-US" sz="1400" dirty="0"/>
              <a:t>모양 커서</a:t>
            </a:r>
            <a:r>
              <a:rPr lang="en-US" altLang="ko-KR" sz="1400" dirty="0"/>
              <a:t>&lt;/p&gt;</a:t>
            </a:r>
          </a:p>
          <a:p>
            <a:r>
              <a:rPr lang="en-US" altLang="ko-KR" sz="1400" dirty="0"/>
              <a:t>&lt;p style="</a:t>
            </a:r>
            <a:r>
              <a:rPr lang="en-US" altLang="ko-KR" sz="1400" b="1" dirty="0" smtClean="0"/>
              <a:t>cursor: help</a:t>
            </a:r>
            <a:r>
              <a:rPr lang="en-US" altLang="ko-KR" sz="1400" dirty="0" smtClean="0"/>
              <a:t>"&gt;</a:t>
            </a:r>
            <a:r>
              <a:rPr lang="ko-KR" altLang="en-US" sz="1400" dirty="0" smtClean="0"/>
              <a:t>도움말 </a:t>
            </a:r>
            <a:r>
              <a:rPr lang="ko-KR" altLang="en-US" sz="1400" dirty="0"/>
              <a:t>모양 커서</a:t>
            </a:r>
            <a:r>
              <a:rPr lang="en-US" altLang="ko-KR" sz="1400" dirty="0"/>
              <a:t>&lt;/p&gt;</a:t>
            </a:r>
          </a:p>
          <a:p>
            <a:r>
              <a:rPr lang="en-US" altLang="ko-KR" sz="1400" dirty="0"/>
              <a:t>&lt;p style="</a:t>
            </a:r>
            <a:r>
              <a:rPr lang="en-US" altLang="ko-KR" sz="1400" b="1" dirty="0" smtClean="0"/>
              <a:t>cursor: pointer</a:t>
            </a:r>
            <a:r>
              <a:rPr lang="en-US" altLang="ko-KR" sz="1400" dirty="0" smtClean="0"/>
              <a:t>"&gt;</a:t>
            </a:r>
            <a:r>
              <a:rPr lang="ko-KR" altLang="en-US" sz="1400" dirty="0" smtClean="0"/>
              <a:t>포인터 </a:t>
            </a:r>
            <a:r>
              <a:rPr lang="ko-KR" altLang="en-US" sz="1400" dirty="0"/>
              <a:t>모양 커서</a:t>
            </a:r>
            <a:r>
              <a:rPr lang="en-US" altLang="ko-KR" sz="1400" dirty="0"/>
              <a:t>&lt;/p&gt;</a:t>
            </a:r>
          </a:p>
          <a:p>
            <a:r>
              <a:rPr lang="en-US" altLang="ko-KR" sz="1400" dirty="0"/>
              <a:t>&lt;p style="</a:t>
            </a:r>
            <a:r>
              <a:rPr lang="en-US" altLang="ko-KR" sz="1400" b="1" dirty="0" smtClean="0"/>
              <a:t>cursor: progress</a:t>
            </a:r>
            <a:r>
              <a:rPr lang="en-US" altLang="ko-KR" sz="1400" dirty="0" smtClean="0"/>
              <a:t>"&gt;</a:t>
            </a:r>
            <a:r>
              <a:rPr lang="ko-KR" altLang="en-US" sz="1400" dirty="0" smtClean="0"/>
              <a:t>프로그램 </a:t>
            </a:r>
            <a:r>
              <a:rPr lang="ko-KR" altLang="en-US" sz="1400" dirty="0"/>
              <a:t>실행 중 모양 커서</a:t>
            </a:r>
            <a:r>
              <a:rPr lang="en-US" altLang="ko-KR" sz="1400" dirty="0"/>
              <a:t>&lt;/p&gt;</a:t>
            </a:r>
          </a:p>
          <a:p>
            <a:r>
              <a:rPr lang="en-US" altLang="ko-KR" sz="1400" dirty="0"/>
              <a:t>&lt;p style="</a:t>
            </a:r>
            <a:r>
              <a:rPr lang="en-US" altLang="ko-KR" sz="1400" b="1" dirty="0" smtClean="0"/>
              <a:t>cursor: n-resize</a:t>
            </a:r>
            <a:r>
              <a:rPr lang="en-US" altLang="ko-KR" sz="1400" dirty="0" smtClean="0"/>
              <a:t>"&gt;</a:t>
            </a:r>
            <a:r>
              <a:rPr lang="ko-KR" altLang="en-US" sz="1400" dirty="0" smtClean="0"/>
              <a:t>상하 </a:t>
            </a:r>
            <a:r>
              <a:rPr lang="ko-KR" altLang="en-US" sz="1400" dirty="0"/>
              <a:t>크기 조절 모양 커서</a:t>
            </a:r>
            <a:r>
              <a:rPr lang="en-US" altLang="ko-KR" sz="1400" dirty="0"/>
              <a:t>&lt;/p&gt;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7" name="타원 6"/>
          <p:cNvSpPr/>
          <p:nvPr/>
        </p:nvSpPr>
        <p:spPr>
          <a:xfrm>
            <a:off x="6438934" y="3857244"/>
            <a:ext cx="294109" cy="308053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4694304" y="3736366"/>
            <a:ext cx="1769165" cy="443336"/>
          </a:xfrm>
          <a:custGeom>
            <a:avLst/>
            <a:gdLst>
              <a:gd name="connsiteX0" fmla="*/ 0 w 1769165"/>
              <a:gd name="connsiteY0" fmla="*/ 3181 h 443336"/>
              <a:gd name="connsiteX1" fmla="*/ 735496 w 1769165"/>
              <a:gd name="connsiteY1" fmla="*/ 62816 h 443336"/>
              <a:gd name="connsiteX2" fmla="*/ 1133061 w 1769165"/>
              <a:gd name="connsiteY2" fmla="*/ 430564 h 443336"/>
              <a:gd name="connsiteX3" fmla="*/ 1769165 w 1769165"/>
              <a:gd name="connsiteY3" fmla="*/ 351051 h 44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9165" h="443336">
                <a:moveTo>
                  <a:pt x="0" y="3181"/>
                </a:moveTo>
                <a:cubicBezTo>
                  <a:pt x="273326" y="-2617"/>
                  <a:pt x="546653" y="-8414"/>
                  <a:pt x="735496" y="62816"/>
                </a:cubicBezTo>
                <a:cubicBezTo>
                  <a:pt x="924339" y="134046"/>
                  <a:pt x="960783" y="382525"/>
                  <a:pt x="1133061" y="430564"/>
                </a:cubicBezTo>
                <a:cubicBezTo>
                  <a:pt x="1305339" y="478603"/>
                  <a:pt x="1673087" y="377555"/>
                  <a:pt x="1769165" y="351051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587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HTML</a:t>
            </a:r>
            <a:r>
              <a:rPr lang="ko-KR" altLang="en-US" smtClean="0"/>
              <a:t>문서에 </a:t>
            </a:r>
            <a:r>
              <a:rPr lang="en-US" altLang="ko-KR" smtClean="0"/>
              <a:t>CSS3 </a:t>
            </a:r>
            <a:r>
              <a:rPr lang="ko-KR" altLang="en-US" smtClean="0"/>
              <a:t>스타일 시트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문서에 </a:t>
            </a:r>
            <a:r>
              <a:rPr lang="en-US" altLang="ko-KR" dirty="0" smtClean="0"/>
              <a:t>CSS3 </a:t>
            </a:r>
            <a:r>
              <a:rPr lang="ko-KR" altLang="en-US" dirty="0" smtClean="0"/>
              <a:t>스타일 시트 만드는 방법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&lt;style&gt;&lt;/style&gt; </a:t>
            </a:r>
            <a:r>
              <a:rPr lang="ko-KR" altLang="en-US" dirty="0" smtClean="0"/>
              <a:t>태그에 스타일 시트 작성</a:t>
            </a:r>
          </a:p>
          <a:p>
            <a:pPr lvl="1"/>
            <a:r>
              <a:rPr lang="en-US" altLang="ko-KR" dirty="0" smtClean="0"/>
              <a:t>style </a:t>
            </a:r>
            <a:r>
              <a:rPr lang="ko-KR" altLang="en-US" dirty="0" smtClean="0"/>
              <a:t>속성에 스타일 시트 작성</a:t>
            </a:r>
          </a:p>
          <a:p>
            <a:pPr lvl="1"/>
            <a:r>
              <a:rPr lang="ko-KR" altLang="en-US" dirty="0" smtClean="0"/>
              <a:t>스타일 시트를 별도 파일로 작성</a:t>
            </a:r>
            <a:r>
              <a:rPr lang="en-US" altLang="ko-KR" dirty="0" smtClean="0"/>
              <a:t>, &lt;link&gt; </a:t>
            </a:r>
            <a:r>
              <a:rPr lang="ko-KR" altLang="en-US" dirty="0" smtClean="0"/>
              <a:t>태그나 </a:t>
            </a:r>
            <a:r>
              <a:rPr lang="en-US" altLang="ko-KR" dirty="0" smtClean="0"/>
              <a:t>@import</a:t>
            </a:r>
            <a:r>
              <a:rPr lang="ko-KR" altLang="en-US" dirty="0" smtClean="0"/>
              <a:t>로 불러 사용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484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&lt;style&gt; </a:t>
            </a:r>
            <a:r>
              <a:rPr lang="ko-KR" altLang="en-US" smtClean="0"/>
              <a:t>태그에 스타일 시트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전형적인 모양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&lt;style&gt; </a:t>
            </a:r>
            <a:r>
              <a:rPr lang="ko-KR" altLang="en-US" dirty="0" smtClean="0"/>
              <a:t>태그는 </a:t>
            </a:r>
            <a:r>
              <a:rPr lang="en-US" altLang="ko-KR" dirty="0" smtClean="0"/>
              <a:t>&lt;head&gt; </a:t>
            </a:r>
            <a:r>
              <a:rPr lang="ko-KR" altLang="en-US" dirty="0" smtClean="0"/>
              <a:t>태그 내에서만 사용</a:t>
            </a:r>
          </a:p>
          <a:p>
            <a:pPr lvl="1"/>
            <a:r>
              <a:rPr lang="en-US" altLang="ko-KR" dirty="0" smtClean="0"/>
              <a:t>&lt;style&gt; </a:t>
            </a:r>
            <a:r>
              <a:rPr lang="ko-KR" altLang="en-US" dirty="0" smtClean="0"/>
              <a:t>태그는 여러 번 사용 가능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스타일 시트들이 합쳐 사용</a:t>
            </a:r>
          </a:p>
          <a:p>
            <a:pPr lvl="1"/>
            <a:r>
              <a:rPr lang="en-US" altLang="ko-KR" dirty="0" smtClean="0"/>
              <a:t>&lt;style&gt; </a:t>
            </a:r>
            <a:r>
              <a:rPr lang="ko-KR" altLang="en-US" dirty="0" smtClean="0"/>
              <a:t>태그에 작성된 스타일 시트는 웹 페이지 전체에 적용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75656" y="1916832"/>
            <a:ext cx="5724092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&lt;head&gt;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&lt;style&gt;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body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{ background-color :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mistyrose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}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h3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{ color : purple; }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&lt;/style&gt;	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&lt;style&gt;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hr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{ border : 5px solid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yellowgreen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}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span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{ color : blue; font-size : 20px; }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&lt;/style&gt;	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&lt;/head&gt;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149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2276872"/>
            <a:ext cx="2614010" cy="2497461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4-3 &lt;style&gt; </a:t>
            </a:r>
            <a:r>
              <a:rPr lang="ko-KR" altLang="en-US" dirty="0"/>
              <a:t>태그로 스타일 시트 만들기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1521" y="1412776"/>
            <a:ext cx="4874820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</a:t>
            </a:r>
            <a:r>
              <a:rPr lang="en-US" altLang="ko-KR" sz="1400" dirty="0" smtClean="0"/>
              <a:t>&gt;&lt;</a:t>
            </a:r>
            <a:r>
              <a:rPr lang="en-US" altLang="ko-KR" sz="1400" dirty="0"/>
              <a:t>title&gt;&amp;</a:t>
            </a:r>
            <a:r>
              <a:rPr lang="en-US" altLang="ko-KR" sz="1400" dirty="0" err="1"/>
              <a:t>lt;style&amp;gt</a:t>
            </a:r>
            <a:r>
              <a:rPr lang="en-US" altLang="ko-KR" sz="1400" dirty="0"/>
              <a:t>;</a:t>
            </a:r>
            <a:r>
              <a:rPr lang="ko-KR" altLang="en-US" sz="1400" dirty="0"/>
              <a:t> 태그로 스타일 만들기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&lt;style&gt;</a:t>
            </a:r>
          </a:p>
          <a:p>
            <a:pPr defTabSz="180000"/>
            <a:r>
              <a:rPr lang="en-US" altLang="ko-KR" sz="1400" b="1" dirty="0" smtClean="0"/>
              <a:t>body </a:t>
            </a:r>
            <a:r>
              <a:rPr lang="en-US" altLang="ko-KR" sz="1400" b="1" dirty="0"/>
              <a:t>{ </a:t>
            </a:r>
            <a:endParaRPr lang="en-US" altLang="ko-KR" sz="1400" b="1" dirty="0" smtClean="0"/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smtClean="0"/>
              <a:t>background-color :  </a:t>
            </a:r>
            <a:r>
              <a:rPr lang="en-US" altLang="ko-KR" sz="1400" b="1" dirty="0"/>
              <a:t>linen; </a:t>
            </a:r>
            <a:endParaRPr lang="en-US" altLang="ko-KR" sz="1400" b="1" dirty="0" smtClean="0"/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smtClean="0"/>
              <a:t>color : </a:t>
            </a:r>
            <a:r>
              <a:rPr lang="en-US" altLang="ko-KR" sz="1400" b="1" dirty="0" err="1"/>
              <a:t>blueviolet</a:t>
            </a:r>
            <a:r>
              <a:rPr lang="en-US" altLang="ko-KR" sz="1400" b="1" dirty="0"/>
              <a:t>;</a:t>
            </a:r>
          </a:p>
          <a:p>
            <a:pPr defTabSz="180000"/>
            <a:r>
              <a:rPr lang="en-US" altLang="ko-KR" sz="1400" b="1" dirty="0" smtClean="0"/>
              <a:t>	margin-left : 30px;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smtClean="0"/>
              <a:t>margin-right : 30px;</a:t>
            </a:r>
          </a:p>
          <a:p>
            <a:pPr defTabSz="180000"/>
            <a:r>
              <a:rPr lang="en-US" altLang="ko-KR" sz="1400" b="1" dirty="0" smtClean="0"/>
              <a:t>}</a:t>
            </a:r>
            <a:endParaRPr lang="en-US" altLang="ko-KR" sz="1400" b="1" dirty="0"/>
          </a:p>
          <a:p>
            <a:pPr defTabSz="180000"/>
            <a:r>
              <a:rPr lang="en-US" altLang="ko-KR" sz="1400" b="1" dirty="0" smtClean="0"/>
              <a:t>h3 </a:t>
            </a:r>
            <a:r>
              <a:rPr lang="en-US" altLang="ko-KR" sz="1400" b="1" dirty="0"/>
              <a:t>{ </a:t>
            </a:r>
            <a:endParaRPr lang="en-US" altLang="ko-KR" sz="1400" b="1" dirty="0" smtClean="0"/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smtClean="0"/>
              <a:t>text-align : center</a:t>
            </a:r>
            <a:r>
              <a:rPr lang="en-US" altLang="ko-KR" sz="1400" b="1" dirty="0"/>
              <a:t>; </a:t>
            </a:r>
            <a:endParaRPr lang="en-US" altLang="ko-KR" sz="1400" b="1" dirty="0" smtClean="0"/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smtClean="0"/>
              <a:t>color : </a:t>
            </a:r>
            <a:r>
              <a:rPr lang="en-US" altLang="ko-KR" sz="1400" b="1" dirty="0" err="1" smtClean="0"/>
              <a:t>darkred</a:t>
            </a:r>
            <a:r>
              <a:rPr lang="en-US" altLang="ko-KR" sz="1400" b="1" dirty="0" smtClean="0"/>
              <a:t>;</a:t>
            </a:r>
          </a:p>
          <a:p>
            <a:pPr defTabSz="180000"/>
            <a:r>
              <a:rPr lang="en-US" altLang="ko-KR" sz="1400" b="1" dirty="0" smtClean="0"/>
              <a:t> </a:t>
            </a:r>
            <a:r>
              <a:rPr lang="en-US" altLang="ko-KR" sz="1400" b="1" dirty="0"/>
              <a:t>}</a:t>
            </a:r>
          </a:p>
          <a:p>
            <a:pPr defTabSz="180000"/>
            <a:r>
              <a:rPr lang="en-US" altLang="ko-KR" sz="1400" dirty="0"/>
              <a:t>&lt;/style&gt;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 err="1"/>
              <a:t>소연재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&lt;p&gt;</a:t>
            </a:r>
            <a:r>
              <a:rPr lang="ko-KR" altLang="en-US" sz="1400" dirty="0"/>
              <a:t>저는 체조 선수 </a:t>
            </a:r>
            <a:r>
              <a:rPr lang="ko-KR" altLang="en-US" sz="1400" dirty="0" err="1"/>
              <a:t>소연재입니다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음악을 들으면서 </a:t>
            </a:r>
            <a:endParaRPr lang="en-US" altLang="ko-KR" sz="1400" dirty="0" smtClean="0"/>
          </a:p>
          <a:p>
            <a:pPr defTabSz="180000"/>
            <a:r>
              <a:rPr lang="ko-KR" altLang="en-US" sz="1400" dirty="0" err="1" smtClean="0"/>
              <a:t>책읽기를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좋아합니다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김치 </a:t>
            </a:r>
            <a:r>
              <a:rPr lang="ko-KR" altLang="en-US" sz="1400" dirty="0"/>
              <a:t>찌개와 막국수 무척 </a:t>
            </a:r>
            <a:endParaRPr lang="en-US" altLang="ko-KR" sz="1400" dirty="0" smtClean="0"/>
          </a:p>
          <a:p>
            <a:pPr defTabSz="180000"/>
            <a:r>
              <a:rPr lang="ko-KR" altLang="en-US" sz="1400" dirty="0" smtClean="0"/>
              <a:t>좋아합니다</a:t>
            </a:r>
            <a:r>
              <a:rPr lang="en-US" altLang="ko-KR" sz="1400" dirty="0"/>
              <a:t>.&lt;/p&gt;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480425" y="5527097"/>
            <a:ext cx="264179" cy="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744604" y="4807017"/>
            <a:ext cx="0" cy="7920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480425" y="4807017"/>
            <a:ext cx="0" cy="7920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764131" y="5527097"/>
            <a:ext cx="264179" cy="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028310" y="4807017"/>
            <a:ext cx="0" cy="7920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764131" y="4807017"/>
            <a:ext cx="0" cy="7920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348052" y="5631789"/>
            <a:ext cx="11368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margin-left:30px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7020198" y="5631789"/>
            <a:ext cx="12234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margin-right:30px</a:t>
            </a:r>
            <a:endParaRPr lang="ko-KR" altLang="en-US" sz="1000" dirty="0"/>
          </a:p>
        </p:txBody>
      </p:sp>
      <p:sp>
        <p:nvSpPr>
          <p:cNvPr id="21" name="자유형 20"/>
          <p:cNvSpPr/>
          <p:nvPr/>
        </p:nvSpPr>
        <p:spPr>
          <a:xfrm>
            <a:off x="5095290" y="2719557"/>
            <a:ext cx="506544" cy="571990"/>
          </a:xfrm>
          <a:custGeom>
            <a:avLst/>
            <a:gdLst>
              <a:gd name="connsiteX0" fmla="*/ 0 w 524786"/>
              <a:gd name="connsiteY0" fmla="*/ 0 h 1240404"/>
              <a:gd name="connsiteX1" fmla="*/ 87465 w 524786"/>
              <a:gd name="connsiteY1" fmla="*/ 1009816 h 1240404"/>
              <a:gd name="connsiteX2" fmla="*/ 524786 w 524786"/>
              <a:gd name="connsiteY2" fmla="*/ 1240404 h 1240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786" h="1240404">
                <a:moveTo>
                  <a:pt x="0" y="0"/>
                </a:moveTo>
                <a:cubicBezTo>
                  <a:pt x="0" y="401541"/>
                  <a:pt x="1" y="803082"/>
                  <a:pt x="87465" y="1009816"/>
                </a:cubicBezTo>
                <a:cubicBezTo>
                  <a:pt x="174929" y="1216550"/>
                  <a:pt x="349857" y="1228477"/>
                  <a:pt x="524786" y="1240404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824946" y="2502761"/>
            <a:ext cx="6383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linen </a:t>
            </a:r>
            <a:r>
              <a:rPr lang="ko-KR" altLang="en-US" sz="1000" dirty="0" smtClean="0"/>
              <a:t>색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6265106" y="4993491"/>
            <a:ext cx="9268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 smtClean="0"/>
              <a:t>blueviolet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색</a:t>
            </a:r>
            <a:endParaRPr lang="ko-KR" altLang="en-US" sz="1000" dirty="0"/>
          </a:p>
        </p:txBody>
      </p:sp>
      <p:sp>
        <p:nvSpPr>
          <p:cNvPr id="24" name="자유형 23"/>
          <p:cNvSpPr/>
          <p:nvPr/>
        </p:nvSpPr>
        <p:spPr>
          <a:xfrm>
            <a:off x="6659912" y="4515683"/>
            <a:ext cx="15903" cy="477079"/>
          </a:xfrm>
          <a:custGeom>
            <a:avLst/>
            <a:gdLst>
              <a:gd name="connsiteX0" fmla="*/ 0 w 15903"/>
              <a:gd name="connsiteY0" fmla="*/ 477079 h 477079"/>
              <a:gd name="connsiteX1" fmla="*/ 15903 w 15903"/>
              <a:gd name="connsiteY1" fmla="*/ 0 h 47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903" h="477079">
                <a:moveTo>
                  <a:pt x="0" y="477079"/>
                </a:moveTo>
                <a:lnTo>
                  <a:pt x="15903" y="0"/>
                </a:ln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81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17151</TotalTime>
  <Words>4407</Words>
  <Application>Microsoft Office PowerPoint</Application>
  <PresentationFormat>화면 슬라이드 쇼(4:3)</PresentationFormat>
  <Paragraphs>1548</Paragraphs>
  <Slides>64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65" baseType="lpstr">
      <vt:lpstr>가을</vt:lpstr>
      <vt:lpstr> 4장. CSS3로 웹 페이지 꾸미기 </vt:lpstr>
      <vt:lpstr>강의 목표</vt:lpstr>
      <vt:lpstr>CSS3 스타일 시트</vt:lpstr>
      <vt:lpstr>예제 4–1 HTML 태그로만 작성한 웹 페이지 예제 4–2 CSS3 스타일 시트로 꾸민 웹 페이지</vt:lpstr>
      <vt:lpstr>예제 4–2 CSS3 스타일 시트로 꾸민 웹 페이지</vt:lpstr>
      <vt:lpstr>CSS3 스타일 시트 구성</vt:lpstr>
      <vt:lpstr>HTML문서에 CSS3 스타일 시트 만들기</vt:lpstr>
      <vt:lpstr>&lt;style&gt; 태그에 스타일 시트 만들기</vt:lpstr>
      <vt:lpstr>예제 4-3 &lt;style&gt; 태그로 스타일 시트 만들기</vt:lpstr>
      <vt:lpstr>style 속성에 스타일 시트 만들기</vt:lpstr>
      <vt:lpstr>예제 4–4 style 속성에 스타일 시트 만들기</vt:lpstr>
      <vt:lpstr>외부 스타일 시트 파일 불러오기</vt:lpstr>
      <vt:lpstr>예제 4-5 &lt;link&gt; 태그로 CSS3 파일 불러오기</vt:lpstr>
      <vt:lpstr>예제 4-6 @import로 CSS3 파일 불러오기</vt:lpstr>
      <vt:lpstr>CSS3 규칙 1 – 스타일 상속</vt:lpstr>
      <vt:lpstr>예제 4–7 부모 스타일 상속</vt:lpstr>
      <vt:lpstr>CSS3 규칙 2 – 스타일 합치기와 오버라이딩</vt:lpstr>
      <vt:lpstr>PowerPoint 프레젠테이션</vt:lpstr>
      <vt:lpstr>예제 4–8 여러 스타일 시트가 중첩되는 경우</vt:lpstr>
      <vt:lpstr>셀렉터</vt:lpstr>
      <vt:lpstr>셀렉터 설명을 위한 샘플 HTML 페이지</vt:lpstr>
      <vt:lpstr>태그 타입 셀렉터</vt:lpstr>
      <vt:lpstr>class 셀렉터</vt:lpstr>
      <vt:lpstr>id 셀렉터</vt:lpstr>
      <vt:lpstr>셀렉터 조합하기</vt:lpstr>
      <vt:lpstr>자식 셀렉터와 자손 셀렉터</vt:lpstr>
      <vt:lpstr>전체 셀렉터와 속성 셀렉터</vt:lpstr>
      <vt:lpstr>가상 클래스(pseudo-class) 셀렉터</vt:lpstr>
      <vt:lpstr>:firstletter와 :hover의 사용 사례</vt:lpstr>
      <vt:lpstr>예제 4-9 셀렉터 활용</vt:lpstr>
      <vt:lpstr>CSS3에서 색 표현</vt:lpstr>
      <vt:lpstr>CSS3의 표준 색 이름과 코드 중 일부(총 140개)</vt:lpstr>
      <vt:lpstr>색 관련 프로퍼티</vt:lpstr>
      <vt:lpstr>예제 4–10 색 활용</vt:lpstr>
      <vt:lpstr>텍스트</vt:lpstr>
      <vt:lpstr>예제 4-11 텍스트 꾸미기</vt:lpstr>
      <vt:lpstr>CSS3의 표준 단위</vt:lpstr>
      <vt:lpstr>폰트</vt:lpstr>
      <vt:lpstr>폰트 제어 CSS3 프로퍼티</vt:lpstr>
      <vt:lpstr>단축 프로퍼티, font </vt:lpstr>
      <vt:lpstr>예제 4–12 CSS3 폰트 활용</vt:lpstr>
      <vt:lpstr>CSS3의 박스 모델</vt:lpstr>
      <vt:lpstr>박스 모델의 구성</vt:lpstr>
      <vt:lpstr>박스 모델을 구성하는 CSS3 프로퍼티</vt:lpstr>
      <vt:lpstr>박스 크기 - &lt;div&gt; 태그의 박스 모델 사례</vt:lpstr>
      <vt:lpstr>예제 4-13 &lt;div&gt;의 박스 모델 보이기</vt:lpstr>
      <vt:lpstr>박스 모델의 색, 테두리, 단축프로퍼티</vt:lpstr>
      <vt:lpstr>예제 4-14 박스 모델 활용</vt:lpstr>
      <vt:lpstr>예제 4–15 다양한 테두리 선 스타일</vt:lpstr>
      <vt:lpstr>둥근 모서리 테두리 만들기 - border-radius</vt:lpstr>
      <vt:lpstr>예제 4–16 다양한 둥근 모서리 테두리</vt:lpstr>
      <vt:lpstr>이미지 테두리 만들기 - border-image</vt:lpstr>
      <vt:lpstr>PowerPoint 프레젠테이션</vt:lpstr>
      <vt:lpstr>예제 4–17 이미지 테두리 만들기</vt:lpstr>
      <vt:lpstr>배경 다루기</vt:lpstr>
      <vt:lpstr>PowerPoint 프레젠테이션</vt:lpstr>
      <vt:lpstr>background 단축 프로퍼티</vt:lpstr>
      <vt:lpstr>예제 4–18 &lt;div&gt; 박스에 배경 꾸미기</vt:lpstr>
      <vt:lpstr>텍스트 그림자, text-shadow</vt:lpstr>
      <vt:lpstr>예제 4–20 text-shadow로 텍스트 그림자 만들기</vt:lpstr>
      <vt:lpstr>박스 그림자, box-shadow</vt:lpstr>
      <vt:lpstr>예제 4–21 box-shadow로 박스 그림자 만들기</vt:lpstr>
      <vt:lpstr>마우스 커서 제어, cursor</vt:lpstr>
      <vt:lpstr>예제 4–22 마우스 커서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Administrator</cp:lastModifiedBy>
  <cp:revision>645</cp:revision>
  <cp:lastPrinted>2016-08-07T06:14:54Z</cp:lastPrinted>
  <dcterms:created xsi:type="dcterms:W3CDTF">2011-08-27T14:53:28Z</dcterms:created>
  <dcterms:modified xsi:type="dcterms:W3CDTF">2016-09-29T00:36:47Z</dcterms:modified>
</cp:coreProperties>
</file>