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4"/>
  </p:notesMasterIdLst>
  <p:sldIdLst>
    <p:sldId id="322" r:id="rId2"/>
    <p:sldId id="306" r:id="rId3"/>
    <p:sldId id="471" r:id="rId4"/>
    <p:sldId id="461" r:id="rId5"/>
    <p:sldId id="460" r:id="rId6"/>
    <p:sldId id="451" r:id="rId7"/>
    <p:sldId id="452" r:id="rId8"/>
    <p:sldId id="453" r:id="rId9"/>
    <p:sldId id="454" r:id="rId10"/>
    <p:sldId id="472" r:id="rId11"/>
    <p:sldId id="457" r:id="rId12"/>
    <p:sldId id="419" r:id="rId13"/>
    <p:sldId id="420" r:id="rId14"/>
    <p:sldId id="421" r:id="rId15"/>
    <p:sldId id="464" r:id="rId16"/>
    <p:sldId id="422" r:id="rId17"/>
    <p:sldId id="423" r:id="rId18"/>
    <p:sldId id="424" r:id="rId19"/>
    <p:sldId id="465" r:id="rId20"/>
    <p:sldId id="473" r:id="rId21"/>
    <p:sldId id="445" r:id="rId22"/>
    <p:sldId id="446" r:id="rId23"/>
    <p:sldId id="409" r:id="rId24"/>
    <p:sldId id="410" r:id="rId25"/>
    <p:sldId id="411" r:id="rId26"/>
    <p:sldId id="463" r:id="rId27"/>
    <p:sldId id="413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42" r:id="rId36"/>
    <p:sldId id="443" r:id="rId37"/>
    <p:sldId id="444" r:id="rId38"/>
    <p:sldId id="474" r:id="rId39"/>
    <p:sldId id="475" r:id="rId40"/>
    <p:sldId id="455" r:id="rId41"/>
    <p:sldId id="456" r:id="rId42"/>
    <p:sldId id="435" r:id="rId43"/>
    <p:sldId id="436" r:id="rId44"/>
    <p:sldId id="476" r:id="rId45"/>
    <p:sldId id="437" r:id="rId46"/>
    <p:sldId id="477" r:id="rId47"/>
    <p:sldId id="439" r:id="rId48"/>
    <p:sldId id="440" r:id="rId49"/>
    <p:sldId id="469" r:id="rId50"/>
    <p:sldId id="468" r:id="rId51"/>
    <p:sldId id="466" r:id="rId52"/>
    <p:sldId id="46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22"/>
            <p14:sldId id="306"/>
            <p14:sldId id="471"/>
            <p14:sldId id="461"/>
            <p14:sldId id="460"/>
            <p14:sldId id="451"/>
            <p14:sldId id="452"/>
            <p14:sldId id="453"/>
            <p14:sldId id="454"/>
            <p14:sldId id="472"/>
            <p14:sldId id="457"/>
            <p14:sldId id="419"/>
            <p14:sldId id="420"/>
            <p14:sldId id="421"/>
            <p14:sldId id="464"/>
            <p14:sldId id="422"/>
            <p14:sldId id="423"/>
            <p14:sldId id="424"/>
            <p14:sldId id="465"/>
            <p14:sldId id="473"/>
            <p14:sldId id="445"/>
            <p14:sldId id="446"/>
            <p14:sldId id="409"/>
            <p14:sldId id="410"/>
            <p14:sldId id="411"/>
            <p14:sldId id="463"/>
            <p14:sldId id="413"/>
            <p14:sldId id="425"/>
            <p14:sldId id="426"/>
            <p14:sldId id="427"/>
            <p14:sldId id="428"/>
            <p14:sldId id="429"/>
            <p14:sldId id="430"/>
            <p14:sldId id="431"/>
            <p14:sldId id="442"/>
            <p14:sldId id="443"/>
            <p14:sldId id="444"/>
            <p14:sldId id="474"/>
            <p14:sldId id="475"/>
            <p14:sldId id="455"/>
            <p14:sldId id="456"/>
            <p14:sldId id="435"/>
            <p14:sldId id="436"/>
            <p14:sldId id="476"/>
            <p14:sldId id="437"/>
            <p14:sldId id="477"/>
            <p14:sldId id="439"/>
            <p14:sldId id="440"/>
            <p14:sldId id="469"/>
            <p14:sldId id="468"/>
            <p14:sldId id="466"/>
            <p14:sldId id="467"/>
          </p14:sldIdLst>
        </p14:section>
        <p14:section name="제목 없는 구역" id="{3D66AFB5-6690-4D47-9AB7-87AA98D34E9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FF"/>
    <a:srgbClr val="D2B48C"/>
    <a:srgbClr val="660033"/>
    <a:srgbClr val="663300"/>
    <a:srgbClr val="FFFF99"/>
    <a:srgbClr val="FFFF66"/>
    <a:srgbClr val="FFCC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29" autoAdjust="0"/>
    <p:restoredTop sz="96935" autoAdjust="0"/>
  </p:normalViewPr>
  <p:slideViewPr>
    <p:cSldViewPr>
      <p:cViewPr varScale="1">
        <p:scale>
          <a:sx n="122" d="100"/>
          <a:sy n="122" d="100"/>
        </p:scale>
        <p:origin x="67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48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2016-08-08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1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00"/>
                </a:solidFill>
                <a:latin typeface="HY나무M" pitchFamily="18" charset="-127"/>
                <a:ea typeface="HY나무M" pitchFamily="18" charset="-127"/>
              </a:defRPr>
            </a:lvl1pPr>
          </a:lstStyle>
          <a:p>
            <a:r>
              <a:rPr lang="ko-KR" altLang="en-US" dirty="0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BD2C2-3D3B-4E94-BD92-61B02C5F4DE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907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고급 활용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0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박스의 배치</a:t>
            </a:r>
            <a:r>
              <a:rPr lang="en-US" altLang="ko-KR" smtClean="0"/>
              <a:t> </a:t>
            </a:r>
            <a:r>
              <a:rPr lang="ko-KR" altLang="en-US" smtClean="0"/>
              <a:t>결정 </a:t>
            </a:r>
            <a:r>
              <a:rPr lang="en-US" altLang="ko-KR" smtClean="0"/>
              <a:t>: position </a:t>
            </a:r>
            <a:r>
              <a:rPr lang="ko-KR" altLang="en-US" smtClean="0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normal</a:t>
            </a:r>
            <a:r>
              <a:rPr lang="ko-KR" altLang="en-US" dirty="0" smtClean="0"/>
              <a:t> </a:t>
            </a:r>
            <a:r>
              <a:rPr lang="en-US" altLang="ko-KR" dirty="0" smtClean="0"/>
              <a:t>flow</a:t>
            </a:r>
          </a:p>
          <a:p>
            <a:pPr lvl="1"/>
            <a:r>
              <a:rPr lang="ko-KR" altLang="en-US" dirty="0" smtClean="0"/>
              <a:t>웹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나타난 순서대로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position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이용하여 </a:t>
            </a:r>
            <a:r>
              <a:rPr lang="en-US" altLang="ko-KR" dirty="0" smtClean="0"/>
              <a:t>normal flow </a:t>
            </a:r>
            <a:r>
              <a:rPr lang="ko-KR" altLang="en-US" dirty="0" smtClean="0"/>
              <a:t>무시 가능</a:t>
            </a:r>
            <a:endParaRPr lang="en-US" altLang="ko-KR" dirty="0" smtClean="0"/>
          </a:p>
          <a:p>
            <a:r>
              <a:rPr lang="en-US" altLang="ko-KR" dirty="0" smtClean="0"/>
              <a:t>position </a:t>
            </a:r>
            <a:r>
              <a:rPr lang="ko-KR" altLang="en-US" dirty="0" err="1" smtClean="0"/>
              <a:t>프로퍼티를</a:t>
            </a:r>
            <a:r>
              <a:rPr lang="ko-KR" altLang="en-US" dirty="0" smtClean="0"/>
              <a:t> 이용한 배치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배치 </a:t>
            </a:r>
            <a:r>
              <a:rPr lang="en-US" altLang="ko-KR" dirty="0" smtClean="0"/>
              <a:t>- position : static(</a:t>
            </a:r>
            <a:r>
              <a:rPr lang="ko-KR" altLang="en-US" dirty="0" smtClean="0"/>
              <a:t>디폴트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상대 배치 </a:t>
            </a:r>
            <a:r>
              <a:rPr lang="en-US" altLang="ko-KR" dirty="0" smtClean="0"/>
              <a:t>- position : relative</a:t>
            </a:r>
          </a:p>
          <a:p>
            <a:pPr lvl="1"/>
            <a:r>
              <a:rPr lang="ko-KR" altLang="en-US" dirty="0" smtClean="0"/>
              <a:t>절대 배치 </a:t>
            </a:r>
            <a:r>
              <a:rPr lang="en-US" altLang="ko-KR" dirty="0" smtClean="0"/>
              <a:t>- position : absolute</a:t>
            </a:r>
          </a:p>
          <a:p>
            <a:pPr lvl="1"/>
            <a:r>
              <a:rPr lang="ko-KR" altLang="en-US" dirty="0" smtClean="0"/>
              <a:t>고정 배치 </a:t>
            </a:r>
            <a:r>
              <a:rPr lang="en-US" altLang="ko-KR" dirty="0" smtClean="0"/>
              <a:t>- position : fixed</a:t>
            </a:r>
          </a:p>
          <a:p>
            <a:pPr lvl="1"/>
            <a:r>
              <a:rPr lang="ko-KR" altLang="en-US" dirty="0" smtClean="0"/>
              <a:t>유동 배치 </a:t>
            </a:r>
            <a:r>
              <a:rPr lang="en-US" altLang="ko-KR" dirty="0" smtClean="0"/>
              <a:t>- float : left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float : right </a:t>
            </a:r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사용할 때</a:t>
            </a:r>
            <a:r>
              <a:rPr lang="en-US" altLang="ko-KR" dirty="0"/>
              <a:t>, </a:t>
            </a:r>
            <a:r>
              <a:rPr lang="ko-KR" altLang="en-US" dirty="0" smtClean="0"/>
              <a:t>태그의 위치와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</a:t>
            </a:r>
            <a:endParaRPr lang="ko-KR" altLang="en-US" dirty="0"/>
          </a:p>
          <a:p>
            <a:pPr lvl="1"/>
            <a:r>
              <a:rPr lang="en-US" altLang="ko-KR" dirty="0"/>
              <a:t>top, bottom, left, right, width, </a:t>
            </a:r>
            <a:r>
              <a:rPr lang="en-US" altLang="ko-KR" dirty="0" smtClean="0"/>
              <a:t>height </a:t>
            </a:r>
            <a:r>
              <a:rPr lang="ko-KR" altLang="en-US" dirty="0" err="1" smtClean="0"/>
              <a:t>프로퍼티로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 방법에 따라 다르게 사용됨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7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mtClean="0"/>
              <a:t>상대 배치</a:t>
            </a:r>
            <a:r>
              <a:rPr lang="en-US" altLang="ko-KR" smtClean="0"/>
              <a:t>, position : relative</a:t>
            </a:r>
            <a:endParaRPr lang="ko-KR" altLang="en-US" dirty="0"/>
          </a:p>
        </p:txBody>
      </p:sp>
      <p:sp>
        <p:nvSpPr>
          <p:cNvPr id="23" name="내용 개체 틀 2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 </a:t>
            </a:r>
            <a:r>
              <a:rPr lang="en-US" altLang="ko-KR" dirty="0" smtClean="0"/>
              <a:t>flow</a:t>
            </a:r>
            <a:r>
              <a:rPr lang="ko-KR" altLang="en-US" dirty="0" smtClean="0"/>
              <a:t>의 기본 위치에서 </a:t>
            </a:r>
            <a:r>
              <a:rPr lang="en-US" altLang="ko-KR" dirty="0"/>
              <a:t>left, top, bottom, right </a:t>
            </a:r>
            <a:r>
              <a:rPr lang="ko-KR" altLang="en-US" dirty="0" err="1"/>
              <a:t>프로퍼티의</a:t>
            </a:r>
            <a:r>
              <a:rPr lang="ko-KR" altLang="en-US" dirty="0"/>
              <a:t> 값만큼 이동한 </a:t>
            </a:r>
            <a:r>
              <a:rPr lang="ko-KR" altLang="en-US" dirty="0" smtClean="0"/>
              <a:t>상대 위치에 배치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547664" y="2432777"/>
            <a:ext cx="5657931" cy="3103859"/>
            <a:chOff x="1475656" y="2611285"/>
            <a:chExt cx="5657931" cy="310385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212976"/>
              <a:ext cx="5657931" cy="201622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6" name="직선 화살표 연결선 5"/>
            <p:cNvCxnSpPr/>
            <p:nvPr/>
          </p:nvCxnSpPr>
          <p:spPr>
            <a:xfrm>
              <a:off x="2515276" y="4833380"/>
              <a:ext cx="244055" cy="0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811313" y="4710475"/>
              <a:ext cx="7945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left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515276" y="4654045"/>
              <a:ext cx="0" cy="280173"/>
            </a:xfrm>
            <a:prstGeom prst="line">
              <a:avLst/>
            </a:prstGeom>
            <a:ln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2515276" y="3818011"/>
              <a:ext cx="720781" cy="787104"/>
              <a:chOff x="5117790" y="3341090"/>
              <a:chExt cx="453922" cy="447950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5117790" y="3341090"/>
                <a:ext cx="4539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5117790" y="3349041"/>
                <a:ext cx="0" cy="4320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5117790" y="3789040"/>
                <a:ext cx="19118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571712" y="3349041"/>
                <a:ext cx="0" cy="216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 rot="10800000">
              <a:off x="5297412" y="3779514"/>
              <a:ext cx="739130" cy="809891"/>
              <a:chOff x="7258918" y="5085184"/>
              <a:chExt cx="453924" cy="452653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7258920" y="5085184"/>
                <a:ext cx="4539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7258920" y="5093135"/>
                <a:ext cx="0" cy="4320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0800000" flipH="1" flipV="1">
                <a:off x="7258918" y="5533134"/>
                <a:ext cx="168231" cy="470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0800000" flipV="1">
                <a:off x="7712842" y="5093135"/>
                <a:ext cx="0" cy="16780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6000622" y="3422475"/>
              <a:ext cx="8931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right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>
              <a:off x="5223023" y="4274046"/>
              <a:ext cx="0" cy="31065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5162922" y="4589406"/>
              <a:ext cx="13449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6020744" y="3417291"/>
              <a:ext cx="0" cy="32782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5785139" y="3582074"/>
              <a:ext cx="24405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73372" y="4558795"/>
              <a:ext cx="724424" cy="23428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ko-KR" altLang="en-US" sz="1050" i="1" dirty="0" smtClean="0">
                  <a:solidFill>
                    <a:srgbClr val="FFFF00"/>
                  </a:solidFill>
                </a:rPr>
                <a:t>상대 위치</a:t>
              </a:r>
              <a:endParaRPr lang="ko-KR" altLang="en-US" sz="1050" i="1" dirty="0">
                <a:solidFill>
                  <a:srgbClr val="FFFF0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620693" y="3826017"/>
              <a:ext cx="681566" cy="23428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ko-KR" altLang="en-US" sz="1050" i="1" dirty="0" smtClean="0"/>
                <a:t>기본 위치</a:t>
              </a:r>
              <a:endParaRPr lang="ko-KR" altLang="en-US" sz="1050" i="1" dirty="0"/>
            </a:p>
          </p:txBody>
        </p:sp>
        <p:sp>
          <p:nvSpPr>
            <p:cNvPr id="74" name="모서리가 둥근 사각형 설명선 73"/>
            <p:cNvSpPr/>
            <p:nvPr/>
          </p:nvSpPr>
          <p:spPr>
            <a:xfrm>
              <a:off x="2564041" y="5085184"/>
              <a:ext cx="1438812" cy="629960"/>
            </a:xfrm>
            <a:prstGeom prst="wedgeRoundRectCallout">
              <a:avLst>
                <a:gd name="adj1" fmla="val -9724"/>
                <a:gd name="adj2" fmla="val -7051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position : relative;</a:t>
              </a:r>
            </a:p>
            <a:p>
              <a:r>
                <a:rPr lang="en-US" altLang="ko-KR" sz="1000" dirty="0"/>
                <a:t>left : 20px; </a:t>
              </a:r>
            </a:p>
            <a:p>
              <a:r>
                <a:rPr lang="en-US" altLang="ko-KR" sz="1000" dirty="0"/>
                <a:t>top : 20px;</a:t>
              </a:r>
              <a:endParaRPr lang="ko-KR" altLang="en-US" sz="1000" dirty="0"/>
            </a:p>
          </p:txBody>
        </p:sp>
        <p:sp>
          <p:nvSpPr>
            <p:cNvPr id="75" name="모서리가 둥근 사각형 설명선 74"/>
            <p:cNvSpPr/>
            <p:nvPr/>
          </p:nvSpPr>
          <p:spPr>
            <a:xfrm>
              <a:off x="4373104" y="2611285"/>
              <a:ext cx="1438812" cy="612934"/>
            </a:xfrm>
            <a:prstGeom prst="wedgeRoundRectCallout">
              <a:avLst>
                <a:gd name="adj1" fmla="val 3451"/>
                <a:gd name="adj2" fmla="val 7530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position : relative;</a:t>
              </a:r>
            </a:p>
            <a:p>
              <a:r>
                <a:rPr lang="en-US" altLang="ko-KR" sz="1000" dirty="0"/>
                <a:t>right : 20px; </a:t>
              </a:r>
            </a:p>
            <a:p>
              <a:r>
                <a:rPr lang="en-US" altLang="ko-KR" sz="1000" dirty="0"/>
                <a:t>bottom : 20px;</a:t>
              </a:r>
              <a:endParaRPr lang="ko-KR" altLang="en-US" sz="1000" dirty="0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V="1">
              <a:off x="3315134" y="3824084"/>
              <a:ext cx="0" cy="248885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926533" y="3545586"/>
              <a:ext cx="9089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t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op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3085076" y="3814559"/>
              <a:ext cx="30478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767431" y="4581128"/>
              <a:ext cx="10444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bottom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263919" y="4365104"/>
              <a:ext cx="681566" cy="23428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ko-KR" altLang="en-US" sz="1050" i="1" dirty="0" smtClean="0"/>
                <a:t>기본 위치</a:t>
              </a:r>
              <a:endParaRPr lang="ko-KR" altLang="en-US" sz="1050" i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1239" y="3877607"/>
              <a:ext cx="724424" cy="23428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ko-KR" altLang="en-US" sz="1050" i="1" dirty="0" smtClean="0">
                  <a:solidFill>
                    <a:srgbClr val="FFFF00"/>
                  </a:solidFill>
                </a:rPr>
                <a:t>상대 위치</a:t>
              </a:r>
              <a:endParaRPr lang="ko-KR" altLang="en-US" sz="1050" i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7020272" y="51342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02752304" descr="EMB0000279007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60524"/>
            <a:ext cx="2139628" cy="13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0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직사각형 2057"/>
          <p:cNvSpPr/>
          <p:nvPr/>
        </p:nvSpPr>
        <p:spPr>
          <a:xfrm>
            <a:off x="614881" y="1484784"/>
            <a:ext cx="3355684" cy="4493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&lt;head&gt;&lt;title&gt;relative </a:t>
            </a:r>
            <a:r>
              <a:rPr lang="ko-KR" altLang="en-US" sz="1100" dirty="0"/>
              <a:t>배치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&lt;style&gt;</a:t>
            </a:r>
          </a:p>
          <a:p>
            <a:pPr defTabSz="180000"/>
            <a:r>
              <a:rPr lang="en-US" altLang="ko-KR" sz="1100" b="1" dirty="0"/>
              <a:t>div </a:t>
            </a:r>
            <a:r>
              <a:rPr lang="en-US" altLang="ko-KR" sz="1100" dirty="0" smtClean="0"/>
              <a:t>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display </a:t>
            </a:r>
            <a:r>
              <a:rPr lang="en-US" altLang="ko-KR" sz="1100" b="1" dirty="0"/>
              <a:t>: inline-block;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height </a:t>
            </a:r>
            <a:r>
              <a:rPr lang="en-US" altLang="ko-KR" sz="1100" b="1" dirty="0"/>
              <a:t>: 50px</a:t>
            </a:r>
            <a:r>
              <a:rPr lang="en-US" altLang="ko-KR" sz="1100" b="1" dirty="0" smtClean="0"/>
              <a:t>;</a:t>
            </a:r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width : 50px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dirty="0" smtClean="0"/>
              <a:t>	border </a:t>
            </a:r>
            <a:r>
              <a:rPr lang="en-US" altLang="ko-KR" sz="1100" dirty="0"/>
              <a:t>: 1px solid </a:t>
            </a:r>
            <a:r>
              <a:rPr lang="en-US" altLang="ko-KR" sz="1100" dirty="0" err="1"/>
              <a:t>lightgray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/>
              <a:t>	text-align : center;</a:t>
            </a:r>
          </a:p>
          <a:p>
            <a:pPr defTabSz="180000"/>
            <a:r>
              <a:rPr lang="en-US" altLang="ko-KR" sz="1100" dirty="0" smtClean="0"/>
              <a:t>	color </a:t>
            </a:r>
            <a:r>
              <a:rPr lang="en-US" altLang="ko-KR" sz="1100" dirty="0"/>
              <a:t>: white</a:t>
            </a:r>
            <a:r>
              <a:rPr lang="en-US" altLang="ko-KR" sz="1100" dirty="0" smtClean="0"/>
              <a:t>;</a:t>
            </a:r>
          </a:p>
          <a:p>
            <a:pPr defTabSz="180000"/>
            <a:r>
              <a:rPr lang="en-US" altLang="ko-KR" sz="1100" dirty="0"/>
              <a:t>	background : red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defTabSz="180000"/>
            <a:r>
              <a:rPr lang="en-US" altLang="ko-KR" sz="1100" b="1" dirty="0"/>
              <a:t>#down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position </a:t>
            </a:r>
            <a:r>
              <a:rPr lang="en-US" altLang="ko-KR" sz="1100" b="1" dirty="0"/>
              <a:t>: relative;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left </a:t>
            </a:r>
            <a:r>
              <a:rPr lang="en-US" altLang="ko-KR" sz="1100" b="1" dirty="0"/>
              <a:t>: 20px; </a:t>
            </a:r>
            <a:endParaRPr lang="en-US" altLang="ko-KR" sz="1100" b="1" dirty="0" smtClean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top </a:t>
            </a:r>
            <a:r>
              <a:rPr lang="en-US" altLang="ko-KR" sz="1100" b="1" dirty="0"/>
              <a:t>: 20px;</a:t>
            </a:r>
            <a:r>
              <a:rPr lang="en-US" altLang="ko-KR" sz="1100" dirty="0"/>
              <a:t>    </a:t>
            </a:r>
          </a:p>
          <a:p>
            <a:pPr defTabSz="180000"/>
            <a:r>
              <a:rPr lang="en-US" altLang="ko-KR" sz="1100" dirty="0" smtClean="0"/>
              <a:t>	background </a:t>
            </a:r>
            <a:r>
              <a:rPr lang="en-US" altLang="ko-KR" sz="1100" dirty="0"/>
              <a:t>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#up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position </a:t>
            </a:r>
            <a:r>
              <a:rPr lang="en-US" altLang="ko-KR" sz="1100" b="1" dirty="0"/>
              <a:t>: relative;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smtClean="0"/>
              <a:t>right </a:t>
            </a:r>
            <a:r>
              <a:rPr lang="en-US" altLang="ko-KR" sz="1100" b="1" dirty="0"/>
              <a:t>: 20px; </a:t>
            </a:r>
            <a:endParaRPr lang="en-US" altLang="ko-KR" sz="1100" b="1" dirty="0" smtClean="0"/>
          </a:p>
          <a:p>
            <a:pPr defTabSz="180000"/>
            <a:r>
              <a:rPr lang="en-US" altLang="ko-KR" sz="1100" b="1" dirty="0"/>
              <a:t>	</a:t>
            </a:r>
            <a:r>
              <a:rPr lang="en-US" altLang="ko-KR" sz="1100" b="1" dirty="0" smtClean="0"/>
              <a:t>bottom </a:t>
            </a:r>
            <a:r>
              <a:rPr lang="en-US" altLang="ko-KR" sz="1100" b="1" dirty="0"/>
              <a:t>: 20px;</a:t>
            </a:r>
          </a:p>
          <a:p>
            <a:pPr defTabSz="180000"/>
            <a:r>
              <a:rPr lang="en-US" altLang="ko-KR" sz="1100" dirty="0" smtClean="0"/>
              <a:t>	background </a:t>
            </a:r>
            <a:r>
              <a:rPr lang="en-US" altLang="ko-KR" sz="1100" dirty="0"/>
              <a:t>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&lt;/style&gt;&lt;/head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5-2 position : relative </a:t>
            </a:r>
            <a:r>
              <a:rPr lang="ko-KR" altLang="en-US" dirty="0"/>
              <a:t>상대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430220" y="3573016"/>
            <a:ext cx="4179852" cy="2858163"/>
            <a:chOff x="3635896" y="2348880"/>
            <a:chExt cx="4179852" cy="28581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5896" y="2348880"/>
              <a:ext cx="3832754" cy="2483378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4334992" y="4502330"/>
              <a:ext cx="17621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62588" y="4576314"/>
              <a:ext cx="766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left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4342195" y="4378019"/>
              <a:ext cx="0" cy="22975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8" name="그룹 2047"/>
            <p:cNvGrpSpPr/>
            <p:nvPr/>
          </p:nvGrpSpPr>
          <p:grpSpPr>
            <a:xfrm>
              <a:off x="4334244" y="3858059"/>
              <a:ext cx="453922" cy="479676"/>
              <a:chOff x="5117790" y="3341090"/>
              <a:chExt cx="453922" cy="447950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5117790" y="3341090"/>
                <a:ext cx="4539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5117790" y="3349041"/>
                <a:ext cx="0" cy="4320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5117790" y="3789040"/>
                <a:ext cx="19118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571712" y="3349041"/>
                <a:ext cx="0" cy="216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그룹 22"/>
            <p:cNvGrpSpPr/>
            <p:nvPr/>
          </p:nvGrpSpPr>
          <p:grpSpPr>
            <a:xfrm rot="10800000">
              <a:off x="6028936" y="3853167"/>
              <a:ext cx="453922" cy="488435"/>
              <a:chOff x="7258920" y="5085184"/>
              <a:chExt cx="453922" cy="447950"/>
            </a:xfrm>
          </p:grpSpPr>
          <p:cxnSp>
            <p:nvCxnSpPr>
              <p:cNvPr id="28" name="직선 연결선 27"/>
              <p:cNvCxnSpPr/>
              <p:nvPr/>
            </p:nvCxnSpPr>
            <p:spPr>
              <a:xfrm>
                <a:off x="7258920" y="5085184"/>
                <a:ext cx="4539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>
                <a:off x="7258920" y="5093135"/>
                <a:ext cx="0" cy="4320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7258920" y="5533134"/>
                <a:ext cx="19118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7712842" y="5093135"/>
                <a:ext cx="0" cy="216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5985278" y="3329694"/>
              <a:ext cx="8531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right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>
              <a:off x="6078812" y="4139674"/>
              <a:ext cx="0" cy="20858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69169" y="4349518"/>
              <a:ext cx="10134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bottom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5985278" y="4349518"/>
              <a:ext cx="2420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94410" y="3579404"/>
              <a:ext cx="0" cy="22975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6317215" y="3618971"/>
              <a:ext cx="17621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6175878" y="4881964"/>
              <a:ext cx="1639870" cy="272415"/>
            </a:xfrm>
            <a:prstGeom prst="wedgeRoundRectCallout">
              <a:avLst>
                <a:gd name="adj1" fmla="val 689"/>
                <a:gd name="adj2" fmla="val -25255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정적 배치</a:t>
              </a:r>
              <a:r>
                <a:rPr lang="en-US" altLang="ko-KR" sz="1000" dirty="0" smtClean="0"/>
                <a:t>(</a:t>
              </a:r>
              <a:r>
                <a:rPr lang="en-US" altLang="ko-KR" sz="1000" dirty="0" err="1" smtClean="0"/>
                <a:t>position:static</a:t>
              </a:r>
              <a:r>
                <a:rPr lang="en-US" altLang="ko-KR" sz="1000" dirty="0" smtClean="0"/>
                <a:t>)</a:t>
              </a:r>
            </a:p>
          </p:txBody>
        </p:sp>
        <p:sp>
          <p:nvSpPr>
            <p:cNvPr id="16" name="모서리가 둥근 사각형 설명선 15"/>
            <p:cNvSpPr/>
            <p:nvPr/>
          </p:nvSpPr>
          <p:spPr>
            <a:xfrm>
              <a:off x="4287727" y="4934628"/>
              <a:ext cx="1788884" cy="272415"/>
            </a:xfrm>
            <a:prstGeom prst="wedgeRoundRectCallout">
              <a:avLst>
                <a:gd name="adj1" fmla="val -11193"/>
                <a:gd name="adj2" fmla="val -18924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상대 </a:t>
              </a:r>
              <a:r>
                <a:rPr lang="ko-KR" altLang="en-US" sz="1000" dirty="0"/>
                <a:t>배치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position:relative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46244" y="1483633"/>
            <a:ext cx="2920291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ko-KR" altLang="en-US" sz="1100" dirty="0"/>
              <a:t>상대 배치</a:t>
            </a:r>
            <a:r>
              <a:rPr lang="en-US" altLang="ko-KR" sz="1100" dirty="0"/>
              <a:t>, relative&lt;/h3&gt;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	&lt;div&gt;T&lt;/div&gt;</a:t>
            </a:r>
          </a:p>
          <a:p>
            <a:pPr defTabSz="180000"/>
            <a:r>
              <a:rPr lang="en-US" altLang="ko-KR" sz="1100" dirty="0"/>
              <a:t>	&lt;div id="down"&gt;h&lt;/div&gt;</a:t>
            </a:r>
          </a:p>
          <a:p>
            <a:pPr defTabSz="180000"/>
            <a:r>
              <a:rPr lang="en-US" altLang="ko-KR" sz="1100" dirty="0"/>
              <a:t>	&lt;div &gt;a&lt;/div&gt;</a:t>
            </a:r>
          </a:p>
          <a:p>
            <a:pPr defTabSz="180000"/>
            <a:r>
              <a:rPr lang="en-US" altLang="ko-KR" sz="1100" dirty="0"/>
              <a:t>	&lt;div&gt;n&lt;/div&gt;</a:t>
            </a:r>
          </a:p>
          <a:p>
            <a:pPr defTabSz="180000"/>
            <a:r>
              <a:rPr lang="en-US" altLang="ko-KR" sz="1100" dirty="0"/>
              <a:t>	&lt;div id="up"&gt;k&lt;/div&gt;</a:t>
            </a:r>
          </a:p>
          <a:p>
            <a:pPr defTabSz="180000"/>
            <a:r>
              <a:rPr lang="en-US" altLang="ko-KR" sz="1100" dirty="0"/>
              <a:t>	&lt;div&gt;s&lt;/div&gt;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52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229" y="1340768"/>
            <a:ext cx="4353787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절대 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absp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display </a:t>
            </a:r>
            <a:r>
              <a:rPr lang="en-US" altLang="ko-KR" sz="1200" dirty="0"/>
              <a:t>: inline-block;</a:t>
            </a:r>
          </a:p>
          <a:p>
            <a:pPr defTabSz="180000"/>
            <a:r>
              <a:rPr lang="en-US" altLang="ko-KR" sz="1200" dirty="0"/>
              <a:t>   </a:t>
            </a:r>
            <a:r>
              <a:rPr lang="en-US" altLang="ko-KR" sz="1200" b="1" dirty="0" smtClean="0"/>
              <a:t>position </a:t>
            </a:r>
            <a:r>
              <a:rPr lang="en-US" altLang="ko-KR" sz="1200" b="1" dirty="0"/>
              <a:t>: absolute; </a:t>
            </a:r>
            <a:r>
              <a:rPr lang="en-US" altLang="ko-KR" sz="1200" dirty="0"/>
              <a:t>/* </a:t>
            </a:r>
            <a:r>
              <a:rPr lang="ko-KR" altLang="en-US" sz="1200" dirty="0"/>
              <a:t>절대 배치 *</a:t>
            </a:r>
            <a:r>
              <a:rPr lang="en-US" altLang="ko-KR" sz="1200" dirty="0"/>
              <a:t>/</a:t>
            </a:r>
          </a:p>
          <a:p>
            <a:pPr defTabSz="180000"/>
            <a:r>
              <a:rPr lang="en-US" altLang="ko-KR" sz="1200" dirty="0" smtClean="0"/>
              <a:t>	height </a:t>
            </a:r>
            <a:r>
              <a:rPr lang="en-US" altLang="ko-KR" sz="1200" dirty="0"/>
              <a:t>: 20px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width : 15px;</a:t>
            </a:r>
          </a:p>
          <a:p>
            <a:pPr defTabSz="180000"/>
            <a:r>
              <a:rPr lang="en-US" altLang="ko-KR" sz="1200" dirty="0"/>
              <a:t>	background : </a:t>
            </a:r>
            <a:r>
              <a:rPr lang="en-US" altLang="ko-KR" sz="1200" dirty="0" err="1"/>
              <a:t>lightgray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</a:t>
            </a:r>
            <a:r>
              <a:rPr lang="en-US" altLang="ko-KR" sz="1200" dirty="0" err="1"/>
              <a:t>absdiv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 smtClean="0"/>
              <a:t>	display </a:t>
            </a:r>
            <a:r>
              <a:rPr lang="en-US" altLang="ko-KR" sz="1200" dirty="0"/>
              <a:t>: inline-block;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position </a:t>
            </a:r>
            <a:r>
              <a:rPr lang="en-US" altLang="ko-KR" sz="1200" b="1" dirty="0"/>
              <a:t>: absolute; </a:t>
            </a:r>
          </a:p>
          <a:p>
            <a:pPr defTabSz="180000"/>
            <a:r>
              <a:rPr lang="en-US" altLang="ko-KR" sz="1200" dirty="0" smtClean="0"/>
              <a:t>	border : </a:t>
            </a:r>
            <a:r>
              <a:rPr lang="en-US" altLang="ko-KR" sz="1200" dirty="0"/>
              <a:t>1px solid 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&lt;h3&gt;Merry Christmas!&lt;/h3&gt;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예수님이 </a:t>
            </a:r>
            <a:r>
              <a:rPr lang="ko-KR" altLang="en-US" sz="1200" dirty="0" smtClean="0"/>
              <a:t>탄생하셨습니다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&lt;div id="</a:t>
            </a:r>
            <a:r>
              <a:rPr lang="en-US" altLang="ko-KR" sz="1200" dirty="0" err="1"/>
              <a:t>absdiv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="media/christmastree.png" </a:t>
            </a:r>
          </a:p>
          <a:p>
            <a:pPr defTabSz="180000"/>
            <a:r>
              <a:rPr lang="en-US" altLang="ko-KR" sz="1200" dirty="0"/>
              <a:t>			width="200" height="200" alt="</a:t>
            </a:r>
            <a:r>
              <a:rPr lang="ko-KR" altLang="en-US" sz="1200" dirty="0"/>
              <a:t>크리스마스 트리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p class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absp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style="</a:t>
            </a:r>
            <a:r>
              <a:rPr lang="en-US" altLang="ko-KR" sz="1200" b="1" dirty="0"/>
              <a:t>left:50px; top:30px;</a:t>
            </a:r>
            <a:r>
              <a:rPr lang="en-US" altLang="ko-KR" sz="1200" dirty="0"/>
              <a:t>"&gt;M&lt;/p&gt;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p class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absp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style="</a:t>
            </a:r>
            <a:r>
              <a:rPr lang="en-US" altLang="ko-KR" sz="1200" b="1" dirty="0"/>
              <a:t>left:100px; top:0px</a:t>
            </a:r>
            <a:r>
              <a:rPr lang="en-US" altLang="ko-KR" sz="1200" dirty="0"/>
              <a:t>"&gt;E&lt;/p&gt;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p class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absp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style="</a:t>
            </a:r>
            <a:r>
              <a:rPr lang="en-US" altLang="ko-KR" sz="1200" b="1" dirty="0"/>
              <a:t>left:100px; top:80px</a:t>
            </a:r>
            <a:r>
              <a:rPr lang="en-US" altLang="ko-KR" sz="1200" dirty="0"/>
              <a:t>"&gt;R&lt;/p&gt;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p class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absp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style="</a:t>
            </a:r>
            <a:r>
              <a:rPr lang="en-US" altLang="ko-KR" sz="1200" b="1" dirty="0"/>
              <a:t>left:150px; top:110px</a:t>
            </a:r>
            <a:r>
              <a:rPr lang="en-US" altLang="ko-KR" sz="1200" dirty="0"/>
              <a:t>"&gt;R&lt;/p&gt;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p class</a:t>
            </a:r>
            <a:r>
              <a:rPr lang="en-US" altLang="ko-KR" sz="1200" dirty="0" smtClean="0"/>
              <a:t>="</a:t>
            </a:r>
            <a:r>
              <a:rPr lang="en-US" altLang="ko-KR" sz="1200" dirty="0" err="1" smtClean="0"/>
              <a:t>absp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style="</a:t>
            </a:r>
            <a:r>
              <a:rPr lang="en-US" altLang="ko-KR" sz="1200" b="1" dirty="0"/>
              <a:t>left:30px; top:130px</a:t>
            </a:r>
            <a:r>
              <a:rPr lang="en-US" altLang="ko-KR" sz="1200" dirty="0"/>
              <a:t>"&gt;Y&lt;/p&gt;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div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052256"/>
            <a:ext cx="2250285" cy="25552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5-3 </a:t>
            </a:r>
            <a:r>
              <a:rPr lang="en-US" altLang="ko-KR" dirty="0" err="1" smtClean="0"/>
              <a:t>position:absolute</a:t>
            </a:r>
            <a:r>
              <a:rPr lang="ko-KR" altLang="en-US" dirty="0" smtClean="0"/>
              <a:t> </a:t>
            </a:r>
            <a:r>
              <a:rPr lang="ko-KR" altLang="en-US" dirty="0"/>
              <a:t>절대 배치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01" y="1412776"/>
            <a:ext cx="2255827" cy="3730047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4572796" y="3600790"/>
            <a:ext cx="393217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11960" y="3610923"/>
            <a:ext cx="721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left: </a:t>
            </a:r>
            <a:r>
              <a:rPr lang="en-US" altLang="ko-KR" sz="1000" dirty="0" smtClean="0">
                <a:solidFill>
                  <a:srgbClr val="C00000"/>
                </a:solidFill>
              </a:rPr>
              <a:t>50px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972244" y="3209105"/>
            <a:ext cx="0" cy="33204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604996" y="2976897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top: 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3516" y="6438488"/>
            <a:ext cx="1691798" cy="612934"/>
          </a:xfrm>
          <a:prstGeom prst="wedgeRoundRectCallout">
            <a:avLst>
              <a:gd name="adj1" fmla="val 60085"/>
              <a:gd name="adj2" fmla="val -78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브라우저 </a:t>
            </a:r>
            <a:r>
              <a:rPr lang="ko-KR" altLang="en-US" dirty="0" smtClean="0"/>
              <a:t>크기가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변해도</a:t>
            </a:r>
            <a:endParaRPr lang="en-US" altLang="ko-KR" dirty="0"/>
          </a:p>
          <a:p>
            <a:r>
              <a:rPr lang="ko-KR" altLang="en-US" dirty="0"/>
              <a:t>절대 배치된 </a:t>
            </a:r>
            <a:r>
              <a:rPr lang="ko-KR" altLang="en-US" dirty="0" smtClean="0"/>
              <a:t>태그 위치는</a:t>
            </a:r>
            <a:endParaRPr lang="en-US" altLang="ko-KR" dirty="0" smtClean="0"/>
          </a:p>
          <a:p>
            <a:r>
              <a:rPr lang="ko-KR" altLang="en-US" dirty="0" smtClean="0"/>
              <a:t>변하지 </a:t>
            </a:r>
            <a:r>
              <a:rPr lang="ko-KR" altLang="en-US" dirty="0"/>
              <a:t>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8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6543" y="1412776"/>
            <a:ext cx="404443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head&gt;&lt;title&gt;</a:t>
            </a:r>
            <a:r>
              <a:rPr lang="ko-KR" altLang="en-US" sz="1400" dirty="0"/>
              <a:t>고정 배치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&lt;style&gt;</a:t>
            </a:r>
          </a:p>
          <a:p>
            <a:pPr defTabSz="180000"/>
            <a:r>
              <a:rPr lang="en-US" altLang="ko-KR" sz="1400" b="1" dirty="0"/>
              <a:t>#fixed { 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position : </a:t>
            </a:r>
            <a:r>
              <a:rPr lang="en-US" altLang="ko-KR" sz="1400" b="1" dirty="0"/>
              <a:t>fixed;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bottom : </a:t>
            </a:r>
            <a:r>
              <a:rPr lang="en-US" altLang="ko-KR" sz="1400" b="1" dirty="0"/>
              <a:t>10px;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right : </a:t>
            </a:r>
            <a:r>
              <a:rPr lang="en-US" altLang="ko-KR" sz="1400" b="1" dirty="0"/>
              <a:t>10px;</a:t>
            </a:r>
          </a:p>
          <a:p>
            <a:pPr defTabSz="180000"/>
            <a:r>
              <a:rPr lang="en-US" altLang="ko-KR" sz="1400" dirty="0" smtClean="0"/>
              <a:t>	width : 100px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 smtClean="0"/>
              <a:t>	padding : </a:t>
            </a:r>
            <a:r>
              <a:rPr lang="en-US" altLang="ko-KR" sz="1400" dirty="0"/>
              <a:t>5px;</a:t>
            </a:r>
          </a:p>
          <a:p>
            <a:pPr defTabSz="180000"/>
            <a:r>
              <a:rPr lang="en-US" altLang="ko-KR" sz="1400" dirty="0" smtClean="0"/>
              <a:t>	background : </a:t>
            </a:r>
            <a:r>
              <a:rPr lang="en-US" altLang="ko-KR" sz="1400" dirty="0"/>
              <a:t>red;</a:t>
            </a:r>
          </a:p>
          <a:p>
            <a:pPr defTabSz="180000"/>
            <a:r>
              <a:rPr lang="en-US" altLang="ko-KR" sz="1400" dirty="0" smtClean="0"/>
              <a:t>	color : </a:t>
            </a:r>
            <a:r>
              <a:rPr lang="en-US" altLang="ko-KR" sz="1400" dirty="0"/>
              <a:t>white;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&lt;/style&gt;&lt;/head&gt;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&lt;h3&gt;Merry Christmas!&lt;/h3&gt;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="media/christmastree.png" </a:t>
            </a:r>
          </a:p>
          <a:p>
            <a:pPr defTabSz="180000"/>
            <a:r>
              <a:rPr lang="en-US" altLang="ko-KR" sz="1400" dirty="0" smtClean="0"/>
              <a:t>		width</a:t>
            </a:r>
            <a:r>
              <a:rPr lang="en-US" altLang="ko-KR" sz="1400" dirty="0"/>
              <a:t>="300" height="300" </a:t>
            </a:r>
            <a:endParaRPr lang="en-US" altLang="ko-KR" sz="1400" dirty="0" smtClean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alt</a:t>
            </a:r>
            <a:r>
              <a:rPr lang="en-US" altLang="ko-KR" sz="1400" dirty="0"/>
              <a:t>="</a:t>
            </a:r>
            <a:r>
              <a:rPr lang="ko-KR" altLang="en-US" sz="1400" dirty="0"/>
              <a:t>크리스마스 트리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b="1" dirty="0"/>
              <a:t>&lt;div id="fixed</a:t>
            </a:r>
            <a:r>
              <a:rPr lang="en-US" altLang="ko-KR" sz="1400" b="1" dirty="0" smtClean="0"/>
              <a:t>"&gt;</a:t>
            </a:r>
            <a:r>
              <a:rPr lang="ko-KR" altLang="en-US" sz="1400" b="1" dirty="0" smtClean="0"/>
              <a:t>예수님이 탄생하셨습니다</a:t>
            </a:r>
            <a:r>
              <a:rPr lang="en-US" altLang="ko-KR" sz="1400" b="1" dirty="0" smtClean="0"/>
              <a:t>.</a:t>
            </a:r>
          </a:p>
          <a:p>
            <a:pPr defTabSz="180000"/>
            <a:r>
              <a:rPr lang="en-US" altLang="ko-KR" sz="1400" b="1" dirty="0" smtClean="0"/>
              <a:t>&lt;/</a:t>
            </a:r>
            <a:r>
              <a:rPr lang="en-US" altLang="ko-KR" sz="1400" b="1" dirty="0"/>
              <a:t>div&gt;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5-4 position : fixed</a:t>
            </a:r>
            <a:r>
              <a:rPr lang="ko-KR" altLang="en-US" dirty="0"/>
              <a:t>로 브라우저 </a:t>
            </a:r>
            <a:r>
              <a:rPr lang="ko-KR" altLang="en-US" dirty="0" smtClean="0"/>
              <a:t>하단 오른쪽에 </a:t>
            </a:r>
            <a:r>
              <a:rPr lang="ko-KR" altLang="en-US" dirty="0"/>
              <a:t>고정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355976" y="1698138"/>
            <a:ext cx="2959769" cy="4472311"/>
            <a:chOff x="5837529" y="2044893"/>
            <a:chExt cx="2959769" cy="447231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7529" y="2044893"/>
              <a:ext cx="2133537" cy="4267073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/>
            <p:nvPr/>
          </p:nvCxnSpPr>
          <p:spPr>
            <a:xfrm flipH="1">
              <a:off x="7863265" y="5861878"/>
              <a:ext cx="11515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7944179" y="5736278"/>
              <a:ext cx="8531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right : 10px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7596136" y="6077902"/>
              <a:ext cx="0" cy="11855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7257661" y="6270983"/>
              <a:ext cx="10134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bottom : 10px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37784" y="1492900"/>
            <a:ext cx="3355922" cy="1775470"/>
            <a:chOff x="3851920" y="1412776"/>
            <a:chExt cx="3355922" cy="177547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1920" y="1412776"/>
              <a:ext cx="2619157" cy="177547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930722" y="1974005"/>
              <a:ext cx="1277120" cy="442674"/>
            </a:xfrm>
            <a:prstGeom prst="wedgeRoundRectCallout">
              <a:avLst>
                <a:gd name="adj1" fmla="val -36849"/>
                <a:gd name="adj2" fmla="val 11504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"/>
              </a:lvl1pPr>
            </a:lstStyle>
            <a:p>
              <a:r>
                <a:rPr lang="ko-KR" altLang="en-US" dirty="0"/>
                <a:t>브라우저의</a:t>
              </a:r>
              <a:endParaRPr lang="en-US" altLang="ko-KR" dirty="0"/>
            </a:p>
            <a:p>
              <a:r>
                <a:rPr lang="ko-KR" altLang="en-US" dirty="0"/>
                <a:t>하단에 항상 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92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5-5 </a:t>
            </a:r>
            <a:r>
              <a:rPr lang="en-US" altLang="ko-KR" dirty="0"/>
              <a:t>position : fixed</a:t>
            </a:r>
            <a:r>
              <a:rPr lang="ko-KR" altLang="en-US" dirty="0"/>
              <a:t>로 브라우저 </a:t>
            </a:r>
            <a:r>
              <a:rPr lang="ko-KR" altLang="en-US" dirty="0" smtClean="0"/>
              <a:t>하단에 브라우저 너비로 고정 </a:t>
            </a:r>
            <a:r>
              <a:rPr lang="ko-KR" altLang="en-US" dirty="0"/>
              <a:t>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556792"/>
            <a:ext cx="4248472" cy="4985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fixed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배치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en-US" altLang="ko-KR" sz="1200" b="1" dirty="0"/>
              <a:t>footer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defTabSz="180000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position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fixed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180000"/>
            <a:r>
              <a:rPr lang="en-US" altLang="ko-KR" sz="1200" b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left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i="1" dirty="0">
                <a:solidFill>
                  <a:srgbClr val="7F007F"/>
                </a:solidFill>
                <a:latin typeface="Consolas" panose="020B0609020204030204" pitchFamily="49" charset="0"/>
              </a:rPr>
              <a:t>bottom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180000"/>
            <a:r>
              <a:rPr lang="en-US" altLang="ko-KR" sz="1200" b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width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100%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i="1" dirty="0">
                <a:solidFill>
                  <a:srgbClr val="3F5FBF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200" i="1" dirty="0">
                <a:solidFill>
                  <a:srgbClr val="3F5FBF"/>
                </a:solidFill>
                <a:latin typeface="Consolas" panose="020B0609020204030204" pitchFamily="49" charset="0"/>
              </a:rPr>
              <a:t>브라우저 폭 크기와 동일 *</a:t>
            </a:r>
            <a:r>
              <a:rPr lang="en-US" altLang="ko-KR" sz="1200" i="1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defTabSz="180000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b="1" dirty="0" smtClean="0">
                <a:solidFill>
                  <a:srgbClr val="7F007F"/>
                </a:solidFill>
                <a:latin typeface="Consolas" panose="020B0609020204030204" pitchFamily="49" charset="0"/>
              </a:rPr>
              <a:t>height</a:t>
            </a:r>
            <a:r>
              <a:rPr lang="ko-KR" alt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b="1" i="1" dirty="0">
                <a:solidFill>
                  <a:srgbClr val="2A00E1"/>
                </a:solidFill>
                <a:latin typeface="Consolas" panose="020B0609020204030204" pitchFamily="49" charset="0"/>
              </a:rPr>
              <a:t>30px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i="1" dirty="0">
                <a:solidFill>
                  <a:srgbClr val="3F5FBF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sz="1200" i="1" dirty="0">
                <a:solidFill>
                  <a:srgbClr val="3F5FBF"/>
                </a:solidFill>
                <a:latin typeface="Consolas" panose="020B0609020204030204" pitchFamily="49" charset="0"/>
              </a:rPr>
              <a:t>높이는 </a:t>
            </a:r>
            <a:r>
              <a:rPr lang="en-US" altLang="ko-KR" sz="1200" i="1" dirty="0">
                <a:solidFill>
                  <a:srgbClr val="3F5FBF"/>
                </a:solidFill>
                <a:latin typeface="Consolas" panose="020B0609020204030204" pitchFamily="49" charset="0"/>
              </a:rPr>
              <a:t>30</a:t>
            </a:r>
            <a:r>
              <a:rPr lang="ko-KR" altLang="en-US" sz="1200" i="1" dirty="0">
                <a:solidFill>
                  <a:srgbClr val="3F5FBF"/>
                </a:solidFill>
                <a:latin typeface="Consolas" panose="020B0609020204030204" pitchFamily="49" charset="0"/>
              </a:rPr>
              <a:t>픽셀로 고정 *</a:t>
            </a:r>
            <a:r>
              <a:rPr lang="en-US" altLang="ko-KR" sz="1200" i="1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pPr defTabSz="180000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margin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i="1" dirty="0">
                <a:solidFill>
                  <a:srgbClr val="2A00E1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i="1" dirty="0">
                <a:solidFill>
                  <a:srgbClr val="7F007F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i="1" dirty="0">
                <a:solidFill>
                  <a:srgbClr val="2A00E1"/>
                </a:solidFill>
                <a:latin typeface="Consolas" panose="020B0609020204030204" pitchFamily="49" charset="0"/>
              </a:rPr>
              <a:t>5px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180000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color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i="1" dirty="0">
                <a:solidFill>
                  <a:srgbClr val="2A00E1"/>
                </a:solidFill>
                <a:latin typeface="Consolas" panose="020B0609020204030204" pitchFamily="49" charset="0"/>
              </a:rPr>
              <a:t>white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180000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background-color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i="1" dirty="0" err="1">
                <a:solidFill>
                  <a:srgbClr val="2A00E1"/>
                </a:solidFill>
                <a:latin typeface="Consolas" panose="020B0609020204030204" pitchFamily="49" charset="0"/>
              </a:rPr>
              <a:t>darkgray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180000"/>
            <a:r>
              <a:rPr lang="en-US" altLang="ko-KR" sz="120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	text-align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i="1" dirty="0">
                <a:solidFill>
                  <a:srgbClr val="2A00E1"/>
                </a:solidFill>
                <a:latin typeface="Consolas" panose="020B0609020204030204" pitchFamily="49" charset="0"/>
              </a:rPr>
              <a:t>center</a:t>
            </a:r>
            <a:r>
              <a:rPr lang="en-US" altLang="ko-K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180000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학기말 공지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이제 곧 겨울 방학이 시작됩니다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학기 중 못다한</a:t>
            </a:r>
          </a:p>
          <a:p>
            <a:pPr defTabSz="180000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Java, C++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프로그래밍 열심히 하기 바랍니다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defTabSz="180000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인턴을 준비하는 학생들은 프로젝트 개발에 </a:t>
            </a:r>
          </a:p>
          <a:p>
            <a:pPr defTabSz="180000"/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더욱 힘쓰세요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그럼 다음 학기에 만나요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defTabSz="180000"/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footer</a:t>
            </a:r>
            <a:r>
              <a:rPr lang="en-US" altLang="ko-KR" sz="1200" b="1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2017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 12. 24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컴퓨터공학부</a:t>
            </a:r>
            <a:r>
              <a:rPr lang="en-US" altLang="ko-KR" sz="1200" b="1" dirty="0">
                <a:solidFill>
                  <a:srgbClr val="008080"/>
                </a:solidFill>
                <a:latin typeface="Consolas" panose="020B0609020204030204" pitchFamily="49" charset="0"/>
              </a:rPr>
              <a:t>&lt;/footer</a:t>
            </a:r>
            <a:r>
              <a:rPr lang="en-US" altLang="ko-KR" sz="1200" b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defTabSz="180000"/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00808"/>
            <a:ext cx="2327721" cy="2958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5351" y="5301208"/>
            <a:ext cx="1850612" cy="442674"/>
          </a:xfrm>
          <a:prstGeom prst="wedgeRoundRectCallout">
            <a:avLst>
              <a:gd name="adj1" fmla="val -40802"/>
              <a:gd name="adj2" fmla="val -941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dirty="0" smtClean="0"/>
              <a:t>position : fixed; </a:t>
            </a:r>
            <a:r>
              <a:rPr lang="ko-KR" altLang="en-US" dirty="0" smtClean="0"/>
              <a:t>로 브라우저 하단에 고정된 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845708" y="4433071"/>
            <a:ext cx="6960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left : 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98845" y="4600754"/>
            <a:ext cx="9428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bottom : 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5617" y="4758250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width : 100%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10394" y="4326180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C00000"/>
                </a:solidFill>
              </a:rPr>
              <a:t>height : 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>
            <a:off x="7861535" y="4299411"/>
            <a:ext cx="97718" cy="329843"/>
          </a:xfrm>
          <a:prstGeom prst="rightBrace">
            <a:avLst>
              <a:gd name="adj1" fmla="val 384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/>
          <p:cNvSpPr/>
          <p:nvPr/>
        </p:nvSpPr>
        <p:spPr>
          <a:xfrm rot="5400000">
            <a:off x="6587622" y="3618690"/>
            <a:ext cx="168682" cy="2308262"/>
          </a:xfrm>
          <a:prstGeom prst="rightBrace">
            <a:avLst>
              <a:gd name="adj1" fmla="val 384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76551" y="1340768"/>
            <a:ext cx="3699505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head&gt;&lt;</a:t>
            </a:r>
            <a:r>
              <a:rPr lang="en-US" altLang="ko-KR" sz="1200" dirty="0" smtClean="0"/>
              <a:t>title&gt;float </a:t>
            </a:r>
            <a:r>
              <a:rPr lang="ko-KR" altLang="en-US" sz="1200" dirty="0" smtClean="0"/>
              <a:t>배치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 err="1"/>
              <a:t>p</a:t>
            </a:r>
            <a:r>
              <a:rPr lang="en-US" altLang="ko-KR" sz="1200" b="1" dirty="0" err="1" smtClean="0"/>
              <a:t>#float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{ </a:t>
            </a:r>
          </a:p>
          <a:p>
            <a:pPr defTabSz="180000"/>
            <a:r>
              <a:rPr lang="en-US" altLang="ko-KR" sz="1200" dirty="0" smtClean="0"/>
              <a:t>	border : </a:t>
            </a:r>
            <a:r>
              <a:rPr lang="en-US" altLang="ko-KR" sz="1200" dirty="0"/>
              <a:t>1px dotted black;</a:t>
            </a:r>
          </a:p>
          <a:p>
            <a:pPr defTabSz="180000"/>
            <a:r>
              <a:rPr lang="en-US" altLang="ko-KR" sz="1200" dirty="0" smtClean="0"/>
              <a:t>	width : </a:t>
            </a:r>
            <a:r>
              <a:rPr lang="en-US" altLang="ko-KR" sz="1200" dirty="0"/>
              <a:t>8em;</a:t>
            </a:r>
          </a:p>
          <a:p>
            <a:pPr defTabSz="180000"/>
            <a:r>
              <a:rPr lang="en-US" altLang="ko-KR" sz="1200" dirty="0" smtClean="0"/>
              <a:t>	padding : </a:t>
            </a:r>
            <a:r>
              <a:rPr lang="en-US" altLang="ko-KR" sz="1200" dirty="0"/>
              <a:t>0.25em;</a:t>
            </a:r>
          </a:p>
          <a:p>
            <a:pPr defTabSz="180000"/>
            <a:r>
              <a:rPr lang="en-US" altLang="ko-KR" sz="1200" dirty="0" smtClean="0"/>
              <a:t>	margin : </a:t>
            </a:r>
            <a:r>
              <a:rPr lang="en-US" altLang="ko-KR" sz="1200" dirty="0"/>
              <a:t>1em;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float : </a:t>
            </a:r>
            <a:r>
              <a:rPr lang="en-US" altLang="ko-KR" sz="1200" b="1" dirty="0"/>
              <a:t>right;</a:t>
            </a:r>
          </a:p>
          <a:p>
            <a:pPr defTabSz="180000"/>
            <a:r>
              <a:rPr lang="en-US" altLang="ko-KR" sz="1200" b="1" dirty="0"/>
              <a:t>}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학기말 공지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en-US" altLang="ko-KR" sz="1200" b="1" dirty="0" smtClean="0"/>
              <a:t>&lt;</a:t>
            </a:r>
            <a:r>
              <a:rPr lang="en-US" altLang="ko-KR" sz="1200" b="1" dirty="0"/>
              <a:t>p </a:t>
            </a:r>
            <a:r>
              <a:rPr lang="en-US" altLang="ko-KR" sz="1200" b="1" dirty="0" smtClean="0"/>
              <a:t>id="</a:t>
            </a:r>
            <a:r>
              <a:rPr lang="en-US" altLang="ko-KR" sz="1200" b="1" dirty="0"/>
              <a:t>float"&gt;</a:t>
            </a:r>
          </a:p>
          <a:p>
            <a:pPr defTabSz="180000"/>
            <a:r>
              <a:rPr lang="en-US" altLang="ko-KR" sz="1200" dirty="0" smtClean="0"/>
              <a:t>	24</a:t>
            </a:r>
            <a:r>
              <a:rPr lang="ko-KR" altLang="en-US" sz="1200" dirty="0"/>
              <a:t>일은 피아니스트 조성진의 크리스마스 특별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연주가 </a:t>
            </a:r>
            <a:r>
              <a:rPr lang="ko-KR" altLang="en-US" sz="1200" dirty="0"/>
              <a:t>있습니다</a:t>
            </a:r>
            <a:r>
              <a:rPr lang="en-US" altLang="ko-KR" sz="1200" dirty="0" smtClean="0"/>
              <a:t>.&lt;/</a:t>
            </a:r>
            <a:r>
              <a:rPr lang="en-US" altLang="ko-KR" sz="1200" dirty="0"/>
              <a:t>p&gt;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p&gt;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이제 </a:t>
            </a:r>
            <a:r>
              <a:rPr lang="ko-KR" altLang="en-US" sz="1200" dirty="0"/>
              <a:t>곧 겨울 방학이 시작됩니다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학기 중 못다한</a:t>
            </a:r>
          </a:p>
          <a:p>
            <a:pPr defTabSz="180000"/>
            <a:r>
              <a:rPr lang="en-US" altLang="ko-KR" sz="1200" dirty="0" smtClean="0"/>
              <a:t>	Java</a:t>
            </a:r>
            <a:r>
              <a:rPr lang="en-US" altLang="ko-KR" sz="1200" dirty="0"/>
              <a:t>, C++ </a:t>
            </a:r>
            <a:r>
              <a:rPr lang="ko-KR" altLang="en-US" sz="1200" dirty="0"/>
              <a:t>프로그래밍 열심히 하기 바랍니다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인턴을 </a:t>
            </a:r>
            <a:r>
              <a:rPr lang="ko-KR" altLang="en-US" sz="1200" dirty="0"/>
              <a:t>준비하는 학생들은 프로젝트 개발에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smtClean="0"/>
              <a:t>더욱 </a:t>
            </a:r>
            <a:r>
              <a:rPr lang="ko-KR" altLang="en-US" sz="1200" dirty="0"/>
              <a:t>힘쓰세요</a:t>
            </a:r>
            <a:r>
              <a:rPr lang="en-US" altLang="ko-KR" sz="1200" dirty="0"/>
              <a:t>. </a:t>
            </a:r>
            <a:r>
              <a:rPr lang="ko-KR" altLang="en-US" sz="1200" dirty="0"/>
              <a:t>그럼 다음 학기에 만나요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5-6 </a:t>
            </a:r>
            <a:r>
              <a:rPr lang="en-US" altLang="ko-KR" dirty="0"/>
              <a:t>float : right</a:t>
            </a:r>
            <a:r>
              <a:rPr lang="ko-KR" altLang="en-US" dirty="0"/>
              <a:t>로 </a:t>
            </a:r>
            <a:r>
              <a:rPr lang="ko-KR" altLang="en-US" dirty="0" smtClean="0"/>
              <a:t>브라우저의 </a:t>
            </a:r>
            <a:r>
              <a:rPr lang="ko-KR" altLang="en-US" dirty="0"/>
              <a:t>오른편에 항상 </a:t>
            </a:r>
            <a:r>
              <a:rPr lang="ko-KR" altLang="en-US" dirty="0" smtClean="0"/>
              <a:t>배치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36732" y="5383657"/>
            <a:ext cx="84983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</a:t>
            </a:r>
            <a:r>
              <a:rPr lang="en-US" altLang="ko-KR" sz="1000" dirty="0"/>
              <a:t> </a:t>
            </a:r>
            <a:r>
              <a:rPr lang="ko-KR" altLang="en-US" sz="1000" dirty="0"/>
              <a:t>블록은 </a:t>
            </a:r>
            <a:endParaRPr lang="en-US" altLang="ko-KR" sz="1000" dirty="0"/>
          </a:p>
          <a:p>
            <a:r>
              <a:rPr lang="ko-KR" altLang="en-US" sz="1000" dirty="0"/>
              <a:t>브라우저</a:t>
            </a:r>
            <a:endParaRPr lang="en-US" altLang="ko-KR" sz="1000" dirty="0"/>
          </a:p>
          <a:p>
            <a:r>
              <a:rPr lang="ko-KR" altLang="en-US" sz="1000" dirty="0"/>
              <a:t>오른쪽에 </a:t>
            </a:r>
            <a:endParaRPr lang="en-US" altLang="ko-KR" sz="1000" dirty="0"/>
          </a:p>
          <a:p>
            <a:r>
              <a:rPr lang="ko-KR" altLang="en-US" sz="1000" dirty="0"/>
              <a:t>항상 출력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96" y="3305765"/>
            <a:ext cx="2102492" cy="31843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412776"/>
            <a:ext cx="3459350" cy="2531055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7527294" y="4985043"/>
            <a:ext cx="720080" cy="352985"/>
          </a:xfrm>
          <a:custGeom>
            <a:avLst/>
            <a:gdLst>
              <a:gd name="connsiteX0" fmla="*/ 276225 w 276225"/>
              <a:gd name="connsiteY0" fmla="*/ 714910 h 714910"/>
              <a:gd name="connsiteX1" fmla="*/ 209550 w 276225"/>
              <a:gd name="connsiteY1" fmla="*/ 105310 h 714910"/>
              <a:gd name="connsiteX2" fmla="*/ 0 w 276225"/>
              <a:gd name="connsiteY2" fmla="*/ 535 h 7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5" h="714910">
                <a:moveTo>
                  <a:pt x="276225" y="714910"/>
                </a:moveTo>
                <a:cubicBezTo>
                  <a:pt x="265906" y="469641"/>
                  <a:pt x="255587" y="224372"/>
                  <a:pt x="209550" y="105310"/>
                </a:cubicBezTo>
                <a:cubicBezTo>
                  <a:pt x="163513" y="-13752"/>
                  <a:pt x="0" y="535"/>
                  <a:pt x="0" y="53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63198" y="2241685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width : 8em</a:t>
            </a:r>
          </a:p>
          <a:p>
            <a:pPr algn="ctr"/>
            <a:r>
              <a:rPr lang="en-US" altLang="ko-KR" sz="1000" dirty="0" smtClean="0">
                <a:solidFill>
                  <a:srgbClr val="C00000"/>
                </a:solidFill>
              </a:rPr>
              <a:t>(8</a:t>
            </a:r>
            <a:r>
              <a:rPr lang="ko-KR" altLang="en-US" sz="1000" dirty="0" smtClean="0">
                <a:solidFill>
                  <a:srgbClr val="C00000"/>
                </a:solidFill>
              </a:rPr>
              <a:t>개의 글자 크기</a:t>
            </a:r>
            <a:r>
              <a:rPr lang="en-US" altLang="ko-KR" sz="1000" dirty="0" smtClean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 rot="5400000" flipH="1">
            <a:off x="7148453" y="2222884"/>
            <a:ext cx="181618" cy="1008112"/>
          </a:xfrm>
          <a:prstGeom prst="rightBrace">
            <a:avLst>
              <a:gd name="adj1" fmla="val 384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4900" y="1628800"/>
            <a:ext cx="4032448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head&gt;&lt;title&gt;z-index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/>
              <a:t>div { </a:t>
            </a:r>
            <a:r>
              <a:rPr lang="en-US" altLang="ko-KR" sz="1200" dirty="0" smtClean="0"/>
              <a:t>position : </a:t>
            </a:r>
            <a:r>
              <a:rPr lang="en-US" altLang="ko-KR" sz="1200" dirty="0"/>
              <a:t>absolute; }</a:t>
            </a:r>
          </a:p>
          <a:p>
            <a:pPr defTabSz="180000"/>
            <a:r>
              <a:rPr lang="en-US" altLang="ko-KR" sz="1200" dirty="0" err="1" smtClean="0"/>
              <a:t>img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{ </a:t>
            </a:r>
            <a:r>
              <a:rPr lang="en-US" altLang="ko-KR" sz="1200" b="1" dirty="0" smtClean="0"/>
              <a:t>position : absolute</a:t>
            </a:r>
            <a:r>
              <a:rPr lang="en-US" altLang="ko-KR" sz="1200" b="1" dirty="0"/>
              <a:t>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smtClean="0"/>
              <a:t>#</a:t>
            </a:r>
            <a:r>
              <a:rPr lang="en-US" altLang="ko-KR" sz="1200" dirty="0" err="1"/>
              <a:t>spadeA</a:t>
            </a:r>
            <a:r>
              <a:rPr lang="en-US" altLang="ko-KR" sz="1200" dirty="0"/>
              <a:t> { </a:t>
            </a:r>
            <a:r>
              <a:rPr lang="en-US" altLang="ko-KR" sz="1200" b="1" dirty="0" smtClean="0"/>
              <a:t>z-index : -</a:t>
            </a:r>
            <a:r>
              <a:rPr lang="en-US" altLang="ko-KR" sz="1200" b="1" dirty="0"/>
              <a:t>3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left : 10px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top : 20px;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#spade2 { </a:t>
            </a:r>
            <a:r>
              <a:rPr lang="en-US" altLang="ko-KR" sz="1200" b="1" dirty="0" smtClean="0"/>
              <a:t>z-index : 2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left : 40px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top : 30px;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#spade3 { </a:t>
            </a:r>
            <a:r>
              <a:rPr lang="en-US" altLang="ko-KR" sz="1200" b="1" dirty="0" smtClean="0"/>
              <a:t>z-index : 3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left : 80px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top : 40px;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#spade7 { </a:t>
            </a:r>
            <a:r>
              <a:rPr lang="en-US" altLang="ko-KR" sz="1200" b="1" dirty="0" smtClean="0"/>
              <a:t>z-index : 7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left : 120px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top : 50px;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pl-PL" altLang="ko-KR" sz="1200" b="1" dirty="0"/>
              <a:t>&lt;img</a:t>
            </a:r>
            <a:r>
              <a:rPr lang="pl-PL" altLang="ko-KR" sz="1200" dirty="0"/>
              <a:t> </a:t>
            </a:r>
            <a:r>
              <a:rPr lang="pl-PL" altLang="ko-KR" sz="1200" b="1" dirty="0"/>
              <a:t>id="spadeA" </a:t>
            </a:r>
            <a:r>
              <a:rPr lang="pl-PL" altLang="ko-KR" sz="1200" dirty="0"/>
              <a:t>src="media/spade-A.png" </a:t>
            </a:r>
          </a:p>
          <a:p>
            <a:pPr defTabSz="180000"/>
            <a:r>
              <a:rPr lang="en-US" altLang="ko-KR" sz="1200" dirty="0" smtClean="0"/>
              <a:t>			width</a:t>
            </a:r>
            <a:r>
              <a:rPr lang="en-US" altLang="ko-KR" sz="1200" dirty="0"/>
              <a:t>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A"&gt;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="media/spade-2.png" </a:t>
            </a:r>
          </a:p>
          <a:p>
            <a:pPr defTabSz="180000"/>
            <a:r>
              <a:rPr lang="en-US" altLang="ko-KR" sz="1200" dirty="0" smtClean="0"/>
              <a:t>			width</a:t>
            </a:r>
            <a:r>
              <a:rPr lang="en-US" altLang="ko-KR" sz="1200" dirty="0"/>
              <a:t>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2"&gt;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="media/spade-3.png" </a:t>
            </a:r>
          </a:p>
          <a:p>
            <a:pPr defTabSz="180000"/>
            <a:r>
              <a:rPr lang="en-US" altLang="ko-KR" sz="1200" dirty="0" smtClean="0"/>
              <a:t>			width</a:t>
            </a:r>
            <a:r>
              <a:rPr lang="en-US" altLang="ko-KR" sz="1200" dirty="0"/>
              <a:t>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3"&gt;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id="spade7"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="media/spade-7.png" </a:t>
            </a:r>
          </a:p>
          <a:p>
            <a:pPr defTabSz="180000"/>
            <a:r>
              <a:rPr lang="en-US" altLang="ko-KR" sz="1200" dirty="0" smtClean="0"/>
              <a:t>			width</a:t>
            </a:r>
            <a:r>
              <a:rPr lang="en-US" altLang="ko-KR" sz="1200" dirty="0"/>
              <a:t>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7"&gt;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772816"/>
            <a:ext cx="2458219" cy="35806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5-7 </a:t>
            </a:r>
            <a:r>
              <a:rPr lang="en-US" altLang="ko-KR" dirty="0"/>
              <a:t>z-index</a:t>
            </a:r>
            <a:r>
              <a:rPr lang="ko-KR" altLang="en-US" dirty="0"/>
              <a:t>로 카드 쌓기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97951" y="586300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z-index</a:t>
            </a:r>
            <a:r>
              <a:rPr lang="en-US" altLang="ko-KR" sz="1200" dirty="0">
                <a:solidFill>
                  <a:srgbClr val="C00000"/>
                </a:solidFill>
              </a:rPr>
              <a:t>: -3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5644" y="5587209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</a:t>
            </a:r>
            <a:r>
              <a:rPr lang="en-US" altLang="ko-KR" sz="1200" dirty="0" smtClean="0">
                <a:solidFill>
                  <a:srgbClr val="C00000"/>
                </a:solidFill>
              </a:rPr>
              <a:t>2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5267" y="5047225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7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7266008" y="4742952"/>
            <a:ext cx="75878" cy="304273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5676003" y="4387001"/>
            <a:ext cx="293860" cy="1513287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096850" y="4583529"/>
            <a:ext cx="355543" cy="1034924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564" y="535149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</a:t>
            </a:r>
            <a:r>
              <a:rPr lang="en-US" altLang="ko-KR" sz="1200" dirty="0" smtClean="0">
                <a:solidFill>
                  <a:srgbClr val="C00000"/>
                </a:solidFill>
              </a:rPr>
              <a:t>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 flipH="1">
            <a:off x="6475499" y="4613432"/>
            <a:ext cx="365563" cy="782800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1916832"/>
            <a:ext cx="4319874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&lt;head&gt;&lt;title&gt;visibility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 smtClean="0"/>
              <a:t>span {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>
                <a:solidFill>
                  <a:schemeClr val="accent2">
                    <a:lumMod val="75000"/>
                  </a:schemeClr>
                </a:solidFill>
              </a:rPr>
              <a:t>visibility : hidden;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&lt;/style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다음 빈 곳에 숨은 단어</a:t>
            </a:r>
            <a:r>
              <a:rPr lang="en-US" altLang="ko-KR" sz="1200" dirty="0"/>
              <a:t>?&lt;/h3&gt;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 smtClean="0"/>
              <a:t>ul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li&gt;I (</a:t>
            </a:r>
            <a:r>
              <a:rPr lang="en-US" altLang="ko-KR" sz="1200" b="1" dirty="0"/>
              <a:t>&lt;</a:t>
            </a:r>
            <a:r>
              <a:rPr lang="en-US" altLang="ko-KR" sz="1200" b="1" dirty="0" smtClean="0"/>
              <a:t>span&gt;love</a:t>
            </a:r>
            <a:r>
              <a:rPr lang="en-US" altLang="ko-KR" sz="1200" b="1" dirty="0"/>
              <a:t>&lt;/span&gt;</a:t>
            </a:r>
            <a:r>
              <a:rPr lang="en-US" altLang="ko-KR" sz="1200" dirty="0"/>
              <a:t>) you</a:t>
            </a:r>
            <a:r>
              <a:rPr lang="en-US" altLang="ko-KR" sz="1200" dirty="0" smtClean="0"/>
              <a:t>.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&lt;li&gt;CSS </a:t>
            </a:r>
            <a:r>
              <a:rPr lang="en-US" altLang="ko-KR" sz="1200" dirty="0"/>
              <a:t>is </a:t>
            </a:r>
            <a:r>
              <a:rPr lang="en-US" altLang="ko-KR" sz="1200" dirty="0" smtClean="0"/>
              <a:t>Cascading (</a:t>
            </a:r>
            <a:r>
              <a:rPr lang="en-US" altLang="ko-KR" sz="1200" b="1" dirty="0" smtClean="0"/>
              <a:t>&lt;span&gt;Style</a:t>
            </a:r>
            <a:r>
              <a:rPr lang="en-US" altLang="ko-KR" sz="1200" b="1" dirty="0"/>
              <a:t>&lt;/span&gt;</a:t>
            </a:r>
            <a:r>
              <a:rPr lang="en-US" altLang="ko-KR" sz="1200" dirty="0"/>
              <a:t>) Sheet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&lt;</a:t>
            </a:r>
            <a:r>
              <a:rPr lang="en-US" altLang="ko-KR" sz="1200" dirty="0"/>
              <a:t>li&gt;</a:t>
            </a:r>
            <a:r>
              <a:rPr lang="ko-KR" altLang="en-US" sz="1200" dirty="0"/>
              <a:t>응답하라 </a:t>
            </a:r>
            <a:r>
              <a:rPr lang="en-US" altLang="ko-KR" sz="1200" dirty="0"/>
              <a:t>(</a:t>
            </a:r>
            <a:r>
              <a:rPr lang="en-US" altLang="ko-KR" sz="1200" b="1" dirty="0"/>
              <a:t>&lt;</a:t>
            </a:r>
            <a:r>
              <a:rPr lang="en-US" altLang="ko-KR" sz="1200" b="1" dirty="0" smtClean="0"/>
              <a:t>span&gt;1988&lt;/</a:t>
            </a:r>
            <a:r>
              <a:rPr lang="en-US" altLang="ko-KR" sz="1200" b="1" dirty="0"/>
              <a:t>span</a:t>
            </a:r>
            <a:r>
              <a:rPr lang="en-US" altLang="ko-KR" sz="1200" b="1" dirty="0" smtClean="0"/>
              <a:t>&gt;</a:t>
            </a:r>
            <a:r>
              <a:rPr lang="en-US" altLang="ko-KR" sz="1200" dirty="0" smtClean="0"/>
              <a:t>).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991896"/>
            <a:ext cx="2758903" cy="227609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5-8 visibility</a:t>
            </a:r>
            <a:r>
              <a:rPr lang="ko-KR" altLang="en-US" dirty="0" smtClean="0"/>
              <a:t>로 </a:t>
            </a:r>
            <a:r>
              <a:rPr lang="ko-KR" altLang="en-US" dirty="0"/>
              <a:t>텍스트 </a:t>
            </a:r>
            <a:r>
              <a:rPr lang="ko-KR" altLang="en-US" dirty="0" smtClean="0"/>
              <a:t>숨기기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40152" y="4565048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공간은 차지하지만 </a:t>
            </a:r>
            <a:endParaRPr lang="en-US" altLang="ko-KR" sz="1000" dirty="0" smtClean="0">
              <a:solidFill>
                <a:srgbClr val="C00000"/>
              </a:solidFill>
            </a:endParaRPr>
          </a:p>
          <a:p>
            <a:r>
              <a:rPr lang="ko-KR" altLang="en-US" sz="1000" dirty="0" smtClean="0">
                <a:solidFill>
                  <a:srgbClr val="C00000"/>
                </a:solidFill>
              </a:rPr>
              <a:t>텍스트는 보이지 않음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3491880" y="3933056"/>
            <a:ext cx="2520280" cy="1185990"/>
          </a:xfrm>
          <a:custGeom>
            <a:avLst/>
            <a:gdLst>
              <a:gd name="connsiteX0" fmla="*/ 0 w 2584174"/>
              <a:gd name="connsiteY0" fmla="*/ 954157 h 1157958"/>
              <a:gd name="connsiteX1" fmla="*/ 485030 w 2584174"/>
              <a:gd name="connsiteY1" fmla="*/ 1152939 h 1157958"/>
              <a:gd name="connsiteX2" fmla="*/ 2313830 w 2584174"/>
              <a:gd name="connsiteY2" fmla="*/ 993913 h 1157958"/>
              <a:gd name="connsiteX3" fmla="*/ 2584174 w 2584174"/>
              <a:gd name="connsiteY3" fmla="*/ 0 h 11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174" h="1157958">
                <a:moveTo>
                  <a:pt x="0" y="954157"/>
                </a:moveTo>
                <a:cubicBezTo>
                  <a:pt x="49696" y="1050235"/>
                  <a:pt x="99392" y="1146313"/>
                  <a:pt x="485030" y="1152939"/>
                </a:cubicBezTo>
                <a:cubicBezTo>
                  <a:pt x="870668" y="1159565"/>
                  <a:pt x="1963973" y="1186069"/>
                  <a:pt x="2313830" y="993913"/>
                </a:cubicBezTo>
                <a:cubicBezTo>
                  <a:pt x="2663687" y="801757"/>
                  <a:pt x="2524539" y="129871"/>
                  <a:pt x="2584174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131840" y="4702842"/>
            <a:ext cx="432048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24897" y="4367010"/>
            <a:ext cx="1197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C00000"/>
                </a:solidFill>
              </a:rPr>
              <a:t>visibility : hidden;</a:t>
            </a:r>
          </a:p>
        </p:txBody>
      </p:sp>
    </p:spTree>
    <p:extLst>
      <p:ext uri="{BB962C8B-B14F-4D97-AF65-F5344CB8AC3E}">
        <p14:creationId xmlns:p14="http://schemas.microsoft.com/office/powerpoint/2010/main" val="4094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5-9 overflow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916832"/>
            <a:ext cx="2442879" cy="37072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568" y="1772816"/>
            <a:ext cx="45720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&lt;html&gt;&lt;head&gt;&lt;title&gt;overflow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p {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width </a:t>
            </a:r>
            <a:r>
              <a:rPr lang="en-US" altLang="ko-KR" sz="1200" dirty="0">
                <a:latin typeface="+mj-lt"/>
              </a:rPr>
              <a:t>: 15em;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height </a:t>
            </a:r>
            <a:r>
              <a:rPr lang="en-US" altLang="ko-KR" sz="1200" dirty="0">
                <a:latin typeface="+mj-lt"/>
              </a:rPr>
              <a:t>: 3em;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border </a:t>
            </a:r>
            <a:r>
              <a:rPr lang="en-US" altLang="ko-KR" sz="1200" dirty="0">
                <a:latin typeface="+mj-lt"/>
              </a:rPr>
              <a:t>: 1px solid </a:t>
            </a:r>
            <a:r>
              <a:rPr lang="en-US" altLang="ko-KR" sz="1200" dirty="0" err="1">
                <a:latin typeface="+mj-lt"/>
              </a:rPr>
              <a:t>lightgray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 defTabSz="180000"/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.hidden { </a:t>
            </a:r>
            <a:r>
              <a:rPr lang="en-US" altLang="ko-KR" sz="1200" b="1" dirty="0">
                <a:latin typeface="+mj-lt"/>
              </a:rPr>
              <a:t>overflow : hidden;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.visible { </a:t>
            </a:r>
            <a:r>
              <a:rPr lang="en-US" altLang="ko-KR" sz="1200" b="1" dirty="0">
                <a:latin typeface="+mj-lt"/>
              </a:rPr>
              <a:t>overflow : visible;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.scroll { </a:t>
            </a:r>
            <a:r>
              <a:rPr lang="en-US" altLang="ko-KR" sz="1200" b="1" dirty="0">
                <a:latin typeface="+mj-lt"/>
              </a:rPr>
              <a:t>overflow : scroll;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&lt;/style&gt;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&lt;h3&gt;overflow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</a:t>
            </a:r>
            <a:r>
              <a:rPr lang="en-US" altLang="ko-KR" sz="1200" dirty="0" err="1">
                <a:latin typeface="+mj-lt"/>
              </a:rPr>
              <a:t>hr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&lt;</a:t>
            </a:r>
            <a:r>
              <a:rPr lang="en-US" altLang="ko-KR" sz="1200" dirty="0">
                <a:latin typeface="+mj-lt"/>
              </a:rPr>
              <a:t>p </a:t>
            </a:r>
            <a:r>
              <a:rPr lang="en-US" altLang="ko-KR" sz="1200" b="1" dirty="0">
                <a:latin typeface="+mj-lt"/>
              </a:rPr>
              <a:t>class="hidden"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hidden </a:t>
            </a:r>
            <a:r>
              <a:rPr lang="ko-KR" altLang="en-US" sz="1200" dirty="0">
                <a:latin typeface="+mj-lt"/>
              </a:rPr>
              <a:t>값을 적용하면 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ko-KR" altLang="en-US" sz="1200" dirty="0" smtClean="0">
                <a:latin typeface="+mj-lt"/>
              </a:rPr>
              <a:t>박스를 </a:t>
            </a:r>
            <a:r>
              <a:rPr lang="ko-KR" altLang="en-US" sz="1200" dirty="0">
                <a:latin typeface="+mj-lt"/>
              </a:rPr>
              <a:t>넘어가는 내용을 잘려 보이지 않습니다</a:t>
            </a:r>
            <a:r>
              <a:rPr lang="en-US" altLang="ko-KR" sz="1200" dirty="0">
                <a:latin typeface="+mj-lt"/>
              </a:rPr>
              <a:t>.&lt;/p&gt;&lt;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class="visible"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visible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ko-KR" altLang="en-US" sz="1200" dirty="0" smtClean="0">
                <a:latin typeface="+mj-lt"/>
              </a:rPr>
              <a:t>콘텐트가 </a:t>
            </a:r>
            <a:r>
              <a:rPr lang="ko-KR" altLang="en-US" sz="1200" dirty="0">
                <a:latin typeface="+mj-lt"/>
              </a:rPr>
              <a:t>크면 박스를 넘어가서도 출력됩니다</a:t>
            </a:r>
            <a:r>
              <a:rPr lang="en-US" altLang="ko-KR" sz="1200" dirty="0">
                <a:latin typeface="+mj-lt"/>
              </a:rPr>
              <a:t>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class="scroll"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scroll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 smtClean="0">
                <a:latin typeface="+mj-lt"/>
              </a:rPr>
              <a:t>		</a:t>
            </a:r>
            <a:r>
              <a:rPr lang="ko-KR" altLang="en-US" sz="1200" dirty="0" smtClean="0">
                <a:latin typeface="+mj-lt"/>
              </a:rPr>
              <a:t>박스에 </a:t>
            </a:r>
            <a:r>
              <a:rPr lang="ko-KR" altLang="en-US" sz="1200" dirty="0" err="1">
                <a:latin typeface="+mj-lt"/>
              </a:rPr>
              <a:t>스크롤바를</a:t>
            </a:r>
            <a:r>
              <a:rPr lang="ko-KR" altLang="en-US" sz="1200" dirty="0">
                <a:latin typeface="+mj-lt"/>
              </a:rPr>
              <a:t> 붙여 출력합니다</a:t>
            </a:r>
            <a:r>
              <a:rPr lang="en-US" altLang="ko-KR" sz="12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&lt;/html&gt;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0959" y="3212976"/>
            <a:ext cx="1283024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overflow : hidden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380959" y="4128294"/>
            <a:ext cx="1232370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overflow : visible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726152"/>
            <a:ext cx="1171911" cy="280928"/>
          </a:xfrm>
          <a:prstGeom prst="wedgeRoundRectCallout">
            <a:avLst>
              <a:gd name="adj1" fmla="val 47923"/>
              <a:gd name="adj2" fmla="val -169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overflow : scroll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2312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강의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1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CSS3</a:t>
            </a:r>
            <a:r>
              <a:rPr lang="ko-KR" altLang="en-US" dirty="0" smtClean="0"/>
              <a:t>로 리스트 꾸미기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리스트의 모양을 꾸미는 </a:t>
            </a:r>
            <a:r>
              <a:rPr lang="en-US" altLang="ko-KR" dirty="0" smtClean="0"/>
              <a:t>CSS3 </a:t>
            </a:r>
            <a:r>
              <a:rPr lang="ko-KR" altLang="en-US" dirty="0" err="1" smtClean="0"/>
              <a:t>프로퍼티들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80052"/>
              </p:ext>
            </p:extLst>
          </p:nvPr>
        </p:nvGraphicFramePr>
        <p:xfrm>
          <a:off x="1043608" y="1988840"/>
          <a:ext cx="6696744" cy="1659829"/>
        </p:xfrm>
        <a:graphic>
          <a:graphicData uri="http://schemas.openxmlformats.org/drawingml/2006/table">
            <a:tbl>
              <a:tblPr/>
              <a:tblGrid>
                <a:gridCol w="1676979"/>
                <a:gridCol w="5019765"/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프로퍼티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list-style-type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타입 지정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list-style-image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마커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이미지 지정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list-style-position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마커의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출력 위치 지정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아이템 영역 내 혹은 영역 바깥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list-style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앞의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프로퍼티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값을 한 번에 지정하는 단축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프로퍼티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102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700808"/>
            <a:ext cx="2632899" cy="25064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리스트</a:t>
            </a:r>
            <a:r>
              <a:rPr lang="en-US" altLang="ko-KR" dirty="0"/>
              <a:t> </a:t>
            </a:r>
            <a:r>
              <a:rPr lang="en-US" altLang="ko-KR" dirty="0" err="1"/>
              <a:t>꾸미기에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</a:t>
            </a:r>
            <a:r>
              <a:rPr lang="en-US" altLang="ko-KR" dirty="0" err="1"/>
              <a:t>기본</a:t>
            </a:r>
            <a:r>
              <a:rPr lang="en-US" altLang="ko-KR" dirty="0"/>
              <a:t> HTML </a:t>
            </a:r>
            <a:r>
              <a:rPr lang="en-US" altLang="ko-KR" dirty="0" err="1"/>
              <a:t>문서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3960440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리스트 꾸미기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커피 메뉴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 smtClean="0"/>
              <a:t>	&lt;</a:t>
            </a:r>
            <a:r>
              <a:rPr lang="en-US" altLang="ko-KR" sz="1400" b="1" dirty="0"/>
              <a:t>li&gt;Espresso&lt;/li&gt;</a:t>
            </a:r>
          </a:p>
          <a:p>
            <a:pPr defTabSz="180000"/>
            <a:r>
              <a:rPr lang="en-US" altLang="ko-KR" sz="1400" b="1" dirty="0" smtClean="0"/>
              <a:t>	&lt;</a:t>
            </a:r>
            <a:r>
              <a:rPr lang="en-US" altLang="ko-KR" sz="1400" b="1" dirty="0"/>
              <a:t>li&gt;Cappuccino&lt;/li&gt;</a:t>
            </a:r>
          </a:p>
          <a:p>
            <a:pPr defTabSz="180000"/>
            <a:r>
              <a:rPr lang="en-US" altLang="ko-KR" sz="1400" b="1" dirty="0" smtClean="0"/>
              <a:t>	&lt;</a:t>
            </a:r>
            <a:r>
              <a:rPr lang="en-US" altLang="ko-KR" sz="1400" b="1" dirty="0"/>
              <a:t>li&gt;Cafe Latte&lt;/li&gt;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412243" y="3738013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520254" y="3947915"/>
            <a:ext cx="108012" cy="504056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64088" y="4421660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</a:t>
            </a:r>
            <a:r>
              <a:rPr lang="ko-KR" altLang="en-US" sz="1000" dirty="0" err="1" smtClean="0"/>
              <a:t>마커</a:t>
            </a:r>
            <a:r>
              <a:rPr lang="en-US" altLang="ko-KR" sz="1000" dirty="0" smtClean="0"/>
              <a:t>(marker)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56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리스트와 아이템에 배경색 </a:t>
            </a:r>
            <a:r>
              <a:rPr lang="ko-KR" altLang="en-US" dirty="0" smtClean="0"/>
              <a:t>입히기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87624" y="2060848"/>
            <a:ext cx="6816789" cy="3352874"/>
            <a:chOff x="1259632" y="1775993"/>
            <a:chExt cx="6816789" cy="335287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9625" y="2029909"/>
              <a:ext cx="2488506" cy="2667781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>
            <a:xfrm>
              <a:off x="4727848" y="4170094"/>
              <a:ext cx="216023" cy="20990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58" idx="3"/>
              <a:endCxn id="39" idx="2"/>
            </p:cNvCxnSpPr>
            <p:nvPr/>
          </p:nvCxnSpPr>
          <p:spPr>
            <a:xfrm flipV="1">
              <a:off x="4264507" y="4275045"/>
              <a:ext cx="463341" cy="84259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4514926" y="4797152"/>
              <a:ext cx="45823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322983" y="4863905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padding-left 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: 50px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59929" y="3314955"/>
              <a:ext cx="968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padding-</a:t>
              </a:r>
            </a:p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top : 10px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88650" y="3878008"/>
              <a:ext cx="987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padding-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bottom :  5px</a:t>
              </a:r>
              <a:endParaRPr lang="en-US" altLang="ko-KR" sz="1000" dirty="0">
                <a:solidFill>
                  <a:srgbClr val="C0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10859" y="4882646"/>
              <a:ext cx="13867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padding-right 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: 10px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259632" y="2052578"/>
              <a:ext cx="2955693" cy="2031325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 smtClean="0"/>
                <a:t>ul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/>
                <a:t>{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background : goldenrod</a:t>
              </a:r>
              <a:r>
                <a:rPr lang="en-US" altLang="ko-KR" sz="1400" dirty="0" smtClean="0"/>
                <a:t>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padding : </a:t>
              </a:r>
              <a:r>
                <a:rPr lang="en-US" altLang="ko-KR" sz="1400" dirty="0"/>
                <a:t>10px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50px;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r>
                <a:rPr lang="en-US" altLang="ko-KR" sz="1400" b="1" dirty="0" err="1"/>
                <a:t>ul</a:t>
              </a:r>
              <a:r>
                <a:rPr lang="en-US" altLang="ko-KR" sz="1400" b="1" dirty="0"/>
                <a:t> li </a:t>
              </a:r>
              <a:r>
                <a:rPr lang="en-US" altLang="ko-KR" sz="1400" b="1" dirty="0" smtClean="0"/>
                <a:t>{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background : </a:t>
              </a:r>
              <a:r>
                <a:rPr lang="en-US" altLang="ko-KR" sz="1400" b="1" dirty="0" err="1" smtClean="0">
                  <a:solidFill>
                    <a:srgbClr val="C00000"/>
                  </a:solidFill>
                </a:rPr>
                <a:t>greenyellow</a:t>
              </a:r>
              <a:r>
                <a:rPr lang="en-US" altLang="ko-KR" sz="1400" dirty="0" smtClean="0"/>
                <a:t>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margin-bottom : 5px;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38735" y="1775993"/>
              <a:ext cx="9829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</a:t>
              </a:r>
              <a:r>
                <a:rPr lang="ko-KR" altLang="en-US" sz="1050" dirty="0">
                  <a:solidFill>
                    <a:srgbClr val="C00000"/>
                  </a:solidFill>
                </a:rPr>
                <a:t>일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41777" y="4236193"/>
              <a:ext cx="1622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마커</a:t>
              </a:r>
              <a:r>
                <a:rPr lang="en-US" altLang="ko-KR" sz="1000" dirty="0" smtClean="0"/>
                <a:t>(</a:t>
              </a:r>
              <a:r>
                <a:rPr lang="ko-KR" altLang="en-US" sz="1000" dirty="0" smtClean="0"/>
                <a:t>아이템바깥에 있음</a:t>
              </a:r>
              <a:r>
                <a:rPr lang="en-US" altLang="ko-KR" sz="1000" dirty="0" smtClean="0"/>
                <a:t>)</a:t>
              </a:r>
              <a:endParaRPr lang="ko-KR" altLang="en-US" sz="1000" dirty="0"/>
            </a:p>
          </p:txBody>
        </p:sp>
        <p:sp>
          <p:nvSpPr>
            <p:cNvPr id="24" name="모서리가 둥근 사각형 설명선 23"/>
            <p:cNvSpPr/>
            <p:nvPr/>
          </p:nvSpPr>
          <p:spPr>
            <a:xfrm>
              <a:off x="5967553" y="2935023"/>
              <a:ext cx="836694" cy="216024"/>
            </a:xfrm>
            <a:prstGeom prst="wedgeRoundRectCallout">
              <a:avLst>
                <a:gd name="adj1" fmla="val 3884"/>
                <a:gd name="adj2" fmla="val 2391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ul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영역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514926" y="4437112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977736" y="4437112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514940" y="4797152"/>
              <a:ext cx="20085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715795" y="4437112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6797670" y="4437112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6804248" y="4797152"/>
              <a:ext cx="20085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660232" y="4104664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660232" y="4150360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7013457" y="3959763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7020272" y="4157712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650706" y="3551205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650706" y="3642947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7003931" y="3399726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7010746" y="3637143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사각형 설명선 56"/>
            <p:cNvSpPr/>
            <p:nvPr/>
          </p:nvSpPr>
          <p:spPr>
            <a:xfrm>
              <a:off x="5436096" y="3239606"/>
              <a:ext cx="836694" cy="216024"/>
            </a:xfrm>
            <a:prstGeom prst="wedgeRoundRectCallout">
              <a:avLst>
                <a:gd name="adj1" fmla="val -8696"/>
                <a:gd name="adj2" fmla="val 17671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&lt;li&gt;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영역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10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마커의 위치</a:t>
            </a:r>
            <a:r>
              <a:rPr lang="en-US" altLang="ko-KR" smtClean="0"/>
              <a:t>, list-style-position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아이템 영역 안쪽에 마커 배치</a:t>
            </a:r>
            <a:endParaRPr lang="en-US" altLang="ko-KR" smtClean="0"/>
          </a:p>
          <a:p>
            <a:pPr lvl="1"/>
            <a:r>
              <a:rPr lang="en-US" altLang="ko-KR" smtClean="0"/>
              <a:t>list-style-position : inside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475656" y="2492896"/>
            <a:ext cx="5799602" cy="3212882"/>
            <a:chOff x="1259632" y="2132856"/>
            <a:chExt cx="5799602" cy="321288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2348880"/>
              <a:ext cx="2487234" cy="266641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259632" y="2389039"/>
              <a:ext cx="2952328" cy="224676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 err="1" smtClean="0"/>
                <a:t>ul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/>
                <a:t>{</a:t>
              </a:r>
            </a:p>
            <a:p>
              <a:pPr defTabSz="180000"/>
              <a:r>
                <a:rPr lang="en-US" altLang="ko-KR" sz="1400" dirty="0" smtClean="0"/>
                <a:t>	background : goldenrod;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padding : </a:t>
              </a:r>
              <a:r>
                <a:rPr lang="en-US" altLang="ko-KR" sz="1400" dirty="0"/>
                <a:t>10px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50px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list-style-position : inside</a:t>
              </a:r>
              <a:r>
                <a:rPr lang="en-US" altLang="ko-KR" sz="1400" b="1" i="1" dirty="0" smtClean="0"/>
                <a:t>;</a:t>
              </a:r>
              <a:endParaRPr lang="en-US" altLang="ko-KR" sz="1400" b="1" i="1" dirty="0"/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r>
                <a:rPr lang="en-US" altLang="ko-KR" sz="1400" b="1" dirty="0" err="1"/>
                <a:t>ul</a:t>
              </a:r>
              <a:r>
                <a:rPr lang="en-US" altLang="ko-KR" sz="1400" b="1" dirty="0"/>
                <a:t> li </a:t>
              </a:r>
              <a:r>
                <a:rPr lang="en-US" altLang="ko-KR" sz="1400" b="1" dirty="0" smtClean="0"/>
                <a:t>{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dirty="0" smtClean="0"/>
                <a:t>background : </a:t>
              </a:r>
              <a:r>
                <a:rPr lang="en-US" altLang="ko-KR" sz="1400" dirty="0" err="1" smtClean="0"/>
                <a:t>greenyellow</a:t>
              </a:r>
              <a:r>
                <a:rPr lang="en-US" altLang="ko-KR" sz="1400" dirty="0" smtClean="0"/>
                <a:t>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margin-bottom : 5px;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0" y="5099517"/>
              <a:ext cx="23042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 smtClean="0"/>
                <a:t>마커가</a:t>
              </a:r>
              <a:r>
                <a:rPr lang="ko-KR" altLang="en-US" sz="1000" dirty="0" smtClean="0"/>
                <a:t> 아이템 영역의 안쪽에 배치됨</a:t>
              </a:r>
              <a:endParaRPr lang="ko-KR" altLang="en-US" sz="1000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053192" y="3951314"/>
              <a:ext cx="216023" cy="20990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42811" y="2132856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</a:t>
              </a:r>
              <a:r>
                <a:rPr lang="ko-KR" altLang="en-US" sz="1050" dirty="0">
                  <a:solidFill>
                    <a:srgbClr val="C00000"/>
                  </a:solidFill>
                </a:rPr>
                <a:t>일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3779912" y="3212977"/>
              <a:ext cx="1285020" cy="850950"/>
            </a:xfrm>
            <a:custGeom>
              <a:avLst/>
              <a:gdLst>
                <a:gd name="connsiteX0" fmla="*/ 0 w 1395663"/>
                <a:gd name="connsiteY0" fmla="*/ 0 h 664251"/>
                <a:gd name="connsiteX1" fmla="*/ 657726 w 1395663"/>
                <a:gd name="connsiteY1" fmla="*/ 156410 h 664251"/>
                <a:gd name="connsiteX2" fmla="*/ 830179 w 1395663"/>
                <a:gd name="connsiteY2" fmla="*/ 613610 h 664251"/>
                <a:gd name="connsiteX3" fmla="*/ 1395663 w 1395663"/>
                <a:gd name="connsiteY3" fmla="*/ 657726 h 6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5663" h="664251">
                  <a:moveTo>
                    <a:pt x="0" y="0"/>
                  </a:moveTo>
                  <a:cubicBezTo>
                    <a:pt x="259681" y="27071"/>
                    <a:pt x="519363" y="54142"/>
                    <a:pt x="657726" y="156410"/>
                  </a:cubicBezTo>
                  <a:cubicBezTo>
                    <a:pt x="796089" y="258678"/>
                    <a:pt x="707190" y="530057"/>
                    <a:pt x="830179" y="613610"/>
                  </a:cubicBezTo>
                  <a:cubicBezTo>
                    <a:pt x="953168" y="697163"/>
                    <a:pt x="1301416" y="650373"/>
                    <a:pt x="1395663" y="65772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4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마커</a:t>
            </a:r>
            <a:r>
              <a:rPr lang="ko-KR" altLang="en-US" dirty="0"/>
              <a:t> 종류</a:t>
            </a:r>
            <a:r>
              <a:rPr lang="en-US" altLang="ko-KR" dirty="0"/>
              <a:t>, </a:t>
            </a:r>
            <a:r>
              <a:rPr lang="en-US" altLang="ko-KR" dirty="0" smtClean="0"/>
              <a:t>list-style-type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list-style-type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200184" y="2636912"/>
            <a:ext cx="6943259" cy="4234810"/>
            <a:chOff x="827584" y="1855693"/>
            <a:chExt cx="6943259" cy="4234810"/>
          </a:xfrm>
        </p:grpSpPr>
        <p:sp>
          <p:nvSpPr>
            <p:cNvPr id="4" name="직사각형 3"/>
            <p:cNvSpPr/>
            <p:nvPr/>
          </p:nvSpPr>
          <p:spPr>
            <a:xfrm>
              <a:off x="899592" y="3098706"/>
              <a:ext cx="1842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(a) list-style-type : </a:t>
              </a:r>
              <a:r>
                <a:rPr lang="en-US" altLang="ko-KR" sz="1200" dirty="0"/>
                <a:t>circle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854" y="3098706"/>
              <a:ext cx="1963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(b) list-style-type : square</a:t>
              </a:r>
              <a:endParaRPr lang="en-US" altLang="ko-KR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1068" y="4565159"/>
              <a:ext cx="20047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(f) list-style-type : decimal</a:t>
              </a:r>
              <a:endParaRPr lang="en-US" altLang="ko-KR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4581128"/>
              <a:ext cx="2413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(d) list-style-type : </a:t>
              </a:r>
              <a:r>
                <a:rPr lang="en-US" altLang="ko-KR" sz="1200" dirty="0"/>
                <a:t>upper-roman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1846" y="4581128"/>
              <a:ext cx="2302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(e) list-style-type : </a:t>
              </a:r>
              <a:r>
                <a:rPr lang="en-US" altLang="ko-KR" sz="1200" dirty="0"/>
                <a:t>lower-alpha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33076" y="3108568"/>
              <a:ext cx="18330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(c) list-style-type : none</a:t>
              </a:r>
              <a:endParaRPr lang="en-US" altLang="ko-KR" sz="12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178" y="3414712"/>
              <a:ext cx="20097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65218"/>
              <a:ext cx="203835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855693"/>
              <a:ext cx="20002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879843"/>
              <a:ext cx="202882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79" y="3401229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068" y="4880828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3471" y="3397374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160956" y="1993605"/>
            <a:ext cx="705678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list-style-type : disc|armenian|circle|cjk-ideographic|decimal|georgian|lower-alpha|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smtClean="0"/>
              <a:t>					</a:t>
            </a:r>
            <a:r>
              <a:rPr lang="en-US" altLang="ko-KR" sz="1400" dirty="0" err="1" smtClean="0"/>
              <a:t>lower-roman|square|upper-alpha|upper-roman|none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74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마커</a:t>
            </a:r>
            <a:r>
              <a:rPr lang="en-US" altLang="ko-KR" dirty="0"/>
              <a:t>, list-style-image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list-style-image</a:t>
            </a:r>
          </a:p>
          <a:p>
            <a:pPr lvl="1"/>
            <a:r>
              <a:rPr lang="ko-KR" altLang="en-US" dirty="0" smtClean="0"/>
              <a:t>사용자가 이미지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작성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99592" y="2492896"/>
            <a:ext cx="6736977" cy="3273191"/>
            <a:chOff x="899592" y="2492896"/>
            <a:chExt cx="6736977" cy="327319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2080" y="2780928"/>
              <a:ext cx="2344489" cy="2662181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99592" y="2791870"/>
              <a:ext cx="4073401" cy="224676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 err="1" smtClean="0"/>
                <a:t>ul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/>
                <a:t>{</a:t>
              </a:r>
            </a:p>
            <a:p>
              <a:pPr defTabSz="180000"/>
              <a:r>
                <a:rPr lang="en-US" altLang="ko-KR" sz="1400" dirty="0" smtClean="0"/>
                <a:t>	background : goldenrod;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padding : </a:t>
              </a:r>
              <a:r>
                <a:rPr lang="en-US" altLang="ko-KR" sz="1400" dirty="0"/>
                <a:t>10px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10px</a:t>
              </a:r>
              <a:r>
                <a:rPr lang="en-US" altLang="ko-KR" sz="1400" dirty="0"/>
                <a:t> 50px</a:t>
              </a:r>
              <a:r>
                <a:rPr lang="en-US" altLang="ko-KR" sz="1400" dirty="0" smtClean="0"/>
                <a:t>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list-style-image : </a:t>
              </a:r>
              <a:r>
                <a:rPr lang="en-US" altLang="ko-KR" sz="1400" b="1" dirty="0" err="1">
                  <a:solidFill>
                    <a:srgbClr val="C00000"/>
                  </a:solidFill>
                </a:rPr>
                <a:t>url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("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media/marker.png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");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endParaRPr lang="en-US" altLang="ko-KR" sz="1400" dirty="0"/>
            </a:p>
            <a:p>
              <a:pPr defTabSz="180000"/>
              <a:r>
                <a:rPr lang="en-US" altLang="ko-KR" sz="1400" b="1" dirty="0" err="1"/>
                <a:t>ul</a:t>
              </a:r>
              <a:r>
                <a:rPr lang="en-US" altLang="ko-KR" sz="1400" b="1" dirty="0"/>
                <a:t> li </a:t>
              </a:r>
              <a:r>
                <a:rPr lang="en-US" altLang="ko-KR" sz="1400" b="1" dirty="0" smtClean="0"/>
                <a:t>{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dirty="0" smtClean="0"/>
                <a:t>background : </a:t>
              </a:r>
              <a:r>
                <a:rPr lang="en-US" altLang="ko-KR" sz="1400" dirty="0" err="1" smtClean="0"/>
                <a:t>greenyellow</a:t>
              </a:r>
              <a:r>
                <a:rPr lang="en-US" altLang="ko-KR" sz="1400" dirty="0" smtClean="0"/>
                <a:t>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margin-bottom : 5px;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0072" y="5519866"/>
              <a:ext cx="22322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모든 아이템에 동일한 이미지 마크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06911" y="2492896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</a:t>
              </a:r>
              <a:r>
                <a:rPr lang="ko-KR" altLang="en-US" sz="1050" dirty="0">
                  <a:solidFill>
                    <a:srgbClr val="C00000"/>
                  </a:solidFill>
                </a:rPr>
                <a:t>일</a:t>
              </a:r>
            </a:p>
          </p:txBody>
        </p:sp>
        <p:sp>
          <p:nvSpPr>
            <p:cNvPr id="4" name="자유형 3"/>
            <p:cNvSpPr/>
            <p:nvPr/>
          </p:nvSpPr>
          <p:spPr>
            <a:xfrm>
              <a:off x="4572000" y="3717032"/>
              <a:ext cx="1080120" cy="1080119"/>
            </a:xfrm>
            <a:custGeom>
              <a:avLst/>
              <a:gdLst>
                <a:gd name="connsiteX0" fmla="*/ 0 w 1276350"/>
                <a:gd name="connsiteY0" fmla="*/ 0 h 276429"/>
                <a:gd name="connsiteX1" fmla="*/ 314325 w 1276350"/>
                <a:gd name="connsiteY1" fmla="*/ 257175 h 276429"/>
                <a:gd name="connsiteX2" fmla="*/ 1276350 w 1276350"/>
                <a:gd name="connsiteY2" fmla="*/ 238125 h 27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6350" h="276429">
                  <a:moveTo>
                    <a:pt x="0" y="0"/>
                  </a:moveTo>
                  <a:cubicBezTo>
                    <a:pt x="50800" y="108744"/>
                    <a:pt x="101600" y="217488"/>
                    <a:pt x="314325" y="257175"/>
                  </a:cubicBezTo>
                  <a:cubicBezTo>
                    <a:pt x="527050" y="296862"/>
                    <a:pt x="901700" y="267493"/>
                    <a:pt x="1276350" y="2381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1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마커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612648" y="1412776"/>
            <a:ext cx="8153400" cy="5040560"/>
          </a:xfrm>
        </p:spPr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latte</a:t>
            </a:r>
            <a:r>
              <a:rPr lang="ko-KR" altLang="en-US" dirty="0"/>
              <a:t>인 아이템만 </a:t>
            </a:r>
            <a:r>
              <a:rPr lang="en-US" altLang="ko-KR" dirty="0"/>
              <a:t>question.png </a:t>
            </a:r>
            <a:r>
              <a:rPr lang="ko-KR" altLang="en-US" dirty="0" err="1" smtClean="0"/>
              <a:t>마커로</a:t>
            </a:r>
            <a:r>
              <a:rPr lang="ko-KR" altLang="en-US" dirty="0" smtClean="0"/>
              <a:t> </a:t>
            </a:r>
            <a:r>
              <a:rPr lang="ko-KR" altLang="en-US" dirty="0"/>
              <a:t>다는 경우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15616" y="2204864"/>
            <a:ext cx="6918314" cy="3192155"/>
            <a:chOff x="1147875" y="2429108"/>
            <a:chExt cx="6918314" cy="3192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112" y="2708920"/>
              <a:ext cx="2272482" cy="2580417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312556" y="3823161"/>
              <a:ext cx="4104456" cy="1180862"/>
            </a:xfrm>
            <a:prstGeom prst="roundRect">
              <a:avLst>
                <a:gd name="adj" fmla="val 21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&lt;</a:t>
              </a:r>
              <a:r>
                <a:rPr lang="en-US" altLang="ko-KR" sz="1400" dirty="0" err="1"/>
                <a:t>ul</a:t>
              </a:r>
              <a:r>
                <a:rPr lang="en-US" altLang="ko-KR" sz="1400" dirty="0"/>
                <a:t>&gt;</a:t>
              </a:r>
            </a:p>
            <a:p>
              <a:pPr defTabSz="180000"/>
              <a:r>
                <a:rPr lang="en-US" altLang="ko-KR" sz="1400" dirty="0"/>
                <a:t>	&lt;li&gt;Espresso&lt;/li&gt;</a:t>
              </a:r>
            </a:p>
            <a:p>
              <a:pPr defTabSz="180000"/>
              <a:r>
                <a:rPr lang="en-US" altLang="ko-KR" sz="1400" dirty="0"/>
                <a:t>	&lt;li&gt;Cappuccino&lt;/li&gt;</a:t>
              </a:r>
            </a:p>
            <a:p>
              <a:pPr defTabSz="180000"/>
              <a:r>
                <a:rPr lang="en-US" altLang="ko-KR" sz="1400" dirty="0"/>
                <a:t>	&lt;li </a:t>
              </a:r>
              <a:r>
                <a:rPr lang="en-US" altLang="ko-KR" sz="1400" b="1" dirty="0"/>
                <a:t>id="latte"</a:t>
              </a:r>
              <a:r>
                <a:rPr lang="en-US" altLang="ko-KR" sz="1400" dirty="0"/>
                <a:t>&gt;Cafe Latte&lt;/li&gt;</a:t>
              </a:r>
            </a:p>
            <a:p>
              <a:pPr defTabSz="180000"/>
              <a:r>
                <a:rPr lang="en-US" altLang="ko-KR" sz="1400" dirty="0"/>
                <a:t>&lt;/</a:t>
              </a:r>
              <a:r>
                <a:rPr lang="en-US" altLang="ko-KR" sz="1400" dirty="0" err="1"/>
                <a:t>ul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7724" y="2708920"/>
              <a:ext cx="4162479" cy="73866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 err="1" smtClean="0"/>
                <a:t>ul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 err="1"/>
                <a:t>li#latte</a:t>
              </a:r>
              <a:r>
                <a:rPr lang="en-US" altLang="ko-KR" sz="1400" b="1" dirty="0"/>
                <a:t> </a:t>
              </a:r>
              <a:r>
                <a:rPr lang="en-US" altLang="ko-KR" sz="1400" b="1" dirty="0" smtClean="0"/>
                <a:t>{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list-style-image : </a:t>
              </a:r>
              <a:r>
                <a:rPr lang="en-US" altLang="ko-KR" sz="1400" b="1" dirty="0" err="1">
                  <a:solidFill>
                    <a:srgbClr val="C00000"/>
                  </a:solidFill>
                </a:rPr>
                <a:t>url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("media/question.png");</a:t>
              </a:r>
            </a:p>
            <a:p>
              <a:r>
                <a:rPr lang="en-US" altLang="ko-KR" sz="1400" dirty="0" smtClean="0"/>
                <a:t>}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1147875" y="3077833"/>
              <a:ext cx="399789" cy="1575303"/>
            </a:xfrm>
            <a:custGeom>
              <a:avLst/>
              <a:gdLst>
                <a:gd name="connsiteX0" fmla="*/ 405751 w 405751"/>
                <a:gd name="connsiteY0" fmla="*/ 1533525 h 1533525"/>
                <a:gd name="connsiteX1" fmla="*/ 53326 w 405751"/>
                <a:gd name="connsiteY1" fmla="*/ 1047750 h 1533525"/>
                <a:gd name="connsiteX2" fmla="*/ 24751 w 405751"/>
                <a:gd name="connsiteY2" fmla="*/ 466725 h 1533525"/>
                <a:gd name="connsiteX3" fmla="*/ 281926 w 405751"/>
                <a:gd name="connsiteY3" fmla="*/ 0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51" h="1533525">
                  <a:moveTo>
                    <a:pt x="405751" y="1533525"/>
                  </a:moveTo>
                  <a:cubicBezTo>
                    <a:pt x="261288" y="1379537"/>
                    <a:pt x="116826" y="1225550"/>
                    <a:pt x="53326" y="1047750"/>
                  </a:cubicBezTo>
                  <a:cubicBezTo>
                    <a:pt x="-10174" y="869950"/>
                    <a:pt x="-13349" y="641350"/>
                    <a:pt x="24751" y="466725"/>
                  </a:cubicBezTo>
                  <a:cubicBezTo>
                    <a:pt x="62851" y="292100"/>
                    <a:pt x="281926" y="0"/>
                    <a:pt x="281926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87251" y="5375042"/>
              <a:ext cx="26789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아이템 마다 다른 이미지 </a:t>
              </a:r>
              <a:r>
                <a:rPr lang="ko-KR" altLang="en-US" sz="1000" dirty="0" err="1" smtClean="0"/>
                <a:t>마커를</a:t>
              </a:r>
              <a:r>
                <a:rPr lang="ko-KR" altLang="en-US" sz="1000" dirty="0" smtClean="0"/>
                <a:t> 달 수 있음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47863" y="2429108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</a:t>
              </a:r>
              <a:r>
                <a:rPr lang="ko-KR" altLang="en-US" sz="1050" dirty="0">
                  <a:solidFill>
                    <a:srgbClr val="C00000"/>
                  </a:solidFill>
                </a:rPr>
                <a:t>일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32385" y="3572398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906358" y="3176100"/>
              <a:ext cx="961786" cy="1624976"/>
            </a:xfrm>
            <a:custGeom>
              <a:avLst/>
              <a:gdLst>
                <a:gd name="connsiteX0" fmla="*/ 0 w 428625"/>
                <a:gd name="connsiteY0" fmla="*/ 0 h 728782"/>
                <a:gd name="connsiteX1" fmla="*/ 142875 w 428625"/>
                <a:gd name="connsiteY1" fmla="*/ 133350 h 728782"/>
                <a:gd name="connsiteX2" fmla="*/ 171450 w 428625"/>
                <a:gd name="connsiteY2" fmla="*/ 657225 h 728782"/>
                <a:gd name="connsiteX3" fmla="*/ 428625 w 428625"/>
                <a:gd name="connsiteY3" fmla="*/ 723900 h 72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728782">
                  <a:moveTo>
                    <a:pt x="0" y="0"/>
                  </a:moveTo>
                  <a:cubicBezTo>
                    <a:pt x="57150" y="11906"/>
                    <a:pt x="114300" y="23813"/>
                    <a:pt x="142875" y="133350"/>
                  </a:cubicBezTo>
                  <a:cubicBezTo>
                    <a:pt x="171450" y="242887"/>
                    <a:pt x="123825" y="558800"/>
                    <a:pt x="171450" y="657225"/>
                  </a:cubicBezTo>
                  <a:cubicBezTo>
                    <a:pt x="219075" y="755650"/>
                    <a:pt x="428625" y="723900"/>
                    <a:pt x="428625" y="723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5-10 </a:t>
            </a:r>
            <a:r>
              <a:rPr lang="en-US" altLang="ko-KR" dirty="0"/>
              <a:t>CSS3 </a:t>
            </a:r>
            <a:r>
              <a:rPr lang="ko-KR" altLang="en-US" dirty="0"/>
              <a:t>스타일을 응용하여 리스트로 메뉴 만들기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9372" y="1455452"/>
            <a:ext cx="4572000" cy="4131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</a:t>
            </a:r>
            <a:r>
              <a:rPr lang="en-US" altLang="ko-KR" sz="1050" dirty="0"/>
              <a:t>head&gt;&lt;title&gt;</a:t>
            </a:r>
            <a:r>
              <a:rPr lang="ko-KR" altLang="en-US" sz="1050" dirty="0"/>
              <a:t>리스트로 메뉴 만들기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b="1" dirty="0"/>
              <a:t>#</a:t>
            </a:r>
            <a:r>
              <a:rPr lang="en-US" altLang="ko-KR" sz="1050" b="1" dirty="0" err="1"/>
              <a:t>menubar</a:t>
            </a:r>
            <a:r>
              <a:rPr lang="en-US" altLang="ko-KR" sz="1050" b="1" dirty="0"/>
              <a:t>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 smtClean="0"/>
              <a:t>	background </a:t>
            </a:r>
            <a:r>
              <a:rPr lang="en-US" altLang="ko-KR" sz="1050" dirty="0"/>
              <a:t>: olive;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{ </a:t>
            </a:r>
            <a:r>
              <a:rPr lang="en-US" altLang="ko-KR" sz="1050" dirty="0"/>
              <a:t>/* </a:t>
            </a:r>
            <a:r>
              <a:rPr lang="ko-KR" altLang="en-US" sz="1050" dirty="0" smtClean="0"/>
              <a:t>여백과 </a:t>
            </a:r>
            <a:r>
              <a:rPr lang="ko-KR" altLang="en-US" sz="1050" dirty="0" err="1" smtClean="0"/>
              <a:t>패딩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모두 </a:t>
            </a:r>
            <a:r>
              <a:rPr lang="en-US" altLang="ko-KR" sz="1050" dirty="0" smtClean="0"/>
              <a:t>0</a:t>
            </a:r>
            <a:r>
              <a:rPr lang="ko-KR" altLang="en-US" sz="1050" dirty="0" smtClean="0"/>
              <a:t> </a:t>
            </a:r>
            <a:r>
              <a:rPr lang="ko-KR" altLang="en-US" sz="1050" dirty="0"/>
              <a:t>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 smtClean="0"/>
              <a:t>	margin </a:t>
            </a:r>
            <a:r>
              <a:rPr lang="en-US" altLang="ko-KR" sz="1050" dirty="0"/>
              <a:t>: 0;</a:t>
            </a:r>
          </a:p>
          <a:p>
            <a:pPr defTabSz="180000"/>
            <a:r>
              <a:rPr lang="en-US" altLang="ko-KR" sz="1050" dirty="0" smtClean="0"/>
              <a:t>	padding </a:t>
            </a:r>
            <a:r>
              <a:rPr lang="en-US" altLang="ko-KR" sz="1050" dirty="0"/>
              <a:t>: 0;</a:t>
            </a:r>
          </a:p>
          <a:p>
            <a:pPr defTabSz="180000"/>
            <a:r>
              <a:rPr lang="en-US" altLang="ko-KR" sz="1050" dirty="0" smtClean="0"/>
              <a:t>	width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: 567px;  </a:t>
            </a:r>
            <a:r>
              <a:rPr lang="en-US" altLang="ko-KR" sz="1050" dirty="0" smtClean="0"/>
              <a:t>/* </a:t>
            </a:r>
            <a:r>
              <a:rPr lang="ko-KR" altLang="en-US" sz="1050" dirty="0"/>
              <a:t>모든 아이템</a:t>
            </a:r>
            <a:r>
              <a:rPr lang="en-US" altLang="ko-KR" sz="1050" dirty="0"/>
              <a:t>(&lt;li&gt;)</a:t>
            </a:r>
            <a:r>
              <a:rPr lang="ko-KR" altLang="en-US" sz="1050" dirty="0"/>
              <a:t>을 한 줄에 품을 수 있는 폭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{</a:t>
            </a:r>
          </a:p>
          <a:p>
            <a:pPr defTabSz="180000"/>
            <a:r>
              <a:rPr lang="en-US" altLang="ko-KR" sz="1050" dirty="0" smtClean="0"/>
              <a:t>	display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: inline</a:t>
            </a:r>
            <a:r>
              <a:rPr lang="en-US" altLang="ko-KR" sz="1050" dirty="0" smtClean="0"/>
              <a:t>;	 </a:t>
            </a:r>
            <a:r>
              <a:rPr lang="en-US" altLang="ko-KR" sz="1050" dirty="0"/>
              <a:t>/* </a:t>
            </a:r>
            <a:r>
              <a:rPr lang="ko-KR" altLang="en-US" sz="1050" dirty="0"/>
              <a:t>새 줄로 넘어가지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 smtClean="0"/>
              <a:t>	list-style-type </a:t>
            </a:r>
            <a:r>
              <a:rPr lang="en-US" altLang="ko-KR" sz="1050" dirty="0"/>
              <a:t>: none; </a:t>
            </a:r>
            <a:r>
              <a:rPr lang="en-US" altLang="ko-KR" sz="1050" dirty="0" smtClean="0"/>
              <a:t>	/* </a:t>
            </a:r>
            <a:r>
              <a:rPr lang="ko-KR" altLang="en-US" sz="1050" dirty="0" err="1"/>
              <a:t>마커</a:t>
            </a:r>
            <a:r>
              <a:rPr lang="ko-KR" altLang="en-US" sz="1050" dirty="0"/>
              <a:t> 삭제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 smtClean="0"/>
              <a:t>	padding </a:t>
            </a:r>
            <a:r>
              <a:rPr lang="en-US" altLang="ko-KR" sz="1050" dirty="0"/>
              <a:t>: 0px 15px</a:t>
            </a:r>
            <a:r>
              <a:rPr lang="en-US" altLang="ko-KR" sz="1050" dirty="0" smtClean="0"/>
              <a:t>;	 </a:t>
            </a:r>
            <a:r>
              <a:rPr lang="en-US" altLang="ko-KR" sz="1050" dirty="0"/>
              <a:t>/* top=bottom=0, left=right=15px */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 {</a:t>
            </a:r>
          </a:p>
          <a:p>
            <a:pPr defTabSz="180000"/>
            <a:r>
              <a:rPr lang="en-US" altLang="ko-KR" sz="1050" dirty="0" smtClean="0"/>
              <a:t>	color </a:t>
            </a:r>
            <a:r>
              <a:rPr lang="en-US" altLang="ko-KR" sz="1050" dirty="0"/>
              <a:t>: white;</a:t>
            </a:r>
          </a:p>
          <a:p>
            <a:pPr defTabSz="180000"/>
            <a:r>
              <a:rPr lang="en-US" altLang="ko-KR" sz="1050" dirty="0" smtClean="0"/>
              <a:t>	text-decoration </a:t>
            </a:r>
            <a:r>
              <a:rPr lang="en-US" altLang="ko-KR" sz="1050" dirty="0"/>
              <a:t>: none; /* </a:t>
            </a:r>
            <a:r>
              <a:rPr lang="ko-KR" altLang="en-US" sz="1050" dirty="0"/>
              <a:t>링크 보이지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a:hover {</a:t>
            </a:r>
          </a:p>
          <a:p>
            <a:pPr defTabSz="180000"/>
            <a:r>
              <a:rPr lang="en-US" altLang="ko-KR" sz="1050" dirty="0" smtClean="0"/>
              <a:t>	color</a:t>
            </a:r>
            <a:r>
              <a:rPr lang="ko-KR" altLang="en-US" sz="1050" dirty="0" smtClean="0"/>
              <a:t> </a:t>
            </a:r>
            <a:r>
              <a:rPr lang="en-US" altLang="ko-KR" sz="1050" dirty="0"/>
              <a:t>: violet;  </a:t>
            </a:r>
            <a:r>
              <a:rPr lang="en-US" altLang="ko-KR" sz="1050" dirty="0" smtClean="0"/>
              <a:t>/* </a:t>
            </a:r>
            <a:r>
              <a:rPr lang="ko-KR" altLang="en-US" sz="1050" dirty="0" smtClean="0"/>
              <a:t>마우스 </a:t>
            </a:r>
            <a:r>
              <a:rPr lang="ko-KR" altLang="en-US" sz="1050" dirty="0"/>
              <a:t>올라 갈 때 색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&lt;/style&gt;&lt;/head</a:t>
            </a:r>
            <a:r>
              <a:rPr lang="en-US" altLang="ko-KR" sz="1050" dirty="0" smtClean="0"/>
              <a:t>&gt;</a:t>
            </a:r>
            <a:endParaRPr lang="en-US" altLang="ko-KR" sz="105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84386" y="3712964"/>
            <a:ext cx="2534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 곳에 연결할 페이지 주소를 주면 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923928" y="4293096"/>
            <a:ext cx="4695056" cy="1788593"/>
            <a:chOff x="3851920" y="4046871"/>
            <a:chExt cx="4695056" cy="178859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0" y="4046871"/>
              <a:ext cx="4695056" cy="1788593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1272" y="4845457"/>
              <a:ext cx="244686" cy="352108"/>
            </a:xfrm>
            <a:prstGeom prst="rect">
              <a:avLst/>
            </a:prstGeom>
          </p:spPr>
        </p:pic>
      </p:grpSp>
      <p:sp>
        <p:nvSpPr>
          <p:cNvPr id="6" name="자유형 5"/>
          <p:cNvSpPr/>
          <p:nvPr/>
        </p:nvSpPr>
        <p:spPr>
          <a:xfrm flipH="1" flipV="1">
            <a:off x="5436096" y="5350122"/>
            <a:ext cx="439664" cy="1020088"/>
          </a:xfrm>
          <a:custGeom>
            <a:avLst/>
            <a:gdLst>
              <a:gd name="connsiteX0" fmla="*/ 0 w 428625"/>
              <a:gd name="connsiteY0" fmla="*/ 0 h 728782"/>
              <a:gd name="connsiteX1" fmla="*/ 142875 w 428625"/>
              <a:gd name="connsiteY1" fmla="*/ 133350 h 728782"/>
              <a:gd name="connsiteX2" fmla="*/ 171450 w 428625"/>
              <a:gd name="connsiteY2" fmla="*/ 657225 h 728782"/>
              <a:gd name="connsiteX3" fmla="*/ 428625 w 428625"/>
              <a:gd name="connsiteY3" fmla="*/ 723900 h 72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" h="728782">
                <a:moveTo>
                  <a:pt x="0" y="0"/>
                </a:moveTo>
                <a:cubicBezTo>
                  <a:pt x="57150" y="11906"/>
                  <a:pt x="114300" y="23813"/>
                  <a:pt x="142875" y="133350"/>
                </a:cubicBezTo>
                <a:cubicBezTo>
                  <a:pt x="171450" y="242887"/>
                  <a:pt x="123825" y="558800"/>
                  <a:pt x="171450" y="657225"/>
                </a:cubicBezTo>
                <a:cubicBezTo>
                  <a:pt x="219075" y="755650"/>
                  <a:pt x="428625" y="723900"/>
                  <a:pt x="428625" y="7239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6381332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C00000"/>
                </a:solidFill>
              </a:rPr>
              <a:t>메뉴 아이템에 마우스 올리면 글자 색 변경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57103" y="1441956"/>
            <a:ext cx="327812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it-IT" altLang="ko-KR" sz="1050" dirty="0"/>
              <a:t>		&lt;li&gt;&lt;a href="#"&gt;Home&lt;/a&gt;&lt;/li&gt;</a:t>
            </a:r>
          </a:p>
          <a:p>
            <a:pPr defTabSz="180000"/>
            <a:r>
              <a:rPr lang="it-IT" altLang="ko-KR" sz="1050" dirty="0"/>
              <a:t>		&lt;li&gt;&lt;a href="#"&gt;Espresso&lt;/a&gt;&lt;/li&gt;</a:t>
            </a:r>
          </a:p>
          <a:p>
            <a:pPr defTabSz="180000"/>
            <a:r>
              <a:rPr lang="it-IT" altLang="ko-KR" sz="1050" dirty="0"/>
              <a:t>		&lt;li&gt;&lt;a href="#"&gt;Cappuccino&lt;/a&gt;&lt;/li&gt;</a:t>
            </a:r>
          </a:p>
          <a:p>
            <a:pPr defTabSz="180000"/>
            <a:r>
              <a:rPr lang="it-IT" altLang="ko-KR" sz="1050" dirty="0"/>
              <a:t>		&lt;li&gt;&lt;a href="#"&gt;Cafe Latte&lt;/a&gt;&lt;/li&gt;</a:t>
            </a:r>
          </a:p>
          <a:p>
            <a:pPr defTabSz="180000"/>
            <a:r>
              <a:rPr lang="it-IT" altLang="ko-KR" sz="1050" dirty="0"/>
              <a:t>		&lt;li&gt;&lt;a href="#"&gt;F.A.Q&lt;/a&gt;&lt;/li&gt;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5" name="타원 4"/>
          <p:cNvSpPr/>
          <p:nvPr/>
        </p:nvSpPr>
        <p:spPr>
          <a:xfrm>
            <a:off x="6548502" y="2563450"/>
            <a:ext cx="288032" cy="2675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6676473" y="2792583"/>
            <a:ext cx="72008" cy="920380"/>
          </a:xfrm>
          <a:custGeom>
            <a:avLst/>
            <a:gdLst>
              <a:gd name="connsiteX0" fmla="*/ 0 w 3095625"/>
              <a:gd name="connsiteY0" fmla="*/ 1365936 h 1365936"/>
              <a:gd name="connsiteX1" fmla="*/ 876300 w 3095625"/>
              <a:gd name="connsiteY1" fmla="*/ 1023036 h 1365936"/>
              <a:gd name="connsiteX2" fmla="*/ 2076450 w 3095625"/>
              <a:gd name="connsiteY2" fmla="*/ 156261 h 1365936"/>
              <a:gd name="connsiteX3" fmla="*/ 3095625 w 3095625"/>
              <a:gd name="connsiteY3" fmla="*/ 3861 h 13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1365936">
                <a:moveTo>
                  <a:pt x="0" y="1365936"/>
                </a:moveTo>
                <a:cubicBezTo>
                  <a:pt x="265112" y="1295292"/>
                  <a:pt x="530225" y="1224648"/>
                  <a:pt x="876300" y="1023036"/>
                </a:cubicBezTo>
                <a:cubicBezTo>
                  <a:pt x="1222375" y="821424"/>
                  <a:pt x="1706563" y="326123"/>
                  <a:pt x="2076450" y="156261"/>
                </a:cubicBezTo>
                <a:cubicBezTo>
                  <a:pt x="2446338" y="-13602"/>
                  <a:pt x="2770981" y="-4871"/>
                  <a:pt x="3095625" y="386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표 </a:t>
            </a:r>
            <a:r>
              <a:rPr lang="ko-KR" altLang="en-US" dirty="0" smtClean="0"/>
              <a:t>꾸미기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표 꾸미기를 설명할 기본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971600" y="2204864"/>
            <a:ext cx="7313042" cy="3785652"/>
            <a:chOff x="467544" y="1628800"/>
            <a:chExt cx="7313042" cy="37856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4088" y="2380670"/>
              <a:ext cx="2416498" cy="260302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467544" y="1628800"/>
              <a:ext cx="4752528" cy="37856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&lt;!DOCTYPE html&gt;</a:t>
              </a:r>
            </a:p>
            <a:p>
              <a:pPr defTabSz="180000"/>
              <a:r>
                <a:rPr lang="en-US" altLang="ko-KR" sz="1200" dirty="0"/>
                <a:t>&lt;html&gt;</a:t>
              </a:r>
            </a:p>
            <a:p>
              <a:pPr defTabSz="180000"/>
              <a:r>
                <a:rPr lang="en-US" altLang="ko-KR" sz="1200" dirty="0"/>
                <a:t>&lt;head&gt;&lt;title&gt;</a:t>
              </a:r>
              <a:r>
                <a:rPr lang="ko-KR" altLang="en-US" sz="1200" dirty="0"/>
                <a:t>기본 구조를 가진 표 만들기</a:t>
              </a:r>
              <a:r>
                <a:rPr lang="en-US" altLang="ko-KR" sz="1200" dirty="0"/>
                <a:t>&lt;/title&gt;&lt;/head&gt;</a:t>
              </a:r>
            </a:p>
            <a:p>
              <a:pPr defTabSz="180000"/>
              <a:r>
                <a:rPr lang="en-US" altLang="ko-KR" sz="1200" dirty="0"/>
                <a:t>&lt;body&gt;</a:t>
              </a:r>
            </a:p>
            <a:p>
              <a:pPr defTabSz="180000"/>
              <a:r>
                <a:rPr lang="en-US" altLang="ko-KR" sz="1200" dirty="0"/>
                <a:t>&lt;h3&gt;2017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1</a:t>
              </a:r>
              <a:r>
                <a:rPr lang="ko-KR" altLang="en-US" sz="1200" dirty="0"/>
                <a:t>학기 성적</a:t>
              </a:r>
              <a:r>
                <a:rPr lang="en-US" altLang="ko-KR" sz="1200" dirty="0"/>
                <a:t>&lt;/h3&gt;</a:t>
              </a:r>
            </a:p>
            <a:p>
              <a:pPr defTabSz="180000"/>
              <a:r>
                <a:rPr lang="en-US" altLang="ko-KR" sz="1200" dirty="0"/>
                <a:t>&lt;</a:t>
              </a:r>
              <a:r>
                <a:rPr lang="en-US" altLang="ko-KR" sz="1200" dirty="0" err="1"/>
                <a:t>hr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b="1" dirty="0"/>
                <a:t>&lt;table&gt; </a:t>
              </a:r>
            </a:p>
            <a:p>
              <a:pPr defTabSz="180000"/>
              <a:r>
                <a:rPr lang="en-US" altLang="ko-KR" sz="1200" dirty="0" smtClean="0"/>
                <a:t>	&lt;</a:t>
              </a:r>
              <a:r>
                <a:rPr lang="en-US" altLang="ko-KR" sz="1200" dirty="0" err="1"/>
                <a:t>thead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smtClean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&gt;HTML&lt;/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&gt;CSS&lt;/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smtClean="0"/>
                <a:t>	&lt;/</a:t>
              </a:r>
              <a:r>
                <a:rPr lang="en-US" altLang="ko-KR" sz="1200" dirty="0" err="1"/>
                <a:t>thead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smtClean="0"/>
                <a:t>	&lt;</a:t>
              </a:r>
              <a:r>
                <a:rPr lang="en-US" altLang="ko-KR" sz="1200" dirty="0" err="1"/>
                <a:t>tfoot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smtClean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합</a:t>
              </a:r>
              <a:r>
                <a:rPr lang="en-US" altLang="ko-KR" sz="1200" dirty="0"/>
                <a:t>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 smtClean="0"/>
                <a:t>th</a:t>
              </a:r>
              <a:r>
                <a:rPr lang="en-US" altLang="ko-KR" sz="1200" dirty="0" smtClean="0"/>
                <a:t>&gt;175&lt;/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 smtClean="0"/>
                <a:t>th</a:t>
              </a:r>
              <a:r>
                <a:rPr lang="en-US" altLang="ko-KR" sz="1200" dirty="0" smtClean="0"/>
                <a:t>&gt;169&lt;/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smtClean="0"/>
                <a:t>	&lt;/</a:t>
              </a:r>
              <a:r>
                <a:rPr lang="en-US" altLang="ko-KR" sz="1200" dirty="0" err="1"/>
                <a:t>tfoot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smtClean="0"/>
                <a:t>	&lt;</a:t>
              </a:r>
              <a:r>
                <a:rPr lang="en-US" altLang="ko-KR" sz="1200" dirty="0" err="1"/>
                <a:t>tbody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smtClean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&gt;&lt;td&gt;</a:t>
              </a:r>
              <a:r>
                <a:rPr lang="ko-KR" altLang="en-US" sz="1200" dirty="0"/>
                <a:t>황기태</a:t>
              </a:r>
              <a:r>
                <a:rPr lang="en-US" altLang="ko-KR" sz="1200" dirty="0"/>
                <a:t>&lt;/td&gt;&lt;td&gt;80&lt;/td&gt;&lt;td&gt;70&lt;/td&gt;&lt;/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smtClean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&gt;&lt;td&gt;</a:t>
              </a:r>
              <a:r>
                <a:rPr lang="ko-KR" altLang="en-US" sz="1200" dirty="0"/>
                <a:t>이재문</a:t>
              </a:r>
              <a:r>
                <a:rPr lang="en-US" altLang="ko-KR" sz="1200" dirty="0"/>
                <a:t>&lt;/td&gt;&lt;td&gt;95&lt;/td&gt;&lt;td&gt;99&lt;/td&gt;&lt;/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 smtClean="0"/>
                <a:t>	&lt;</a:t>
              </a:r>
              <a:r>
                <a:rPr lang="en-US" altLang="ko-KR" sz="1200" dirty="0" err="1"/>
                <a:t>tbody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b="1" dirty="0"/>
                <a:t>&lt;/table&gt; </a:t>
              </a:r>
            </a:p>
            <a:p>
              <a:pPr defTabSz="180000"/>
              <a:r>
                <a:rPr lang="en-US" altLang="ko-KR" sz="1200" dirty="0" smtClean="0"/>
                <a:t>&lt;/</a:t>
              </a:r>
              <a:r>
                <a:rPr lang="en-US" altLang="ko-KR" sz="1200" dirty="0"/>
                <a:t>body&gt;</a:t>
              </a:r>
            </a:p>
            <a:p>
              <a:pPr defTabSz="180000"/>
              <a:r>
                <a:rPr lang="en-US" altLang="ko-KR" sz="1200" dirty="0"/>
                <a:t>&lt;/html&gt;</a:t>
              </a:r>
              <a:endParaRPr lang="ko-KR" altLang="en-US" sz="1200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524675" y="2760756"/>
              <a:ext cx="4536504" cy="2222934"/>
            </a:xfrm>
            <a:prstGeom prst="roundRect">
              <a:avLst>
                <a:gd name="adj" fmla="val 143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bIns="0" rtlCol="0" anchor="t" anchorCtr="0"/>
            <a:lstStyle/>
            <a:p>
              <a:pPr defTabSz="180000"/>
              <a:r>
                <a:rPr lang="en-US" altLang="ko-KR" sz="1200" b="1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table&gt; 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이름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&gt;HTML&lt;/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&gt;CSS&lt;/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tfoot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합</a:t>
              </a:r>
              <a:r>
                <a:rPr lang="en-US" altLang="ko-KR" sz="1200" dirty="0">
                  <a:solidFill>
                    <a:schemeClr val="tx1"/>
                  </a:solidFill>
                </a:rPr>
                <a:t>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&gt;175&lt;/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&gt;169&lt;/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tfoot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&gt;&lt;td&gt;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황기태</a:t>
              </a:r>
              <a:r>
                <a:rPr lang="en-US" altLang="ko-KR" sz="1200" dirty="0">
                  <a:solidFill>
                    <a:schemeClr val="tx1"/>
                  </a:solidFill>
                </a:rPr>
                <a:t>&lt;/td&gt;&lt;td&gt;80&lt;/td&gt;&lt;td&gt;70&lt;/td&gt;&lt;/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&gt;&lt;td&gt;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이재문</a:t>
              </a:r>
              <a:r>
                <a:rPr lang="en-US" altLang="ko-KR" sz="1200" dirty="0">
                  <a:solidFill>
                    <a:schemeClr val="tx1"/>
                  </a:solidFill>
                </a:rPr>
                <a:t>&lt;/td&gt;&lt;td&gt;95&lt;/td&gt;&lt;td&gt;99&lt;/td&gt;&lt;/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b="1" dirty="0">
                  <a:solidFill>
                    <a:schemeClr val="tx1"/>
                  </a:solidFill>
                </a:rPr>
                <a:t>&lt;/table&gt; 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061179" y="4221088"/>
              <a:ext cx="37491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 테두리 제어</a:t>
            </a:r>
            <a:r>
              <a:rPr lang="en-US" altLang="ko-KR" dirty="0"/>
              <a:t>, </a:t>
            </a:r>
            <a:r>
              <a:rPr lang="en-US" altLang="ko-KR" dirty="0" smtClean="0"/>
              <a:t>border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border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표 테두리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border-collapse </a:t>
            </a:r>
            <a:r>
              <a:rPr lang="en-US" altLang="ko-KR" dirty="0"/>
              <a:t>: collapse; /* </a:t>
            </a:r>
            <a:r>
              <a:rPr lang="ko-KR" altLang="en-US" dirty="0"/>
              <a:t>중복된 테두리 합치기 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75656" y="2350845"/>
            <a:ext cx="5719744" cy="4030483"/>
            <a:chOff x="1229634" y="1844824"/>
            <a:chExt cx="5719744" cy="40304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97657"/>
              <a:ext cx="1940503" cy="152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763688" y="2348880"/>
              <a:ext cx="2808311" cy="1384995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border : </a:t>
              </a:r>
              <a:r>
                <a:rPr lang="en-US" altLang="ko-KR" sz="1400" b="1" dirty="0"/>
                <a:t>1px solid </a:t>
              </a:r>
              <a:r>
                <a:rPr lang="en-US" altLang="ko-KR" sz="1400" b="1" dirty="0" smtClean="0"/>
                <a:t>blue;</a:t>
              </a:r>
              <a:endParaRPr lang="en-US" altLang="ko-KR" sz="1400" b="1" dirty="0"/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 smtClean="0"/>
                <a:t>	border : </a:t>
              </a:r>
              <a:r>
                <a:rPr lang="en-US" altLang="ko-KR" sz="1400" dirty="0"/>
                <a:t>1px dotted </a:t>
              </a:r>
              <a:r>
                <a:rPr lang="en-US" altLang="ko-KR" sz="1400" dirty="0" smtClean="0"/>
                <a:t>green;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595449" y="2203298"/>
              <a:ext cx="302150" cy="461176"/>
            </a:xfrm>
            <a:custGeom>
              <a:avLst/>
              <a:gdLst>
                <a:gd name="connsiteX0" fmla="*/ 0 w 302150"/>
                <a:gd name="connsiteY0" fmla="*/ 0 h 461176"/>
                <a:gd name="connsiteX1" fmla="*/ 246491 w 302150"/>
                <a:gd name="connsiteY1" fmla="*/ 198783 h 461176"/>
                <a:gd name="connsiteX2" fmla="*/ 302150 w 302150"/>
                <a:gd name="connsiteY2" fmla="*/ 461176 h 46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150" h="461176">
                  <a:moveTo>
                    <a:pt x="0" y="0"/>
                  </a:moveTo>
                  <a:cubicBezTo>
                    <a:pt x="98066" y="60960"/>
                    <a:pt x="196133" y="121920"/>
                    <a:pt x="246491" y="198783"/>
                  </a:cubicBezTo>
                  <a:cubicBezTo>
                    <a:pt x="296849" y="275646"/>
                    <a:pt x="299499" y="368411"/>
                    <a:pt x="302150" y="46117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263359" y="2262325"/>
              <a:ext cx="55659" cy="405516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668876" y="2230519"/>
              <a:ext cx="198782" cy="437322"/>
            </a:xfrm>
            <a:custGeom>
              <a:avLst/>
              <a:gdLst>
                <a:gd name="connsiteX0" fmla="*/ 0 w 198782"/>
                <a:gd name="connsiteY0" fmla="*/ 437322 h 437322"/>
                <a:gd name="connsiteX1" fmla="*/ 55659 w 198782"/>
                <a:gd name="connsiteY1" fmla="*/ 151075 h 437322"/>
                <a:gd name="connsiteX2" fmla="*/ 198782 w 198782"/>
                <a:gd name="connsiteY2" fmla="*/ 0 h 43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782" h="437322">
                  <a:moveTo>
                    <a:pt x="0" y="437322"/>
                  </a:moveTo>
                  <a:cubicBezTo>
                    <a:pt x="11264" y="330642"/>
                    <a:pt x="22529" y="223962"/>
                    <a:pt x="55659" y="151075"/>
                  </a:cubicBezTo>
                  <a:cubicBezTo>
                    <a:pt x="88789" y="78188"/>
                    <a:pt x="143785" y="39094"/>
                    <a:pt x="19878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1844824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테두리 두께</a:t>
              </a:r>
              <a:endParaRPr lang="en-US" altLang="ko-KR" sz="1000" dirty="0" smtClean="0"/>
            </a:p>
            <a:p>
              <a:r>
                <a:rPr lang="en-US" altLang="ko-KR" sz="1000" dirty="0" smtClean="0"/>
                <a:t>1 </a:t>
              </a:r>
              <a:r>
                <a:rPr lang="ko-KR" altLang="en-US" sz="1000" dirty="0" smtClean="0"/>
                <a:t>픽셀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70615" y="198429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실선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8267" y="193884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파란색</a:t>
              </a:r>
              <a:endParaRPr lang="ko-KR" altLang="en-US" sz="1000" dirty="0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3303996" y="3470951"/>
              <a:ext cx="192744" cy="360651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9136" y="37990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점선</a:t>
              </a:r>
              <a:endParaRPr lang="ko-KR" altLang="en-US" sz="1000" dirty="0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074192" y="2492896"/>
              <a:ext cx="929856" cy="229566"/>
            </a:xfrm>
            <a:custGeom>
              <a:avLst/>
              <a:gdLst>
                <a:gd name="connsiteX0" fmla="*/ 0 w 1097280"/>
                <a:gd name="connsiteY0" fmla="*/ 328519 h 356828"/>
                <a:gd name="connsiteX1" fmla="*/ 739471 w 1097280"/>
                <a:gd name="connsiteY1" fmla="*/ 328519 h 356828"/>
                <a:gd name="connsiteX2" fmla="*/ 882594 w 1097280"/>
                <a:gd name="connsiteY2" fmla="*/ 34321 h 356828"/>
                <a:gd name="connsiteX3" fmla="*/ 1097280 w 1097280"/>
                <a:gd name="connsiteY3" fmla="*/ 2516 h 35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80" h="356828">
                  <a:moveTo>
                    <a:pt x="0" y="328519"/>
                  </a:moveTo>
                  <a:cubicBezTo>
                    <a:pt x="296186" y="353035"/>
                    <a:pt x="592372" y="377552"/>
                    <a:pt x="739471" y="328519"/>
                  </a:cubicBezTo>
                  <a:cubicBezTo>
                    <a:pt x="886570" y="279486"/>
                    <a:pt x="822959" y="88655"/>
                    <a:pt x="882594" y="34321"/>
                  </a:cubicBezTo>
                  <a:cubicBezTo>
                    <a:pt x="942229" y="-20013"/>
                    <a:pt x="1065475" y="7817"/>
                    <a:pt x="1097280" y="251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4283968" y="3347947"/>
              <a:ext cx="771276" cy="39756"/>
            </a:xfrm>
            <a:custGeom>
              <a:avLst/>
              <a:gdLst>
                <a:gd name="connsiteX0" fmla="*/ 0 w 771276"/>
                <a:gd name="connsiteY0" fmla="*/ 39756 h 39756"/>
                <a:gd name="connsiteX1" fmla="*/ 771276 w 771276"/>
                <a:gd name="connsiteY1" fmla="*/ 0 h 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76" h="39756">
                  <a:moveTo>
                    <a:pt x="0" y="39756"/>
                  </a:moveTo>
                  <a:lnTo>
                    <a:pt x="771276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115" y="4212950"/>
              <a:ext cx="1860843" cy="1448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1763687" y="4259391"/>
              <a:ext cx="2808312" cy="1615916"/>
            </a:xfrm>
            <a:prstGeom prst="roundRect">
              <a:avLst>
                <a:gd name="adj" fmla="val 3175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 smtClean="0"/>
                <a:t>	border : </a:t>
              </a:r>
              <a:r>
                <a:rPr lang="en-US" altLang="ko-KR" sz="1400" dirty="0"/>
                <a:t>1px solid blue;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border-collapse : </a:t>
              </a:r>
              <a:r>
                <a:rPr lang="en-US" altLang="ko-KR" sz="1400" b="1" dirty="0"/>
                <a:t>collapse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 </a:t>
              </a:r>
              <a:r>
                <a:rPr lang="en-US" altLang="ko-KR" sz="1400" dirty="0" err="1"/>
                <a:t>th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 smtClean="0"/>
                <a:t>	border : </a:t>
              </a:r>
              <a:r>
                <a:rPr lang="en-US" altLang="ko-KR" sz="1400" dirty="0"/>
                <a:t>1px dotted </a:t>
              </a:r>
              <a:r>
                <a:rPr lang="en-US" altLang="ko-KR" sz="1400" dirty="0" smtClean="0"/>
                <a:t>green;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4074193" y="4508805"/>
              <a:ext cx="929856" cy="213191"/>
            </a:xfrm>
            <a:custGeom>
              <a:avLst/>
              <a:gdLst>
                <a:gd name="connsiteX0" fmla="*/ 0 w 866692"/>
                <a:gd name="connsiteY0" fmla="*/ 171987 h 171987"/>
                <a:gd name="connsiteX1" fmla="*/ 437322 w 866692"/>
                <a:gd name="connsiteY1" fmla="*/ 20913 h 171987"/>
                <a:gd name="connsiteX2" fmla="*/ 866692 w 866692"/>
                <a:gd name="connsiteY2" fmla="*/ 5010 h 17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692" h="171987">
                  <a:moveTo>
                    <a:pt x="0" y="171987"/>
                  </a:moveTo>
                  <a:cubicBezTo>
                    <a:pt x="146436" y="110364"/>
                    <a:pt x="292873" y="48742"/>
                    <a:pt x="437322" y="20913"/>
                  </a:cubicBezTo>
                  <a:cubicBezTo>
                    <a:pt x="581771" y="-6917"/>
                    <a:pt x="724231" y="-954"/>
                    <a:pt x="866692" y="501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5203" y="5596877"/>
              <a:ext cx="2094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표와 셀의 테두리를 합친 결과</a:t>
              </a:r>
              <a:endParaRPr lang="ko-KR" altLang="en-US" sz="1000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1787107" y="3017939"/>
              <a:ext cx="580843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flipH="1" flipV="1">
              <a:off x="1715099" y="3148776"/>
              <a:ext cx="72008" cy="675303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9634" y="3782325"/>
              <a:ext cx="1588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모든</a:t>
              </a:r>
              <a:r>
                <a:rPr lang="en-US" altLang="ko-KR" sz="1000" dirty="0" smtClean="0"/>
                <a:t> &lt;td&gt;, &lt;</a:t>
              </a:r>
              <a:r>
                <a:rPr lang="en-US" altLang="ko-KR" sz="1000" dirty="0" err="1" smtClean="0"/>
                <a:t>th</a:t>
              </a:r>
              <a:r>
                <a:rPr lang="en-US" altLang="ko-KR" sz="1000" dirty="0" smtClean="0"/>
                <a:t>&gt;</a:t>
              </a:r>
              <a:r>
                <a:rPr lang="ko-KR" altLang="en-US" sz="1000" dirty="0" smtClean="0"/>
                <a:t>에 적용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2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CSS3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태그가 출력되는 위치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en-US" dirty="0" smtClean="0"/>
              <a:t>태그는 웹 페이지에 작성된 순서와 달리 배치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배치 기능의 </a:t>
            </a:r>
            <a:r>
              <a:rPr lang="en-US" altLang="ko-KR" dirty="0" smtClean="0"/>
              <a:t>CSS3 </a:t>
            </a:r>
            <a:r>
              <a:rPr lang="ko-KR" altLang="en-US" dirty="0" err="1" smtClean="0"/>
              <a:t>프로퍼티들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display</a:t>
            </a:r>
          </a:p>
          <a:p>
            <a:pPr lvl="2"/>
            <a:r>
              <a:rPr lang="en-US" altLang="ko-KR" dirty="0" smtClean="0"/>
              <a:t>position</a:t>
            </a:r>
          </a:p>
          <a:p>
            <a:pPr lvl="2"/>
            <a:r>
              <a:rPr lang="en-US" altLang="ko-KR" dirty="0" smtClean="0"/>
              <a:t>left, right, top, bottom</a:t>
            </a:r>
          </a:p>
          <a:p>
            <a:pPr lvl="2"/>
            <a:r>
              <a:rPr lang="en-US" altLang="ko-KR" dirty="0" smtClean="0"/>
              <a:t>float</a:t>
            </a:r>
          </a:p>
          <a:p>
            <a:pPr lvl="2"/>
            <a:r>
              <a:rPr lang="en-US" altLang="ko-KR" dirty="0" smtClean="0"/>
              <a:t>z-index</a:t>
            </a:r>
          </a:p>
          <a:p>
            <a:pPr lvl="2"/>
            <a:r>
              <a:rPr lang="en-US" altLang="ko-KR" dirty="0" smtClean="0"/>
              <a:t>visibility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758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셀 크기 제어</a:t>
            </a:r>
            <a:r>
              <a:rPr lang="en-US" altLang="ko-KR" dirty="0"/>
              <a:t>, width </a:t>
            </a:r>
            <a:r>
              <a:rPr lang="en-US" altLang="ko-KR" dirty="0" smtClean="0"/>
              <a:t>height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57284" y="1484784"/>
            <a:ext cx="5971221" cy="4588352"/>
            <a:chOff x="1457284" y="1484784"/>
            <a:chExt cx="5971221" cy="458835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889" y="1819422"/>
              <a:ext cx="3381723" cy="159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475657" y="1711050"/>
              <a:ext cx="1717020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 smtClean="0">
                  <a:cs typeface="Arial" panose="020B0604020202020204" pitchFamily="34" charset="0"/>
                </a:rPr>
                <a:t>th</a:t>
              </a:r>
              <a:r>
                <a:rPr lang="en-US" altLang="ko-KR" sz="1400" b="1" dirty="0" smtClean="0">
                  <a:cs typeface="Arial" panose="020B0604020202020204" pitchFamily="34" charset="0"/>
                </a:rPr>
                <a:t> </a:t>
              </a:r>
              <a:r>
                <a:rPr lang="en-US" altLang="ko-KR" sz="1400" b="1" dirty="0">
                  <a:cs typeface="Arial" panose="020B0604020202020204" pitchFamily="34" charset="0"/>
                </a:rPr>
                <a:t>{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	height : </a:t>
              </a:r>
              <a:r>
                <a:rPr lang="en-US" altLang="ko-KR" sz="1400" dirty="0">
                  <a:cs typeface="Arial" panose="020B0604020202020204" pitchFamily="34" charset="0"/>
                </a:rPr>
                <a:t>40px;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	width : </a:t>
              </a:r>
              <a:r>
                <a:rPr lang="en-US" altLang="ko-KR" sz="1400" dirty="0">
                  <a:cs typeface="Arial" panose="020B0604020202020204" pitchFamily="34" charset="0"/>
                </a:rPr>
                <a:t>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  <a:p>
              <a:pPr defTabSz="180000"/>
              <a:r>
                <a:rPr lang="en-US" altLang="ko-KR" sz="1400" b="1" dirty="0">
                  <a:cs typeface="Arial" panose="020B0604020202020204" pitchFamily="34" charset="0"/>
                </a:rPr>
                <a:t>td {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	height : </a:t>
              </a:r>
              <a:r>
                <a:rPr lang="en-US" altLang="ko-KR" sz="1400" dirty="0">
                  <a:cs typeface="Arial" panose="020B0604020202020204" pitchFamily="34" charset="0"/>
                </a:rPr>
                <a:t>20px;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	width : </a:t>
              </a:r>
              <a:r>
                <a:rPr lang="en-US" altLang="ko-KR" sz="1400" dirty="0">
                  <a:cs typeface="Arial" panose="020B0604020202020204" pitchFamily="34" charset="0"/>
                </a:rPr>
                <a:t>100px;</a:t>
              </a:r>
            </a:p>
            <a:p>
              <a:pPr defTabSz="180000"/>
              <a:r>
                <a:rPr lang="en-US" altLang="ko-KR" sz="1400" dirty="0" smtClean="0">
                  <a:cs typeface="Arial" panose="020B0604020202020204" pitchFamily="34" charset="0"/>
                </a:rPr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79912" y="189143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79912" y="2323478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4262" y="1891430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963438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79912" y="26274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89873" y="2859787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869282" y="2627412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419872" y="261171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115244" y="1603398"/>
              <a:ext cx="0" cy="23249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123356" y="1603398"/>
              <a:ext cx="0" cy="21602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115244" y="1711410"/>
              <a:ext cx="1008112" cy="0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31268" y="1484784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100px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65472" y="2087739"/>
              <a:ext cx="741054" cy="4619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820637" y="2747696"/>
              <a:ext cx="677937" cy="247401"/>
            </a:xfrm>
            <a:custGeom>
              <a:avLst/>
              <a:gdLst>
                <a:gd name="connsiteX0" fmla="*/ 0 w 612251"/>
                <a:gd name="connsiteY0" fmla="*/ 143124 h 143124"/>
                <a:gd name="connsiteX1" fmla="*/ 341907 w 612251"/>
                <a:gd name="connsiteY1" fmla="*/ 119270 h 143124"/>
                <a:gd name="connsiteX2" fmla="*/ 612251 w 612251"/>
                <a:gd name="connsiteY2" fmla="*/ 0 h 14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251" h="143124">
                  <a:moveTo>
                    <a:pt x="0" y="143124"/>
                  </a:moveTo>
                  <a:cubicBezTo>
                    <a:pt x="119932" y="143124"/>
                    <a:pt x="239865" y="143124"/>
                    <a:pt x="341907" y="119270"/>
                  </a:cubicBezTo>
                  <a:cubicBezTo>
                    <a:pt x="443949" y="95416"/>
                    <a:pt x="528100" y="47708"/>
                    <a:pt x="61225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728" y="4357846"/>
              <a:ext cx="3375777" cy="143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1475657" y="4257254"/>
              <a:ext cx="1732714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height : </a:t>
              </a:r>
              <a:r>
                <a:rPr lang="en-US" altLang="ko-KR" sz="1400" dirty="0"/>
                <a:t>40px;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width : </a:t>
              </a:r>
              <a:r>
                <a:rPr lang="en-US" altLang="ko-KR" sz="1400" dirty="0"/>
                <a:t>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smtClean="0"/>
                <a:t>td</a:t>
              </a:r>
              <a:r>
                <a:rPr lang="en-US" altLang="ko-KR" sz="1400" b="1" dirty="0"/>
                <a:t>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height : </a:t>
              </a:r>
              <a:r>
                <a:rPr lang="en-US" altLang="ko-KR" sz="1400" b="1" dirty="0"/>
                <a:t>20px;</a:t>
              </a:r>
            </a:p>
            <a:p>
              <a:pPr defTabSz="180000"/>
              <a:r>
                <a:rPr lang="en-US" altLang="ko-KR" sz="1400" dirty="0" smtClean="0"/>
                <a:t>	width : </a:t>
              </a:r>
              <a:r>
                <a:rPr lang="en-US" altLang="ko-KR" sz="1400" dirty="0"/>
                <a:t>100px;</a:t>
              </a:r>
            </a:p>
            <a:p>
              <a:pPr defTabSz="180000"/>
              <a:r>
                <a:rPr lang="en-US" altLang="ko-KR" sz="1400" dirty="0" smtClean="0"/>
                <a:t>}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1763688" y="5157192"/>
              <a:ext cx="263032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844520" y="5471385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844520" y="57037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933890" y="5471385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84480" y="5455685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3" name="모서리가 둥근 사각형 설명선 52"/>
            <p:cNvSpPr/>
            <p:nvPr/>
          </p:nvSpPr>
          <p:spPr>
            <a:xfrm>
              <a:off x="1763688" y="3914076"/>
              <a:ext cx="1582310" cy="238430"/>
            </a:xfrm>
            <a:prstGeom prst="wedgeRoundRectCallout">
              <a:avLst>
                <a:gd name="adj1" fmla="val -43446"/>
                <a:gd name="adj2" fmla="val 112190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thead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의 자손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th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79912" y="2924944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335699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874262" y="2924944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419872" y="299695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820638" y="4657201"/>
              <a:ext cx="726776" cy="45719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flipV="1">
              <a:off x="2858040" y="5505637"/>
              <a:ext cx="689374" cy="8360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841142" y="44371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841142" y="48691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35492" y="4437112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91880" y="4509120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5473" y="2150317"/>
              <a:ext cx="732924" cy="952112"/>
            </a:xfrm>
            <a:custGeom>
              <a:avLst/>
              <a:gdLst>
                <a:gd name="connsiteX0" fmla="*/ 0 w 681717"/>
                <a:gd name="connsiteY0" fmla="*/ 0 h 951140"/>
                <a:gd name="connsiteX1" fmla="*/ 265339 w 681717"/>
                <a:gd name="connsiteY1" fmla="*/ 212272 h 951140"/>
                <a:gd name="connsiteX2" fmla="*/ 526596 w 681717"/>
                <a:gd name="connsiteY2" fmla="*/ 857250 h 951140"/>
                <a:gd name="connsiteX3" fmla="*/ 681717 w 681717"/>
                <a:gd name="connsiteY3" fmla="*/ 951140 h 95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717" h="951140">
                  <a:moveTo>
                    <a:pt x="0" y="0"/>
                  </a:moveTo>
                  <a:cubicBezTo>
                    <a:pt x="88786" y="34698"/>
                    <a:pt x="177573" y="69397"/>
                    <a:pt x="265339" y="212272"/>
                  </a:cubicBezTo>
                  <a:cubicBezTo>
                    <a:pt x="353105" y="355147"/>
                    <a:pt x="457200" y="734105"/>
                    <a:pt x="526596" y="857250"/>
                  </a:cubicBezTo>
                  <a:cubicBezTo>
                    <a:pt x="595992" y="980395"/>
                    <a:pt x="649740" y="938213"/>
                    <a:pt x="681717" y="95114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57284" y="4317185"/>
              <a:ext cx="794985" cy="204659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1841249" y="4080173"/>
              <a:ext cx="199775" cy="237012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9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셀 여백 및 정렬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padding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여백</a:t>
            </a:r>
            <a:endParaRPr lang="en-US" altLang="ko-KR" dirty="0" smtClean="0"/>
          </a:p>
          <a:p>
            <a:r>
              <a:rPr lang="en-US" altLang="ko-KR" dirty="0" smtClean="0"/>
              <a:t>text-align :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</a:t>
            </a:r>
            <a:r>
              <a:rPr lang="en-US" altLang="ko-KR" dirty="0"/>
              <a:t>eft, center, </a:t>
            </a:r>
            <a:r>
              <a:rPr lang="en-US" altLang="ko-KR" dirty="0" smtClean="0"/>
              <a:t>right)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15616" y="2492896"/>
            <a:ext cx="6196956" cy="2166999"/>
            <a:chOff x="1187624" y="1844824"/>
            <a:chExt cx="6196956" cy="21669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3892700" cy="197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187624" y="2195541"/>
              <a:ext cx="1805914" cy="1384995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smtClean="0"/>
                <a:t>td</a:t>
              </a:r>
              <a:r>
                <a:rPr lang="en-US" altLang="ko-KR" sz="1400" b="1" dirty="0"/>
                <a:t>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 smtClean="0"/>
                <a:t>	height : </a:t>
              </a:r>
              <a:r>
                <a:rPr lang="en-US" altLang="ko-KR" sz="1400" dirty="0"/>
                <a:t>20px; </a:t>
              </a:r>
              <a:endParaRPr lang="en-US" altLang="ko-KR" sz="1400" dirty="0" smtClean="0"/>
            </a:p>
            <a:p>
              <a:pPr defTabSz="180000"/>
              <a:r>
                <a:rPr lang="en-US" altLang="ko-KR" sz="1400" dirty="0" smtClean="0"/>
                <a:t>	width : </a:t>
              </a:r>
              <a:r>
                <a:rPr lang="en-US" altLang="ko-KR" sz="1400" dirty="0"/>
                <a:t>100px;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padding : </a:t>
              </a:r>
              <a:r>
                <a:rPr lang="en-US" altLang="ko-KR" sz="1400" b="1" dirty="0"/>
                <a:t>10px;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text-align : right;</a:t>
              </a:r>
              <a:endParaRPr lang="en-US" altLang="ko-KR" sz="1400" b="1" dirty="0"/>
            </a:p>
            <a:p>
              <a:pPr defTabSz="180000"/>
              <a:r>
                <a:rPr lang="en-US" altLang="ko-KR" sz="1400" dirty="0"/>
                <a:t>}</a:t>
              </a:r>
              <a:endParaRPr lang="en-US" altLang="ko-KR" sz="1400" dirty="0" smtClean="0"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9992" y="3765602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셀 모두 오른쪽 정렬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4151379" y="2387702"/>
              <a:ext cx="0" cy="144016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640971" y="2621178"/>
              <a:ext cx="1519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3563888" y="2621178"/>
              <a:ext cx="1524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51379" y="2679983"/>
              <a:ext cx="0" cy="135632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>
              <a:off x="2771798" y="3251798"/>
              <a:ext cx="1836019" cy="743287"/>
            </a:xfrm>
            <a:custGeom>
              <a:avLst/>
              <a:gdLst>
                <a:gd name="connsiteX0" fmla="*/ 0 w 1981200"/>
                <a:gd name="connsiteY0" fmla="*/ 0 h 743287"/>
                <a:gd name="connsiteX1" fmla="*/ 352425 w 1981200"/>
                <a:gd name="connsiteY1" fmla="*/ 638175 h 743287"/>
                <a:gd name="connsiteX2" fmla="*/ 1704975 w 1981200"/>
                <a:gd name="connsiteY2" fmla="*/ 714375 h 743287"/>
                <a:gd name="connsiteX3" fmla="*/ 1981200 w 1981200"/>
                <a:gd name="connsiteY3" fmla="*/ 342900 h 74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200" h="743287">
                  <a:moveTo>
                    <a:pt x="0" y="0"/>
                  </a:moveTo>
                  <a:cubicBezTo>
                    <a:pt x="34131" y="259556"/>
                    <a:pt x="68262" y="519112"/>
                    <a:pt x="352425" y="638175"/>
                  </a:cubicBezTo>
                  <a:cubicBezTo>
                    <a:pt x="636588" y="757238"/>
                    <a:pt x="1433513" y="763588"/>
                    <a:pt x="1704975" y="714375"/>
                  </a:cubicBezTo>
                  <a:cubicBezTo>
                    <a:pt x="1976438" y="665163"/>
                    <a:pt x="1978819" y="504031"/>
                    <a:pt x="1981200" y="342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16288" y="2550768"/>
              <a:ext cx="924683" cy="129215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8300" y="2264591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10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픽셀 </a:t>
              </a:r>
              <a:r>
                <a:rPr lang="ko-KR" altLang="en-US" sz="1000" dirty="0" err="1" smtClean="0">
                  <a:solidFill>
                    <a:srgbClr val="C00000"/>
                  </a:solidFill>
                </a:rPr>
                <a:t>패딩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822561" y="2602408"/>
              <a:ext cx="669471" cy="416378"/>
            </a:xfrm>
            <a:custGeom>
              <a:avLst/>
              <a:gdLst>
                <a:gd name="connsiteX0" fmla="*/ 0 w 669471"/>
                <a:gd name="connsiteY0" fmla="*/ 416378 h 416378"/>
                <a:gd name="connsiteX1" fmla="*/ 351064 w 669471"/>
                <a:gd name="connsiteY1" fmla="*/ 346982 h 416378"/>
                <a:gd name="connsiteX2" fmla="*/ 449036 w 669471"/>
                <a:gd name="connsiteY2" fmla="*/ 81643 h 416378"/>
                <a:gd name="connsiteX3" fmla="*/ 669471 w 669471"/>
                <a:gd name="connsiteY3" fmla="*/ 0 h 4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471" h="416378">
                  <a:moveTo>
                    <a:pt x="0" y="416378"/>
                  </a:moveTo>
                  <a:cubicBezTo>
                    <a:pt x="138112" y="409574"/>
                    <a:pt x="276225" y="402771"/>
                    <a:pt x="351064" y="346982"/>
                  </a:cubicBezTo>
                  <a:cubicBezTo>
                    <a:pt x="425903" y="291193"/>
                    <a:pt x="395968" y="139473"/>
                    <a:pt x="449036" y="81643"/>
                  </a:cubicBezTo>
                  <a:cubicBezTo>
                    <a:pt x="502104" y="23813"/>
                    <a:pt x="585787" y="11906"/>
                    <a:pt x="66947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75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배경색과 테두리 </a:t>
            </a:r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5576" y="1916832"/>
            <a:ext cx="7721514" cy="3323987"/>
            <a:chOff x="755576" y="1916832"/>
            <a:chExt cx="7721514" cy="3323987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5576" y="1916832"/>
              <a:ext cx="3500014" cy="3323987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table </a:t>
              </a:r>
              <a:r>
                <a:rPr lang="en-US" altLang="ko-KR" sz="1400" dirty="0" smtClean="0"/>
                <a:t>{ /* </a:t>
              </a:r>
              <a:r>
                <a:rPr lang="ko-KR" altLang="en-US" sz="1400" dirty="0"/>
                <a:t>이중 테두리 제거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border-collapse:  collapse;</a:t>
              </a:r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  <a:p>
              <a:pPr defTabSz="180000"/>
              <a:r>
                <a:rPr lang="en-US" altLang="ko-KR" sz="1400" dirty="0"/>
                <a:t>td,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th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/* </a:t>
              </a:r>
              <a:r>
                <a:rPr lang="ko-KR" altLang="en-US" sz="1400" dirty="0"/>
                <a:t>모든 셀에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text-align </a:t>
              </a:r>
              <a:r>
                <a:rPr lang="en-US" altLang="ko-KR" sz="1400" dirty="0"/>
                <a:t>: left;</a:t>
              </a:r>
            </a:p>
            <a:p>
              <a:pPr defTabSz="180000"/>
              <a:r>
                <a:rPr lang="en-US" altLang="ko-KR" sz="1400" dirty="0" smtClean="0"/>
                <a:t>	padding : </a:t>
              </a:r>
              <a:r>
                <a:rPr lang="en-US" altLang="ko-KR" sz="1400" dirty="0"/>
                <a:t>10px;</a:t>
              </a:r>
            </a:p>
            <a:p>
              <a:pPr defTabSz="180000"/>
              <a:r>
                <a:rPr lang="en-US" altLang="ko-KR" sz="1400" dirty="0" smtClean="0"/>
                <a:t>	height : </a:t>
              </a:r>
              <a:r>
                <a:rPr lang="en-US" altLang="ko-KR" sz="1400" dirty="0"/>
                <a:t>20px</a:t>
              </a:r>
              <a:r>
                <a:rPr lang="en-US" altLang="ko-KR" sz="1400" dirty="0" smtClean="0"/>
                <a:t>;	width : </a:t>
              </a:r>
              <a:r>
                <a:rPr lang="en-US" altLang="ko-KR" sz="1400" dirty="0"/>
                <a:t>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 smtClean="0"/>
                <a:t>thead</a:t>
              </a:r>
              <a:r>
                <a:rPr lang="en-US" altLang="ko-KR" sz="1400" b="1" dirty="0" smtClean="0"/>
                <a:t> </a:t>
              </a:r>
              <a:r>
                <a:rPr lang="en-US" altLang="ko-KR" sz="1400" b="1" dirty="0"/>
                <a:t>{ </a:t>
              </a:r>
              <a:r>
                <a:rPr lang="en-US" altLang="ko-KR" sz="1400" dirty="0"/>
                <a:t>/* &lt;</a:t>
              </a:r>
              <a:r>
                <a:rPr lang="en-US" altLang="ko-KR" sz="1400" dirty="0" err="1"/>
                <a:t>thead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의 모든 </a:t>
              </a:r>
              <a:r>
                <a:rPr lang="ko-KR" altLang="en-US" sz="1400" dirty="0" smtClean="0"/>
                <a:t>셀 </a:t>
              </a:r>
              <a:r>
                <a:rPr lang="ko-KR" altLang="en-US" sz="1400" dirty="0"/>
                <a:t>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background </a:t>
              </a:r>
              <a:r>
                <a:rPr lang="en-US" altLang="ko-KR" sz="1400" b="1" dirty="0"/>
                <a:t>: </a:t>
              </a:r>
              <a:r>
                <a:rPr lang="en-US" altLang="ko-KR" sz="1400" b="1" dirty="0" err="1"/>
                <a:t>darkgray</a:t>
              </a:r>
              <a:r>
                <a:rPr lang="en-US" altLang="ko-KR" sz="1400" b="1" dirty="0"/>
                <a:t>;</a:t>
              </a:r>
            </a:p>
            <a:p>
              <a:pPr defTabSz="180000"/>
              <a:r>
                <a:rPr lang="en-US" altLang="ko-KR" sz="1400" b="1" dirty="0" smtClean="0"/>
                <a:t>	color </a:t>
              </a:r>
              <a:r>
                <a:rPr lang="en-US" altLang="ko-KR" sz="1400" b="1" dirty="0"/>
                <a:t>: </a:t>
              </a:r>
              <a:r>
                <a:rPr lang="en-US" altLang="ko-KR" sz="1400" b="1" dirty="0" smtClean="0"/>
                <a:t>yellow;</a:t>
              </a:r>
              <a:endParaRPr lang="en-US" altLang="ko-KR" sz="1400" b="1" dirty="0"/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r>
                <a:rPr lang="en-US" altLang="ko-KR" sz="1400" b="1" dirty="0"/>
                <a:t>td,</a:t>
              </a:r>
              <a:r>
                <a:rPr lang="ko-KR" altLang="en-US" sz="1400" b="1" dirty="0"/>
                <a:t> </a:t>
              </a:r>
              <a:r>
                <a:rPr lang="en-US" altLang="ko-KR" sz="1400" b="1" dirty="0" err="1"/>
                <a:t>tfoot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아래쪽 테두리만 </a:t>
              </a:r>
              <a:r>
                <a:rPr lang="ko-KR" altLang="en-US" sz="1400" dirty="0" smtClean="0"/>
                <a:t>회색 </a:t>
              </a:r>
              <a:r>
                <a:rPr lang="ko-KR" altLang="en-US" sz="1400" dirty="0"/>
                <a:t>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 smtClean="0"/>
                <a:t>border-bottom : </a:t>
              </a:r>
              <a:r>
                <a:rPr lang="en-US" altLang="ko-KR" sz="1400" b="1" dirty="0"/>
                <a:t>1px solid gray</a:t>
              </a:r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99" y="3140968"/>
              <a:ext cx="3905091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오른쪽 중괄호 7"/>
            <p:cNvSpPr/>
            <p:nvPr/>
          </p:nvSpPr>
          <p:spPr>
            <a:xfrm>
              <a:off x="3044011" y="3996146"/>
              <a:ext cx="216024" cy="288032"/>
            </a:xfrm>
            <a:prstGeom prst="rightBrace">
              <a:avLst>
                <a:gd name="adj1" fmla="val 2500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260035" y="3356992"/>
              <a:ext cx="1478942" cy="792088"/>
            </a:xfrm>
            <a:custGeom>
              <a:avLst/>
              <a:gdLst>
                <a:gd name="connsiteX0" fmla="*/ 0 w 1478942"/>
                <a:gd name="connsiteY0" fmla="*/ 731520 h 742507"/>
                <a:gd name="connsiteX1" fmla="*/ 691763 w 1478942"/>
                <a:gd name="connsiteY1" fmla="*/ 659958 h 742507"/>
                <a:gd name="connsiteX2" fmla="*/ 1057523 w 1478942"/>
                <a:gd name="connsiteY2" fmla="*/ 119269 h 742507"/>
                <a:gd name="connsiteX3" fmla="*/ 1478942 w 1478942"/>
                <a:gd name="connsiteY3" fmla="*/ 0 h 7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942" h="742507">
                  <a:moveTo>
                    <a:pt x="0" y="731520"/>
                  </a:moveTo>
                  <a:cubicBezTo>
                    <a:pt x="257754" y="746760"/>
                    <a:pt x="515509" y="762000"/>
                    <a:pt x="691763" y="659958"/>
                  </a:cubicBezTo>
                  <a:cubicBezTo>
                    <a:pt x="868017" y="557916"/>
                    <a:pt x="926327" y="229262"/>
                    <a:pt x="1057523" y="119269"/>
                  </a:cubicBezTo>
                  <a:cubicBezTo>
                    <a:pt x="1188719" y="9276"/>
                    <a:pt x="1415332" y="31805"/>
                    <a:pt x="147894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707902" y="4077072"/>
              <a:ext cx="888161" cy="847854"/>
              <a:chOff x="3729162" y="3986771"/>
              <a:chExt cx="842839" cy="763282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729162" y="4686442"/>
                <a:ext cx="842839" cy="63611"/>
              </a:xfrm>
              <a:custGeom>
                <a:avLst/>
                <a:gdLst>
                  <a:gd name="connsiteX0" fmla="*/ 0 w 874643"/>
                  <a:gd name="connsiteY0" fmla="*/ 0 h 63611"/>
                  <a:gd name="connsiteX1" fmla="*/ 874643 w 874643"/>
                  <a:gd name="connsiteY1" fmla="*/ 63611 h 6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643" h="63611">
                    <a:moveTo>
                      <a:pt x="0" y="0"/>
                    </a:moveTo>
                    <a:cubicBezTo>
                      <a:pt x="368410" y="30480"/>
                      <a:pt x="736821" y="60961"/>
                      <a:pt x="874643" y="63611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4055165" y="4365104"/>
                <a:ext cx="516835" cy="351011"/>
              </a:xfrm>
              <a:custGeom>
                <a:avLst/>
                <a:gdLst>
                  <a:gd name="connsiteX0" fmla="*/ 0 w 556592"/>
                  <a:gd name="connsiteY0" fmla="*/ 286247 h 292066"/>
                  <a:gd name="connsiteX1" fmla="*/ 254442 w 556592"/>
                  <a:gd name="connsiteY1" fmla="*/ 262393 h 292066"/>
                  <a:gd name="connsiteX2" fmla="*/ 389614 w 556592"/>
                  <a:gd name="connsiteY2" fmla="*/ 55659 h 292066"/>
                  <a:gd name="connsiteX3" fmla="*/ 556592 w 556592"/>
                  <a:gd name="connsiteY3" fmla="*/ 0 h 29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592" h="292066">
                    <a:moveTo>
                      <a:pt x="0" y="286247"/>
                    </a:moveTo>
                    <a:cubicBezTo>
                      <a:pt x="94753" y="293535"/>
                      <a:pt x="189506" y="300824"/>
                      <a:pt x="254442" y="262393"/>
                    </a:cubicBezTo>
                    <a:cubicBezTo>
                      <a:pt x="319378" y="223962"/>
                      <a:pt x="339256" y="99391"/>
                      <a:pt x="389614" y="55659"/>
                    </a:cubicBezTo>
                    <a:cubicBezTo>
                      <a:pt x="439972" y="11927"/>
                      <a:pt x="528762" y="13252"/>
                      <a:pt x="556592" y="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64335" y="3986771"/>
                <a:ext cx="707666" cy="724117"/>
              </a:xfrm>
              <a:custGeom>
                <a:avLst/>
                <a:gdLst>
                  <a:gd name="connsiteX0" fmla="*/ 0 w 811033"/>
                  <a:gd name="connsiteY0" fmla="*/ 795436 h 803980"/>
                  <a:gd name="connsiteX1" fmla="*/ 310101 w 811033"/>
                  <a:gd name="connsiteY1" fmla="*/ 779533 h 803980"/>
                  <a:gd name="connsiteX2" fmla="*/ 469127 w 811033"/>
                  <a:gd name="connsiteY2" fmla="*/ 588702 h 803980"/>
                  <a:gd name="connsiteX3" fmla="*/ 620202 w 811033"/>
                  <a:gd name="connsiteY3" fmla="*/ 95721 h 803980"/>
                  <a:gd name="connsiteX4" fmla="*/ 811033 w 811033"/>
                  <a:gd name="connsiteY4" fmla="*/ 305 h 80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033" h="803980">
                    <a:moveTo>
                      <a:pt x="0" y="795436"/>
                    </a:moveTo>
                    <a:cubicBezTo>
                      <a:pt x="115956" y="804712"/>
                      <a:pt x="231913" y="813989"/>
                      <a:pt x="310101" y="779533"/>
                    </a:cubicBezTo>
                    <a:cubicBezTo>
                      <a:pt x="388289" y="745077"/>
                      <a:pt x="417444" y="702671"/>
                      <a:pt x="469127" y="588702"/>
                    </a:cubicBezTo>
                    <a:cubicBezTo>
                      <a:pt x="520811" y="474733"/>
                      <a:pt x="563218" y="193787"/>
                      <a:pt x="620202" y="95721"/>
                    </a:cubicBezTo>
                    <a:cubicBezTo>
                      <a:pt x="677186" y="-2345"/>
                      <a:pt x="744109" y="-1020"/>
                      <a:pt x="811033" y="305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07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줄무늬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95537" y="2203064"/>
            <a:ext cx="8113775" cy="2162040"/>
            <a:chOff x="395537" y="2203064"/>
            <a:chExt cx="8113775" cy="2162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39552" y="2420888"/>
              <a:ext cx="4176464" cy="1600438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 err="1" smtClean="0"/>
                <a:t>thead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tfoot</a:t>
              </a:r>
              <a:r>
                <a:rPr lang="en-US" altLang="ko-KR" sz="1400" dirty="0"/>
                <a:t> </a:t>
              </a:r>
              <a:r>
                <a:rPr lang="en-US" altLang="ko-KR" sz="1400" dirty="0" smtClean="0"/>
                <a:t>{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	background 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darkgray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 smtClean="0"/>
                <a:t>	color 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yellow;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}</a:t>
              </a:r>
            </a:p>
            <a:p>
              <a:pPr defTabSz="180000"/>
              <a:r>
                <a:rPr lang="en-US" altLang="ko-KR" sz="1400" b="1" dirty="0" err="1"/>
                <a:t>tbody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tr:nth-child</a:t>
              </a:r>
              <a:r>
                <a:rPr lang="en-US" altLang="ko-KR" sz="1400" b="1" dirty="0"/>
                <a:t>(even) { </a:t>
              </a:r>
              <a:r>
                <a:rPr lang="en-US" altLang="ko-KR" sz="1400" dirty="0"/>
                <a:t>/* </a:t>
              </a:r>
              <a:r>
                <a:rPr lang="ko-KR" altLang="en-US" sz="1400" dirty="0" smtClean="0"/>
                <a:t>짝수 </a:t>
              </a:r>
              <a:r>
                <a:rPr lang="en-US" altLang="ko-KR" sz="1400" dirty="0" smtClean="0"/>
                <a:t>&lt;</a:t>
              </a:r>
              <a:r>
                <a:rPr lang="en-US" altLang="ko-KR" sz="1400" dirty="0" err="1"/>
                <a:t>tr</a:t>
              </a:r>
              <a:r>
                <a:rPr lang="en-US" altLang="ko-KR" sz="1400" dirty="0" smtClean="0"/>
                <a:t>&gt;</a:t>
              </a:r>
              <a:r>
                <a:rPr lang="ko-KR" altLang="en-US" sz="1400" dirty="0" smtClean="0"/>
                <a:t>에 적용</a:t>
              </a:r>
              <a:r>
                <a:rPr lang="ko-KR" altLang="en-US" sz="1400" dirty="0"/>
                <a:t>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 smtClean="0"/>
                <a:t>	background : </a:t>
              </a:r>
              <a:r>
                <a:rPr lang="en-US" altLang="ko-KR" sz="1400" dirty="0" err="1" smtClean="0"/>
                <a:t>aliceblue</a:t>
              </a:r>
              <a:r>
                <a:rPr lang="en-US" altLang="ko-KR" sz="1400" dirty="0" smtClean="0"/>
                <a:t>;</a:t>
              </a:r>
              <a:endParaRPr lang="en-US" altLang="ko-KR" sz="1400" dirty="0"/>
            </a:p>
            <a:p>
              <a:pPr defTabSz="180000"/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614" y="2203064"/>
              <a:ext cx="3527698" cy="20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자유형 5"/>
            <p:cNvSpPr/>
            <p:nvPr/>
          </p:nvSpPr>
          <p:spPr>
            <a:xfrm>
              <a:off x="2339752" y="2939719"/>
              <a:ext cx="2545067" cy="417273"/>
            </a:xfrm>
            <a:custGeom>
              <a:avLst/>
              <a:gdLst>
                <a:gd name="connsiteX0" fmla="*/ 0 w 2210463"/>
                <a:gd name="connsiteY0" fmla="*/ 357809 h 357809"/>
                <a:gd name="connsiteX1" fmla="*/ 405516 w 2210463"/>
                <a:gd name="connsiteY1" fmla="*/ 87465 h 357809"/>
                <a:gd name="connsiteX2" fmla="*/ 2210463 w 2210463"/>
                <a:gd name="connsiteY2" fmla="*/ 0 h 35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463" h="357809">
                  <a:moveTo>
                    <a:pt x="0" y="357809"/>
                  </a:moveTo>
                  <a:cubicBezTo>
                    <a:pt x="18553" y="252454"/>
                    <a:pt x="37106" y="147100"/>
                    <a:pt x="405516" y="87465"/>
                  </a:cubicBezTo>
                  <a:cubicBezTo>
                    <a:pt x="773926" y="27830"/>
                    <a:pt x="1783743" y="26504"/>
                    <a:pt x="2210463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4788024" y="2579680"/>
              <a:ext cx="193590" cy="1296144"/>
            </a:xfrm>
            <a:prstGeom prst="leftBrace">
              <a:avLst>
                <a:gd name="adj1" fmla="val 30417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83568" y="4077072"/>
              <a:ext cx="1584176" cy="288032"/>
            </a:xfrm>
            <a:prstGeom prst="wedgeRoundRectCallout">
              <a:avLst>
                <a:gd name="adj1" fmla="val -49756"/>
                <a:gd name="adj2" fmla="val 6093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tbody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의 자손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tr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95537" y="3421994"/>
              <a:ext cx="432048" cy="826312"/>
            </a:xfrm>
            <a:custGeom>
              <a:avLst/>
              <a:gdLst>
                <a:gd name="connsiteX0" fmla="*/ 152567 w 438814"/>
                <a:gd name="connsiteY0" fmla="*/ 0 h 646762"/>
                <a:gd name="connsiteX1" fmla="*/ 17395 w 438814"/>
                <a:gd name="connsiteY1" fmla="*/ 135173 h 646762"/>
                <a:gd name="connsiteX2" fmla="*/ 25347 w 438814"/>
                <a:gd name="connsiteY2" fmla="*/ 500933 h 646762"/>
                <a:gd name="connsiteX3" fmla="*/ 232080 w 438814"/>
                <a:gd name="connsiteY3" fmla="*/ 636105 h 646762"/>
                <a:gd name="connsiteX4" fmla="*/ 438814 w 438814"/>
                <a:gd name="connsiteY4" fmla="*/ 628153 h 6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814" h="646762">
                  <a:moveTo>
                    <a:pt x="152567" y="0"/>
                  </a:moveTo>
                  <a:cubicBezTo>
                    <a:pt x="95582" y="25842"/>
                    <a:pt x="38598" y="51684"/>
                    <a:pt x="17395" y="135173"/>
                  </a:cubicBezTo>
                  <a:cubicBezTo>
                    <a:pt x="-3808" y="218662"/>
                    <a:pt x="-10434" y="417444"/>
                    <a:pt x="25347" y="500933"/>
                  </a:cubicBezTo>
                  <a:cubicBezTo>
                    <a:pt x="61128" y="584422"/>
                    <a:pt x="163169" y="614902"/>
                    <a:pt x="232080" y="636105"/>
                  </a:cubicBezTo>
                  <a:cubicBezTo>
                    <a:pt x="300991" y="657308"/>
                    <a:pt x="369902" y="642730"/>
                    <a:pt x="438814" y="628153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0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91880" y="1359392"/>
            <a:ext cx="4572000" cy="30008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&lt;h3&gt;2017</a:t>
            </a:r>
            <a:r>
              <a:rPr lang="ko-KR" altLang="en-US" sz="1050" dirty="0"/>
              <a:t>년 </a:t>
            </a:r>
            <a:r>
              <a:rPr lang="en-US" altLang="ko-KR" sz="1050" dirty="0"/>
              <a:t>1</a:t>
            </a:r>
            <a:r>
              <a:rPr lang="ko-KR" altLang="en-US" sz="1050" dirty="0"/>
              <a:t>학기 성적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&lt;table&gt;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thead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</a:t>
            </a:r>
            <a:r>
              <a:rPr lang="ko-KR" altLang="en-US" sz="1050" dirty="0"/>
              <a:t>이름</a:t>
            </a:r>
            <a:r>
              <a:rPr lang="en-US" altLang="ko-KR" sz="1050" dirty="0"/>
              <a:t>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&gt;HTML&lt;/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&gt;CSS&lt;/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thead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</a:t>
            </a:r>
            <a:r>
              <a:rPr lang="ko-KR" altLang="en-US" sz="1050" dirty="0"/>
              <a:t>합</a:t>
            </a:r>
            <a:r>
              <a:rPr lang="en-US" altLang="ko-KR" sz="1050" dirty="0"/>
              <a:t>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&gt;310&lt;/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&gt;249&lt;/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황기태</a:t>
            </a:r>
            <a:r>
              <a:rPr lang="en-US" altLang="ko-KR" sz="1050" dirty="0"/>
              <a:t>&lt;/td&gt;&lt;td&gt;80&lt;/td&gt;&lt;td&gt;70&lt;/td&gt;&lt;/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이재문</a:t>
            </a:r>
            <a:r>
              <a:rPr lang="en-US" altLang="ko-KR" sz="1050" dirty="0"/>
              <a:t>&lt;/td&gt;&lt;td&gt;95&lt;/td&gt;&lt;td&gt;99&lt;/td&gt;&lt;/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이병은</a:t>
            </a:r>
            <a:r>
              <a:rPr lang="en-US" altLang="ko-KR" sz="1050" dirty="0"/>
              <a:t>&lt;/td&gt;&lt;td&gt;85&lt;/td&gt;&lt;td&gt;90&lt;/td&gt;&lt;/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김남윤</a:t>
            </a:r>
            <a:r>
              <a:rPr lang="en-US" altLang="ko-KR" sz="1050" dirty="0"/>
              <a:t>&lt;/td&gt;&lt;td&gt;50&lt;/td&gt;&lt;td&gt;40&lt;/td&gt;&lt;/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&lt;/table&gt; 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5-11 </a:t>
            </a:r>
            <a:r>
              <a:rPr lang="ko-KR" altLang="en-US" dirty="0"/>
              <a:t>마우스가 올라오면 행의 배경색이 변하는 표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3528" y="1359392"/>
            <a:ext cx="3096344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표 응용 </a:t>
            </a:r>
            <a:r>
              <a:rPr lang="en-US" altLang="ko-KR" sz="1000" dirty="0"/>
              <a:t>1&lt;/title&gt;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table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이중 테두리 제거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border-collapse </a:t>
            </a:r>
            <a:r>
              <a:rPr lang="en-US" altLang="ko-KR" sz="1000" dirty="0"/>
              <a:t>: collapse;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td,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th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text-align </a:t>
            </a:r>
            <a:r>
              <a:rPr lang="en-US" altLang="ko-KR" sz="1000" dirty="0"/>
              <a:t>: left;</a:t>
            </a:r>
          </a:p>
          <a:p>
            <a:pPr defTabSz="180000"/>
            <a:r>
              <a:rPr lang="en-US" altLang="ko-KR" sz="1000" dirty="0" smtClean="0"/>
              <a:t>	padding </a:t>
            </a:r>
            <a:r>
              <a:rPr lang="en-US" altLang="ko-KR" sz="1000" dirty="0"/>
              <a:t>: 5px;</a:t>
            </a:r>
          </a:p>
          <a:p>
            <a:pPr defTabSz="180000"/>
            <a:r>
              <a:rPr lang="en-US" altLang="ko-KR" sz="1000" dirty="0" smtClean="0"/>
              <a:t>	height </a:t>
            </a:r>
            <a:r>
              <a:rPr lang="en-US" altLang="ko-KR" sz="1000" dirty="0"/>
              <a:t>: 15px; </a:t>
            </a:r>
            <a:r>
              <a:rPr lang="en-US" altLang="ko-KR" sz="1000" dirty="0" smtClean="0"/>
              <a:t>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width </a:t>
            </a:r>
            <a:r>
              <a:rPr lang="en-US" altLang="ko-KR" sz="1000" dirty="0"/>
              <a:t>: 100px;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thead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tfoot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  <a:r>
              <a:rPr lang="ko-KR" altLang="en-US" sz="1000" dirty="0"/>
              <a:t>의 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darkgray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	color </a:t>
            </a:r>
            <a:r>
              <a:rPr lang="en-US" altLang="ko-KR" sz="1000" dirty="0"/>
              <a:t>: yellow;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tr:nth-child</a:t>
            </a:r>
            <a:r>
              <a:rPr lang="en-US" altLang="ko-KR" sz="1000" b="1" dirty="0"/>
              <a:t>(even) { </a:t>
            </a:r>
            <a:r>
              <a:rPr lang="en-US" altLang="ko-KR" sz="1000" dirty="0"/>
              <a:t>/* </a:t>
            </a:r>
            <a:r>
              <a:rPr lang="ko-KR" altLang="en-US" sz="1000" dirty="0"/>
              <a:t>짝수 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  <a:r>
              <a:rPr lang="ko-KR" altLang="en-US" sz="1000" dirty="0"/>
              <a:t>에 적용*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tr:hover</a:t>
            </a:r>
            <a:r>
              <a:rPr lang="en-US" altLang="ko-KR" sz="1000" b="1" dirty="0"/>
              <a:t> {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pink;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017587" y="3068960"/>
            <a:ext cx="3107485" cy="3436364"/>
            <a:chOff x="1032467" y="1510853"/>
            <a:chExt cx="3107485" cy="343636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467" y="1510853"/>
              <a:ext cx="3107485" cy="343636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931" y="3573016"/>
              <a:ext cx="252887" cy="316109"/>
            </a:xfrm>
            <a:prstGeom prst="rect">
              <a:avLst/>
            </a:prstGeom>
          </p:spPr>
        </p:pic>
      </p:grpSp>
      <p:sp>
        <p:nvSpPr>
          <p:cNvPr id="13" name="모서리가 둥근 사각형 설명선 12"/>
          <p:cNvSpPr/>
          <p:nvPr/>
        </p:nvSpPr>
        <p:spPr>
          <a:xfrm>
            <a:off x="4685440" y="5203304"/>
            <a:ext cx="1224135" cy="576064"/>
          </a:xfrm>
          <a:prstGeom prst="wedgeRoundRectCallout">
            <a:avLst>
              <a:gd name="adj1" fmla="val 67505"/>
              <a:gd name="adj2" fmla="val -45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마우스가 올라오면 배경색이 </a:t>
            </a:r>
            <a:r>
              <a:rPr lang="en-US" altLang="ko-KR" sz="1000" dirty="0" smtClean="0">
                <a:solidFill>
                  <a:schemeClr val="tx1"/>
                </a:solidFill>
              </a:rPr>
              <a:t>pink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변함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 </a:t>
            </a:r>
            <a:r>
              <a:rPr lang="ko-KR" altLang="en-US" dirty="0" smtClean="0"/>
              <a:t>꾸미기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요소에 스타일 </a:t>
            </a:r>
            <a:r>
              <a:rPr lang="ko-KR" altLang="en-US" dirty="0" smtClean="0"/>
              <a:t>입히기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9001769" y="3340431"/>
            <a:ext cx="167084" cy="2828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331640" y="1772816"/>
            <a:ext cx="6388379" cy="1871935"/>
            <a:chOff x="974526" y="1845097"/>
            <a:chExt cx="6388379" cy="187193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74526" y="3039447"/>
              <a:ext cx="3741490" cy="677585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 smtClean="0"/>
                <a:t>&lt;label&gt;</a:t>
              </a:r>
            </a:p>
            <a:p>
              <a:pPr defTabSz="180000"/>
              <a:r>
                <a:rPr lang="en-US" altLang="ko-KR" sz="1200" dirty="0" smtClean="0"/>
                <a:t>	</a:t>
              </a:r>
              <a:r>
                <a:rPr lang="ko-KR" altLang="en-US" sz="1200" dirty="0" smtClean="0"/>
                <a:t>이름</a:t>
              </a:r>
              <a:r>
                <a:rPr lang="en-US" altLang="ko-KR" sz="1200" dirty="0" smtClean="0"/>
                <a:t> : &lt;</a:t>
              </a:r>
              <a:r>
                <a:rPr lang="en-US" altLang="ko-KR" sz="1200" b="1" dirty="0" smtClean="0"/>
                <a:t>input type="text" </a:t>
              </a:r>
              <a:r>
                <a:rPr lang="en-US" altLang="ko-KR" sz="1200" dirty="0" smtClean="0"/>
                <a:t>placeholder=</a:t>
              </a:r>
              <a:r>
                <a:rPr lang="en-US" altLang="ko-KR" sz="1200" dirty="0"/>
                <a:t>"</a:t>
              </a:r>
              <a:r>
                <a:rPr lang="en-US" altLang="ko-KR" sz="1200" dirty="0" smtClean="0"/>
                <a:t>Elvis"&gt;</a:t>
              </a:r>
            </a:p>
            <a:p>
              <a:pPr defTabSz="180000"/>
              <a:r>
                <a:rPr lang="en-US" altLang="ko-KR" sz="1200" dirty="0" smtClean="0"/>
                <a:t>&lt;/label&gt;</a:t>
              </a:r>
              <a:endParaRPr lang="ko-KR" altLang="en-US" sz="12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974526" y="2122096"/>
              <a:ext cx="3741490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</a:t>
              </a:r>
              <a:r>
                <a:rPr lang="en-US" altLang="ko-KR" sz="1200" b="1" dirty="0" smtClean="0"/>
                <a:t>]</a:t>
              </a:r>
              <a:r>
                <a:rPr lang="en-US" altLang="ko-KR" sz="1200" dirty="0" smtClean="0"/>
                <a:t> { </a:t>
              </a:r>
            </a:p>
            <a:p>
              <a:pPr defTabSz="180000"/>
              <a:r>
                <a:rPr lang="en-US" altLang="ko-KR" sz="1200" b="1" dirty="0">
                  <a:solidFill>
                    <a:srgbClr val="C00000"/>
                  </a:solidFill>
                </a:rPr>
                <a:t>	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color : red;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03192" y="1845097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08395" y="2796698"/>
              <a:ext cx="9076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코드</a:t>
              </a:r>
              <a:r>
                <a:rPr lang="en-US" altLang="ko-KR" sz="1050" dirty="0" smtClean="0">
                  <a:solidFill>
                    <a:srgbClr val="C00000"/>
                  </a:solidFill>
                </a:rPr>
                <a:t> 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126196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5465030" y="2625221"/>
              <a:ext cx="1526307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입력되는 글자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색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red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6102804" y="2935061"/>
              <a:ext cx="125380" cy="349923"/>
            </a:xfrm>
            <a:custGeom>
              <a:avLst/>
              <a:gdLst>
                <a:gd name="connsiteX0" fmla="*/ 228600 w 228600"/>
                <a:gd name="connsiteY0" fmla="*/ 0 h 269421"/>
                <a:gd name="connsiteX1" fmla="*/ 187778 w 228600"/>
                <a:gd name="connsiteY1" fmla="*/ 216353 h 269421"/>
                <a:gd name="connsiteX2" fmla="*/ 0 w 228600"/>
                <a:gd name="connsiteY2" fmla="*/ 269421 h 2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69421">
                  <a:moveTo>
                    <a:pt x="228600" y="0"/>
                  </a:moveTo>
                  <a:cubicBezTo>
                    <a:pt x="227239" y="85725"/>
                    <a:pt x="225878" y="171450"/>
                    <a:pt x="187778" y="216353"/>
                  </a:cubicBezTo>
                  <a:cubicBezTo>
                    <a:pt x="149678" y="261256"/>
                    <a:pt x="74839" y="265338"/>
                    <a:pt x="0" y="269421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405252" y="2276872"/>
              <a:ext cx="448166" cy="1025582"/>
            </a:xfrm>
            <a:custGeom>
              <a:avLst/>
              <a:gdLst>
                <a:gd name="connsiteX0" fmla="*/ 0 w 457200"/>
                <a:gd name="connsiteY0" fmla="*/ 0 h 1143000"/>
                <a:gd name="connsiteX1" fmla="*/ 375557 w 457200"/>
                <a:gd name="connsiteY1" fmla="*/ 265339 h 1143000"/>
                <a:gd name="connsiteX2" fmla="*/ 457200 w 45720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143000">
                  <a:moveTo>
                    <a:pt x="0" y="0"/>
                  </a:moveTo>
                  <a:cubicBezTo>
                    <a:pt x="149678" y="37419"/>
                    <a:pt x="299357" y="74839"/>
                    <a:pt x="375557" y="265339"/>
                  </a:cubicBezTo>
                  <a:cubicBezTo>
                    <a:pt x="451757" y="455839"/>
                    <a:pt x="454478" y="799419"/>
                    <a:pt x="457200" y="1143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6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폼 꾸미기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폼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요소에 마우스 처리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마우스가 올라올 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포커스를 받을 </a:t>
            </a:r>
            <a:r>
              <a:rPr lang="ko-KR" altLang="en-US" dirty="0"/>
              <a:t>때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502538" y="4601726"/>
            <a:ext cx="6381830" cy="1419562"/>
            <a:chOff x="998482" y="4172569"/>
            <a:chExt cx="6381830" cy="1419562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98482" y="4452530"/>
              <a:ext cx="2997454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</a:t>
              </a:r>
              <a:r>
                <a:rPr lang="en-US" altLang="ko-KR" sz="1200" b="1" dirty="0" smtClean="0"/>
                <a:t>]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:focus </a:t>
              </a:r>
              <a:r>
                <a:rPr lang="en-US" altLang="ko-KR" sz="1200" dirty="0" smtClean="0"/>
                <a:t>{ 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font-size 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 120%; </a:t>
              </a:r>
              <a:endParaRPr lang="en-US" altLang="ko-KR" sz="1200" b="1" dirty="0" smtClean="0">
                <a:solidFill>
                  <a:srgbClr val="C00000"/>
                </a:solidFill>
              </a:endParaRP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787" y="4172569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10" y="434553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41" y="514010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아래쪽 화살표 12"/>
            <p:cNvSpPr/>
            <p:nvPr/>
          </p:nvSpPr>
          <p:spPr>
            <a:xfrm>
              <a:off x="5719961" y="4838177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111913" y="5219689"/>
              <a:ext cx="2160240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마우스 클릭 시 포커스가 주어지며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글자 크기가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120%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 증가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2505819" y="4788931"/>
              <a:ext cx="2584698" cy="455687"/>
            </a:xfrm>
            <a:custGeom>
              <a:avLst/>
              <a:gdLst>
                <a:gd name="connsiteX0" fmla="*/ 0 w 2288627"/>
                <a:gd name="connsiteY0" fmla="*/ 0 h 504825"/>
                <a:gd name="connsiteX1" fmla="*/ 1962150 w 2288627"/>
                <a:gd name="connsiteY1" fmla="*/ 171450 h 504825"/>
                <a:gd name="connsiteX2" fmla="*/ 2266950 w 2288627"/>
                <a:gd name="connsiteY2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8627" h="504825">
                  <a:moveTo>
                    <a:pt x="0" y="0"/>
                  </a:moveTo>
                  <a:cubicBezTo>
                    <a:pt x="792162" y="43656"/>
                    <a:pt x="1584325" y="87313"/>
                    <a:pt x="1962150" y="171450"/>
                  </a:cubicBezTo>
                  <a:cubicBezTo>
                    <a:pt x="2339975" y="255587"/>
                    <a:pt x="2303462" y="380206"/>
                    <a:pt x="2266950" y="5048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502538" y="2058406"/>
            <a:ext cx="6714916" cy="1889799"/>
            <a:chOff x="926127" y="4493792"/>
            <a:chExt cx="6714916" cy="188979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26127" y="4770791"/>
              <a:ext cx="2942164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input[type=text] { </a:t>
              </a:r>
              <a:endParaRPr lang="en-US" altLang="ko-KR" sz="1200" dirty="0" smtClean="0"/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dirty="0" smtClean="0"/>
                <a:t>color </a:t>
              </a:r>
              <a:r>
                <a:rPr lang="en-US" altLang="ko-KR" sz="1200" dirty="0"/>
                <a:t>: red</a:t>
              </a:r>
              <a:r>
                <a:rPr lang="en-US" altLang="ko-KR" sz="1200" dirty="0" smtClean="0"/>
                <a:t>;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  <a:p>
              <a:pPr defTabSz="180000"/>
              <a:r>
                <a:rPr lang="en-US" altLang="ko-KR" sz="1200" b="1" dirty="0" smtClean="0"/>
                <a:t>input[type=text]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:hover</a:t>
              </a:r>
              <a:r>
                <a:rPr lang="en-US" altLang="ko-KR" sz="1200" dirty="0" smtClean="0">
                  <a:solidFill>
                    <a:srgbClr val="C00000"/>
                  </a:solidFill>
                </a:rPr>
                <a:t> </a:t>
              </a:r>
              <a:r>
                <a:rPr lang="en-US" altLang="ko-KR" sz="1200" dirty="0" smtClean="0"/>
                <a:t>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background : </a:t>
              </a:r>
              <a:r>
                <a:rPr lang="en-US" altLang="ko-KR" sz="1200" b="1" dirty="0" err="1" smtClean="0">
                  <a:solidFill>
                    <a:srgbClr val="C00000"/>
                  </a:solidFill>
                </a:rPr>
                <a:t>aliceblue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; </a:t>
              </a:r>
            </a:p>
            <a:p>
              <a:pPr defTabSz="180000"/>
              <a:r>
                <a:rPr lang="en-US" altLang="ko-KR" sz="1200" dirty="0" smtClean="0"/>
                <a:t>}</a:t>
              </a:r>
              <a:endParaRPr lang="ko-KR" altLang="en-US" sz="12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94" y="4642681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004195" y="4493792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5611658" y="5163022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455" y="5477527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616707" y="6025965"/>
              <a:ext cx="3024336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마우스가 올라오면 입력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창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aliceblue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 변경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943225" y="5657850"/>
              <a:ext cx="3076575" cy="305507"/>
            </a:xfrm>
            <a:custGeom>
              <a:avLst/>
              <a:gdLst>
                <a:gd name="connsiteX0" fmla="*/ 0 w 3076575"/>
                <a:gd name="connsiteY0" fmla="*/ 0 h 305507"/>
                <a:gd name="connsiteX1" fmla="*/ 1323975 w 3076575"/>
                <a:gd name="connsiteY1" fmla="*/ 104775 h 305507"/>
                <a:gd name="connsiteX2" fmla="*/ 2790825 w 3076575"/>
                <a:gd name="connsiteY2" fmla="*/ 304800 h 305507"/>
                <a:gd name="connsiteX3" fmla="*/ 3076575 w 3076575"/>
                <a:gd name="connsiteY3" fmla="*/ 28575 h 3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6575" h="305507">
                  <a:moveTo>
                    <a:pt x="0" y="0"/>
                  </a:moveTo>
                  <a:cubicBezTo>
                    <a:pt x="429419" y="26987"/>
                    <a:pt x="858838" y="53975"/>
                    <a:pt x="1323975" y="104775"/>
                  </a:cubicBezTo>
                  <a:cubicBezTo>
                    <a:pt x="1789112" y="155575"/>
                    <a:pt x="2498725" y="317500"/>
                    <a:pt x="2790825" y="304800"/>
                  </a:cubicBezTo>
                  <a:cubicBezTo>
                    <a:pt x="3082925" y="292100"/>
                    <a:pt x="3025775" y="155575"/>
                    <a:pt x="3076575" y="2857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5-12 </a:t>
            </a:r>
            <a:r>
              <a:rPr lang="ko-KR" altLang="en-US" dirty="0"/>
              <a:t>스타일로 폼 꾸미기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95536" y="1700808"/>
            <a:ext cx="5328592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폼 스타일 주기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input[type=text] </a:t>
            </a:r>
            <a:r>
              <a:rPr lang="en-US" altLang="ko-KR" sz="1000" b="1" dirty="0" smtClean="0"/>
              <a:t>{ </a:t>
            </a:r>
            <a:r>
              <a:rPr lang="en-US" altLang="ko-KR" sz="1000" dirty="0" smtClean="0"/>
              <a:t>/* text </a:t>
            </a:r>
            <a:r>
              <a:rPr lang="ko-KR" altLang="en-US" sz="1000" dirty="0" smtClean="0"/>
              <a:t>창에만 적용 </a:t>
            </a:r>
            <a:r>
              <a:rPr lang="ko-KR" altLang="en-US" sz="1000" dirty="0"/>
              <a:t>*</a:t>
            </a:r>
            <a:r>
              <a:rPr lang="en-US" altLang="ko-KR" sz="1000" dirty="0"/>
              <a:t>/</a:t>
            </a:r>
            <a:endParaRPr lang="en-US" altLang="ko-KR" sz="1000" b="1" dirty="0"/>
          </a:p>
          <a:p>
            <a:pPr defTabSz="180000"/>
            <a:r>
              <a:rPr lang="en-US" altLang="ko-KR" sz="1000" dirty="0" smtClean="0"/>
              <a:t>	color </a:t>
            </a:r>
            <a:r>
              <a:rPr lang="en-US" altLang="ko-KR" sz="1000" dirty="0"/>
              <a:t>: red;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input:hover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textarea:hover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</a:t>
            </a:r>
            <a:r>
              <a:rPr lang="ko-KR" altLang="en-US" sz="1000" dirty="0"/>
              <a:t>마우스 올라 올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input[type=text]:focus, input[type=email]:focus { </a:t>
            </a:r>
            <a:r>
              <a:rPr lang="en-US" altLang="ko-KR" sz="1000" dirty="0"/>
              <a:t>/* </a:t>
            </a:r>
            <a:r>
              <a:rPr lang="ko-KR" altLang="en-US" sz="1000" dirty="0"/>
              <a:t>포커스 받을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font-size </a:t>
            </a:r>
            <a:r>
              <a:rPr lang="en-US" altLang="ko-KR" sz="1000" dirty="0"/>
              <a:t>: 120%;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{</a:t>
            </a:r>
          </a:p>
          <a:p>
            <a:pPr defTabSz="180000"/>
            <a:r>
              <a:rPr lang="en-US" altLang="ko-KR" sz="1000" dirty="0" smtClean="0"/>
              <a:t>	display </a:t>
            </a:r>
            <a:r>
              <a:rPr lang="en-US" altLang="ko-KR" sz="1000" dirty="0"/>
              <a:t>: block; /* </a:t>
            </a:r>
            <a:r>
              <a:rPr lang="ko-KR" altLang="en-US" sz="1000" dirty="0"/>
              <a:t>새 라인에서 시작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 smtClean="0"/>
              <a:t>	padding </a:t>
            </a:r>
            <a:r>
              <a:rPr lang="en-US" altLang="ko-KR" sz="1000" dirty="0"/>
              <a:t>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span </a:t>
            </a:r>
            <a:r>
              <a:rPr lang="en-US" altLang="ko-KR" sz="1000" b="1" dirty="0" smtClean="0"/>
              <a:t>{</a:t>
            </a:r>
          </a:p>
          <a:p>
            <a:pPr defTabSz="180000"/>
            <a:r>
              <a:rPr lang="en-US" altLang="ko-KR" sz="1000" dirty="0"/>
              <a:t>	float : left;</a:t>
            </a:r>
          </a:p>
          <a:p>
            <a:pPr defTabSz="180000"/>
            <a:r>
              <a:rPr lang="en-US" altLang="ko-KR" sz="1000" dirty="0" smtClean="0"/>
              <a:t>	width </a:t>
            </a:r>
            <a:r>
              <a:rPr lang="en-US" altLang="ko-KR" sz="1000" dirty="0"/>
              <a:t>: 90px;</a:t>
            </a:r>
          </a:p>
          <a:p>
            <a:pPr defTabSz="180000"/>
            <a:r>
              <a:rPr lang="en-US" altLang="ko-KR" sz="1000" dirty="0" smtClean="0"/>
              <a:t>	text-align </a:t>
            </a:r>
            <a:r>
              <a:rPr lang="en-US" altLang="ko-KR" sz="1000" dirty="0"/>
              <a:t>: right;</a:t>
            </a:r>
          </a:p>
          <a:p>
            <a:pPr defTabSz="180000"/>
            <a:r>
              <a:rPr lang="en-US" altLang="ko-KR" sz="1000" dirty="0" smtClean="0"/>
              <a:t>	padding </a:t>
            </a:r>
            <a:r>
              <a:rPr lang="en-US" altLang="ko-KR" sz="1000" dirty="0"/>
              <a:t>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63888" y="908720"/>
            <a:ext cx="4572000" cy="34394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&lt;h3&gt;CONTACT US&lt;/h3&gt;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&lt;form&gt;</a:t>
            </a:r>
          </a:p>
          <a:p>
            <a:pPr defTabSz="180000"/>
            <a:r>
              <a:rPr lang="en-US" altLang="ko-KR" sz="1050" dirty="0"/>
              <a:t>&lt;label&gt;</a:t>
            </a:r>
          </a:p>
          <a:p>
            <a:pPr defTabSz="180000"/>
            <a:r>
              <a:rPr lang="en-US" altLang="ko-KR" sz="1050" dirty="0"/>
              <a:t>&lt;span&gt;Name&lt;/span&gt;&lt;input type="text" placeholder="Elvis"&gt;&lt;</a:t>
            </a:r>
            <a:r>
              <a:rPr lang="en-US" altLang="ko-KR" sz="1050" dirty="0" err="1"/>
              <a:t>br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&lt;/label&gt;</a:t>
            </a:r>
          </a:p>
          <a:p>
            <a:pPr defTabSz="180000"/>
            <a:r>
              <a:rPr lang="en-US" altLang="ko-KR" sz="1050" dirty="0"/>
              <a:t>&lt;label&gt;</a:t>
            </a:r>
          </a:p>
          <a:p>
            <a:pPr defTabSz="180000"/>
            <a:r>
              <a:rPr lang="en-US" altLang="ko-KR" sz="1050" dirty="0"/>
              <a:t>&lt;span&gt;Email&lt;/span&gt;&lt;input type="email" placeholder="elvis@graceland.com"&gt;</a:t>
            </a:r>
          </a:p>
          <a:p>
            <a:pPr defTabSz="180000"/>
            <a:r>
              <a:rPr lang="en-US" altLang="ko-KR" sz="1050" dirty="0"/>
              <a:t>&lt;/label&gt;</a:t>
            </a:r>
          </a:p>
          <a:p>
            <a:pPr defTabSz="180000"/>
            <a:r>
              <a:rPr lang="en-US" altLang="ko-KR" sz="1050" dirty="0"/>
              <a:t>&lt;label&gt;</a:t>
            </a:r>
          </a:p>
          <a:p>
            <a:pPr defTabSz="180000"/>
            <a:r>
              <a:rPr lang="en-US" altLang="ko-KR" sz="1050" dirty="0"/>
              <a:t>&lt;span&gt;Comment&lt;/span&gt;&lt;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 placeholder="</a:t>
            </a:r>
            <a:r>
              <a:rPr lang="ko-KR" altLang="en-US" sz="1050" dirty="0"/>
              <a:t>메시지를 남겨주세요</a:t>
            </a:r>
            <a:r>
              <a:rPr lang="en-US" altLang="ko-KR" sz="1050" dirty="0"/>
              <a:t>"&gt;&lt;/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&lt;/label&gt;</a:t>
            </a:r>
          </a:p>
          <a:p>
            <a:pPr defTabSz="180000"/>
            <a:r>
              <a:rPr lang="en-US" altLang="ko-KR" sz="1050" dirty="0"/>
              <a:t>&lt;label&gt;</a:t>
            </a:r>
          </a:p>
          <a:p>
            <a:pPr defTabSz="180000"/>
            <a:r>
              <a:rPr lang="en-US" altLang="ko-KR" sz="1050" dirty="0"/>
              <a:t>&lt;span&gt;&lt;/span&gt;&lt;input type="submit" value="submit"&gt;</a:t>
            </a:r>
          </a:p>
          <a:p>
            <a:pPr defTabSz="180000"/>
            <a:r>
              <a:rPr lang="en-US" altLang="ko-KR" sz="1050" dirty="0"/>
              <a:t>&lt;/label&gt;</a:t>
            </a:r>
          </a:p>
          <a:p>
            <a:pPr defTabSz="180000"/>
            <a:r>
              <a:rPr lang="en-US" altLang="ko-KR" sz="1050" dirty="0"/>
              <a:t>&lt;/form&gt;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grpSp>
        <p:nvGrpSpPr>
          <p:cNvPr id="9" name="그룹 8"/>
          <p:cNvGrpSpPr/>
          <p:nvPr/>
        </p:nvGrpSpPr>
        <p:grpSpPr>
          <a:xfrm>
            <a:off x="4932040" y="3861048"/>
            <a:ext cx="3774172" cy="2880320"/>
            <a:chOff x="4716016" y="3998114"/>
            <a:chExt cx="3774172" cy="288032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016" y="3998114"/>
              <a:ext cx="3713596" cy="2880320"/>
            </a:xfrm>
            <a:prstGeom prst="rect">
              <a:avLst/>
            </a:prstGeom>
          </p:spPr>
        </p:pic>
        <p:sp>
          <p:nvSpPr>
            <p:cNvPr id="6" name="모서리가 둥근 사각형 설명선 5"/>
            <p:cNvSpPr/>
            <p:nvPr/>
          </p:nvSpPr>
          <p:spPr>
            <a:xfrm>
              <a:off x="6992556" y="5726306"/>
              <a:ext cx="1497632" cy="608782"/>
            </a:xfrm>
            <a:prstGeom prst="wedgeRoundRectCallout">
              <a:avLst>
                <a:gd name="adj1" fmla="val -42133"/>
                <a:gd name="adj2" fmla="val -816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000" dirty="0" smtClean="0">
                  <a:solidFill>
                    <a:schemeClr val="tx1"/>
                  </a:solidFill>
                </a:rPr>
                <a:t>마우스가 올라가면 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1000" dirty="0" smtClean="0">
                  <a:solidFill>
                    <a:schemeClr val="tx1"/>
                  </a:solidFill>
                </a:rPr>
                <a:t>배경색이 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Aliceblue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  <a:p>
              <a:pPr algn="just"/>
              <a:r>
                <a:rPr lang="ko-KR" altLang="en-US" sz="1000" dirty="0" smtClean="0">
                  <a:solidFill>
                    <a:schemeClr val="tx1"/>
                  </a:solidFill>
                </a:rPr>
                <a:t> 바뀜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사각형 설명선 6"/>
            <p:cNvSpPr/>
            <p:nvPr/>
          </p:nvSpPr>
          <p:spPr>
            <a:xfrm>
              <a:off x="6167386" y="4862209"/>
              <a:ext cx="1761274" cy="410013"/>
            </a:xfrm>
            <a:prstGeom prst="wedgeRoundRectCallout">
              <a:avLst>
                <a:gd name="adj1" fmla="val -48854"/>
                <a:gd name="adj2" fmla="val 8958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000" dirty="0" smtClean="0">
                  <a:solidFill>
                    <a:schemeClr val="tx1"/>
                  </a:solidFill>
                </a:rPr>
                <a:t>포커스를 받으면 글자 크기는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120%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 커짐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9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CSS3 </a:t>
            </a:r>
            <a:r>
              <a:rPr lang="ko-KR" altLang="en-US" smtClean="0"/>
              <a:t>스타일로 태그에 동적 변화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CSS3</a:t>
            </a:r>
            <a:r>
              <a:rPr lang="ko-KR" altLang="en-US" dirty="0" smtClean="0"/>
              <a:t>로만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모양의 동적 변화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자바스크립트를 사용하던 것을 </a:t>
            </a:r>
            <a:r>
              <a:rPr lang="en-US" altLang="ko-KR" dirty="0" smtClean="0"/>
              <a:t>CSS3</a:t>
            </a:r>
            <a:r>
              <a:rPr lang="ko-KR" altLang="en-US" dirty="0" smtClean="0"/>
              <a:t>로만 작성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 </a:t>
            </a:r>
            <a:r>
              <a:rPr lang="ko-KR" altLang="en-US" dirty="0" smtClean="0"/>
              <a:t>가지 기법 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애니메이션</a:t>
            </a:r>
            <a:r>
              <a:rPr lang="en-US" altLang="ko-KR" dirty="0" smtClean="0"/>
              <a:t>(animation) </a:t>
            </a:r>
          </a:p>
          <a:p>
            <a:pPr lvl="2"/>
            <a:r>
              <a:rPr lang="ko-KR" altLang="en-US" dirty="0" smtClean="0"/>
              <a:t>이동</a:t>
            </a:r>
            <a:r>
              <a:rPr lang="en-US" altLang="ko-KR" dirty="0" smtClean="0"/>
              <a:t>(transition)</a:t>
            </a:r>
          </a:p>
          <a:p>
            <a:pPr lvl="2"/>
            <a:r>
              <a:rPr lang="ko-KR" altLang="en-US" dirty="0" smtClean="0"/>
              <a:t>변환</a:t>
            </a:r>
            <a:r>
              <a:rPr lang="en-US" altLang="ko-KR" dirty="0" smtClean="0"/>
              <a:t>(transform)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50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CSS3</a:t>
            </a:r>
            <a:r>
              <a:rPr lang="ko-KR" altLang="en-US" smtClean="0"/>
              <a:t>로 애니메이션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sz="1800" dirty="0" smtClean="0"/>
              <a:t>HTML </a:t>
            </a:r>
            <a:r>
              <a:rPr lang="ko-KR" altLang="en-US" sz="1800" dirty="0" smtClean="0"/>
              <a:t>태그의 모양 변화를 시간 단위로 설정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애니메이션 코딩 작업</a:t>
            </a:r>
            <a:endParaRPr lang="en-US" altLang="ko-KR" sz="1800" dirty="0" smtClean="0"/>
          </a:p>
          <a:p>
            <a:pPr marL="685800" lvl="2" indent="0">
              <a:buNone/>
            </a:pPr>
            <a:r>
              <a:rPr lang="en-US" altLang="ko-KR" sz="1600" b="1" u="sng" dirty="0" smtClean="0"/>
              <a:t>1. @</a:t>
            </a:r>
            <a:r>
              <a:rPr lang="en-US" altLang="ko-KR" sz="1600" b="1" u="sng" dirty="0" err="1" smtClean="0"/>
              <a:t>keyframes</a:t>
            </a:r>
            <a:r>
              <a:rPr lang="ko-KR" altLang="en-US" sz="1600" b="1" u="sng" dirty="0" smtClean="0"/>
              <a:t>으로 시간 별 </a:t>
            </a:r>
            <a:r>
              <a:rPr lang="en-US" altLang="ko-KR" sz="1600" b="1" u="sng" dirty="0"/>
              <a:t>HTML </a:t>
            </a:r>
            <a:r>
              <a:rPr lang="ko-KR" altLang="en-US" sz="1600" b="1" u="sng" dirty="0" smtClean="0"/>
              <a:t>태그의 변화 장면 기술</a:t>
            </a:r>
            <a:endParaRPr lang="ko-KR" altLang="en-US" sz="1600" b="1" u="sng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 smtClean="0"/>
          </a:p>
          <a:p>
            <a:pPr marL="685800" lvl="2" indent="0">
              <a:buNone/>
            </a:pPr>
            <a:r>
              <a:rPr lang="en-US" altLang="ko-KR" sz="1600" b="1" u="sng" dirty="0" smtClean="0"/>
              <a:t>2. </a:t>
            </a:r>
            <a:r>
              <a:rPr lang="ko-KR" altLang="en-US" sz="1600" b="1" u="sng" dirty="0" smtClean="0"/>
              <a:t>애니메이션 스타일 시트 작성</a:t>
            </a:r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45948" y="2418273"/>
            <a:ext cx="5904656" cy="93871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100" dirty="0"/>
              <a:t>@</a:t>
            </a:r>
            <a:r>
              <a:rPr lang="en-US" altLang="ko-KR" sz="1100" dirty="0" err="1"/>
              <a:t>keyframes</a:t>
            </a:r>
            <a:r>
              <a:rPr lang="en-US" altLang="ko-KR" sz="1100" dirty="0"/>
              <a:t> name {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시간비율 </a:t>
            </a:r>
            <a:r>
              <a:rPr lang="en-US" altLang="ko-KR" sz="1100" dirty="0"/>
              <a:t>{ </a:t>
            </a:r>
            <a:r>
              <a:rPr lang="ko-KR" altLang="en-US" sz="1100" dirty="0"/>
              <a:t>스타일</a:t>
            </a:r>
            <a:r>
              <a:rPr lang="en-US" altLang="ko-KR" sz="1100" dirty="0"/>
              <a:t>; </a:t>
            </a:r>
            <a:r>
              <a:rPr lang="ko-KR" altLang="en-US" sz="1100" dirty="0"/>
              <a:t>스타일</a:t>
            </a:r>
            <a:r>
              <a:rPr lang="en-US" altLang="ko-KR" sz="1100" dirty="0"/>
              <a:t>; } /* </a:t>
            </a:r>
            <a:r>
              <a:rPr lang="ko-KR" altLang="en-US" sz="1100" dirty="0"/>
              <a:t>시간비율 시점까지 스타일 적용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	</a:t>
            </a:r>
            <a:r>
              <a:rPr lang="en-US" altLang="ko-KR" sz="1100" dirty="0"/>
              <a:t>......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시간비율 </a:t>
            </a:r>
            <a:r>
              <a:rPr lang="en-US" altLang="ko-KR" sz="1100" dirty="0"/>
              <a:t>{ </a:t>
            </a:r>
            <a:r>
              <a:rPr lang="ko-KR" altLang="en-US" sz="1100" dirty="0"/>
              <a:t>스타일</a:t>
            </a:r>
            <a:r>
              <a:rPr lang="en-US" altLang="ko-KR" sz="1100" dirty="0"/>
              <a:t>; </a:t>
            </a:r>
            <a:r>
              <a:rPr lang="ko-KR" altLang="en-US" sz="1100" dirty="0"/>
              <a:t>스타일</a:t>
            </a:r>
            <a:r>
              <a:rPr lang="en-US" altLang="ko-KR" sz="1100" dirty="0"/>
              <a:t>; } /* </a:t>
            </a:r>
            <a:r>
              <a:rPr lang="ko-KR" altLang="en-US" sz="1100" dirty="0"/>
              <a:t>이전 시점에서 시간비율 시점까지 스타일 적용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9" name="직사각형 8"/>
          <p:cNvSpPr/>
          <p:nvPr/>
        </p:nvSpPr>
        <p:spPr>
          <a:xfrm>
            <a:off x="1606142" y="4984409"/>
            <a:ext cx="7030508" cy="600164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100" dirty="0"/>
              <a:t>animation-name : </a:t>
            </a:r>
            <a:r>
              <a:rPr lang="ko-KR" altLang="en-US" sz="1100" dirty="0"/>
              <a:t>		</a:t>
            </a:r>
            <a:r>
              <a:rPr lang="ko-KR" altLang="en-US" sz="1100" dirty="0" err="1"/>
              <a:t>에니메이션</a:t>
            </a:r>
            <a:r>
              <a:rPr lang="ko-KR" altLang="en-US" sz="1100" dirty="0"/>
              <a:t> 이름 	</a:t>
            </a:r>
            <a:r>
              <a:rPr lang="en-US" altLang="ko-KR" sz="1100" dirty="0" smtClean="0"/>
              <a:t>				/* </a:t>
            </a:r>
            <a:r>
              <a:rPr lang="en-US" altLang="ko-KR" sz="1100" dirty="0"/>
              <a:t>@</a:t>
            </a:r>
            <a:r>
              <a:rPr lang="en-US" altLang="ko-KR" sz="1100" dirty="0" err="1"/>
              <a:t>keyframes</a:t>
            </a:r>
            <a:r>
              <a:rPr lang="ko-KR" altLang="en-US" sz="1100" dirty="0"/>
              <a:t>의 </a:t>
            </a:r>
            <a:r>
              <a:rPr lang="en-US" altLang="ko-KR" sz="1100" dirty="0"/>
              <a:t>name </a:t>
            </a:r>
            <a:r>
              <a:rPr lang="ko-KR" altLang="en-US" sz="1100" dirty="0"/>
              <a:t>지정*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animation-duration : </a:t>
            </a:r>
            <a:r>
              <a:rPr lang="ko-KR" altLang="en-US" sz="1100" dirty="0"/>
              <a:t>		시간 			</a:t>
            </a:r>
            <a:r>
              <a:rPr lang="en-US" altLang="ko-KR" sz="1100" dirty="0" smtClean="0"/>
              <a:t>						/* </a:t>
            </a:r>
            <a:r>
              <a:rPr lang="en-US" altLang="ko-KR" sz="1100" dirty="0"/>
              <a:t>1</a:t>
            </a:r>
            <a:r>
              <a:rPr lang="ko-KR" altLang="en-US" sz="1100" dirty="0"/>
              <a:t>회 애니메이션 시간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animation-iteration-count : </a:t>
            </a:r>
            <a:r>
              <a:rPr lang="ko-KR" altLang="en-US" sz="1100" dirty="0"/>
              <a:t>	애니메이션 반복 횟수 	</a:t>
            </a:r>
            <a:r>
              <a:rPr lang="en-US" altLang="ko-KR" sz="1100" dirty="0"/>
              <a:t>/* </a:t>
            </a:r>
            <a:r>
              <a:rPr lang="ko-KR" altLang="en-US" sz="1100" dirty="0"/>
              <a:t>숫자로도 줄 수 있지만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infinite</a:t>
            </a:r>
            <a:r>
              <a:rPr lang="ko-KR" altLang="en-US" sz="1100" dirty="0" smtClean="0"/>
              <a:t>는 </a:t>
            </a:r>
            <a:r>
              <a:rPr lang="ko-KR" altLang="en-US" sz="1100" dirty="0"/>
              <a:t>무한 반복 *</a:t>
            </a:r>
            <a:r>
              <a:rPr lang="en-US" altLang="ko-KR" sz="1100" dirty="0"/>
              <a:t>/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606142" y="5658633"/>
            <a:ext cx="7030508" cy="938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100" dirty="0"/>
              <a:t>span {</a:t>
            </a:r>
          </a:p>
          <a:p>
            <a:pPr defTabSz="180000"/>
            <a:r>
              <a:rPr lang="en-US" altLang="ko-KR" sz="1100" dirty="0"/>
              <a:t>	animation-name : </a:t>
            </a:r>
            <a:r>
              <a:rPr lang="en-US" altLang="ko-KR" sz="1100" dirty="0" err="1"/>
              <a:t>textColorAnimation</a:t>
            </a:r>
            <a:r>
              <a:rPr lang="en-US" altLang="ko-KR" sz="1100" dirty="0"/>
              <a:t>; </a:t>
            </a:r>
            <a:r>
              <a:rPr lang="en-US" altLang="ko-KR" sz="1100" dirty="0" smtClean="0"/>
              <a:t>	/* </a:t>
            </a:r>
            <a:r>
              <a:rPr lang="ko-KR" altLang="en-US" sz="1100" dirty="0"/>
              <a:t>애니메이션 코드 이름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animation-duration : 5s; </a:t>
            </a:r>
            <a:r>
              <a:rPr lang="en-US" altLang="ko-KR" sz="1100" dirty="0" smtClean="0"/>
              <a:t>							/* </a:t>
            </a:r>
            <a:r>
              <a:rPr lang="ko-KR" altLang="en-US" sz="1100" dirty="0"/>
              <a:t>애니메이션 </a:t>
            </a:r>
            <a:r>
              <a:rPr lang="en-US" altLang="ko-KR" sz="1100" dirty="0"/>
              <a:t>1</a:t>
            </a:r>
            <a:r>
              <a:rPr lang="ko-KR" altLang="en-US" sz="1100" dirty="0"/>
              <a:t>회 시간은 </a:t>
            </a:r>
            <a:r>
              <a:rPr lang="en-US" altLang="ko-KR" sz="1100" dirty="0"/>
              <a:t>5</a:t>
            </a:r>
            <a:r>
              <a:rPr lang="ko-KR" altLang="en-US" sz="1100" dirty="0"/>
              <a:t>초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animation-iteration-count : infinite; </a:t>
            </a:r>
            <a:r>
              <a:rPr lang="en-US" altLang="ko-KR" sz="1100" dirty="0" smtClean="0"/>
              <a:t>			/* </a:t>
            </a:r>
            <a:r>
              <a:rPr lang="ko-KR" altLang="en-US" sz="1100" dirty="0"/>
              <a:t>무한 반복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650340" y="3426385"/>
            <a:ext cx="5873988" cy="938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100" dirty="0"/>
              <a:t>@</a:t>
            </a:r>
            <a:r>
              <a:rPr lang="en-US" altLang="ko-KR" sz="1100" dirty="0" err="1"/>
              <a:t>keyframes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textColorAnimation</a:t>
            </a:r>
            <a:r>
              <a:rPr lang="en-US" altLang="ko-KR" sz="1100" dirty="0"/>
              <a:t> {</a:t>
            </a:r>
          </a:p>
          <a:p>
            <a:pPr defTabSz="180000"/>
            <a:r>
              <a:rPr lang="en-US" altLang="ko-KR" sz="1100" dirty="0"/>
              <a:t>	0% { color : blue; } /* </a:t>
            </a:r>
            <a:r>
              <a:rPr lang="ko-KR" altLang="en-US" sz="1100" dirty="0"/>
              <a:t>시작 시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30% { color : green; } /* 30% </a:t>
            </a:r>
            <a:r>
              <a:rPr lang="ko-KR" altLang="en-US" sz="1100" dirty="0"/>
              <a:t>경과 시까지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100% { color : red; } /* </a:t>
            </a:r>
            <a:r>
              <a:rPr lang="ko-KR" altLang="en-US" sz="1100" dirty="0"/>
              <a:t>끝까지 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2642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</a:t>
            </a:r>
            <a:r>
              <a:rPr lang="ko-KR" altLang="en-US" dirty="0" smtClean="0"/>
              <a:t>박스와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ko-KR" altLang="en-US" dirty="0" err="1"/>
              <a:t>인라인</a:t>
            </a:r>
            <a:r>
              <a:rPr lang="ko-KR" altLang="en-US" dirty="0"/>
              <a:t> 태그와 블록 태그로 </a:t>
            </a:r>
            <a:r>
              <a:rPr lang="ko-KR" altLang="en-US" dirty="0" smtClean="0"/>
              <a:t>나뉨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인라인</a:t>
            </a:r>
            <a:r>
              <a:rPr lang="ko-KR" altLang="en-US" dirty="0" smtClean="0"/>
              <a:t> 태그는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블록 태그는 블록 박스로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블록 박스와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박스의 디폴트 출력 모양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85833" y="5810358"/>
            <a:ext cx="5420170" cy="665083"/>
          </a:xfrm>
          <a:prstGeom prst="roundRect">
            <a:avLst>
              <a:gd name="adj" fmla="val 618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85833" y="3726645"/>
            <a:ext cx="1440160" cy="671334"/>
          </a:xfrm>
          <a:prstGeom prst="roundRect">
            <a:avLst>
              <a:gd name="adj" fmla="val 7206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</a:t>
            </a:r>
            <a:r>
              <a:rPr lang="en-US" altLang="ko-KR" sz="1200" dirty="0" smtClean="0"/>
              <a:t>&gt;</a:t>
            </a:r>
          </a:p>
          <a:p>
            <a:r>
              <a:rPr lang="en-US" altLang="ko-KR" sz="1200" dirty="0"/>
              <a:t>&lt;div&gt;DIV&lt;/div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48" y="2656657"/>
            <a:ext cx="1920527" cy="1844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3938" y="2944689"/>
            <a:ext cx="2085815" cy="442674"/>
          </a:xfrm>
          <a:prstGeom prst="wedgeRoundRectCallout">
            <a:avLst>
              <a:gd name="adj1" fmla="val -58832"/>
              <a:gd name="adj2" fmla="val 1452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블록 배치는 새 라인에서 시작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옆에 다른 태그 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배치할 수 없음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41" y="4734757"/>
            <a:ext cx="1910154" cy="1834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1061" y="5209481"/>
            <a:ext cx="2085815" cy="442674"/>
          </a:xfrm>
          <a:prstGeom prst="wedgeRoundRectCallout">
            <a:avLst>
              <a:gd name="adj1" fmla="val -97147"/>
              <a:gd name="adj2" fmla="val 931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인라인</a:t>
            </a:r>
            <a:r>
              <a:rPr lang="ko-KR" altLang="en-US" sz="1000" dirty="0" smtClean="0"/>
              <a:t> 배치는 블록 안에 배치</a:t>
            </a:r>
            <a:endParaRPr lang="en-US" altLang="ko-KR" sz="1000" dirty="0" smtClean="0"/>
          </a:p>
          <a:p>
            <a:r>
              <a:rPr lang="ko-KR" altLang="en-US" sz="1000" dirty="0" smtClean="0"/>
              <a:t>옆에 다른 태그 배치 가능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73308" y="2636912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블록 박스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504" y="470339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FF0000"/>
                </a:solidFill>
              </a:rPr>
              <a:t>인라인</a:t>
            </a:r>
            <a:r>
              <a:rPr lang="ko-KR" altLang="en-US" sz="1400" dirty="0" smtClean="0">
                <a:solidFill>
                  <a:srgbClr val="FF0000"/>
                </a:solidFill>
              </a:rPr>
              <a:t> 박스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41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CSS3 </a:t>
            </a:r>
            <a:r>
              <a:rPr lang="ko-KR" altLang="en-US" dirty="0" smtClean="0"/>
              <a:t>애니메이션 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971600" y="2492896"/>
            <a:ext cx="6411143" cy="3275091"/>
            <a:chOff x="1186904" y="2879993"/>
            <a:chExt cx="6411143" cy="327509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6904" y="5477499"/>
              <a:ext cx="3294509" cy="677585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&lt;p</a:t>
              </a:r>
              <a:r>
                <a:rPr lang="en-US" altLang="ko-KR" sz="1200" dirty="0" smtClean="0"/>
                <a:t>&gt;</a:t>
              </a:r>
              <a:r>
                <a:rPr lang="en-US" altLang="ko-KR" sz="1200" b="1" dirty="0" smtClean="0"/>
                <a:t>&lt;</a:t>
              </a:r>
              <a:r>
                <a:rPr lang="en-US" altLang="ko-KR" sz="1200" b="1" dirty="0"/>
                <a:t>span&gt;span&lt;/span</a:t>
              </a:r>
              <a:r>
                <a:rPr lang="en-US" altLang="ko-KR" sz="1200" b="1" dirty="0" smtClean="0"/>
                <a:t>&gt;</a:t>
              </a:r>
            </a:p>
            <a:p>
              <a:r>
                <a:rPr lang="ko-KR" altLang="en-US" sz="1200" dirty="0" smtClean="0"/>
                <a:t>텍스트를 </a:t>
              </a:r>
              <a:r>
                <a:rPr lang="en-US" altLang="ko-KR" sz="1200" dirty="0" smtClean="0"/>
                <a:t>3</a:t>
              </a:r>
              <a:r>
                <a:rPr lang="ko-KR" altLang="en-US" sz="1200" dirty="0"/>
                <a:t>초에 </a:t>
              </a:r>
              <a:r>
                <a:rPr lang="en-US" altLang="ko-KR" sz="1200" dirty="0"/>
                <a:t>Tomato, Blue, orchid</a:t>
              </a:r>
              <a:r>
                <a:rPr lang="ko-KR" altLang="en-US" sz="1200" dirty="0" smtClean="0"/>
                <a:t>로 무한 </a:t>
              </a:r>
              <a:r>
                <a:rPr lang="ko-KR" altLang="en-US" sz="1200" dirty="0"/>
                <a:t>반복합니다</a:t>
              </a:r>
              <a:r>
                <a:rPr lang="en-US" altLang="ko-KR" sz="1200" dirty="0" smtClean="0"/>
                <a:t>.&lt;/</a:t>
              </a:r>
              <a:r>
                <a:rPr lang="en-US" altLang="ko-KR" sz="1200" dirty="0"/>
                <a:t>p&gt;</a:t>
              </a:r>
              <a:endParaRPr lang="ko-KR" altLang="en-US" sz="12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187624" y="3140968"/>
              <a:ext cx="3293790" cy="1976497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dirty="0"/>
                <a:t>@</a:t>
              </a:r>
              <a:r>
                <a:rPr lang="en-US" altLang="ko-KR" sz="1200" dirty="0" err="1"/>
                <a:t>keyframes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textColorAnimation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dirty="0"/>
                <a:t>	0% { color : blue; }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30% { color : green; } </a:t>
              </a:r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100% { color : red; 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span {</a:t>
              </a:r>
            </a:p>
            <a:p>
              <a:pPr defTabSz="180000" fontAlgn="base" latinLnBrk="0"/>
              <a:r>
                <a:rPr lang="en-US" altLang="ko-KR" sz="1200" dirty="0"/>
                <a:t>	animation-name : </a:t>
              </a:r>
              <a:r>
                <a:rPr lang="en-US" altLang="ko-KR" sz="1200" dirty="0" err="1"/>
                <a:t>textColorAnimation</a:t>
              </a:r>
              <a:r>
                <a:rPr lang="en-US" altLang="ko-KR" sz="1200" dirty="0"/>
                <a:t>; 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animation-duration : 5s;</a:t>
              </a:r>
              <a:endParaRPr lang="ko-KR" altLang="en-US" sz="1200" dirty="0"/>
            </a:p>
            <a:p>
              <a:pPr defTabSz="180000" fontAlgn="base" latinLnBrk="0"/>
              <a:r>
                <a:rPr lang="ko-KR" altLang="en-US" sz="1200" dirty="0"/>
                <a:t>	</a:t>
              </a:r>
              <a:r>
                <a:rPr lang="en-US" altLang="ko-KR" sz="1200" dirty="0"/>
                <a:t>animation-iteration-count : infinite; 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5176" y="2879993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스타일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8786" y="5234163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코</a:t>
              </a:r>
              <a:r>
                <a:rPr lang="ko-KR" altLang="en-US" sz="1050" dirty="0">
                  <a:solidFill>
                    <a:srgbClr val="C00000"/>
                  </a:solidFill>
                </a:rPr>
                <a:t>드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39906" y="3552884"/>
              <a:ext cx="3806309" cy="2374191"/>
              <a:chOff x="3408602" y="2050936"/>
              <a:chExt cx="3806309" cy="2374191"/>
            </a:xfrm>
          </p:grpSpPr>
          <p:sp>
            <p:nvSpPr>
              <p:cNvPr id="10" name="자유형 9"/>
              <p:cNvSpPr/>
              <p:nvPr/>
            </p:nvSpPr>
            <p:spPr>
              <a:xfrm rot="2476854">
                <a:off x="3408602" y="2712192"/>
                <a:ext cx="3193299" cy="917575"/>
              </a:xfrm>
              <a:custGeom>
                <a:avLst/>
                <a:gdLst>
                  <a:gd name="connsiteX0" fmla="*/ 3996813 w 4432857"/>
                  <a:gd name="connsiteY0" fmla="*/ 323850 h 773471"/>
                  <a:gd name="connsiteX1" fmla="*/ 4101588 w 4432857"/>
                  <a:gd name="connsiteY1" fmla="*/ 771525 h 773471"/>
                  <a:gd name="connsiteX2" fmla="*/ 320163 w 4432857"/>
                  <a:gd name="connsiteY2" fmla="*/ 466725 h 773471"/>
                  <a:gd name="connsiteX3" fmla="*/ 463038 w 4432857"/>
                  <a:gd name="connsiteY3" fmla="*/ 0 h 773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32857" h="773471">
                    <a:moveTo>
                      <a:pt x="3996813" y="323850"/>
                    </a:moveTo>
                    <a:cubicBezTo>
                      <a:pt x="4355588" y="535781"/>
                      <a:pt x="4714363" y="747713"/>
                      <a:pt x="4101588" y="771525"/>
                    </a:cubicBezTo>
                    <a:cubicBezTo>
                      <a:pt x="3488813" y="795338"/>
                      <a:pt x="926588" y="595313"/>
                      <a:pt x="320163" y="466725"/>
                    </a:cubicBezTo>
                    <a:cubicBezTo>
                      <a:pt x="-286262" y="338138"/>
                      <a:pt x="88388" y="169069"/>
                      <a:pt x="463038" y="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11916" y="4178906"/>
                <a:ext cx="74251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rgbClr val="C00000"/>
                    </a:solidFill>
                  </a:rPr>
                  <a:t>무한 반복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4280456" y="2050936"/>
                <a:ext cx="2934455" cy="1870134"/>
                <a:chOff x="4112027" y="2155335"/>
                <a:chExt cx="2821233" cy="1705713"/>
              </a:xfrm>
            </p:grpSpPr>
            <p:cxnSp>
              <p:nvCxnSpPr>
                <p:cNvPr id="7" name="직선 화살표 연결선 6"/>
                <p:cNvCxnSpPr>
                  <a:stCxn id="30" idx="3"/>
                  <a:endCxn id="32" idx="0"/>
                </p:cNvCxnSpPr>
                <p:nvPr/>
              </p:nvCxnSpPr>
              <p:spPr>
                <a:xfrm>
                  <a:off x="5956818" y="2155335"/>
                  <a:ext cx="976442" cy="1067672"/>
                </a:xfrm>
                <a:prstGeom prst="straightConnector1">
                  <a:avLst/>
                </a:prstGeom>
                <a:ln w="952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 rot="2827402">
                  <a:off x="6382609" y="2530069"/>
                  <a:ext cx="68480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C00000"/>
                      </a:solidFill>
                    </a:rPr>
                    <a:t>5</a:t>
                  </a:r>
                  <a:r>
                    <a:rPr lang="ko-KR" altLang="en-US" sz="1000" dirty="0" smtClean="0">
                      <a:solidFill>
                        <a:srgbClr val="C00000"/>
                      </a:solidFill>
                    </a:rPr>
                    <a:t>초 경과</a:t>
                  </a:r>
                  <a:endParaRPr lang="ko-KR" altLang="en-US" sz="100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2" name="그룹 11"/>
                <p:cNvGrpSpPr/>
                <p:nvPr/>
              </p:nvGrpSpPr>
              <p:grpSpPr>
                <a:xfrm>
                  <a:off x="4112027" y="2155335"/>
                  <a:ext cx="2764229" cy="1705713"/>
                  <a:chOff x="3995338" y="2284222"/>
                  <a:chExt cx="2764229" cy="1705713"/>
                </a:xfrm>
              </p:grpSpPr>
              <p:pic>
                <p:nvPicPr>
                  <p:cNvPr id="6149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95338" y="2284222"/>
                    <a:ext cx="1526962" cy="602568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</p:pic>
              <p:pic>
                <p:nvPicPr>
                  <p:cNvPr id="6153" name="Picture 9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39287" y="2462395"/>
                    <a:ext cx="1526962" cy="602568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</p:pic>
              <p:pic>
                <p:nvPicPr>
                  <p:cNvPr id="6152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55311" y="2649555"/>
                    <a:ext cx="1526962" cy="602568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</p:pic>
              <p:pic>
                <p:nvPicPr>
                  <p:cNvPr id="6151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71335" y="2861613"/>
                    <a:ext cx="1526962" cy="602568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</p:pic>
              <p:pic>
                <p:nvPicPr>
                  <p:cNvPr id="6154" name="Picture 10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959367" y="3099335"/>
                    <a:ext cx="1526962" cy="602568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</p:pic>
              <p:pic>
                <p:nvPicPr>
                  <p:cNvPr id="615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32605" y="3387367"/>
                    <a:ext cx="1526962" cy="602568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30" name="TextBox 29"/>
            <p:cNvSpPr txBox="1"/>
            <p:nvPr/>
          </p:nvSpPr>
          <p:spPr>
            <a:xfrm>
              <a:off x="5967986" y="3429773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22532" y="3937645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30%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94383" y="4723473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100%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27584" y="1547199"/>
            <a:ext cx="709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초를 주기로 </a:t>
            </a:r>
            <a:r>
              <a:rPr lang="en-US" altLang="ko-KR" dirty="0"/>
              <a:t>&lt;span&gt; </a:t>
            </a:r>
            <a:r>
              <a:rPr lang="ko-KR" altLang="en-US" dirty="0"/>
              <a:t>태그의 </a:t>
            </a:r>
            <a:r>
              <a:rPr lang="ko-KR" altLang="en-US" dirty="0" err="1"/>
              <a:t>글자색을</a:t>
            </a:r>
            <a:r>
              <a:rPr lang="ko-KR" altLang="en-US" dirty="0"/>
              <a:t> 파란색</a:t>
            </a:r>
            <a:r>
              <a:rPr lang="en-US" altLang="ko-KR" dirty="0"/>
              <a:t>, </a:t>
            </a:r>
            <a:r>
              <a:rPr lang="ko-KR" altLang="en-US" dirty="0"/>
              <a:t>초록색</a:t>
            </a:r>
            <a:r>
              <a:rPr lang="en-US" altLang="ko-KR" dirty="0"/>
              <a:t>, </a:t>
            </a:r>
            <a:r>
              <a:rPr lang="ko-KR" altLang="en-US" dirty="0"/>
              <a:t>빨간색으로 바꾸는 </a:t>
            </a:r>
            <a:r>
              <a:rPr lang="ko-KR" altLang="en-US" dirty="0" smtClean="0"/>
              <a:t>애니메이션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무한 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3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5-13 </a:t>
            </a:r>
            <a:r>
              <a:rPr lang="ko-KR" altLang="en-US" dirty="0"/>
              <a:t>애니메이션 만들기 연습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677392" y="1636909"/>
            <a:ext cx="5184328" cy="2168240"/>
            <a:chOff x="1403896" y="1116744"/>
            <a:chExt cx="5184328" cy="2168240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65587" y="651954"/>
              <a:ext cx="494253" cy="40953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403896" y="1116744"/>
              <a:ext cx="517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‘</a:t>
              </a:r>
              <a:r>
                <a:rPr lang="ko-KR" altLang="en-US" sz="1200" dirty="0" smtClean="0"/>
                <a:t>꽝</a:t>
              </a:r>
              <a:r>
                <a:rPr lang="en-US" altLang="ko-KR" sz="1200" dirty="0" smtClean="0"/>
                <a:t>!’ </a:t>
              </a:r>
              <a:r>
                <a:rPr lang="ko-KR" altLang="en-US" sz="1200" dirty="0" smtClean="0"/>
                <a:t>글자의 크기를 </a:t>
              </a:r>
              <a:r>
                <a:rPr lang="en-US" altLang="ko-KR" sz="1200" dirty="0" smtClean="0"/>
                <a:t>500%</a:t>
              </a:r>
              <a:r>
                <a:rPr lang="ko-KR" altLang="en-US" sz="1200" dirty="0" smtClean="0"/>
                <a:t>에서 </a:t>
              </a:r>
              <a:r>
                <a:rPr lang="en-US" altLang="ko-KR" sz="1200" dirty="0" smtClean="0"/>
                <a:t>100%</a:t>
              </a:r>
              <a:r>
                <a:rPr lang="ko-KR" altLang="en-US" sz="1200" dirty="0" smtClean="0"/>
                <a:t>로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 </a:t>
              </a:r>
              <a:r>
                <a:rPr lang="ko-KR" altLang="en-US" sz="1200" dirty="0" smtClean="0"/>
                <a:t>서서히 축소되는 </a:t>
              </a:r>
              <a:r>
                <a:rPr lang="ko-KR" altLang="en-US" sz="1200" dirty="0" smtClean="0"/>
                <a:t>애니메이션을 작성하라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75656" y="1700808"/>
              <a:ext cx="5112568" cy="1584176"/>
              <a:chOff x="1710228" y="3212976"/>
              <a:chExt cx="5112568" cy="158417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131386" y="3577723"/>
                <a:ext cx="8341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C00000"/>
                    </a:solidFill>
                  </a:rPr>
                  <a:t>0%(from)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131386" y="3720418"/>
                <a:ext cx="998991" cy="1037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4600" b="1" dirty="0" smtClean="0"/>
                  <a:t>꽝</a:t>
                </a:r>
                <a:r>
                  <a:rPr lang="en-US" altLang="ko-KR" sz="4600" b="1" dirty="0" smtClean="0"/>
                  <a:t>!</a:t>
                </a:r>
                <a:endParaRPr lang="ko-KR" altLang="en-US" sz="46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742648" y="3429842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</a:rPr>
                  <a:t>시간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720822" y="4046901"/>
                <a:ext cx="3882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 smtClean="0"/>
                  <a:t>꽝</a:t>
                </a:r>
                <a:r>
                  <a:rPr lang="en-US" altLang="ko-KR" sz="1200" b="1" dirty="0" smtClean="0"/>
                  <a:t>!</a:t>
                </a:r>
                <a:endParaRPr lang="ko-KR" alt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29102" y="3586659"/>
                <a:ext cx="702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C00000"/>
                    </a:solidFill>
                  </a:rPr>
                  <a:t>100%(to)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10228" y="3212976"/>
                <a:ext cx="5112568" cy="15841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93894" y="4498213"/>
                <a:ext cx="11630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smtClean="0">
                    <a:solidFill>
                      <a:srgbClr val="00B0F0"/>
                    </a:solidFill>
                  </a:rPr>
                  <a:t>500%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344911" y="4442319"/>
                <a:ext cx="1216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 smtClean="0"/>
                  <a:t> : </a:t>
                </a:r>
                <a:r>
                  <a:rPr lang="en-US" altLang="ko-KR" sz="1000" dirty="0" smtClean="0">
                    <a:solidFill>
                      <a:srgbClr val="00B0F0"/>
                    </a:solidFill>
                  </a:rPr>
                  <a:t>100%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>
                <a:off x="2237481" y="3559872"/>
                <a:ext cx="3846687" cy="0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617404" y="3313651"/>
                <a:ext cx="6848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ko-KR" altLang="en-US" sz="1000" dirty="0" smtClean="0">
                    <a:solidFill>
                      <a:srgbClr val="C00000"/>
                    </a:solidFill>
                  </a:rPr>
                  <a:t>초 경과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25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5-13 </a:t>
            </a:r>
            <a:r>
              <a:rPr lang="ko-KR" altLang="en-US" dirty="0"/>
              <a:t>애니메이션 만들기 </a:t>
            </a:r>
            <a:r>
              <a:rPr lang="ko-KR" altLang="en-US" dirty="0" smtClean="0"/>
              <a:t>연습 정답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71700" y="1550343"/>
            <a:ext cx="367240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&gt;&lt;</a:t>
            </a:r>
            <a:r>
              <a:rPr lang="en-US" altLang="ko-KR" sz="1200" dirty="0"/>
              <a:t>title&gt;</a:t>
            </a:r>
            <a:r>
              <a:rPr lang="ko-KR" altLang="en-US" sz="1200" dirty="0"/>
              <a:t>애니메이션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@</a:t>
            </a:r>
            <a:r>
              <a:rPr lang="en-US" altLang="ko-KR" sz="1200" b="1" dirty="0" err="1"/>
              <a:t>keyframes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fontLenz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 smtClean="0"/>
              <a:t>	from </a:t>
            </a:r>
            <a:r>
              <a:rPr lang="en-US" altLang="ko-KR" sz="1200" dirty="0"/>
              <a:t>{  </a:t>
            </a:r>
            <a:r>
              <a:rPr lang="en-US" altLang="ko-KR" sz="1200" b="1" dirty="0" smtClean="0"/>
              <a:t>font-size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500%;}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dirty="0" smtClean="0"/>
              <a:t>to </a:t>
            </a:r>
            <a:r>
              <a:rPr lang="en-US" altLang="ko-KR" sz="1200" dirty="0"/>
              <a:t>{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font-size </a:t>
            </a:r>
            <a:r>
              <a:rPr lang="en-US" altLang="ko-KR" sz="1200" dirty="0" smtClean="0"/>
              <a:t>: </a:t>
            </a:r>
            <a:r>
              <a:rPr lang="en-US" altLang="ko-KR" sz="1200" dirty="0"/>
              <a:t>100%;}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smtClean="0"/>
              <a:t>h3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animation-name : </a:t>
            </a:r>
            <a:r>
              <a:rPr lang="en-US" altLang="ko-KR" sz="1200" b="1" dirty="0" err="1"/>
              <a:t>fontLenz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animation-duration : </a:t>
            </a:r>
            <a:r>
              <a:rPr lang="en-US" altLang="ko-KR" sz="1200" dirty="0"/>
              <a:t>3s;</a:t>
            </a:r>
          </a:p>
          <a:p>
            <a:pPr defTabSz="180000"/>
            <a:r>
              <a:rPr lang="en-US" altLang="ko-KR" sz="1200" dirty="0" smtClean="0"/>
              <a:t>	animation-iteration-count : </a:t>
            </a:r>
            <a:r>
              <a:rPr lang="en-US" altLang="ko-KR" sz="1200" dirty="0"/>
              <a:t>infinite;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smtClean="0"/>
              <a:t>h3&gt;</a:t>
            </a:r>
            <a:r>
              <a:rPr lang="ko-KR" altLang="en-US" sz="1200" b="1" dirty="0"/>
              <a:t>꽝</a:t>
            </a:r>
            <a:r>
              <a:rPr lang="en-US" altLang="ko-KR" sz="1200" b="1" dirty="0"/>
              <a:t>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꽝</a:t>
            </a:r>
            <a:r>
              <a:rPr lang="en-US" altLang="ko-KR" sz="1200" dirty="0"/>
              <a:t>! </a:t>
            </a:r>
            <a:r>
              <a:rPr lang="ko-KR" altLang="en-US" sz="1200" dirty="0"/>
              <a:t>글자가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초동안</a:t>
            </a:r>
            <a:r>
              <a:rPr lang="ko-KR" altLang="en-US" sz="1200" dirty="0"/>
              <a:t> </a:t>
            </a:r>
            <a:r>
              <a:rPr lang="en-US" altLang="ko-KR" sz="1200" dirty="0"/>
              <a:t>500%</a:t>
            </a:r>
            <a:r>
              <a:rPr lang="ko-KR" altLang="en-US" sz="1200" dirty="0"/>
              <a:t>에서 시작하여 </a:t>
            </a:r>
          </a:p>
          <a:p>
            <a:pPr defTabSz="180000"/>
            <a:r>
              <a:rPr lang="en-US" altLang="ko-KR" sz="1200" dirty="0"/>
              <a:t>100%</a:t>
            </a:r>
            <a:r>
              <a:rPr lang="ko-KR" altLang="en-US" sz="1200" dirty="0"/>
              <a:t>로 바뀌는 애니메이션입니다</a:t>
            </a:r>
            <a:r>
              <a:rPr lang="en-US" altLang="ko-KR" sz="1200" dirty="0"/>
              <a:t>. </a:t>
            </a:r>
          </a:p>
          <a:p>
            <a:pPr defTabSz="180000"/>
            <a:r>
              <a:rPr lang="ko-KR" altLang="en-US" sz="1200" dirty="0"/>
              <a:t>무한 반복합니다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576" y="2567583"/>
            <a:ext cx="1034912" cy="638473"/>
          </a:xfrm>
          <a:prstGeom prst="wedgeRoundRectCallout">
            <a:avLst>
              <a:gd name="adj1" fmla="val 67650"/>
              <a:gd name="adj2" fmla="val -18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from</a:t>
            </a:r>
            <a:r>
              <a:rPr lang="ko-KR" altLang="en-US" sz="1050" dirty="0" smtClean="0"/>
              <a:t>은 </a:t>
            </a:r>
            <a:r>
              <a:rPr lang="en-US" altLang="ko-KR" sz="1050" dirty="0" smtClean="0"/>
              <a:t>0%</a:t>
            </a:r>
            <a:r>
              <a:rPr lang="ko-KR" altLang="en-US" sz="1050" dirty="0" smtClean="0"/>
              <a:t>로</a:t>
            </a:r>
            <a:endParaRPr lang="en-US" altLang="ko-KR" sz="1050" dirty="0" smtClean="0"/>
          </a:p>
          <a:p>
            <a:r>
              <a:rPr lang="en-US" altLang="ko-KR" sz="1050" dirty="0" smtClean="0"/>
              <a:t>to</a:t>
            </a:r>
            <a:r>
              <a:rPr lang="ko-KR" altLang="en-US" sz="1050" dirty="0" smtClean="0"/>
              <a:t>는 </a:t>
            </a:r>
            <a:r>
              <a:rPr lang="en-US" altLang="ko-KR" sz="1050" dirty="0" smtClean="0"/>
              <a:t>100%</a:t>
            </a:r>
            <a:r>
              <a:rPr lang="ko-KR" altLang="en-US" sz="1050" dirty="0" smtClean="0"/>
              <a:t>로</a:t>
            </a:r>
            <a:endParaRPr lang="en-US" altLang="ko-KR" sz="1050" dirty="0" smtClean="0"/>
          </a:p>
          <a:p>
            <a:r>
              <a:rPr lang="ko-KR" altLang="en-US" sz="1050" dirty="0" smtClean="0"/>
              <a:t>수정 가능</a:t>
            </a:r>
            <a:endParaRPr lang="ko-KR" altLang="en-US" sz="10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161" y="1916832"/>
            <a:ext cx="2436337" cy="2578422"/>
          </a:xfrm>
          <a:prstGeom prst="rect">
            <a:avLst/>
          </a:prstGeom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68144" y="3140968"/>
            <a:ext cx="2335828" cy="459700"/>
          </a:xfrm>
          <a:prstGeom prst="wedgeRoundRectCallout">
            <a:avLst>
              <a:gd name="adj1" fmla="val -63556"/>
              <a:gd name="adj2" fmla="val -589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500%</a:t>
            </a:r>
            <a:r>
              <a:rPr lang="ko-KR" altLang="en-US" sz="1050" dirty="0" smtClean="0"/>
              <a:t>의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크기로 시작하여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초 내에 </a:t>
            </a:r>
            <a:endParaRPr lang="en-US" altLang="ko-KR" sz="1050" dirty="0" smtClean="0"/>
          </a:p>
          <a:p>
            <a:r>
              <a:rPr lang="en-US" altLang="ko-KR" sz="1050" dirty="0" smtClean="0"/>
              <a:t>100%</a:t>
            </a:r>
            <a:r>
              <a:rPr lang="ko-KR" altLang="en-US" sz="1050" dirty="0" smtClean="0"/>
              <a:t>로 줄어드는 애니메이션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378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807212"/>
            <a:ext cx="2283613" cy="20015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5-14 </a:t>
            </a:r>
            <a:r>
              <a:rPr lang="ko-KR" altLang="en-US" dirty="0"/>
              <a:t>애니메이션 응용 슬라이딩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654641"/>
            <a:ext cx="388843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애니메이션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@</a:t>
            </a:r>
            <a:r>
              <a:rPr lang="en-US" altLang="ko-KR" sz="1200" b="1" dirty="0" err="1"/>
              <a:t>keyframes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slideLeft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 smtClean="0"/>
              <a:t>	0</a:t>
            </a:r>
            <a:r>
              <a:rPr lang="en-US" altLang="ko-KR" sz="1200" dirty="0"/>
              <a:t>% { </a:t>
            </a:r>
            <a:r>
              <a:rPr lang="en-US" altLang="ko-KR" sz="1200" dirty="0" smtClean="0"/>
              <a:t>margin-left : </a:t>
            </a:r>
            <a:r>
              <a:rPr lang="en-US" altLang="ko-KR" sz="1200" dirty="0"/>
              <a:t>100%;}</a:t>
            </a:r>
          </a:p>
          <a:p>
            <a:pPr defTabSz="180000"/>
            <a:r>
              <a:rPr lang="en-US" altLang="ko-KR" sz="1200" dirty="0" smtClean="0"/>
              <a:t>	100</a:t>
            </a:r>
            <a:r>
              <a:rPr lang="en-US" altLang="ko-KR" sz="1200" dirty="0"/>
              <a:t>% { </a:t>
            </a:r>
            <a:r>
              <a:rPr lang="en-US" altLang="ko-KR" sz="1200" dirty="0" smtClean="0"/>
              <a:t>margin-left : </a:t>
            </a:r>
            <a:r>
              <a:rPr lang="en-US" altLang="ko-KR" sz="1200" dirty="0"/>
              <a:t>0%;}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p {</a:t>
            </a:r>
          </a:p>
          <a:p>
            <a:pPr defTabSz="180000"/>
            <a:r>
              <a:rPr lang="en-US" altLang="ko-KR" sz="1200" dirty="0" smtClean="0"/>
              <a:t>	animation-duration : </a:t>
            </a:r>
            <a:r>
              <a:rPr lang="en-US" altLang="ko-KR" sz="1200" dirty="0"/>
              <a:t>3s;</a:t>
            </a:r>
          </a:p>
          <a:p>
            <a:pPr defTabSz="180000"/>
            <a:r>
              <a:rPr lang="en-US" altLang="ko-KR" sz="1200" dirty="0" smtClean="0"/>
              <a:t>	animation-name : </a:t>
            </a:r>
            <a:r>
              <a:rPr lang="en-US" altLang="ko-KR" sz="1200" b="1" dirty="0" err="1"/>
              <a:t>slideLeft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애니메이션 응용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 smtClean="0"/>
              <a:t>&lt;</a:t>
            </a:r>
            <a:r>
              <a:rPr lang="en-US" altLang="ko-KR" sz="1200" b="1" dirty="0"/>
              <a:t>p&gt;&lt;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="media/question.png</a:t>
            </a:r>
            <a:r>
              <a:rPr lang="en-US" altLang="ko-KR" sz="1200" b="1" dirty="0" smtClean="0"/>
              <a:t>"&gt;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</a:t>
            </a:r>
            <a:r>
              <a:rPr lang="ko-KR" altLang="en-US" sz="1200" b="1" dirty="0" smtClean="0"/>
              <a:t>질문 </a:t>
            </a:r>
            <a:r>
              <a:rPr lang="ko-KR" altLang="en-US" sz="1200" b="1" dirty="0"/>
              <a:t>있습니다</a:t>
            </a:r>
            <a:r>
              <a:rPr lang="en-US" altLang="ko-KR" sz="1200" b="1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603" y="3332926"/>
            <a:ext cx="2283613" cy="2001589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5508104" y="3254504"/>
            <a:ext cx="1604789" cy="1609725"/>
          </a:xfrm>
          <a:custGeom>
            <a:avLst/>
            <a:gdLst>
              <a:gd name="connsiteX0" fmla="*/ 942975 w 942975"/>
              <a:gd name="connsiteY0" fmla="*/ 0 h 1514748"/>
              <a:gd name="connsiteX1" fmla="*/ 752475 w 942975"/>
              <a:gd name="connsiteY1" fmla="*/ 238125 h 1514748"/>
              <a:gd name="connsiteX2" fmla="*/ 695325 w 942975"/>
              <a:gd name="connsiteY2" fmla="*/ 1304925 h 1514748"/>
              <a:gd name="connsiteX3" fmla="*/ 0 w 942975"/>
              <a:gd name="connsiteY3" fmla="*/ 1514475 h 151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975" h="1514748">
                <a:moveTo>
                  <a:pt x="942975" y="0"/>
                </a:moveTo>
                <a:cubicBezTo>
                  <a:pt x="868362" y="10319"/>
                  <a:pt x="793750" y="20638"/>
                  <a:pt x="752475" y="238125"/>
                </a:cubicBezTo>
                <a:cubicBezTo>
                  <a:pt x="711200" y="455612"/>
                  <a:pt x="820737" y="1092200"/>
                  <a:pt x="695325" y="1304925"/>
                </a:cubicBezTo>
                <a:cubicBezTo>
                  <a:pt x="569913" y="1517650"/>
                  <a:pt x="284956" y="1516062"/>
                  <a:pt x="0" y="151447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52201" y="4129042"/>
            <a:ext cx="9829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&lt;p&gt; </a:t>
            </a:r>
            <a:r>
              <a:rPr lang="ko-KR" altLang="en-US" sz="1000" dirty="0"/>
              <a:t>문단이 </a:t>
            </a:r>
            <a:endParaRPr lang="en-US" altLang="ko-KR" sz="1000" dirty="0" smtClean="0"/>
          </a:p>
          <a:p>
            <a:r>
              <a:rPr lang="en-US" altLang="ko-KR" sz="1000" dirty="0" smtClean="0"/>
              <a:t>3</a:t>
            </a:r>
            <a:r>
              <a:rPr lang="ko-KR" altLang="en-US" sz="1000" dirty="0" smtClean="0"/>
              <a:t>초에 걸쳐</a:t>
            </a:r>
            <a:endParaRPr lang="en-US" altLang="ko-KR" sz="1000" dirty="0" smtClean="0"/>
          </a:p>
          <a:p>
            <a:r>
              <a:rPr lang="ko-KR" altLang="en-US" sz="1000" dirty="0" smtClean="0"/>
              <a:t>슬라이딩된다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868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전환</a:t>
            </a:r>
            <a:r>
              <a:rPr lang="en-US" altLang="ko-KR" dirty="0"/>
              <a:t>(transition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전환이란</a:t>
            </a:r>
            <a:r>
              <a:rPr lang="en-US" altLang="ko-KR" dirty="0" smtClean="0"/>
              <a:t>?</a:t>
            </a:r>
          </a:p>
          <a:p>
            <a:pPr lvl="1" fontAlgn="base"/>
            <a:r>
              <a:rPr lang="en-US" altLang="ko-KR" dirty="0" smtClean="0"/>
              <a:t>HTML </a:t>
            </a:r>
            <a:r>
              <a:rPr lang="ko-KR" altLang="en-US" dirty="0"/>
              <a:t>태그에 적용된 </a:t>
            </a:r>
            <a:r>
              <a:rPr lang="en-US" altLang="ko-KR" dirty="0"/>
              <a:t>CSS3 </a:t>
            </a:r>
            <a:r>
              <a:rPr lang="ko-KR" altLang="en-US" dirty="0" err="1"/>
              <a:t>프로퍼티</a:t>
            </a:r>
            <a:r>
              <a:rPr lang="ko-KR" altLang="en-US" dirty="0"/>
              <a:t> 값의 변화를 서서히 진행시켜 애니메이션 </a:t>
            </a:r>
            <a:r>
              <a:rPr lang="ko-KR" altLang="en-US" dirty="0" smtClean="0"/>
              <a:t>효과 생성</a:t>
            </a:r>
            <a:endParaRPr lang="en-US" altLang="ko-KR" dirty="0" smtClean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태그의 색이나 모양</a:t>
            </a:r>
            <a:r>
              <a:rPr lang="en-US" altLang="ko-KR" dirty="0"/>
              <a:t>, </a:t>
            </a:r>
            <a:r>
              <a:rPr lang="ko-KR" altLang="en-US" dirty="0"/>
              <a:t>위치 등이 서서히 변하는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marL="754380" lvl="1" indent="-342900" fontAlgn="base"/>
            <a:r>
              <a:rPr lang="ko-KR" altLang="en-US" dirty="0" smtClean="0"/>
              <a:t>전환 설정 </a:t>
            </a:r>
            <a:r>
              <a:rPr lang="en-US" altLang="ko-KR" dirty="0" smtClean="0"/>
              <a:t>: transition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이용</a:t>
            </a:r>
            <a:endParaRPr lang="en-US" altLang="ko-KR" dirty="0"/>
          </a:p>
          <a:p>
            <a:pPr marL="685800" lvl="2" indent="0" fontAlgn="base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339752" y="3429000"/>
            <a:ext cx="6027314" cy="2410643"/>
            <a:chOff x="1345250" y="3795912"/>
            <a:chExt cx="6027314" cy="2410643"/>
          </a:xfrm>
        </p:grpSpPr>
        <p:sp>
          <p:nvSpPr>
            <p:cNvPr id="6" name="자유형 5"/>
            <p:cNvSpPr/>
            <p:nvPr/>
          </p:nvSpPr>
          <p:spPr>
            <a:xfrm>
              <a:off x="5294232" y="4932381"/>
              <a:ext cx="1026661" cy="610494"/>
            </a:xfrm>
            <a:custGeom>
              <a:avLst/>
              <a:gdLst>
                <a:gd name="connsiteX0" fmla="*/ 29950 w 1363450"/>
                <a:gd name="connsiteY0" fmla="*/ 457876 h 752696"/>
                <a:gd name="connsiteX1" fmla="*/ 306175 w 1363450"/>
                <a:gd name="connsiteY1" fmla="*/ 448351 h 752696"/>
                <a:gd name="connsiteX2" fmla="*/ 382375 w 1363450"/>
                <a:gd name="connsiteY2" fmla="*/ 429301 h 752696"/>
                <a:gd name="connsiteX3" fmla="*/ 572875 w 1363450"/>
                <a:gd name="connsiteY3" fmla="*/ 410251 h 752696"/>
                <a:gd name="connsiteX4" fmla="*/ 649075 w 1363450"/>
                <a:gd name="connsiteY4" fmla="*/ 391201 h 752696"/>
                <a:gd name="connsiteX5" fmla="*/ 706225 w 1363450"/>
                <a:gd name="connsiteY5" fmla="*/ 372151 h 752696"/>
                <a:gd name="connsiteX6" fmla="*/ 734800 w 1363450"/>
                <a:gd name="connsiteY6" fmla="*/ 362626 h 752696"/>
                <a:gd name="connsiteX7" fmla="*/ 763375 w 1363450"/>
                <a:gd name="connsiteY7" fmla="*/ 353101 h 752696"/>
                <a:gd name="connsiteX8" fmla="*/ 820525 w 1363450"/>
                <a:gd name="connsiteY8" fmla="*/ 315001 h 752696"/>
                <a:gd name="connsiteX9" fmla="*/ 849100 w 1363450"/>
                <a:gd name="connsiteY9" fmla="*/ 286426 h 752696"/>
                <a:gd name="connsiteX10" fmla="*/ 877675 w 1363450"/>
                <a:gd name="connsiteY10" fmla="*/ 267376 h 752696"/>
                <a:gd name="connsiteX11" fmla="*/ 906250 w 1363450"/>
                <a:gd name="connsiteY11" fmla="*/ 238801 h 752696"/>
                <a:gd name="connsiteX12" fmla="*/ 944350 w 1363450"/>
                <a:gd name="connsiteY12" fmla="*/ 181651 h 752696"/>
                <a:gd name="connsiteX13" fmla="*/ 953875 w 1363450"/>
                <a:gd name="connsiteY13" fmla="*/ 143551 h 752696"/>
                <a:gd name="connsiteX14" fmla="*/ 972925 w 1363450"/>
                <a:gd name="connsiteY14" fmla="*/ 114976 h 752696"/>
                <a:gd name="connsiteX15" fmla="*/ 982450 w 1363450"/>
                <a:gd name="connsiteY15" fmla="*/ 86401 h 752696"/>
                <a:gd name="connsiteX16" fmla="*/ 972925 w 1363450"/>
                <a:gd name="connsiteY16" fmla="*/ 57826 h 752696"/>
                <a:gd name="connsiteX17" fmla="*/ 915775 w 1363450"/>
                <a:gd name="connsiteY17" fmla="*/ 676 h 752696"/>
                <a:gd name="connsiteX18" fmla="*/ 953875 w 1363450"/>
                <a:gd name="connsiteY18" fmla="*/ 10201 h 752696"/>
                <a:gd name="connsiteX19" fmla="*/ 1011025 w 1363450"/>
                <a:gd name="connsiteY19" fmla="*/ 29251 h 752696"/>
                <a:gd name="connsiteX20" fmla="*/ 1049125 w 1363450"/>
                <a:gd name="connsiteY20" fmla="*/ 38776 h 752696"/>
                <a:gd name="connsiteX21" fmla="*/ 1106275 w 1363450"/>
                <a:gd name="connsiteY21" fmla="*/ 57826 h 752696"/>
                <a:gd name="connsiteX22" fmla="*/ 1163425 w 1363450"/>
                <a:gd name="connsiteY22" fmla="*/ 86401 h 752696"/>
                <a:gd name="connsiteX23" fmla="*/ 1192000 w 1363450"/>
                <a:gd name="connsiteY23" fmla="*/ 105451 h 752696"/>
                <a:gd name="connsiteX24" fmla="*/ 1249150 w 1363450"/>
                <a:gd name="connsiteY24" fmla="*/ 124501 h 752696"/>
                <a:gd name="connsiteX25" fmla="*/ 1306300 w 1363450"/>
                <a:gd name="connsiteY25" fmla="*/ 143551 h 752696"/>
                <a:gd name="connsiteX26" fmla="*/ 1334875 w 1363450"/>
                <a:gd name="connsiteY26" fmla="*/ 153076 h 752696"/>
                <a:gd name="connsiteX27" fmla="*/ 1363450 w 1363450"/>
                <a:gd name="connsiteY27" fmla="*/ 162601 h 752696"/>
                <a:gd name="connsiteX28" fmla="*/ 1344400 w 1363450"/>
                <a:gd name="connsiteY28" fmla="*/ 229276 h 752696"/>
                <a:gd name="connsiteX29" fmla="*/ 1315825 w 1363450"/>
                <a:gd name="connsiteY29" fmla="*/ 315001 h 752696"/>
                <a:gd name="connsiteX30" fmla="*/ 1296775 w 1363450"/>
                <a:gd name="connsiteY30" fmla="*/ 372151 h 752696"/>
                <a:gd name="connsiteX31" fmla="*/ 1287250 w 1363450"/>
                <a:gd name="connsiteY31" fmla="*/ 400726 h 752696"/>
                <a:gd name="connsiteX32" fmla="*/ 1268200 w 1363450"/>
                <a:gd name="connsiteY32" fmla="*/ 429301 h 752696"/>
                <a:gd name="connsiteX33" fmla="*/ 1239625 w 1363450"/>
                <a:gd name="connsiteY33" fmla="*/ 553126 h 752696"/>
                <a:gd name="connsiteX34" fmla="*/ 1230100 w 1363450"/>
                <a:gd name="connsiteY34" fmla="*/ 581701 h 752696"/>
                <a:gd name="connsiteX35" fmla="*/ 1211050 w 1363450"/>
                <a:gd name="connsiteY35" fmla="*/ 591226 h 752696"/>
                <a:gd name="connsiteX36" fmla="*/ 1201525 w 1363450"/>
                <a:gd name="connsiteY36" fmla="*/ 629326 h 752696"/>
                <a:gd name="connsiteX37" fmla="*/ 1182475 w 1363450"/>
                <a:gd name="connsiteY37" fmla="*/ 686476 h 752696"/>
                <a:gd name="connsiteX38" fmla="*/ 1163425 w 1363450"/>
                <a:gd name="connsiteY38" fmla="*/ 629326 h 752696"/>
                <a:gd name="connsiteX39" fmla="*/ 1144375 w 1363450"/>
                <a:gd name="connsiteY39" fmla="*/ 600751 h 752696"/>
                <a:gd name="connsiteX40" fmla="*/ 1087225 w 1363450"/>
                <a:gd name="connsiteY40" fmla="*/ 581701 h 752696"/>
                <a:gd name="connsiteX41" fmla="*/ 1039600 w 1363450"/>
                <a:gd name="connsiteY41" fmla="*/ 572176 h 752696"/>
                <a:gd name="connsiteX42" fmla="*/ 953875 w 1363450"/>
                <a:gd name="connsiteY42" fmla="*/ 562651 h 752696"/>
                <a:gd name="connsiteX43" fmla="*/ 887200 w 1363450"/>
                <a:gd name="connsiteY43" fmla="*/ 553126 h 752696"/>
                <a:gd name="connsiteX44" fmla="*/ 430000 w 1363450"/>
                <a:gd name="connsiteY44" fmla="*/ 562651 h 752696"/>
                <a:gd name="connsiteX45" fmla="*/ 115675 w 1363450"/>
                <a:gd name="connsiteY45" fmla="*/ 572176 h 752696"/>
                <a:gd name="connsiteX46" fmla="*/ 20425 w 1363450"/>
                <a:gd name="connsiteY46" fmla="*/ 553126 h 752696"/>
                <a:gd name="connsiteX47" fmla="*/ 29950 w 1363450"/>
                <a:gd name="connsiteY47" fmla="*/ 457876 h 75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63450" h="752696">
                  <a:moveTo>
                    <a:pt x="29950" y="457876"/>
                  </a:moveTo>
                  <a:cubicBezTo>
                    <a:pt x="77575" y="440413"/>
                    <a:pt x="214204" y="453761"/>
                    <a:pt x="306175" y="448351"/>
                  </a:cubicBezTo>
                  <a:cubicBezTo>
                    <a:pt x="384947" y="443717"/>
                    <a:pt x="325231" y="439691"/>
                    <a:pt x="382375" y="429301"/>
                  </a:cubicBezTo>
                  <a:cubicBezTo>
                    <a:pt x="430664" y="420521"/>
                    <a:pt x="531415" y="413706"/>
                    <a:pt x="572875" y="410251"/>
                  </a:cubicBezTo>
                  <a:cubicBezTo>
                    <a:pt x="659578" y="381350"/>
                    <a:pt x="522640" y="425683"/>
                    <a:pt x="649075" y="391201"/>
                  </a:cubicBezTo>
                  <a:cubicBezTo>
                    <a:pt x="668448" y="385917"/>
                    <a:pt x="687175" y="378501"/>
                    <a:pt x="706225" y="372151"/>
                  </a:cubicBezTo>
                  <a:lnTo>
                    <a:pt x="734800" y="362626"/>
                  </a:lnTo>
                  <a:lnTo>
                    <a:pt x="763375" y="353101"/>
                  </a:lnTo>
                  <a:cubicBezTo>
                    <a:pt x="854532" y="261944"/>
                    <a:pt x="737817" y="370140"/>
                    <a:pt x="820525" y="315001"/>
                  </a:cubicBezTo>
                  <a:cubicBezTo>
                    <a:pt x="831733" y="307529"/>
                    <a:pt x="838752" y="295050"/>
                    <a:pt x="849100" y="286426"/>
                  </a:cubicBezTo>
                  <a:cubicBezTo>
                    <a:pt x="857894" y="279097"/>
                    <a:pt x="868881" y="274705"/>
                    <a:pt x="877675" y="267376"/>
                  </a:cubicBezTo>
                  <a:cubicBezTo>
                    <a:pt x="888023" y="258752"/>
                    <a:pt x="897980" y="249434"/>
                    <a:pt x="906250" y="238801"/>
                  </a:cubicBezTo>
                  <a:cubicBezTo>
                    <a:pt x="920306" y="220729"/>
                    <a:pt x="944350" y="181651"/>
                    <a:pt x="944350" y="181651"/>
                  </a:cubicBezTo>
                  <a:cubicBezTo>
                    <a:pt x="947525" y="168951"/>
                    <a:pt x="948718" y="155583"/>
                    <a:pt x="953875" y="143551"/>
                  </a:cubicBezTo>
                  <a:cubicBezTo>
                    <a:pt x="958384" y="133029"/>
                    <a:pt x="967805" y="125215"/>
                    <a:pt x="972925" y="114976"/>
                  </a:cubicBezTo>
                  <a:cubicBezTo>
                    <a:pt x="977415" y="105996"/>
                    <a:pt x="979275" y="95926"/>
                    <a:pt x="982450" y="86401"/>
                  </a:cubicBezTo>
                  <a:cubicBezTo>
                    <a:pt x="979275" y="76876"/>
                    <a:pt x="979089" y="65751"/>
                    <a:pt x="972925" y="57826"/>
                  </a:cubicBezTo>
                  <a:cubicBezTo>
                    <a:pt x="956385" y="36560"/>
                    <a:pt x="889639" y="-5858"/>
                    <a:pt x="915775" y="676"/>
                  </a:cubicBezTo>
                  <a:cubicBezTo>
                    <a:pt x="928475" y="3851"/>
                    <a:pt x="941336" y="6439"/>
                    <a:pt x="953875" y="10201"/>
                  </a:cubicBezTo>
                  <a:cubicBezTo>
                    <a:pt x="973109" y="15971"/>
                    <a:pt x="991544" y="24381"/>
                    <a:pt x="1011025" y="29251"/>
                  </a:cubicBezTo>
                  <a:cubicBezTo>
                    <a:pt x="1023725" y="32426"/>
                    <a:pt x="1036586" y="35014"/>
                    <a:pt x="1049125" y="38776"/>
                  </a:cubicBezTo>
                  <a:cubicBezTo>
                    <a:pt x="1068359" y="44546"/>
                    <a:pt x="1089567" y="46687"/>
                    <a:pt x="1106275" y="57826"/>
                  </a:cubicBezTo>
                  <a:cubicBezTo>
                    <a:pt x="1188167" y="112421"/>
                    <a:pt x="1084555" y="46966"/>
                    <a:pt x="1163425" y="86401"/>
                  </a:cubicBezTo>
                  <a:cubicBezTo>
                    <a:pt x="1173664" y="91521"/>
                    <a:pt x="1181539" y="100802"/>
                    <a:pt x="1192000" y="105451"/>
                  </a:cubicBezTo>
                  <a:cubicBezTo>
                    <a:pt x="1210350" y="113606"/>
                    <a:pt x="1230100" y="118151"/>
                    <a:pt x="1249150" y="124501"/>
                  </a:cubicBezTo>
                  <a:lnTo>
                    <a:pt x="1306300" y="143551"/>
                  </a:lnTo>
                  <a:lnTo>
                    <a:pt x="1334875" y="153076"/>
                  </a:lnTo>
                  <a:lnTo>
                    <a:pt x="1363450" y="162601"/>
                  </a:lnTo>
                  <a:cubicBezTo>
                    <a:pt x="1331439" y="258633"/>
                    <a:pt x="1380280" y="109675"/>
                    <a:pt x="1344400" y="229276"/>
                  </a:cubicBezTo>
                  <a:lnTo>
                    <a:pt x="1315825" y="315001"/>
                  </a:lnTo>
                  <a:lnTo>
                    <a:pt x="1296775" y="372151"/>
                  </a:lnTo>
                  <a:cubicBezTo>
                    <a:pt x="1293600" y="381676"/>
                    <a:pt x="1292819" y="392372"/>
                    <a:pt x="1287250" y="400726"/>
                  </a:cubicBezTo>
                  <a:lnTo>
                    <a:pt x="1268200" y="429301"/>
                  </a:lnTo>
                  <a:cubicBezTo>
                    <a:pt x="1255835" y="515855"/>
                    <a:pt x="1265775" y="474677"/>
                    <a:pt x="1239625" y="553126"/>
                  </a:cubicBezTo>
                  <a:lnTo>
                    <a:pt x="1230100" y="581701"/>
                  </a:lnTo>
                  <a:cubicBezTo>
                    <a:pt x="1211629" y="895704"/>
                    <a:pt x="1229555" y="702258"/>
                    <a:pt x="1211050" y="591226"/>
                  </a:cubicBezTo>
                  <a:cubicBezTo>
                    <a:pt x="1208898" y="578313"/>
                    <a:pt x="1204700" y="616626"/>
                    <a:pt x="1201525" y="629326"/>
                  </a:cubicBezTo>
                  <a:cubicBezTo>
                    <a:pt x="1175481" y="551195"/>
                    <a:pt x="1214376" y="654575"/>
                    <a:pt x="1182475" y="686476"/>
                  </a:cubicBezTo>
                  <a:cubicBezTo>
                    <a:pt x="1168276" y="700675"/>
                    <a:pt x="1174564" y="646034"/>
                    <a:pt x="1163425" y="629326"/>
                  </a:cubicBezTo>
                  <a:cubicBezTo>
                    <a:pt x="1157075" y="619801"/>
                    <a:pt x="1154083" y="606818"/>
                    <a:pt x="1144375" y="600751"/>
                  </a:cubicBezTo>
                  <a:cubicBezTo>
                    <a:pt x="1127347" y="590108"/>
                    <a:pt x="1106916" y="585639"/>
                    <a:pt x="1087225" y="581701"/>
                  </a:cubicBezTo>
                  <a:cubicBezTo>
                    <a:pt x="1071350" y="578526"/>
                    <a:pt x="1055627" y="574466"/>
                    <a:pt x="1039600" y="572176"/>
                  </a:cubicBezTo>
                  <a:cubicBezTo>
                    <a:pt x="1011138" y="568110"/>
                    <a:pt x="982404" y="566217"/>
                    <a:pt x="953875" y="562651"/>
                  </a:cubicBezTo>
                  <a:cubicBezTo>
                    <a:pt x="931598" y="559866"/>
                    <a:pt x="909425" y="556301"/>
                    <a:pt x="887200" y="553126"/>
                  </a:cubicBezTo>
                  <a:lnTo>
                    <a:pt x="430000" y="562651"/>
                  </a:lnTo>
                  <a:cubicBezTo>
                    <a:pt x="325209" y="565238"/>
                    <a:pt x="220470" y="574613"/>
                    <a:pt x="115675" y="572176"/>
                  </a:cubicBezTo>
                  <a:cubicBezTo>
                    <a:pt x="83305" y="571423"/>
                    <a:pt x="42205" y="577084"/>
                    <a:pt x="20425" y="553126"/>
                  </a:cubicBezTo>
                  <a:cubicBezTo>
                    <a:pt x="1203" y="531982"/>
                    <a:pt x="-17675" y="475339"/>
                    <a:pt x="29950" y="4578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1865" y="5066768"/>
              <a:ext cx="421910" cy="364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ko-KR" altLang="en-US" sz="1400" b="1" dirty="0" smtClean="0"/>
                <a:t>꽝</a:t>
              </a:r>
              <a:r>
                <a:rPr lang="en-US" altLang="ko-KR" sz="1400" b="1" dirty="0" smtClean="0"/>
                <a:t>!</a:t>
              </a:r>
              <a:endParaRPr lang="ko-KR" altLang="en-US" sz="1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64329" y="4299475"/>
              <a:ext cx="808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500%</a:t>
              </a:r>
              <a:r>
                <a:rPr lang="en-US" altLang="ko-KR" dirty="0"/>
                <a:t>;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20790195">
              <a:off x="4921112" y="4646294"/>
              <a:ext cx="18584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C00CC"/>
                  </a:solidFill>
                </a:rPr>
                <a:t>5</a:t>
              </a:r>
              <a:r>
                <a:rPr lang="ko-KR" altLang="en-US" sz="1000" dirty="0" smtClean="0">
                  <a:solidFill>
                    <a:srgbClr val="CC00CC"/>
                  </a:solidFill>
                </a:rPr>
                <a:t>초 동안 서서히 글자 확</a:t>
              </a:r>
              <a:r>
                <a:rPr lang="ko-KR" altLang="en-US" sz="1000" dirty="0">
                  <a:solidFill>
                    <a:srgbClr val="CC00CC"/>
                  </a:solidFill>
                </a:rPr>
                <a:t>대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45250" y="5916162"/>
              <a:ext cx="3294509" cy="290393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</a:t>
              </a:r>
              <a:r>
                <a:rPr lang="en-US" altLang="ko-KR" sz="1200" b="1" dirty="0"/>
                <a:t>span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꽝</a:t>
              </a:r>
              <a:r>
                <a:rPr lang="en-US" altLang="ko-KR" sz="1200" dirty="0"/>
                <a:t>!</a:t>
              </a:r>
              <a:r>
                <a:rPr lang="en-US" altLang="ko-KR" sz="1200" b="1" dirty="0"/>
                <a:t>&lt;/span</a:t>
              </a:r>
              <a:r>
                <a:rPr lang="en-US" altLang="ko-KR" sz="1200" b="1" dirty="0" smtClean="0"/>
                <a:t>&gt;</a:t>
              </a:r>
              <a:endParaRPr lang="ko-KR" altLang="en-US" sz="12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79902" y="4179998"/>
              <a:ext cx="3293790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b="1" dirty="0"/>
                <a:t>span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transition : font-size 5s</a:t>
              </a:r>
              <a:r>
                <a:rPr lang="en-US" altLang="ko-KR" sz="1200" dirty="0"/>
                <a:t>;</a:t>
              </a:r>
            </a:p>
            <a:p>
              <a:pPr defTabSz="180000" fontAlgn="base" latinLnBrk="0"/>
              <a:r>
                <a:rPr lang="en-US" altLang="ko-KR" sz="1200" dirty="0"/>
                <a:t>} 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b="1" dirty="0" err="1"/>
                <a:t>span:hover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b="1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font-size : 500</a:t>
              </a:r>
              <a:r>
                <a:rPr lang="en-US" altLang="ko-KR" sz="1200" b="1" dirty="0" smtClean="0">
                  <a:solidFill>
                    <a:srgbClr val="C00000"/>
                  </a:solidFill>
                </a:rPr>
                <a:t>%;</a:t>
              </a:r>
              <a:endParaRPr lang="en-US" altLang="ko-KR" sz="1200" b="1" dirty="0">
                <a:solidFill>
                  <a:srgbClr val="C00000"/>
                </a:solidFill>
              </a:endParaRPr>
            </a:p>
            <a:p>
              <a:pPr defTabSz="180000" fontAlgn="base" latinLnBrk="0"/>
              <a:r>
                <a:rPr lang="en-US" altLang="ko-KR" sz="1200" dirty="0"/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0477" y="3919023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60155" y="5672826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코</a:t>
              </a:r>
              <a:r>
                <a:rPr lang="ko-KR" altLang="en-US" sz="1050" dirty="0">
                  <a:solidFill>
                    <a:srgbClr val="C00000"/>
                  </a:solidFill>
                </a:rPr>
                <a:t>드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93322" y="3795912"/>
              <a:ext cx="9989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전환 </a:t>
              </a:r>
              <a:r>
                <a:rPr lang="ko-KR" altLang="en-US" sz="1000" dirty="0" err="1"/>
                <a:t>프로퍼티</a:t>
              </a:r>
              <a:endParaRPr lang="ko-KR" altLang="en-US" sz="1000" dirty="0"/>
            </a:p>
          </p:txBody>
        </p:sp>
        <p:cxnSp>
          <p:nvCxnSpPr>
            <p:cNvPr id="15" name="직선 화살표 연결선 14"/>
            <p:cNvCxnSpPr>
              <a:stCxn id="14" idx="2"/>
            </p:cNvCxnSpPr>
            <p:nvPr/>
          </p:nvCxnSpPr>
          <p:spPr>
            <a:xfrm>
              <a:off x="2492818" y="4042133"/>
              <a:ext cx="331497" cy="43204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7" idx="2"/>
            </p:cNvCxnSpPr>
            <p:nvPr/>
          </p:nvCxnSpPr>
          <p:spPr>
            <a:xfrm flipH="1">
              <a:off x="3270594" y="4057522"/>
              <a:ext cx="136584" cy="41665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035922" y="3811301"/>
              <a:ext cx="7425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전환 시간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661248"/>
              <a:ext cx="2332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마우스가 글자 위에 올라오면 현재 크기에서 </a:t>
              </a:r>
              <a:r>
                <a:rPr lang="en-US" altLang="ko-KR" sz="1000" dirty="0" smtClean="0"/>
                <a:t>500% </a:t>
              </a:r>
              <a:r>
                <a:rPr lang="ko-KR" altLang="en-US" sz="1000" dirty="0" smtClean="0"/>
                <a:t>크기로 전환 진행</a:t>
              </a:r>
              <a:endParaRPr lang="ko-KR" altLang="en-US" sz="10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70011" y="4773032"/>
              <a:ext cx="998991" cy="817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r>
                <a:rPr lang="ko-KR" altLang="en-US" sz="4600" b="1" dirty="0" smtClean="0"/>
                <a:t>꽝</a:t>
              </a:r>
              <a:r>
                <a:rPr lang="en-US" altLang="ko-KR" sz="4600" b="1" dirty="0" smtClean="0"/>
                <a:t>!</a:t>
              </a:r>
              <a:endParaRPr lang="ko-KR" altLang="en-US" sz="46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5187" y="4622600"/>
            <a:ext cx="1732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&lt;span&gt; </a:t>
            </a:r>
            <a:r>
              <a:rPr lang="ko-KR" altLang="en-US" sz="1000" dirty="0" smtClean="0">
                <a:solidFill>
                  <a:srgbClr val="0070C0"/>
                </a:solidFill>
              </a:rPr>
              <a:t>태그에 마우스를 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올리면 글자 크기를 </a:t>
            </a:r>
            <a:r>
              <a:rPr lang="en-US" altLang="ko-KR" sz="1000" dirty="0" smtClean="0">
                <a:solidFill>
                  <a:srgbClr val="0070C0"/>
                </a:solidFill>
              </a:rPr>
              <a:t>500%</a:t>
            </a:r>
          </a:p>
          <a:p>
            <a:r>
              <a:rPr lang="ko-KR" altLang="en-US" sz="1000" dirty="0" smtClean="0">
                <a:solidFill>
                  <a:srgbClr val="0070C0"/>
                </a:solidFill>
              </a:rPr>
              <a:t>확대 </a:t>
            </a:r>
            <a:r>
              <a:rPr lang="en-US" altLang="ko-KR" sz="1000" dirty="0" smtClean="0">
                <a:solidFill>
                  <a:srgbClr val="0070C0"/>
                </a:solidFill>
              </a:rPr>
              <a:t>-&gt; </a:t>
            </a:r>
            <a:r>
              <a:rPr lang="ko-KR" altLang="en-US" sz="1000" dirty="0" smtClean="0">
                <a:solidFill>
                  <a:srgbClr val="0070C0"/>
                </a:solidFill>
              </a:rPr>
              <a:t> </a:t>
            </a:r>
            <a:r>
              <a:rPr lang="ko-KR" altLang="en-US" sz="1000" dirty="0" smtClean="0">
                <a:solidFill>
                  <a:srgbClr val="0070C0"/>
                </a:solidFill>
              </a:rPr>
              <a:t>전환 </a:t>
            </a:r>
            <a:r>
              <a:rPr lang="ko-KR" altLang="en-US" sz="1000" dirty="0" smtClean="0">
                <a:solidFill>
                  <a:srgbClr val="0070C0"/>
                </a:solidFill>
              </a:rPr>
              <a:t>효과시작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051720" y="4699856"/>
            <a:ext cx="576064" cy="170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0791" y="3559389"/>
            <a:ext cx="1732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&lt;span&gt; </a:t>
            </a:r>
            <a:r>
              <a:rPr lang="ko-KR" altLang="en-US" sz="1000" dirty="0" smtClean="0">
                <a:solidFill>
                  <a:srgbClr val="0070C0"/>
                </a:solidFill>
              </a:rPr>
              <a:t>태그의 글자 </a:t>
            </a:r>
            <a:r>
              <a:rPr lang="ko-KR" altLang="en-US" sz="1000" dirty="0" err="1" smtClean="0">
                <a:solidFill>
                  <a:srgbClr val="0070C0"/>
                </a:solidFill>
              </a:rPr>
              <a:t>크기가에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 smtClean="0">
                <a:solidFill>
                  <a:srgbClr val="0070C0"/>
                </a:solidFill>
              </a:rPr>
              <a:t>변화가 일어나면</a:t>
            </a:r>
            <a:r>
              <a:rPr lang="en-US" altLang="ko-KR" sz="1000" dirty="0" smtClean="0">
                <a:solidFill>
                  <a:srgbClr val="0070C0"/>
                </a:solidFill>
              </a:rPr>
              <a:t>, 5</a:t>
            </a:r>
            <a:r>
              <a:rPr lang="ko-KR" altLang="en-US" sz="1000" dirty="0" smtClean="0">
                <a:solidFill>
                  <a:srgbClr val="0070C0"/>
                </a:solidFill>
              </a:rPr>
              <a:t>초에 걸쳐 서서히 변화가 진행되도록 전환 지시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051720" y="4018258"/>
            <a:ext cx="532836" cy="139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139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5-15 font-size</a:t>
            </a:r>
            <a:r>
              <a:rPr lang="ko-KR" altLang="en-US" dirty="0"/>
              <a:t>에 대한 전환 효과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1556792"/>
            <a:ext cx="360040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전환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&lt;style&gt;</a:t>
            </a:r>
          </a:p>
          <a:p>
            <a:pPr defTabSz="180000"/>
            <a:r>
              <a:rPr lang="en-US" altLang="ko-KR" sz="1400" b="1" dirty="0"/>
              <a:t>span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transition : </a:t>
            </a:r>
            <a:r>
              <a:rPr lang="en-US" altLang="ko-KR" sz="1400" b="1" dirty="0"/>
              <a:t>font-size 5s;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b="1" dirty="0" err="1" smtClean="0"/>
              <a:t>span:hover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font-size </a:t>
            </a:r>
            <a:r>
              <a:rPr lang="en-US" altLang="ko-KR" sz="1400" b="1" dirty="0"/>
              <a:t>: 500</a:t>
            </a:r>
            <a:r>
              <a:rPr lang="en-US" altLang="ko-KR" sz="1400" b="1" dirty="0" smtClean="0"/>
              <a:t>%;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&lt;/style&gt;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&lt;h3&gt;font-size</a:t>
            </a:r>
            <a:r>
              <a:rPr lang="ko-KR" altLang="en-US" sz="1400" dirty="0"/>
              <a:t>에 대한 전환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en-US" altLang="ko-KR" sz="1400" b="1" dirty="0"/>
              <a:t>&lt;span&gt;</a:t>
            </a:r>
            <a:r>
              <a:rPr lang="ko-KR" altLang="en-US" sz="1400" b="1" dirty="0"/>
              <a:t>꽝</a:t>
            </a:r>
            <a:r>
              <a:rPr lang="en-US" altLang="ko-KR" sz="1400" b="1" dirty="0"/>
              <a:t>!&lt;/span&gt;</a:t>
            </a:r>
            <a:r>
              <a:rPr lang="en-US" altLang="ko-KR" sz="1400" dirty="0"/>
              <a:t> </a:t>
            </a:r>
            <a:r>
              <a:rPr lang="ko-KR" altLang="en-US" sz="1400" dirty="0"/>
              <a:t>글자에</a:t>
            </a:r>
          </a:p>
          <a:p>
            <a:pPr defTabSz="180000"/>
            <a:r>
              <a:rPr lang="ko-KR" altLang="en-US" sz="1400" dirty="0"/>
              <a:t> 마우스를 올려보세요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15" y="1898636"/>
            <a:ext cx="2416498" cy="229215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2327843" y="3757895"/>
            <a:ext cx="2448272" cy="442674"/>
          </a:xfrm>
          <a:prstGeom prst="wedgeRoundRectCallout">
            <a:avLst>
              <a:gd name="adj1" fmla="val -48816"/>
              <a:gd name="adj2" fmla="val -1015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 smtClean="0"/>
              <a:t>&lt;span&gt;</a:t>
            </a:r>
            <a:r>
              <a:rPr lang="ko-KR" altLang="en-US" sz="1000" dirty="0" smtClean="0"/>
              <a:t>에 마우스를 올리면 </a:t>
            </a:r>
            <a:r>
              <a:rPr lang="en-US" altLang="ko-KR" sz="1000" dirty="0" smtClean="0"/>
              <a:t>5</a:t>
            </a:r>
            <a:r>
              <a:rPr lang="ko-KR" altLang="en-US" sz="1000" dirty="0" smtClean="0"/>
              <a:t>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동안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점진적으로 글자를 </a:t>
            </a:r>
            <a:r>
              <a:rPr lang="en-US" altLang="ko-KR" sz="1000" dirty="0"/>
              <a:t>500</a:t>
            </a:r>
            <a:r>
              <a:rPr lang="en-US" altLang="ko-KR" sz="1000" dirty="0" smtClean="0"/>
              <a:t>%</a:t>
            </a:r>
            <a:r>
              <a:rPr lang="ko-KR" altLang="en-US" sz="1000" dirty="0" smtClean="0"/>
              <a:t> 확대</a:t>
            </a:r>
            <a:r>
              <a:rPr lang="en-US" altLang="ko-KR" sz="1000" dirty="0" smtClean="0"/>
              <a:t>. 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4317542" y="3649673"/>
            <a:ext cx="542490" cy="111144"/>
          </a:xfrm>
          <a:custGeom>
            <a:avLst/>
            <a:gdLst>
              <a:gd name="connsiteX0" fmla="*/ 0 w 364899"/>
              <a:gd name="connsiteY0" fmla="*/ 600081 h 609606"/>
              <a:gd name="connsiteX1" fmla="*/ 361950 w 364899"/>
              <a:gd name="connsiteY1" fmla="*/ 6 h 609606"/>
              <a:gd name="connsiteX2" fmla="*/ 180975 w 364899"/>
              <a:gd name="connsiteY2" fmla="*/ 609606 h 60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99" h="609606">
                <a:moveTo>
                  <a:pt x="0" y="600081"/>
                </a:moveTo>
                <a:cubicBezTo>
                  <a:pt x="165894" y="299250"/>
                  <a:pt x="331788" y="-1581"/>
                  <a:pt x="361950" y="6"/>
                </a:cubicBezTo>
                <a:cubicBezTo>
                  <a:pt x="392112" y="1593"/>
                  <a:pt x="180975" y="609606"/>
                  <a:pt x="180975" y="609606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변환</a:t>
            </a:r>
            <a:r>
              <a:rPr lang="en-US" altLang="ko-KR" dirty="0"/>
              <a:t>(</a:t>
            </a:r>
            <a:r>
              <a:rPr lang="en-US" altLang="ko-KR" dirty="0" err="1"/>
              <a:t>tranform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텍스트나 이미지를 </a:t>
            </a:r>
            <a:r>
              <a:rPr lang="ko-KR" altLang="en-US" dirty="0" smtClean="0"/>
              <a:t>회전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확대 </a:t>
            </a:r>
            <a:r>
              <a:rPr lang="ko-KR" altLang="en-US" dirty="0"/>
              <a:t>다양한 기하학적인 모양으로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회전 각도의 단위는 </a:t>
            </a:r>
            <a:r>
              <a:rPr lang="en-US" altLang="ko-KR" dirty="0" err="1"/>
              <a:t>deg</a:t>
            </a:r>
            <a:r>
              <a:rPr lang="ko-KR" altLang="en-US" dirty="0"/>
              <a:t>이며 시계방향의 회전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17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태그에 대한 변환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88678" y="1552575"/>
            <a:ext cx="7768093" cy="2476500"/>
            <a:chOff x="688678" y="3429000"/>
            <a:chExt cx="7768093" cy="247650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46" y="3429000"/>
              <a:ext cx="7743825" cy="247650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5" name="자유형 54"/>
            <p:cNvSpPr/>
            <p:nvPr/>
          </p:nvSpPr>
          <p:spPr>
            <a:xfrm>
              <a:off x="824213" y="4005064"/>
              <a:ext cx="123591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8678" y="3767465"/>
              <a:ext cx="39466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altLang="ko-KR" sz="1050" baseline="30000" dirty="0" smtClean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1652653" y="3582541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652653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941616" y="3544441"/>
              <a:ext cx="0" cy="53682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941616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2725592" y="4524375"/>
              <a:ext cx="0" cy="20763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3790581" y="4052689"/>
              <a:ext cx="1527299" cy="3558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62" idx="0"/>
            </p:cNvCxnSpPr>
            <p:nvPr/>
          </p:nvCxnSpPr>
          <p:spPr>
            <a:xfrm flipH="1">
              <a:off x="4554230" y="4052689"/>
              <a:ext cx="1" cy="960487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554230" y="4601209"/>
              <a:ext cx="54854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accent2">
                      <a:lumMod val="75000"/>
                    </a:schemeClr>
                  </a:solidFill>
                </a:rPr>
                <a:t>100px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 flipV="1">
              <a:off x="3157640" y="3717032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627076" y="3787284"/>
              <a:ext cx="44114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accent2">
                      <a:lumMod val="75000"/>
                    </a:schemeClr>
                  </a:solidFill>
                </a:rPr>
                <a:t>-20</a:t>
              </a:r>
              <a:r>
                <a:rPr lang="en-US" altLang="ko-KR" sz="1050" baseline="30000" dirty="0" smtClean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7" name="자유형 66"/>
            <p:cNvSpPr/>
            <p:nvPr/>
          </p:nvSpPr>
          <p:spPr>
            <a:xfrm flipH="1">
              <a:off x="3627076" y="3989263"/>
              <a:ext cx="113754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06431" y="509070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회전</a:t>
              </a:r>
              <a:endParaRPr lang="en-US" altLang="ko-KR" sz="1200" dirty="0" smtClean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18450" y="50906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기울임</a:t>
              </a:r>
              <a:endParaRPr lang="en-US" altLang="ko-KR" sz="1200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74634" y="53821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이동</a:t>
              </a:r>
              <a:endParaRPr lang="en-US" altLang="ko-KR" sz="1200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98000" y="4494473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확대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축소</a:t>
              </a:r>
              <a:endParaRPr lang="en-US" altLang="ko-KR" sz="1200" dirty="0" smtClean="0"/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 flipV="1">
              <a:off x="5461896" y="3988231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317879" y="3544441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  <a:r>
                <a:rPr lang="ko-KR" altLang="en-US" sz="1050" dirty="0" smtClean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r>
                <a:rPr lang="ko-KR" altLang="en-US" sz="1050" dirty="0" smtClean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>
              <a:off x="5461896" y="3969698"/>
              <a:ext cx="2664296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853693" y="3572733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ko-KR" altLang="en-US" sz="1050" dirty="0" smtClean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 smtClean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ko-KR" altLang="en-US" sz="1050" dirty="0" smtClean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50884" y="4150588"/>
            <a:ext cx="179636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rotate(20deg); </a:t>
            </a:r>
            <a:endParaRPr lang="en-US" altLang="ko-KR" sz="1000" dirty="0" smtClean="0"/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907982" y="4780637"/>
            <a:ext cx="216024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</a:t>
            </a:r>
            <a:r>
              <a:rPr lang="en-US" altLang="ko-KR" sz="1000" dirty="0" smtClean="0"/>
              <a:t>skew(0deg, -20deg); 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758965" y="4165978"/>
            <a:ext cx="201622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</a:t>
            </a:r>
            <a:r>
              <a:rPr lang="en-US" altLang="ko-KR" sz="1000" dirty="0" err="1" smtClean="0"/>
              <a:t>translateY</a:t>
            </a:r>
            <a:r>
              <a:rPr lang="en-US" altLang="ko-KR" sz="1000" dirty="0" smtClean="0"/>
              <a:t>(100px); 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6228184" y="4151934"/>
            <a:ext cx="153954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</a:t>
            </a:r>
            <a:r>
              <a:rPr lang="en-US" altLang="ko-KR" sz="1000" dirty="0" smtClean="0"/>
              <a:t>scale(3,1); 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277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5-16 </a:t>
            </a:r>
            <a:r>
              <a:rPr lang="ko-KR" altLang="en-US" dirty="0"/>
              <a:t>다양한 변환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35" y="260648"/>
            <a:ext cx="4536529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&lt;head&gt;&lt;title&gt;</a:t>
            </a:r>
            <a:r>
              <a:rPr lang="ko-KR" altLang="en-US" sz="1050" dirty="0"/>
              <a:t>다양한 변환 사례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b="1" dirty="0"/>
              <a:t>div {</a:t>
            </a:r>
          </a:p>
          <a:p>
            <a:pPr defTabSz="180000"/>
            <a:r>
              <a:rPr lang="en-US" altLang="ko-KR" sz="1050" dirty="0" smtClean="0"/>
              <a:t>	display </a:t>
            </a:r>
            <a:r>
              <a:rPr lang="en-US" altLang="ko-KR" sz="1050" dirty="0"/>
              <a:t>: inline-block;</a:t>
            </a:r>
          </a:p>
          <a:p>
            <a:pPr defTabSz="180000"/>
            <a:r>
              <a:rPr lang="en-US" altLang="ko-KR" sz="1050" dirty="0" smtClean="0"/>
              <a:t>	padding </a:t>
            </a:r>
            <a:r>
              <a:rPr lang="en-US" altLang="ko-KR" sz="1050" dirty="0"/>
              <a:t>: 5px;</a:t>
            </a:r>
          </a:p>
          <a:p>
            <a:pPr defTabSz="180000"/>
            <a:r>
              <a:rPr lang="en-US" altLang="ko-KR" sz="1050" dirty="0" smtClean="0"/>
              <a:t>	color </a:t>
            </a:r>
            <a:r>
              <a:rPr lang="en-US" altLang="ko-KR" sz="1050" dirty="0"/>
              <a:t>: white;</a:t>
            </a:r>
          </a:p>
          <a:p>
            <a:pPr defTabSz="180000"/>
            <a:r>
              <a:rPr lang="en-US" altLang="ko-KR" sz="1050" dirty="0" smtClean="0"/>
              <a:t>	background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OliveDrab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/* </a:t>
            </a:r>
            <a:r>
              <a:rPr lang="ko-KR" altLang="en-US" sz="1050" dirty="0"/>
              <a:t>변환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b="1" dirty="0" err="1"/>
              <a:t>div#rotate</a:t>
            </a:r>
            <a:r>
              <a:rPr lang="en-US" altLang="ko-KR" sz="1050" b="1" dirty="0"/>
              <a:t> { transform : rotate(20deg); </a:t>
            </a:r>
            <a:r>
              <a:rPr lang="en-US" altLang="ko-KR" sz="1050" b="1" dirty="0" smtClean="0"/>
              <a:t>}</a:t>
            </a:r>
          </a:p>
          <a:p>
            <a:pPr defTabSz="180000"/>
            <a:r>
              <a:rPr lang="en-US" altLang="ko-KR" sz="1050" b="1" dirty="0" err="1"/>
              <a:t>div#skew</a:t>
            </a:r>
            <a:r>
              <a:rPr lang="en-US" altLang="ko-KR" sz="1050" b="1" dirty="0"/>
              <a:t> { transform : skew(0deg,-20deg); }</a:t>
            </a:r>
          </a:p>
          <a:p>
            <a:pPr defTabSz="180000"/>
            <a:r>
              <a:rPr lang="en-US" altLang="ko-KR" sz="1050" b="1" dirty="0" err="1" smtClean="0"/>
              <a:t>div#translate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{ transform : </a:t>
            </a:r>
            <a:r>
              <a:rPr lang="en-US" altLang="ko-KR" sz="1050" b="1" dirty="0" err="1"/>
              <a:t>translateY</a:t>
            </a:r>
            <a:r>
              <a:rPr lang="en-US" altLang="ko-KR" sz="1050" b="1" dirty="0"/>
              <a:t>(100px); </a:t>
            </a:r>
            <a:r>
              <a:rPr lang="en-US" altLang="ko-KR" sz="1050" b="1" dirty="0" smtClean="0"/>
              <a:t>}</a:t>
            </a:r>
          </a:p>
          <a:p>
            <a:pPr defTabSz="180000"/>
            <a:r>
              <a:rPr lang="en-US" altLang="ko-KR" sz="1050" b="1" dirty="0" err="1"/>
              <a:t>div#scale</a:t>
            </a:r>
            <a:r>
              <a:rPr lang="en-US" altLang="ko-KR" sz="1050" b="1" dirty="0"/>
              <a:t> { transform : scale(3,1); 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/* </a:t>
            </a:r>
            <a:r>
              <a:rPr lang="ko-KR" altLang="en-US" sz="1050" dirty="0"/>
              <a:t>마우스 올릴 때 추가 변환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b="1" dirty="0" err="1"/>
              <a:t>div#rotate:hover</a:t>
            </a:r>
            <a:r>
              <a:rPr lang="en-US" altLang="ko-KR" sz="1050" b="1" dirty="0"/>
              <a:t> { transform : rotate(80deg);}</a:t>
            </a:r>
          </a:p>
          <a:p>
            <a:pPr defTabSz="180000"/>
            <a:r>
              <a:rPr lang="en-US" altLang="ko-KR" sz="1050" b="1" dirty="0" err="1" smtClean="0"/>
              <a:t>div#skew:hover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{ transform : skew(0deg, -60deg); </a:t>
            </a:r>
            <a:r>
              <a:rPr lang="en-US" altLang="ko-KR" sz="1050" b="1" dirty="0" smtClean="0"/>
              <a:t>}</a:t>
            </a:r>
          </a:p>
          <a:p>
            <a:pPr defTabSz="180000"/>
            <a:r>
              <a:rPr lang="en-US" altLang="ko-KR" sz="1050" b="1" dirty="0" err="1"/>
              <a:t>div#translate:hover</a:t>
            </a:r>
            <a:r>
              <a:rPr lang="en-US" altLang="ko-KR" sz="1050" b="1" dirty="0"/>
              <a:t> { transform : translate(50px, 100px); }</a:t>
            </a:r>
          </a:p>
          <a:p>
            <a:pPr defTabSz="180000"/>
            <a:r>
              <a:rPr lang="en-US" altLang="ko-KR" sz="1050" b="1" dirty="0" err="1" smtClean="0"/>
              <a:t>div#scale:hover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{ transform : </a:t>
            </a:r>
            <a:r>
              <a:rPr lang="en-US" altLang="ko-KR" sz="1050" b="1" dirty="0" smtClean="0"/>
              <a:t>scale(4,2</a:t>
            </a:r>
            <a:r>
              <a:rPr lang="en-US" altLang="ko-KR" sz="1050" b="1" dirty="0"/>
              <a:t>); 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/* </a:t>
            </a:r>
            <a:r>
              <a:rPr lang="ko-KR" altLang="en-US" sz="1050" dirty="0"/>
              <a:t>마우스 누를 때 추가 변환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b="1" dirty="0" err="1"/>
              <a:t>div#scale:active</a:t>
            </a:r>
            <a:r>
              <a:rPr lang="en-US" altLang="ko-KR" sz="1050" b="1" dirty="0"/>
              <a:t> { transform : scale(1,5); }</a:t>
            </a:r>
          </a:p>
          <a:p>
            <a:pPr defTabSz="180000"/>
            <a:r>
              <a:rPr lang="en-US" altLang="ko-KR" sz="1050" dirty="0"/>
              <a:t>&lt;/style&gt;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</a:t>
            </a:r>
            <a:r>
              <a:rPr lang="ko-KR" altLang="en-US" sz="1050" dirty="0"/>
              <a:t>다양한 </a:t>
            </a:r>
            <a:r>
              <a:rPr lang="en-US" altLang="ko-KR" sz="1050" dirty="0"/>
              <a:t>Transform&lt;/h3&gt;</a:t>
            </a:r>
          </a:p>
          <a:p>
            <a:pPr defTabSz="180000"/>
            <a:r>
              <a:rPr lang="ko-KR" altLang="en-US" sz="1050" dirty="0"/>
              <a:t>아래는 회전</a:t>
            </a:r>
            <a:r>
              <a:rPr lang="en-US" altLang="ko-KR" sz="1050" dirty="0"/>
              <a:t>(rotate), </a:t>
            </a:r>
            <a:r>
              <a:rPr lang="ko-KR" altLang="en-US" sz="1050" dirty="0"/>
              <a:t>기울임</a:t>
            </a:r>
            <a:r>
              <a:rPr lang="en-US" altLang="ko-KR" sz="1050" dirty="0"/>
              <a:t>(skew), </a:t>
            </a:r>
            <a:r>
              <a:rPr lang="ko-KR" altLang="en-US" sz="1050" dirty="0"/>
              <a:t>이동</a:t>
            </a:r>
            <a:r>
              <a:rPr lang="en-US" altLang="ko-KR" sz="1050" dirty="0"/>
              <a:t>(translate),</a:t>
            </a:r>
          </a:p>
          <a:p>
            <a:pPr defTabSz="180000"/>
            <a:r>
              <a:rPr lang="ko-KR" altLang="en-US" sz="1050" dirty="0"/>
              <a:t>확대</a:t>
            </a:r>
            <a:r>
              <a:rPr lang="en-US" altLang="ko-KR" sz="1050" dirty="0"/>
              <a:t>/</a:t>
            </a:r>
            <a:r>
              <a:rPr lang="ko-KR" altLang="en-US" sz="1050" dirty="0"/>
              <a:t>축소</a:t>
            </a:r>
            <a:r>
              <a:rPr lang="en-US" altLang="ko-KR" sz="1050" dirty="0"/>
              <a:t>(scale)</a:t>
            </a:r>
            <a:r>
              <a:rPr lang="ko-KR" altLang="en-US" sz="1050" dirty="0"/>
              <a:t>가 적용된 사례이다</a:t>
            </a:r>
            <a:r>
              <a:rPr lang="en-US" altLang="ko-KR" sz="1050" dirty="0"/>
              <a:t>.</a:t>
            </a:r>
          </a:p>
          <a:p>
            <a:pPr defTabSz="180000"/>
            <a:r>
              <a:rPr lang="ko-KR" altLang="en-US" sz="1050" dirty="0"/>
              <a:t>또한 마우스를 올리면 추가적 변환이 일어난다</a:t>
            </a:r>
            <a:r>
              <a:rPr lang="en-US" altLang="ko-KR" sz="1050" dirty="0"/>
              <a:t>. 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&lt;div id="rotate"&gt;rotate 20 </a:t>
            </a:r>
            <a:r>
              <a:rPr lang="en-US" altLang="ko-KR" sz="1050" dirty="0" err="1"/>
              <a:t>deg</a:t>
            </a:r>
            <a:r>
              <a:rPr lang="en-US" altLang="ko-KR" sz="1050" dirty="0"/>
              <a:t>&lt;/div&gt;</a:t>
            </a:r>
          </a:p>
          <a:p>
            <a:pPr defTabSz="180000"/>
            <a:r>
              <a:rPr lang="nn-NO" altLang="ko-KR" sz="1050" dirty="0"/>
              <a:t>&lt;div id="skew"&gt;skew(0,-20deg)&lt;/div&gt;</a:t>
            </a:r>
          </a:p>
          <a:p>
            <a:pPr defTabSz="180000"/>
            <a:r>
              <a:rPr lang="en-US" altLang="ko-KR" sz="1050" dirty="0"/>
              <a:t>&lt;div id="translate"&gt;</a:t>
            </a:r>
            <a:r>
              <a:rPr lang="en-US" altLang="ko-KR" sz="1050" dirty="0" err="1"/>
              <a:t>translateY</a:t>
            </a:r>
            <a:r>
              <a:rPr lang="en-US" altLang="ko-KR" sz="1050" dirty="0"/>
              <a:t>(100px)&lt;/div&gt;</a:t>
            </a:r>
          </a:p>
          <a:p>
            <a:pPr defTabSz="180000"/>
            <a:r>
              <a:rPr lang="it-IT" altLang="ko-KR" sz="1050" dirty="0"/>
              <a:t>&lt;div id="scale"&gt;scale(3,1)&lt;/div&gt;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074893" y="29996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초기화</a:t>
            </a:r>
            <a:r>
              <a:rPr lang="ko-KR" altLang="en-US" sz="1200"/>
              <a:t>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58" y="535151"/>
            <a:ext cx="4392488" cy="2722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56" y="3918447"/>
            <a:ext cx="4382072" cy="2715745"/>
          </a:xfrm>
          <a:prstGeom prst="rect">
            <a:avLst/>
          </a:prstGeom>
        </p:spPr>
      </p:pic>
      <p:sp>
        <p:nvSpPr>
          <p:cNvPr id="9" name="모서리가 둥근 사각형 설명선 8"/>
          <p:cNvSpPr/>
          <p:nvPr/>
        </p:nvSpPr>
        <p:spPr>
          <a:xfrm>
            <a:off x="6516216" y="4581128"/>
            <a:ext cx="1296144" cy="272415"/>
          </a:xfrm>
          <a:prstGeom prst="wedgeRoundRectCallout">
            <a:avLst>
              <a:gd name="adj1" fmla="val -110545"/>
              <a:gd name="adj2" fmla="val 2760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smtClean="0"/>
              <a:t>마우스를 올릴 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239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96952"/>
            <a:ext cx="2428467" cy="244507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2771800" y="4221088"/>
            <a:ext cx="216024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6241" y="400506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aliceblue</a:t>
            </a:r>
            <a:endParaRPr lang="ko-KR" altLang="en-US" sz="10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915816" y="4725144"/>
            <a:ext cx="360040" cy="246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87824" y="4530026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yellowgreen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462872" y="5502505"/>
            <a:ext cx="138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padding-right </a:t>
            </a:r>
            <a:r>
              <a:rPr lang="en-US" altLang="ko-KR" sz="1000" dirty="0" smtClean="0"/>
              <a:t>: 10px</a:t>
            </a:r>
            <a:endParaRPr lang="ko-KR" altLang="en-US" sz="10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156261" y="5472264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357116" y="5092604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438991" y="5092604"/>
            <a:ext cx="0" cy="410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45569" y="5472264"/>
            <a:ext cx="2008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61" y="2989500"/>
            <a:ext cx="3020862" cy="2449795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H="1">
            <a:off x="5903703" y="4221088"/>
            <a:ext cx="216024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68144" y="4005064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worldmap.png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616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476400"/>
            <a:ext cx="230425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19872" y="1475631"/>
            <a:ext cx="230425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63888" y="1620416"/>
            <a:ext cx="2016224" cy="730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56560" y="1818438"/>
            <a:ext cx="644530" cy="162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inline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99727" y="2104564"/>
            <a:ext cx="4956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80000"/>
            <a:r>
              <a:rPr lang="en-US" altLang="ko-KR" sz="1000" dirty="0" smtClean="0"/>
              <a:t>block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4400477" y="1818438"/>
            <a:ext cx="1117264" cy="162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inline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84168" y="1484784"/>
            <a:ext cx="230425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28184" y="1629569"/>
            <a:ext cx="2016224" cy="1407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4435" y="1791587"/>
            <a:ext cx="571822" cy="8721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nline-block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50385" y="1791587"/>
            <a:ext cx="571822" cy="8721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nline-block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624069" y="1782434"/>
            <a:ext cx="571822" cy="8721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nline-block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66618" y="2790677"/>
            <a:ext cx="4956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80000"/>
            <a:r>
              <a:rPr lang="en-US" altLang="ko-KR" sz="1000" dirty="0" smtClean="0"/>
              <a:t>block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965466" y="1623112"/>
            <a:ext cx="2016224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459" y="3531969"/>
            <a:ext cx="4956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80000"/>
            <a:r>
              <a:rPr lang="en-US" altLang="ko-KR" sz="1000" dirty="0" smtClean="0"/>
              <a:t>block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067660" y="1723695"/>
            <a:ext cx="1776356" cy="54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067660" y="2382214"/>
            <a:ext cx="1776356" cy="54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67660" y="3036898"/>
            <a:ext cx="1776356" cy="544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block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38354" y="1020768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display : block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블록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박스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884330" y="1034668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display : inline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인라인</a:t>
            </a:r>
            <a:r>
              <a:rPr lang="ko-KR" altLang="en-US" sz="1200" dirty="0" smtClean="0"/>
              <a:t> 박스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319897" y="1048568"/>
            <a:ext cx="169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display : inline-block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인라인</a:t>
            </a:r>
            <a:r>
              <a:rPr lang="ko-KR" altLang="en-US" sz="1200" dirty="0" smtClean="0"/>
              <a:t> 블록 박스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 rot="20673763">
            <a:off x="6032674" y="3910438"/>
            <a:ext cx="644976" cy="211203"/>
          </a:xfrm>
          <a:prstGeom prst="rect">
            <a:avLst/>
          </a:prstGeom>
          <a:solidFill>
            <a:srgbClr val="CC00CC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inline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속성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0080" y="4042164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B050"/>
                </a:solidFill>
              </a:rPr>
              <a:t>새 라인에서 시작 못함</a:t>
            </a:r>
            <a:r>
              <a:rPr lang="en-US" altLang="ko-KR" sz="1200" dirty="0" smtClean="0">
                <a:solidFill>
                  <a:srgbClr val="00B050"/>
                </a:solidFill>
              </a:rPr>
              <a:t>.</a:t>
            </a:r>
          </a:p>
          <a:p>
            <a:pPr defTabSz="180000"/>
            <a:r>
              <a:rPr lang="en-US" altLang="ko-KR" sz="1200" dirty="0">
                <a:solidFill>
                  <a:srgbClr val="00B050"/>
                </a:solidFill>
              </a:rPr>
              <a:t>	</a:t>
            </a:r>
            <a:r>
              <a:rPr lang="ko-KR" altLang="en-US" sz="1200" dirty="0" smtClean="0">
                <a:solidFill>
                  <a:srgbClr val="00B050"/>
                </a:solidFill>
              </a:rPr>
              <a:t>라인 안</a:t>
            </a:r>
            <a:r>
              <a:rPr lang="en-US" altLang="ko-KR" sz="1200" dirty="0" smtClean="0">
                <a:solidFill>
                  <a:srgbClr val="00B050"/>
                </a:solidFill>
              </a:rPr>
              <a:t>(inline)</a:t>
            </a:r>
            <a:r>
              <a:rPr lang="ko-KR" altLang="en-US" sz="1200" dirty="0" smtClean="0">
                <a:solidFill>
                  <a:srgbClr val="00B050"/>
                </a:solidFill>
              </a:rPr>
              <a:t>에 있음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63478" y="4042164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FF"/>
                </a:solidFill>
              </a:rPr>
              <a:t>항상 새 라인에서 시작하고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ko-KR" altLang="en-US" sz="1200" dirty="0" smtClean="0">
                <a:solidFill>
                  <a:srgbClr val="0000FF"/>
                </a:solidFill>
              </a:rPr>
              <a:t>새 라인으로 넘어감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28392" y="4042164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B050"/>
                </a:solidFill>
              </a:rPr>
              <a:t>새 라인에서 시작 못함</a:t>
            </a:r>
            <a:r>
              <a:rPr lang="en-US" altLang="ko-KR" sz="1200" dirty="0" smtClean="0">
                <a:solidFill>
                  <a:srgbClr val="00B050"/>
                </a:solidFill>
              </a:rPr>
              <a:t>.</a:t>
            </a:r>
          </a:p>
          <a:p>
            <a:pPr defTabSz="180000"/>
            <a:r>
              <a:rPr lang="en-US" altLang="ko-KR" sz="1200" dirty="0" smtClean="0">
                <a:solidFill>
                  <a:srgbClr val="00B050"/>
                </a:solidFill>
              </a:rPr>
              <a:t>	</a:t>
            </a:r>
            <a:r>
              <a:rPr lang="ko-KR" altLang="en-US" sz="1200" dirty="0" smtClean="0">
                <a:solidFill>
                  <a:srgbClr val="00B050"/>
                </a:solidFill>
              </a:rPr>
              <a:t>라인 안</a:t>
            </a:r>
            <a:r>
              <a:rPr lang="en-US" altLang="ko-KR" sz="1200" dirty="0" smtClean="0">
                <a:solidFill>
                  <a:srgbClr val="00B050"/>
                </a:solidFill>
              </a:rPr>
              <a:t>(inline)</a:t>
            </a:r>
            <a:r>
              <a:rPr lang="ko-KR" altLang="en-US" sz="1200" dirty="0" smtClean="0">
                <a:solidFill>
                  <a:srgbClr val="00B050"/>
                </a:solidFill>
              </a:rPr>
              <a:t>에 있음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63478" y="539361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FF"/>
                </a:solidFill>
              </a:rPr>
              <a:t>width</a:t>
            </a:r>
            <a:r>
              <a:rPr lang="ko-KR" altLang="en-US" sz="1200" dirty="0" smtClean="0">
                <a:solidFill>
                  <a:srgbClr val="0000FF"/>
                </a:solidFill>
              </a:rPr>
              <a:t>와 </a:t>
            </a:r>
            <a:r>
              <a:rPr lang="en-US" altLang="ko-KR" sz="1200" dirty="0" smtClean="0">
                <a:solidFill>
                  <a:srgbClr val="0000FF"/>
                </a:solidFill>
              </a:rPr>
              <a:t>height</a:t>
            </a:r>
            <a:r>
              <a:rPr lang="ko-KR" altLang="en-US" sz="1200" dirty="0" smtClean="0">
                <a:solidFill>
                  <a:srgbClr val="0000FF"/>
                </a:solidFill>
              </a:rPr>
              <a:t>으로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r>
              <a:rPr lang="ko-KR" altLang="en-US" sz="1200" dirty="0" smtClean="0">
                <a:solidFill>
                  <a:srgbClr val="0000FF"/>
                </a:solidFill>
              </a:rPr>
              <a:t>크기 조절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20080" y="539361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B050"/>
                </a:solidFill>
              </a:rPr>
              <a:t>width</a:t>
            </a:r>
            <a:r>
              <a:rPr lang="ko-KR" altLang="en-US" sz="1200" dirty="0" smtClean="0">
                <a:solidFill>
                  <a:srgbClr val="00B050"/>
                </a:solidFill>
              </a:rPr>
              <a:t>와 </a:t>
            </a:r>
            <a:r>
              <a:rPr lang="en-US" altLang="ko-KR" sz="1200" dirty="0" smtClean="0">
                <a:solidFill>
                  <a:srgbClr val="00B050"/>
                </a:solidFill>
              </a:rPr>
              <a:t>height</a:t>
            </a:r>
            <a:r>
              <a:rPr lang="ko-KR" altLang="en-US" sz="1200" dirty="0" smtClean="0">
                <a:solidFill>
                  <a:srgbClr val="00B050"/>
                </a:solidFill>
              </a:rPr>
              <a:t>으로</a:t>
            </a:r>
            <a:endParaRPr lang="en-US" altLang="ko-KR" sz="1200" dirty="0" smtClean="0">
              <a:solidFill>
                <a:srgbClr val="00B050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B050"/>
                </a:solidFill>
              </a:rPr>
              <a:t>	</a:t>
            </a:r>
            <a:r>
              <a:rPr lang="ko-KR" altLang="en-US" sz="1200" dirty="0" smtClean="0">
                <a:solidFill>
                  <a:srgbClr val="00B050"/>
                </a:solidFill>
              </a:rPr>
              <a:t>크기 조절 </a:t>
            </a:r>
            <a:r>
              <a:rPr lang="ko-KR" altLang="en-US" sz="1200" dirty="0">
                <a:solidFill>
                  <a:srgbClr val="00B050"/>
                </a:solidFill>
              </a:rPr>
              <a:t>불</a:t>
            </a:r>
            <a:r>
              <a:rPr lang="ko-KR" altLang="en-US" sz="1200" dirty="0" smtClean="0">
                <a:solidFill>
                  <a:srgbClr val="00B050"/>
                </a:solidFill>
              </a:rPr>
              <a:t>가능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28392" y="539361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FF"/>
                </a:solidFill>
              </a:rPr>
              <a:t>width</a:t>
            </a:r>
            <a:r>
              <a:rPr lang="ko-KR" altLang="en-US" sz="1200" dirty="0" smtClean="0">
                <a:solidFill>
                  <a:srgbClr val="0000FF"/>
                </a:solidFill>
              </a:rPr>
              <a:t>와 </a:t>
            </a:r>
            <a:r>
              <a:rPr lang="en-US" altLang="ko-KR" sz="1200" dirty="0" smtClean="0">
                <a:solidFill>
                  <a:srgbClr val="0000FF"/>
                </a:solidFill>
              </a:rPr>
              <a:t>height</a:t>
            </a:r>
            <a:r>
              <a:rPr lang="ko-KR" altLang="en-US" sz="1200" dirty="0" smtClean="0">
                <a:solidFill>
                  <a:srgbClr val="0000FF"/>
                </a:solidFill>
              </a:rPr>
              <a:t> </a:t>
            </a:r>
            <a:endParaRPr lang="en-US" altLang="ko-KR" sz="12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ko-KR" altLang="en-US" sz="1200" dirty="0" smtClean="0">
                <a:solidFill>
                  <a:srgbClr val="0000FF"/>
                </a:solidFill>
              </a:rPr>
              <a:t>크기 조절 가능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3478" y="5980864"/>
            <a:ext cx="205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00FF"/>
                </a:solidFill>
              </a:rPr>
              <a:t>padding, border, margin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ko-KR" altLang="en-US" sz="1200" dirty="0" smtClean="0">
                <a:solidFill>
                  <a:srgbClr val="0000FF"/>
                </a:solidFill>
              </a:rPr>
              <a:t>조절 가능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20080" y="5980864"/>
            <a:ext cx="2342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rgbClr val="00B050"/>
                </a:solidFill>
              </a:rPr>
              <a:t>	margin-top, 	margin-bottom</a:t>
            </a:r>
          </a:p>
          <a:p>
            <a:pPr defTabSz="180000"/>
            <a:r>
              <a:rPr lang="en-US" altLang="ko-KR" sz="1200" dirty="0" smtClean="0">
                <a:solidFill>
                  <a:srgbClr val="00B050"/>
                </a:solidFill>
              </a:rPr>
              <a:t>	</a:t>
            </a:r>
            <a:r>
              <a:rPr lang="ko-KR" altLang="en-US" sz="1200" dirty="0" smtClean="0">
                <a:solidFill>
                  <a:srgbClr val="00B050"/>
                </a:solidFill>
              </a:rPr>
              <a:t>조절 불가능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28392" y="5980864"/>
            <a:ext cx="2055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00FF"/>
                </a:solidFill>
              </a:rPr>
              <a:t>padding, border, margin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ko-KR" altLang="en-US" sz="1200" dirty="0" smtClean="0">
                <a:solidFill>
                  <a:srgbClr val="0000FF"/>
                </a:solidFill>
              </a:rPr>
              <a:t>모두 조절 </a:t>
            </a:r>
            <a:r>
              <a:rPr lang="ko-KR" altLang="en-US" sz="1200" dirty="0">
                <a:solidFill>
                  <a:srgbClr val="0000FF"/>
                </a:solidFill>
              </a:rPr>
              <a:t>가능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3478" y="5004023"/>
            <a:ext cx="2268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FF"/>
                </a:solidFill>
              </a:rPr>
              <a:t>옆</a:t>
            </a:r>
            <a:r>
              <a:rPr lang="ko-KR" altLang="en-US" sz="1200" dirty="0">
                <a:solidFill>
                  <a:srgbClr val="0000FF"/>
                </a:solidFill>
              </a:rPr>
              <a:t>에</a:t>
            </a:r>
            <a:r>
              <a:rPr lang="ko-KR" altLang="en-US" sz="1200" dirty="0" smtClean="0">
                <a:solidFill>
                  <a:srgbClr val="0000FF"/>
                </a:solidFill>
              </a:rPr>
              <a:t> 다른 요소 배치 불가능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0080" y="5004023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B050"/>
                </a:solidFill>
              </a:rPr>
              <a:t>옆에 다른 요소 배치 가능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28392" y="5004023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B050"/>
                </a:solidFill>
              </a:rPr>
              <a:t>옆에 다른 요소 배치 가능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63478" y="4623278"/>
            <a:ext cx="1906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00FF"/>
                </a:solidFill>
              </a:rPr>
              <a:t>블록 박스 내에만 배치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20080" y="4623277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B050"/>
                </a:solidFill>
              </a:rPr>
              <a:t>모든 박스 내 배치 가능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28392" y="4637177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defTabSz="18000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rgbClr val="00B050"/>
                </a:solidFill>
              </a:rPr>
              <a:t>모든 박스 내 배치 가능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067660" y="4503829"/>
            <a:ext cx="7320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069693" y="4946146"/>
            <a:ext cx="7320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1069693" y="5289820"/>
            <a:ext cx="7320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067660" y="5855275"/>
            <a:ext cx="7320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067660" y="6612521"/>
            <a:ext cx="7320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20673763">
            <a:off x="6032674" y="3910438"/>
            <a:ext cx="644976" cy="211203"/>
          </a:xfrm>
          <a:prstGeom prst="rect">
            <a:avLst/>
          </a:prstGeom>
          <a:solidFill>
            <a:srgbClr val="CC00CC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inline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속성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20673763">
            <a:off x="5993586" y="5311815"/>
            <a:ext cx="640166" cy="211203"/>
          </a:xfrm>
          <a:prstGeom prst="rect">
            <a:avLst/>
          </a:prstGeom>
          <a:solidFill>
            <a:srgbClr val="CC00CC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</a:rPr>
              <a:t>block </a:t>
            </a:r>
            <a:r>
              <a:rPr lang="ko-KR" altLang="en-US" sz="900" b="1" dirty="0" smtClean="0">
                <a:solidFill>
                  <a:schemeClr val="bg1"/>
                </a:solidFill>
              </a:rPr>
              <a:t>속성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304434" y="4042164"/>
            <a:ext cx="2086023" cy="1238858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304434" y="5393610"/>
            <a:ext cx="2086023" cy="1048918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ko-KR" altLang="en-US" dirty="0" smtClean="0"/>
              <a:t>박스의 유형 결정 </a:t>
            </a:r>
            <a:r>
              <a:rPr lang="en-US" altLang="ko-KR" dirty="0" smtClean="0"/>
              <a:t>: display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91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실습문제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1025" name="_x410678888" descr="EMB00002e4c178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1862138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2521" y="3740980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초에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회전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968004"/>
            <a:ext cx="1862138" cy="2050588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1612955" y="3112100"/>
            <a:ext cx="678932" cy="612216"/>
          </a:xfrm>
          <a:custGeom>
            <a:avLst/>
            <a:gdLst>
              <a:gd name="connsiteX0" fmla="*/ 70640 w 678932"/>
              <a:gd name="connsiteY0" fmla="*/ 51018 h 612216"/>
              <a:gd name="connsiteX1" fmla="*/ 90262 w 678932"/>
              <a:gd name="connsiteY1" fmla="*/ 47093 h 612216"/>
              <a:gd name="connsiteX2" fmla="*/ 105960 w 678932"/>
              <a:gd name="connsiteY2" fmla="*/ 39244 h 612216"/>
              <a:gd name="connsiteX3" fmla="*/ 117733 w 678932"/>
              <a:gd name="connsiteY3" fmla="*/ 31395 h 612216"/>
              <a:gd name="connsiteX4" fmla="*/ 153054 w 678932"/>
              <a:gd name="connsiteY4" fmla="*/ 23546 h 612216"/>
              <a:gd name="connsiteX5" fmla="*/ 188374 w 678932"/>
              <a:gd name="connsiteY5" fmla="*/ 11773 h 612216"/>
              <a:gd name="connsiteX6" fmla="*/ 219769 w 678932"/>
              <a:gd name="connsiteY6" fmla="*/ 7848 h 612216"/>
              <a:gd name="connsiteX7" fmla="*/ 251165 w 678932"/>
              <a:gd name="connsiteY7" fmla="*/ 0 h 612216"/>
              <a:gd name="connsiteX8" fmla="*/ 368899 w 678932"/>
              <a:gd name="connsiteY8" fmla="*/ 19622 h 612216"/>
              <a:gd name="connsiteX9" fmla="*/ 549424 w 678932"/>
              <a:gd name="connsiteY9" fmla="*/ 82413 h 612216"/>
              <a:gd name="connsiteX10" fmla="*/ 565122 w 678932"/>
              <a:gd name="connsiteY10" fmla="*/ 98111 h 612216"/>
              <a:gd name="connsiteX11" fmla="*/ 576896 w 678932"/>
              <a:gd name="connsiteY11" fmla="*/ 105960 h 612216"/>
              <a:gd name="connsiteX12" fmla="*/ 580820 w 678932"/>
              <a:gd name="connsiteY12" fmla="*/ 117733 h 612216"/>
              <a:gd name="connsiteX13" fmla="*/ 623989 w 678932"/>
              <a:gd name="connsiteY13" fmla="*/ 176600 h 612216"/>
              <a:gd name="connsiteX14" fmla="*/ 647536 w 678932"/>
              <a:gd name="connsiteY14" fmla="*/ 223694 h 612216"/>
              <a:gd name="connsiteX15" fmla="*/ 659309 w 678932"/>
              <a:gd name="connsiteY15" fmla="*/ 247241 h 612216"/>
              <a:gd name="connsiteX16" fmla="*/ 678932 w 678932"/>
              <a:gd name="connsiteY16" fmla="*/ 290410 h 612216"/>
              <a:gd name="connsiteX17" fmla="*/ 675007 w 678932"/>
              <a:gd name="connsiteY17" fmla="*/ 361050 h 612216"/>
              <a:gd name="connsiteX18" fmla="*/ 671083 w 678932"/>
              <a:gd name="connsiteY18" fmla="*/ 384597 h 612216"/>
              <a:gd name="connsiteX19" fmla="*/ 659309 w 678932"/>
              <a:gd name="connsiteY19" fmla="*/ 408144 h 612216"/>
              <a:gd name="connsiteX20" fmla="*/ 651460 w 678932"/>
              <a:gd name="connsiteY20" fmla="*/ 427766 h 612216"/>
              <a:gd name="connsiteX21" fmla="*/ 600442 w 678932"/>
              <a:gd name="connsiteY21" fmla="*/ 474860 h 612216"/>
              <a:gd name="connsiteX22" fmla="*/ 569047 w 678932"/>
              <a:gd name="connsiteY22" fmla="*/ 494482 h 612216"/>
              <a:gd name="connsiteX23" fmla="*/ 514104 w 678932"/>
              <a:gd name="connsiteY23" fmla="*/ 541576 h 612216"/>
              <a:gd name="connsiteX24" fmla="*/ 443464 w 678932"/>
              <a:gd name="connsiteY24" fmla="*/ 576896 h 612216"/>
              <a:gd name="connsiteX25" fmla="*/ 361050 w 678932"/>
              <a:gd name="connsiteY25" fmla="*/ 596518 h 612216"/>
              <a:gd name="connsiteX26" fmla="*/ 345352 w 678932"/>
              <a:gd name="connsiteY26" fmla="*/ 604367 h 612216"/>
              <a:gd name="connsiteX27" fmla="*/ 306108 w 678932"/>
              <a:gd name="connsiteY27" fmla="*/ 612216 h 612216"/>
              <a:gd name="connsiteX28" fmla="*/ 231543 w 678932"/>
              <a:gd name="connsiteY28" fmla="*/ 604367 h 612216"/>
              <a:gd name="connsiteX29" fmla="*/ 180525 w 678932"/>
              <a:gd name="connsiteY29" fmla="*/ 576896 h 612216"/>
              <a:gd name="connsiteX30" fmla="*/ 156978 w 678932"/>
              <a:gd name="connsiteY30" fmla="*/ 565122 h 612216"/>
              <a:gd name="connsiteX31" fmla="*/ 98111 w 678932"/>
              <a:gd name="connsiteY31" fmla="*/ 521953 h 612216"/>
              <a:gd name="connsiteX32" fmla="*/ 62791 w 678932"/>
              <a:gd name="connsiteY32" fmla="*/ 470935 h 612216"/>
              <a:gd name="connsiteX33" fmla="*/ 54942 w 678932"/>
              <a:gd name="connsiteY33" fmla="*/ 447388 h 612216"/>
              <a:gd name="connsiteX34" fmla="*/ 51018 w 678932"/>
              <a:gd name="connsiteY34" fmla="*/ 435615 h 612216"/>
              <a:gd name="connsiteX35" fmla="*/ 47093 w 678932"/>
              <a:gd name="connsiteY35" fmla="*/ 498406 h 612216"/>
              <a:gd name="connsiteX36" fmla="*/ 27471 w 678932"/>
              <a:gd name="connsiteY36" fmla="*/ 553349 h 612216"/>
              <a:gd name="connsiteX37" fmla="*/ 62791 w 678932"/>
              <a:gd name="connsiteY37" fmla="*/ 541576 h 612216"/>
              <a:gd name="connsiteX38" fmla="*/ 102036 w 678932"/>
              <a:gd name="connsiteY38" fmla="*/ 514104 h 612216"/>
              <a:gd name="connsiteX39" fmla="*/ 113809 w 678932"/>
              <a:gd name="connsiteY39" fmla="*/ 510180 h 612216"/>
              <a:gd name="connsiteX40" fmla="*/ 160903 w 678932"/>
              <a:gd name="connsiteY40" fmla="*/ 490558 h 612216"/>
              <a:gd name="connsiteX41" fmla="*/ 149129 w 678932"/>
              <a:gd name="connsiteY41" fmla="*/ 482709 h 612216"/>
              <a:gd name="connsiteX42" fmla="*/ 129507 w 678932"/>
              <a:gd name="connsiteY42" fmla="*/ 467011 h 612216"/>
              <a:gd name="connsiteX43" fmla="*/ 117733 w 678932"/>
              <a:gd name="connsiteY43" fmla="*/ 463086 h 612216"/>
              <a:gd name="connsiteX44" fmla="*/ 86338 w 678932"/>
              <a:gd name="connsiteY44" fmla="*/ 431691 h 612216"/>
              <a:gd name="connsiteX45" fmla="*/ 74564 w 678932"/>
              <a:gd name="connsiteY45" fmla="*/ 427766 h 612216"/>
              <a:gd name="connsiteX46" fmla="*/ 15697 w 678932"/>
              <a:gd name="connsiteY46" fmla="*/ 368899 h 612216"/>
              <a:gd name="connsiteX47" fmla="*/ 0 w 678932"/>
              <a:gd name="connsiteY47" fmla="*/ 353201 h 61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8932" h="612216">
                <a:moveTo>
                  <a:pt x="70640" y="51018"/>
                </a:moveTo>
                <a:cubicBezTo>
                  <a:pt x="77181" y="49710"/>
                  <a:pt x="83934" y="49202"/>
                  <a:pt x="90262" y="47093"/>
                </a:cubicBezTo>
                <a:cubicBezTo>
                  <a:pt x="95812" y="45243"/>
                  <a:pt x="100881" y="42147"/>
                  <a:pt x="105960" y="39244"/>
                </a:cubicBezTo>
                <a:cubicBezTo>
                  <a:pt x="110055" y="36904"/>
                  <a:pt x="113259" y="32886"/>
                  <a:pt x="117733" y="31395"/>
                </a:cubicBezTo>
                <a:cubicBezTo>
                  <a:pt x="129175" y="27581"/>
                  <a:pt x="141433" y="26774"/>
                  <a:pt x="153054" y="23546"/>
                </a:cubicBezTo>
                <a:cubicBezTo>
                  <a:pt x="165011" y="20225"/>
                  <a:pt x="176294" y="14615"/>
                  <a:pt x="188374" y="11773"/>
                </a:cubicBezTo>
                <a:cubicBezTo>
                  <a:pt x="198640" y="9357"/>
                  <a:pt x="209345" y="9452"/>
                  <a:pt x="219769" y="7848"/>
                </a:cubicBezTo>
                <a:cubicBezTo>
                  <a:pt x="237363" y="5141"/>
                  <a:pt x="236838" y="4775"/>
                  <a:pt x="251165" y="0"/>
                </a:cubicBezTo>
                <a:cubicBezTo>
                  <a:pt x="290410" y="6541"/>
                  <a:pt x="330154" y="10582"/>
                  <a:pt x="368899" y="19622"/>
                </a:cubicBezTo>
                <a:cubicBezTo>
                  <a:pt x="462926" y="41561"/>
                  <a:pt x="474515" y="49641"/>
                  <a:pt x="549424" y="82413"/>
                </a:cubicBezTo>
                <a:cubicBezTo>
                  <a:pt x="554657" y="87646"/>
                  <a:pt x="559503" y="93295"/>
                  <a:pt x="565122" y="98111"/>
                </a:cubicBezTo>
                <a:cubicBezTo>
                  <a:pt x="568703" y="101181"/>
                  <a:pt x="573949" y="102277"/>
                  <a:pt x="576896" y="105960"/>
                </a:cubicBezTo>
                <a:cubicBezTo>
                  <a:pt x="579480" y="109190"/>
                  <a:pt x="578525" y="114291"/>
                  <a:pt x="580820" y="117733"/>
                </a:cubicBezTo>
                <a:cubicBezTo>
                  <a:pt x="594317" y="137979"/>
                  <a:pt x="613107" y="154836"/>
                  <a:pt x="623989" y="176600"/>
                </a:cubicBezTo>
                <a:lnTo>
                  <a:pt x="647536" y="223694"/>
                </a:lnTo>
                <a:cubicBezTo>
                  <a:pt x="651460" y="231543"/>
                  <a:pt x="656050" y="239093"/>
                  <a:pt x="659309" y="247241"/>
                </a:cubicBezTo>
                <a:cubicBezTo>
                  <a:pt x="670417" y="275011"/>
                  <a:pt x="664007" y="260562"/>
                  <a:pt x="678932" y="290410"/>
                </a:cubicBezTo>
                <a:cubicBezTo>
                  <a:pt x="677624" y="313957"/>
                  <a:pt x="676965" y="337548"/>
                  <a:pt x="675007" y="361050"/>
                </a:cubicBezTo>
                <a:cubicBezTo>
                  <a:pt x="674346" y="368980"/>
                  <a:pt x="673599" y="377048"/>
                  <a:pt x="671083" y="384597"/>
                </a:cubicBezTo>
                <a:cubicBezTo>
                  <a:pt x="668308" y="392922"/>
                  <a:pt x="662940" y="400155"/>
                  <a:pt x="659309" y="408144"/>
                </a:cubicBezTo>
                <a:cubicBezTo>
                  <a:pt x="656394" y="414557"/>
                  <a:pt x="655084" y="421725"/>
                  <a:pt x="651460" y="427766"/>
                </a:cubicBezTo>
                <a:cubicBezTo>
                  <a:pt x="639055" y="448442"/>
                  <a:pt x="619920" y="461110"/>
                  <a:pt x="600442" y="474860"/>
                </a:cubicBezTo>
                <a:cubicBezTo>
                  <a:pt x="590360" y="481977"/>
                  <a:pt x="578829" y="486958"/>
                  <a:pt x="569047" y="494482"/>
                </a:cubicBezTo>
                <a:cubicBezTo>
                  <a:pt x="540296" y="516598"/>
                  <a:pt x="554438" y="521409"/>
                  <a:pt x="514104" y="541576"/>
                </a:cubicBezTo>
                <a:cubicBezTo>
                  <a:pt x="490557" y="553349"/>
                  <a:pt x="469004" y="570511"/>
                  <a:pt x="443464" y="576896"/>
                </a:cubicBezTo>
                <a:cubicBezTo>
                  <a:pt x="374201" y="594212"/>
                  <a:pt x="401828" y="588363"/>
                  <a:pt x="361050" y="596518"/>
                </a:cubicBezTo>
                <a:cubicBezTo>
                  <a:pt x="355817" y="599134"/>
                  <a:pt x="350830" y="602313"/>
                  <a:pt x="345352" y="604367"/>
                </a:cubicBezTo>
                <a:cubicBezTo>
                  <a:pt x="335990" y="607878"/>
                  <a:pt x="314239" y="610861"/>
                  <a:pt x="306108" y="612216"/>
                </a:cubicBezTo>
                <a:cubicBezTo>
                  <a:pt x="281253" y="609600"/>
                  <a:pt x="255838" y="610231"/>
                  <a:pt x="231543" y="604367"/>
                </a:cubicBezTo>
                <a:cubicBezTo>
                  <a:pt x="197597" y="596173"/>
                  <a:pt x="201398" y="588492"/>
                  <a:pt x="180525" y="576896"/>
                </a:cubicBezTo>
                <a:cubicBezTo>
                  <a:pt x="172854" y="572634"/>
                  <a:pt x="164280" y="569990"/>
                  <a:pt x="156978" y="565122"/>
                </a:cubicBezTo>
                <a:cubicBezTo>
                  <a:pt x="136732" y="551624"/>
                  <a:pt x="112711" y="541419"/>
                  <a:pt x="98111" y="521953"/>
                </a:cubicBezTo>
                <a:cubicBezTo>
                  <a:pt x="89510" y="510486"/>
                  <a:pt x="69910" y="486597"/>
                  <a:pt x="62791" y="470935"/>
                </a:cubicBezTo>
                <a:cubicBezTo>
                  <a:pt x="59367" y="463403"/>
                  <a:pt x="57558" y="455237"/>
                  <a:pt x="54942" y="447388"/>
                </a:cubicBezTo>
                <a:lnTo>
                  <a:pt x="51018" y="435615"/>
                </a:lnTo>
                <a:cubicBezTo>
                  <a:pt x="49710" y="456545"/>
                  <a:pt x="50686" y="477745"/>
                  <a:pt x="47093" y="498406"/>
                </a:cubicBezTo>
                <a:cubicBezTo>
                  <a:pt x="47092" y="498414"/>
                  <a:pt x="23219" y="550919"/>
                  <a:pt x="27471" y="553349"/>
                </a:cubicBezTo>
                <a:cubicBezTo>
                  <a:pt x="38246" y="559506"/>
                  <a:pt x="51384" y="546465"/>
                  <a:pt x="62791" y="541576"/>
                </a:cubicBezTo>
                <a:cubicBezTo>
                  <a:pt x="86949" y="531222"/>
                  <a:pt x="79363" y="528274"/>
                  <a:pt x="102036" y="514104"/>
                </a:cubicBezTo>
                <a:cubicBezTo>
                  <a:pt x="105544" y="511912"/>
                  <a:pt x="109921" y="511594"/>
                  <a:pt x="113809" y="510180"/>
                </a:cubicBezTo>
                <a:cubicBezTo>
                  <a:pt x="147605" y="497890"/>
                  <a:pt x="136818" y="502599"/>
                  <a:pt x="160903" y="490558"/>
                </a:cubicBezTo>
                <a:cubicBezTo>
                  <a:pt x="156978" y="487942"/>
                  <a:pt x="152902" y="485539"/>
                  <a:pt x="149129" y="482709"/>
                </a:cubicBezTo>
                <a:cubicBezTo>
                  <a:pt x="142428" y="477683"/>
                  <a:pt x="136610" y="471450"/>
                  <a:pt x="129507" y="467011"/>
                </a:cubicBezTo>
                <a:cubicBezTo>
                  <a:pt x="125999" y="464818"/>
                  <a:pt x="121658" y="464394"/>
                  <a:pt x="117733" y="463086"/>
                </a:cubicBezTo>
                <a:cubicBezTo>
                  <a:pt x="107268" y="452621"/>
                  <a:pt x="97792" y="441063"/>
                  <a:pt x="86338" y="431691"/>
                </a:cubicBezTo>
                <a:cubicBezTo>
                  <a:pt x="83136" y="429071"/>
                  <a:pt x="77656" y="430514"/>
                  <a:pt x="74564" y="427766"/>
                </a:cubicBezTo>
                <a:cubicBezTo>
                  <a:pt x="53823" y="409330"/>
                  <a:pt x="35319" y="388521"/>
                  <a:pt x="15697" y="368899"/>
                </a:cubicBezTo>
                <a:lnTo>
                  <a:pt x="0" y="353201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077507" y="3655501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ko-KR" altLang="en-US" sz="1000" dirty="0" smtClean="0"/>
              <a:t>초에 </a:t>
            </a:r>
            <a:r>
              <a:rPr lang="en-US" altLang="ko-KR" sz="1000" dirty="0" smtClean="0"/>
              <a:t>-90~90</a:t>
            </a:r>
            <a:r>
              <a:rPr lang="ko-KR" altLang="en-US" sz="1000" dirty="0" smtClean="0"/>
              <a:t>도 반복</a:t>
            </a:r>
            <a:endParaRPr lang="ko-KR" altLang="en-US" sz="1000" dirty="0"/>
          </a:p>
        </p:txBody>
      </p:sp>
      <p:sp>
        <p:nvSpPr>
          <p:cNvPr id="17" name="자유형 16"/>
          <p:cNvSpPr/>
          <p:nvPr/>
        </p:nvSpPr>
        <p:spPr>
          <a:xfrm>
            <a:off x="3906750" y="2956691"/>
            <a:ext cx="816288" cy="519715"/>
          </a:xfrm>
          <a:custGeom>
            <a:avLst/>
            <a:gdLst>
              <a:gd name="connsiteX0" fmla="*/ 0 w 816288"/>
              <a:gd name="connsiteY0" fmla="*/ 474860 h 519715"/>
              <a:gd name="connsiteX1" fmla="*/ 7848 w 816288"/>
              <a:gd name="connsiteY1" fmla="*/ 368900 h 519715"/>
              <a:gd name="connsiteX2" fmla="*/ 11773 w 816288"/>
              <a:gd name="connsiteY2" fmla="*/ 333579 h 519715"/>
              <a:gd name="connsiteX3" fmla="*/ 15697 w 816288"/>
              <a:gd name="connsiteY3" fmla="*/ 313957 h 519715"/>
              <a:gd name="connsiteX4" fmla="*/ 19622 w 816288"/>
              <a:gd name="connsiteY4" fmla="*/ 282561 h 519715"/>
              <a:gd name="connsiteX5" fmla="*/ 31395 w 816288"/>
              <a:gd name="connsiteY5" fmla="*/ 235468 h 519715"/>
              <a:gd name="connsiteX6" fmla="*/ 39244 w 816288"/>
              <a:gd name="connsiteY6" fmla="*/ 188374 h 519715"/>
              <a:gd name="connsiteX7" fmla="*/ 47093 w 816288"/>
              <a:gd name="connsiteY7" fmla="*/ 172676 h 519715"/>
              <a:gd name="connsiteX8" fmla="*/ 51018 w 816288"/>
              <a:gd name="connsiteY8" fmla="*/ 156979 h 519715"/>
              <a:gd name="connsiteX9" fmla="*/ 62791 w 816288"/>
              <a:gd name="connsiteY9" fmla="*/ 141281 h 519715"/>
              <a:gd name="connsiteX10" fmla="*/ 70640 w 816288"/>
              <a:gd name="connsiteY10" fmla="*/ 121658 h 519715"/>
              <a:gd name="connsiteX11" fmla="*/ 82413 w 816288"/>
              <a:gd name="connsiteY11" fmla="*/ 105961 h 519715"/>
              <a:gd name="connsiteX12" fmla="*/ 109885 w 816288"/>
              <a:gd name="connsiteY12" fmla="*/ 66716 h 519715"/>
              <a:gd name="connsiteX13" fmla="*/ 121658 w 816288"/>
              <a:gd name="connsiteY13" fmla="*/ 47094 h 519715"/>
              <a:gd name="connsiteX14" fmla="*/ 156978 w 816288"/>
              <a:gd name="connsiteY14" fmla="*/ 15698 h 519715"/>
              <a:gd name="connsiteX15" fmla="*/ 172676 w 816288"/>
              <a:gd name="connsiteY15" fmla="*/ 11773 h 519715"/>
              <a:gd name="connsiteX16" fmla="*/ 184449 w 816288"/>
              <a:gd name="connsiteY16" fmla="*/ 7849 h 519715"/>
              <a:gd name="connsiteX17" fmla="*/ 215845 w 816288"/>
              <a:gd name="connsiteY17" fmla="*/ 3924 h 519715"/>
              <a:gd name="connsiteX18" fmla="*/ 235467 w 816288"/>
              <a:gd name="connsiteY18" fmla="*/ 0 h 519715"/>
              <a:gd name="connsiteX19" fmla="*/ 388521 w 816288"/>
              <a:gd name="connsiteY19" fmla="*/ 3924 h 519715"/>
              <a:gd name="connsiteX20" fmla="*/ 447388 w 816288"/>
              <a:gd name="connsiteY20" fmla="*/ 15698 h 519715"/>
              <a:gd name="connsiteX21" fmla="*/ 463086 w 816288"/>
              <a:gd name="connsiteY21" fmla="*/ 19622 h 519715"/>
              <a:gd name="connsiteX22" fmla="*/ 514104 w 816288"/>
              <a:gd name="connsiteY22" fmla="*/ 27471 h 519715"/>
              <a:gd name="connsiteX23" fmla="*/ 565122 w 816288"/>
              <a:gd name="connsiteY23" fmla="*/ 43169 h 519715"/>
              <a:gd name="connsiteX24" fmla="*/ 588669 w 816288"/>
              <a:gd name="connsiteY24" fmla="*/ 47094 h 519715"/>
              <a:gd name="connsiteX25" fmla="*/ 620065 w 816288"/>
              <a:gd name="connsiteY25" fmla="*/ 82414 h 519715"/>
              <a:gd name="connsiteX26" fmla="*/ 631838 w 816288"/>
              <a:gd name="connsiteY26" fmla="*/ 94187 h 519715"/>
              <a:gd name="connsiteX27" fmla="*/ 647536 w 816288"/>
              <a:gd name="connsiteY27" fmla="*/ 117734 h 519715"/>
              <a:gd name="connsiteX28" fmla="*/ 667158 w 816288"/>
              <a:gd name="connsiteY28" fmla="*/ 141281 h 519715"/>
              <a:gd name="connsiteX29" fmla="*/ 686781 w 816288"/>
              <a:gd name="connsiteY29" fmla="*/ 180525 h 519715"/>
              <a:gd name="connsiteX30" fmla="*/ 690705 w 816288"/>
              <a:gd name="connsiteY30" fmla="*/ 192299 h 519715"/>
              <a:gd name="connsiteX31" fmla="*/ 698554 w 816288"/>
              <a:gd name="connsiteY31" fmla="*/ 204072 h 519715"/>
              <a:gd name="connsiteX32" fmla="*/ 710327 w 816288"/>
              <a:gd name="connsiteY32" fmla="*/ 247241 h 519715"/>
              <a:gd name="connsiteX33" fmla="*/ 718176 w 816288"/>
              <a:gd name="connsiteY33" fmla="*/ 259015 h 519715"/>
              <a:gd name="connsiteX34" fmla="*/ 722101 w 816288"/>
              <a:gd name="connsiteY34" fmla="*/ 270788 h 519715"/>
              <a:gd name="connsiteX35" fmla="*/ 726025 w 816288"/>
              <a:gd name="connsiteY35" fmla="*/ 294335 h 519715"/>
              <a:gd name="connsiteX36" fmla="*/ 733874 w 816288"/>
              <a:gd name="connsiteY36" fmla="*/ 372824 h 519715"/>
              <a:gd name="connsiteX37" fmla="*/ 741723 w 816288"/>
              <a:gd name="connsiteY37" fmla="*/ 408144 h 519715"/>
              <a:gd name="connsiteX38" fmla="*/ 745648 w 816288"/>
              <a:gd name="connsiteY38" fmla="*/ 518029 h 519715"/>
              <a:gd name="connsiteX39" fmla="*/ 737799 w 816288"/>
              <a:gd name="connsiteY39" fmla="*/ 494482 h 519715"/>
              <a:gd name="connsiteX40" fmla="*/ 729950 w 816288"/>
              <a:gd name="connsiteY40" fmla="*/ 478785 h 519715"/>
              <a:gd name="connsiteX41" fmla="*/ 733874 w 816288"/>
              <a:gd name="connsiteY41" fmla="*/ 490558 h 519715"/>
              <a:gd name="connsiteX42" fmla="*/ 745648 w 816288"/>
              <a:gd name="connsiteY42" fmla="*/ 506256 h 519715"/>
              <a:gd name="connsiteX43" fmla="*/ 749572 w 816288"/>
              <a:gd name="connsiteY43" fmla="*/ 518029 h 519715"/>
              <a:gd name="connsiteX44" fmla="*/ 757421 w 816288"/>
              <a:gd name="connsiteY44" fmla="*/ 494482 h 519715"/>
              <a:gd name="connsiteX45" fmla="*/ 773119 w 816288"/>
              <a:gd name="connsiteY45" fmla="*/ 463087 h 519715"/>
              <a:gd name="connsiteX46" fmla="*/ 792741 w 816288"/>
              <a:gd name="connsiteY46" fmla="*/ 415993 h 519715"/>
              <a:gd name="connsiteX47" fmla="*/ 812364 w 816288"/>
              <a:gd name="connsiteY47" fmla="*/ 392446 h 519715"/>
              <a:gd name="connsiteX48" fmla="*/ 816288 w 816288"/>
              <a:gd name="connsiteY48" fmla="*/ 384597 h 51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16288" h="519715">
                <a:moveTo>
                  <a:pt x="0" y="474860"/>
                </a:moveTo>
                <a:cubicBezTo>
                  <a:pt x="2616" y="439540"/>
                  <a:pt x="3936" y="404100"/>
                  <a:pt x="7848" y="368900"/>
                </a:cubicBezTo>
                <a:cubicBezTo>
                  <a:pt x="9156" y="357126"/>
                  <a:pt x="10098" y="345306"/>
                  <a:pt x="11773" y="333579"/>
                </a:cubicBezTo>
                <a:cubicBezTo>
                  <a:pt x="12716" y="326976"/>
                  <a:pt x="14683" y="320550"/>
                  <a:pt x="15697" y="313957"/>
                </a:cubicBezTo>
                <a:cubicBezTo>
                  <a:pt x="17301" y="303533"/>
                  <a:pt x="18018" y="292985"/>
                  <a:pt x="19622" y="282561"/>
                </a:cubicBezTo>
                <a:cubicBezTo>
                  <a:pt x="25295" y="245688"/>
                  <a:pt x="21883" y="280650"/>
                  <a:pt x="31395" y="235468"/>
                </a:cubicBezTo>
                <a:cubicBezTo>
                  <a:pt x="34674" y="219895"/>
                  <a:pt x="32127" y="202608"/>
                  <a:pt x="39244" y="188374"/>
                </a:cubicBezTo>
                <a:cubicBezTo>
                  <a:pt x="41860" y="183141"/>
                  <a:pt x="45039" y="178154"/>
                  <a:pt x="47093" y="172676"/>
                </a:cubicBezTo>
                <a:cubicBezTo>
                  <a:pt x="48987" y="167626"/>
                  <a:pt x="48606" y="161803"/>
                  <a:pt x="51018" y="156979"/>
                </a:cubicBezTo>
                <a:cubicBezTo>
                  <a:pt x="53943" y="151129"/>
                  <a:pt x="59615" y="146999"/>
                  <a:pt x="62791" y="141281"/>
                </a:cubicBezTo>
                <a:cubicBezTo>
                  <a:pt x="66212" y="135123"/>
                  <a:pt x="67219" y="127816"/>
                  <a:pt x="70640" y="121658"/>
                </a:cubicBezTo>
                <a:cubicBezTo>
                  <a:pt x="73816" y="115941"/>
                  <a:pt x="79048" y="111569"/>
                  <a:pt x="82413" y="105961"/>
                </a:cubicBezTo>
                <a:cubicBezTo>
                  <a:pt x="130178" y="26355"/>
                  <a:pt x="60422" y="130311"/>
                  <a:pt x="109885" y="66716"/>
                </a:cubicBezTo>
                <a:cubicBezTo>
                  <a:pt x="114568" y="60695"/>
                  <a:pt x="117427" y="53441"/>
                  <a:pt x="121658" y="47094"/>
                </a:cubicBezTo>
                <a:cubicBezTo>
                  <a:pt x="130067" y="34480"/>
                  <a:pt x="141003" y="19692"/>
                  <a:pt x="156978" y="15698"/>
                </a:cubicBezTo>
                <a:cubicBezTo>
                  <a:pt x="162211" y="14390"/>
                  <a:pt x="167490" y="13255"/>
                  <a:pt x="172676" y="11773"/>
                </a:cubicBezTo>
                <a:cubicBezTo>
                  <a:pt x="176653" y="10637"/>
                  <a:pt x="180379" y="8589"/>
                  <a:pt x="184449" y="7849"/>
                </a:cubicBezTo>
                <a:cubicBezTo>
                  <a:pt x="194826" y="5962"/>
                  <a:pt x="205421" y="5528"/>
                  <a:pt x="215845" y="3924"/>
                </a:cubicBezTo>
                <a:cubicBezTo>
                  <a:pt x="222438" y="2910"/>
                  <a:pt x="228926" y="1308"/>
                  <a:pt x="235467" y="0"/>
                </a:cubicBezTo>
                <a:lnTo>
                  <a:pt x="388521" y="3924"/>
                </a:lnTo>
                <a:cubicBezTo>
                  <a:pt x="408312" y="4784"/>
                  <a:pt x="428428" y="10958"/>
                  <a:pt x="447388" y="15698"/>
                </a:cubicBezTo>
                <a:cubicBezTo>
                  <a:pt x="452621" y="17006"/>
                  <a:pt x="457766" y="18735"/>
                  <a:pt x="463086" y="19622"/>
                </a:cubicBezTo>
                <a:cubicBezTo>
                  <a:pt x="495757" y="25068"/>
                  <a:pt x="478756" y="22422"/>
                  <a:pt x="514104" y="27471"/>
                </a:cubicBezTo>
                <a:cubicBezTo>
                  <a:pt x="530626" y="32979"/>
                  <a:pt x="547778" y="39700"/>
                  <a:pt x="565122" y="43169"/>
                </a:cubicBezTo>
                <a:cubicBezTo>
                  <a:pt x="572925" y="44730"/>
                  <a:pt x="580820" y="45786"/>
                  <a:pt x="588669" y="47094"/>
                </a:cubicBezTo>
                <a:cubicBezTo>
                  <a:pt x="602675" y="68103"/>
                  <a:pt x="593183" y="55532"/>
                  <a:pt x="620065" y="82414"/>
                </a:cubicBezTo>
                <a:cubicBezTo>
                  <a:pt x="623989" y="86338"/>
                  <a:pt x="628759" y="89569"/>
                  <a:pt x="631838" y="94187"/>
                </a:cubicBezTo>
                <a:cubicBezTo>
                  <a:pt x="637071" y="102036"/>
                  <a:pt x="641876" y="110187"/>
                  <a:pt x="647536" y="117734"/>
                </a:cubicBezTo>
                <a:cubicBezTo>
                  <a:pt x="653666" y="125908"/>
                  <a:pt x="661743" y="132617"/>
                  <a:pt x="667158" y="141281"/>
                </a:cubicBezTo>
                <a:cubicBezTo>
                  <a:pt x="674910" y="153683"/>
                  <a:pt x="682157" y="166650"/>
                  <a:pt x="686781" y="180525"/>
                </a:cubicBezTo>
                <a:cubicBezTo>
                  <a:pt x="688089" y="184450"/>
                  <a:pt x="688855" y="188599"/>
                  <a:pt x="690705" y="192299"/>
                </a:cubicBezTo>
                <a:cubicBezTo>
                  <a:pt x="692814" y="196518"/>
                  <a:pt x="696638" y="199762"/>
                  <a:pt x="698554" y="204072"/>
                </a:cubicBezTo>
                <a:cubicBezTo>
                  <a:pt x="729112" y="272827"/>
                  <a:pt x="688173" y="188161"/>
                  <a:pt x="710327" y="247241"/>
                </a:cubicBezTo>
                <a:cubicBezTo>
                  <a:pt x="711983" y="251658"/>
                  <a:pt x="716067" y="254796"/>
                  <a:pt x="718176" y="259015"/>
                </a:cubicBezTo>
                <a:cubicBezTo>
                  <a:pt x="720026" y="262715"/>
                  <a:pt x="720793" y="266864"/>
                  <a:pt x="722101" y="270788"/>
                </a:cubicBezTo>
                <a:cubicBezTo>
                  <a:pt x="723409" y="278637"/>
                  <a:pt x="725113" y="286430"/>
                  <a:pt x="726025" y="294335"/>
                </a:cubicBezTo>
                <a:cubicBezTo>
                  <a:pt x="729039" y="320455"/>
                  <a:pt x="728717" y="347041"/>
                  <a:pt x="733874" y="372824"/>
                </a:cubicBezTo>
                <a:cubicBezTo>
                  <a:pt x="738857" y="397735"/>
                  <a:pt x="736181" y="385975"/>
                  <a:pt x="741723" y="408144"/>
                </a:cubicBezTo>
                <a:cubicBezTo>
                  <a:pt x="743031" y="444772"/>
                  <a:pt x="747312" y="481415"/>
                  <a:pt x="745648" y="518029"/>
                </a:cubicBezTo>
                <a:cubicBezTo>
                  <a:pt x="745272" y="526294"/>
                  <a:pt x="741499" y="501882"/>
                  <a:pt x="737799" y="494482"/>
                </a:cubicBezTo>
                <a:cubicBezTo>
                  <a:pt x="735183" y="489250"/>
                  <a:pt x="734087" y="482921"/>
                  <a:pt x="729950" y="478785"/>
                </a:cubicBezTo>
                <a:cubicBezTo>
                  <a:pt x="727025" y="475860"/>
                  <a:pt x="731822" y="486966"/>
                  <a:pt x="733874" y="490558"/>
                </a:cubicBezTo>
                <a:cubicBezTo>
                  <a:pt x="737119" y="496237"/>
                  <a:pt x="741723" y="501023"/>
                  <a:pt x="745648" y="506256"/>
                </a:cubicBezTo>
                <a:cubicBezTo>
                  <a:pt x="746956" y="510180"/>
                  <a:pt x="746647" y="520954"/>
                  <a:pt x="749572" y="518029"/>
                </a:cubicBezTo>
                <a:cubicBezTo>
                  <a:pt x="755422" y="512178"/>
                  <a:pt x="753721" y="501882"/>
                  <a:pt x="757421" y="494482"/>
                </a:cubicBezTo>
                <a:cubicBezTo>
                  <a:pt x="762654" y="484017"/>
                  <a:pt x="768318" y="473757"/>
                  <a:pt x="773119" y="463087"/>
                </a:cubicBezTo>
                <a:cubicBezTo>
                  <a:pt x="780098" y="447579"/>
                  <a:pt x="784482" y="430859"/>
                  <a:pt x="792741" y="415993"/>
                </a:cubicBezTo>
                <a:cubicBezTo>
                  <a:pt x="797703" y="407062"/>
                  <a:pt x="806234" y="400620"/>
                  <a:pt x="812364" y="392446"/>
                </a:cubicBezTo>
                <a:cubicBezTo>
                  <a:pt x="814119" y="390106"/>
                  <a:pt x="814980" y="387213"/>
                  <a:pt x="816288" y="38459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실습문제 </a:t>
            </a:r>
            <a:r>
              <a:rPr lang="en-US" altLang="ko-KR" dirty="0" smtClean="0"/>
              <a:t>5-9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20" y="1449191"/>
            <a:ext cx="3096344" cy="42916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650919" y="3281288"/>
            <a:ext cx="2314379" cy="52711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11237" y="3212976"/>
            <a:ext cx="2520280" cy="2232248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87778" y="3378919"/>
            <a:ext cx="267238" cy="231816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4310" y="2034436"/>
            <a:ext cx="450536" cy="25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&lt;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ol</a:t>
            </a:r>
            <a:r>
              <a:rPr lang="en-US" altLang="ko-KR" sz="1200" dirty="0" smtClean="0">
                <a:solidFill>
                  <a:srgbClr val="C00000"/>
                </a:solidFill>
              </a:rPr>
              <a:t>&gt;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4714616" y="2287898"/>
            <a:ext cx="38797" cy="927500"/>
          </a:xfrm>
          <a:custGeom>
            <a:avLst/>
            <a:gdLst>
              <a:gd name="connsiteX0" fmla="*/ 0 w 0"/>
              <a:gd name="connsiteY0" fmla="*/ 0 h 866775"/>
              <a:gd name="connsiteX1" fmla="*/ 0 w 0"/>
              <a:gd name="connsiteY1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6775">
                <a:moveTo>
                  <a:pt x="0" y="0"/>
                </a:moveTo>
                <a:lnTo>
                  <a:pt x="0" y="866775"/>
                </a:ln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94997" y="2107738"/>
            <a:ext cx="404285" cy="25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&lt;li&gt;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4297139" y="2361201"/>
            <a:ext cx="138293" cy="941355"/>
          </a:xfrm>
          <a:custGeom>
            <a:avLst/>
            <a:gdLst>
              <a:gd name="connsiteX0" fmla="*/ 0 w 185357"/>
              <a:gd name="connsiteY0" fmla="*/ 0 h 952500"/>
              <a:gd name="connsiteX1" fmla="*/ 161925 w 185357"/>
              <a:gd name="connsiteY1" fmla="*/ 476250 h 952500"/>
              <a:gd name="connsiteX2" fmla="*/ 180975 w 185357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357" h="952500">
                <a:moveTo>
                  <a:pt x="0" y="0"/>
                </a:moveTo>
                <a:cubicBezTo>
                  <a:pt x="65881" y="158750"/>
                  <a:pt x="131762" y="317500"/>
                  <a:pt x="161925" y="476250"/>
                </a:cubicBezTo>
                <a:cubicBezTo>
                  <a:pt x="192088" y="635000"/>
                  <a:pt x="186531" y="793750"/>
                  <a:pt x="180975" y="9525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80064" y="2165106"/>
            <a:ext cx="617364" cy="253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&lt;span&gt;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823210" y="2418568"/>
            <a:ext cx="1021061" cy="953711"/>
          </a:xfrm>
          <a:custGeom>
            <a:avLst/>
            <a:gdLst>
              <a:gd name="connsiteX0" fmla="*/ 1114425 w 1114425"/>
              <a:gd name="connsiteY0" fmla="*/ 0 h 1028700"/>
              <a:gd name="connsiteX1" fmla="*/ 704850 w 1114425"/>
              <a:gd name="connsiteY1" fmla="*/ 247650 h 1028700"/>
              <a:gd name="connsiteX2" fmla="*/ 171450 w 1114425"/>
              <a:gd name="connsiteY2" fmla="*/ 371475 h 1028700"/>
              <a:gd name="connsiteX3" fmla="*/ 0 w 1114425"/>
              <a:gd name="connsiteY3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425" h="1028700">
                <a:moveTo>
                  <a:pt x="1114425" y="0"/>
                </a:moveTo>
                <a:cubicBezTo>
                  <a:pt x="988218" y="92869"/>
                  <a:pt x="862012" y="185738"/>
                  <a:pt x="704850" y="247650"/>
                </a:cubicBezTo>
                <a:cubicBezTo>
                  <a:pt x="547688" y="309562"/>
                  <a:pt x="288925" y="241300"/>
                  <a:pt x="171450" y="371475"/>
                </a:cubicBezTo>
                <a:cubicBezTo>
                  <a:pt x="53975" y="501650"/>
                  <a:pt x="26987" y="765175"/>
                  <a:pt x="0" y="10287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 </a:t>
            </a:r>
            <a:r>
              <a:rPr lang="en-US" altLang="ko-KR" dirty="0" smtClean="0"/>
              <a:t>5-10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2906063"/>
            <a:ext cx="4190802" cy="3804299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220072" y="5733256"/>
            <a:ext cx="720080" cy="272415"/>
          </a:xfrm>
          <a:prstGeom prst="wedgeRoundRectCallout">
            <a:avLst>
              <a:gd name="adj1" fmla="val -95830"/>
              <a:gd name="adj2" fmla="val -509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smtClean="0"/>
              <a:t>스크롤바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24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활용</a:t>
            </a:r>
            <a:r>
              <a:rPr lang="en-US" altLang="ko-KR" dirty="0" smtClean="0"/>
              <a:t>, display :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&lt;span&gt;</a:t>
            </a:r>
            <a:r>
              <a:rPr lang="ko-KR" altLang="en-US" dirty="0" smtClean="0"/>
              <a:t>을 블록 박스로 수정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331640" y="2132856"/>
            <a:ext cx="5703378" cy="3503342"/>
            <a:chOff x="1091190" y="2204864"/>
            <a:chExt cx="5703378" cy="350334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4274" y="2399061"/>
              <a:ext cx="2460294" cy="2701106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115616" y="4015044"/>
              <a:ext cx="2930626" cy="954295"/>
            </a:xfrm>
            <a:prstGeom prst="roundRect">
              <a:avLst>
                <a:gd name="adj" fmla="val 245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 defTabSz="180000"/>
              <a:r>
                <a:rPr lang="en-US" altLang="ko-KR" sz="1400" dirty="0"/>
                <a:t>&lt;div</a:t>
              </a:r>
              <a:r>
                <a:rPr lang="en-US" altLang="ko-KR" sz="1400" dirty="0" smtClean="0"/>
                <a:t>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span&gt;</a:t>
              </a:r>
              <a:r>
                <a:rPr lang="en-US" altLang="ko-KR" sz="1400" dirty="0"/>
                <a:t>span1</a:t>
              </a:r>
              <a:r>
                <a:rPr lang="en-US" altLang="ko-KR" sz="1400" b="1" dirty="0"/>
                <a:t>&lt;/span&gt;</a:t>
              </a:r>
              <a:r>
                <a:rPr lang="ko-KR" altLang="en-US" sz="1400" dirty="0" smtClean="0"/>
                <a:t>과</a:t>
              </a:r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span&gt;</a:t>
              </a:r>
              <a:r>
                <a:rPr lang="en-US" altLang="ko-KR" sz="1400" dirty="0"/>
                <a:t>span2</a:t>
              </a:r>
              <a:r>
                <a:rPr lang="en-US" altLang="ko-KR" sz="1400" b="1" dirty="0"/>
                <a:t>&lt;/span&gt;</a:t>
              </a:r>
              <a:r>
                <a:rPr lang="ko-KR" altLang="en-US" sz="1400" dirty="0"/>
                <a:t>입니다</a:t>
              </a:r>
              <a:r>
                <a:rPr lang="en-US" altLang="ko-KR" sz="1400" dirty="0" smtClean="0"/>
                <a:t>.</a:t>
              </a:r>
            </a:p>
            <a:p>
              <a:pPr defTabSz="180000"/>
              <a:r>
                <a:rPr lang="en-US" altLang="ko-KR" sz="1400" dirty="0" smtClean="0"/>
                <a:t>&lt;/</a:t>
              </a:r>
              <a:r>
                <a:rPr lang="en-US" altLang="ko-KR" sz="1400" dirty="0"/>
                <a:t>div&gt;</a:t>
              </a:r>
              <a:endParaRPr lang="ko-KR" altLang="en-US" sz="14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115616" y="2451085"/>
              <a:ext cx="2930626" cy="1184710"/>
            </a:xfrm>
            <a:prstGeom prst="roundRect">
              <a:avLst>
                <a:gd name="adj" fmla="val 2459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 defTabSz="180000"/>
              <a:r>
                <a:rPr lang="en-US" altLang="ko-KR" sz="1400" b="1" dirty="0" smtClean="0"/>
                <a:t>span</a:t>
              </a:r>
              <a:r>
                <a:rPr lang="en-US" altLang="ko-KR" sz="1400" dirty="0" smtClean="0"/>
                <a:t> { 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b="1" dirty="0" smtClean="0"/>
                <a:t>display : block;</a:t>
              </a:r>
            </a:p>
            <a:p>
              <a:pPr defTabSz="180000"/>
              <a:r>
                <a:rPr lang="en-US" altLang="ko-KR" sz="1400" dirty="0" smtClean="0"/>
                <a:t>	width 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100px;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height </a:t>
              </a:r>
              <a:r>
                <a:rPr lang="en-US" altLang="ko-KR" sz="1400" dirty="0"/>
                <a:t>: 60px</a:t>
              </a:r>
              <a:r>
                <a:rPr lang="en-US" altLang="ko-KR" sz="1400" dirty="0" smtClean="0"/>
                <a:t>;</a:t>
              </a:r>
            </a:p>
            <a:p>
              <a:r>
                <a:rPr lang="en-US" altLang="ko-KR" sz="1400" b="1" dirty="0" smtClean="0"/>
                <a:t> }</a:t>
              </a:r>
              <a:endParaRPr lang="ko-KR" altLang="en-US" sz="1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29286" y="2204864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</a:t>
              </a:r>
              <a:r>
                <a:rPr lang="ko-KR" altLang="en-US" sz="1050" dirty="0">
                  <a:solidFill>
                    <a:srgbClr val="C00000"/>
                  </a:solidFill>
                </a:rPr>
                <a:t>일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3848" y="3765959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1190" y="5308096"/>
              <a:ext cx="5328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* block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박스는 새 라인에 출력되고 한 줄을 </a:t>
              </a:r>
              <a:endParaRPr lang="en-US" altLang="ko-KR" sz="1000" dirty="0">
                <a:solidFill>
                  <a:srgbClr val="C00000"/>
                </a:solidFill>
              </a:endParaRPr>
            </a:p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 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차지하며 옆에는 아무것도 배치될 수 없고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, width, height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으로 크기 조절 가능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2699793" y="2838029"/>
              <a:ext cx="1728191" cy="1043987"/>
            </a:xfrm>
            <a:custGeom>
              <a:avLst/>
              <a:gdLst>
                <a:gd name="connsiteX0" fmla="*/ 0 w 1720515"/>
                <a:gd name="connsiteY0" fmla="*/ 0 h 855284"/>
                <a:gd name="connsiteX1" fmla="*/ 978568 w 1720515"/>
                <a:gd name="connsiteY1" fmla="*/ 136358 h 855284"/>
                <a:gd name="connsiteX2" fmla="*/ 1311442 w 1720515"/>
                <a:gd name="connsiteY2" fmla="*/ 749968 h 855284"/>
                <a:gd name="connsiteX3" fmla="*/ 1720515 w 1720515"/>
                <a:gd name="connsiteY3" fmla="*/ 850231 h 85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515" h="855284">
                  <a:moveTo>
                    <a:pt x="0" y="0"/>
                  </a:moveTo>
                  <a:cubicBezTo>
                    <a:pt x="379997" y="5681"/>
                    <a:pt x="759994" y="11363"/>
                    <a:pt x="978568" y="136358"/>
                  </a:cubicBezTo>
                  <a:cubicBezTo>
                    <a:pt x="1197142" y="261353"/>
                    <a:pt x="1187784" y="630989"/>
                    <a:pt x="1311442" y="749968"/>
                  </a:cubicBezTo>
                  <a:cubicBezTo>
                    <a:pt x="1435100" y="868947"/>
                    <a:pt x="1577807" y="859589"/>
                    <a:pt x="1720515" y="850231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58544" y="3807603"/>
              <a:ext cx="684026" cy="272415"/>
            </a:xfrm>
            <a:prstGeom prst="wedgeRoundRectCallout">
              <a:avLst>
                <a:gd name="adj1" fmla="val -106088"/>
                <a:gd name="adj2" fmla="val 2283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100x60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157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</a:t>
            </a:r>
            <a:r>
              <a:rPr lang="ko-KR" altLang="en-US" dirty="0" err="1"/>
              <a:t>프로퍼티</a:t>
            </a:r>
            <a:r>
              <a:rPr lang="ko-KR" altLang="en-US" dirty="0"/>
              <a:t> 활용</a:t>
            </a:r>
            <a:r>
              <a:rPr lang="en-US" altLang="ko-KR" dirty="0"/>
              <a:t>, display : </a:t>
            </a:r>
            <a:r>
              <a:rPr lang="en-US" altLang="ko-KR" dirty="0" smtClean="0"/>
              <a:t>inline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43608" y="2132856"/>
            <a:ext cx="6696744" cy="2992398"/>
            <a:chOff x="899592" y="2348880"/>
            <a:chExt cx="6696744" cy="29923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95274" y="2572017"/>
              <a:ext cx="3109233" cy="2222123"/>
            </a:xfrm>
            <a:prstGeom prst="rect">
              <a:avLst/>
            </a:prstGeom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913370" y="3747229"/>
              <a:ext cx="3132872" cy="1180862"/>
            </a:xfrm>
            <a:prstGeom prst="roundRect">
              <a:avLst>
                <a:gd name="adj" fmla="val 245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&lt;</a:t>
              </a:r>
              <a:r>
                <a:rPr lang="en-US" altLang="ko-KR" sz="1400" dirty="0" smtClean="0"/>
                <a:t>div style="background 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orange"&gt;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div&gt;</a:t>
              </a:r>
              <a:r>
                <a:rPr lang="en-US" altLang="ko-KR" sz="1400" dirty="0"/>
                <a:t>inline </a:t>
              </a:r>
              <a:r>
                <a:rPr lang="en-US" altLang="ko-KR" sz="1400" dirty="0" smtClean="0"/>
                <a:t>DIV</a:t>
              </a:r>
              <a:r>
                <a:rPr lang="en-US" altLang="ko-KR" sz="1400" b="1" dirty="0"/>
                <a:t>&lt;/div</a:t>
              </a:r>
              <a:r>
                <a:rPr lang="en-US" altLang="ko-KR" sz="1400" b="1" dirty="0" smtClean="0"/>
                <a:t>&gt;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div&gt;</a:t>
              </a:r>
              <a:r>
                <a:rPr lang="en-US" altLang="ko-KR" sz="1400" dirty="0"/>
                <a:t>inline DIV</a:t>
              </a:r>
              <a:r>
                <a:rPr lang="en-US" altLang="ko-KR" sz="1400" b="1" dirty="0"/>
                <a:t>&lt;/div</a:t>
              </a:r>
              <a:r>
                <a:rPr lang="en-US" altLang="ko-KR" sz="1400" b="1" dirty="0" smtClean="0"/>
                <a:t>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div&gt;</a:t>
              </a:r>
              <a:r>
                <a:rPr lang="en-US" altLang="ko-KR" sz="1400" dirty="0"/>
                <a:t>inline DIV</a:t>
              </a:r>
              <a:r>
                <a:rPr lang="en-US" altLang="ko-KR" sz="1400" b="1" dirty="0"/>
                <a:t>&lt;/div</a:t>
              </a:r>
              <a:r>
                <a:rPr lang="en-US" altLang="ko-KR" sz="1400" b="1" dirty="0" smtClean="0"/>
                <a:t>&gt;</a:t>
              </a:r>
            </a:p>
            <a:p>
              <a:pPr defTabSz="180000"/>
              <a:r>
                <a:rPr lang="en-US" altLang="ko-KR" sz="1400" dirty="0" smtClean="0"/>
                <a:t>&lt;/</a:t>
              </a:r>
              <a:r>
                <a:rPr lang="en-US" altLang="ko-KR" sz="1400" dirty="0"/>
                <a:t>div&gt;</a:t>
              </a:r>
              <a:endParaRPr lang="ko-KR" altLang="en-US" sz="1400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99592" y="2595101"/>
              <a:ext cx="3146650" cy="745808"/>
            </a:xfrm>
            <a:prstGeom prst="roundRect">
              <a:avLst>
                <a:gd name="adj" fmla="val 2459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smtClean="0"/>
                <a:t>div </a:t>
              </a:r>
              <a:r>
                <a:rPr lang="en-US" altLang="ko-KR" sz="1400" dirty="0" err="1"/>
                <a:t>div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display </a:t>
              </a:r>
              <a:r>
                <a:rPr lang="en-US" altLang="ko-KR" sz="1400" b="1" dirty="0"/>
                <a:t>: inline;</a:t>
              </a:r>
            </a:p>
            <a:p>
              <a:pPr defTabSz="180000"/>
              <a:r>
                <a:rPr lang="en-US" altLang="ko-KR" sz="1400" dirty="0" smtClean="0"/>
                <a:t>}</a:t>
              </a:r>
              <a:endParaRPr lang="ko-KR" altLang="en-US" sz="1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8795" y="2348880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</a:t>
              </a:r>
              <a:r>
                <a:rPr lang="ko-KR" altLang="en-US" sz="1050" dirty="0">
                  <a:solidFill>
                    <a:srgbClr val="C00000"/>
                  </a:solidFill>
                </a:rPr>
                <a:t>일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1131" y="3459197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83968" y="4941168"/>
              <a:ext cx="3312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* inline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박스는 </a:t>
              </a:r>
              <a:r>
                <a:rPr lang="ko-KR" altLang="en-US" sz="1000" dirty="0">
                  <a:solidFill>
                    <a:srgbClr val="C00000"/>
                  </a:solidFill>
                </a:rPr>
                <a:t>라인 안에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다른 요소들과 함께 배치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  공간이 좁으면 남은 부분이 다음 라인으로 넘어감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47402" y="4581128"/>
              <a:ext cx="1744083" cy="272415"/>
            </a:xfrm>
            <a:prstGeom prst="wedgeRoundRectCallout">
              <a:avLst>
                <a:gd name="adj1" fmla="val -25145"/>
                <a:gd name="adj2" fmla="val -9788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오렌지 바탕은 바깥 </a:t>
              </a:r>
              <a:r>
                <a:rPr lang="en-US" altLang="ko-KR" sz="1000" dirty="0" smtClean="0"/>
                <a:t>&lt;div&gt;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83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display </a:t>
            </a:r>
            <a:r>
              <a:rPr lang="ko-KR" altLang="en-US" dirty="0" err="1"/>
              <a:t>프로퍼티</a:t>
            </a:r>
            <a:r>
              <a:rPr lang="ko-KR" altLang="en-US" dirty="0"/>
              <a:t> 활용</a:t>
            </a:r>
            <a:r>
              <a:rPr lang="en-US" altLang="ko-KR" dirty="0"/>
              <a:t>, display : </a:t>
            </a:r>
            <a:r>
              <a:rPr lang="en-US" altLang="ko-KR" dirty="0" smtClean="0"/>
              <a:t>inline-block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블록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115616" y="2132856"/>
            <a:ext cx="6694547" cy="3247471"/>
            <a:chOff x="971600" y="2186210"/>
            <a:chExt cx="6694547" cy="324747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7984" y="2492896"/>
              <a:ext cx="2744278" cy="2447706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977036" y="3902788"/>
              <a:ext cx="3154479" cy="1180862"/>
            </a:xfrm>
            <a:prstGeom prst="roundRect">
              <a:avLst>
                <a:gd name="adj" fmla="val 245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/>
                <a:t>&lt;</a:t>
              </a:r>
              <a:r>
                <a:rPr lang="en-US" altLang="ko-KR" sz="1400" dirty="0" smtClean="0"/>
                <a:t>div style="background 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orange"&gt;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div&gt;</a:t>
              </a:r>
              <a:r>
                <a:rPr lang="en-US" altLang="ko-KR" sz="1400" dirty="0"/>
                <a:t>inline </a:t>
              </a:r>
              <a:r>
                <a:rPr lang="en-US" altLang="ko-KR" sz="1400" dirty="0" smtClean="0"/>
                <a:t>DIV</a:t>
              </a:r>
              <a:r>
                <a:rPr lang="en-US" altLang="ko-KR" sz="1400" b="1" dirty="0"/>
                <a:t>&lt;/div</a:t>
              </a:r>
              <a:r>
                <a:rPr lang="en-US" altLang="ko-KR" sz="1400" b="1" dirty="0" smtClean="0"/>
                <a:t>&gt;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div&gt;</a:t>
              </a:r>
              <a:r>
                <a:rPr lang="en-US" altLang="ko-KR" sz="1400" dirty="0"/>
                <a:t>inline DIV</a:t>
              </a:r>
              <a:r>
                <a:rPr lang="en-US" altLang="ko-KR" sz="1400" b="1" dirty="0"/>
                <a:t>&lt;/div</a:t>
              </a:r>
              <a:r>
                <a:rPr lang="en-US" altLang="ko-KR" sz="1400" b="1" dirty="0" smtClean="0"/>
                <a:t>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 smtClean="0"/>
                <a:t>&lt;</a:t>
              </a:r>
              <a:r>
                <a:rPr lang="en-US" altLang="ko-KR" sz="1400" b="1" dirty="0"/>
                <a:t>div&gt;</a:t>
              </a:r>
              <a:r>
                <a:rPr lang="en-US" altLang="ko-KR" sz="1400" dirty="0"/>
                <a:t>inline DIV</a:t>
              </a:r>
              <a:r>
                <a:rPr lang="en-US" altLang="ko-KR" sz="1400" b="1" dirty="0"/>
                <a:t>&lt;/div</a:t>
              </a:r>
              <a:r>
                <a:rPr lang="en-US" altLang="ko-KR" sz="1400" b="1" dirty="0" smtClean="0"/>
                <a:t>&gt;</a:t>
              </a:r>
            </a:p>
            <a:p>
              <a:pPr defTabSz="180000"/>
              <a:r>
                <a:rPr lang="en-US" altLang="ko-KR" sz="1400" dirty="0" smtClean="0"/>
                <a:t>&lt;/</a:t>
              </a:r>
              <a:r>
                <a:rPr lang="en-US" altLang="ko-KR" sz="1400" dirty="0"/>
                <a:t>div&gt;</a:t>
              </a:r>
              <a:endParaRPr lang="ko-KR" altLang="en-US" sz="14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1600" y="2432431"/>
              <a:ext cx="3168352" cy="1180862"/>
            </a:xfrm>
            <a:prstGeom prst="roundRect">
              <a:avLst>
                <a:gd name="adj" fmla="val 2459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dirty="0" smtClean="0"/>
                <a:t>div </a:t>
              </a:r>
              <a:r>
                <a:rPr lang="en-US" altLang="ko-KR" sz="1400" dirty="0" err="1"/>
                <a:t>div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 smtClean="0"/>
                <a:t>	</a:t>
              </a:r>
              <a:r>
                <a:rPr lang="en-US" altLang="ko-KR" sz="1400" b="1" dirty="0" smtClean="0"/>
                <a:t>display </a:t>
              </a:r>
              <a:r>
                <a:rPr lang="en-US" altLang="ko-KR" sz="1400" b="1" dirty="0"/>
                <a:t>: </a:t>
              </a:r>
              <a:r>
                <a:rPr lang="en-US" altLang="ko-KR" sz="1400" b="1" dirty="0" smtClean="0"/>
                <a:t>inline-block;</a:t>
              </a:r>
            </a:p>
            <a:p>
              <a:pPr defTabSz="180000"/>
              <a:r>
                <a:rPr lang="en-US" altLang="ko-KR" sz="1400" b="1" dirty="0"/>
                <a:t>	</a:t>
              </a:r>
              <a:r>
                <a:rPr lang="en-US" altLang="ko-KR" sz="1400" dirty="0" smtClean="0"/>
                <a:t>margin 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20px;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dirty="0" smtClean="0"/>
                <a:t>width </a:t>
              </a:r>
              <a:r>
                <a:rPr lang="en-US" altLang="ko-KR" sz="1400" dirty="0"/>
                <a:t>: </a:t>
              </a:r>
              <a:r>
                <a:rPr lang="en-US" altLang="ko-KR" sz="1400" dirty="0" smtClean="0"/>
                <a:t>50px; height </a:t>
              </a:r>
              <a:r>
                <a:rPr lang="en-US" altLang="ko-KR" sz="1400" dirty="0"/>
                <a:t>: 80px;</a:t>
              </a:r>
              <a:endParaRPr lang="en-US" altLang="ko-KR" sz="1400" b="1" dirty="0"/>
            </a:p>
            <a:p>
              <a:pPr defTabSz="180000"/>
              <a:r>
                <a:rPr lang="en-US" altLang="ko-KR" sz="1400" dirty="0" smtClean="0"/>
                <a:t>}</a:t>
              </a:r>
              <a:endParaRPr lang="ko-KR" altLang="en-US" sz="1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0803" y="2186210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스타</a:t>
              </a:r>
              <a:r>
                <a:rPr lang="ko-KR" altLang="en-US" sz="1050" dirty="0">
                  <a:solidFill>
                    <a:srgbClr val="C00000"/>
                  </a:solidFill>
                </a:rPr>
                <a:t>일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9101" y="3656567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 smtClean="0">
                  <a:solidFill>
                    <a:srgbClr val="C00000"/>
                  </a:solidFill>
                </a:rPr>
                <a:t>코드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525929" y="3604939"/>
              <a:ext cx="504056" cy="300347"/>
            </a:xfrm>
            <a:custGeom>
              <a:avLst/>
              <a:gdLst>
                <a:gd name="connsiteX0" fmla="*/ 0 w 361950"/>
                <a:gd name="connsiteY0" fmla="*/ 247650 h 257885"/>
                <a:gd name="connsiteX1" fmla="*/ 285750 w 361950"/>
                <a:gd name="connsiteY1" fmla="*/ 228600 h 257885"/>
                <a:gd name="connsiteX2" fmla="*/ 361950 w 361950"/>
                <a:gd name="connsiteY2" fmla="*/ 0 h 25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1950" h="257885">
                  <a:moveTo>
                    <a:pt x="0" y="247650"/>
                  </a:moveTo>
                  <a:cubicBezTo>
                    <a:pt x="112712" y="258762"/>
                    <a:pt x="225425" y="269875"/>
                    <a:pt x="285750" y="228600"/>
                  </a:cubicBezTo>
                  <a:cubicBezTo>
                    <a:pt x="346075" y="187325"/>
                    <a:pt x="354012" y="93662"/>
                    <a:pt x="361950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78376" y="3358718"/>
              <a:ext cx="9877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00B0F0"/>
                  </a:solidFill>
                </a:rPr>
                <a:t>margin : 20px</a:t>
              </a:r>
              <a:endParaRPr lang="ko-KR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09763" y="5033571"/>
              <a:ext cx="3456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C00000"/>
                  </a:solidFill>
                </a:rPr>
                <a:t>* inline-block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박스는 </a:t>
              </a:r>
              <a:r>
                <a:rPr lang="ko-KR" altLang="en-US" sz="1000" dirty="0">
                  <a:solidFill>
                    <a:srgbClr val="C00000"/>
                  </a:solidFill>
                </a:rPr>
                <a:t>라인 안에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다른 요소들과 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  <a:p>
              <a:r>
                <a:rPr lang="ko-KR" altLang="en-US" sz="1000" dirty="0" smtClean="0">
                  <a:solidFill>
                    <a:srgbClr val="C00000"/>
                  </a:solidFill>
                </a:rPr>
                <a:t>  함께 배치</a:t>
              </a:r>
              <a:r>
                <a:rPr lang="en-US" altLang="ko-KR" sz="1000" dirty="0" smtClean="0">
                  <a:solidFill>
                    <a:srgbClr val="C00000"/>
                  </a:solidFill>
                </a:rPr>
                <a:t>.  width, height, margin </a:t>
              </a:r>
              <a:r>
                <a:rPr lang="ko-KR" altLang="en-US" sz="1000" dirty="0" smtClean="0">
                  <a:solidFill>
                    <a:srgbClr val="C00000"/>
                  </a:solidFill>
                </a:rPr>
                <a:t>으로 크기 조절 가능</a:t>
              </a:r>
              <a:endParaRPr lang="en-US" altLang="ko-KR" sz="1000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82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예제 </a:t>
            </a:r>
            <a:r>
              <a:rPr lang="en-US" altLang="ko-KR" dirty="0"/>
              <a:t>5–1 display </a:t>
            </a:r>
            <a:r>
              <a:rPr lang="ko-KR" altLang="en-US" dirty="0" err="1" smtClean="0"/>
              <a:t>프로퍼티로</a:t>
            </a:r>
            <a:r>
              <a:rPr lang="ko-KR" altLang="en-US" dirty="0" smtClean="0"/>
              <a:t> 박스 </a:t>
            </a:r>
            <a:r>
              <a:rPr lang="ko-KR" altLang="en-US" dirty="0"/>
              <a:t>유형 설정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79090" y="1412777"/>
            <a:ext cx="4192910" cy="504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&lt;html&gt;&lt;head&gt;&lt;title&gt;display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 smtClean="0"/>
              <a:t>	border : </a:t>
            </a:r>
            <a:r>
              <a:rPr lang="en-US" altLang="ko-KR" sz="1200" dirty="0"/>
              <a:t>2px solid </a:t>
            </a:r>
            <a:r>
              <a:rPr lang="en-US" altLang="ko-KR" sz="1200" dirty="0" err="1"/>
              <a:t>yellowgreen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color : </a:t>
            </a:r>
            <a:r>
              <a:rPr lang="en-US" altLang="ko-KR" sz="1200" dirty="0"/>
              <a:t>blue;</a:t>
            </a:r>
          </a:p>
          <a:p>
            <a:pPr defTabSz="180000"/>
            <a:r>
              <a:rPr lang="en-US" altLang="ko-KR" sz="1200" dirty="0" smtClean="0"/>
              <a:t>	background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span {</a:t>
            </a:r>
          </a:p>
          <a:p>
            <a:pPr defTabSz="180000"/>
            <a:r>
              <a:rPr lang="en-US" altLang="ko-KR" sz="1200" dirty="0" smtClean="0"/>
              <a:t>	border : </a:t>
            </a:r>
            <a:r>
              <a:rPr lang="en-US" altLang="ko-KR" sz="1200" dirty="0"/>
              <a:t>3px dotted red;</a:t>
            </a:r>
          </a:p>
          <a:p>
            <a:pPr defTabSz="180000"/>
            <a:r>
              <a:rPr lang="en-US" altLang="ko-KR" sz="1200" dirty="0" smtClean="0"/>
              <a:t>	background </a:t>
            </a:r>
            <a:r>
              <a:rPr lang="en-US" altLang="ko-KR" sz="1200" dirty="0"/>
              <a:t>: yellow;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 smtClean="0"/>
              <a:t>인라인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인라인</a:t>
            </a:r>
            <a:r>
              <a:rPr lang="ko-KR" altLang="en-US" sz="1200" dirty="0" smtClean="0"/>
              <a:t> 블록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블록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 smtClean="0"/>
              <a:t>display:none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div(none</a:t>
            </a:r>
            <a:r>
              <a:rPr lang="en-US" altLang="ko-KR" sz="1200" dirty="0"/>
              <a:t>)&lt;/div&gt;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div(inline</a:t>
            </a:r>
            <a:r>
              <a:rPr lang="en-US" altLang="ko-KR" sz="1200" dirty="0"/>
              <a:t>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display:inline-block</a:t>
            </a:r>
            <a:r>
              <a:rPr lang="en-US" altLang="ko-KR" sz="1200" b="1" dirty="0"/>
              <a:t>; height:50px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	div(inline-block</a:t>
            </a:r>
            <a:r>
              <a:rPr lang="en-US" altLang="ko-KR" sz="1200" dirty="0"/>
              <a:t>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&lt;div&gt;div&lt;span style="</a:t>
            </a:r>
            <a:r>
              <a:rPr lang="en-US" altLang="ko-KR" sz="1200" b="1" dirty="0" err="1"/>
              <a:t>display:block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span(block</a:t>
            </a:r>
            <a:r>
              <a:rPr lang="en-US" altLang="ko-KR" sz="1200" dirty="0"/>
              <a:t>)&lt;/span&gt; </a:t>
            </a:r>
            <a:r>
              <a:rPr lang="ko-KR" altLang="en-US" sz="1200" dirty="0"/>
              <a:t>입니다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204864"/>
            <a:ext cx="2529428" cy="41607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99925" y="3212976"/>
            <a:ext cx="1744083" cy="442674"/>
          </a:xfrm>
          <a:prstGeom prst="wedgeRoundRectCallout">
            <a:avLst>
              <a:gd name="adj1" fmla="val 79712"/>
              <a:gd name="adj2" fmla="val 69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display:none</a:t>
            </a:r>
            <a:r>
              <a:rPr lang="ko-KR" altLang="en-US" sz="1000" dirty="0" smtClean="0"/>
              <a:t>으로 지정되어 텍스트가 보이지 않음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237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17049</TotalTime>
  <Words>2426</Words>
  <Application>Microsoft Office PowerPoint</Application>
  <PresentationFormat>화면 슬라이드 쇼(4:3)</PresentationFormat>
  <Paragraphs>1124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HY나무L</vt:lpstr>
      <vt:lpstr>HY나무M</vt:lpstr>
      <vt:lpstr>맑은 고딕</vt:lpstr>
      <vt:lpstr>휴먼편지체</vt:lpstr>
      <vt:lpstr>Arial</vt:lpstr>
      <vt:lpstr>Consolas</vt:lpstr>
      <vt:lpstr>Wingdings</vt:lpstr>
      <vt:lpstr>Wingdings 2</vt:lpstr>
      <vt:lpstr>가을</vt:lpstr>
      <vt:lpstr> 5장. CSS3 고급 활용 </vt:lpstr>
      <vt:lpstr>강의 목표</vt:lpstr>
      <vt:lpstr>배치</vt:lpstr>
      <vt:lpstr>블록 박스와 인라인 박스</vt:lpstr>
      <vt:lpstr>PowerPoint 프레젠테이션</vt:lpstr>
      <vt:lpstr>display 프로퍼티 활용, display : block</vt:lpstr>
      <vt:lpstr>display 프로퍼티 활용, display : inline</vt:lpstr>
      <vt:lpstr>display 프로퍼티 활용, display : inline-block</vt:lpstr>
      <vt:lpstr> 예제 5–1 display 프로퍼티로 박스 유형 설정 </vt:lpstr>
      <vt:lpstr>박스의 배치 결정 : position 프로퍼티</vt:lpstr>
      <vt:lpstr>상대 배치, position : relative</vt:lpstr>
      <vt:lpstr>예제 5-2 position : relative 상대 배치</vt:lpstr>
      <vt:lpstr>예제 5-3 position:absolute 절대 배치 </vt:lpstr>
      <vt:lpstr>예제 5-4 position : fixed로 브라우저 하단 오른쪽에 고정 배치</vt:lpstr>
      <vt:lpstr>예제 5-5 position : fixed로 브라우저 하단에 브라우저 너비로 고정 배치</vt:lpstr>
      <vt:lpstr>예제 5-6 float : right로 브라우저의 오른편에 항상 배치</vt:lpstr>
      <vt:lpstr>예제 5-7 z-index로 카드 쌓기</vt:lpstr>
      <vt:lpstr>예제 5-8 visibility로 텍스트 숨기기</vt:lpstr>
      <vt:lpstr>예제 5-9 overflow 프로퍼티 활용</vt:lpstr>
      <vt:lpstr>CSS3로 리스트 꾸미기</vt:lpstr>
      <vt:lpstr>리스트 꾸미기에 사용할 기본 HTML 문서</vt:lpstr>
      <vt:lpstr>리스트와 아이템에 배경색 입히기</vt:lpstr>
      <vt:lpstr>마커의 위치, list-style-position</vt:lpstr>
      <vt:lpstr>마커 종류, list-style-type</vt:lpstr>
      <vt:lpstr>이미지 마커, list-style-image</vt:lpstr>
      <vt:lpstr>이미지 마커 사례</vt:lpstr>
      <vt:lpstr>예제 5-10 CSS3 스타일을 응용하여 리스트로 메뉴 만들기 </vt:lpstr>
      <vt:lpstr>CSS3로 표 꾸미기</vt:lpstr>
      <vt:lpstr>표 테두리 제어, border</vt:lpstr>
      <vt:lpstr>셀 크기 제어, width height</vt:lpstr>
      <vt:lpstr>셀 여백 및 정렬</vt:lpstr>
      <vt:lpstr>배경색과 테두리 효과</vt:lpstr>
      <vt:lpstr>줄무늬 만들기</vt:lpstr>
      <vt:lpstr>예제 5-11 마우스가 올라오면 행의 배경색이 변하는 표 만들기</vt:lpstr>
      <vt:lpstr>폼 꾸미기</vt:lpstr>
      <vt:lpstr>폼 꾸미기</vt:lpstr>
      <vt:lpstr>예제 5-12 스타일로 폼 꾸미기</vt:lpstr>
      <vt:lpstr>CSS3 스타일로 태그에 동적 변화 만들기</vt:lpstr>
      <vt:lpstr>CSS3로 애니메이션 만들기</vt:lpstr>
      <vt:lpstr>CSS3 애니메이션 사례</vt:lpstr>
      <vt:lpstr>예제 5-13 애니메이션 만들기 연습 </vt:lpstr>
      <vt:lpstr>예제 5-13 애니메이션 만들기 연습 정답 </vt:lpstr>
      <vt:lpstr>예제 5-14 애니메이션 응용 슬라이딩</vt:lpstr>
      <vt:lpstr>전환(transition)</vt:lpstr>
      <vt:lpstr>예제 5-15 font-size에 대한 전환 효과 만들기</vt:lpstr>
      <vt:lpstr>변환(tranform)</vt:lpstr>
      <vt:lpstr>HTML 태그에 대한 변환 사례</vt:lpstr>
      <vt:lpstr>예제 5-16 다양한 변환 사례</vt:lpstr>
      <vt:lpstr>실습문제</vt:lpstr>
      <vt:lpstr>실습문제</vt:lpstr>
      <vt:lpstr>실습문제 5-9</vt:lpstr>
      <vt:lpstr>실습문제 5-10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Computer</cp:lastModifiedBy>
  <cp:revision>676</cp:revision>
  <dcterms:created xsi:type="dcterms:W3CDTF">2011-08-27T14:53:28Z</dcterms:created>
  <dcterms:modified xsi:type="dcterms:W3CDTF">2016-08-08T07:08:23Z</dcterms:modified>
</cp:coreProperties>
</file>