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92" r:id="rId32"/>
    <p:sldId id="293" r:id="rId33"/>
    <p:sldId id="294" r:id="rId34"/>
    <p:sldId id="295" r:id="rId3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853D-A66B-5E1C-2E4F-E8E302D08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998C5-A38F-FEB6-ED16-9124AA2B1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DD9D8-7E59-DA01-468E-77CE32A5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3D4E-81BC-4E4F-9B0C-21CED44B3146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4182C-F388-5054-3009-D83641A6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C1B67-034F-66F4-A4F4-5339E87D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2C45-58B9-5F4F-93F0-955999BD2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79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1AA3-D64F-DE99-DEE5-26662A03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D1F57-7040-FFD7-9B25-55BCFD7B6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7FB05-3781-04C3-296A-16DB095A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3D4E-81BC-4E4F-9B0C-21CED44B3146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908DC-5CCB-1FCD-14DA-E8B03C29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EBBA9-920B-04AA-17A8-9CD05930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2C45-58B9-5F4F-93F0-955999BD2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52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AAEA8-02BA-66EB-8C70-BD7FCA083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BCFBD-4853-29F2-7C7D-C82715C01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38A44-6A0E-008B-0448-11C25273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3D4E-81BC-4E4F-9B0C-21CED44B3146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72738-6585-295E-F3C8-1EDFF6D1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72ADA-192B-1471-E331-9DE16789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2C45-58B9-5F4F-93F0-955999BD2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686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30CC5-FCA0-C77B-5EF4-AA19339D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2DE3-CB83-913A-03B2-3EEAED0A6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6FFDE-D09C-B6C5-3FEC-705C8F50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3D4E-81BC-4E4F-9B0C-21CED44B3146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E3167-1862-D88A-3149-33C51FAA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84895-37A8-AE34-E017-29A04501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2C45-58B9-5F4F-93F0-955999BD2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6C5E-A94C-9FFD-7BE1-B2D703070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58E78-58DA-EFBE-5FF4-E54C76B03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70BDD-7E34-02E4-641C-E4CE87901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3D4E-81BC-4E4F-9B0C-21CED44B3146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F3351-9B9B-77AF-6443-7BAE3E74E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EC523-FE50-2BA4-A9D8-09835369A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2C45-58B9-5F4F-93F0-955999BD2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75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68CC-2D4C-E550-A05D-8412FA5A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0068B-2A61-B457-AA46-2A61F27FB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01FA6-02CF-C898-C2D4-1B8B0F7D6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9E53-51F9-3419-81BE-65A6032B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3D4E-81BC-4E4F-9B0C-21CED44B3146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B0F94-487B-FD82-63EA-63283D2B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D2E7-322C-10D6-47E0-4B4BC1776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2C45-58B9-5F4F-93F0-955999BD2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30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B1CF-9693-6FD7-1729-97ABDD659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420B5-FF11-8EAB-8EAB-CD5DB304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E5ABD-29D9-68B5-5A7E-A107180AC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446A3-0BCB-9C05-4B26-B8C87E5A3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C3E8C-618B-6E17-CEBC-156D12C36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A794B-205A-44F9-2F90-B54B1556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3D4E-81BC-4E4F-9B0C-21CED44B3146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7DCB04-745C-800D-98A7-3BC79900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0F811-A806-97F3-5089-CAA6BECA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2C45-58B9-5F4F-93F0-955999BD2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24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8278F-7CD4-FF46-2FBC-09A5A6AA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96C62-A76A-4C28-6705-E295C887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3D4E-81BC-4E4F-9B0C-21CED44B3146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B0342-E460-0650-0F54-F4333A2E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62A076-4C33-9E89-93EB-8B15676A8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2C45-58B9-5F4F-93F0-955999BD2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50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56773-3018-3BCF-8B9A-215383D6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3D4E-81BC-4E4F-9B0C-21CED44B3146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48F66-C915-A7E6-1809-44370423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1C357-91AA-79B9-A65B-99FF64D6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2C45-58B9-5F4F-93F0-955999BD2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11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18F8-6A3F-0D7F-69C1-315622AC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3DC7-1BE3-2E52-0F96-F3347F575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F7A47-415F-C41D-885A-C6CA8C022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4FC97-D5C8-2039-436F-943E95DD6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3D4E-81BC-4E4F-9B0C-21CED44B3146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8B124-B186-213D-4A12-A440152C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427F8-34ED-3BD9-BD28-E7D80EDD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2C45-58B9-5F4F-93F0-955999BD2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6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6F5F-3606-19E5-E626-E21400589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6931CC-A901-22D3-15A5-84519DF15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AB7A4-B6B2-BE7A-9AE1-F3A1D340B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45739-0E11-D776-9D40-219BF9B0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23D4E-81BC-4E4F-9B0C-21CED44B3146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C9F78-28A6-466A-CF9D-BB776AC5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4D1FB-B663-BC5E-65A5-05561C25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02C45-58B9-5F4F-93F0-955999BD2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13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680EE-B03A-48FB-C786-C2F1FC61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B9708-BF8F-E7E5-7B47-45AC6DEC4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26DED-EBEB-84EF-5829-4E74B1D85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23D4E-81BC-4E4F-9B0C-21CED44B3146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F3BAA-25AA-8D10-9208-AE71AD768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58303-46EC-C287-96E1-914C68846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D02C45-58B9-5F4F-93F0-955999BD2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8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00122-010-1497-0" TargetMode="External"/><Relationship Id="rId2" Type="http://schemas.openxmlformats.org/officeDocument/2006/relationships/hyperlink" Target="http://www.ricediversit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gpb.2021.08.00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naryou/EEE338_HS202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A89F-0C73-C382-FFB3-8BBF1495F6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GWAS/GS exercise using GAPIT</a:t>
            </a:r>
            <a:br>
              <a:rPr lang="en-GB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GB" dirty="0">
              <a:solidFill>
                <a:srgbClr val="3333B3"/>
              </a:solidFill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5F4C4-D011-8F1A-C520-F31DA2EA1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EEE338 </a:t>
            </a:r>
          </a:p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Narcis </a:t>
            </a:r>
            <a:r>
              <a:rPr lang="en-GB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Yousefi</a:t>
            </a:r>
            <a:endParaRPr lang="en-GB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26 Sep. 2025</a:t>
            </a:r>
          </a:p>
        </p:txBody>
      </p:sp>
    </p:spTree>
    <p:extLst>
      <p:ext uri="{BB962C8B-B14F-4D97-AF65-F5344CB8AC3E}">
        <p14:creationId xmlns:p14="http://schemas.microsoft.com/office/powerpoint/2010/main" val="2418916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29E9-679E-4569-239A-25F07A76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5428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(1) Genome-wide association study (GWAS)</a:t>
            </a:r>
            <a:endParaRPr lang="en-GB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4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55B96-6DDB-BFB5-4025-35407C58F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3200-E559-2FC7-FF77-54D95B85A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5428" cy="1325563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Aim: Looking for genomic region underlying the length of rice grains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4B7A0-26CF-840E-45AC-DE75DB715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Indica cultivars have long grains, while Japonica have round-shaped grains</a:t>
            </a:r>
          </a:p>
          <a:p>
            <a:endParaRPr lang="en-GB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Grain Size 3 (GS3) is known to regulate the seed length in rice (Wang et al. 2011)</a:t>
            </a:r>
          </a:p>
          <a:p>
            <a:endParaRPr lang="en-GB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Can we detect the known loci with GWAS?</a:t>
            </a:r>
          </a:p>
          <a:p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67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FC35-580A-4F70-0236-ACD61E8D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Run GWAS with a general linear model (GLM) or mixed linear model (MLM)</a:t>
            </a:r>
            <a:endParaRPr lang="en-GB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5CE25-9FF7-735A-E4D4-3907EB36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It takes several minutes. Wait.</a:t>
            </a:r>
          </a:p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When finished, output files appear in the current directory</a:t>
            </a:r>
          </a:p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Warning messages occur but the program still works</a:t>
            </a:r>
          </a:p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Note: When you run GAPIT twice, the second run may not work. In such a case, log-out once and retry from data loading.</a:t>
            </a:r>
          </a:p>
          <a:p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905E2-7624-7AC8-F5A8-A03E6483B1FA}"/>
              </a:ext>
            </a:extLst>
          </p:cNvPr>
          <p:cNvSpPr txBox="1"/>
          <p:nvPr/>
        </p:nvSpPr>
        <p:spPr>
          <a:xfrm>
            <a:off x="838200" y="4416389"/>
            <a:ext cx="10975428" cy="2031325"/>
          </a:xfrm>
          <a:prstGeom prst="rect">
            <a:avLst/>
          </a:prstGeom>
          <a:solidFill>
            <a:srgbClr val="F1F1F1"/>
          </a:solidFill>
        </p:spPr>
        <p:txBody>
          <a:bodyPr wrap="square">
            <a:spAutoFit/>
          </a:bodyPr>
          <a:lstStyle/>
          <a:p>
            <a:r>
              <a:rPr lang="en-GB" sz="14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myGAPIT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400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&lt;- </a:t>
            </a:r>
            <a:r>
              <a:rPr lang="en-GB" sz="14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GAPIT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 </a:t>
            </a:r>
            <a:r>
              <a:rPr lang="en-GB" sz="1400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# warnings occur but it still works</a:t>
            </a:r>
          </a:p>
          <a:p>
            <a:r>
              <a:rPr lang="en-GB" sz="14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Y=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p[,</a:t>
            </a:r>
            <a:r>
              <a:rPr lang="en-GB" sz="14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1400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en-GB" sz="1400" dirty="0" err="1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HybID</a:t>
            </a:r>
            <a:r>
              <a:rPr lang="en-GB" sz="1400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  <a:r>
              <a:rPr lang="en-GB" sz="1400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en-GB" sz="1400" dirty="0" err="1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Seed.length</a:t>
            </a:r>
            <a:r>
              <a:rPr lang="en-GB" sz="1400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)],</a:t>
            </a:r>
            <a:endParaRPr lang="en-GB" sz="1400" dirty="0">
              <a:solidFill>
                <a:srgbClr val="4F9A05"/>
              </a:solidFill>
              <a:effectLst/>
              <a:latin typeface="Courier" panose="02070309020205020404" pitchFamily="49" charset="0"/>
            </a:endParaRPr>
          </a:p>
          <a:p>
            <a:r>
              <a:rPr lang="en-GB" sz="14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GD=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g,</a:t>
            </a:r>
            <a:endParaRPr lang="en-GB" sz="1400" dirty="0">
              <a:solidFill>
                <a:srgbClr val="214A88"/>
              </a:solidFill>
              <a:effectLst/>
              <a:latin typeface="Courier" panose="02070309020205020404" pitchFamily="49" charset="0"/>
            </a:endParaRPr>
          </a:p>
          <a:p>
            <a:r>
              <a:rPr lang="en-GB" sz="14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GM=</a:t>
            </a:r>
            <a:r>
              <a:rPr lang="en-GB" sz="1400" dirty="0">
                <a:effectLst/>
                <a:latin typeface="Courier" panose="02070309020205020404" pitchFamily="49" charset="0"/>
              </a:rPr>
              <a:t>gm,</a:t>
            </a:r>
          </a:p>
          <a:p>
            <a:r>
              <a:rPr lang="en-GB" sz="14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SNP.MAF=</a:t>
            </a:r>
            <a:r>
              <a:rPr lang="en-GB" sz="1400" dirty="0">
                <a:solidFill>
                  <a:srgbClr val="0000CF"/>
                </a:solidFill>
                <a:effectLst/>
                <a:latin typeface="Courier" panose="02070309020205020404" pitchFamily="49" charset="0"/>
              </a:rPr>
              <a:t>0.05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1400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# cut-off minor alleles at 0.05</a:t>
            </a:r>
          </a:p>
          <a:p>
            <a:r>
              <a:rPr lang="en-GB" sz="1400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Inter.Plot</a:t>
            </a:r>
            <a:r>
              <a:rPr lang="en-GB" sz="14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=</a:t>
            </a:r>
            <a:r>
              <a:rPr lang="en-GB" sz="1400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1400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# option to make interactive plots</a:t>
            </a:r>
          </a:p>
          <a:p>
            <a:r>
              <a:rPr lang="en-GB" sz="14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model=c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1400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"GLM"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1400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"MLM"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),</a:t>
            </a:r>
            <a:endParaRPr lang="en-GB" sz="1400" dirty="0">
              <a:solidFill>
                <a:srgbClr val="4F9A05"/>
              </a:solidFill>
              <a:effectLst/>
              <a:latin typeface="Courier" panose="02070309020205020404" pitchFamily="49" charset="0"/>
            </a:endParaRPr>
          </a:p>
          <a:p>
            <a:r>
              <a:rPr lang="en-GB" sz="1400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kinship.algorithm</a:t>
            </a:r>
            <a:r>
              <a:rPr lang="en-GB" sz="14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=</a:t>
            </a:r>
            <a:r>
              <a:rPr lang="en-GB" sz="1400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en-GB" sz="1400" dirty="0" err="1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VanRaden</a:t>
            </a:r>
            <a:r>
              <a:rPr lang="en-GB" sz="1400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  <a:endParaRPr lang="en-GB" sz="1400" dirty="0">
              <a:solidFill>
                <a:srgbClr val="214A88"/>
              </a:solidFill>
              <a:effectLst/>
              <a:latin typeface="Courier" panose="02070309020205020404" pitchFamily="49" charset="0"/>
            </a:endParaRPr>
          </a:p>
          <a:p>
            <a:r>
              <a:rPr lang="en-GB" sz="1400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Multiple_analysis</a:t>
            </a:r>
            <a:r>
              <a:rPr lang="en-GB" sz="14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=</a:t>
            </a:r>
            <a:r>
              <a:rPr lang="en-GB" sz="1400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  <a:endParaRPr lang="en-GB" sz="1400" dirty="0">
              <a:solidFill>
                <a:srgbClr val="214A88"/>
              </a:solidFill>
              <a:effectLst/>
              <a:latin typeface="Courier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70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17CBC-4EC0-2EBA-D501-3FF84502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734" y="249442"/>
            <a:ext cx="11080531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GWAS is done. Let us see a trait diagnosis first</a:t>
            </a:r>
            <a:endParaRPr lang="en-GB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EC979-8C60-24AB-25F7-2CE647B2510A}"/>
              </a:ext>
            </a:extLst>
          </p:cNvPr>
          <p:cNvSpPr txBox="1"/>
          <p:nvPr/>
        </p:nvSpPr>
        <p:spPr>
          <a:xfrm>
            <a:off x="3479955" y="557644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Figure 1: “</a:t>
            </a:r>
            <a:r>
              <a:rPr lang="en-GB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GAPIT.Phenotype.View.Seed.length.pdf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C1E11-56B0-A7D4-7504-5CC7C7E161F5}"/>
              </a:ext>
            </a:extLst>
          </p:cNvPr>
          <p:cNvSpPr txBox="1"/>
          <p:nvPr/>
        </p:nvSpPr>
        <p:spPr>
          <a:xfrm>
            <a:off x="1040524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 seed length looks normally distributed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C378A2-1812-0658-6BA0-B882F73CF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0" y="1581150"/>
            <a:ext cx="623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32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F9E2-9EAE-FDB3-7BFC-F03556348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939"/>
            <a:ext cx="10515600" cy="1325563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 . . and also check heritability in the seed length</a:t>
            </a:r>
            <a:endParaRPr lang="en-GB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D37A0-CD2C-351D-9583-87C19C92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4451" y="1421027"/>
            <a:ext cx="5356997" cy="30665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A47642-47AB-E5A2-296E-F05BBEFB486C}"/>
              </a:ext>
            </a:extLst>
          </p:cNvPr>
          <p:cNvSpPr txBox="1"/>
          <p:nvPr/>
        </p:nvSpPr>
        <p:spPr>
          <a:xfrm>
            <a:off x="2511972" y="4416632"/>
            <a:ext cx="6947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Figure 2: “</a:t>
            </a:r>
            <a:r>
              <a:rPr lang="en-GB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GAPIT.Association.Optimum.MLM.Seed.length.pdf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84B985-C9B8-5131-DCC6-1113ADB71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617" y="4930003"/>
            <a:ext cx="7875717" cy="167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135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22D0-A4E9-AB1F-75B1-5A4F5D25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234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Check LD to see what </a:t>
            </a:r>
            <a:r>
              <a:rPr lang="en-GB" sz="3200" dirty="0" err="1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kbp</a:t>
            </a:r>
            <a:r>
              <a:rPr lang="en-GB" sz="32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we should refer around the SNPs.</a:t>
            </a:r>
            <a:endParaRPr lang="en-GB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59D41-4B5C-7D0E-01E8-8F308B88E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174" y="1027906"/>
            <a:ext cx="7263998" cy="4266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B3DA61-B16D-8873-053C-8211ED8869C0}"/>
              </a:ext>
            </a:extLst>
          </p:cNvPr>
          <p:cNvSpPr txBox="1"/>
          <p:nvPr/>
        </p:nvSpPr>
        <p:spPr>
          <a:xfrm>
            <a:off x="2888144" y="5294623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Figure 3: “</a:t>
            </a:r>
            <a:r>
              <a:rPr lang="en-GB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GAPIT.Genotype.Density_R_sqaure.pdf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F2E8A-92F7-657A-0D5C-7DB4CB60275C}"/>
              </a:ext>
            </a:extLst>
          </p:cNvPr>
          <p:cNvSpPr txBox="1"/>
          <p:nvPr/>
        </p:nvSpPr>
        <p:spPr>
          <a:xfrm>
            <a:off x="1334814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(b) 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 length of linkage disequilibrium is at most 600 </a:t>
            </a:r>
            <a:r>
              <a:rPr lang="en-GB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kbp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605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C0B6-62DB-BCA3-57C2-BBA5C93F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5551"/>
            <a:ext cx="10515600" cy="1325563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Compare the marker density with the LD length</a:t>
            </a:r>
            <a:endParaRPr lang="en-GB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D39CC-86D5-0938-6EF9-3A9C6ABD8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174" y="1027906"/>
            <a:ext cx="7263998" cy="4266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2289B-720D-A295-A414-8E6A08D598B0}"/>
              </a:ext>
            </a:extLst>
          </p:cNvPr>
          <p:cNvSpPr txBox="1"/>
          <p:nvPr/>
        </p:nvSpPr>
        <p:spPr>
          <a:xfrm>
            <a:off x="2753711" y="51817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Figure 4: “</a:t>
            </a:r>
            <a:r>
              <a:rPr lang="en-GB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GAPIT.Genotype.Density_R_sqaure.pdf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E3EDB-C8AC-54CF-F2DC-93690DF83A3C}"/>
              </a:ext>
            </a:extLst>
          </p:cNvPr>
          <p:cNvSpPr txBox="1"/>
          <p:nvPr/>
        </p:nvSpPr>
        <p:spPr>
          <a:xfrm>
            <a:off x="838199" y="5715298"/>
            <a:ext cx="9125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(d) 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 marker intervals are much shorter than the length of LD,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indicating that marker density was enough</a:t>
            </a:r>
          </a:p>
        </p:txBody>
      </p:sp>
    </p:spTree>
    <p:extLst>
      <p:ext uri="{BB962C8B-B14F-4D97-AF65-F5344CB8AC3E}">
        <p14:creationId xmlns:p14="http://schemas.microsoft.com/office/powerpoint/2010/main" val="1246226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A7DD-A50D-0EAE-7978-65198C5D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Manhattan plot of the general linear model (GLM)</a:t>
            </a:r>
            <a:endParaRPr lang="en-GB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52491-C8E9-AEBE-E3AB-803CD0632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99801"/>
            <a:ext cx="7772400" cy="2458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0A5321-CC5B-5334-F057-CD88BF280E74}"/>
              </a:ext>
            </a:extLst>
          </p:cNvPr>
          <p:cNvSpPr txBox="1"/>
          <p:nvPr/>
        </p:nvSpPr>
        <p:spPr>
          <a:xfrm>
            <a:off x="2418408" y="4494250"/>
            <a:ext cx="8302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Figure 5: “</a:t>
            </a:r>
            <a:r>
              <a:rPr lang="en-GB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GAPIT.Association.Manhattan_Geno.GLM.Seed.length.pdf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17643-35D9-0D06-BCE8-1CE8A700FDA9}"/>
              </a:ext>
            </a:extLst>
          </p:cNvPr>
          <p:cNvSpPr txBox="1"/>
          <p:nvPr/>
        </p:nvSpPr>
        <p:spPr>
          <a:xfrm>
            <a:off x="1177159" y="5716578"/>
            <a:ext cx="7148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Is everything significant?? Very difficult to find key variants. . .</a:t>
            </a:r>
          </a:p>
        </p:txBody>
      </p:sp>
    </p:spTree>
    <p:extLst>
      <p:ext uri="{BB962C8B-B14F-4D97-AF65-F5344CB8AC3E}">
        <p14:creationId xmlns:p14="http://schemas.microsoft.com/office/powerpoint/2010/main" val="232913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7993-2355-6AC9-A5DA-CE33B927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Quantile-quantile (QQ) plot also shows inflated p-values</a:t>
            </a:r>
            <a:endParaRPr lang="en-GB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74368-7B9E-640C-9558-7C4EB69F0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225" y="1690688"/>
            <a:ext cx="3655472" cy="33061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C93B0B-37F9-1CA7-5305-05217A49516F}"/>
              </a:ext>
            </a:extLst>
          </p:cNvPr>
          <p:cNvSpPr txBox="1"/>
          <p:nvPr/>
        </p:nvSpPr>
        <p:spPr>
          <a:xfrm>
            <a:off x="3046971" y="5167312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Figure 6: “</a:t>
            </a:r>
            <a:r>
              <a:rPr lang="en-GB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GAPIT.Association.QQ.GLM.Seed.length.pdf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D85ACF-8E59-5E49-0195-2F75DD2ACD8B}"/>
              </a:ext>
            </a:extLst>
          </p:cNvPr>
          <p:cNvSpPr txBox="1"/>
          <p:nvPr/>
        </p:nvSpPr>
        <p:spPr>
          <a:xfrm>
            <a:off x="1198179" y="5895003"/>
            <a:ext cx="7378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Blue dots: Observed -log10(p-values)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Red line: Expected -log10(p-values) when they are random</a:t>
            </a:r>
          </a:p>
        </p:txBody>
      </p:sp>
    </p:spTree>
    <p:extLst>
      <p:ext uri="{BB962C8B-B14F-4D97-AF65-F5344CB8AC3E}">
        <p14:creationId xmlns:p14="http://schemas.microsoft.com/office/powerpoint/2010/main" val="2802464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DC46-5549-9B8C-38CB-4C11B0AE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Heatmap of the kinship matrix shows two clusters</a:t>
            </a:r>
            <a:endParaRPr lang="en-GB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83C2C3-AE5E-980A-F68A-FBD1B35FF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513" y="1442652"/>
            <a:ext cx="4001530" cy="3731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B5C1A4-EABC-BA8D-8577-6E48818AC33B}"/>
              </a:ext>
            </a:extLst>
          </p:cNvPr>
          <p:cNvSpPr txBox="1"/>
          <p:nvPr/>
        </p:nvSpPr>
        <p:spPr>
          <a:xfrm>
            <a:off x="3500975" y="5046016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Figure 7: “</a:t>
            </a:r>
            <a:r>
              <a:rPr lang="en-GB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GAPIT.Genotype.Kin_VanRaden.pdf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FCBC0-4772-E691-3B0B-54E7C346895E}"/>
              </a:ext>
            </a:extLst>
          </p:cNvPr>
          <p:cNvSpPr txBox="1"/>
          <p:nvPr/>
        </p:nvSpPr>
        <p:spPr>
          <a:xfrm>
            <a:off x="838200" y="560500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Here we see a complex kinship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 mixed linear model is worth trying to correct it</a:t>
            </a:r>
          </a:p>
        </p:txBody>
      </p:sp>
    </p:spTree>
    <p:extLst>
      <p:ext uri="{BB962C8B-B14F-4D97-AF65-F5344CB8AC3E}">
        <p14:creationId xmlns:p14="http://schemas.microsoft.com/office/powerpoint/2010/main" val="330336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EAA9A-86EB-3DA0-518D-8D57D174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Dataset: Rice 44k genomes</a:t>
            </a:r>
            <a:endParaRPr lang="en-GB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A1837-A651-3322-67CD-7AD766A7C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852"/>
            <a:ext cx="10515600" cy="4351338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0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Data from Zhao et al. (2011) Nature Communications 2:467</a:t>
            </a:r>
          </a:p>
          <a:p>
            <a:r>
              <a:rPr lang="en-GB" sz="20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0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Data available at http://</a:t>
            </a:r>
            <a:r>
              <a:rPr lang="en-GB" sz="20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www.ricediversity.org</a:t>
            </a:r>
            <a:r>
              <a:rPr lang="en-GB" sz="20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/data/</a:t>
            </a:r>
          </a:p>
          <a:p>
            <a:r>
              <a:rPr lang="en-GB" sz="20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34 agronomic traits were examined for 413 rice accessions</a:t>
            </a:r>
          </a:p>
          <a:p>
            <a:endParaRPr lang="en-GB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943DC-8B78-05D7-8934-ACF589A7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182" y="2946727"/>
            <a:ext cx="7178494" cy="376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64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91C2-395B-5548-92D9-86384B62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Manhattan plot of the mixed linear model (MLM)</a:t>
            </a:r>
            <a:endParaRPr lang="en-GB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F79CD-E3DE-A453-DF57-CB367F35E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12889"/>
            <a:ext cx="7772400" cy="26322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B2984-CB74-6B80-D05C-B1A8FDDA3666}"/>
              </a:ext>
            </a:extLst>
          </p:cNvPr>
          <p:cNvSpPr txBox="1"/>
          <p:nvPr/>
        </p:nvSpPr>
        <p:spPr>
          <a:xfrm>
            <a:off x="2544533" y="4697505"/>
            <a:ext cx="7545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Figure 8: “</a:t>
            </a:r>
            <a:r>
              <a:rPr lang="en-GB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GAPIT.Association.Manhattan_Geno.MLM.Seed.length.pdf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9C9DD-1A55-8BC1-5AF1-31E55B449815}"/>
              </a:ext>
            </a:extLst>
          </p:cNvPr>
          <p:cNvSpPr txBox="1"/>
          <p:nvPr/>
        </p:nvSpPr>
        <p:spPr>
          <a:xfrm>
            <a:off x="1061544" y="55382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We can find a peak on the chromosome 3!</a:t>
            </a:r>
          </a:p>
        </p:txBody>
      </p:sp>
    </p:spTree>
    <p:extLst>
      <p:ext uri="{BB962C8B-B14F-4D97-AF65-F5344CB8AC3E}">
        <p14:creationId xmlns:p14="http://schemas.microsoft.com/office/powerpoint/2010/main" val="1932639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C70D-181D-EA7F-9F5C-A589C8CE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QQ plot of the mixed linear model</a:t>
            </a:r>
            <a:endParaRPr lang="en-GB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BEFFB-4534-95CA-0D32-6811A072F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589" y="1587329"/>
            <a:ext cx="3774646" cy="3407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F8BEC4-05A1-CCE7-7F40-984D2D980BAB}"/>
              </a:ext>
            </a:extLst>
          </p:cNvPr>
          <p:cNvSpPr txBox="1"/>
          <p:nvPr/>
        </p:nvSpPr>
        <p:spPr>
          <a:xfrm>
            <a:off x="3217195" y="490133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Figure 9: “</a:t>
            </a:r>
            <a:r>
              <a:rPr lang="en-GB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GAPIT.Association.QQ.MLM.Seed.length.pdf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6D24C-6203-167E-DAA4-CCC2F2D4A5FA}"/>
              </a:ext>
            </a:extLst>
          </p:cNvPr>
          <p:cNvSpPr txBox="1"/>
          <p:nvPr/>
        </p:nvSpPr>
        <p:spPr>
          <a:xfrm>
            <a:off x="955589" y="5850235"/>
            <a:ext cx="8146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Only for top-scoring SNPs, -log10(p-values) are higher than expected</a:t>
            </a:r>
          </a:p>
        </p:txBody>
      </p:sp>
    </p:spTree>
    <p:extLst>
      <p:ext uri="{BB962C8B-B14F-4D97-AF65-F5344CB8AC3E}">
        <p14:creationId xmlns:p14="http://schemas.microsoft.com/office/powerpoint/2010/main" val="3188933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2668-386B-60E9-2046-FA735611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GWAS works well. Check the position of top-scoring SNPs</a:t>
            </a:r>
            <a:endParaRPr lang="en-GB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43EEB5-D0B4-4CAB-0C90-A22C7139E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660" y="1690688"/>
            <a:ext cx="8367584" cy="25450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6682C-9ECB-B5FE-5335-5165B2DEBB83}"/>
              </a:ext>
            </a:extLst>
          </p:cNvPr>
          <p:cNvSpPr txBox="1"/>
          <p:nvPr/>
        </p:nvSpPr>
        <p:spPr>
          <a:xfrm>
            <a:off x="1966463" y="4243982"/>
            <a:ext cx="8367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Figure 10: “</a:t>
            </a:r>
            <a:r>
              <a:rPr lang="en-GB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GAPIT.Association.Interactive_Manhattan.MLM.Seed.length.html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D9C7F-C39B-006C-CC68-A37A197AE289}"/>
              </a:ext>
            </a:extLst>
          </p:cNvPr>
          <p:cNvSpPr txBox="1"/>
          <p:nvPr/>
        </p:nvSpPr>
        <p:spPr>
          <a:xfrm>
            <a:off x="1502978" y="4961176"/>
            <a:ext cx="70419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Open “</a:t>
            </a:r>
            <a:r>
              <a:rPr lang="en-GB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Interactive.Manhattan.MLM.Seed.length.html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You can find 2 significant SNPs on the chromosome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 position info appears when you put your cursor on a SNP</a:t>
            </a:r>
          </a:p>
        </p:txBody>
      </p:sp>
    </p:spTree>
    <p:extLst>
      <p:ext uri="{BB962C8B-B14F-4D97-AF65-F5344CB8AC3E}">
        <p14:creationId xmlns:p14="http://schemas.microsoft.com/office/powerpoint/2010/main" val="4195949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F3C6-C566-F611-2538-19314296E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What genes are located nearby? Check the database</a:t>
            </a:r>
            <a:br>
              <a:rPr lang="en-GB" sz="32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GB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8AD255-8BE5-02ED-4C9D-38FF647B7BC5}"/>
              </a:ext>
            </a:extLst>
          </p:cNvPr>
          <p:cNvSpPr txBox="1"/>
          <p:nvPr/>
        </p:nvSpPr>
        <p:spPr>
          <a:xfrm>
            <a:off x="1166648" y="1367522"/>
            <a:ext cx="7861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Access RAP-DB website at https://</a:t>
            </a:r>
            <a:r>
              <a:rPr lang="en-GB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rapdb.dna.affrc.go.jp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Look for and click “</a:t>
            </a:r>
            <a:r>
              <a:rPr lang="en-GB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JBrowse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222AA3-2000-3B2E-A584-B97DC5483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928" y="2022429"/>
            <a:ext cx="7584928" cy="4470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01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B3DB-087C-EF00-9350-37738504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Short exercise: Let’s find the GS3 locus.</a:t>
            </a:r>
            <a:endParaRPr lang="en-GB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BC09C-611B-3FD8-A6B2-5F3022B77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By using RAP-DB,</a:t>
            </a:r>
          </a:p>
          <a:p>
            <a:r>
              <a:rPr lang="en-GB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1. 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Input significant SNP positions ± 3 bp as a focal genomic area and “Go”</a:t>
            </a:r>
          </a:p>
          <a:p>
            <a:pPr lvl="1"/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e.g., chr03:16706777..16706779</a:t>
            </a:r>
          </a:p>
          <a:p>
            <a:r>
              <a:rPr lang="en-GB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2. 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Zoom in/out ± the average LD length near the SNP</a:t>
            </a:r>
          </a:p>
          <a:p>
            <a:r>
              <a:rPr lang="en-GB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3. 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Find the locus ID “Os03t0407400-01” (= GS3) and click!</a:t>
            </a:r>
          </a:p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Point of (biological) interpretation</a:t>
            </a:r>
          </a:p>
          <a:p>
            <a:r>
              <a:rPr lang="en-GB" sz="2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Which SNPs can you find GS3 locus nearby?</a:t>
            </a:r>
          </a:p>
          <a:p>
            <a:r>
              <a:rPr lang="en-GB" sz="2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How far is the GS3 from the significant SNP?</a:t>
            </a:r>
          </a:p>
          <a:p>
            <a:r>
              <a:rPr lang="en-GB" sz="2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What family of proteins does the GS3 encode?</a:t>
            </a:r>
          </a:p>
          <a:p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52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29EE-C7E4-D7E6-8205-4F1ED8A2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(2) Genomic selection (GS)</a:t>
            </a:r>
            <a:endParaRPr lang="en-GB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03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D9F45-D83D-CD2B-F777-B4CEF6EF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21" y="365125"/>
            <a:ext cx="11056881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Aim: Prediction of the flowering time in rice cultivars</a:t>
            </a:r>
            <a:endParaRPr lang="en-GB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75F2B-A645-F3F6-AD81-50A9F7A79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Flowering time, or heading date in rice, was recorded at Arkansas on 2006 and 2007 (Zhao et al. 2011)</a:t>
            </a:r>
          </a:p>
          <a:p>
            <a:endParaRPr lang="en-GB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Genotypes were same but environment should be different between years</a:t>
            </a:r>
          </a:p>
          <a:p>
            <a:endParaRPr lang="en-GB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 flowering time of some accessions were unavailable</a:t>
            </a:r>
          </a:p>
          <a:p>
            <a:endParaRPr lang="en-GB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Can we predict the flowering time only on the basis of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genotypes?</a:t>
            </a:r>
          </a:p>
          <a:p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67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1B5D-B98E-B28F-0A08-529B1CB04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17" y="365125"/>
            <a:ext cx="10828283" cy="132556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Estimate a trait value of each plant with </a:t>
            </a:r>
            <a:r>
              <a:rPr lang="en-GB" sz="3600" dirty="0" err="1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gBLUP</a:t>
            </a:r>
            <a:br>
              <a:rPr lang="en-GB" sz="36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GB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609EE5-9BC6-6608-2F08-A9EA8EBA9AFD}"/>
              </a:ext>
            </a:extLst>
          </p:cNvPr>
          <p:cNvSpPr txBox="1"/>
          <p:nvPr/>
        </p:nvSpPr>
        <p:spPr>
          <a:xfrm>
            <a:off x="525516" y="1367522"/>
            <a:ext cx="6915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When finished, results are stored in “</a:t>
            </a:r>
            <a:r>
              <a:rPr lang="en-GB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myGAPIT_BLUP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” object.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EBDDD-A75F-BFBE-02D6-79D6EE25AED7}"/>
              </a:ext>
            </a:extLst>
          </p:cNvPr>
          <p:cNvSpPr txBox="1"/>
          <p:nvPr/>
        </p:nvSpPr>
        <p:spPr>
          <a:xfrm>
            <a:off x="525517" y="2013853"/>
            <a:ext cx="8891751" cy="2339102"/>
          </a:xfrm>
          <a:prstGeom prst="rect">
            <a:avLst/>
          </a:prstGeom>
          <a:solidFill>
            <a:srgbClr val="F1F1F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# </a:t>
            </a:r>
            <a:r>
              <a:rPr lang="en-GB" sz="1600" dirty="0" err="1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gBLUP</a:t>
            </a:r>
            <a:r>
              <a:rPr lang="en-GB" sz="1600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 for the flowering time 2006 at Arkansas</a:t>
            </a:r>
          </a:p>
          <a:p>
            <a:r>
              <a:rPr lang="en-GB" sz="16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myGAPIT_BLUP</a:t>
            </a: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sz="1600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&lt;- </a:t>
            </a:r>
            <a:r>
              <a:rPr lang="en-GB" sz="16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GAPIT</a:t>
            </a: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 </a:t>
            </a:r>
            <a:r>
              <a:rPr lang="en-GB" sz="1600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# warnings occur but it still works</a:t>
            </a:r>
          </a:p>
          <a:p>
            <a:r>
              <a:rPr lang="en-GB" sz="16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Y=</a:t>
            </a: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p[,</a:t>
            </a:r>
            <a:r>
              <a:rPr lang="en-GB" sz="16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c</a:t>
            </a: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1600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"HybID"</a:t>
            </a: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  <a:r>
              <a:rPr lang="en-GB" sz="1600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"Year06Flowering.time.at.Arkansas"</a:t>
            </a: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)],</a:t>
            </a:r>
            <a:endParaRPr lang="en-GB" sz="1600" dirty="0">
              <a:solidFill>
                <a:srgbClr val="4F9A05"/>
              </a:solidFill>
              <a:effectLst/>
              <a:latin typeface="Courier" panose="02070309020205020404" pitchFamily="49" charset="0"/>
            </a:endParaRPr>
          </a:p>
          <a:p>
            <a:r>
              <a:rPr lang="en-GB" sz="16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GD=</a:t>
            </a: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g,</a:t>
            </a:r>
            <a:endParaRPr lang="en-GB" sz="1600" dirty="0">
              <a:solidFill>
                <a:srgbClr val="214A88"/>
              </a:solidFill>
              <a:effectLst/>
              <a:latin typeface="Courier" panose="02070309020205020404" pitchFamily="49" charset="0"/>
            </a:endParaRPr>
          </a:p>
          <a:p>
            <a:r>
              <a:rPr lang="en-GB" sz="16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GM=</a:t>
            </a:r>
            <a:r>
              <a:rPr lang="en-GB" sz="1600" dirty="0">
                <a:effectLst/>
                <a:latin typeface="Courier" panose="02070309020205020404" pitchFamily="49" charset="0"/>
              </a:rPr>
              <a:t>gm,</a:t>
            </a:r>
          </a:p>
          <a:p>
            <a:r>
              <a:rPr lang="en-GB" sz="16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SNP.MAF=</a:t>
            </a:r>
            <a:r>
              <a:rPr lang="en-GB" sz="1600" dirty="0">
                <a:solidFill>
                  <a:srgbClr val="0000CF"/>
                </a:solidFill>
                <a:effectLst/>
                <a:latin typeface="Courier" panose="02070309020205020404" pitchFamily="49" charset="0"/>
              </a:rPr>
              <a:t>0.05</a:t>
            </a: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  <a:endParaRPr lang="en-GB" sz="1600" dirty="0">
              <a:solidFill>
                <a:srgbClr val="214A88"/>
              </a:solidFill>
              <a:effectLst/>
              <a:latin typeface="Courier" panose="02070309020205020404" pitchFamily="49" charset="0"/>
            </a:endParaRPr>
          </a:p>
          <a:p>
            <a:r>
              <a:rPr lang="en-GB" sz="16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model=</a:t>
            </a:r>
            <a:r>
              <a:rPr lang="en-GB" sz="1600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en-GB" sz="1600" dirty="0" err="1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gBLUP</a:t>
            </a:r>
            <a:r>
              <a:rPr lang="en-GB" sz="1600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  <a:endParaRPr lang="en-GB" sz="1600" dirty="0">
              <a:solidFill>
                <a:srgbClr val="4F9A05"/>
              </a:solidFill>
              <a:effectLst/>
              <a:latin typeface="Courier" panose="02070309020205020404" pitchFamily="49" charset="0"/>
            </a:endParaRPr>
          </a:p>
          <a:p>
            <a:r>
              <a:rPr lang="en-GB" sz="1600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kinship.algorithm</a:t>
            </a:r>
            <a:r>
              <a:rPr lang="en-GB" sz="16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=</a:t>
            </a:r>
            <a:r>
              <a:rPr lang="en-GB" sz="1600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en-GB" sz="1600" dirty="0" err="1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VanRaden</a:t>
            </a:r>
            <a:r>
              <a:rPr lang="en-GB" sz="1600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  <a:endParaRPr lang="en-GB" sz="1600" dirty="0">
              <a:solidFill>
                <a:srgbClr val="214A88"/>
              </a:solidFill>
              <a:effectLst/>
              <a:latin typeface="Courier" panose="02070309020205020404" pitchFamily="49" charset="0"/>
            </a:endParaRPr>
          </a:p>
          <a:p>
            <a:r>
              <a:rPr lang="en-GB" sz="1600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file.output</a:t>
            </a:r>
            <a:r>
              <a:rPr lang="en-GB" sz="16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=</a:t>
            </a:r>
            <a:r>
              <a:rPr lang="en-GB" sz="1600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FALSE</a:t>
            </a: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  <a:endParaRPr lang="en-GB" sz="1600" dirty="0">
              <a:solidFill>
                <a:srgbClr val="214A88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39C4E-6A80-010F-1019-057F474B1444}"/>
              </a:ext>
            </a:extLst>
          </p:cNvPr>
          <p:cNvSpPr txBox="1"/>
          <p:nvPr/>
        </p:nvSpPr>
        <p:spPr>
          <a:xfrm>
            <a:off x="367862" y="4352955"/>
            <a:ext cx="8797159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effectLst/>
                <a:latin typeface="Courier" panose="02070309020205020404" pitchFamily="49" charset="0"/>
              </a:rPr>
              <a:t>## [1] "--------------------- Welcome to GAPIT ----------------------------"</a:t>
            </a:r>
          </a:p>
          <a:p>
            <a:r>
              <a:rPr lang="en-GB" sz="1000" dirty="0">
                <a:effectLst/>
                <a:latin typeface="Courier" panose="02070309020205020404" pitchFamily="49" charset="0"/>
              </a:rPr>
              <a:t>## [1] "</a:t>
            </a:r>
            <a:r>
              <a:rPr lang="en-GB" sz="1000" dirty="0" err="1">
                <a:effectLst/>
                <a:latin typeface="Courier" panose="02070309020205020404" pitchFamily="49" charset="0"/>
              </a:rPr>
              <a:t>gBLUP</a:t>
            </a:r>
            <a:r>
              <a:rPr lang="en-GB" sz="1000" dirty="0">
                <a:effectLst/>
                <a:latin typeface="Courier" panose="02070309020205020404" pitchFamily="49" charset="0"/>
              </a:rPr>
              <a:t>"</a:t>
            </a:r>
          </a:p>
          <a:p>
            <a:r>
              <a:rPr lang="en-GB" sz="1000" dirty="0">
                <a:effectLst/>
                <a:latin typeface="Courier" panose="02070309020205020404" pitchFamily="49" charset="0"/>
              </a:rPr>
              <a:t>## [1] "--------------------Processing traits----------------------------------"</a:t>
            </a:r>
          </a:p>
          <a:p>
            <a:r>
              <a:rPr lang="en-GB" sz="1000" dirty="0">
                <a:effectLst/>
                <a:latin typeface="Courier" panose="02070309020205020404" pitchFamily="49" charset="0"/>
              </a:rPr>
              <a:t>## [1] "Phenotype provided!"</a:t>
            </a:r>
          </a:p>
          <a:p>
            <a:r>
              <a:rPr lang="en-GB" sz="1000" dirty="0">
                <a:effectLst/>
                <a:latin typeface="Courier" panose="02070309020205020404" pitchFamily="49" charset="0"/>
              </a:rPr>
              <a:t>## [1] "The 1 model in all."</a:t>
            </a:r>
          </a:p>
          <a:p>
            <a:r>
              <a:rPr lang="en-GB" sz="1000" dirty="0">
                <a:effectLst/>
                <a:latin typeface="Courier" panose="02070309020205020404" pitchFamily="49" charset="0"/>
              </a:rPr>
              <a:t>## [1] "MLM"</a:t>
            </a:r>
          </a:p>
          <a:p>
            <a:r>
              <a:rPr lang="en-GB" sz="1000" dirty="0">
                <a:effectLst/>
                <a:latin typeface="Courier" panose="02070309020205020404" pitchFamily="49" charset="0"/>
              </a:rPr>
              <a:t>## [1] "GAPIT.DP in process..."</a:t>
            </a:r>
          </a:p>
          <a:p>
            <a:r>
              <a:rPr lang="en-GB" sz="1000" dirty="0">
                <a:effectLst/>
                <a:latin typeface="Courier" panose="02070309020205020404" pitchFamily="49" charset="0"/>
              </a:rPr>
              <a:t>## [1] "GAPIT will filter marker with MAF setting !!"</a:t>
            </a:r>
          </a:p>
          <a:p>
            <a:r>
              <a:rPr lang="en-GB" sz="1000" dirty="0">
                <a:effectLst/>
                <a:latin typeface="Courier" panose="02070309020205020404" pitchFamily="49" charset="0"/>
              </a:rPr>
              <a:t>## [1] "The markers will be filtered by SNP.MAF: 0.05"</a:t>
            </a:r>
          </a:p>
          <a:p>
            <a:r>
              <a:rPr lang="en-GB" sz="1000" dirty="0">
                <a:effectLst/>
                <a:latin typeface="Courier" panose="02070309020205020404" pitchFamily="49" charset="0"/>
              </a:rPr>
              <a:t>## </a:t>
            </a:r>
            <a:r>
              <a:rPr lang="en-GB" sz="1000" dirty="0" err="1">
                <a:effectLst/>
                <a:latin typeface="Courier" panose="02070309020205020404" pitchFamily="49" charset="0"/>
              </a:rPr>
              <a:t>maf_index</a:t>
            </a:r>
            <a:endParaRPr lang="en-GB" sz="1000" dirty="0">
              <a:effectLst/>
              <a:latin typeface="Courier" panose="02070309020205020404" pitchFamily="49" charset="0"/>
            </a:endParaRPr>
          </a:p>
          <a:p>
            <a:r>
              <a:rPr lang="en-GB" sz="1000" dirty="0">
                <a:effectLst/>
                <a:latin typeface="Courier" panose="02070309020205020404" pitchFamily="49" charset="0"/>
              </a:rPr>
              <a:t>## FALSE TRUE</a:t>
            </a:r>
          </a:p>
          <a:p>
            <a:r>
              <a:rPr lang="en-GB" sz="1000" dirty="0">
                <a:effectLst/>
                <a:latin typeface="Courier" panose="02070309020205020404" pitchFamily="49" charset="0"/>
              </a:rPr>
              <a:t>## 2150 34751</a:t>
            </a:r>
          </a:p>
          <a:p>
            <a:r>
              <a:rPr lang="en-GB" sz="1000" dirty="0">
                <a:effectLst/>
                <a:latin typeface="Courier" panose="02070309020205020404" pitchFamily="49" charset="0"/>
              </a:rPr>
              <a:t>## [1] "Calculating kinship..."</a:t>
            </a:r>
          </a:p>
          <a:p>
            <a:r>
              <a:rPr lang="en-GB" sz="1000" dirty="0">
                <a:effectLst/>
                <a:latin typeface="Courier" panose="02070309020205020404" pitchFamily="49" charset="0"/>
              </a:rPr>
              <a:t>## [1] "Number of individuals and SNPs are 413 and 34751"</a:t>
            </a:r>
          </a:p>
          <a:p>
            <a:r>
              <a:rPr lang="en-GB" sz="1000" dirty="0">
                <a:effectLst/>
                <a:latin typeface="Courier" panose="02070309020205020404" pitchFamily="49" charset="0"/>
              </a:rPr>
              <a:t>## [1] "Calculating kinship with </a:t>
            </a:r>
            <a:r>
              <a:rPr lang="en-GB" sz="1000" dirty="0" err="1">
                <a:effectLst/>
                <a:latin typeface="Courier" panose="02070309020205020404" pitchFamily="49" charset="0"/>
              </a:rPr>
              <a:t>VanRaden</a:t>
            </a:r>
            <a:r>
              <a:rPr lang="en-GB" sz="1000" dirty="0">
                <a:effectLst/>
                <a:latin typeface="Courier" panose="02070309020205020404" pitchFamily="49" charset="0"/>
              </a:rPr>
              <a:t> method..."</a:t>
            </a:r>
          </a:p>
          <a:p>
            <a:r>
              <a:rPr lang="en-GB" sz="1000" dirty="0">
                <a:effectLst/>
                <a:latin typeface="Courier" panose="02070309020205020404" pitchFamily="49" charset="0"/>
              </a:rPr>
              <a:t>## [1] "</a:t>
            </a:r>
            <a:r>
              <a:rPr lang="en-GB" sz="1000" dirty="0" err="1">
                <a:effectLst/>
                <a:latin typeface="Courier" panose="02070309020205020404" pitchFamily="49" charset="0"/>
              </a:rPr>
              <a:t>substracting</a:t>
            </a:r>
            <a:r>
              <a:rPr lang="en-GB" sz="1000" dirty="0">
                <a:effectLst/>
                <a:latin typeface="Courier" panose="02070309020205020404" pitchFamily="49" charset="0"/>
              </a:rPr>
              <a:t> P..."</a:t>
            </a:r>
          </a:p>
          <a:p>
            <a:r>
              <a:rPr lang="en-GB" sz="1000" dirty="0">
                <a:effectLst/>
                <a:latin typeface="Courier" panose="02070309020205020404" pitchFamily="49" charset="0"/>
              </a:rPr>
              <a:t>## [1] "Getting X’X..."</a:t>
            </a:r>
          </a:p>
          <a:p>
            <a:r>
              <a:rPr lang="en-GB" sz="1000" dirty="0">
                <a:effectLst/>
                <a:latin typeface="Courier" panose="02070309020205020404" pitchFamily="49" charset="0"/>
              </a:rPr>
              <a:t>## [1] "Adjusting..."</a:t>
            </a:r>
          </a:p>
          <a:p>
            <a:r>
              <a:rPr lang="en-GB" sz="1000" dirty="0">
                <a:effectLst/>
                <a:latin typeface="Courier" panose="02070309020205020404" pitchFamily="49" charset="0"/>
              </a:rPr>
              <a:t>## [1] "Calculating kinship with </a:t>
            </a:r>
            <a:r>
              <a:rPr lang="en-GB" sz="1000" dirty="0" err="1">
                <a:effectLst/>
                <a:latin typeface="Courier" panose="02070309020205020404" pitchFamily="49" charset="0"/>
              </a:rPr>
              <a:t>VanRaden</a:t>
            </a:r>
            <a:r>
              <a:rPr lang="en-GB" sz="1000" dirty="0">
                <a:effectLst/>
                <a:latin typeface="Courier" panose="02070309020205020404" pitchFamily="49" charset="0"/>
              </a:rPr>
              <a:t> method: done"</a:t>
            </a:r>
          </a:p>
        </p:txBody>
      </p:sp>
    </p:spTree>
    <p:extLst>
      <p:ext uri="{BB962C8B-B14F-4D97-AF65-F5344CB8AC3E}">
        <p14:creationId xmlns:p14="http://schemas.microsoft.com/office/powerpoint/2010/main" val="2120953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0271-6400-6C97-3507-0A75E7BF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We get BLUP, PEV, BLUE, and predicted trait values</a:t>
            </a:r>
            <a:endParaRPr lang="en-GB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247D5-AAAD-25C4-70DD-53217E2030D7}"/>
              </a:ext>
            </a:extLst>
          </p:cNvPr>
          <p:cNvSpPr txBox="1"/>
          <p:nvPr/>
        </p:nvSpPr>
        <p:spPr>
          <a:xfrm>
            <a:off x="838200" y="1764323"/>
            <a:ext cx="94724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BLUP: Best Linear Unbiased Predictor shows trait variance around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PEV: prediction error variance of BLUP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BLUE: Best Linear Unbiased Estimator shows mean differences of traits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BLUP + BLUE =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CD3527-D7B9-78BA-DFAF-4BC5EF952ED2}"/>
              </a:ext>
            </a:extLst>
          </p:cNvPr>
          <p:cNvSpPr txBox="1"/>
          <p:nvPr/>
        </p:nvSpPr>
        <p:spPr>
          <a:xfrm>
            <a:off x="838200" y="3324221"/>
            <a:ext cx="6096000" cy="923330"/>
          </a:xfrm>
          <a:prstGeom prst="rect">
            <a:avLst/>
          </a:prstGeom>
          <a:solidFill>
            <a:srgbClr val="F1F1F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# load results of genomic prediction</a:t>
            </a:r>
          </a:p>
          <a:p>
            <a:r>
              <a:rPr lang="en-GB" dirty="0">
                <a:effectLst/>
                <a:latin typeface="Courier" panose="02070309020205020404" pitchFamily="49" charset="0"/>
              </a:rPr>
              <a:t>pred </a:t>
            </a:r>
            <a:r>
              <a:rPr lang="en-GB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&lt;- </a:t>
            </a:r>
            <a:r>
              <a:rPr lang="en-GB" dirty="0" err="1">
                <a:effectLst/>
                <a:latin typeface="Courier" panose="02070309020205020404" pitchFamily="49" charset="0"/>
              </a:rPr>
              <a:t>myGAPIT_BLUP</a:t>
            </a:r>
            <a:r>
              <a:rPr lang="en-GB" dirty="0" err="1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$</a:t>
            </a:r>
            <a:r>
              <a:rPr lang="en-GB" dirty="0" err="1">
                <a:effectLst/>
                <a:latin typeface="Courier" panose="02070309020205020404" pitchFamily="49" charset="0"/>
              </a:rPr>
              <a:t>Pred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r>
              <a:rPr lang="en-GB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head</a:t>
            </a:r>
            <a:r>
              <a:rPr lang="en-GB" dirty="0">
                <a:effectLst/>
                <a:latin typeface="Courier" panose="02070309020205020404" pitchFamily="49" charset="0"/>
              </a:rPr>
              <a:t>(pred)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F23D15-EE2E-634E-9934-3B9F07B9CB94}"/>
              </a:ext>
            </a:extLst>
          </p:cNvPr>
          <p:cNvSpPr txBox="1"/>
          <p:nvPr/>
        </p:nvSpPr>
        <p:spPr>
          <a:xfrm>
            <a:off x="788276" y="4461550"/>
            <a:ext cx="114037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  <a:latin typeface="Courier" panose="02070309020205020404" pitchFamily="49" charset="0"/>
              </a:rPr>
              <a:t>## Taxa Group </a:t>
            </a:r>
            <a:r>
              <a:rPr lang="en-GB" dirty="0" err="1">
                <a:effectLst/>
                <a:latin typeface="Courier" panose="02070309020205020404" pitchFamily="49" charset="0"/>
              </a:rPr>
              <a:t>RefInf</a:t>
            </a:r>
            <a:r>
              <a:rPr lang="en-GB" dirty="0">
                <a:effectLst/>
                <a:latin typeface="Courier" panose="02070309020205020404" pitchFamily="49" charset="0"/>
              </a:rPr>
              <a:t> ID BLUP PEV BLUE Prediction</a:t>
            </a:r>
          </a:p>
          <a:p>
            <a:r>
              <a:rPr lang="en-GB" dirty="0">
                <a:effectLst/>
                <a:latin typeface="Courier" panose="02070309020205020404" pitchFamily="49" charset="0"/>
              </a:rPr>
              <a:t>## 1 081215-A05 1 1 1 -10.3304078 11.01517 89.3738566605352 79.04345</a:t>
            </a:r>
          </a:p>
          <a:p>
            <a:r>
              <a:rPr lang="en-GB" dirty="0">
                <a:effectLst/>
                <a:latin typeface="Courier" panose="02070309020205020404" pitchFamily="49" charset="0"/>
              </a:rPr>
              <a:t>## 2 081215-A06 2 1 2 0.7679973 21.42044 89.3738566605352 90.14185</a:t>
            </a:r>
          </a:p>
          <a:p>
            <a:r>
              <a:rPr lang="en-GB" dirty="0">
                <a:effectLst/>
                <a:latin typeface="Courier" panose="02070309020205020404" pitchFamily="49" charset="0"/>
              </a:rPr>
              <a:t>## 3 081215-A07 3 1 3 -1.9286126 20.80244 89.3738566605352 87.44524</a:t>
            </a:r>
          </a:p>
          <a:p>
            <a:r>
              <a:rPr lang="en-GB" dirty="0">
                <a:effectLst/>
                <a:latin typeface="Courier" panose="02070309020205020404" pitchFamily="49" charset="0"/>
              </a:rPr>
              <a:t>## 4 081215-A08 4 1 4 0.4137206 15.23512 89.3738566605352 89.78758</a:t>
            </a:r>
          </a:p>
          <a:p>
            <a:r>
              <a:rPr lang="en-GB" dirty="0">
                <a:effectLst/>
                <a:latin typeface="Courier" panose="02070309020205020404" pitchFamily="49" charset="0"/>
              </a:rPr>
              <a:t>## 5 090414-A09 5 1 5 1.8817708 18.49218 89.3738566605352 91.25563</a:t>
            </a:r>
          </a:p>
          <a:p>
            <a:r>
              <a:rPr lang="en-GB" dirty="0">
                <a:effectLst/>
                <a:latin typeface="Courier" panose="02070309020205020404" pitchFamily="49" charset="0"/>
              </a:rPr>
              <a:t>## 6 090105-A02 7 1 6 8.8639442 20.66431 89.3738566605352 98.23780</a:t>
            </a:r>
          </a:p>
        </p:txBody>
      </p:sp>
    </p:spTree>
    <p:extLst>
      <p:ext uri="{BB962C8B-B14F-4D97-AF65-F5344CB8AC3E}">
        <p14:creationId xmlns:p14="http://schemas.microsoft.com/office/powerpoint/2010/main" val="4012779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BBB74-FBCB-5F07-5425-2E4316BB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Of course, predicted flowering time is well correlated with observed values</a:t>
            </a:r>
            <a:endParaRPr lang="en-GB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1E47C-D4AD-95CE-0C46-1355E22C8FEE}"/>
              </a:ext>
            </a:extLst>
          </p:cNvPr>
          <p:cNvSpPr txBox="1"/>
          <p:nvPr/>
        </p:nvSpPr>
        <p:spPr>
          <a:xfrm>
            <a:off x="838200" y="1857051"/>
            <a:ext cx="10376338" cy="1754326"/>
          </a:xfrm>
          <a:prstGeom prst="rect">
            <a:avLst/>
          </a:prstGeom>
          <a:solidFill>
            <a:srgbClr val="F1F1F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# align predicted and observed traits following the taxa name</a:t>
            </a:r>
          </a:p>
          <a:p>
            <a:r>
              <a:rPr lang="en-GB" dirty="0">
                <a:effectLst/>
                <a:latin typeface="Courier" panose="02070309020205020404" pitchFamily="49" charset="0"/>
              </a:rPr>
              <a:t>pred </a:t>
            </a:r>
            <a:r>
              <a:rPr lang="en-GB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&lt;- </a:t>
            </a:r>
            <a:r>
              <a:rPr lang="en-GB" dirty="0">
                <a:effectLst/>
                <a:latin typeface="Courier" panose="02070309020205020404" pitchFamily="49" charset="0"/>
              </a:rPr>
              <a:t>pred[</a:t>
            </a:r>
            <a:r>
              <a:rPr lang="en-GB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order</a:t>
            </a:r>
            <a:r>
              <a:rPr lang="en-GB" dirty="0">
                <a:effectLst/>
                <a:latin typeface="Courier" panose="02070309020205020404" pitchFamily="49" charset="0"/>
              </a:rPr>
              <a:t>(</a:t>
            </a:r>
            <a:r>
              <a:rPr lang="en-GB" dirty="0" err="1">
                <a:effectLst/>
                <a:latin typeface="Courier" panose="02070309020205020404" pitchFamily="49" charset="0"/>
              </a:rPr>
              <a:t>pred</a:t>
            </a:r>
            <a:r>
              <a:rPr lang="en-GB" dirty="0" err="1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$</a:t>
            </a:r>
            <a:r>
              <a:rPr lang="en-GB" dirty="0" err="1">
                <a:effectLst/>
                <a:latin typeface="Courier" panose="02070309020205020404" pitchFamily="49" charset="0"/>
              </a:rPr>
              <a:t>Taxa</a:t>
            </a:r>
            <a:r>
              <a:rPr lang="en-GB" dirty="0">
                <a:effectLst/>
                <a:latin typeface="Courier" panose="02070309020205020404" pitchFamily="49" charset="0"/>
              </a:rPr>
              <a:t>),]</a:t>
            </a:r>
          </a:p>
          <a:p>
            <a:r>
              <a:rPr lang="en-GB" dirty="0">
                <a:effectLst/>
                <a:latin typeface="Courier" panose="02070309020205020404" pitchFamily="49" charset="0"/>
              </a:rPr>
              <a:t>y </a:t>
            </a:r>
            <a:r>
              <a:rPr lang="en-GB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&lt;- </a:t>
            </a:r>
            <a:r>
              <a:rPr lang="en-GB" dirty="0">
                <a:effectLst/>
                <a:latin typeface="Courier" panose="02070309020205020404" pitchFamily="49" charset="0"/>
              </a:rPr>
              <a:t>p[</a:t>
            </a:r>
            <a:r>
              <a:rPr lang="en-GB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order</a:t>
            </a:r>
            <a:r>
              <a:rPr lang="en-GB" dirty="0">
                <a:effectLst/>
                <a:latin typeface="Courier" panose="02070309020205020404" pitchFamily="49" charset="0"/>
              </a:rPr>
              <a:t>(</a:t>
            </a:r>
            <a:r>
              <a:rPr lang="en-GB" dirty="0" err="1">
                <a:effectLst/>
                <a:latin typeface="Courier" panose="02070309020205020404" pitchFamily="49" charset="0"/>
              </a:rPr>
              <a:t>p</a:t>
            </a:r>
            <a:r>
              <a:rPr lang="en-GB" dirty="0" err="1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$</a:t>
            </a:r>
            <a:r>
              <a:rPr lang="en-GB" dirty="0" err="1">
                <a:effectLst/>
                <a:latin typeface="Courier" panose="02070309020205020404" pitchFamily="49" charset="0"/>
              </a:rPr>
              <a:t>HybID</a:t>
            </a:r>
            <a:r>
              <a:rPr lang="en-GB" dirty="0">
                <a:effectLst/>
                <a:latin typeface="Courier" panose="02070309020205020404" pitchFamily="49" charset="0"/>
              </a:rPr>
              <a:t>),]</a:t>
            </a:r>
          </a:p>
          <a:p>
            <a:r>
              <a:rPr lang="en-GB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# calculate Pearson</a:t>
            </a:r>
            <a:r>
              <a:rPr lang="en-GB" dirty="0">
                <a:solidFill>
                  <a:srgbClr val="8F5A03"/>
                </a:solidFill>
                <a:effectLst/>
                <a:latin typeface="Helvetica" pitchFamily="2" charset="0"/>
              </a:rPr>
              <a:t> </a:t>
            </a:r>
            <a:r>
              <a:rPr lang="en-GB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s correlation between predicted and observed flowering</a:t>
            </a:r>
          </a:p>
          <a:p>
            <a:r>
              <a:rPr lang="en-GB" dirty="0" err="1">
                <a:effectLst/>
                <a:latin typeface="Courier" panose="02070309020205020404" pitchFamily="49" charset="0"/>
              </a:rPr>
              <a:t>cor.test</a:t>
            </a:r>
            <a:r>
              <a:rPr lang="en-GB" dirty="0">
                <a:effectLst/>
                <a:latin typeface="Courier" panose="02070309020205020404" pitchFamily="49" charset="0"/>
              </a:rPr>
              <a:t>(</a:t>
            </a:r>
            <a:r>
              <a:rPr lang="en-GB" dirty="0" err="1">
                <a:effectLst/>
                <a:latin typeface="Courier" panose="02070309020205020404" pitchFamily="49" charset="0"/>
              </a:rPr>
              <a:t>pred</a:t>
            </a:r>
            <a:r>
              <a:rPr lang="en-GB" dirty="0" err="1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$</a:t>
            </a:r>
            <a:r>
              <a:rPr lang="en-GB" dirty="0" err="1">
                <a:effectLst/>
                <a:latin typeface="Courier" panose="02070309020205020404" pitchFamily="49" charset="0"/>
              </a:rPr>
              <a:t>Prediction</a:t>
            </a:r>
            <a:r>
              <a:rPr lang="en-GB" dirty="0">
                <a:effectLst/>
                <a:latin typeface="Courier" panose="02070309020205020404" pitchFamily="49" charset="0"/>
              </a:rPr>
              <a:t>, y</a:t>
            </a:r>
            <a:r>
              <a:rPr lang="en-GB" dirty="0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$</a:t>
            </a:r>
            <a:r>
              <a:rPr lang="en-GB" dirty="0">
                <a:effectLst/>
                <a:latin typeface="Courier" panose="02070309020205020404" pitchFamily="49" charset="0"/>
              </a:rPr>
              <a:t>Year06Flowering.time.at.Arkansas , method = '</a:t>
            </a:r>
            <a:r>
              <a:rPr lang="en-GB" dirty="0" err="1">
                <a:effectLst/>
                <a:latin typeface="Courier" panose="02070309020205020404" pitchFamily="49" charset="0"/>
              </a:rPr>
              <a:t>pearson</a:t>
            </a:r>
            <a:r>
              <a:rPr lang="en-GB" dirty="0">
                <a:effectLst/>
                <a:latin typeface="Courier" panose="02070309020205020404" pitchFamily="49" charset="0"/>
              </a:rPr>
              <a:t>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FE222-12E0-FE8B-97C1-EA6EC51FF54F}"/>
              </a:ext>
            </a:extLst>
          </p:cNvPr>
          <p:cNvSpPr txBox="1"/>
          <p:nvPr/>
        </p:nvSpPr>
        <p:spPr>
          <a:xfrm>
            <a:off x="838199" y="3523622"/>
            <a:ext cx="863162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effectLst/>
                <a:latin typeface="Courier" panose="02070309020205020404" pitchFamily="49" charset="0"/>
              </a:rPr>
              <a:t>##</a:t>
            </a:r>
          </a:p>
          <a:p>
            <a:r>
              <a:rPr lang="en-GB" sz="1600" dirty="0">
                <a:effectLst/>
                <a:latin typeface="Courier" panose="02070309020205020404" pitchFamily="49" charset="0"/>
              </a:rPr>
              <a:t>## Pearson’s product-moment correlation</a:t>
            </a:r>
          </a:p>
          <a:p>
            <a:r>
              <a:rPr lang="en-GB" sz="1600" dirty="0">
                <a:effectLst/>
                <a:latin typeface="Courier" panose="02070309020205020404" pitchFamily="49" charset="0"/>
              </a:rPr>
              <a:t>##</a:t>
            </a:r>
          </a:p>
          <a:p>
            <a:r>
              <a:rPr lang="en-GB" sz="1600" dirty="0">
                <a:effectLst/>
                <a:latin typeface="Courier" panose="02070309020205020404" pitchFamily="49" charset="0"/>
              </a:rPr>
              <a:t>## data: </a:t>
            </a:r>
            <a:r>
              <a:rPr lang="en-GB" sz="1600" dirty="0" err="1">
                <a:effectLst/>
                <a:latin typeface="Courier" panose="02070309020205020404" pitchFamily="49" charset="0"/>
              </a:rPr>
              <a:t>pred$Prediction</a:t>
            </a:r>
            <a:r>
              <a:rPr lang="en-GB" sz="1600" dirty="0">
                <a:effectLst/>
                <a:latin typeface="Courier" panose="02070309020205020404" pitchFamily="49" charset="0"/>
              </a:rPr>
              <a:t> and y$Year06Flowering.time.at.Arkansas</a:t>
            </a:r>
          </a:p>
          <a:p>
            <a:r>
              <a:rPr lang="en-GB" sz="1600" dirty="0">
                <a:effectLst/>
                <a:latin typeface="Courier" panose="02070309020205020404" pitchFamily="49" charset="0"/>
              </a:rPr>
              <a:t>## t = 49.431, </a:t>
            </a:r>
            <a:r>
              <a:rPr lang="en-GB" sz="1600" dirty="0" err="1">
                <a:effectLst/>
                <a:latin typeface="Courier" panose="02070309020205020404" pitchFamily="49" charset="0"/>
              </a:rPr>
              <a:t>df</a:t>
            </a:r>
            <a:r>
              <a:rPr lang="en-GB" sz="1600" dirty="0">
                <a:effectLst/>
                <a:latin typeface="Courier" panose="02070309020205020404" pitchFamily="49" charset="0"/>
              </a:rPr>
              <a:t> = 335, p-value &lt; 2.2e-16</a:t>
            </a:r>
          </a:p>
          <a:p>
            <a:r>
              <a:rPr lang="en-GB" sz="1600" dirty="0">
                <a:effectLst/>
                <a:latin typeface="Courier" panose="02070309020205020404" pitchFamily="49" charset="0"/>
              </a:rPr>
              <a:t>## alternative hypothesis: true correlation is not equal to 0</a:t>
            </a:r>
          </a:p>
          <a:p>
            <a:r>
              <a:rPr lang="en-GB" sz="1600" dirty="0">
                <a:effectLst/>
                <a:latin typeface="Courier" panose="02070309020205020404" pitchFamily="49" charset="0"/>
              </a:rPr>
              <a:t>## 95 percent confidence interval:</a:t>
            </a:r>
          </a:p>
          <a:p>
            <a:r>
              <a:rPr lang="en-GB" sz="1600" dirty="0">
                <a:effectLst/>
                <a:latin typeface="Courier" panose="02070309020205020404" pitchFamily="49" charset="0"/>
              </a:rPr>
              <a:t>## 0.9234637 0.9494873</a:t>
            </a:r>
          </a:p>
          <a:p>
            <a:r>
              <a:rPr lang="en-GB" sz="1600" dirty="0">
                <a:effectLst/>
                <a:latin typeface="Courier" panose="02070309020205020404" pitchFamily="49" charset="0"/>
              </a:rPr>
              <a:t>## sample estimates:</a:t>
            </a:r>
          </a:p>
          <a:p>
            <a:r>
              <a:rPr lang="en-GB" sz="1600" dirty="0">
                <a:effectLst/>
                <a:latin typeface="Courier" panose="02070309020205020404" pitchFamily="49" charset="0"/>
              </a:rPr>
              <a:t>## </a:t>
            </a:r>
            <a:r>
              <a:rPr lang="en-GB" sz="1600" dirty="0" err="1">
                <a:effectLst/>
                <a:latin typeface="Courier" panose="02070309020205020404" pitchFamily="49" charset="0"/>
              </a:rPr>
              <a:t>cor</a:t>
            </a:r>
            <a:endParaRPr lang="en-GB" sz="1600" dirty="0">
              <a:effectLst/>
              <a:latin typeface="Courier" panose="02070309020205020404" pitchFamily="49" charset="0"/>
            </a:endParaRPr>
          </a:p>
          <a:p>
            <a:r>
              <a:rPr lang="en-GB" sz="1600" dirty="0">
                <a:effectLst/>
                <a:latin typeface="Courier" panose="02070309020205020404" pitchFamily="49" charset="0"/>
              </a:rPr>
              <a:t>## 0.9377791</a:t>
            </a:r>
          </a:p>
        </p:txBody>
      </p:sp>
    </p:spTree>
    <p:extLst>
      <p:ext uri="{BB962C8B-B14F-4D97-AF65-F5344CB8AC3E}">
        <p14:creationId xmlns:p14="http://schemas.microsoft.com/office/powerpoint/2010/main" val="170289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8BE2-D74A-C98A-0F2F-765BD56E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What to do in this exercise</a:t>
            </a:r>
            <a:br>
              <a:rPr lang="en-GB" sz="40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GB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BA887-2EAA-1143-986F-593A33BE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570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GWAS example: Find genomic region associated with the seed length</a:t>
            </a:r>
          </a:p>
          <a:p>
            <a:pPr marL="0" indent="0">
              <a:buNone/>
            </a:pPr>
            <a:endParaRPr lang="en-GB" sz="24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sz="24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GS example: Predict flowering time between different study years</a:t>
            </a:r>
          </a:p>
          <a:p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sz="24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Finally, you will be able to try GWAS/GS for traits of </a:t>
            </a:r>
            <a:r>
              <a:rPr lang="en-GB" sz="240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your interest!</a:t>
            </a:r>
            <a:endParaRPr lang="en-GB" sz="24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320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10BF-D4ED-BC54-4F7B-C115CC73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Predicted flowering time is correlated with those observed on 2007</a:t>
            </a:r>
            <a:endParaRPr lang="en-GB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288D4-45C5-EFB2-0449-76E580A508DF}"/>
              </a:ext>
            </a:extLst>
          </p:cNvPr>
          <p:cNvSpPr txBox="1"/>
          <p:nvPr/>
        </p:nvSpPr>
        <p:spPr>
          <a:xfrm>
            <a:off x="704193" y="1723467"/>
            <a:ext cx="10930759" cy="2123658"/>
          </a:xfrm>
          <a:prstGeom prst="rect">
            <a:avLst/>
          </a:prstGeom>
          <a:solidFill>
            <a:srgbClr val="F1F1F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# perform a linear regression to estimate the slope and intercept</a:t>
            </a:r>
          </a:p>
          <a:p>
            <a:r>
              <a:rPr lang="en-GB" sz="1600" dirty="0">
                <a:effectLst/>
                <a:latin typeface="Courier" panose="02070309020205020404" pitchFamily="49" charset="0"/>
              </a:rPr>
              <a:t>res </a:t>
            </a:r>
            <a:r>
              <a:rPr lang="en-GB" sz="1600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&lt;- </a:t>
            </a:r>
            <a:r>
              <a:rPr lang="en-GB" sz="1600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lm</a:t>
            </a:r>
            <a:r>
              <a:rPr lang="en-GB" sz="1600" dirty="0">
                <a:effectLst/>
                <a:latin typeface="Courier" panose="02070309020205020404" pitchFamily="49" charset="0"/>
              </a:rPr>
              <a:t>(y</a:t>
            </a:r>
            <a:r>
              <a:rPr lang="en-GB" sz="1600" dirty="0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$</a:t>
            </a:r>
            <a:r>
              <a:rPr lang="en-GB" sz="1600" dirty="0">
                <a:effectLst/>
                <a:latin typeface="Courier" panose="02070309020205020404" pitchFamily="49" charset="0"/>
              </a:rPr>
              <a:t>Year07Flowering.time.at.Arkansas</a:t>
            </a:r>
            <a:r>
              <a:rPr lang="en-GB" sz="1600" dirty="0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~</a:t>
            </a:r>
            <a:r>
              <a:rPr lang="en-GB" sz="1600" dirty="0">
                <a:effectLst/>
                <a:latin typeface="Courier" panose="02070309020205020404" pitchFamily="49" charset="0"/>
              </a:rPr>
              <a:t>pred</a:t>
            </a:r>
            <a:r>
              <a:rPr lang="en-GB" sz="1600" dirty="0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$</a:t>
            </a:r>
            <a:r>
              <a:rPr lang="en-GB" sz="1600" dirty="0">
                <a:effectLst/>
                <a:latin typeface="Courier" panose="02070309020205020404" pitchFamily="49" charset="0"/>
              </a:rPr>
              <a:t>Prediction)</a:t>
            </a:r>
          </a:p>
          <a:p>
            <a:r>
              <a:rPr lang="en-GB" sz="1600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# plot the results</a:t>
            </a:r>
          </a:p>
          <a:p>
            <a:r>
              <a:rPr lang="en-GB" sz="1600" dirty="0">
                <a:effectLst/>
                <a:latin typeface="Courier" panose="02070309020205020404" pitchFamily="49" charset="0"/>
              </a:rPr>
              <a:t>plot(</a:t>
            </a:r>
            <a:r>
              <a:rPr lang="en-GB" sz="1600" dirty="0" err="1">
                <a:effectLst/>
                <a:latin typeface="Courier" panose="02070309020205020404" pitchFamily="49" charset="0"/>
              </a:rPr>
              <a:t>pred</a:t>
            </a:r>
            <a:r>
              <a:rPr lang="en-GB" sz="1600" dirty="0" err="1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$</a:t>
            </a:r>
            <a:r>
              <a:rPr lang="en-GB" sz="1600" dirty="0" err="1">
                <a:effectLst/>
                <a:latin typeface="Courier" panose="02070309020205020404" pitchFamily="49" charset="0"/>
              </a:rPr>
              <a:t>Prediction</a:t>
            </a:r>
            <a:r>
              <a:rPr lang="en-GB" sz="1600" dirty="0">
                <a:effectLst/>
                <a:latin typeface="Courier" panose="02070309020205020404" pitchFamily="49" charset="0"/>
              </a:rPr>
              <a:t>,</a:t>
            </a:r>
          </a:p>
          <a:p>
            <a:r>
              <a:rPr lang="en-GB" sz="1600" dirty="0">
                <a:effectLst/>
                <a:latin typeface="Courier" panose="02070309020205020404" pitchFamily="49" charset="0"/>
              </a:rPr>
              <a:t>y</a:t>
            </a:r>
            <a:r>
              <a:rPr lang="en-GB" sz="1600" dirty="0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$</a:t>
            </a:r>
            <a:r>
              <a:rPr lang="en-GB" sz="1600" dirty="0">
                <a:effectLst/>
                <a:latin typeface="Courier" panose="02070309020205020404" pitchFamily="49" charset="0"/>
              </a:rPr>
              <a:t>Year07Flowering.time.at.Arkansas,</a:t>
            </a:r>
          </a:p>
          <a:p>
            <a:r>
              <a:rPr lang="en-GB" sz="1600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ylab</a:t>
            </a:r>
            <a:r>
              <a:rPr lang="en-GB" sz="16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=</a:t>
            </a:r>
            <a:r>
              <a:rPr lang="en-GB" sz="1600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"flowering 2007"</a:t>
            </a: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1600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xlab</a:t>
            </a:r>
            <a:r>
              <a:rPr lang="en-GB" sz="16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=</a:t>
            </a:r>
            <a:r>
              <a:rPr lang="en-GB" sz="1600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"predicted"</a:t>
            </a: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  <a:endParaRPr lang="en-GB" sz="1600" dirty="0">
              <a:solidFill>
                <a:srgbClr val="4F9A05"/>
              </a:solidFill>
              <a:effectLst/>
              <a:latin typeface="Courier" panose="02070309020205020404" pitchFamily="49" charset="0"/>
            </a:endParaRPr>
          </a:p>
          <a:p>
            <a:r>
              <a:rPr lang="en-GB" sz="16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main=paste</a:t>
            </a: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1600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"r ="</a:t>
            </a: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  <a:r>
              <a:rPr lang="en-GB" sz="16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round</a:t>
            </a: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16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sqrt</a:t>
            </a: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16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summary</a:t>
            </a: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(res)</a:t>
            </a:r>
            <a:r>
              <a:rPr lang="en-GB" sz="1600" dirty="0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$</a:t>
            </a:r>
            <a:r>
              <a:rPr lang="en-GB" sz="16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r.squared</a:t>
            </a: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),</a:t>
            </a:r>
            <a:r>
              <a:rPr lang="en-GB" sz="1600" dirty="0">
                <a:solidFill>
                  <a:srgbClr val="0000CF"/>
                </a:solidFill>
                <a:effectLst/>
                <a:latin typeface="Courier" panose="02070309020205020404" pitchFamily="49" charset="0"/>
              </a:rPr>
              <a:t>2</a:t>
            </a: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)))</a:t>
            </a:r>
            <a:endParaRPr lang="en-GB" sz="1600" dirty="0">
              <a:solidFill>
                <a:srgbClr val="214A88"/>
              </a:solidFill>
              <a:effectLst/>
              <a:latin typeface="Courier" panose="02070309020205020404" pitchFamily="49" charset="0"/>
            </a:endParaRPr>
          </a:p>
          <a:p>
            <a:r>
              <a:rPr lang="en-GB" sz="1600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abline</a:t>
            </a:r>
            <a:r>
              <a:rPr lang="en-GB" sz="16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(res)</a:t>
            </a:r>
            <a:endParaRPr lang="en-GB" sz="1600" dirty="0">
              <a:solidFill>
                <a:srgbClr val="214A88"/>
              </a:solidFill>
              <a:effectLst/>
              <a:latin typeface="Courier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0A30EF-AE59-7B27-AE19-C74481EBC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539" y="4129065"/>
            <a:ext cx="5064921" cy="225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37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dots&#10;&#10;Description automatically generated with medium confidence">
            <a:extLst>
              <a:ext uri="{FF2B5EF4-FFF2-40B4-BE49-F238E27FC236}">
                <a16:creationId xmlns:a16="http://schemas.microsoft.com/office/drawing/2014/main" id="{86263EB1-4541-46A1-0C98-DF44A3D8C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384" y="3581124"/>
            <a:ext cx="4955231" cy="32187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A3F2D0-A6F4-8186-D2D4-14EA8A93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Predicted flowering time is correlated with those of missing accessions</a:t>
            </a:r>
            <a:endParaRPr lang="en-GB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D91D5-33DB-C7CC-AA04-58ECD6279EE5}"/>
              </a:ext>
            </a:extLst>
          </p:cNvPr>
          <p:cNvSpPr txBox="1"/>
          <p:nvPr/>
        </p:nvSpPr>
        <p:spPr>
          <a:xfrm>
            <a:off x="704193" y="1630254"/>
            <a:ext cx="10649607" cy="2031325"/>
          </a:xfrm>
          <a:prstGeom prst="rect">
            <a:avLst/>
          </a:prstGeom>
          <a:solidFill>
            <a:srgbClr val="F1F1F1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Courier" panose="02070309020205020404" pitchFamily="49" charset="0"/>
              </a:rPr>
              <a:t>NA06 </a:t>
            </a:r>
            <a:r>
              <a:rPr lang="en-GB" sz="1400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&lt;- </a:t>
            </a:r>
            <a:r>
              <a:rPr lang="en-GB" sz="1400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is.na</a:t>
            </a:r>
            <a:r>
              <a:rPr lang="en-GB" sz="1400" dirty="0">
                <a:effectLst/>
                <a:latin typeface="Courier" panose="02070309020205020404" pitchFamily="49" charset="0"/>
              </a:rPr>
              <a:t>(y</a:t>
            </a:r>
            <a:r>
              <a:rPr lang="en-GB" sz="1400" dirty="0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$</a:t>
            </a:r>
            <a:r>
              <a:rPr lang="en-GB" sz="1400" dirty="0">
                <a:effectLst/>
                <a:latin typeface="Courier" panose="02070309020205020404" pitchFamily="49" charset="0"/>
              </a:rPr>
              <a:t>Year06Flowering.time.at.Arkansas)</a:t>
            </a:r>
          </a:p>
          <a:p>
            <a:r>
              <a:rPr lang="en-GB" sz="1400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# perform a linear regression to estimate the slope and intercept</a:t>
            </a:r>
          </a:p>
          <a:p>
            <a:r>
              <a:rPr lang="en-GB" sz="1400" dirty="0">
                <a:effectLst/>
                <a:latin typeface="Courier" panose="02070309020205020404" pitchFamily="49" charset="0"/>
              </a:rPr>
              <a:t>res </a:t>
            </a:r>
            <a:r>
              <a:rPr lang="en-GB" sz="1400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&lt;- </a:t>
            </a:r>
            <a:r>
              <a:rPr lang="en-GB" sz="1400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lm</a:t>
            </a:r>
            <a:r>
              <a:rPr lang="en-GB" sz="1400" dirty="0">
                <a:effectLst/>
                <a:latin typeface="Courier" panose="02070309020205020404" pitchFamily="49" charset="0"/>
              </a:rPr>
              <a:t>(y</a:t>
            </a:r>
            <a:r>
              <a:rPr lang="en-GB" sz="1400" dirty="0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$</a:t>
            </a:r>
            <a:r>
              <a:rPr lang="en-GB" sz="1400" dirty="0">
                <a:effectLst/>
                <a:latin typeface="Courier" panose="02070309020205020404" pitchFamily="49" charset="0"/>
              </a:rPr>
              <a:t>Year07Flowering.time.at.Arkansas[NA06]</a:t>
            </a:r>
            <a:r>
              <a:rPr lang="en-GB" sz="1400" dirty="0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~</a:t>
            </a:r>
            <a:r>
              <a:rPr lang="en-GB" sz="1400" dirty="0" err="1">
                <a:effectLst/>
                <a:latin typeface="Courier" panose="02070309020205020404" pitchFamily="49" charset="0"/>
              </a:rPr>
              <a:t>pred</a:t>
            </a:r>
            <a:r>
              <a:rPr lang="en-GB" sz="1400" dirty="0" err="1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$</a:t>
            </a:r>
            <a:r>
              <a:rPr lang="en-GB" sz="1400" dirty="0" err="1">
                <a:effectLst/>
                <a:latin typeface="Courier" panose="02070309020205020404" pitchFamily="49" charset="0"/>
              </a:rPr>
              <a:t>Prediction</a:t>
            </a:r>
            <a:r>
              <a:rPr lang="en-GB" sz="1400" dirty="0">
                <a:effectLst/>
                <a:latin typeface="Courier" panose="02070309020205020404" pitchFamily="49" charset="0"/>
              </a:rPr>
              <a:t>[NA06])</a:t>
            </a:r>
          </a:p>
          <a:p>
            <a:r>
              <a:rPr lang="en-GB" sz="1400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# plot the results</a:t>
            </a:r>
          </a:p>
          <a:p>
            <a:r>
              <a:rPr lang="en-GB" sz="1400" dirty="0">
                <a:effectLst/>
                <a:latin typeface="Courier" panose="02070309020205020404" pitchFamily="49" charset="0"/>
              </a:rPr>
              <a:t>plot(</a:t>
            </a:r>
            <a:r>
              <a:rPr lang="en-GB" sz="1400" dirty="0" err="1">
                <a:effectLst/>
                <a:latin typeface="Courier" panose="02070309020205020404" pitchFamily="49" charset="0"/>
              </a:rPr>
              <a:t>pred</a:t>
            </a:r>
            <a:r>
              <a:rPr lang="en-GB" sz="1400" dirty="0" err="1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$</a:t>
            </a:r>
            <a:r>
              <a:rPr lang="en-GB" sz="1400" dirty="0" err="1">
                <a:effectLst/>
                <a:latin typeface="Courier" panose="02070309020205020404" pitchFamily="49" charset="0"/>
              </a:rPr>
              <a:t>Prediction</a:t>
            </a:r>
            <a:r>
              <a:rPr lang="en-GB" sz="1400" dirty="0">
                <a:effectLst/>
                <a:latin typeface="Courier" panose="02070309020205020404" pitchFamily="49" charset="0"/>
              </a:rPr>
              <a:t>[NA06],</a:t>
            </a:r>
          </a:p>
          <a:p>
            <a:r>
              <a:rPr lang="en-GB" sz="1400" dirty="0">
                <a:effectLst/>
                <a:latin typeface="Courier" panose="02070309020205020404" pitchFamily="49" charset="0"/>
              </a:rPr>
              <a:t>y</a:t>
            </a:r>
            <a:r>
              <a:rPr lang="en-GB" sz="1400" dirty="0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$</a:t>
            </a:r>
            <a:r>
              <a:rPr lang="en-GB" sz="1400" dirty="0">
                <a:effectLst/>
                <a:latin typeface="Courier" panose="02070309020205020404" pitchFamily="49" charset="0"/>
              </a:rPr>
              <a:t>Year07Flowering.time.at.Arkansas[NA06],</a:t>
            </a:r>
          </a:p>
          <a:p>
            <a:r>
              <a:rPr lang="en-GB" sz="1400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ylab</a:t>
            </a:r>
            <a:r>
              <a:rPr lang="en-GB" sz="14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=</a:t>
            </a:r>
            <a:r>
              <a:rPr lang="en-GB" sz="1400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"flowering 2007"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sz="1400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xlab</a:t>
            </a:r>
            <a:r>
              <a:rPr lang="en-GB" sz="14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=</a:t>
            </a:r>
            <a:r>
              <a:rPr lang="en-GB" sz="1400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"predicted"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  <a:endParaRPr lang="en-GB" sz="1400" dirty="0">
              <a:solidFill>
                <a:srgbClr val="4F9A05"/>
              </a:solidFill>
              <a:effectLst/>
              <a:latin typeface="Courier" panose="02070309020205020404" pitchFamily="49" charset="0"/>
            </a:endParaRPr>
          </a:p>
          <a:p>
            <a:r>
              <a:rPr lang="en-GB" sz="14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main=paste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1400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"r ="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  <a:r>
              <a:rPr lang="en-GB" sz="14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round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14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sqrt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sz="1400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summary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(res)</a:t>
            </a:r>
            <a:r>
              <a:rPr lang="en-GB" sz="1400" dirty="0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$</a:t>
            </a:r>
            <a:r>
              <a:rPr lang="en-GB" sz="140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r.squared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),</a:t>
            </a:r>
            <a:r>
              <a:rPr lang="en-GB" sz="1400" dirty="0">
                <a:solidFill>
                  <a:srgbClr val="0000CF"/>
                </a:solidFill>
                <a:effectLst/>
                <a:latin typeface="Courier" panose="02070309020205020404" pitchFamily="49" charset="0"/>
              </a:rPr>
              <a:t>2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)))</a:t>
            </a:r>
            <a:endParaRPr lang="en-GB" sz="1400" dirty="0">
              <a:solidFill>
                <a:srgbClr val="214A88"/>
              </a:solidFill>
              <a:effectLst/>
              <a:latin typeface="Courier" panose="02070309020205020404" pitchFamily="49" charset="0"/>
            </a:endParaRPr>
          </a:p>
          <a:p>
            <a:r>
              <a:rPr lang="en-GB" sz="1400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abline</a:t>
            </a: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(res)</a:t>
            </a:r>
            <a:endParaRPr lang="en-GB" sz="1400" dirty="0">
              <a:solidFill>
                <a:srgbClr val="214A88"/>
              </a:solidFill>
              <a:effectLst/>
              <a:latin typeface="Courier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093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08AB-E7F3-371E-580C-264F708C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(3) Exercise</a:t>
            </a:r>
            <a:endParaRPr lang="en-GB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14F91-4197-115E-45A7-E6EF2894C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4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Q1. Try GWAS of the flowering time at Aberdeen. How high is the heritability of this trait? At which chromosome can you find a peak?</a:t>
            </a:r>
          </a:p>
          <a:p>
            <a:endParaRPr lang="en-GB" sz="24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sz="24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Q2. Find HEADING DATE1 (Hd1: locus ID “Os06g0275000”). How distant is this gene from the top-scoring SNP? What is the ortholog of Hd1 in Arabidopsis thaliana?</a:t>
            </a:r>
          </a:p>
          <a:p>
            <a:endParaRPr lang="en-GB" sz="24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sz="24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Q3. Try </a:t>
            </a:r>
            <a:r>
              <a:rPr lang="en-GB" sz="24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gBLUP</a:t>
            </a:r>
            <a:r>
              <a:rPr lang="en-GB" sz="24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of the flowering time at Aberdeen. How large is the correlation between the predicted flowering time and observed one at Arkansas?</a:t>
            </a:r>
          </a:p>
          <a:p>
            <a:endParaRPr lang="en-GB" sz="24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sz="24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Q4. More? You can test any traits of your interests!</a:t>
            </a:r>
          </a:p>
          <a:p>
            <a:endParaRPr lang="en-GB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971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DCE9-8E44-5904-6A8C-CA0B41B2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(4) Optional: GWAS group work (30 min. incl. a break)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411D-52BA-563A-5958-7B5F00552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Select 1 interesting trait for 1 group</a:t>
            </a:r>
          </a:p>
          <a:p>
            <a:r>
              <a:rPr lang="en-GB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1. 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Report its heritability,</a:t>
            </a:r>
          </a:p>
          <a:p>
            <a:r>
              <a:rPr lang="en-GB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2. 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perform MLM, and report –log10(p) of the most significant SNP,</a:t>
            </a:r>
          </a:p>
          <a:p>
            <a:r>
              <a:rPr lang="en-GB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3. 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and list up 2 interesting candidate genes (specified by the code like Os03txxxxx) &lt;200 kb near the most significant SNP.</a:t>
            </a:r>
          </a:p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Send the results to me (narjes.yousefi2@uzh.ch). </a:t>
            </a:r>
          </a:p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One email from a representative is ok. Please add your group no. to the email title.</a:t>
            </a:r>
          </a:p>
          <a:p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745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7F9A0-6766-1832-09CB-A474A7200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References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DFAC-8C65-DD92-2C25-A60B23DA2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GB" sz="16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Lipka</a:t>
            </a:r>
            <a:r>
              <a:rPr lang="en-GB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A. E., Tian, F., Wang, Q., Pei er, J., Li, M., Bradbury, P. J. et al. (2012). GAPIT: genome association and prediction integrated tool. Bioinformatics, 28(18):2397-2399. https://</a:t>
            </a:r>
            <a:r>
              <a:rPr lang="en-GB" sz="16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zzlab.net</a:t>
            </a:r>
            <a:r>
              <a:rPr lang="en-GB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/GAPIT/Rice Diversity website: </a:t>
            </a:r>
            <a:r>
              <a:rPr lang="en-GB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http://www.ricediversity.org/</a:t>
            </a:r>
            <a:endParaRPr lang="en-GB" sz="16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GB" sz="16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Sakai, Hiroaki, Sung Shin Lee, Tsuyoshi Tanaka, </a:t>
            </a:r>
            <a:r>
              <a:rPr lang="en-GB" sz="16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Hisataka</a:t>
            </a:r>
            <a:r>
              <a:rPr lang="en-GB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Numa, </a:t>
            </a:r>
            <a:r>
              <a:rPr lang="en-GB" sz="16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Jungsok</a:t>
            </a:r>
            <a:r>
              <a:rPr lang="en-GB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Kim, Yoshihiro Kawahara, Hironobu </a:t>
            </a:r>
            <a:r>
              <a:rPr lang="en-GB" sz="16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Wakimoto</a:t>
            </a:r>
            <a:r>
              <a:rPr lang="en-GB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et al. (2013). Rice Annotation Project Database (RAP-DB): An Integrative and Interactive Database for Rice Genomics. Plant and Cell Physiology 54(2):e6. https://</a:t>
            </a:r>
            <a:r>
              <a:rPr lang="en-GB" sz="16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rapdb.dna.a</a:t>
            </a:r>
            <a:r>
              <a:rPr lang="en-GB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 </a:t>
            </a:r>
            <a:r>
              <a:rPr lang="en-GB" sz="16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rc.go.jp</a:t>
            </a:r>
            <a:r>
              <a:rPr lang="en-GB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</a:p>
          <a:p>
            <a:endParaRPr lang="en-GB" sz="16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Wang, </a:t>
            </a:r>
            <a:r>
              <a:rPr lang="en-GB" sz="16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Chongrong</a:t>
            </a:r>
            <a:r>
              <a:rPr lang="en-GB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Sheng Chen, and </a:t>
            </a:r>
            <a:r>
              <a:rPr lang="en-GB" sz="16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Sibin</a:t>
            </a:r>
            <a:r>
              <a:rPr lang="en-GB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Yu. (2011). Functional Markers Developed from Multiple Loci in GS3 for Fine Marker-Assisted Selection of Grain Length in Rice. Theoretical and Applied Genetics 122(5):905–13. </a:t>
            </a:r>
            <a:r>
              <a:rPr lang="en-GB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https://doi.org/10.1007/s00122-010-1497-0</a:t>
            </a:r>
            <a:r>
              <a:rPr lang="en-GB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en-GB" sz="16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Wang, </a:t>
            </a:r>
            <a:r>
              <a:rPr lang="en-GB" sz="16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Jiabo</a:t>
            </a:r>
            <a:r>
              <a:rPr lang="en-GB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and </a:t>
            </a:r>
            <a:r>
              <a:rPr lang="en-GB" sz="16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Zhiwu</a:t>
            </a:r>
            <a:r>
              <a:rPr lang="en-GB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Zhang. (2021) GAPIT version 3: boosting power and accuracy for genomic association and prediction. Genomics, Proteomics &amp; Bioinformatics 19(4):629-640. </a:t>
            </a:r>
            <a:r>
              <a:rPr lang="en-GB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  <a:hlinkClick r:id="rId4"/>
              </a:rPr>
              <a:t>https://doi.org/10.1016/j.gpb.2021.08.005</a:t>
            </a:r>
            <a:endParaRPr lang="en-GB" sz="16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GB" sz="16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Zhao, </a:t>
            </a:r>
            <a:r>
              <a:rPr lang="en-GB" sz="16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Keyan</a:t>
            </a:r>
            <a:r>
              <a:rPr lang="en-GB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n-GB" sz="16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Chih</a:t>
            </a:r>
            <a:r>
              <a:rPr lang="en-GB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-Wei Tung, Georgia C. </a:t>
            </a:r>
            <a:r>
              <a:rPr lang="en-GB" sz="16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Eizenga</a:t>
            </a:r>
            <a:r>
              <a:rPr lang="en-GB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Mark H. Wright, M. </a:t>
            </a:r>
            <a:r>
              <a:rPr lang="en-GB" sz="16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Liakat</a:t>
            </a:r>
            <a:r>
              <a:rPr lang="en-GB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Ali, Adam H. Price, Gareth J. Norton, et al. (2011). Genome-Wide Association Mapping Reveals a Rich Genetic Architecture of Complex Traits in Oryza sativa. Nature Communications 2(1):467. https://</a:t>
            </a:r>
            <a:r>
              <a:rPr lang="en-GB" sz="16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doi.org</a:t>
            </a:r>
            <a:r>
              <a:rPr lang="en-GB" sz="16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/10.1038/ncomms1467.</a:t>
            </a:r>
          </a:p>
        </p:txBody>
      </p:sp>
    </p:spTree>
    <p:extLst>
      <p:ext uri="{BB962C8B-B14F-4D97-AF65-F5344CB8AC3E}">
        <p14:creationId xmlns:p14="http://schemas.microsoft.com/office/powerpoint/2010/main" val="216180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D0FE-5D3A-0C63-FDC8-5DDFE04A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Source codes and input data</a:t>
            </a:r>
            <a:endParaRPr lang="en-GB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589E3-AA1D-14E4-8C5A-5EA0F012E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RiceDiversity_44K_Genotypes_PLINK_imputed.txt.gz</a:t>
            </a:r>
          </a:p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RiceDiversity_44K_Genotypes_PLINK_info.txt</a:t>
            </a:r>
          </a:p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This instruction PDF</a:t>
            </a:r>
          </a:p>
          <a:p>
            <a:endParaRPr lang="en-GB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All available at:</a:t>
            </a:r>
          </a:p>
          <a:p>
            <a:pPr marL="0" indent="0">
              <a:buNone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https://</a:t>
            </a:r>
            <a:r>
              <a:rPr lang="en-GB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github.com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/</a:t>
            </a:r>
            <a:r>
              <a:rPr lang="en-GB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naryou</a:t>
            </a: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/EEE338_HS2025</a:t>
            </a:r>
            <a:endParaRPr lang="en-GB" dirty="0">
              <a:solidFill>
                <a:srgbClr val="FF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6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DB161-DA70-2E11-6511-4738E254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Download materials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3E219-0BF1-85A2-CA5A-CD613E5FF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</a:rPr>
              <a:t>Download</a:t>
            </a:r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.zip from:</a:t>
            </a:r>
          </a:p>
          <a:p>
            <a:pPr marL="0" indent="0">
              <a:buNone/>
            </a:pPr>
            <a:r>
              <a:rPr lang="en-GB" dirty="0">
                <a:latin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https://github.com/naryou/EEE338_HS2025</a:t>
            </a:r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4DBD6B3-958B-E3ED-8272-072B60EF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41" t="10424" r="21198" b="7918"/>
          <a:stretch/>
        </p:blipFill>
        <p:spPr>
          <a:xfrm>
            <a:off x="1378204" y="2829911"/>
            <a:ext cx="7576751" cy="5097316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EF4AB5A0-4932-12FE-6640-B75E577E77FD}"/>
              </a:ext>
            </a:extLst>
          </p:cNvPr>
          <p:cNvSpPr/>
          <p:nvPr/>
        </p:nvSpPr>
        <p:spPr>
          <a:xfrm rot="5400000">
            <a:off x="7914293" y="3759557"/>
            <a:ext cx="315310" cy="51815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8B20E046-B1BD-12A0-61DC-82EAAC6792B2}"/>
              </a:ext>
            </a:extLst>
          </p:cNvPr>
          <p:cNvSpPr/>
          <p:nvPr/>
        </p:nvSpPr>
        <p:spPr>
          <a:xfrm rot="5400000">
            <a:off x="6385038" y="5646164"/>
            <a:ext cx="315310" cy="518154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A695-7A98-3471-DCDD-60ADB41AE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Set up the working directory</a:t>
            </a:r>
            <a:endParaRPr lang="en-GB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3E54-058A-4DE2-7EE4-ECC680A02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0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sz="20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1. Access to RStudio server (https://</a:t>
            </a:r>
            <a:r>
              <a:rPr lang="en-GB" sz="20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fgcz-genomics.uzh.ch</a:t>
            </a:r>
            <a:r>
              <a:rPr lang="en-GB" sz="20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 via </a:t>
            </a:r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terminal </a:t>
            </a:r>
            <a:r>
              <a:rPr lang="en-GB" sz="20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and log-in with your B-fabric username and Password</a:t>
            </a:r>
          </a:p>
          <a:p>
            <a:endParaRPr lang="en-GB" sz="20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sz="20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2. Make and change your working directory with </a:t>
            </a:r>
            <a:r>
              <a:rPr lang="en-GB" sz="20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mkdir</a:t>
            </a:r>
            <a:r>
              <a:rPr lang="en-GB" sz="20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GAPIT</a:t>
            </a:r>
            <a:r>
              <a:rPr lang="en-GB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20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from Terminal; and then </a:t>
            </a:r>
            <a:r>
              <a:rPr lang="en-GB" sz="20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setwd</a:t>
            </a:r>
            <a:r>
              <a:rPr lang="en-GB" sz="20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("./GAPIT") from R Console</a:t>
            </a:r>
          </a:p>
          <a:p>
            <a:endParaRPr lang="en-GB" sz="200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sz="20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3. Upload RiceDiversity_44K_Genotypes_PLINK_imputed.txt.gz and RiceDiversity_44K_Genotypes_PLINK_info.txt to the directory you made</a:t>
            </a:r>
          </a:p>
          <a:p>
            <a:endParaRPr lang="en-GB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91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91D6-280D-3C78-19BC-DBA8BDBA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49303" cy="1325563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First of all, load Genomic Association and Prediction Integrated Tool (GAPIT)</a:t>
            </a:r>
            <a:br>
              <a:rPr lang="en-GB" sz="28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</a:br>
            <a:endParaRPr lang="en-GB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3F03-43DA-6FA5-F150-6E6C5AFE7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Now </a:t>
            </a:r>
            <a:r>
              <a:rPr lang="en-GB" sz="28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access to RStudio server (https://</a:t>
            </a:r>
            <a:r>
              <a:rPr lang="en-GB" sz="2800" dirty="0" err="1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fgcz-genomics.uzh.ch</a:t>
            </a:r>
            <a:r>
              <a:rPr lang="en-GB" sz="280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) in a browser</a:t>
            </a:r>
            <a:endParaRPr lang="en-GB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Install GAPIT source code and its dependency</a:t>
            </a:r>
          </a:p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Wait ca. 15 min. to install everything</a:t>
            </a:r>
          </a:p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Some packages are not installed but they are negligible</a:t>
            </a:r>
          </a:p>
          <a:p>
            <a:r>
              <a:rPr lang="en-GB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Try twice when it fails</a:t>
            </a:r>
          </a:p>
          <a:p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BCC26-51BC-6609-D12E-3CF755D63B0B}"/>
              </a:ext>
            </a:extLst>
          </p:cNvPr>
          <p:cNvSpPr txBox="1"/>
          <p:nvPr/>
        </p:nvSpPr>
        <p:spPr>
          <a:xfrm>
            <a:off x="1040524" y="4124686"/>
            <a:ext cx="9627476" cy="2585323"/>
          </a:xfrm>
          <a:prstGeom prst="rect">
            <a:avLst/>
          </a:prstGeom>
          <a:solidFill>
            <a:srgbClr val="F1F1F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# clean up your workplace</a:t>
            </a:r>
          </a:p>
          <a:p>
            <a:r>
              <a:rPr lang="en-GB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rm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list=ls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())</a:t>
            </a:r>
            <a:endParaRPr lang="en-GB" dirty="0">
              <a:solidFill>
                <a:srgbClr val="214A88"/>
              </a:solidFill>
              <a:effectLst/>
              <a:latin typeface="Courier" panose="02070309020205020404" pitchFamily="49" charset="0"/>
            </a:endParaRPr>
          </a:p>
          <a:p>
            <a:r>
              <a:rPr lang="en-GB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# select "1:All" if this asks something about dependent packages</a:t>
            </a:r>
          </a:p>
          <a:p>
            <a:r>
              <a:rPr lang="en-GB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install.packages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en-GB" dirty="0" err="1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devtools</a:t>
            </a:r>
            <a:r>
              <a:rPr lang="en-GB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  <a:endParaRPr lang="en-GB" dirty="0">
              <a:solidFill>
                <a:srgbClr val="214A88"/>
              </a:solidFill>
              <a:effectLst/>
              <a:latin typeface="Courier" panose="02070309020205020404" pitchFamily="49" charset="0"/>
            </a:endParaRPr>
          </a:p>
          <a:p>
            <a:r>
              <a:rPr lang="en-GB" dirty="0">
                <a:effectLst/>
                <a:latin typeface="Courier" panose="02070309020205020404" pitchFamily="49" charset="0"/>
              </a:rPr>
              <a:t># </a:t>
            </a:r>
            <a:r>
              <a:rPr lang="en-GB" dirty="0" err="1">
                <a:effectLst/>
                <a:latin typeface="Courier" panose="02070309020205020404" pitchFamily="49" charset="0"/>
              </a:rPr>
              <a:t>BiocManager</a:t>
            </a:r>
            <a:r>
              <a:rPr lang="en-GB" dirty="0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::</a:t>
            </a:r>
            <a:r>
              <a:rPr lang="en-GB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install</a:t>
            </a:r>
            <a:r>
              <a:rPr lang="en-GB" dirty="0">
                <a:effectLst/>
                <a:latin typeface="Courier" panose="02070309020205020404" pitchFamily="49" charset="0"/>
              </a:rPr>
              <a:t>(</a:t>
            </a:r>
            <a:r>
              <a:rPr lang="en-GB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en-GB" dirty="0" err="1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snpStats</a:t>
            </a:r>
            <a:r>
              <a:rPr lang="en-GB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en-GB" dirty="0">
                <a:effectLst/>
                <a:latin typeface="Courier" panose="02070309020205020404" pitchFamily="49" charset="0"/>
              </a:rPr>
              <a:t>) # You don’t need to install this one</a:t>
            </a:r>
          </a:p>
          <a:p>
            <a:r>
              <a:rPr lang="en-GB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devtools</a:t>
            </a:r>
            <a:r>
              <a:rPr lang="en-GB" dirty="0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::</a:t>
            </a:r>
            <a:r>
              <a:rPr lang="en-GB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install_github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en-GB" dirty="0" err="1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SFUStatgen</a:t>
            </a:r>
            <a:r>
              <a:rPr lang="en-GB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/</a:t>
            </a:r>
            <a:r>
              <a:rPr lang="en-GB" dirty="0" err="1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LDheatmap</a:t>
            </a:r>
            <a:r>
              <a:rPr lang="en-GB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  <a:endParaRPr lang="en-GB" dirty="0">
              <a:solidFill>
                <a:srgbClr val="4F9A05"/>
              </a:solidFill>
              <a:effectLst/>
              <a:latin typeface="Courier" panose="020703090202050204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devtools</a:t>
            </a:r>
            <a:r>
              <a:rPr lang="en-GB" dirty="0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::</a:t>
            </a:r>
            <a:r>
              <a:rPr lang="en-GB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install_github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en-GB" dirty="0" err="1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jiabowang</a:t>
            </a:r>
            <a:r>
              <a:rPr lang="en-GB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/GAPIT3@078fe28"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  <a:r>
              <a:rPr lang="en-GB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force=</a:t>
            </a:r>
            <a:r>
              <a:rPr lang="en-GB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TRUE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  <a:endParaRPr lang="en-GB" dirty="0">
              <a:solidFill>
                <a:srgbClr val="4F9A05"/>
              </a:solidFill>
              <a:effectLst/>
              <a:latin typeface="Courier" panose="02070309020205020404" pitchFamily="49" charset="0"/>
            </a:endParaRPr>
          </a:p>
          <a:p>
            <a:r>
              <a:rPr lang="en-GB" dirty="0">
                <a:solidFill>
                  <a:srgbClr val="8F5A03"/>
                </a:solidFill>
                <a:latin typeface="Courier" panose="02070309020205020404" pitchFamily="49" charset="0"/>
              </a:rPr>
              <a:t>library(GAPIT3) # </a:t>
            </a:r>
            <a:r>
              <a:rPr lang="en-GB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load GAPIT3 package</a:t>
            </a:r>
          </a:p>
        </p:txBody>
      </p:sp>
    </p:spTree>
    <p:extLst>
      <p:ext uri="{BB962C8B-B14F-4D97-AF65-F5344CB8AC3E}">
        <p14:creationId xmlns:p14="http://schemas.microsoft.com/office/powerpoint/2010/main" val="316124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C697-A8AB-98FF-D066-A1059B3A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Load and see phenotype data</a:t>
            </a:r>
            <a:endParaRPr lang="en-GB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47E7C-0088-B64E-AFD9-6A6EAAD1FCD9}"/>
              </a:ext>
            </a:extLst>
          </p:cNvPr>
          <p:cNvSpPr txBox="1"/>
          <p:nvPr/>
        </p:nvSpPr>
        <p:spPr>
          <a:xfrm>
            <a:off x="576755" y="1552252"/>
            <a:ext cx="11038489" cy="2031325"/>
          </a:xfrm>
          <a:prstGeom prst="rect">
            <a:avLst/>
          </a:prstGeom>
          <a:solidFill>
            <a:srgbClr val="F1F1F1"/>
          </a:solidFill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url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GB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&lt;- </a:t>
            </a:r>
            <a:r>
              <a:rPr lang="en-GB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"http://</a:t>
            </a:r>
            <a:r>
              <a:rPr lang="en-GB" dirty="0" err="1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www.ricediversity.org</a:t>
            </a:r>
            <a:r>
              <a:rPr lang="en-GB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/data/sets/44kgwas/RiceDiversity_44K_Phenotypes_34traits_PLINK.txt"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p </a:t>
            </a:r>
            <a:r>
              <a:rPr lang="en-GB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&lt;- </a:t>
            </a:r>
            <a:r>
              <a:rPr lang="en-GB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read.table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url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sep</a:t>
            </a:r>
            <a:r>
              <a:rPr lang="en-GB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=</a:t>
            </a:r>
            <a:r>
              <a:rPr lang="en-GB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en-GB" dirty="0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\t</a:t>
            </a:r>
            <a:r>
              <a:rPr lang="en-GB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header=</a:t>
            </a:r>
            <a:r>
              <a:rPr lang="en-GB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TRUE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  <a:endParaRPr lang="en-GB" dirty="0">
              <a:solidFill>
                <a:srgbClr val="214A88"/>
              </a:solidFill>
              <a:effectLst/>
              <a:latin typeface="Courier" panose="02070309020205020404" pitchFamily="49" charset="0"/>
            </a:endParaRPr>
          </a:p>
          <a:p>
            <a:r>
              <a:rPr lang="en-GB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nrow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(p) </a:t>
            </a:r>
            <a:r>
              <a:rPr lang="en-GB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# no. of plants</a:t>
            </a:r>
          </a:p>
          <a:p>
            <a:r>
              <a:rPr lang="en-GB" dirty="0">
                <a:effectLst/>
                <a:latin typeface="Courier" panose="02070309020205020404" pitchFamily="49" charset="0"/>
              </a:rPr>
              <a:t>## [1] 413</a:t>
            </a:r>
          </a:p>
          <a:p>
            <a:r>
              <a:rPr lang="en-GB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head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(p)</a:t>
            </a:r>
            <a:endParaRPr lang="en-GB" dirty="0">
              <a:solidFill>
                <a:srgbClr val="214A88"/>
              </a:solidFill>
              <a:effectLst/>
              <a:latin typeface="Courier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7B473-FE58-9989-6451-2529F149B53A}"/>
              </a:ext>
            </a:extLst>
          </p:cNvPr>
          <p:cNvSpPr txBox="1"/>
          <p:nvPr/>
        </p:nvSpPr>
        <p:spPr>
          <a:xfrm>
            <a:off x="576755" y="3583577"/>
            <a:ext cx="10121462" cy="4455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effectLst/>
                <a:latin typeface="Courier" panose="02070309020205020404" pitchFamily="49" charset="0"/>
              </a:rPr>
              <a:t>## </a:t>
            </a:r>
            <a:r>
              <a:rPr lang="en-GB" sz="1050" dirty="0" err="1">
                <a:effectLst/>
                <a:latin typeface="Courier" panose="02070309020205020404" pitchFamily="49" charset="0"/>
              </a:rPr>
              <a:t>HybID</a:t>
            </a:r>
            <a:r>
              <a:rPr lang="en-GB" sz="1050" dirty="0">
                <a:effectLst/>
                <a:latin typeface="Courier" panose="02070309020205020404" pitchFamily="49" charset="0"/>
              </a:rPr>
              <a:t> NSFTVID </a:t>
            </a:r>
            <a:r>
              <a:rPr lang="en-GB" sz="1050" dirty="0" err="1">
                <a:effectLst/>
                <a:latin typeface="Courier" panose="02070309020205020404" pitchFamily="49" charset="0"/>
              </a:rPr>
              <a:t>Flowering.time.at.Arkansas</a:t>
            </a:r>
            <a:r>
              <a:rPr lang="en-GB" sz="1050" dirty="0">
                <a:effectLst/>
                <a:latin typeface="Courier" panose="02070309020205020404" pitchFamily="49" charset="0"/>
              </a:rPr>
              <a:t> </a:t>
            </a:r>
            <a:r>
              <a:rPr lang="en-GB" sz="1050" dirty="0" err="1">
                <a:effectLst/>
                <a:latin typeface="Courier" panose="02070309020205020404" pitchFamily="49" charset="0"/>
              </a:rPr>
              <a:t>Flowering.time.at.Faridpur</a:t>
            </a:r>
            <a:endParaRPr lang="en-GB" sz="1050" dirty="0">
              <a:effectLst/>
              <a:latin typeface="Courier" panose="02070309020205020404" pitchFamily="49" charset="0"/>
            </a:endParaRP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1 081215-A05 1 75.08333 64</a:t>
            </a: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2 081215-A06 3 89.50000 66</a:t>
            </a: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3 081215-A07 4 94.50000 67</a:t>
            </a: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4 081215-A08 5 87.50000 70</a:t>
            </a: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5 090414-A09 6 89.08333 73</a:t>
            </a: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6 090414-A10 7 105.00000 NA</a:t>
            </a: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</a:t>
            </a:r>
            <a:r>
              <a:rPr lang="en-GB" sz="1050" dirty="0" err="1">
                <a:effectLst/>
                <a:latin typeface="Courier" panose="02070309020205020404" pitchFamily="49" charset="0"/>
              </a:rPr>
              <a:t>Flowering.time.at.Aberdeen</a:t>
            </a:r>
            <a:r>
              <a:rPr lang="en-GB" sz="1050" dirty="0">
                <a:effectLst/>
                <a:latin typeface="Courier" panose="02070309020205020404" pitchFamily="49" charset="0"/>
              </a:rPr>
              <a:t> </a:t>
            </a:r>
            <a:r>
              <a:rPr lang="en-GB" sz="1050" dirty="0" err="1">
                <a:effectLst/>
                <a:latin typeface="Courier" panose="02070309020205020404" pitchFamily="49" charset="0"/>
              </a:rPr>
              <a:t>FT.ratio.of.Arkansas.Aberdeen</a:t>
            </a:r>
            <a:endParaRPr lang="en-GB" sz="1050" dirty="0">
              <a:effectLst/>
              <a:latin typeface="Courier" panose="02070309020205020404" pitchFamily="49" charset="0"/>
            </a:endParaRP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1 81 0.9269547</a:t>
            </a: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2 83 1.0783133</a:t>
            </a: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3 93 1.0161290</a:t>
            </a: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4 108 0.8101852</a:t>
            </a: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5 101 0.8820132</a:t>
            </a: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6 158 0.6645570</a:t>
            </a: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</a:t>
            </a:r>
            <a:r>
              <a:rPr lang="en-GB" sz="1050" dirty="0" err="1">
                <a:effectLst/>
                <a:latin typeface="Courier" panose="02070309020205020404" pitchFamily="49" charset="0"/>
              </a:rPr>
              <a:t>FT.ratio.of.Faridpur.Aberdeen</a:t>
            </a:r>
            <a:r>
              <a:rPr lang="en-GB" sz="1050" dirty="0">
                <a:effectLst/>
                <a:latin typeface="Courier" panose="02070309020205020404" pitchFamily="49" charset="0"/>
              </a:rPr>
              <a:t> </a:t>
            </a:r>
            <a:r>
              <a:rPr lang="en-GB" sz="1050" dirty="0" err="1">
                <a:effectLst/>
                <a:latin typeface="Courier" panose="02070309020205020404" pitchFamily="49" charset="0"/>
              </a:rPr>
              <a:t>Culm.habit</a:t>
            </a:r>
            <a:r>
              <a:rPr lang="en-GB" sz="1050" dirty="0">
                <a:effectLst/>
                <a:latin typeface="Courier" panose="02070309020205020404" pitchFamily="49" charset="0"/>
              </a:rPr>
              <a:t> </a:t>
            </a:r>
            <a:r>
              <a:rPr lang="en-GB" sz="1050" dirty="0" err="1">
                <a:effectLst/>
                <a:latin typeface="Courier" panose="02070309020205020404" pitchFamily="49" charset="0"/>
              </a:rPr>
              <a:t>Leaf.pubescence</a:t>
            </a:r>
            <a:r>
              <a:rPr lang="en-GB" sz="1050" dirty="0">
                <a:effectLst/>
                <a:latin typeface="Courier" panose="02070309020205020404" pitchFamily="49" charset="0"/>
              </a:rPr>
              <a:t> </a:t>
            </a:r>
            <a:r>
              <a:rPr lang="en-GB" sz="1050" dirty="0" err="1">
                <a:effectLst/>
                <a:latin typeface="Courier" panose="02070309020205020404" pitchFamily="49" charset="0"/>
              </a:rPr>
              <a:t>Flag.leaf.length</a:t>
            </a:r>
            <a:endParaRPr lang="en-GB" sz="1050" dirty="0">
              <a:effectLst/>
              <a:latin typeface="Courier" panose="02070309020205020404" pitchFamily="49" charset="0"/>
            </a:endParaRP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1 0.7901235 4.0 1 28.37500</a:t>
            </a: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2 0.7951807 7.5 0 39.00833</a:t>
            </a: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3 0.7204301 6.0 1 27.68333</a:t>
            </a: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4 0.6481481 3.5 1 30.41667</a:t>
            </a: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5 0.7227723 6.0 1 36.90833</a:t>
            </a: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6 NA 3.0 1 36.99000</a:t>
            </a: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</a:t>
            </a:r>
            <a:r>
              <a:rPr lang="en-GB" sz="1050" dirty="0" err="1">
                <a:effectLst/>
                <a:latin typeface="Courier" panose="02070309020205020404" pitchFamily="49" charset="0"/>
              </a:rPr>
              <a:t>Flag.leaf.width</a:t>
            </a:r>
            <a:r>
              <a:rPr lang="en-GB" sz="1050" dirty="0">
                <a:effectLst/>
                <a:latin typeface="Courier" panose="02070309020205020404" pitchFamily="49" charset="0"/>
              </a:rPr>
              <a:t> </a:t>
            </a:r>
            <a:r>
              <a:rPr lang="en-GB" sz="1050" dirty="0" err="1">
                <a:effectLst/>
                <a:latin typeface="Courier" panose="02070309020205020404" pitchFamily="49" charset="0"/>
              </a:rPr>
              <a:t>Awn.presence</a:t>
            </a:r>
            <a:r>
              <a:rPr lang="en-GB" sz="1050" dirty="0">
                <a:effectLst/>
                <a:latin typeface="Courier" panose="02070309020205020404" pitchFamily="49" charset="0"/>
              </a:rPr>
              <a:t> </a:t>
            </a:r>
            <a:r>
              <a:rPr lang="en-GB" sz="1050" dirty="0" err="1">
                <a:effectLst/>
                <a:latin typeface="Courier" panose="02070309020205020404" pitchFamily="49" charset="0"/>
              </a:rPr>
              <a:t>Panicle.number.per.plant</a:t>
            </a:r>
            <a:r>
              <a:rPr lang="en-GB" sz="1050" dirty="0">
                <a:effectLst/>
                <a:latin typeface="Courier" panose="02070309020205020404" pitchFamily="49" charset="0"/>
              </a:rPr>
              <a:t> </a:t>
            </a:r>
            <a:r>
              <a:rPr lang="en-GB" sz="1050" dirty="0" err="1">
                <a:effectLst/>
                <a:latin typeface="Courier" panose="02070309020205020404" pitchFamily="49" charset="0"/>
              </a:rPr>
              <a:t>Plant.height</a:t>
            </a:r>
            <a:endParaRPr lang="en-GB" sz="1050" dirty="0">
              <a:effectLst/>
              <a:latin typeface="Courier" panose="02070309020205020404" pitchFamily="49" charset="0"/>
            </a:endParaRP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1 1.2833333 0 3.068053 110.9167</a:t>
            </a: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2 1.0000000 0 4.051785 143.5000</a:t>
            </a: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3 1.5166667 0 3.124565 128.0833</a:t>
            </a: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4 0.8916667 0 3.697178 153.7500</a:t>
            </a:r>
          </a:p>
          <a:p>
            <a:r>
              <a:rPr lang="en-GB" sz="1050" dirty="0">
                <a:effectLst/>
                <a:latin typeface="Courier" panose="02070309020205020404" pitchFamily="49" charset="0"/>
              </a:rPr>
              <a:t>## 5</a:t>
            </a:r>
          </a:p>
        </p:txBody>
      </p:sp>
    </p:spTree>
    <p:extLst>
      <p:ext uri="{BB962C8B-B14F-4D97-AF65-F5344CB8AC3E}">
        <p14:creationId xmlns:p14="http://schemas.microsoft.com/office/powerpoint/2010/main" val="26317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0588-2AF9-1362-E1C4-1593F275D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5124" cy="132556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3333B3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Read genotype data and marker information</a:t>
            </a:r>
            <a:endParaRPr lang="en-GB" sz="4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416158-0E0D-FB2F-24DC-28DBB6EA2374}"/>
              </a:ext>
            </a:extLst>
          </p:cNvPr>
          <p:cNvSpPr txBox="1"/>
          <p:nvPr/>
        </p:nvSpPr>
        <p:spPr>
          <a:xfrm>
            <a:off x="750176" y="1571408"/>
            <a:ext cx="11351172" cy="1477328"/>
          </a:xfrm>
          <a:prstGeom prst="rect">
            <a:avLst/>
          </a:prstGeom>
          <a:solidFill>
            <a:srgbClr val="F1F1F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g </a:t>
            </a:r>
            <a:r>
              <a:rPr lang="en-GB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&lt;- </a:t>
            </a:r>
            <a:r>
              <a:rPr lang="en-GB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read.table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"RiceDiversity_44K_Genotypes_PLINK_imputed.txt.gz"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  <a:endParaRPr lang="en-GB" dirty="0">
              <a:solidFill>
                <a:srgbClr val="4F9A05"/>
              </a:solidFill>
              <a:effectLst/>
              <a:latin typeface="Courier" panose="02070309020205020404" pitchFamily="49" charset="0"/>
            </a:endParaRPr>
          </a:p>
          <a:p>
            <a:r>
              <a:rPr lang="en-GB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header=</a:t>
            </a:r>
            <a:r>
              <a:rPr lang="en-GB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TRUE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sep</a:t>
            </a:r>
            <a:r>
              <a:rPr lang="en-GB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=</a:t>
            </a:r>
            <a:r>
              <a:rPr lang="en-GB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en-GB" dirty="0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\t</a:t>
            </a:r>
            <a:r>
              <a:rPr lang="en-GB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  <a:endParaRPr lang="en-GB" dirty="0">
              <a:solidFill>
                <a:srgbClr val="214A88"/>
              </a:solidFill>
              <a:effectLst/>
              <a:latin typeface="Courier" panose="020703090202050204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gm </a:t>
            </a:r>
            <a:r>
              <a:rPr lang="en-GB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&lt;- </a:t>
            </a:r>
            <a:r>
              <a:rPr lang="en-GB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read.table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GB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"RiceDiversity_44K_Genotypes_PLINK_info.txt.gz"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</a:t>
            </a:r>
            <a:endParaRPr lang="en-GB" dirty="0">
              <a:solidFill>
                <a:srgbClr val="4F9A05"/>
              </a:solidFill>
              <a:effectLst/>
              <a:latin typeface="Courier" panose="02070309020205020404" pitchFamily="49" charset="0"/>
            </a:endParaRPr>
          </a:p>
          <a:p>
            <a:r>
              <a:rPr lang="en-GB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header=</a:t>
            </a:r>
            <a:r>
              <a:rPr lang="en-GB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TRUE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, </a:t>
            </a:r>
            <a:r>
              <a:rPr lang="en-GB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sep</a:t>
            </a:r>
            <a:r>
              <a:rPr lang="en-GB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=</a:t>
            </a:r>
            <a:r>
              <a:rPr lang="en-GB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en-GB" dirty="0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\t</a:t>
            </a:r>
            <a:r>
              <a:rPr lang="en-GB" dirty="0">
                <a:solidFill>
                  <a:srgbClr val="4F9A05"/>
                </a:solidFill>
                <a:effectLst/>
                <a:latin typeface="Courier" panose="02070309020205020404" pitchFamily="49" charset="0"/>
              </a:rPr>
              <a:t>"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)</a:t>
            </a:r>
            <a:endParaRPr lang="en-GB" dirty="0">
              <a:solidFill>
                <a:srgbClr val="214A88"/>
              </a:solidFill>
              <a:effectLst/>
              <a:latin typeface="Courier" panose="02070309020205020404" pitchFamily="49" charset="0"/>
            </a:endParaRPr>
          </a:p>
          <a:p>
            <a:r>
              <a:rPr lang="en-GB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nrow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(g) </a:t>
            </a:r>
            <a:r>
              <a:rPr lang="en-GB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# no. of plants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72C1A-BA1E-C2B3-B442-959C85C9AA30}"/>
              </a:ext>
            </a:extLst>
          </p:cNvPr>
          <p:cNvSpPr txBox="1"/>
          <p:nvPr/>
        </p:nvSpPr>
        <p:spPr>
          <a:xfrm>
            <a:off x="750176" y="3059668"/>
            <a:ext cx="6106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>
                <a:effectLst/>
                <a:latin typeface="Courier" panose="02070309020205020404" pitchFamily="49" charset="0"/>
              </a:rPr>
              <a:t>## [1] 413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802C8-6731-4231-D9EA-16ACDF42F028}"/>
              </a:ext>
            </a:extLst>
          </p:cNvPr>
          <p:cNvSpPr txBox="1"/>
          <p:nvPr/>
        </p:nvSpPr>
        <p:spPr>
          <a:xfrm>
            <a:off x="750176" y="3439933"/>
            <a:ext cx="6106510" cy="369332"/>
          </a:xfrm>
          <a:prstGeom prst="rect">
            <a:avLst/>
          </a:prstGeom>
          <a:solidFill>
            <a:srgbClr val="F1F1F1"/>
          </a:solidFill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ncol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(g[,</a:t>
            </a:r>
            <a:r>
              <a:rPr lang="en-GB" dirty="0">
                <a:solidFill>
                  <a:srgbClr val="CF5C00"/>
                </a:solidFill>
                <a:effectLst/>
                <a:latin typeface="Courier" panose="02070309020205020404" pitchFamily="49" charset="0"/>
              </a:rPr>
              <a:t>-</a:t>
            </a:r>
            <a:r>
              <a:rPr lang="en-GB" dirty="0">
                <a:solidFill>
                  <a:srgbClr val="0000CF"/>
                </a:solidFill>
                <a:effectLst/>
                <a:latin typeface="Courier" panose="02070309020205020404" pitchFamily="49" charset="0"/>
              </a:rPr>
              <a:t>1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]) </a:t>
            </a:r>
            <a:r>
              <a:rPr lang="en-GB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# no. of SNPs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881FD2-75C5-B93F-9F23-DFFB2E786F34}"/>
              </a:ext>
            </a:extLst>
          </p:cNvPr>
          <p:cNvSpPr txBox="1"/>
          <p:nvPr/>
        </p:nvSpPr>
        <p:spPr>
          <a:xfrm>
            <a:off x="750176" y="3885687"/>
            <a:ext cx="6106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>
                <a:effectLst/>
                <a:latin typeface="Courier" panose="02070309020205020404" pitchFamily="49" charset="0"/>
              </a:rPr>
              <a:t>## [1] 36901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5C627B-8455-95D7-EA8F-07A90B6BB6C7}"/>
              </a:ext>
            </a:extLst>
          </p:cNvPr>
          <p:cNvSpPr txBox="1"/>
          <p:nvPr/>
        </p:nvSpPr>
        <p:spPr>
          <a:xfrm>
            <a:off x="750176" y="4306101"/>
            <a:ext cx="6106510" cy="369332"/>
          </a:xfrm>
          <a:prstGeom prst="rect">
            <a:avLst/>
          </a:prstGeom>
          <a:solidFill>
            <a:srgbClr val="F1F1F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214A88"/>
                </a:solidFill>
                <a:effectLst/>
                <a:latin typeface="Courier" panose="02070309020205020404" pitchFamily="49" charset="0"/>
              </a:rPr>
              <a:t>head</a:t>
            </a: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(gm) </a:t>
            </a:r>
            <a:r>
              <a:rPr lang="en-GB" dirty="0">
                <a:solidFill>
                  <a:srgbClr val="8F5A03"/>
                </a:solidFill>
                <a:effectLst/>
                <a:latin typeface="Courier" panose="02070309020205020404" pitchFamily="49" charset="0"/>
              </a:rPr>
              <a:t># marker info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69F69C-7ADF-2CAB-F813-08B372694393}"/>
              </a:ext>
            </a:extLst>
          </p:cNvPr>
          <p:cNvSpPr txBox="1"/>
          <p:nvPr/>
        </p:nvSpPr>
        <p:spPr>
          <a:xfrm>
            <a:off x="750176" y="4867469"/>
            <a:ext cx="610651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effectLst/>
                <a:latin typeface="Courier" panose="02070309020205020404" pitchFamily="49" charset="0"/>
              </a:rPr>
              <a:t>## ID CHROM POS</a:t>
            </a:r>
          </a:p>
          <a:p>
            <a:r>
              <a:rPr lang="en-GB" sz="1400" dirty="0">
                <a:effectLst/>
                <a:latin typeface="Courier" panose="02070309020205020404" pitchFamily="49" charset="0"/>
              </a:rPr>
              <a:t>## 1 id1000001 1 13147</a:t>
            </a:r>
          </a:p>
          <a:p>
            <a:r>
              <a:rPr lang="en-GB" sz="1400" dirty="0">
                <a:effectLst/>
                <a:latin typeface="Courier" panose="02070309020205020404" pitchFamily="49" charset="0"/>
              </a:rPr>
              <a:t>## 2 id1000003 1 73192</a:t>
            </a:r>
          </a:p>
          <a:p>
            <a:r>
              <a:rPr lang="en-GB" sz="1400" dirty="0">
                <a:effectLst/>
                <a:latin typeface="Courier" panose="02070309020205020404" pitchFamily="49" charset="0"/>
              </a:rPr>
              <a:t>## 3 id1000005 1 74969</a:t>
            </a:r>
          </a:p>
          <a:p>
            <a:r>
              <a:rPr lang="en-GB" sz="1400" dirty="0">
                <a:effectLst/>
                <a:latin typeface="Courier" panose="02070309020205020404" pitchFamily="49" charset="0"/>
              </a:rPr>
              <a:t>## 4 id1000007 1 75852</a:t>
            </a:r>
          </a:p>
          <a:p>
            <a:r>
              <a:rPr lang="en-GB" sz="1400" dirty="0">
                <a:effectLst/>
                <a:latin typeface="Courier" panose="02070309020205020404" pitchFamily="49" charset="0"/>
              </a:rPr>
              <a:t>## 5 id1000008 1 75953</a:t>
            </a:r>
          </a:p>
          <a:p>
            <a:r>
              <a:rPr lang="en-GB" sz="1400" dirty="0">
                <a:effectLst/>
                <a:latin typeface="Courier" panose="02070309020205020404" pitchFamily="49" charset="0"/>
              </a:rPr>
              <a:t>## 6 id1000011 1 91016</a:t>
            </a:r>
          </a:p>
        </p:txBody>
      </p:sp>
    </p:spTree>
    <p:extLst>
      <p:ext uri="{BB962C8B-B14F-4D97-AF65-F5344CB8AC3E}">
        <p14:creationId xmlns:p14="http://schemas.microsoft.com/office/powerpoint/2010/main" val="76483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2887</Words>
  <Application>Microsoft Macintosh PowerPoint</Application>
  <PresentationFormat>Widescreen</PresentationFormat>
  <Paragraphs>278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Aptos</vt:lpstr>
      <vt:lpstr>Aptos Display</vt:lpstr>
      <vt:lpstr>Arial</vt:lpstr>
      <vt:lpstr>Calibri Light</vt:lpstr>
      <vt:lpstr>Courier</vt:lpstr>
      <vt:lpstr>Helvetica</vt:lpstr>
      <vt:lpstr>Office Theme</vt:lpstr>
      <vt:lpstr>GWAS/GS exercise using GAPIT </vt:lpstr>
      <vt:lpstr>Dataset: Rice 44k genomes</vt:lpstr>
      <vt:lpstr>What to do in this exercise </vt:lpstr>
      <vt:lpstr>Source codes and input data</vt:lpstr>
      <vt:lpstr>Download materials</vt:lpstr>
      <vt:lpstr>Set up the working directory</vt:lpstr>
      <vt:lpstr>First of all, load Genomic Association and Prediction Integrated Tool (GAPIT) </vt:lpstr>
      <vt:lpstr>Load and see phenotype data</vt:lpstr>
      <vt:lpstr>Read genotype data and marker information</vt:lpstr>
      <vt:lpstr>(1) Genome-wide association study (GWAS)</vt:lpstr>
      <vt:lpstr>Aim: Looking for genomic region underlying the length of rice grains</vt:lpstr>
      <vt:lpstr>Run GWAS with a general linear model (GLM) or mixed linear model (MLM)</vt:lpstr>
      <vt:lpstr>GWAS is done. Let us see a trait diagnosis first</vt:lpstr>
      <vt:lpstr>. . . and also check heritability in the seed length</vt:lpstr>
      <vt:lpstr>Check LD to see what kbp we should refer around the SNPs.</vt:lpstr>
      <vt:lpstr>Compare the marker density with the LD length</vt:lpstr>
      <vt:lpstr>Manhattan plot of the general linear model (GLM)</vt:lpstr>
      <vt:lpstr>Quantile-quantile (QQ) plot also shows inflated p-values</vt:lpstr>
      <vt:lpstr>Heatmap of the kinship matrix shows two clusters</vt:lpstr>
      <vt:lpstr>Manhattan plot of the mixed linear model (MLM)</vt:lpstr>
      <vt:lpstr>QQ plot of the mixed linear model</vt:lpstr>
      <vt:lpstr>GWAS works well. Check the position of top-scoring SNPs</vt:lpstr>
      <vt:lpstr>What genes are located nearby? Check the database </vt:lpstr>
      <vt:lpstr>Short exercise: Let’s find the GS3 locus.</vt:lpstr>
      <vt:lpstr>(2) Genomic selection (GS)</vt:lpstr>
      <vt:lpstr>Aim: Prediction of the flowering time in rice cultivars</vt:lpstr>
      <vt:lpstr>Estimate a trait value of each plant with gBLUP </vt:lpstr>
      <vt:lpstr>We get BLUP, PEV, BLUE, and predicted trait values</vt:lpstr>
      <vt:lpstr>Of course, predicted flowering time is well correlated with observed values</vt:lpstr>
      <vt:lpstr>Predicted flowering time is correlated with those observed on 2007</vt:lpstr>
      <vt:lpstr>Predicted flowering time is correlated with those of missing accessions</vt:lpstr>
      <vt:lpstr>(3) Exercise</vt:lpstr>
      <vt:lpstr>(4) Optional: GWAS group work (30 min. incl. a break)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Narjes Yousefi</dc:creator>
  <cp:lastModifiedBy>Narjes Yousefi</cp:lastModifiedBy>
  <cp:revision>62</cp:revision>
  <dcterms:created xsi:type="dcterms:W3CDTF">2024-09-19T15:07:37Z</dcterms:created>
  <dcterms:modified xsi:type="dcterms:W3CDTF">2025-09-26T07:11:03Z</dcterms:modified>
</cp:coreProperties>
</file>