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1"/>
  </p:notesMasterIdLst>
  <p:sldIdLst>
    <p:sldId id="256" r:id="rId2"/>
    <p:sldId id="258" r:id="rId3"/>
    <p:sldId id="262" r:id="rId4"/>
    <p:sldId id="263" r:id="rId5"/>
    <p:sldId id="265" r:id="rId6"/>
    <p:sldId id="266" r:id="rId7"/>
    <p:sldId id="260" r:id="rId8"/>
    <p:sldId id="264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75" d="100"/>
          <a:sy n="75" d="100"/>
        </p:scale>
        <p:origin x="1020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F7C25-BCB5-4A24-82CD-F84E075BF35D}" type="datetimeFigureOut">
              <a:rPr lang="en-CA" smtClean="0"/>
              <a:t>2024-01-15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B73F0-69C2-4D4A-9154-8EC6468556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2087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10C88-C5E4-442A-A7F1-A819DB54E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FFE24C-DC72-980E-06CA-A1E3D768D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50FDD-9331-F00C-B5AF-2224944C6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39FD7-31BC-C576-DC66-42297E587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5C5CD-487D-1B37-06AF-E9AAFDBA2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39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D200B-D210-B7C2-0D65-B401DBCEA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F9CE7-3810-1E15-D335-285BA65D5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FE151-39EE-1579-4BA3-CC43DB071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E8D67-115E-DCA1-3C2D-9DA6A697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5D23F-CFB0-254F-4CA0-68D3F3946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43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9B2E93-4FFF-EE17-0338-012F4D9559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22BFDF-417E-8A4B-2343-06A793168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08206-E17D-B5D2-42B7-E16F37FF3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E9CF1-5C1B-D744-26AF-8FDFD9AB7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FFF56-6903-2615-A1F0-2878C99B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76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06F1B-DD36-E241-E426-EBD774C95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B7158-0C5A-67EE-C4EE-152BC3A30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A8BA3-42D2-3613-CADD-B76F90C3D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C3F56-61BB-9602-D912-3D7FD506E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60D21-7788-5EEA-01F9-1A86A05BF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96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21AEE-6EB9-81DD-8011-A478C03A0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E61B1-F2EE-5E4A-B55A-8D20C4AD9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04571-07D7-C2A5-B2C2-7FC058C7B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9F35F-D249-E883-E5D3-78917232B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AB1C0-784E-1C55-0C95-487054ABD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17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629F-CC79-059F-829D-68E013799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C1C7A-E4BA-0AD5-F20C-D735CDFEF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8A2D6-E55A-B17E-3209-4E1CEED46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F2A3D-C7E6-5DD4-9370-F44E3B86C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D4D3E-3C88-CD63-3CA1-E77B64DC0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F5BCB-93EB-FEEF-D46A-6F22DFA5C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07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D42D8-27F3-A284-26C4-1B3A022D9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356C9-EA42-CE6F-CC7E-25B82849B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4AAD4-70AC-CF50-FD6E-3CF91AD0D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C302DD-6C60-6927-14B0-EC44F7448F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E959A6-DA14-F665-F5E1-22E3F16D7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17797D-94A3-EC80-7FF2-79200A846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1B0BEA-58A4-D596-58DA-00AF4830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44B9A1-2E7B-3F53-DC57-EF8FE3588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78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CEF2D-6D85-3B9B-6C88-2ED253598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7CE331-2047-B5A7-C707-DB2AFCC5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6E6D-ACF3-AC78-023D-05C02DF4F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F89DCF-5A92-3065-7ED7-2DB955EF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85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3741FC-07B8-ED44-6DB6-D20D4E94F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80CB18-FC45-0385-2A8E-400849B27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09B85-FF26-DC6F-1D49-C08FFFC74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91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3DCA7-4E9B-5EA8-B7B7-6375FCE5B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119C2-BA88-350A-D3F8-B01E4BE01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CC0EE-05D8-3503-C93C-1524A45FE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79D1E-DC63-3282-5343-8EF1CFB43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6F897-0599-A768-7FEB-EA0B778F0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A3743-9015-35E1-1677-094B89830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50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888E6-4A34-3F5F-4E5D-B1FB61810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8A6DF5-4B54-D382-3A9F-739683A89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50973-AD64-670A-BC38-0FB3402EC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704C2-911C-5420-92EB-CB92EFA4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D40BB-0015-A570-C864-EC86E95AA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08EF6-1995-1320-DFBD-50851F763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5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DDF6C4-FAB3-8DCF-D170-882B2D508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61CA7-3008-F1F7-BDB9-B8F37C168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6BF64-A187-821A-E525-3590CA3F57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7D816-360E-9551-A1D6-79C9AF69A8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A4641-E066-65EC-C2FB-F57A9046AD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2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1">
            <a:extLst>
              <a:ext uri="{FF2B5EF4-FFF2-40B4-BE49-F238E27FC236}">
                <a16:creationId xmlns:a16="http://schemas.microsoft.com/office/drawing/2014/main" id="{82C672AC-6424-4596-86CE-33CD03AC1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422400"/>
            <a:ext cx="4505552" cy="2387600"/>
          </a:xfrm>
        </p:spPr>
        <p:txBody>
          <a:bodyPr>
            <a:normAutofit/>
          </a:bodyPr>
          <a:lstStyle/>
          <a:p>
            <a:pPr algn="l"/>
            <a:r>
              <a:rPr lang="en-US" sz="3500" b="1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Causes of Death Our World In Data</a:t>
            </a:r>
            <a:br>
              <a:rPr lang="en-US" sz="3500" b="1">
                <a:solidFill>
                  <a:schemeClr val="bg1"/>
                </a:solidFill>
              </a:rPr>
            </a:br>
            <a:r>
              <a:rPr lang="en-CA" sz="3500" i="1">
                <a:solidFill>
                  <a:schemeClr val="bg1"/>
                </a:solidFill>
              </a:rPr>
              <a:t>Data Visualization with Tableau (Option 2)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667DD2D6-0102-4316-A05C-CC646910D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4505552" cy="1655762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Avenir Next LT Pro" panose="020B0504020202020204" pitchFamily="34" charset="0"/>
              </a:rPr>
              <a:t>2024-01-16</a:t>
            </a:r>
            <a:endParaRPr lang="en-CA" sz="20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277405F-0B4F-4418-B773-1B3881412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0421" y="226893"/>
            <a:ext cx="5968658" cy="6085007"/>
          </a:xfrm>
          <a:custGeom>
            <a:avLst/>
            <a:gdLst>
              <a:gd name="connsiteX0" fmla="*/ 0 w 5968658"/>
              <a:gd name="connsiteY0" fmla="*/ 0 h 6085007"/>
              <a:gd name="connsiteX1" fmla="*/ 3557919 w 5968658"/>
              <a:gd name="connsiteY1" fmla="*/ 0 h 6085007"/>
              <a:gd name="connsiteX2" fmla="*/ 3557919 w 5968658"/>
              <a:gd name="connsiteY2" fmla="*/ 2195749 h 6085007"/>
              <a:gd name="connsiteX3" fmla="*/ 5968658 w 5968658"/>
              <a:gd name="connsiteY3" fmla="*/ 2195749 h 6085007"/>
              <a:gd name="connsiteX4" fmla="*/ 5968658 w 5968658"/>
              <a:gd name="connsiteY4" fmla="*/ 6085007 h 6085007"/>
              <a:gd name="connsiteX5" fmla="*/ 2058230 w 5968658"/>
              <a:gd name="connsiteY5" fmla="*/ 6085007 h 6085007"/>
              <a:gd name="connsiteX6" fmla="*/ 2058230 w 5968658"/>
              <a:gd name="connsiteY6" fmla="*/ 3538657 h 6085007"/>
              <a:gd name="connsiteX7" fmla="*/ 0 w 5968658"/>
              <a:gd name="connsiteY7" fmla="*/ 3538657 h 608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8658" h="6085007">
                <a:moveTo>
                  <a:pt x="0" y="0"/>
                </a:moveTo>
                <a:lnTo>
                  <a:pt x="3557919" y="0"/>
                </a:lnTo>
                <a:lnTo>
                  <a:pt x="3557919" y="2195749"/>
                </a:lnTo>
                <a:lnTo>
                  <a:pt x="5968658" y="2195749"/>
                </a:lnTo>
                <a:lnTo>
                  <a:pt x="5968658" y="6085007"/>
                </a:lnTo>
                <a:lnTo>
                  <a:pt x="2058230" y="6085007"/>
                </a:lnTo>
                <a:lnTo>
                  <a:pt x="2058230" y="3538657"/>
                </a:lnTo>
                <a:lnTo>
                  <a:pt x="0" y="353865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 descr="A diagram of the brain&#10;&#10;Description automatically generated">
            <a:extLst>
              <a:ext uri="{FF2B5EF4-FFF2-40B4-BE49-F238E27FC236}">
                <a16:creationId xmlns:a16="http://schemas.microsoft.com/office/drawing/2014/main" id="{9FC420BF-6B14-E825-C4E6-59ACA0AA2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775" y="2663211"/>
            <a:ext cx="2520181" cy="3408121"/>
          </a:xfrm>
          <a:prstGeom prst="rect">
            <a:avLst/>
          </a:prstGeom>
        </p:spPr>
      </p:pic>
      <p:pic>
        <p:nvPicPr>
          <p:cNvPr id="18" name="Picture 17" descr="A black and white drawing of a heart&#10;&#10;Description automatically generated">
            <a:extLst>
              <a:ext uri="{FF2B5EF4-FFF2-40B4-BE49-F238E27FC236}">
                <a16:creationId xmlns:a16="http://schemas.microsoft.com/office/drawing/2014/main" id="{C3CBFA33-BA68-1D02-2FBE-179081067E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591" y="786668"/>
            <a:ext cx="1992184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FA727-CE14-A2B9-020D-5E4BE1E57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257300"/>
          </a:xfrm>
        </p:spPr>
        <p:txBody>
          <a:bodyPr/>
          <a:lstStyle/>
          <a:p>
            <a:pPr algn="ctr"/>
            <a:r>
              <a:rPr lang="en-US" dirty="0"/>
              <a:t>Project Flow Structure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45E77C-4858-289A-7F1C-69B00D5A4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Data connection</a:t>
            </a:r>
          </a:p>
          <a:p>
            <a:pPr marL="342900" indent="-342900">
              <a:buAutoNum type="arabicPeriod"/>
            </a:pPr>
            <a:r>
              <a:rPr lang="en-US" dirty="0"/>
              <a:t>Data validation</a:t>
            </a:r>
          </a:p>
          <a:p>
            <a:pPr marL="342900" indent="-342900">
              <a:buAutoNum type="arabicPeriod"/>
            </a:pPr>
            <a:r>
              <a:rPr lang="en-US" dirty="0"/>
              <a:t>Exploration through visualization</a:t>
            </a:r>
          </a:p>
          <a:p>
            <a:pPr marL="342900" indent="-342900">
              <a:buAutoNum type="arabicPeriod"/>
            </a:pPr>
            <a:r>
              <a:rPr lang="en-US" dirty="0"/>
              <a:t>Pulled in population data from other source</a:t>
            </a:r>
          </a:p>
          <a:p>
            <a:pPr marL="342900" indent="-342900">
              <a:buAutoNum type="arabicPeriod"/>
            </a:pPr>
            <a:r>
              <a:rPr lang="en-US" dirty="0"/>
              <a:t>More data viz/exploration to formulate questions</a:t>
            </a:r>
          </a:p>
          <a:p>
            <a:pPr marL="342900" indent="-342900">
              <a:buAutoNum type="arabicPeriod"/>
            </a:pPr>
            <a:r>
              <a:rPr lang="en-US" dirty="0"/>
              <a:t>Dashboard creation!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7328F6-B7BE-4FFC-FB10-B19DAF814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214" y="95415"/>
            <a:ext cx="1697592" cy="65140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81F146-65E4-48D7-E09B-0FB9CDF8F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473" y="95415"/>
            <a:ext cx="1697592" cy="651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16754-13C7-9B97-B863-419A10AD3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238AE-90F8-7701-AA46-2826B922E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dashboard question: Around the world, what are the top causes for death? And how have they changed over time?</a:t>
            </a:r>
          </a:p>
          <a:p>
            <a:endParaRPr lang="en-US" dirty="0"/>
          </a:p>
          <a:p>
            <a:r>
              <a:rPr lang="en-US" dirty="0"/>
              <a:t>Forecast: what could this look like in the coming years ahead?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Are there any countries with disproportionately large deaths per capita?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55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4A44C-243C-F44F-7289-8E5A410A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the dataset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673CE1-5D86-07EA-7FFA-11FF7B8CFF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6546" y="1326798"/>
            <a:ext cx="7598908" cy="17383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26DD63-D566-E0E4-2F3D-33A3D27A2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412" y="2864524"/>
            <a:ext cx="3082212" cy="31199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5F176A-358E-8FF1-AE43-351D33A112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9829" y="3061429"/>
            <a:ext cx="3342623" cy="292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764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9CB824-60BF-35E0-C333-AE3DF7AFB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286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918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C7A098-C24D-A1B1-E04B-5E2ED4889C50}"/>
              </a:ext>
            </a:extLst>
          </p:cNvPr>
          <p:cNvSpPr txBox="1"/>
          <p:nvPr/>
        </p:nvSpPr>
        <p:spPr>
          <a:xfrm>
            <a:off x="838199" y="1174819"/>
            <a:ext cx="4826795" cy="28583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7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Temperature Map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F1DC42-3344-3F09-3FC7-BDCBE9C678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40" r="-2" b="-2"/>
          <a:stretch/>
        </p:blipFill>
        <p:spPr>
          <a:xfrm>
            <a:off x="6092826" y="841375"/>
            <a:ext cx="5260975" cy="4707593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686A5CBB-E03B-4019-8BCD-78975D39E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4138312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4993204-9792-4E61-A83C-73D4379E2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4138312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04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Causes of Death - Dash">
            <a:extLst>
              <a:ext uri="{FF2B5EF4-FFF2-40B4-BE49-F238E27FC236}">
                <a16:creationId xmlns:a16="http://schemas.microsoft.com/office/drawing/2014/main" id="{76D68580-67F6-4B4E-A4F5-6062F1134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969"/>
            <a:ext cx="12192000" cy="639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72BCE-591F-B5B6-B7D2-FD6DDD36D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86867" cy="1325563"/>
          </a:xfrm>
        </p:spPr>
        <p:txBody>
          <a:bodyPr/>
          <a:lstStyle/>
          <a:p>
            <a:r>
              <a:rPr lang="en-US" dirty="0"/>
              <a:t>Challenges</a:t>
            </a:r>
            <a:endParaRPr lang="en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CF8AC43-3751-69A6-022A-98CAD9553D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550718"/>
              </p:ext>
            </p:extLst>
          </p:nvPr>
        </p:nvGraphicFramePr>
        <p:xfrm>
          <a:off x="838200" y="1789236"/>
          <a:ext cx="5257800" cy="339738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39570860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200000"/>
                        </a:lnSpc>
                        <a:buFont typeface="Wingdings" panose="05000000000000000000" pitchFamily="2" charset="2"/>
                        <a:buChar char="v"/>
                      </a:pPr>
                      <a:r>
                        <a:rPr lang="en-US" dirty="0"/>
                        <a:t>Indecision about direction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8151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200000"/>
                        </a:lnSpc>
                        <a:buFont typeface="Wingdings" panose="05000000000000000000" pitchFamily="2" charset="2"/>
                        <a:buChar char="v"/>
                      </a:pPr>
                      <a:r>
                        <a:rPr lang="en-CA"/>
                        <a:t>Time constraints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6425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200000"/>
                        </a:lnSpc>
                        <a:buFont typeface="Wingdings" panose="05000000000000000000" pitchFamily="2" charset="2"/>
                        <a:buChar char="v"/>
                      </a:pPr>
                      <a:r>
                        <a:rPr lang="en-CA" dirty="0"/>
                        <a:t>Skewed 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62764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200000"/>
                        </a:lnSpc>
                        <a:buFont typeface="Wingdings" panose="05000000000000000000" pitchFamily="2" charset="2"/>
                        <a:buChar char="v"/>
                      </a:pPr>
                      <a:r>
                        <a:rPr lang="en-CA" dirty="0"/>
                        <a:t>Data Cleaning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0626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200000"/>
                        </a:lnSpc>
                        <a:buFont typeface="Wingdings" panose="05000000000000000000" pitchFamily="2" charset="2"/>
                        <a:buChar char="v"/>
                      </a:pPr>
                      <a:r>
                        <a:rPr lang="en-CA"/>
                        <a:t>Data Wrangling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00148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200000"/>
                        </a:lnSpc>
                        <a:buFont typeface="Wingdings" panose="05000000000000000000" pitchFamily="2" charset="2"/>
                        <a:buChar char="v"/>
                      </a:pPr>
                      <a:r>
                        <a:rPr lang="en-CA" dirty="0"/>
                        <a:t>Interpreting journal specific 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003348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21BAC2BB-0DBA-110D-3CA0-6CB41449E2FC}"/>
              </a:ext>
            </a:extLst>
          </p:cNvPr>
          <p:cNvSpPr txBox="1">
            <a:spLocks/>
          </p:cNvSpPr>
          <p:nvPr/>
        </p:nvSpPr>
        <p:spPr>
          <a:xfrm>
            <a:off x="6096000" y="414399"/>
            <a:ext cx="498686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Future Goals</a:t>
            </a:r>
            <a:endParaRPr lang="en-CA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761A6EC-C4D0-55BB-CA73-250F6FC0A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792965"/>
              </p:ext>
            </p:extLst>
          </p:nvPr>
        </p:nvGraphicFramePr>
        <p:xfrm>
          <a:off x="6223000" y="1673702"/>
          <a:ext cx="5257800" cy="77865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999883421"/>
                    </a:ext>
                  </a:extLst>
                </a:gridCol>
              </a:tblGrid>
              <a:tr h="3035577"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20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Clean raw data file from Kaggle instead of taking already cleaned output</a:t>
                      </a:r>
                    </a:p>
                    <a:p>
                      <a:pPr marL="285750" indent="-285750" algn="l">
                        <a:lnSpc>
                          <a:spcPct val="20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Group countries by region/continent</a:t>
                      </a:r>
                    </a:p>
                    <a:p>
                      <a:pPr marL="285750" indent="-285750" algn="l">
                        <a:lnSpc>
                          <a:spcPct val="20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Bring in other series’ (i.e. education, poverty, nutrition stats etc.)</a:t>
                      </a:r>
                    </a:p>
                    <a:p>
                      <a:pPr marL="285750" indent="-285750" algn="l">
                        <a:lnSpc>
                          <a:spcPct val="20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Optimize Tableau for different views (i.e. PowerPoint, Pdf, different styles, formats etc.) and consistent design</a:t>
                      </a:r>
                    </a:p>
                    <a:p>
                      <a:pPr marL="285750" indent="-285750" algn="l">
                        <a:lnSpc>
                          <a:spcPct val="200000"/>
                        </a:lnSpc>
                        <a:buFont typeface="Wingdings" panose="05000000000000000000" pitchFamily="2" charset="2"/>
                        <a:buChar char="Ø"/>
                      </a:pP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5899874"/>
                  </a:ext>
                </a:extLst>
              </a:tr>
              <a:tr h="346864"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200000"/>
                        </a:lnSpc>
                        <a:buFont typeface="Wingdings" panose="05000000000000000000" pitchFamily="2" charset="2"/>
                        <a:buChar char="Ø"/>
                      </a:pPr>
                      <a:endParaRPr lang="en-CA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365001"/>
                  </a:ext>
                </a:extLst>
              </a:tr>
              <a:tr h="346864"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200000"/>
                        </a:lnSpc>
                        <a:buFont typeface="Wingdings" panose="05000000000000000000" pitchFamily="2" charset="2"/>
                        <a:buChar char="Ø"/>
                      </a:pP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1463498"/>
                  </a:ext>
                </a:extLst>
              </a:tr>
              <a:tr h="346864"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200000"/>
                        </a:lnSpc>
                        <a:buFont typeface="Wingdings" panose="05000000000000000000" pitchFamily="2" charset="2"/>
                        <a:buChar char="Ø"/>
                      </a:pP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344593"/>
                  </a:ext>
                </a:extLst>
              </a:tr>
              <a:tr h="346864"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200000"/>
                        </a:lnSpc>
                        <a:buFont typeface="Wingdings" panose="05000000000000000000" pitchFamily="2" charset="2"/>
                        <a:buChar char="Ø"/>
                      </a:pP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408099"/>
                  </a:ext>
                </a:extLst>
              </a:tr>
              <a:tr h="346864"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200000"/>
                        </a:lnSpc>
                        <a:buFont typeface="Wingdings" panose="05000000000000000000" pitchFamily="2" charset="2"/>
                        <a:buChar char="Ø"/>
                      </a:pP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664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9338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50EB1-6615-22C3-2606-9507164867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69255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ack red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C00000"/>
      </a:accent1>
      <a:accent2>
        <a:srgbClr val="FF0000"/>
      </a:accent2>
      <a:accent3>
        <a:srgbClr val="3F3F3F"/>
      </a:accent3>
      <a:accent4>
        <a:srgbClr val="7F7F7F"/>
      </a:accent4>
      <a:accent5>
        <a:srgbClr val="000000"/>
      </a:accent5>
      <a:accent6>
        <a:srgbClr val="7F7F7F"/>
      </a:accent6>
      <a:hlink>
        <a:srgbClr val="3F3F3F"/>
      </a:hlink>
      <a:folHlink>
        <a:srgbClr val="595959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179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ADLaM Display</vt:lpstr>
      <vt:lpstr>Aptos</vt:lpstr>
      <vt:lpstr>Aptos Display</vt:lpstr>
      <vt:lpstr>Arial</vt:lpstr>
      <vt:lpstr>Avenir Next LT Pro</vt:lpstr>
      <vt:lpstr>Wingdings</vt:lpstr>
      <vt:lpstr>Office Theme</vt:lpstr>
      <vt:lpstr>Causes of Death Our World In Data Data Visualization with Tableau (Option 2)</vt:lpstr>
      <vt:lpstr>Project Flow Structure</vt:lpstr>
      <vt:lpstr>Questions</vt:lpstr>
      <vt:lpstr>Features of the dataset</vt:lpstr>
      <vt:lpstr>PowerPoint Presentation</vt:lpstr>
      <vt:lpstr>PowerPoint Presentation</vt:lpstr>
      <vt:lpstr>PowerPoint Presentation</vt:lpstr>
      <vt:lpstr>Challenges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Causes of Death Our World In Data Data Visualization with Tableau (Option 2)</dc:title>
  <dc:creator/>
  <cp:lastModifiedBy>Nastasia Ryckman</cp:lastModifiedBy>
  <cp:revision>7</cp:revision>
  <dcterms:created xsi:type="dcterms:W3CDTF">2024-01-16T03:42:36Z</dcterms:created>
  <dcterms:modified xsi:type="dcterms:W3CDTF">2024-01-16T04:36:03Z</dcterms:modified>
</cp:coreProperties>
</file>