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5" r:id="rId4"/>
    <p:sldId id="269" r:id="rId5"/>
    <p:sldId id="270" r:id="rId6"/>
    <p:sldId id="267" r:id="rId7"/>
    <p:sldId id="264" r:id="rId8"/>
    <p:sldId id="271" r:id="rId9"/>
    <p:sldId id="263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94680"/>
  </p:normalViewPr>
  <p:slideViewPr>
    <p:cSldViewPr snapToGrid="0" snapToObjects="1" showGuides="1">
      <p:cViewPr>
        <p:scale>
          <a:sx n="180" d="100"/>
          <a:sy n="180" d="100"/>
        </p:scale>
        <p:origin x="-1248" y="-124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D65DC-2D4D-F74F-BEFB-668E8B93C387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F15607-3925-F44D-BC8E-5FAACACCBDE5}">
      <dgm:prSet phldrT="[Text]"/>
      <dgm:spPr/>
      <dgm:t>
        <a:bodyPr/>
        <a:lstStyle/>
        <a:p>
          <a:r>
            <a:rPr lang="en-US" dirty="0"/>
            <a:t>Notice</a:t>
          </a:r>
        </a:p>
      </dgm:t>
    </dgm:pt>
    <dgm:pt modelId="{89BB6FB5-4ACB-8342-B199-9BE6785F97F8}" type="parTrans" cxnId="{A7377E2C-1482-D24A-8C0E-3EC3E34F37B1}">
      <dgm:prSet/>
      <dgm:spPr/>
      <dgm:t>
        <a:bodyPr/>
        <a:lstStyle/>
        <a:p>
          <a:endParaRPr lang="en-US"/>
        </a:p>
      </dgm:t>
    </dgm:pt>
    <dgm:pt modelId="{668BF192-B0A4-7047-AFC7-BDB7F128638F}" type="sibTrans" cxnId="{A7377E2C-1482-D24A-8C0E-3EC3E34F37B1}">
      <dgm:prSet/>
      <dgm:spPr/>
      <dgm:t>
        <a:bodyPr/>
        <a:lstStyle/>
        <a:p>
          <a:endParaRPr lang="en-US"/>
        </a:p>
      </dgm:t>
    </dgm:pt>
    <dgm:pt modelId="{85079ADC-2098-2E40-9779-D85020AB6E39}">
      <dgm:prSet phldrT="[Text]"/>
      <dgm:spPr/>
      <dgm:t>
        <a:bodyPr/>
        <a:lstStyle/>
        <a:p>
          <a:r>
            <a:rPr lang="en-US" dirty="0"/>
            <a:t>Circular</a:t>
          </a:r>
        </a:p>
      </dgm:t>
    </dgm:pt>
    <dgm:pt modelId="{3FEFE905-BAAB-D14E-B84D-95F49142C3A9}" type="parTrans" cxnId="{639163D9-740F-5B4F-8A3B-EC73B05DADA0}">
      <dgm:prSet/>
      <dgm:spPr/>
      <dgm:t>
        <a:bodyPr/>
        <a:lstStyle/>
        <a:p>
          <a:endParaRPr lang="en-US"/>
        </a:p>
      </dgm:t>
    </dgm:pt>
    <dgm:pt modelId="{F088A74F-42D6-8D4D-87AE-EF5B2F30F9AE}" type="sibTrans" cxnId="{639163D9-740F-5B4F-8A3B-EC73B05DADA0}">
      <dgm:prSet/>
      <dgm:spPr/>
      <dgm:t>
        <a:bodyPr/>
        <a:lstStyle/>
        <a:p>
          <a:endParaRPr lang="en-US"/>
        </a:p>
      </dgm:t>
    </dgm:pt>
    <dgm:pt modelId="{C1E5F79F-08C3-1B47-9389-BC83B4C65CA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GCN Viewer</a:t>
          </a:r>
        </a:p>
      </dgm:t>
    </dgm:pt>
    <dgm:pt modelId="{EB64E570-7621-304B-9A50-EE085BDD2E2C}" type="parTrans" cxnId="{949ECE0A-5F69-BE4D-BA4F-CF7AD7C6B9C4}">
      <dgm:prSet/>
      <dgm:spPr/>
      <dgm:t>
        <a:bodyPr/>
        <a:lstStyle/>
        <a:p>
          <a:endParaRPr lang="en-US"/>
        </a:p>
      </dgm:t>
    </dgm:pt>
    <dgm:pt modelId="{BF32D396-8BFD-8949-A1A6-F8E3F47E6ADE}" type="sibTrans" cxnId="{949ECE0A-5F69-BE4D-BA4F-CF7AD7C6B9C4}">
      <dgm:prSet/>
      <dgm:spPr/>
      <dgm:t>
        <a:bodyPr/>
        <a:lstStyle/>
        <a:p>
          <a:endParaRPr lang="en-US"/>
        </a:p>
      </dgm:t>
    </dgm:pt>
    <dgm:pt modelId="{B3AC2E3A-9900-2E4A-8477-DA7B102C73A7}" type="pres">
      <dgm:prSet presAssocID="{720D65DC-2D4D-F74F-BEFB-668E8B93C387}" presName="theList" presStyleCnt="0">
        <dgm:presLayoutVars>
          <dgm:dir/>
          <dgm:animLvl val="lvl"/>
          <dgm:resizeHandles val="exact"/>
        </dgm:presLayoutVars>
      </dgm:prSet>
      <dgm:spPr/>
    </dgm:pt>
    <dgm:pt modelId="{9C99B89E-51AD-0040-B8A8-A2C616C9F5DC}" type="pres">
      <dgm:prSet presAssocID="{FDF15607-3925-F44D-BC8E-5FAACACCBDE5}" presName="compNode" presStyleCnt="0"/>
      <dgm:spPr/>
    </dgm:pt>
    <dgm:pt modelId="{00F1B82F-7683-B44B-9E22-C0757400A696}" type="pres">
      <dgm:prSet presAssocID="{FDF15607-3925-F44D-BC8E-5FAACACCBDE5}" presName="noGeometry" presStyleCnt="0"/>
      <dgm:spPr/>
    </dgm:pt>
    <dgm:pt modelId="{A73F4545-9306-5F4C-BDD0-0B3351C5D416}" type="pres">
      <dgm:prSet presAssocID="{FDF15607-3925-F44D-BC8E-5FAACACCBDE5}" presName="childTextVisible" presStyleLbl="bgAccFollowNode1" presStyleIdx="0" presStyleCnt="3">
        <dgm:presLayoutVars>
          <dgm:bulletEnabled val="1"/>
        </dgm:presLayoutVars>
      </dgm:prSet>
      <dgm:spPr/>
    </dgm:pt>
    <dgm:pt modelId="{9A8F26FD-7301-B547-9B24-5A43DE7AE31E}" type="pres">
      <dgm:prSet presAssocID="{FDF15607-3925-F44D-BC8E-5FAACACCBDE5}" presName="childTextHidden" presStyleLbl="bgAccFollowNode1" presStyleIdx="0" presStyleCnt="3"/>
      <dgm:spPr/>
    </dgm:pt>
    <dgm:pt modelId="{E4F1BB84-20B7-4943-B68D-A9F55F749049}" type="pres">
      <dgm:prSet presAssocID="{FDF15607-3925-F44D-BC8E-5FAACACCBDE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7D128B-EA9A-C44C-A0A7-D75CF44541D4}" type="pres">
      <dgm:prSet presAssocID="{FDF15607-3925-F44D-BC8E-5FAACACCBDE5}" presName="aSpace" presStyleCnt="0"/>
      <dgm:spPr/>
    </dgm:pt>
    <dgm:pt modelId="{9395C7AB-DDF4-2347-951C-7E6827A99ACF}" type="pres">
      <dgm:prSet presAssocID="{85079ADC-2098-2E40-9779-D85020AB6E39}" presName="compNode" presStyleCnt="0"/>
      <dgm:spPr/>
    </dgm:pt>
    <dgm:pt modelId="{76D0CFC6-F8C7-D146-BC49-B6E97DA5B97C}" type="pres">
      <dgm:prSet presAssocID="{85079ADC-2098-2E40-9779-D85020AB6E39}" presName="noGeometry" presStyleCnt="0"/>
      <dgm:spPr/>
    </dgm:pt>
    <dgm:pt modelId="{53301C38-006A-4C4A-833D-EBB819C6CBEF}" type="pres">
      <dgm:prSet presAssocID="{85079ADC-2098-2E40-9779-D85020AB6E39}" presName="childTextVisible" presStyleLbl="bgAccFollowNode1" presStyleIdx="1" presStyleCnt="3">
        <dgm:presLayoutVars>
          <dgm:bulletEnabled val="1"/>
        </dgm:presLayoutVars>
      </dgm:prSet>
      <dgm:spPr/>
    </dgm:pt>
    <dgm:pt modelId="{8A3BC772-A628-FC4C-B0D8-698A973232EB}" type="pres">
      <dgm:prSet presAssocID="{85079ADC-2098-2E40-9779-D85020AB6E39}" presName="childTextHidden" presStyleLbl="bgAccFollowNode1" presStyleIdx="1" presStyleCnt="3"/>
      <dgm:spPr/>
    </dgm:pt>
    <dgm:pt modelId="{657A73C9-DFD6-BF4B-B975-43BECE74FAD7}" type="pres">
      <dgm:prSet presAssocID="{85079ADC-2098-2E40-9779-D85020AB6E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2B776F4-6917-324B-AE83-DE4CF8737A81}" type="pres">
      <dgm:prSet presAssocID="{85079ADC-2098-2E40-9779-D85020AB6E39}" presName="aSpace" presStyleCnt="0"/>
      <dgm:spPr/>
    </dgm:pt>
    <dgm:pt modelId="{FF632F10-23FC-7C4B-A5CF-A0FE7A5C4681}" type="pres">
      <dgm:prSet presAssocID="{C1E5F79F-08C3-1B47-9389-BC83B4C65CA6}" presName="compNode" presStyleCnt="0"/>
      <dgm:spPr/>
    </dgm:pt>
    <dgm:pt modelId="{B64A7395-F14A-2742-83DD-C2C211F43CEE}" type="pres">
      <dgm:prSet presAssocID="{C1E5F79F-08C3-1B47-9389-BC83B4C65CA6}" presName="noGeometry" presStyleCnt="0"/>
      <dgm:spPr/>
    </dgm:pt>
    <dgm:pt modelId="{06E5143A-251D-2B4C-96D8-71AC492DC0E8}" type="pres">
      <dgm:prSet presAssocID="{C1E5F79F-08C3-1B47-9389-BC83B4C65CA6}" presName="childTextVisible" presStyleLbl="bgAccFollowNode1" presStyleIdx="2" presStyleCnt="3">
        <dgm:presLayoutVars>
          <dgm:bulletEnabled val="1"/>
        </dgm:presLayoutVars>
      </dgm:prSet>
      <dgm:spPr/>
    </dgm:pt>
    <dgm:pt modelId="{F546F6C8-A4EE-964B-BB19-D32CAF5C7ED0}" type="pres">
      <dgm:prSet presAssocID="{C1E5F79F-08C3-1B47-9389-BC83B4C65CA6}" presName="childTextHidden" presStyleLbl="bgAccFollowNode1" presStyleIdx="2" presStyleCnt="3"/>
      <dgm:spPr/>
    </dgm:pt>
    <dgm:pt modelId="{59D3187A-70DF-284A-B4A9-8EB083366D83}" type="pres">
      <dgm:prSet presAssocID="{C1E5F79F-08C3-1B47-9389-BC83B4C65CA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49ECE0A-5F69-BE4D-BA4F-CF7AD7C6B9C4}" srcId="{720D65DC-2D4D-F74F-BEFB-668E8B93C387}" destId="{C1E5F79F-08C3-1B47-9389-BC83B4C65CA6}" srcOrd="2" destOrd="0" parTransId="{EB64E570-7621-304B-9A50-EE085BDD2E2C}" sibTransId="{BF32D396-8BFD-8949-A1A6-F8E3F47E6ADE}"/>
    <dgm:cxn modelId="{553C000B-DF59-874E-878B-BD2697C0A5C8}" type="presOf" srcId="{C1E5F79F-08C3-1B47-9389-BC83B4C65CA6}" destId="{59D3187A-70DF-284A-B4A9-8EB083366D83}" srcOrd="0" destOrd="0" presId="urn:microsoft.com/office/officeart/2005/8/layout/hProcess6"/>
    <dgm:cxn modelId="{A7377E2C-1482-D24A-8C0E-3EC3E34F37B1}" srcId="{720D65DC-2D4D-F74F-BEFB-668E8B93C387}" destId="{FDF15607-3925-F44D-BC8E-5FAACACCBDE5}" srcOrd="0" destOrd="0" parTransId="{89BB6FB5-4ACB-8342-B199-9BE6785F97F8}" sibTransId="{668BF192-B0A4-7047-AFC7-BDB7F128638F}"/>
    <dgm:cxn modelId="{D7E98074-409E-C44B-A8F3-64871478732E}" type="presOf" srcId="{85079ADC-2098-2E40-9779-D85020AB6E39}" destId="{657A73C9-DFD6-BF4B-B975-43BECE74FAD7}" srcOrd="0" destOrd="0" presId="urn:microsoft.com/office/officeart/2005/8/layout/hProcess6"/>
    <dgm:cxn modelId="{F87C0BBE-98EE-0842-8812-C52FFBC0ABCF}" type="presOf" srcId="{FDF15607-3925-F44D-BC8E-5FAACACCBDE5}" destId="{E4F1BB84-20B7-4943-B68D-A9F55F749049}" srcOrd="0" destOrd="0" presId="urn:microsoft.com/office/officeart/2005/8/layout/hProcess6"/>
    <dgm:cxn modelId="{8ACA9CC7-22DA-1C4D-93E8-D399D61EA5D3}" type="presOf" srcId="{720D65DC-2D4D-F74F-BEFB-668E8B93C387}" destId="{B3AC2E3A-9900-2E4A-8477-DA7B102C73A7}" srcOrd="0" destOrd="0" presId="urn:microsoft.com/office/officeart/2005/8/layout/hProcess6"/>
    <dgm:cxn modelId="{639163D9-740F-5B4F-8A3B-EC73B05DADA0}" srcId="{720D65DC-2D4D-F74F-BEFB-668E8B93C387}" destId="{85079ADC-2098-2E40-9779-D85020AB6E39}" srcOrd="1" destOrd="0" parTransId="{3FEFE905-BAAB-D14E-B84D-95F49142C3A9}" sibTransId="{F088A74F-42D6-8D4D-87AE-EF5B2F30F9AE}"/>
    <dgm:cxn modelId="{B1EBD038-4A64-0241-981C-721C6F58A81A}" type="presParOf" srcId="{B3AC2E3A-9900-2E4A-8477-DA7B102C73A7}" destId="{9C99B89E-51AD-0040-B8A8-A2C616C9F5DC}" srcOrd="0" destOrd="0" presId="urn:microsoft.com/office/officeart/2005/8/layout/hProcess6"/>
    <dgm:cxn modelId="{0AAADE77-F282-954C-A3D6-C8C829D58AC3}" type="presParOf" srcId="{9C99B89E-51AD-0040-B8A8-A2C616C9F5DC}" destId="{00F1B82F-7683-B44B-9E22-C0757400A696}" srcOrd="0" destOrd="0" presId="urn:microsoft.com/office/officeart/2005/8/layout/hProcess6"/>
    <dgm:cxn modelId="{12F034AD-7926-5B4A-84A2-57C0E72D5D16}" type="presParOf" srcId="{9C99B89E-51AD-0040-B8A8-A2C616C9F5DC}" destId="{A73F4545-9306-5F4C-BDD0-0B3351C5D416}" srcOrd="1" destOrd="0" presId="urn:microsoft.com/office/officeart/2005/8/layout/hProcess6"/>
    <dgm:cxn modelId="{535CB9FA-A4D2-EA48-ACCF-9CACA18EE7E8}" type="presParOf" srcId="{9C99B89E-51AD-0040-B8A8-A2C616C9F5DC}" destId="{9A8F26FD-7301-B547-9B24-5A43DE7AE31E}" srcOrd="2" destOrd="0" presId="urn:microsoft.com/office/officeart/2005/8/layout/hProcess6"/>
    <dgm:cxn modelId="{86F24322-BED3-2445-9EED-047DC961E900}" type="presParOf" srcId="{9C99B89E-51AD-0040-B8A8-A2C616C9F5DC}" destId="{E4F1BB84-20B7-4943-B68D-A9F55F749049}" srcOrd="3" destOrd="0" presId="urn:microsoft.com/office/officeart/2005/8/layout/hProcess6"/>
    <dgm:cxn modelId="{49D512B2-C474-5C4F-879F-0A244DF316E6}" type="presParOf" srcId="{B3AC2E3A-9900-2E4A-8477-DA7B102C73A7}" destId="{ED7D128B-EA9A-C44C-A0A7-D75CF44541D4}" srcOrd="1" destOrd="0" presId="urn:microsoft.com/office/officeart/2005/8/layout/hProcess6"/>
    <dgm:cxn modelId="{0E5DA543-9DD5-B145-A0FD-08638A8E15D7}" type="presParOf" srcId="{B3AC2E3A-9900-2E4A-8477-DA7B102C73A7}" destId="{9395C7AB-DDF4-2347-951C-7E6827A99ACF}" srcOrd="2" destOrd="0" presId="urn:microsoft.com/office/officeart/2005/8/layout/hProcess6"/>
    <dgm:cxn modelId="{0C4D8516-F981-9349-A44E-B4FA8915C53A}" type="presParOf" srcId="{9395C7AB-DDF4-2347-951C-7E6827A99ACF}" destId="{76D0CFC6-F8C7-D146-BC49-B6E97DA5B97C}" srcOrd="0" destOrd="0" presId="urn:microsoft.com/office/officeart/2005/8/layout/hProcess6"/>
    <dgm:cxn modelId="{91440B32-7829-064A-93D2-4D587FEDB93A}" type="presParOf" srcId="{9395C7AB-DDF4-2347-951C-7E6827A99ACF}" destId="{53301C38-006A-4C4A-833D-EBB819C6CBEF}" srcOrd="1" destOrd="0" presId="urn:microsoft.com/office/officeart/2005/8/layout/hProcess6"/>
    <dgm:cxn modelId="{09E5ED9A-F5A3-0043-B006-9FB734A3A605}" type="presParOf" srcId="{9395C7AB-DDF4-2347-951C-7E6827A99ACF}" destId="{8A3BC772-A628-FC4C-B0D8-698A973232EB}" srcOrd="2" destOrd="0" presId="urn:microsoft.com/office/officeart/2005/8/layout/hProcess6"/>
    <dgm:cxn modelId="{F9860731-4E3A-A947-91A0-25F193C75541}" type="presParOf" srcId="{9395C7AB-DDF4-2347-951C-7E6827A99ACF}" destId="{657A73C9-DFD6-BF4B-B975-43BECE74FAD7}" srcOrd="3" destOrd="0" presId="urn:microsoft.com/office/officeart/2005/8/layout/hProcess6"/>
    <dgm:cxn modelId="{6BC61C60-DD0F-974A-A3AD-FE0CE417A680}" type="presParOf" srcId="{B3AC2E3A-9900-2E4A-8477-DA7B102C73A7}" destId="{C2B776F4-6917-324B-AE83-DE4CF8737A81}" srcOrd="3" destOrd="0" presId="urn:microsoft.com/office/officeart/2005/8/layout/hProcess6"/>
    <dgm:cxn modelId="{0B7DE311-6F10-1649-B454-9A6C4A860182}" type="presParOf" srcId="{B3AC2E3A-9900-2E4A-8477-DA7B102C73A7}" destId="{FF632F10-23FC-7C4B-A5CF-A0FE7A5C4681}" srcOrd="4" destOrd="0" presId="urn:microsoft.com/office/officeart/2005/8/layout/hProcess6"/>
    <dgm:cxn modelId="{44C6EC72-9E61-8E48-8068-A45BCC661F77}" type="presParOf" srcId="{FF632F10-23FC-7C4B-A5CF-A0FE7A5C4681}" destId="{B64A7395-F14A-2742-83DD-C2C211F43CEE}" srcOrd="0" destOrd="0" presId="urn:microsoft.com/office/officeart/2005/8/layout/hProcess6"/>
    <dgm:cxn modelId="{B37BB5E0-C38F-9F4C-ACA7-84642996BA99}" type="presParOf" srcId="{FF632F10-23FC-7C4B-A5CF-A0FE7A5C4681}" destId="{06E5143A-251D-2B4C-96D8-71AC492DC0E8}" srcOrd="1" destOrd="0" presId="urn:microsoft.com/office/officeart/2005/8/layout/hProcess6"/>
    <dgm:cxn modelId="{2FDE0FFF-A0B9-0645-9861-884516A1633B}" type="presParOf" srcId="{FF632F10-23FC-7C4B-A5CF-A0FE7A5C4681}" destId="{F546F6C8-A4EE-964B-BB19-D32CAF5C7ED0}" srcOrd="2" destOrd="0" presId="urn:microsoft.com/office/officeart/2005/8/layout/hProcess6"/>
    <dgm:cxn modelId="{8690DFA6-4086-5245-A10A-0CD97F021675}" type="presParOf" srcId="{FF632F10-23FC-7C4B-A5CF-A0FE7A5C4681}" destId="{59D3187A-70DF-284A-B4A9-8EB083366D8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F4545-9306-5F4C-BDD0-0B3351C5D416}">
      <dsp:nvSpPr>
        <dsp:cNvPr id="0" name=""/>
        <dsp:cNvSpPr/>
      </dsp:nvSpPr>
      <dsp:spPr>
        <a:xfrm>
          <a:off x="733493" y="1235119"/>
          <a:ext cx="2911915" cy="25453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1BB84-20B7-4943-B68D-A9F55F749049}">
      <dsp:nvSpPr>
        <dsp:cNvPr id="0" name=""/>
        <dsp:cNvSpPr/>
      </dsp:nvSpPr>
      <dsp:spPr>
        <a:xfrm>
          <a:off x="5514" y="1779831"/>
          <a:ext cx="1455957" cy="1455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Notice</a:t>
          </a:r>
        </a:p>
      </dsp:txBody>
      <dsp:txXfrm>
        <a:off x="218734" y="1993051"/>
        <a:ext cx="1029517" cy="1029517"/>
      </dsp:txXfrm>
    </dsp:sp>
    <dsp:sp modelId="{53301C38-006A-4C4A-833D-EBB819C6CBEF}">
      <dsp:nvSpPr>
        <dsp:cNvPr id="0" name=""/>
        <dsp:cNvSpPr/>
      </dsp:nvSpPr>
      <dsp:spPr>
        <a:xfrm>
          <a:off x="4555382" y="1235119"/>
          <a:ext cx="2911915" cy="25453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A73C9-DFD6-BF4B-B975-43BECE74FAD7}">
      <dsp:nvSpPr>
        <dsp:cNvPr id="0" name=""/>
        <dsp:cNvSpPr/>
      </dsp:nvSpPr>
      <dsp:spPr>
        <a:xfrm>
          <a:off x="3827403" y="1779831"/>
          <a:ext cx="1455957" cy="1455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Circular</a:t>
          </a:r>
        </a:p>
      </dsp:txBody>
      <dsp:txXfrm>
        <a:off x="4040623" y="1993051"/>
        <a:ext cx="1029517" cy="1029517"/>
      </dsp:txXfrm>
    </dsp:sp>
    <dsp:sp modelId="{06E5143A-251D-2B4C-96D8-71AC492DC0E8}">
      <dsp:nvSpPr>
        <dsp:cNvPr id="0" name=""/>
        <dsp:cNvSpPr/>
      </dsp:nvSpPr>
      <dsp:spPr>
        <a:xfrm>
          <a:off x="8377270" y="1235119"/>
          <a:ext cx="2911915" cy="25453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3187A-70DF-284A-B4A9-8EB083366D83}">
      <dsp:nvSpPr>
        <dsp:cNvPr id="0" name=""/>
        <dsp:cNvSpPr/>
      </dsp:nvSpPr>
      <dsp:spPr>
        <a:xfrm>
          <a:off x="7649292" y="1779831"/>
          <a:ext cx="1455957" cy="1455957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GCN Viewer</a:t>
          </a:r>
        </a:p>
      </dsp:txBody>
      <dsp:txXfrm>
        <a:off x="7862512" y="1993051"/>
        <a:ext cx="1029517" cy="1029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5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2E048C-FA2F-0049-BEB9-7E36AFF48B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49E94D-35F7-4140-8629-4EE15784CB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9702-6560-3848-9319-8B28BED2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GCN circular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F34CC-A40F-AE4E-927D-C99BAE686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Donggeun</a:t>
            </a:r>
          </a:p>
        </p:txBody>
      </p:sp>
    </p:spTree>
    <p:extLst>
      <p:ext uri="{BB962C8B-B14F-4D97-AF65-F5344CB8AC3E}">
        <p14:creationId xmlns:p14="http://schemas.microsoft.com/office/powerpoint/2010/main" val="391863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A9B5-6F1E-0A4C-9C44-DE47F2CF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circular viewer – Admin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BAA29-DA8A-8E48-B751-6D63BEDC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876604"/>
            <a:ext cx="6800850" cy="42382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B1FEB6-8EC4-814E-83B7-848A0E4958B9}"/>
              </a:ext>
            </a:extLst>
          </p:cNvPr>
          <p:cNvSpPr/>
          <p:nvPr/>
        </p:nvSpPr>
        <p:spPr>
          <a:xfrm>
            <a:off x="2621280" y="1876604"/>
            <a:ext cx="1298447" cy="448263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Event.db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Circular.db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Observatory.db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Notice.db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754047-97FA-1A4B-91B2-797B18D994D9}"/>
              </a:ext>
            </a:extLst>
          </p:cNvPr>
          <p:cNvSpPr/>
          <p:nvPr/>
        </p:nvSpPr>
        <p:spPr>
          <a:xfrm>
            <a:off x="3979571" y="2288650"/>
            <a:ext cx="5516854" cy="4070588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Event.db</a:t>
            </a:r>
            <a:r>
              <a:rPr lang="en-US" sz="2000" dirty="0">
                <a:solidFill>
                  <a:schemeClr val="tx1"/>
                </a:solidFill>
              </a:rPr>
              <a:t>: only show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Circular.db</a:t>
            </a:r>
            <a:r>
              <a:rPr lang="en-US" sz="2000" dirty="0">
                <a:solidFill>
                  <a:schemeClr val="tx1"/>
                </a:solidFill>
              </a:rPr>
              <a:t>: show, modify (event name, observatory)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Observatory.db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altLang="ko-KR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how, add, modify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Notice: only show (very slow, I am not sure this is needed)</a:t>
            </a:r>
          </a:p>
        </p:txBody>
      </p:sp>
    </p:spTree>
    <p:extLst>
      <p:ext uri="{BB962C8B-B14F-4D97-AF65-F5344CB8AC3E}">
        <p14:creationId xmlns:p14="http://schemas.microsoft.com/office/powerpoint/2010/main" val="12675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1180-8CAD-AA4D-8258-5D12C59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7092-6CB0-BA4B-9C8A-4629E201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0. Currently, I used the archived circulars and notices (from Tom). However, we need a viewer whose database is updated automatically when a new circular or notice is received (this may be related to Kafka). </a:t>
            </a:r>
          </a:p>
          <a:p>
            <a:r>
              <a:rPr lang="en-US" dirty="0"/>
              <a:t>1. Automatic event association (use only temporal information).</a:t>
            </a:r>
          </a:p>
          <a:p>
            <a:r>
              <a:rPr lang="en-US" dirty="0"/>
              <a:t>2. Improve methods for parsing information.</a:t>
            </a:r>
          </a:p>
          <a:p>
            <a:pPr lvl="1"/>
            <a:r>
              <a:rPr lang="en-US" strike="sngStrike" dirty="0"/>
              <a:t>Currently, neutrino events are not correctly parsed.</a:t>
            </a:r>
          </a:p>
          <a:p>
            <a:pPr lvl="1"/>
            <a:r>
              <a:rPr lang="en-US" dirty="0"/>
              <a:t>We need to use notices from other observatories (e.g., Integral)</a:t>
            </a:r>
          </a:p>
          <a:p>
            <a:pPr lvl="1"/>
            <a:r>
              <a:rPr lang="en-US" dirty="0"/>
              <a:t>Other event types should be added.</a:t>
            </a:r>
          </a:p>
          <a:p>
            <a:r>
              <a:rPr lang="en-US" dirty="0"/>
              <a:t>3. Improve admin mode. </a:t>
            </a:r>
          </a:p>
          <a:p>
            <a:pPr lvl="1"/>
            <a:r>
              <a:rPr lang="en-US" strike="sngStrike" dirty="0"/>
              <a:t>When a new observatory is added, check all circulars</a:t>
            </a:r>
          </a:p>
          <a:p>
            <a:pPr lvl="1"/>
            <a:r>
              <a:rPr lang="en-US" dirty="0"/>
              <a:t>Others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E70B-F73D-F94A-99BA-DDCD7FF2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94492-2984-594D-BF96-4E7499B7DE10}"/>
              </a:ext>
            </a:extLst>
          </p:cNvPr>
          <p:cNvSpPr/>
          <p:nvPr/>
        </p:nvSpPr>
        <p:spPr>
          <a:xfrm>
            <a:off x="154982" y="2334579"/>
            <a:ext cx="7764651" cy="404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Flask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BD8AB-0062-4942-ACE8-83F238E57EAC}"/>
              </a:ext>
            </a:extLst>
          </p:cNvPr>
          <p:cNvSpPr/>
          <p:nvPr/>
        </p:nvSpPr>
        <p:spPr>
          <a:xfrm>
            <a:off x="7919633" y="2334579"/>
            <a:ext cx="3882325" cy="4045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React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54C199-7DBE-FF44-A156-DC679B553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7586"/>
              </p:ext>
            </p:extLst>
          </p:nvPr>
        </p:nvGraphicFramePr>
        <p:xfrm>
          <a:off x="357108" y="1612297"/>
          <a:ext cx="11294701" cy="501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0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535955-7F5B-A84F-9F7E-CAA7CB13C168}"/>
              </a:ext>
            </a:extLst>
          </p:cNvPr>
          <p:cNvCxnSpPr>
            <a:cxnSpLocks/>
          </p:cNvCxnSpPr>
          <p:nvPr/>
        </p:nvCxnSpPr>
        <p:spPr>
          <a:xfrm flipH="1">
            <a:off x="4231364" y="4145222"/>
            <a:ext cx="4492347" cy="28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14790-1EC3-D34F-AD0F-AE7DECBFDA92}"/>
              </a:ext>
            </a:extLst>
          </p:cNvPr>
          <p:cNvCxnSpPr>
            <a:cxnSpLocks/>
          </p:cNvCxnSpPr>
          <p:nvPr/>
        </p:nvCxnSpPr>
        <p:spPr>
          <a:xfrm>
            <a:off x="8803363" y="1335024"/>
            <a:ext cx="0" cy="2925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6641A-FADE-3B47-A254-0A7D680717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9529" y="2601686"/>
            <a:ext cx="0" cy="3318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29476-45A5-C647-950E-8AAE6DB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EF28C7A-0415-C44C-8AD9-2A1BF14E1E88}"/>
              </a:ext>
            </a:extLst>
          </p:cNvPr>
          <p:cNvSpPr/>
          <p:nvPr/>
        </p:nvSpPr>
        <p:spPr>
          <a:xfrm>
            <a:off x="2395129" y="2084832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7302-1832-1D44-9276-4451B47A6F05}"/>
              </a:ext>
            </a:extLst>
          </p:cNvPr>
          <p:cNvSpPr/>
          <p:nvPr/>
        </p:nvSpPr>
        <p:spPr>
          <a:xfrm>
            <a:off x="2395129" y="2797629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sections</a:t>
            </a:r>
          </a:p>
          <a:p>
            <a:pPr algn="ctr"/>
            <a:r>
              <a:rPr lang="en-US" sz="1400" dirty="0"/>
              <a:t>(e.g., subject, body, 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A9A77-46A0-3C45-91C1-258B43C106F1}"/>
              </a:ext>
            </a:extLst>
          </p:cNvPr>
          <p:cNvSpPr/>
          <p:nvPr/>
        </p:nvSpPr>
        <p:spPr>
          <a:xfrm>
            <a:off x="2395129" y="3780391"/>
            <a:ext cx="1828800" cy="1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event name &amp; </a:t>
            </a:r>
            <a:br>
              <a:rPr lang="en-US" dirty="0"/>
            </a:br>
            <a:r>
              <a:rPr lang="en-US" dirty="0"/>
              <a:t>the observatory from subject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D19BB80-F893-634C-8095-740259620B8F}"/>
              </a:ext>
            </a:extLst>
          </p:cNvPr>
          <p:cNvSpPr/>
          <p:nvPr/>
        </p:nvSpPr>
        <p:spPr>
          <a:xfrm>
            <a:off x="7888963" y="818170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07F33-5441-F942-8A51-4E35D09195D1}"/>
              </a:ext>
            </a:extLst>
          </p:cNvPr>
          <p:cNvSpPr/>
          <p:nvPr/>
        </p:nvSpPr>
        <p:spPr>
          <a:xfrm>
            <a:off x="7888963" y="1567978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(Tom)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AF53D-2A18-034C-A9D9-3E1D7171F420}"/>
              </a:ext>
            </a:extLst>
          </p:cNvPr>
          <p:cNvSpPr/>
          <p:nvPr/>
        </p:nvSpPr>
        <p:spPr>
          <a:xfrm>
            <a:off x="7888963" y="2663018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Trigger time, RA, DEC,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16FD4-F52C-1145-A924-2C4A4989BDA1}"/>
              </a:ext>
            </a:extLst>
          </p:cNvPr>
          <p:cNvSpPr/>
          <p:nvPr/>
        </p:nvSpPr>
        <p:spPr>
          <a:xfrm>
            <a:off x="7888963" y="3751813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association</a:t>
            </a:r>
          </a:p>
          <a:p>
            <a:pPr algn="ctr"/>
            <a:r>
              <a:rPr lang="en-US" dirty="0"/>
              <a:t>(Eric)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6CE49-854B-1245-9BB6-CDB09F568E01}"/>
              </a:ext>
            </a:extLst>
          </p:cNvPr>
          <p:cNvSpPr/>
          <p:nvPr/>
        </p:nvSpPr>
        <p:spPr>
          <a:xfrm>
            <a:off x="5138329" y="3780391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</a:t>
            </a:r>
            <a:br>
              <a:rPr lang="en-US" dirty="0"/>
            </a:br>
            <a:r>
              <a:rPr lang="en-US" dirty="0"/>
              <a:t>event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4E34-5EAC-2943-B181-1CC357E46453}"/>
              </a:ext>
            </a:extLst>
          </p:cNvPr>
          <p:cNvSpPr/>
          <p:nvPr/>
        </p:nvSpPr>
        <p:spPr>
          <a:xfrm>
            <a:off x="2395129" y="5920102"/>
            <a:ext cx="7322628" cy="51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GCN </a:t>
            </a:r>
            <a:r>
              <a:rPr lang="en-US" dirty="0"/>
              <a:t>viewer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64B4-B231-D64E-85A4-9105ADFC9A5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52729" y="4567210"/>
            <a:ext cx="3714" cy="1352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535955-7F5B-A84F-9F7E-CAA7CB13C168}"/>
              </a:ext>
            </a:extLst>
          </p:cNvPr>
          <p:cNvCxnSpPr>
            <a:cxnSpLocks/>
          </p:cNvCxnSpPr>
          <p:nvPr/>
        </p:nvCxnSpPr>
        <p:spPr>
          <a:xfrm flipH="1">
            <a:off x="4231364" y="4145222"/>
            <a:ext cx="4492347" cy="28578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14790-1EC3-D34F-AD0F-AE7DECBFDA92}"/>
              </a:ext>
            </a:extLst>
          </p:cNvPr>
          <p:cNvCxnSpPr>
            <a:cxnSpLocks/>
          </p:cNvCxnSpPr>
          <p:nvPr/>
        </p:nvCxnSpPr>
        <p:spPr>
          <a:xfrm>
            <a:off x="8803363" y="1335024"/>
            <a:ext cx="0" cy="2925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6641A-FADE-3B47-A254-0A7D680717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9529" y="2601686"/>
            <a:ext cx="0" cy="3318416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29476-45A5-C647-950E-8AAE6DB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I</a:t>
            </a:r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EF28C7A-0415-C44C-8AD9-2A1BF14E1E88}"/>
              </a:ext>
            </a:extLst>
          </p:cNvPr>
          <p:cNvSpPr/>
          <p:nvPr/>
        </p:nvSpPr>
        <p:spPr>
          <a:xfrm>
            <a:off x="2395129" y="2084832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7302-1832-1D44-9276-4451B47A6F05}"/>
              </a:ext>
            </a:extLst>
          </p:cNvPr>
          <p:cNvSpPr/>
          <p:nvPr/>
        </p:nvSpPr>
        <p:spPr>
          <a:xfrm>
            <a:off x="2395129" y="2797629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sections</a:t>
            </a:r>
          </a:p>
          <a:p>
            <a:pPr algn="ctr"/>
            <a:r>
              <a:rPr lang="en-US" sz="1400" dirty="0"/>
              <a:t>(e.g., subject, body, 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A9A77-46A0-3C45-91C1-258B43C106F1}"/>
              </a:ext>
            </a:extLst>
          </p:cNvPr>
          <p:cNvSpPr/>
          <p:nvPr/>
        </p:nvSpPr>
        <p:spPr>
          <a:xfrm>
            <a:off x="2395129" y="3780391"/>
            <a:ext cx="1828800" cy="1440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event name &amp; </a:t>
            </a:r>
            <a:br>
              <a:rPr lang="en-US" dirty="0"/>
            </a:br>
            <a:r>
              <a:rPr lang="en-US" dirty="0"/>
              <a:t>the observatory from subject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D19BB80-F893-634C-8095-740259620B8F}"/>
              </a:ext>
            </a:extLst>
          </p:cNvPr>
          <p:cNvSpPr/>
          <p:nvPr/>
        </p:nvSpPr>
        <p:spPr>
          <a:xfrm>
            <a:off x="7888963" y="818170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07F33-5441-F942-8A51-4E35D09195D1}"/>
              </a:ext>
            </a:extLst>
          </p:cNvPr>
          <p:cNvSpPr/>
          <p:nvPr/>
        </p:nvSpPr>
        <p:spPr>
          <a:xfrm>
            <a:off x="7888963" y="1567978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(Tom)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AF53D-2A18-034C-A9D9-3E1D7171F420}"/>
              </a:ext>
            </a:extLst>
          </p:cNvPr>
          <p:cNvSpPr/>
          <p:nvPr/>
        </p:nvSpPr>
        <p:spPr>
          <a:xfrm>
            <a:off x="7888963" y="2663018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Trigger time, RA, DEC,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16FD4-F52C-1145-A924-2C4A4989BDA1}"/>
              </a:ext>
            </a:extLst>
          </p:cNvPr>
          <p:cNvSpPr/>
          <p:nvPr/>
        </p:nvSpPr>
        <p:spPr>
          <a:xfrm>
            <a:off x="7888963" y="3751813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association</a:t>
            </a:r>
          </a:p>
          <a:p>
            <a:pPr algn="ctr"/>
            <a:r>
              <a:rPr lang="en-US" dirty="0"/>
              <a:t>(Eric)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6CE49-854B-1245-9BB6-CDB09F568E01}"/>
              </a:ext>
            </a:extLst>
          </p:cNvPr>
          <p:cNvSpPr/>
          <p:nvPr/>
        </p:nvSpPr>
        <p:spPr>
          <a:xfrm>
            <a:off x="5138329" y="3780391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</a:t>
            </a:r>
            <a:br>
              <a:rPr lang="en-US" dirty="0"/>
            </a:br>
            <a:r>
              <a:rPr lang="en-US" dirty="0"/>
              <a:t>event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4E34-5EAC-2943-B181-1CC357E46453}"/>
              </a:ext>
            </a:extLst>
          </p:cNvPr>
          <p:cNvSpPr/>
          <p:nvPr/>
        </p:nvSpPr>
        <p:spPr>
          <a:xfrm>
            <a:off x="2395129" y="5920102"/>
            <a:ext cx="7322628" cy="51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New GCN </a:t>
            </a:r>
            <a:r>
              <a:rPr lang="en-US" dirty="0"/>
              <a:t>viewer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64B4-B231-D64E-85A4-9105ADFC9A5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52729" y="4567210"/>
            <a:ext cx="3714" cy="1352892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23865-2D2C-3C42-889F-658B30834590}"/>
              </a:ext>
            </a:extLst>
          </p:cNvPr>
          <p:cNvSpPr txBox="1"/>
          <p:nvPr/>
        </p:nvSpPr>
        <p:spPr>
          <a:xfrm>
            <a:off x="1529050" y="1979450"/>
            <a:ext cx="589899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Currently, I used only </a:t>
            </a:r>
            <a:r>
              <a:rPr lang="en-US" dirty="0" err="1"/>
              <a:t>Swfit</a:t>
            </a:r>
            <a:r>
              <a:rPr lang="en-US" dirty="0"/>
              <a:t> and Fermi notices. </a:t>
            </a:r>
          </a:p>
          <a:p>
            <a:r>
              <a:rPr lang="en-US" dirty="0"/>
              <a:t>Swift:</a:t>
            </a:r>
          </a:p>
          <a:p>
            <a:r>
              <a:rPr lang="en-US" dirty="0"/>
              <a:t>	1. Check comment fields</a:t>
            </a:r>
          </a:p>
          <a:p>
            <a:r>
              <a:rPr lang="en-US" dirty="0"/>
              <a:t>	2. If “This is a GRB.”  exists. parse	trigger time, RA, DEC, 	error, and Swift trigger number</a:t>
            </a:r>
          </a:p>
          <a:p>
            <a:r>
              <a:rPr lang="en-US" dirty="0"/>
              <a:t>Fermi:</a:t>
            </a:r>
          </a:p>
          <a:p>
            <a:r>
              <a:rPr lang="en-US" dirty="0"/>
              <a:t>	1. check comment fields</a:t>
            </a:r>
          </a:p>
          <a:p>
            <a:r>
              <a:rPr lang="en-US" dirty="0"/>
              <a:t>	2. If “This is likely a Long GRB” or “This is likely a Short 	GRB”,  parse trigger time, RA, DEC, error, and Fermi 	trigger number</a:t>
            </a:r>
          </a:p>
          <a:p>
            <a:endParaRPr lang="en-US" dirty="0"/>
          </a:p>
          <a:p>
            <a:r>
              <a:rPr lang="en-US" dirty="0"/>
              <a:t>Is there a better way to determine that a notice is related to a real GRB?</a:t>
            </a:r>
          </a:p>
        </p:txBody>
      </p:sp>
    </p:spTree>
    <p:extLst>
      <p:ext uri="{BB962C8B-B14F-4D97-AF65-F5344CB8AC3E}">
        <p14:creationId xmlns:p14="http://schemas.microsoft.com/office/powerpoint/2010/main" val="10573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535955-7F5B-A84F-9F7E-CAA7CB13C168}"/>
              </a:ext>
            </a:extLst>
          </p:cNvPr>
          <p:cNvCxnSpPr>
            <a:cxnSpLocks/>
          </p:cNvCxnSpPr>
          <p:nvPr/>
        </p:nvCxnSpPr>
        <p:spPr>
          <a:xfrm flipH="1">
            <a:off x="4231364" y="4145222"/>
            <a:ext cx="4492347" cy="28578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14790-1EC3-D34F-AD0F-AE7DECBFDA92}"/>
              </a:ext>
            </a:extLst>
          </p:cNvPr>
          <p:cNvCxnSpPr>
            <a:cxnSpLocks/>
          </p:cNvCxnSpPr>
          <p:nvPr/>
        </p:nvCxnSpPr>
        <p:spPr>
          <a:xfrm>
            <a:off x="8803363" y="1335024"/>
            <a:ext cx="0" cy="292587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6641A-FADE-3B47-A254-0A7D680717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9529" y="2601686"/>
            <a:ext cx="0" cy="3318416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29476-45A5-C647-950E-8AAE6DB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II</a:t>
            </a:r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EF28C7A-0415-C44C-8AD9-2A1BF14E1E88}"/>
              </a:ext>
            </a:extLst>
          </p:cNvPr>
          <p:cNvSpPr/>
          <p:nvPr/>
        </p:nvSpPr>
        <p:spPr>
          <a:xfrm>
            <a:off x="2395129" y="2084832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Circular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7302-1832-1D44-9276-4451B47A6F05}"/>
              </a:ext>
            </a:extLst>
          </p:cNvPr>
          <p:cNvSpPr/>
          <p:nvPr/>
        </p:nvSpPr>
        <p:spPr>
          <a:xfrm>
            <a:off x="2395129" y="2797629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Divide sections</a:t>
            </a:r>
          </a:p>
          <a:p>
            <a:pPr algn="ctr"/>
            <a:r>
              <a:rPr lang="en-US" dirty="0"/>
              <a:t>(e.g., subject, body, …)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A9A77-46A0-3C45-91C1-258B43C106F1}"/>
              </a:ext>
            </a:extLst>
          </p:cNvPr>
          <p:cNvSpPr/>
          <p:nvPr/>
        </p:nvSpPr>
        <p:spPr>
          <a:xfrm>
            <a:off x="2395129" y="3780391"/>
            <a:ext cx="1828800" cy="1440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Search for the event name &amp; </a:t>
            </a:r>
            <a:br>
              <a:rPr lang="en-US" dirty="0"/>
            </a:br>
            <a:r>
              <a:rPr lang="en-US" dirty="0"/>
              <a:t>the observatory from subject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D19BB80-F893-634C-8095-740259620B8F}"/>
              </a:ext>
            </a:extLst>
          </p:cNvPr>
          <p:cNvSpPr/>
          <p:nvPr/>
        </p:nvSpPr>
        <p:spPr>
          <a:xfrm>
            <a:off x="7888963" y="818170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07F33-5441-F942-8A51-4E35D09195D1}"/>
              </a:ext>
            </a:extLst>
          </p:cNvPr>
          <p:cNvSpPr/>
          <p:nvPr/>
        </p:nvSpPr>
        <p:spPr>
          <a:xfrm>
            <a:off x="7888963" y="1567978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(Tom)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AF53D-2A18-034C-A9D9-3E1D7171F420}"/>
              </a:ext>
            </a:extLst>
          </p:cNvPr>
          <p:cNvSpPr/>
          <p:nvPr/>
        </p:nvSpPr>
        <p:spPr>
          <a:xfrm>
            <a:off x="7888963" y="2663018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Parse Trigger time, RA, DEC,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16FD4-F52C-1145-A924-2C4A4989BDA1}"/>
              </a:ext>
            </a:extLst>
          </p:cNvPr>
          <p:cNvSpPr/>
          <p:nvPr/>
        </p:nvSpPr>
        <p:spPr>
          <a:xfrm>
            <a:off x="7888963" y="3751813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Event association</a:t>
            </a:r>
          </a:p>
          <a:p>
            <a:pPr algn="ctr"/>
            <a:r>
              <a:rPr lang="en-US" dirty="0"/>
              <a:t>(Eric)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6CE49-854B-1245-9BB6-CDB09F568E01}"/>
              </a:ext>
            </a:extLst>
          </p:cNvPr>
          <p:cNvSpPr/>
          <p:nvPr/>
        </p:nvSpPr>
        <p:spPr>
          <a:xfrm>
            <a:off x="5138329" y="3780391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</a:t>
            </a:r>
            <a:br>
              <a:rPr lang="en-US" dirty="0"/>
            </a:br>
            <a:r>
              <a:rPr lang="en-US" dirty="0"/>
              <a:t>event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4E34-5EAC-2943-B181-1CC357E46453}"/>
              </a:ext>
            </a:extLst>
          </p:cNvPr>
          <p:cNvSpPr/>
          <p:nvPr/>
        </p:nvSpPr>
        <p:spPr>
          <a:xfrm>
            <a:off x="2395129" y="5920102"/>
            <a:ext cx="7322628" cy="51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New GCN </a:t>
            </a:r>
            <a:r>
              <a:rPr lang="en-US" dirty="0"/>
              <a:t>viewer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64B4-B231-D64E-85A4-9105ADFC9A5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52729" y="4567210"/>
            <a:ext cx="3714" cy="1352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E59AB7-45FD-0F4C-90AF-122F0D62336F}"/>
              </a:ext>
            </a:extLst>
          </p:cNvPr>
          <p:cNvSpPr txBox="1"/>
          <p:nvPr/>
        </p:nvSpPr>
        <p:spPr>
          <a:xfrm>
            <a:off x="3108402" y="2410617"/>
            <a:ext cx="58989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Trigger time: the earliest trigger time</a:t>
            </a:r>
          </a:p>
          <a:p>
            <a:r>
              <a:rPr lang="en-US" dirty="0"/>
              <a:t>Localization: if both Swift and Fermi notices exist, I adopt Swift one. Later, I will compare the error size and adopt the better localization. </a:t>
            </a:r>
          </a:p>
        </p:txBody>
      </p:sp>
    </p:spTree>
    <p:extLst>
      <p:ext uri="{BB962C8B-B14F-4D97-AF65-F5344CB8AC3E}">
        <p14:creationId xmlns:p14="http://schemas.microsoft.com/office/powerpoint/2010/main" val="22035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535955-7F5B-A84F-9F7E-CAA7CB13C168}"/>
              </a:ext>
            </a:extLst>
          </p:cNvPr>
          <p:cNvCxnSpPr>
            <a:cxnSpLocks/>
          </p:cNvCxnSpPr>
          <p:nvPr/>
        </p:nvCxnSpPr>
        <p:spPr>
          <a:xfrm flipH="1">
            <a:off x="4233596" y="4145222"/>
            <a:ext cx="4492347" cy="28578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14790-1EC3-D34F-AD0F-AE7DECBFDA92}"/>
              </a:ext>
            </a:extLst>
          </p:cNvPr>
          <p:cNvCxnSpPr>
            <a:cxnSpLocks/>
          </p:cNvCxnSpPr>
          <p:nvPr/>
        </p:nvCxnSpPr>
        <p:spPr>
          <a:xfrm>
            <a:off x="8805595" y="1335024"/>
            <a:ext cx="0" cy="292587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6641A-FADE-3B47-A254-0A7D680717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11761" y="2601686"/>
            <a:ext cx="0" cy="3318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29476-45A5-C647-950E-8AAE6DB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III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EF28C7A-0415-C44C-8AD9-2A1BF14E1E88}"/>
              </a:ext>
            </a:extLst>
          </p:cNvPr>
          <p:cNvSpPr/>
          <p:nvPr/>
        </p:nvSpPr>
        <p:spPr>
          <a:xfrm>
            <a:off x="2397361" y="2084832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Circular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7302-1832-1D44-9276-4451B47A6F05}"/>
              </a:ext>
            </a:extLst>
          </p:cNvPr>
          <p:cNvSpPr/>
          <p:nvPr/>
        </p:nvSpPr>
        <p:spPr>
          <a:xfrm>
            <a:off x="2397361" y="2797629"/>
            <a:ext cx="1828800" cy="78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sections</a:t>
            </a:r>
          </a:p>
          <a:p>
            <a:pPr algn="ctr"/>
            <a:r>
              <a:rPr lang="en-US" sz="1400" dirty="0"/>
              <a:t>(e.g., subject, body, …)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A9A77-46A0-3C45-91C1-258B43C106F1}"/>
              </a:ext>
            </a:extLst>
          </p:cNvPr>
          <p:cNvSpPr/>
          <p:nvPr/>
        </p:nvSpPr>
        <p:spPr>
          <a:xfrm>
            <a:off x="2397361" y="3780391"/>
            <a:ext cx="1828800" cy="1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event name &amp; </a:t>
            </a:r>
            <a:br>
              <a:rPr lang="en-US" dirty="0"/>
            </a:br>
            <a:r>
              <a:rPr lang="en-US" dirty="0"/>
              <a:t>the observatory from subject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D19BB80-F893-634C-8095-740259620B8F}"/>
              </a:ext>
            </a:extLst>
          </p:cNvPr>
          <p:cNvSpPr/>
          <p:nvPr/>
        </p:nvSpPr>
        <p:spPr>
          <a:xfrm>
            <a:off x="7891195" y="818170"/>
            <a:ext cx="1828800" cy="516854"/>
          </a:xfrm>
          <a:prstGeom prst="downArrow">
            <a:avLst>
              <a:gd name="adj1" fmla="val 66667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07F33-5441-F942-8A51-4E35D09195D1}"/>
              </a:ext>
            </a:extLst>
          </p:cNvPr>
          <p:cNvSpPr/>
          <p:nvPr/>
        </p:nvSpPr>
        <p:spPr>
          <a:xfrm>
            <a:off x="7891195" y="1567978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(Tom)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AF53D-2A18-034C-A9D9-3E1D7171F420}"/>
              </a:ext>
            </a:extLst>
          </p:cNvPr>
          <p:cNvSpPr/>
          <p:nvPr/>
        </p:nvSpPr>
        <p:spPr>
          <a:xfrm>
            <a:off x="7891195" y="2663018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Trigger time, RA, DEC,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16FD4-F52C-1145-A924-2C4A4989BDA1}"/>
              </a:ext>
            </a:extLst>
          </p:cNvPr>
          <p:cNvSpPr/>
          <p:nvPr/>
        </p:nvSpPr>
        <p:spPr>
          <a:xfrm>
            <a:off x="7891195" y="3751813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association</a:t>
            </a:r>
          </a:p>
          <a:p>
            <a:pPr algn="ctr"/>
            <a:r>
              <a:rPr lang="en-US" dirty="0"/>
              <a:t>(Eric)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6CE49-854B-1245-9BB6-CDB09F568E01}"/>
              </a:ext>
            </a:extLst>
          </p:cNvPr>
          <p:cNvSpPr/>
          <p:nvPr/>
        </p:nvSpPr>
        <p:spPr>
          <a:xfrm>
            <a:off x="5140561" y="3780391"/>
            <a:ext cx="1828800" cy="786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</a:t>
            </a:r>
            <a:br>
              <a:rPr lang="en-US" dirty="0"/>
            </a:br>
            <a:r>
              <a:rPr lang="en-US" dirty="0"/>
              <a:t>event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4E34-5EAC-2943-B181-1CC357E46453}"/>
              </a:ext>
            </a:extLst>
          </p:cNvPr>
          <p:cNvSpPr/>
          <p:nvPr/>
        </p:nvSpPr>
        <p:spPr>
          <a:xfrm>
            <a:off x="2397361" y="5920102"/>
            <a:ext cx="7322628" cy="51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New GCN viewer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64B4-B231-D64E-85A4-9105ADFC9A5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54961" y="4567210"/>
            <a:ext cx="3714" cy="1352892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923D4-2DA3-6644-A037-2C5004BE402A}"/>
              </a:ext>
            </a:extLst>
          </p:cNvPr>
          <p:cNvSpPr txBox="1"/>
          <p:nvPr/>
        </p:nvSpPr>
        <p:spPr>
          <a:xfrm>
            <a:off x="4546356" y="2751464"/>
            <a:ext cx="589899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Event name: </a:t>
            </a:r>
          </a:p>
          <a:p>
            <a:r>
              <a:rPr lang="en-US" dirty="0"/>
              <a:t>For GRBs, currently I used the list of event names provided by Eric. However, this list will be automatically obtained and updated with notices later (the event association).</a:t>
            </a:r>
          </a:p>
          <a:p>
            <a:r>
              <a:rPr lang="en-US" dirty="0"/>
              <a:t>For others, I parsed event names from circulars (e.g., </a:t>
            </a:r>
            <a:r>
              <a:rPr lang="en-US" dirty="0" err="1"/>
              <a:t>SYYMMDDabc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Observatory:</a:t>
            </a:r>
          </a:p>
          <a:p>
            <a:r>
              <a:rPr lang="en-US" dirty="0"/>
              <a:t>The list of observatories can be manually updated </a:t>
            </a:r>
            <a:br>
              <a:rPr lang="en-US" dirty="0"/>
            </a:br>
            <a:r>
              <a:rPr lang="en-US" dirty="0"/>
              <a:t>with the GCN viewer.</a:t>
            </a:r>
          </a:p>
        </p:txBody>
      </p:sp>
    </p:spTree>
    <p:extLst>
      <p:ext uri="{BB962C8B-B14F-4D97-AF65-F5344CB8AC3E}">
        <p14:creationId xmlns:p14="http://schemas.microsoft.com/office/powerpoint/2010/main" val="36921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E70B-F73D-F94A-99BA-DDCD7FF2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2371F-132D-774D-95FC-AC99C72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1901347"/>
            <a:ext cx="8385544" cy="46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E70B-F73D-F94A-99BA-DDCD7FF2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2371F-132D-774D-95FC-AC99C72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1901347"/>
            <a:ext cx="8385544" cy="4660475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372622EA-85FB-8349-81EB-87992810EF33}"/>
              </a:ext>
            </a:extLst>
          </p:cNvPr>
          <p:cNvSpPr/>
          <p:nvPr/>
        </p:nvSpPr>
        <p:spPr>
          <a:xfrm>
            <a:off x="1877786" y="1681843"/>
            <a:ext cx="5306785" cy="2302328"/>
          </a:xfrm>
          <a:custGeom>
            <a:avLst/>
            <a:gdLst>
              <a:gd name="connsiteX0" fmla="*/ 0 w 5306785"/>
              <a:gd name="connsiteY0" fmla="*/ 0 h 2302328"/>
              <a:gd name="connsiteX1" fmla="*/ 0 w 5306785"/>
              <a:gd name="connsiteY1" fmla="*/ 2302328 h 2302328"/>
              <a:gd name="connsiteX2" fmla="*/ 2318657 w 5306785"/>
              <a:gd name="connsiteY2" fmla="*/ 2302328 h 2302328"/>
              <a:gd name="connsiteX3" fmla="*/ 3837214 w 5306785"/>
              <a:gd name="connsiteY3" fmla="*/ 1551214 h 2302328"/>
              <a:gd name="connsiteX4" fmla="*/ 5306785 w 5306785"/>
              <a:gd name="connsiteY4" fmla="*/ 1551214 h 2302328"/>
              <a:gd name="connsiteX5" fmla="*/ 5306785 w 5306785"/>
              <a:gd name="connsiteY5" fmla="*/ 48986 h 2302328"/>
              <a:gd name="connsiteX6" fmla="*/ 0 w 5306785"/>
              <a:gd name="connsiteY6" fmla="*/ 0 h 2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6785" h="2302328">
                <a:moveTo>
                  <a:pt x="0" y="0"/>
                </a:moveTo>
                <a:lnTo>
                  <a:pt x="0" y="2302328"/>
                </a:lnTo>
                <a:lnTo>
                  <a:pt x="2318657" y="2302328"/>
                </a:lnTo>
                <a:lnTo>
                  <a:pt x="3837214" y="1551214"/>
                </a:lnTo>
                <a:lnTo>
                  <a:pt x="5306785" y="1551214"/>
                </a:lnTo>
                <a:lnTo>
                  <a:pt x="5306785" y="48986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F74910-CBFF-2142-8E6E-DD6743863F0B}"/>
              </a:ext>
            </a:extLst>
          </p:cNvPr>
          <p:cNvSpPr txBox="1">
            <a:spLocks/>
          </p:cNvSpPr>
          <p:nvPr/>
        </p:nvSpPr>
        <p:spPr>
          <a:xfrm rot="5400000">
            <a:off x="647592" y="2550660"/>
            <a:ext cx="1904998" cy="55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Workflow III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044F81D-2B68-D64E-99E1-F78D9115D296}"/>
              </a:ext>
            </a:extLst>
          </p:cNvPr>
          <p:cNvSpPr/>
          <p:nvPr/>
        </p:nvSpPr>
        <p:spPr>
          <a:xfrm>
            <a:off x="5399211" y="3304226"/>
            <a:ext cx="5125014" cy="3372619"/>
          </a:xfrm>
          <a:custGeom>
            <a:avLst/>
            <a:gdLst>
              <a:gd name="connsiteX0" fmla="*/ 0 w 5125014"/>
              <a:gd name="connsiteY0" fmla="*/ 3372311 h 3372619"/>
              <a:gd name="connsiteX1" fmla="*/ 0 w 5125014"/>
              <a:gd name="connsiteY1" fmla="*/ 139254 h 3372619"/>
              <a:gd name="connsiteX2" fmla="*/ 302539 w 5125014"/>
              <a:gd name="connsiteY2" fmla="*/ 0 h 3372619"/>
              <a:gd name="connsiteX3" fmla="*/ 5125014 w 5125014"/>
              <a:gd name="connsiteY3" fmla="*/ 0 h 3372619"/>
              <a:gd name="connsiteX4" fmla="*/ 5125014 w 5125014"/>
              <a:gd name="connsiteY4" fmla="*/ 3372619 h 3372619"/>
              <a:gd name="connsiteX5" fmla="*/ 0 w 5125014"/>
              <a:gd name="connsiteY5" fmla="*/ 3372311 h 337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014" h="3372619">
                <a:moveTo>
                  <a:pt x="0" y="3372311"/>
                </a:moveTo>
                <a:lnTo>
                  <a:pt x="0" y="139254"/>
                </a:lnTo>
                <a:lnTo>
                  <a:pt x="302539" y="0"/>
                </a:lnTo>
                <a:lnTo>
                  <a:pt x="5125014" y="0"/>
                </a:lnTo>
                <a:lnTo>
                  <a:pt x="5125014" y="3372619"/>
                </a:lnTo>
                <a:lnTo>
                  <a:pt x="0" y="3372311"/>
                </a:lnTo>
                <a:close/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FAB477-7A09-1247-808C-2AB15D74CCB6}"/>
              </a:ext>
            </a:extLst>
          </p:cNvPr>
          <p:cNvSpPr txBox="1">
            <a:spLocks/>
          </p:cNvSpPr>
          <p:nvPr/>
        </p:nvSpPr>
        <p:spPr>
          <a:xfrm>
            <a:off x="8729932" y="2852355"/>
            <a:ext cx="1810795" cy="55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80000"/>
              </a:lnSpc>
              <a:spcBef>
                <a:spcPct val="0"/>
              </a:spcBef>
              <a:buNone/>
              <a:defRPr sz="2800" cap="all" spc="100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7030A0"/>
                </a:solidFill>
              </a:rPr>
              <a:t>Workflow 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52B5B-2483-9A44-BC22-601C99765FA6}"/>
              </a:ext>
            </a:extLst>
          </p:cNvPr>
          <p:cNvSpPr/>
          <p:nvPr/>
        </p:nvSpPr>
        <p:spPr>
          <a:xfrm>
            <a:off x="1877786" y="4029646"/>
            <a:ext cx="1883331" cy="2647199"/>
          </a:xfrm>
          <a:prstGeom prst="rect">
            <a:avLst/>
          </a:prstGeom>
          <a:noFill/>
          <a:ln w="38100">
            <a:solidFill>
              <a:srgbClr val="004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89C0C3-F9EE-4747-986D-98365B676C09}"/>
              </a:ext>
            </a:extLst>
          </p:cNvPr>
          <p:cNvSpPr txBox="1">
            <a:spLocks/>
          </p:cNvSpPr>
          <p:nvPr/>
        </p:nvSpPr>
        <p:spPr>
          <a:xfrm rot="5400000">
            <a:off x="2891583" y="5651290"/>
            <a:ext cx="2151457" cy="55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80000"/>
              </a:lnSpc>
              <a:spcBef>
                <a:spcPct val="0"/>
              </a:spcBef>
              <a:buNone/>
              <a:defRPr sz="2800" cap="all" spc="100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4C12"/>
                </a:solidFill>
              </a:rPr>
              <a:t>Workflow II</a:t>
            </a:r>
          </a:p>
        </p:txBody>
      </p:sp>
    </p:spTree>
    <p:extLst>
      <p:ext uri="{BB962C8B-B14F-4D97-AF65-F5344CB8AC3E}">
        <p14:creationId xmlns:p14="http://schemas.microsoft.com/office/powerpoint/2010/main" val="4178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A9B5-6F1E-0A4C-9C44-DE47F2CF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circular viewer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2E7E8-D466-A040-B694-6F8E4887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21" y="1808787"/>
            <a:ext cx="6956686" cy="46415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59366C-A317-674E-8F17-C1AD8C014D22}"/>
              </a:ext>
            </a:extLst>
          </p:cNvPr>
          <p:cNvSpPr/>
          <p:nvPr/>
        </p:nvSpPr>
        <p:spPr>
          <a:xfrm>
            <a:off x="2260121" y="4561367"/>
            <a:ext cx="6956685" cy="179787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Circular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95C95E-8DCB-9548-89AA-D0A5457F0FFE}"/>
              </a:ext>
            </a:extLst>
          </p:cNvPr>
          <p:cNvSpPr/>
          <p:nvPr/>
        </p:nvSpPr>
        <p:spPr>
          <a:xfrm>
            <a:off x="2260120" y="2702831"/>
            <a:ext cx="6956685" cy="1801208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Event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8CEC9-9997-A04D-9506-492AD683A3D2}"/>
              </a:ext>
            </a:extLst>
          </p:cNvPr>
          <p:cNvSpPr/>
          <p:nvPr/>
        </p:nvSpPr>
        <p:spPr>
          <a:xfrm>
            <a:off x="2260118" y="2178216"/>
            <a:ext cx="6956685" cy="47063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Filter menu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7840E38-3AED-904D-ADC9-C3317D21C76E}"/>
              </a:ext>
            </a:extLst>
          </p:cNvPr>
          <p:cNvSpPr/>
          <p:nvPr/>
        </p:nvSpPr>
        <p:spPr>
          <a:xfrm>
            <a:off x="8692491" y="1623260"/>
            <a:ext cx="405979" cy="246623"/>
          </a:xfrm>
          <a:prstGeom prst="downArrow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E0962-ED24-CD4C-B280-9E518532BD8D}"/>
              </a:ext>
            </a:extLst>
          </p:cNvPr>
          <p:cNvSpPr/>
          <p:nvPr/>
        </p:nvSpPr>
        <p:spPr>
          <a:xfrm>
            <a:off x="8255759" y="123826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Admin mode</a:t>
            </a:r>
          </a:p>
        </p:txBody>
      </p:sp>
    </p:spTree>
    <p:extLst>
      <p:ext uri="{BB962C8B-B14F-4D97-AF65-F5344CB8AC3E}">
        <p14:creationId xmlns:p14="http://schemas.microsoft.com/office/powerpoint/2010/main" val="422258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{0A32DD29-47BE-3244-BEA1-A771A7C5BB6F}tf10001061</Template>
  <TotalTime>4006</TotalTime>
  <Words>635</Words>
  <Application>Microsoft Macintosh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GCN circular viewer</vt:lpstr>
      <vt:lpstr>Structure</vt:lpstr>
      <vt:lpstr>workflow</vt:lpstr>
      <vt:lpstr>workflow I</vt:lpstr>
      <vt:lpstr>workflow II</vt:lpstr>
      <vt:lpstr>workflow III</vt:lpstr>
      <vt:lpstr>Relational database</vt:lpstr>
      <vt:lpstr>Relational database</vt:lpstr>
      <vt:lpstr>GCN circular viewer</vt:lpstr>
      <vt:lpstr>GCN circular viewer – Admin mode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GCN circular viewer</dc:title>
  <dc:creator>Tak, Donggeun (GSFC-6600)[UNIV OF MARYLAND COLLEGE PARK]</dc:creator>
  <cp:lastModifiedBy>Tak, Donggeun (GSFC-6600)[UNIV OF MARYLAND COLLEGE PARK]</cp:lastModifiedBy>
  <cp:revision>24</cp:revision>
  <dcterms:created xsi:type="dcterms:W3CDTF">2020-05-13T21:08:56Z</dcterms:created>
  <dcterms:modified xsi:type="dcterms:W3CDTF">2020-06-15T20:35:03Z</dcterms:modified>
</cp:coreProperties>
</file>