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1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7B6-8F94-485D-94E0-3A05BAE3395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31C5-C53E-4BD5-9F1D-2EC34354D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8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7B6-8F94-485D-94E0-3A05BAE3395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31C5-C53E-4BD5-9F1D-2EC34354D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2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7B6-8F94-485D-94E0-3A05BAE3395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31C5-C53E-4BD5-9F1D-2EC34354D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2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7B6-8F94-485D-94E0-3A05BAE3395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31C5-C53E-4BD5-9F1D-2EC34354D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1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7B6-8F94-485D-94E0-3A05BAE3395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31C5-C53E-4BD5-9F1D-2EC34354D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8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7B6-8F94-485D-94E0-3A05BAE3395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31C5-C53E-4BD5-9F1D-2EC34354D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9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7B6-8F94-485D-94E0-3A05BAE3395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31C5-C53E-4BD5-9F1D-2EC34354D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7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7B6-8F94-485D-94E0-3A05BAE3395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31C5-C53E-4BD5-9F1D-2EC34354D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2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7B6-8F94-485D-94E0-3A05BAE3395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31C5-C53E-4BD5-9F1D-2EC34354D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7B6-8F94-485D-94E0-3A05BAE3395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31C5-C53E-4BD5-9F1D-2EC34354D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5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7B6-8F94-485D-94E0-3A05BAE3395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31C5-C53E-4BD5-9F1D-2EC34354D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7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3C7B6-8F94-485D-94E0-3A05BAE3395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E31C5-C53E-4BD5-9F1D-2EC34354D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8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555423" y="119441"/>
            <a:ext cx="914029" cy="1962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AppMain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" name="Diamond 4"/>
          <p:cNvSpPr/>
          <p:nvPr/>
        </p:nvSpPr>
        <p:spPr>
          <a:xfrm>
            <a:off x="4563062" y="2415291"/>
            <a:ext cx="2914649" cy="467436"/>
          </a:xfrm>
          <a:prstGeom prst="diamond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CFE_ES_RunLoop</a:t>
            </a:r>
            <a:r>
              <a:rPr lang="en-US" sz="800" dirty="0">
                <a:solidFill>
                  <a:schemeClr val="tx1"/>
                </a:solidFill>
              </a:rPr>
              <a:t>(&amp;</a:t>
            </a:r>
            <a:r>
              <a:rPr lang="en-US" sz="800" dirty="0" err="1">
                <a:solidFill>
                  <a:schemeClr val="tx1"/>
                </a:solidFill>
              </a:rPr>
              <a:t>local_run</a:t>
            </a:r>
            <a:r>
              <a:rPr lang="en-US" sz="800" dirty="0">
                <a:solidFill>
                  <a:schemeClr val="tx1"/>
                </a:solidFill>
              </a:rPr>
              <a:t>) </a:t>
            </a:r>
            <a:r>
              <a:rPr lang="en-US" sz="800" dirty="0">
                <a:solidFill>
                  <a:schemeClr val="tx1"/>
                </a:solidFill>
              </a:rPr>
              <a:t>== 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31671" y="638395"/>
            <a:ext cx="117295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Register Application </a:t>
            </a:r>
          </a:p>
          <a:p>
            <a:r>
              <a:rPr lang="en-US" sz="800" dirty="0" smtClean="0"/>
              <a:t>Performance Log Entry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52574" y="4373022"/>
            <a:ext cx="113445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Performance Log Entry </a:t>
            </a:r>
          </a:p>
        </p:txBody>
      </p:sp>
      <p:sp>
        <p:nvSpPr>
          <p:cNvPr id="12" name="Diamond 11"/>
          <p:cNvSpPr/>
          <p:nvPr/>
        </p:nvSpPr>
        <p:spPr>
          <a:xfrm>
            <a:off x="4871743" y="4904391"/>
            <a:ext cx="2296111" cy="311510"/>
          </a:xfrm>
          <a:prstGeom prst="diamond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Status == CFE_SUCCESS</a:t>
            </a:r>
          </a:p>
        </p:txBody>
      </p:sp>
      <p:cxnSp>
        <p:nvCxnSpPr>
          <p:cNvPr id="14" name="Straight Arrow Connector 13"/>
          <p:cNvCxnSpPr>
            <a:stCxn id="4" idx="2"/>
            <a:endCxn id="7" idx="0"/>
          </p:cNvCxnSpPr>
          <p:nvPr/>
        </p:nvCxnSpPr>
        <p:spPr>
          <a:xfrm>
            <a:off x="6012438" y="315700"/>
            <a:ext cx="5710" cy="322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11972" y="2848635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7251360" y="2649009"/>
            <a:ext cx="406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019797" y="5206948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4666762" y="3643138"/>
            <a:ext cx="27060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Status = </a:t>
            </a:r>
            <a:r>
              <a:rPr lang="en-US" sz="800" dirty="0" err="1" smtClean="0"/>
              <a:t>CFE_SB_RcvMsg</a:t>
            </a:r>
            <a:r>
              <a:rPr lang="en-US" sz="800" dirty="0"/>
              <a:t>(   &amp;</a:t>
            </a:r>
            <a:r>
              <a:rPr lang="en-US" sz="800" dirty="0" err="1"/>
              <a:t>SAMPLE_AppData.MsgPtr</a:t>
            </a:r>
            <a:r>
              <a:rPr lang="en-US" sz="800" dirty="0"/>
              <a:t>, </a:t>
            </a:r>
            <a:endParaRPr lang="en-US" sz="800" dirty="0" smtClean="0"/>
          </a:p>
          <a:p>
            <a:r>
              <a:rPr lang="en-US" sz="800" dirty="0"/>
              <a:t>                                                   </a:t>
            </a:r>
            <a:r>
              <a:rPr lang="en-US" sz="800" dirty="0" err="1"/>
              <a:t>SAMPLE_AppData.CmdPipe</a:t>
            </a:r>
            <a:r>
              <a:rPr lang="en-US" sz="800" dirty="0"/>
              <a:t>,</a:t>
            </a:r>
            <a:endParaRPr lang="en-US" sz="800" dirty="0" smtClean="0"/>
          </a:p>
          <a:p>
            <a:r>
              <a:rPr lang="en-US" sz="800" dirty="0"/>
              <a:t> </a:t>
            </a:r>
            <a:r>
              <a:rPr lang="en-US" sz="800" dirty="0" smtClean="0"/>
              <a:t>                                                  </a:t>
            </a:r>
            <a:r>
              <a:rPr lang="en-US" sz="800" dirty="0"/>
              <a:t>CFE_SB_PEND_FOREVER); </a:t>
            </a:r>
            <a:endParaRPr lang="en-US" sz="800" dirty="0" smtClean="0"/>
          </a:p>
        </p:txBody>
      </p:sp>
      <p:cxnSp>
        <p:nvCxnSpPr>
          <p:cNvPr id="27" name="Straight Arrow Connector 26"/>
          <p:cNvCxnSpPr>
            <a:stCxn id="24" idx="2"/>
            <a:endCxn id="11" idx="0"/>
          </p:cNvCxnSpPr>
          <p:nvPr/>
        </p:nvCxnSpPr>
        <p:spPr>
          <a:xfrm flipH="1">
            <a:off x="6019799" y="4104803"/>
            <a:ext cx="1" cy="268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12" idx="0"/>
          </p:cNvCxnSpPr>
          <p:nvPr/>
        </p:nvCxnSpPr>
        <p:spPr>
          <a:xfrm>
            <a:off x="6019799" y="4588466"/>
            <a:ext cx="0" cy="31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5136469" y="5656556"/>
            <a:ext cx="1766503" cy="17681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SAMPLE_ProcessCommandPacket</a:t>
            </a:r>
            <a:r>
              <a:rPr lang="en-US" sz="800" dirty="0" smtClean="0">
                <a:solidFill>
                  <a:schemeClr val="tx1"/>
                </a:solidFill>
              </a:rPr>
              <a:t>()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891181" y="4890868"/>
            <a:ext cx="20240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CFE_EVS_SendEvent</a:t>
            </a:r>
          </a:p>
          <a:p>
            <a:r>
              <a:rPr lang="en-US" sz="800" dirty="0" err="1"/>
              <a:t>SAMPLE_SetRunStatus</a:t>
            </a:r>
            <a:r>
              <a:rPr lang="en-US" sz="800" dirty="0"/>
              <a:t>(CFE_ES_APP_ERROR)</a:t>
            </a:r>
            <a:endParaRPr lang="en-US" sz="800" dirty="0" smtClean="0"/>
          </a:p>
        </p:txBody>
      </p:sp>
      <p:sp>
        <p:nvSpPr>
          <p:cNvPr id="89" name="Flowchart: Preparation 88"/>
          <p:cNvSpPr/>
          <p:nvPr/>
        </p:nvSpPr>
        <p:spPr>
          <a:xfrm>
            <a:off x="10156142" y="2395319"/>
            <a:ext cx="1070393" cy="507380"/>
          </a:xfrm>
          <a:prstGeom prst="flowChartPreparatio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Exit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340203" y="3611298"/>
            <a:ext cx="17767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Pend </a:t>
            </a:r>
            <a:r>
              <a:rPr lang="en-US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forever on the </a:t>
            </a:r>
          </a:p>
          <a:p>
            <a:r>
              <a:rPr lang="en-US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arrival of the </a:t>
            </a:r>
            <a:r>
              <a:rPr lang="en-US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 </a:t>
            </a:r>
          </a:p>
          <a:p>
            <a:r>
              <a:rPr lang="en-US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Software </a:t>
            </a:r>
            <a:r>
              <a:rPr lang="en-US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Bus message</a:t>
            </a:r>
            <a:endParaRPr lang="en-US" sz="8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976210" y="5060145"/>
            <a:ext cx="406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5459376" y="3169382"/>
            <a:ext cx="113445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Performance Log </a:t>
            </a:r>
            <a:r>
              <a:rPr lang="en-US" sz="800" dirty="0" smtClean="0"/>
              <a:t>Exit </a:t>
            </a:r>
            <a:endParaRPr lang="en-US" sz="800" dirty="0" smtClean="0"/>
          </a:p>
        </p:txBody>
      </p:sp>
      <p:cxnSp>
        <p:nvCxnSpPr>
          <p:cNvPr id="10" name="Straight Arrow Connector 9"/>
          <p:cNvCxnSpPr>
            <a:stCxn id="5" idx="2"/>
            <a:endCxn id="28" idx="0"/>
          </p:cNvCxnSpPr>
          <p:nvPr/>
        </p:nvCxnSpPr>
        <p:spPr>
          <a:xfrm>
            <a:off x="6020387" y="2882727"/>
            <a:ext cx="6214" cy="286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8" idx="2"/>
            <a:endCxn id="24" idx="0"/>
          </p:cNvCxnSpPr>
          <p:nvPr/>
        </p:nvCxnSpPr>
        <p:spPr>
          <a:xfrm flipH="1">
            <a:off x="6019800" y="3384826"/>
            <a:ext cx="6801" cy="25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2" idx="1"/>
            <a:endCxn id="5" idx="1"/>
          </p:cNvCxnSpPr>
          <p:nvPr/>
        </p:nvCxnSpPr>
        <p:spPr>
          <a:xfrm rot="10800000">
            <a:off x="4563063" y="2649009"/>
            <a:ext cx="610515" cy="3783884"/>
          </a:xfrm>
          <a:prstGeom prst="bentConnector3">
            <a:avLst>
              <a:gd name="adj1" fmla="val 2442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2" idx="3"/>
            <a:endCxn id="86" idx="1"/>
          </p:cNvCxnSpPr>
          <p:nvPr/>
        </p:nvCxnSpPr>
        <p:spPr>
          <a:xfrm flipV="1">
            <a:off x="7167854" y="5060145"/>
            <a:ext cx="7233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173577" y="6325171"/>
            <a:ext cx="170604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/>
              <a:t>local_run</a:t>
            </a:r>
            <a:r>
              <a:rPr lang="en-US" sz="800" dirty="0"/>
              <a:t> = </a:t>
            </a:r>
            <a:r>
              <a:rPr lang="en-US" sz="800" dirty="0" err="1"/>
              <a:t>SAMPLE_GetRunStatus</a:t>
            </a:r>
            <a:r>
              <a:rPr lang="en-US" sz="800" dirty="0"/>
              <a:t>()</a:t>
            </a:r>
            <a:endParaRPr lang="en-US" sz="800" dirty="0" smtClean="0"/>
          </a:p>
        </p:txBody>
      </p:sp>
      <p:cxnSp>
        <p:nvCxnSpPr>
          <p:cNvPr id="85" name="Elbow Connector 84"/>
          <p:cNvCxnSpPr>
            <a:stCxn id="86" idx="2"/>
            <a:endCxn id="52" idx="3"/>
          </p:cNvCxnSpPr>
          <p:nvPr/>
        </p:nvCxnSpPr>
        <p:spPr>
          <a:xfrm rot="5400000">
            <a:off x="7289692" y="4819354"/>
            <a:ext cx="1203471" cy="20236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214731" y="2546285"/>
            <a:ext cx="113445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Performance Log </a:t>
            </a:r>
            <a:r>
              <a:rPr lang="en-US" sz="800" dirty="0" smtClean="0"/>
              <a:t>Exit </a:t>
            </a:r>
            <a:endParaRPr lang="en-US" sz="800" dirty="0" smtClean="0"/>
          </a:p>
        </p:txBody>
      </p:sp>
      <p:cxnSp>
        <p:nvCxnSpPr>
          <p:cNvPr id="33" name="Straight Arrow Connector 32"/>
          <p:cNvCxnSpPr>
            <a:stCxn id="22" idx="0"/>
            <a:endCxn id="92" idx="1"/>
          </p:cNvCxnSpPr>
          <p:nvPr/>
        </p:nvCxnSpPr>
        <p:spPr>
          <a:xfrm>
            <a:off x="7454638" y="2649009"/>
            <a:ext cx="760093" cy="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2" idx="3"/>
            <a:endCxn id="89" idx="1"/>
          </p:cNvCxnSpPr>
          <p:nvPr/>
        </p:nvCxnSpPr>
        <p:spPr>
          <a:xfrm flipV="1">
            <a:off x="9349181" y="2649009"/>
            <a:ext cx="806961" cy="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5341223" y="1249098"/>
            <a:ext cx="1354851" cy="2055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status = </a:t>
            </a:r>
            <a:r>
              <a:rPr lang="en-US" sz="800" dirty="0" err="1">
                <a:solidFill>
                  <a:schemeClr val="tx1"/>
                </a:solidFill>
              </a:rPr>
              <a:t>SAMPLE_AppInit</a:t>
            </a:r>
            <a:r>
              <a:rPr lang="en-US" sz="800" dirty="0">
                <a:solidFill>
                  <a:schemeClr val="tx1"/>
                </a:solidFill>
              </a:rPr>
              <a:t>()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9" name="Diamond 98"/>
          <p:cNvSpPr/>
          <p:nvPr/>
        </p:nvSpPr>
        <p:spPr>
          <a:xfrm>
            <a:off x="4875426" y="1721762"/>
            <a:ext cx="2296111" cy="311510"/>
          </a:xfrm>
          <a:prstGeom prst="diamond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Status == CFE_SUCCESS</a:t>
            </a:r>
          </a:p>
        </p:txBody>
      </p:sp>
      <p:cxnSp>
        <p:nvCxnSpPr>
          <p:cNvPr id="41" name="Straight Arrow Connector 40"/>
          <p:cNvCxnSpPr>
            <a:stCxn id="7" idx="2"/>
            <a:endCxn id="98" idx="0"/>
          </p:cNvCxnSpPr>
          <p:nvPr/>
        </p:nvCxnSpPr>
        <p:spPr>
          <a:xfrm>
            <a:off x="6018148" y="976949"/>
            <a:ext cx="501" cy="27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8" idx="2"/>
            <a:endCxn id="99" idx="0"/>
          </p:cNvCxnSpPr>
          <p:nvPr/>
        </p:nvCxnSpPr>
        <p:spPr>
          <a:xfrm>
            <a:off x="6018649" y="1454620"/>
            <a:ext cx="4833" cy="267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9" idx="2"/>
            <a:endCxn id="5" idx="0"/>
          </p:cNvCxnSpPr>
          <p:nvPr/>
        </p:nvCxnSpPr>
        <p:spPr>
          <a:xfrm flipH="1">
            <a:off x="6020387" y="2033272"/>
            <a:ext cx="3095" cy="382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988119" y="1999318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7657916" y="1708240"/>
            <a:ext cx="20240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SAMPLE_SetRunStatus</a:t>
            </a:r>
            <a:r>
              <a:rPr lang="en-US" sz="800" dirty="0" smtClean="0"/>
              <a:t>(CFE_ES_APP_ERROR)</a:t>
            </a:r>
          </a:p>
          <a:p>
            <a:r>
              <a:rPr lang="en-US" sz="800" dirty="0" err="1"/>
              <a:t>local_run</a:t>
            </a:r>
            <a:r>
              <a:rPr lang="en-US" sz="800" dirty="0"/>
              <a:t> = CFE_ES_APP_ERROR</a:t>
            </a:r>
            <a:endParaRPr lang="en-US" sz="800" dirty="0" smtClean="0"/>
          </a:p>
        </p:txBody>
      </p:sp>
      <p:cxnSp>
        <p:nvCxnSpPr>
          <p:cNvPr id="47" name="Straight Arrow Connector 46"/>
          <p:cNvCxnSpPr>
            <a:stCxn id="99" idx="3"/>
            <a:endCxn id="101" idx="1"/>
          </p:cNvCxnSpPr>
          <p:nvPr/>
        </p:nvCxnSpPr>
        <p:spPr>
          <a:xfrm>
            <a:off x="7171537" y="1877517"/>
            <a:ext cx="486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01" idx="2"/>
          </p:cNvCxnSpPr>
          <p:nvPr/>
        </p:nvCxnSpPr>
        <p:spPr>
          <a:xfrm rot="5400000">
            <a:off x="7232985" y="840410"/>
            <a:ext cx="230597" cy="26433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2" idx="2"/>
            <a:endCxn id="80" idx="0"/>
          </p:cNvCxnSpPr>
          <p:nvPr/>
        </p:nvCxnSpPr>
        <p:spPr>
          <a:xfrm flipH="1">
            <a:off x="6019721" y="5215901"/>
            <a:ext cx="78" cy="440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0" idx="2"/>
            <a:endCxn id="52" idx="0"/>
          </p:cNvCxnSpPr>
          <p:nvPr/>
        </p:nvCxnSpPr>
        <p:spPr>
          <a:xfrm>
            <a:off x="6019721" y="5833371"/>
            <a:ext cx="6880" cy="49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03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88823" y="763323"/>
            <a:ext cx="1354851" cy="2055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SAMPLE_AppInit</a:t>
            </a:r>
            <a:r>
              <a:rPr lang="en-US" sz="800" dirty="0">
                <a:solidFill>
                  <a:schemeClr val="tx1"/>
                </a:solidFill>
              </a:rPr>
              <a:t>()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6533" y="1632106"/>
            <a:ext cx="4839429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SAMPLE_AppData.RunStatus</a:t>
            </a:r>
            <a:r>
              <a:rPr lang="en-US" sz="1000" dirty="0"/>
              <a:t> = </a:t>
            </a:r>
            <a:r>
              <a:rPr lang="en-US" sz="1000" dirty="0" smtClean="0"/>
              <a:t>CFE_ES_APP_RUN</a:t>
            </a:r>
          </a:p>
          <a:p>
            <a:endParaRPr lang="en-US" sz="1000" dirty="0"/>
          </a:p>
          <a:p>
            <a:r>
              <a:rPr lang="en-US" sz="1000" dirty="0"/>
              <a:t>Register </a:t>
            </a:r>
            <a:r>
              <a:rPr lang="en-US" sz="1000" dirty="0" smtClean="0"/>
              <a:t>events</a:t>
            </a:r>
          </a:p>
          <a:p>
            <a:endParaRPr lang="en-US" sz="1000" dirty="0"/>
          </a:p>
          <a:p>
            <a:r>
              <a:rPr lang="en-US" sz="1000" dirty="0"/>
              <a:t>Create the Software Bus command </a:t>
            </a:r>
            <a:r>
              <a:rPr lang="en-US" sz="1000" dirty="0" smtClean="0"/>
              <a:t>pipe </a:t>
            </a:r>
          </a:p>
          <a:p>
            <a:endParaRPr lang="en-US" sz="1000" dirty="0"/>
          </a:p>
          <a:p>
            <a:r>
              <a:rPr lang="en-US" sz="1000" dirty="0" smtClean="0"/>
              <a:t>Subscribe to Software Bus messages  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SAMPLE_CMD_MID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SAMPLE_SEND_HK_MID </a:t>
            </a:r>
            <a:endParaRPr lang="en-US" sz="1000" dirty="0"/>
          </a:p>
          <a:p>
            <a:pPr marL="171450" indent="-171450">
              <a:buFontTx/>
              <a:buChar char="-"/>
            </a:pPr>
            <a:r>
              <a:rPr lang="en-US" sz="1000" dirty="0" smtClean="0"/>
              <a:t>SAMPLE_SEND_DEVICE_TLM_MID</a:t>
            </a:r>
          </a:p>
          <a:p>
            <a:pPr marL="171450" indent="-171450">
              <a:buFontTx/>
              <a:buChar char="-"/>
            </a:pPr>
            <a:endParaRPr lang="en-US" sz="1000" dirty="0"/>
          </a:p>
          <a:p>
            <a:r>
              <a:rPr lang="en-US" sz="1000" dirty="0" smtClean="0"/>
              <a:t>Initialize messages to post on the Software Bus 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SAMPLE_HK_TLM_MID 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SAMPLE_RAWIO_TLM_MID 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SAMPLE_DEVICE_TLM_MID 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SAMPLE_DEVICEPACK_TLM_MID </a:t>
            </a:r>
          </a:p>
          <a:p>
            <a:pPr marL="171450" indent="-171450">
              <a:buFontTx/>
              <a:buChar char="-"/>
            </a:pPr>
            <a:endParaRPr lang="en-US" sz="1000" dirty="0"/>
          </a:p>
          <a:p>
            <a:r>
              <a:rPr lang="en-US" sz="1000" dirty="0"/>
              <a:t>Initialize hardware </a:t>
            </a:r>
            <a:r>
              <a:rPr lang="en-US" sz="1000" dirty="0" smtClean="0"/>
              <a:t>interface </a:t>
            </a:r>
          </a:p>
          <a:p>
            <a:endParaRPr lang="en-US" sz="1000" dirty="0"/>
          </a:p>
          <a:p>
            <a:r>
              <a:rPr lang="en-US" sz="1000" dirty="0" smtClean="0"/>
              <a:t>Create </a:t>
            </a:r>
            <a:r>
              <a:rPr lang="en-US" sz="1000" dirty="0" err="1" smtClean="0"/>
              <a:t>Mutexes</a:t>
            </a:r>
            <a:endParaRPr lang="en-US" sz="1000" dirty="0" smtClean="0"/>
          </a:p>
          <a:p>
            <a:pPr marL="171450" indent="-171450">
              <a:buFontTx/>
              <a:buChar char="-"/>
            </a:pPr>
            <a:r>
              <a:rPr lang="en-US" sz="1000" dirty="0" smtClean="0"/>
              <a:t>HK </a:t>
            </a:r>
            <a:r>
              <a:rPr lang="en-US" sz="1000" dirty="0"/>
              <a:t>data </a:t>
            </a:r>
            <a:r>
              <a:rPr lang="en-US" sz="1000" dirty="0" err="1" smtClean="0"/>
              <a:t>mutex</a:t>
            </a:r>
            <a:r>
              <a:rPr lang="en-US" sz="100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Device </a:t>
            </a:r>
            <a:r>
              <a:rPr lang="en-US" sz="1000" dirty="0" err="1" smtClean="0"/>
              <a:t>Mutex</a:t>
            </a:r>
            <a:r>
              <a:rPr lang="en-US" sz="1000" dirty="0" smtClean="0"/>
              <a:t> </a:t>
            </a:r>
          </a:p>
          <a:p>
            <a:pPr marL="171450" indent="-171450">
              <a:buFontTx/>
              <a:buChar char="-"/>
            </a:pPr>
            <a:endParaRPr lang="en-US" sz="1000" dirty="0" smtClean="0"/>
          </a:p>
          <a:p>
            <a:r>
              <a:rPr lang="en-US" sz="1000" dirty="0"/>
              <a:t>Create device </a:t>
            </a:r>
            <a:r>
              <a:rPr lang="en-US" sz="1000" dirty="0" smtClean="0"/>
              <a:t>task </a:t>
            </a:r>
          </a:p>
          <a:p>
            <a:endParaRPr lang="en-US" sz="1000" dirty="0"/>
          </a:p>
          <a:p>
            <a:r>
              <a:rPr lang="en-US" sz="1000" dirty="0" smtClean="0"/>
              <a:t>Reset </a:t>
            </a:r>
            <a:r>
              <a:rPr lang="en-US" sz="1000" dirty="0"/>
              <a:t>all </a:t>
            </a:r>
            <a:r>
              <a:rPr lang="en-US" sz="1000" dirty="0" smtClean="0"/>
              <a:t>counters</a:t>
            </a:r>
          </a:p>
          <a:p>
            <a:endParaRPr lang="en-US" sz="1000" dirty="0"/>
          </a:p>
          <a:p>
            <a:r>
              <a:rPr lang="en-US" sz="1000" dirty="0"/>
              <a:t>Send an information event that the app has initialized</a:t>
            </a:r>
            <a:endParaRPr lang="en-US" sz="1000" dirty="0" smtClean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5866248" y="968845"/>
            <a:ext cx="1" cy="66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84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479163" y="278880"/>
            <a:ext cx="1774544" cy="15551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SAMPLE_ProcessCommandPacket</a:t>
            </a:r>
            <a:r>
              <a:rPr lang="en-US" sz="800" dirty="0" smtClean="0">
                <a:solidFill>
                  <a:schemeClr val="tx1"/>
                </a:solidFill>
              </a:rPr>
              <a:t>()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37247" y="1034529"/>
            <a:ext cx="245376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CFE_SB_MsgId_t  MsgId</a:t>
            </a:r>
            <a:r>
              <a:rPr lang="en-US" sz="800" dirty="0" smtClean="0"/>
              <a:t>;</a:t>
            </a:r>
            <a:endParaRPr lang="en-US" sz="800" dirty="0"/>
          </a:p>
          <a:p>
            <a:r>
              <a:rPr lang="en-US" sz="800" dirty="0" smtClean="0"/>
              <a:t>MsgId </a:t>
            </a:r>
            <a:r>
              <a:rPr lang="en-US" sz="800" dirty="0"/>
              <a:t>= </a:t>
            </a:r>
            <a:r>
              <a:rPr lang="en-US" sz="800" dirty="0" err="1"/>
              <a:t>CFE_SB_GetMsgId</a:t>
            </a:r>
            <a:r>
              <a:rPr lang="en-US" sz="800" dirty="0"/>
              <a:t>(</a:t>
            </a:r>
            <a:r>
              <a:rPr lang="en-US" sz="800" dirty="0" err="1"/>
              <a:t>SAMPLE_AppData.MsgPtr</a:t>
            </a:r>
            <a:r>
              <a:rPr lang="en-US" sz="800" dirty="0" smtClean="0"/>
              <a:t>)</a:t>
            </a:r>
            <a:endParaRPr lang="en-US" sz="800" dirty="0" smtClean="0"/>
          </a:p>
        </p:txBody>
      </p:sp>
      <p:cxnSp>
        <p:nvCxnSpPr>
          <p:cNvPr id="5" name="Straight Arrow Connector 4"/>
          <p:cNvCxnSpPr>
            <a:stCxn id="2" idx="2"/>
            <a:endCxn id="3" idx="0"/>
          </p:cNvCxnSpPr>
          <p:nvPr/>
        </p:nvCxnSpPr>
        <p:spPr>
          <a:xfrm flipH="1">
            <a:off x="5364131" y="434395"/>
            <a:ext cx="2304" cy="600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amond 5"/>
          <p:cNvSpPr/>
          <p:nvPr/>
        </p:nvSpPr>
        <p:spPr>
          <a:xfrm>
            <a:off x="4131651" y="1982289"/>
            <a:ext cx="2456371" cy="383224"/>
          </a:xfrm>
          <a:prstGeom prst="diamond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MsgId == </a:t>
            </a:r>
            <a:r>
              <a:rPr lang="en-US" sz="800" dirty="0">
                <a:solidFill>
                  <a:schemeClr val="tx1"/>
                </a:solidFill>
              </a:rPr>
              <a:t>SAMPLE_CMD_MID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3998300" y="3304201"/>
            <a:ext cx="2723071" cy="383224"/>
          </a:xfrm>
          <a:prstGeom prst="diamond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MsgId == </a:t>
            </a:r>
            <a:r>
              <a:rPr lang="en-US" sz="800" dirty="0">
                <a:solidFill>
                  <a:schemeClr val="tx1"/>
                </a:solidFill>
              </a:rPr>
              <a:t>SAMPLE_SEND_HK_MID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3" idx="2"/>
            <a:endCxn id="6" idx="0"/>
          </p:cNvCxnSpPr>
          <p:nvPr/>
        </p:nvCxnSpPr>
        <p:spPr>
          <a:xfrm flipH="1">
            <a:off x="5359837" y="1373083"/>
            <a:ext cx="4294" cy="609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069134" y="2085402"/>
            <a:ext cx="1947643" cy="2005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SAMPLE_ProcessGroundCommand</a:t>
            </a:r>
            <a:r>
              <a:rPr lang="en-US" sz="8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069134" y="3399362"/>
            <a:ext cx="1947644" cy="1986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SAMPLE_ReportHousekeeping</a:t>
            </a:r>
            <a:r>
              <a:rPr lang="en-US" sz="8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 flipH="1">
            <a:off x="5359836" y="2365513"/>
            <a:ext cx="1" cy="938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11" idx="1"/>
          </p:cNvCxnSpPr>
          <p:nvPr/>
        </p:nvCxnSpPr>
        <p:spPr>
          <a:xfrm>
            <a:off x="6588022" y="2173901"/>
            <a:ext cx="481112" cy="1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12" idx="1"/>
          </p:cNvCxnSpPr>
          <p:nvPr/>
        </p:nvCxnSpPr>
        <p:spPr>
          <a:xfrm>
            <a:off x="6721371" y="3495813"/>
            <a:ext cx="347763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25157" y="1982289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6505289" y="3304201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5345055" y="2341681"/>
            <a:ext cx="406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5345055" y="3687425"/>
            <a:ext cx="406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sp>
        <p:nvSpPr>
          <p:cNvPr id="27" name="Flowchart: Preparation 26"/>
          <p:cNvSpPr/>
          <p:nvPr/>
        </p:nvSpPr>
        <p:spPr>
          <a:xfrm>
            <a:off x="9345110" y="5756315"/>
            <a:ext cx="1070393" cy="507380"/>
          </a:xfrm>
          <a:prstGeom prst="flowChartPreparatio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Continue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9" name="Elbow Connector 28"/>
          <p:cNvCxnSpPr>
            <a:stCxn id="11" idx="3"/>
            <a:endCxn id="27" idx="0"/>
          </p:cNvCxnSpPr>
          <p:nvPr/>
        </p:nvCxnSpPr>
        <p:spPr>
          <a:xfrm>
            <a:off x="9016777" y="2185701"/>
            <a:ext cx="863530" cy="35706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3"/>
          </p:cNvCxnSpPr>
          <p:nvPr/>
        </p:nvCxnSpPr>
        <p:spPr>
          <a:xfrm flipV="1">
            <a:off x="9016778" y="3495813"/>
            <a:ext cx="863528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62375" y="5594506"/>
            <a:ext cx="31995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/>
              <a:t>SAMPLE_AppData.HkPacket.CmdErrCounter</a:t>
            </a:r>
            <a:r>
              <a:rPr lang="en-US" sz="800" dirty="0" smtClean="0"/>
              <a:t>++;</a:t>
            </a:r>
          </a:p>
          <a:p>
            <a:endParaRPr lang="en-US" sz="800" dirty="0"/>
          </a:p>
          <a:p>
            <a:r>
              <a:rPr lang="en-US" sz="800" dirty="0" err="1"/>
              <a:t>CFE_EVS_SendEvent</a:t>
            </a:r>
            <a:r>
              <a:rPr lang="en-US" sz="800" dirty="0"/>
              <a:t>(SAMPLE_MID_ERR_EID</a:t>
            </a:r>
            <a:r>
              <a:rPr lang="en-US" sz="800" dirty="0" smtClean="0"/>
              <a:t>,</a:t>
            </a:r>
          </a:p>
          <a:p>
            <a:r>
              <a:rPr lang="en-US" sz="800" dirty="0" smtClean="0"/>
              <a:t>                                        CFE_EVS_ERROR,</a:t>
            </a:r>
          </a:p>
          <a:p>
            <a:r>
              <a:rPr lang="en-US" sz="800" dirty="0" smtClean="0"/>
              <a:t>                                        </a:t>
            </a:r>
            <a:r>
              <a:rPr lang="en-US" sz="800" dirty="0" smtClean="0"/>
              <a:t>“SAMPLE: Invalid </a:t>
            </a:r>
            <a:r>
              <a:rPr lang="en-US" sz="800" dirty="0" smtClean="0"/>
              <a:t>command </a:t>
            </a:r>
            <a:r>
              <a:rPr lang="en-US" sz="800" dirty="0" smtClean="0"/>
              <a:t>packet, MID = : </a:t>
            </a:r>
            <a:r>
              <a:rPr lang="en-US" sz="800" dirty="0" smtClean="0"/>
              <a:t>0x%x", 	MsgId);</a:t>
            </a:r>
          </a:p>
        </p:txBody>
      </p:sp>
      <p:cxnSp>
        <p:nvCxnSpPr>
          <p:cNvPr id="36" name="Straight Arrow Connector 35"/>
          <p:cNvCxnSpPr>
            <a:stCxn id="32" idx="3"/>
            <a:endCxn id="27" idx="1"/>
          </p:cNvCxnSpPr>
          <p:nvPr/>
        </p:nvCxnSpPr>
        <p:spPr>
          <a:xfrm>
            <a:off x="6961928" y="6010005"/>
            <a:ext cx="238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mond 24"/>
          <p:cNvSpPr/>
          <p:nvPr/>
        </p:nvSpPr>
        <p:spPr>
          <a:xfrm>
            <a:off x="3998300" y="4509925"/>
            <a:ext cx="2723071" cy="383224"/>
          </a:xfrm>
          <a:prstGeom prst="diamond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MsgId == </a:t>
            </a:r>
            <a:r>
              <a:rPr lang="en-US" sz="800" dirty="0">
                <a:solidFill>
                  <a:schemeClr val="tx1"/>
                </a:solidFill>
              </a:rPr>
              <a:t>SAMPLE_SEND_DEVICE_TLM_MID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69134" y="4605086"/>
            <a:ext cx="1947644" cy="1986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SAMPLE_ReportDeviceTelemetry </a:t>
            </a:r>
            <a:r>
              <a:rPr lang="en-US" sz="800" dirty="0" smtClean="0">
                <a:solidFill>
                  <a:schemeClr val="tx1"/>
                </a:solidFill>
              </a:rPr>
              <a:t>()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5" idx="3"/>
            <a:endCxn id="26" idx="1"/>
          </p:cNvCxnSpPr>
          <p:nvPr/>
        </p:nvCxnSpPr>
        <p:spPr>
          <a:xfrm>
            <a:off x="6721371" y="4701537"/>
            <a:ext cx="347763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505289" y="4509925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5345055" y="4893149"/>
            <a:ext cx="406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cxnSp>
        <p:nvCxnSpPr>
          <p:cNvPr id="35" name="Straight Arrow Connector 34"/>
          <p:cNvCxnSpPr>
            <a:stCxn id="26" idx="3"/>
          </p:cNvCxnSpPr>
          <p:nvPr/>
        </p:nvCxnSpPr>
        <p:spPr>
          <a:xfrm>
            <a:off x="9016778" y="4704429"/>
            <a:ext cx="863528" cy="4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25" idx="0"/>
          </p:cNvCxnSpPr>
          <p:nvPr/>
        </p:nvCxnSpPr>
        <p:spPr>
          <a:xfrm>
            <a:off x="5359836" y="3687425"/>
            <a:ext cx="0" cy="82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5" idx="2"/>
            <a:endCxn id="32" idx="0"/>
          </p:cNvCxnSpPr>
          <p:nvPr/>
        </p:nvCxnSpPr>
        <p:spPr>
          <a:xfrm>
            <a:off x="5359836" y="4893149"/>
            <a:ext cx="2316" cy="701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08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649324" y="165162"/>
            <a:ext cx="1947643" cy="2005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SAMPLE_ProcessGroundCommand()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4722" y="665857"/>
            <a:ext cx="324425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uint16 CommandCode;</a:t>
            </a:r>
          </a:p>
          <a:p>
            <a:r>
              <a:rPr lang="en-US" sz="800" dirty="0" smtClean="0"/>
              <a:t>CFE_SB_MsgId_t  MsgId;</a:t>
            </a:r>
          </a:p>
          <a:p>
            <a:endParaRPr lang="en-US" sz="800" dirty="0" smtClean="0"/>
          </a:p>
          <a:p>
            <a:r>
              <a:rPr lang="en-US" sz="800" dirty="0" smtClean="0"/>
              <a:t>MsgId = </a:t>
            </a:r>
            <a:r>
              <a:rPr lang="en-US" sz="800" dirty="0" err="1"/>
              <a:t>CFE_SB_GetMsgId</a:t>
            </a:r>
            <a:r>
              <a:rPr lang="en-US" sz="800" dirty="0"/>
              <a:t>(</a:t>
            </a:r>
            <a:r>
              <a:rPr lang="en-US" sz="800" dirty="0" err="1"/>
              <a:t>SAMPLE_AppData.MsgPtr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CommandCode </a:t>
            </a:r>
            <a:r>
              <a:rPr lang="en-US" sz="800" dirty="0"/>
              <a:t>= </a:t>
            </a:r>
            <a:r>
              <a:rPr lang="en-US" sz="800" dirty="0" err="1"/>
              <a:t>CFE_SB_GetCmdCode</a:t>
            </a:r>
            <a:r>
              <a:rPr lang="en-US" sz="800" dirty="0"/>
              <a:t>(</a:t>
            </a:r>
            <a:r>
              <a:rPr lang="en-US" sz="800" dirty="0" err="1"/>
              <a:t>SAMPLE_AppData.MsgPtr</a:t>
            </a:r>
            <a:r>
              <a:rPr lang="en-US" sz="800" dirty="0" smtClean="0"/>
              <a:t>);</a:t>
            </a:r>
            <a:endParaRPr lang="en-US" sz="800" dirty="0" smtClean="0"/>
          </a:p>
        </p:txBody>
      </p:sp>
      <p:cxnSp>
        <p:nvCxnSpPr>
          <p:cNvPr id="7" name="Straight Arrow Connector 6"/>
          <p:cNvCxnSpPr>
            <a:stCxn id="2" idx="2"/>
            <a:endCxn id="3" idx="0"/>
          </p:cNvCxnSpPr>
          <p:nvPr/>
        </p:nvCxnSpPr>
        <p:spPr>
          <a:xfrm>
            <a:off x="2623146" y="365760"/>
            <a:ext cx="3703" cy="300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mond 7"/>
          <p:cNvSpPr/>
          <p:nvPr/>
        </p:nvSpPr>
        <p:spPr>
          <a:xfrm>
            <a:off x="1394959" y="1690234"/>
            <a:ext cx="2456371" cy="383224"/>
          </a:xfrm>
          <a:prstGeom prst="diamond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CommandCode</a:t>
            </a:r>
            <a:r>
              <a:rPr lang="en-US" sz="800" dirty="0" smtClean="0">
                <a:solidFill>
                  <a:schemeClr val="tx1"/>
                </a:solidFill>
              </a:rPr>
              <a:t> == </a:t>
            </a:r>
            <a:r>
              <a:rPr lang="en-US" sz="800" dirty="0">
                <a:solidFill>
                  <a:schemeClr val="tx1"/>
                </a:solidFill>
              </a:rPr>
              <a:t>SAMPLE_NOOP_CC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Diamond 8"/>
          <p:cNvSpPr/>
          <p:nvPr/>
        </p:nvSpPr>
        <p:spPr>
          <a:xfrm>
            <a:off x="1394958" y="2373711"/>
            <a:ext cx="2456371" cy="500349"/>
          </a:xfrm>
          <a:prstGeom prst="diamond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CommandCode</a:t>
            </a:r>
            <a:r>
              <a:rPr lang="en-US" sz="800" dirty="0" smtClean="0">
                <a:solidFill>
                  <a:schemeClr val="tx1"/>
                </a:solidFill>
              </a:rPr>
              <a:t> == </a:t>
            </a:r>
            <a:r>
              <a:rPr lang="en-US" sz="800" dirty="0" smtClean="0">
                <a:solidFill>
                  <a:schemeClr val="tx1"/>
                </a:solidFill>
              </a:rPr>
              <a:t>SAMPLE_RESET_COUNTERS_CC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Diamond 9"/>
          <p:cNvSpPr/>
          <p:nvPr/>
        </p:nvSpPr>
        <p:spPr>
          <a:xfrm>
            <a:off x="1283142" y="3196188"/>
            <a:ext cx="2687459" cy="383224"/>
          </a:xfrm>
          <a:prstGeom prst="diamond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CommandCode</a:t>
            </a:r>
            <a:r>
              <a:rPr lang="en-US" sz="800" dirty="0" smtClean="0">
                <a:solidFill>
                  <a:schemeClr val="tx1"/>
                </a:solidFill>
              </a:rPr>
              <a:t> == </a:t>
            </a:r>
            <a:r>
              <a:rPr lang="en-US" sz="800" dirty="0" smtClean="0">
                <a:solidFill>
                  <a:schemeClr val="tx1"/>
                </a:solidFill>
              </a:rPr>
              <a:t>SAMPLE_RAW_CC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Diamond 10"/>
          <p:cNvSpPr/>
          <p:nvPr/>
        </p:nvSpPr>
        <p:spPr>
          <a:xfrm>
            <a:off x="1394958" y="3949165"/>
            <a:ext cx="2456371" cy="383224"/>
          </a:xfrm>
          <a:prstGeom prst="diamond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CommandCode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800" dirty="0" smtClean="0">
                <a:solidFill>
                  <a:schemeClr val="tx1"/>
                </a:solidFill>
              </a:rPr>
              <a:t>==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SAMPLE_CONFIG_CC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3" idx="2"/>
            <a:endCxn id="8" idx="0"/>
          </p:cNvCxnSpPr>
          <p:nvPr/>
        </p:nvCxnSpPr>
        <p:spPr>
          <a:xfrm flipH="1">
            <a:off x="2623145" y="1373743"/>
            <a:ext cx="3704" cy="316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 flipH="1">
            <a:off x="2623144" y="3579412"/>
            <a:ext cx="3728" cy="36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7417366" y="1790533"/>
            <a:ext cx="1804363" cy="1916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SAMPLE_IncrementCommandCount()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96967" y="1639771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3596967" y="2389949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3596967" y="3143720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3596967" y="3932756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2623143" y="2058174"/>
            <a:ext cx="406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2623143" y="2818806"/>
            <a:ext cx="406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2623143" y="3548844"/>
            <a:ext cx="406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2623143" y="4355281"/>
            <a:ext cx="406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218446" y="4893754"/>
            <a:ext cx="479170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/>
              <a:t>CFE_EVS_SendEvent</a:t>
            </a:r>
            <a:r>
              <a:rPr lang="en-US" sz="800" dirty="0" smtClean="0"/>
              <a:t>(   SAMPLE_CC_ERR_EID</a:t>
            </a:r>
            <a:r>
              <a:rPr lang="en-US" sz="800" dirty="0" smtClean="0"/>
              <a:t>,  </a:t>
            </a:r>
          </a:p>
          <a:p>
            <a:r>
              <a:rPr lang="en-US" sz="800" dirty="0" smtClean="0"/>
              <a:t>                                          CFE_EVS_ERROR,  </a:t>
            </a:r>
          </a:p>
          <a:p>
            <a:r>
              <a:rPr lang="en-US" sz="800" dirty="0" smtClean="0"/>
              <a:t>                                          </a:t>
            </a:r>
            <a:r>
              <a:rPr lang="en-US" sz="800" dirty="0"/>
              <a:t>"SAMPLE: invalid command code for packet, MID = 0x%x, </a:t>
            </a:r>
            <a:r>
              <a:rPr lang="en-US" sz="800" dirty="0" err="1"/>
              <a:t>cmdCode</a:t>
            </a:r>
            <a:r>
              <a:rPr lang="en-US" sz="800" dirty="0"/>
              <a:t> = 0x%x", </a:t>
            </a:r>
            <a:endParaRPr lang="en-US" sz="800" dirty="0" smtClean="0"/>
          </a:p>
          <a:p>
            <a:r>
              <a:rPr lang="en-US" sz="800" dirty="0" smtClean="0"/>
              <a:t>                                          MsgId,</a:t>
            </a:r>
          </a:p>
          <a:p>
            <a:r>
              <a:rPr lang="en-US" sz="800" dirty="0" smtClean="0"/>
              <a:t>                                          CommandCode</a:t>
            </a:r>
            <a:r>
              <a:rPr lang="en-US" sz="800" dirty="0" smtClean="0"/>
              <a:t>);</a:t>
            </a:r>
          </a:p>
          <a:p>
            <a:endParaRPr lang="en-US" sz="800" dirty="0" smtClean="0"/>
          </a:p>
          <a:p>
            <a:r>
              <a:rPr lang="en-US" sz="800" dirty="0" err="1"/>
              <a:t>SAMPLE_IncrementCommandErrorCount</a:t>
            </a:r>
            <a:r>
              <a:rPr lang="en-US" sz="800" dirty="0" smtClean="0"/>
              <a:t>();</a:t>
            </a:r>
            <a:endParaRPr lang="en-US" sz="800" dirty="0" smtClean="0"/>
          </a:p>
        </p:txBody>
      </p:sp>
      <p:sp>
        <p:nvSpPr>
          <p:cNvPr id="52" name="Flowchart: Preparation 51"/>
          <p:cNvSpPr/>
          <p:nvPr/>
        </p:nvSpPr>
        <p:spPr>
          <a:xfrm>
            <a:off x="10413251" y="5117117"/>
            <a:ext cx="1070393" cy="507380"/>
          </a:xfrm>
          <a:prstGeom prst="flowChartPreparatio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Continue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stCxn id="49" idx="3"/>
            <a:endCxn id="52" idx="1"/>
          </p:cNvCxnSpPr>
          <p:nvPr/>
        </p:nvCxnSpPr>
        <p:spPr>
          <a:xfrm flipV="1">
            <a:off x="5010149" y="5370807"/>
            <a:ext cx="54031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iamond 49"/>
          <p:cNvSpPr/>
          <p:nvPr/>
        </p:nvSpPr>
        <p:spPr>
          <a:xfrm>
            <a:off x="4461284" y="1690234"/>
            <a:ext cx="2093138" cy="383224"/>
          </a:xfrm>
          <a:prstGeom prst="diamond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Correct </a:t>
            </a:r>
            <a:r>
              <a:rPr lang="en-US" sz="800" dirty="0" err="1" smtClean="0">
                <a:solidFill>
                  <a:schemeClr val="tx1"/>
                </a:solidFill>
              </a:rPr>
              <a:t>Cmd</a:t>
            </a:r>
            <a:r>
              <a:rPr lang="en-US" sz="800" dirty="0" smtClean="0">
                <a:solidFill>
                  <a:schemeClr val="tx1"/>
                </a:solidFill>
              </a:rPr>
              <a:t> Length?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3" name="Diamond 52"/>
          <p:cNvSpPr/>
          <p:nvPr/>
        </p:nvSpPr>
        <p:spPr>
          <a:xfrm>
            <a:off x="4462669" y="2433686"/>
            <a:ext cx="2093138" cy="383224"/>
          </a:xfrm>
          <a:prstGeom prst="diamond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Correct </a:t>
            </a:r>
            <a:r>
              <a:rPr lang="en-US" sz="800" dirty="0" err="1" smtClean="0">
                <a:solidFill>
                  <a:schemeClr val="tx1"/>
                </a:solidFill>
              </a:rPr>
              <a:t>Cmd</a:t>
            </a:r>
            <a:r>
              <a:rPr lang="en-US" sz="800" dirty="0" smtClean="0">
                <a:solidFill>
                  <a:schemeClr val="tx1"/>
                </a:solidFill>
              </a:rPr>
              <a:t> Length?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Diamond 53"/>
          <p:cNvSpPr/>
          <p:nvPr/>
        </p:nvSpPr>
        <p:spPr>
          <a:xfrm>
            <a:off x="4461284" y="3196188"/>
            <a:ext cx="2093138" cy="383224"/>
          </a:xfrm>
          <a:prstGeom prst="diamond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Correct </a:t>
            </a:r>
            <a:r>
              <a:rPr lang="en-US" sz="800" dirty="0" err="1" smtClean="0">
                <a:solidFill>
                  <a:schemeClr val="tx1"/>
                </a:solidFill>
              </a:rPr>
              <a:t>Cmd</a:t>
            </a:r>
            <a:r>
              <a:rPr lang="en-US" sz="800" dirty="0" smtClean="0">
                <a:solidFill>
                  <a:schemeClr val="tx1"/>
                </a:solidFill>
              </a:rPr>
              <a:t> Length?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5" name="Diamond 54"/>
          <p:cNvSpPr/>
          <p:nvPr/>
        </p:nvSpPr>
        <p:spPr>
          <a:xfrm>
            <a:off x="4459671" y="3949871"/>
            <a:ext cx="2093138" cy="383224"/>
          </a:xfrm>
          <a:prstGeom prst="diamond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Correct </a:t>
            </a:r>
            <a:r>
              <a:rPr lang="en-US" sz="800" dirty="0" err="1" smtClean="0">
                <a:solidFill>
                  <a:schemeClr val="tx1"/>
                </a:solidFill>
              </a:rPr>
              <a:t>Cmd</a:t>
            </a:r>
            <a:r>
              <a:rPr lang="en-US" sz="800" dirty="0" smtClean="0">
                <a:solidFill>
                  <a:schemeClr val="tx1"/>
                </a:solidFill>
              </a:rPr>
              <a:t> Length?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8" idx="2"/>
            <a:endCxn id="9" idx="0"/>
          </p:cNvCxnSpPr>
          <p:nvPr/>
        </p:nvCxnSpPr>
        <p:spPr>
          <a:xfrm flipH="1">
            <a:off x="2623144" y="2073458"/>
            <a:ext cx="1" cy="30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2"/>
            <a:endCxn id="10" idx="0"/>
          </p:cNvCxnSpPr>
          <p:nvPr/>
        </p:nvCxnSpPr>
        <p:spPr>
          <a:xfrm>
            <a:off x="2623144" y="2874060"/>
            <a:ext cx="3728" cy="32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3"/>
            <a:endCxn id="50" idx="1"/>
          </p:cNvCxnSpPr>
          <p:nvPr/>
        </p:nvCxnSpPr>
        <p:spPr>
          <a:xfrm>
            <a:off x="3851330" y="1881846"/>
            <a:ext cx="609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9" idx="3"/>
            <a:endCxn id="53" idx="1"/>
          </p:cNvCxnSpPr>
          <p:nvPr/>
        </p:nvCxnSpPr>
        <p:spPr>
          <a:xfrm>
            <a:off x="3851329" y="2623886"/>
            <a:ext cx="611340" cy="1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0" idx="3"/>
            <a:endCxn id="54" idx="1"/>
          </p:cNvCxnSpPr>
          <p:nvPr/>
        </p:nvCxnSpPr>
        <p:spPr>
          <a:xfrm>
            <a:off x="3970601" y="3387800"/>
            <a:ext cx="490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3"/>
            <a:endCxn id="55" idx="1"/>
          </p:cNvCxnSpPr>
          <p:nvPr/>
        </p:nvCxnSpPr>
        <p:spPr>
          <a:xfrm>
            <a:off x="3851329" y="4140777"/>
            <a:ext cx="608342" cy="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0" idx="3"/>
            <a:endCxn id="20" idx="1"/>
          </p:cNvCxnSpPr>
          <p:nvPr/>
        </p:nvCxnSpPr>
        <p:spPr>
          <a:xfrm>
            <a:off x="6554422" y="1881846"/>
            <a:ext cx="862944" cy="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20" idx="3"/>
            <a:endCxn id="52" idx="0"/>
          </p:cNvCxnSpPr>
          <p:nvPr/>
        </p:nvCxnSpPr>
        <p:spPr>
          <a:xfrm>
            <a:off x="9221729" y="1886340"/>
            <a:ext cx="1726719" cy="32307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0" idx="2"/>
          </p:cNvCxnSpPr>
          <p:nvPr/>
        </p:nvCxnSpPr>
        <p:spPr>
          <a:xfrm rot="16200000" flipH="1">
            <a:off x="8169504" y="-588194"/>
            <a:ext cx="117292" cy="54405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7417366" y="2518553"/>
            <a:ext cx="1269167" cy="2151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SAMPLE_ResetCounters()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53" idx="3"/>
            <a:endCxn id="75" idx="1"/>
          </p:cNvCxnSpPr>
          <p:nvPr/>
        </p:nvCxnSpPr>
        <p:spPr>
          <a:xfrm>
            <a:off x="6555807" y="2625298"/>
            <a:ext cx="861559" cy="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53" idx="2"/>
          </p:cNvCxnSpPr>
          <p:nvPr/>
        </p:nvCxnSpPr>
        <p:spPr>
          <a:xfrm rot="16200000" flipH="1">
            <a:off x="8156161" y="169987"/>
            <a:ext cx="145365" cy="5439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5" idx="3"/>
          </p:cNvCxnSpPr>
          <p:nvPr/>
        </p:nvCxnSpPr>
        <p:spPr>
          <a:xfrm flipV="1">
            <a:off x="8686533" y="2623886"/>
            <a:ext cx="2261915" cy="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6985894" y="3267021"/>
            <a:ext cx="942634" cy="2301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 smtClean="0">
                <a:solidFill>
                  <a:schemeClr val="tx1"/>
                </a:solidFill>
              </a:rPr>
              <a:t>SAMPLE_RawIO</a:t>
            </a:r>
            <a:r>
              <a:rPr lang="en-US" sz="800" dirty="0" smtClean="0">
                <a:solidFill>
                  <a:schemeClr val="tx1"/>
                </a:solidFill>
              </a:rPr>
              <a:t>()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8269002" y="3286465"/>
            <a:ext cx="1804363" cy="1916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SAMPLE_IncrementCommandCount()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>
            <a:stCxn id="54" idx="3"/>
            <a:endCxn id="82" idx="1"/>
          </p:cNvCxnSpPr>
          <p:nvPr/>
        </p:nvCxnSpPr>
        <p:spPr>
          <a:xfrm flipV="1">
            <a:off x="6554422" y="3382075"/>
            <a:ext cx="431472" cy="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2" idx="3"/>
            <a:endCxn id="87" idx="1"/>
          </p:cNvCxnSpPr>
          <p:nvPr/>
        </p:nvCxnSpPr>
        <p:spPr>
          <a:xfrm>
            <a:off x="7928528" y="3382075"/>
            <a:ext cx="340474" cy="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7" idx="3"/>
          </p:cNvCxnSpPr>
          <p:nvPr/>
        </p:nvCxnSpPr>
        <p:spPr>
          <a:xfrm flipV="1">
            <a:off x="10073365" y="3382271"/>
            <a:ext cx="8750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6991286" y="4033216"/>
            <a:ext cx="1269167" cy="2151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 smtClean="0">
                <a:solidFill>
                  <a:schemeClr val="tx1"/>
                </a:solidFill>
              </a:rPr>
              <a:t>SAMPLE_Configuration</a:t>
            </a:r>
            <a:r>
              <a:rPr lang="en-US" sz="800" dirty="0" smtClean="0">
                <a:solidFill>
                  <a:schemeClr val="tx1"/>
                </a:solidFill>
              </a:rPr>
              <a:t>()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8608888" y="4048969"/>
            <a:ext cx="1804363" cy="1916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SAMPLE_IncrementCommandCount()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/>
          <p:cNvCxnSpPr>
            <a:stCxn id="55" idx="3"/>
            <a:endCxn id="96" idx="1"/>
          </p:cNvCxnSpPr>
          <p:nvPr/>
        </p:nvCxnSpPr>
        <p:spPr>
          <a:xfrm flipV="1">
            <a:off x="6552809" y="4140777"/>
            <a:ext cx="438477" cy="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6" idx="3"/>
            <a:endCxn id="97" idx="1"/>
          </p:cNvCxnSpPr>
          <p:nvPr/>
        </p:nvCxnSpPr>
        <p:spPr>
          <a:xfrm>
            <a:off x="8260453" y="4140777"/>
            <a:ext cx="348435" cy="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7" idx="3"/>
          </p:cNvCxnSpPr>
          <p:nvPr/>
        </p:nvCxnSpPr>
        <p:spPr>
          <a:xfrm>
            <a:off x="10413251" y="4144776"/>
            <a:ext cx="535196" cy="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54" idx="2"/>
          </p:cNvCxnSpPr>
          <p:nvPr/>
        </p:nvCxnSpPr>
        <p:spPr>
          <a:xfrm rot="16200000" flipH="1">
            <a:off x="8135712" y="951553"/>
            <a:ext cx="184876" cy="54405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55" idx="2"/>
          </p:cNvCxnSpPr>
          <p:nvPr/>
        </p:nvCxnSpPr>
        <p:spPr>
          <a:xfrm rot="16200000" flipH="1">
            <a:off x="8108528" y="1730806"/>
            <a:ext cx="237630" cy="5442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1" idx="2"/>
            <a:endCxn id="49" idx="0"/>
          </p:cNvCxnSpPr>
          <p:nvPr/>
        </p:nvCxnSpPr>
        <p:spPr>
          <a:xfrm flipH="1">
            <a:off x="2614298" y="4332389"/>
            <a:ext cx="8846" cy="561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54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872751" y="1437543"/>
            <a:ext cx="1947644" cy="1986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SAMPLE_ReportHousekeeping()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" name="Diamond 2"/>
          <p:cNvSpPr/>
          <p:nvPr/>
        </p:nvSpPr>
        <p:spPr>
          <a:xfrm>
            <a:off x="4246373" y="2185534"/>
            <a:ext cx="3200400" cy="490992"/>
          </a:xfrm>
          <a:prstGeom prst="diamond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OS_MutSemTake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(</a:t>
            </a:r>
            <a:r>
              <a:rPr lang="en-US" sz="800" dirty="0">
                <a:solidFill>
                  <a:schemeClr val="tx1"/>
                </a:solidFill>
              </a:rPr>
              <a:t>SAMPLE_AppData.HkDataMutex) 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== </a:t>
            </a:r>
            <a:r>
              <a:rPr lang="en-US" sz="800" dirty="0">
                <a:solidFill>
                  <a:schemeClr val="tx1"/>
                </a:solidFill>
              </a:rPr>
              <a:t>OS_SUCCESS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" name="Flowchart: Preparation 3"/>
          <p:cNvSpPr/>
          <p:nvPr/>
        </p:nvSpPr>
        <p:spPr>
          <a:xfrm>
            <a:off x="9355976" y="4526567"/>
            <a:ext cx="1070393" cy="507380"/>
          </a:xfrm>
          <a:prstGeom prst="flowChartPreparatio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Continue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20208" y="3225832"/>
            <a:ext cx="36527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CFE_SB_TimeStampMsg((CFE_SB_Msg_t *) &amp;SAMPLE_AppData.HkTelemetryPkt);</a:t>
            </a:r>
          </a:p>
          <a:p>
            <a:r>
              <a:rPr lang="en-US" sz="800" dirty="0" smtClean="0"/>
              <a:t>CFE_SB_SendMsg</a:t>
            </a:r>
            <a:r>
              <a:rPr lang="en-US" sz="800" dirty="0"/>
              <a:t>((CFE_SB_Msg_t *) &amp;SAMPLE_AppData.HkTelemetryPkt);</a:t>
            </a:r>
          </a:p>
          <a:p>
            <a:r>
              <a:rPr lang="en-US" sz="800" dirty="0" smtClean="0"/>
              <a:t>OS_MutSemGive(SAMPLE_AppData.HkDataMutex</a:t>
            </a:r>
            <a:r>
              <a:rPr lang="en-US" sz="800" dirty="0"/>
              <a:t>);</a:t>
            </a:r>
            <a:endParaRPr lang="en-US" sz="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846572" y="2691914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7307815" y="2215586"/>
            <a:ext cx="406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cxnSp>
        <p:nvCxnSpPr>
          <p:cNvPr id="9" name="Straight Arrow Connector 8"/>
          <p:cNvCxnSpPr>
            <a:stCxn id="3" idx="2"/>
            <a:endCxn id="5" idx="0"/>
          </p:cNvCxnSpPr>
          <p:nvPr/>
        </p:nvCxnSpPr>
        <p:spPr>
          <a:xfrm>
            <a:off x="5846573" y="2676526"/>
            <a:ext cx="0" cy="549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2"/>
            <a:endCxn id="3" idx="0"/>
          </p:cNvCxnSpPr>
          <p:nvPr/>
        </p:nvCxnSpPr>
        <p:spPr>
          <a:xfrm>
            <a:off x="5846573" y="1636228"/>
            <a:ext cx="0" cy="549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3"/>
            <a:endCxn id="4" idx="0"/>
          </p:cNvCxnSpPr>
          <p:nvPr/>
        </p:nvCxnSpPr>
        <p:spPr>
          <a:xfrm>
            <a:off x="7446773" y="2431030"/>
            <a:ext cx="2444400" cy="2095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2"/>
            <a:endCxn id="4" idx="1"/>
          </p:cNvCxnSpPr>
          <p:nvPr/>
        </p:nvCxnSpPr>
        <p:spPr>
          <a:xfrm rot="16200000" flipH="1">
            <a:off x="7054894" y="2479175"/>
            <a:ext cx="1092760" cy="35094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8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425075" y="1382224"/>
            <a:ext cx="1947644" cy="1986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SAMPLE_ReportDeviceTelemetry()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" name="Diamond 2"/>
          <p:cNvSpPr/>
          <p:nvPr/>
        </p:nvSpPr>
        <p:spPr>
          <a:xfrm>
            <a:off x="3798698" y="2137909"/>
            <a:ext cx="3200400" cy="490992"/>
          </a:xfrm>
          <a:prstGeom prst="diamond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OS_MutSemTake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(</a:t>
            </a:r>
            <a:r>
              <a:rPr lang="en-US" sz="800" dirty="0" err="1" smtClean="0">
                <a:solidFill>
                  <a:schemeClr val="tx1"/>
                </a:solidFill>
              </a:rPr>
              <a:t>SAMPLE_AppData.DeviceMutex</a:t>
            </a:r>
            <a:r>
              <a:rPr lang="en-US" sz="800" dirty="0">
                <a:solidFill>
                  <a:schemeClr val="tx1"/>
                </a:solidFill>
              </a:rPr>
              <a:t>) 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== </a:t>
            </a:r>
            <a:r>
              <a:rPr lang="en-US" sz="800" dirty="0">
                <a:solidFill>
                  <a:schemeClr val="tx1"/>
                </a:solidFill>
              </a:rPr>
              <a:t>OS_SUCCESS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" name="Flowchart: Preparation 3"/>
          <p:cNvSpPr/>
          <p:nvPr/>
        </p:nvSpPr>
        <p:spPr>
          <a:xfrm>
            <a:off x="8908301" y="4478942"/>
            <a:ext cx="1070393" cy="507380"/>
          </a:xfrm>
          <a:prstGeom prst="flowChartPreparatio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Continue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2533" y="3178207"/>
            <a:ext cx="36527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CFE_SB_TimeStampMsg((CFE_SB_Msg_t *) &amp;</a:t>
            </a:r>
            <a:r>
              <a:rPr lang="en-US" sz="800" dirty="0" err="1"/>
              <a:t>SAMPLE_AppData.DevicePkt</a:t>
            </a:r>
            <a:r>
              <a:rPr lang="en-US" sz="800" dirty="0"/>
              <a:t>);</a:t>
            </a:r>
          </a:p>
          <a:p>
            <a:r>
              <a:rPr lang="en-US" sz="800" dirty="0" smtClean="0"/>
              <a:t>CFE_SB_SendMsg</a:t>
            </a:r>
            <a:r>
              <a:rPr lang="en-US" sz="800" dirty="0"/>
              <a:t>((CFE_SB_Msg_t *) &amp;</a:t>
            </a:r>
            <a:r>
              <a:rPr lang="en-US" sz="800" dirty="0" err="1"/>
              <a:t>SAMPLE_AppData.DevicePkt</a:t>
            </a:r>
            <a:r>
              <a:rPr lang="en-US" sz="800" dirty="0"/>
              <a:t>);</a:t>
            </a:r>
          </a:p>
          <a:p>
            <a:r>
              <a:rPr lang="en-US" sz="800" dirty="0" smtClean="0"/>
              <a:t>OS_MutSemGive(</a:t>
            </a:r>
            <a:r>
              <a:rPr lang="en-US" sz="800" dirty="0" err="1" smtClean="0"/>
              <a:t>SAMPLE_AppData.DeviceMutex</a:t>
            </a:r>
            <a:r>
              <a:rPr lang="en-US" sz="800" dirty="0"/>
              <a:t>);</a:t>
            </a:r>
            <a:endParaRPr lang="en-US" sz="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98897" y="2644289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6860140" y="2167961"/>
            <a:ext cx="406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cxnSp>
        <p:nvCxnSpPr>
          <p:cNvPr id="8" name="Straight Arrow Connector 7"/>
          <p:cNvCxnSpPr>
            <a:stCxn id="3" idx="2"/>
            <a:endCxn id="5" idx="0"/>
          </p:cNvCxnSpPr>
          <p:nvPr/>
        </p:nvCxnSpPr>
        <p:spPr>
          <a:xfrm>
            <a:off x="5398898" y="2628901"/>
            <a:ext cx="0" cy="549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3" idx="0"/>
          </p:cNvCxnSpPr>
          <p:nvPr/>
        </p:nvCxnSpPr>
        <p:spPr>
          <a:xfrm>
            <a:off x="5398898" y="1588603"/>
            <a:ext cx="0" cy="549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3" idx="3"/>
            <a:endCxn id="4" idx="0"/>
          </p:cNvCxnSpPr>
          <p:nvPr/>
        </p:nvCxnSpPr>
        <p:spPr>
          <a:xfrm>
            <a:off x="6999098" y="2383405"/>
            <a:ext cx="2444400" cy="2095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2"/>
            <a:endCxn id="4" idx="1"/>
          </p:cNvCxnSpPr>
          <p:nvPr/>
        </p:nvCxnSpPr>
        <p:spPr>
          <a:xfrm rot="16200000" flipH="1">
            <a:off x="6607219" y="2431550"/>
            <a:ext cx="1092760" cy="35094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33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343277" y="3355450"/>
            <a:ext cx="1940118" cy="18765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SAMPLE_APP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6114553" y="2122998"/>
            <a:ext cx="79513" cy="1232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438692" y="1486894"/>
            <a:ext cx="1367625" cy="636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Software Bus (SB)</a:t>
            </a:r>
            <a:endParaRPr lang="en-US" sz="9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24679" y="2380277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cmdPipe </a:t>
            </a:r>
            <a:endParaRPr 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4369846" y="2651894"/>
            <a:ext cx="1784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Incoming messages:</a:t>
            </a:r>
            <a:endParaRPr lang="en-US" sz="800" dirty="0" smtClean="0"/>
          </a:p>
          <a:p>
            <a:pPr marL="171450" indent="-171450">
              <a:buFontTx/>
              <a:buChar char="-"/>
            </a:pPr>
            <a:r>
              <a:rPr lang="en-US" sz="800" dirty="0"/>
              <a:t>SAMPLE_CMD_MID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SAMPLE_SEND_HK_MID 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SAMPLE_SEND_DEVICE_TLM_MID</a:t>
            </a:r>
          </a:p>
        </p:txBody>
      </p:sp>
      <p:cxnSp>
        <p:nvCxnSpPr>
          <p:cNvPr id="9" name="Straight Arrow Connector 8"/>
          <p:cNvCxnSpPr>
            <a:stCxn id="2" idx="0"/>
          </p:cNvCxnSpPr>
          <p:nvPr/>
        </p:nvCxnSpPr>
        <p:spPr>
          <a:xfrm flipV="1">
            <a:off x="6313336" y="2122998"/>
            <a:ext cx="0" cy="123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73579" y="2551777"/>
            <a:ext cx="1750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Outgoing</a:t>
            </a:r>
            <a:r>
              <a:rPr lang="en-US" sz="800" dirty="0" smtClean="0"/>
              <a:t> </a:t>
            </a:r>
            <a:r>
              <a:rPr lang="en-US" sz="800" dirty="0" smtClean="0"/>
              <a:t>messages:</a:t>
            </a:r>
          </a:p>
          <a:p>
            <a:pPr marL="171450" indent="-171450">
              <a:buFontTx/>
              <a:buChar char="-"/>
            </a:pPr>
            <a:r>
              <a:rPr lang="en-US" sz="800" dirty="0" smtClean="0"/>
              <a:t>SAMPLE_HK_TLM_MID </a:t>
            </a:r>
          </a:p>
          <a:p>
            <a:pPr marL="171450" indent="-171450">
              <a:buFontTx/>
              <a:buChar char="-"/>
            </a:pPr>
            <a:r>
              <a:rPr lang="en-US" sz="800" dirty="0" smtClean="0"/>
              <a:t>SAMPLE_RAWIO_TLM_MID </a:t>
            </a:r>
          </a:p>
          <a:p>
            <a:pPr marL="171450" indent="-171450">
              <a:buFontTx/>
              <a:buChar char="-"/>
            </a:pPr>
            <a:r>
              <a:rPr lang="en-US" sz="800" dirty="0" smtClean="0"/>
              <a:t>SAMPLE_DEVICE_TLM_MID </a:t>
            </a:r>
          </a:p>
          <a:p>
            <a:pPr marL="171450" indent="-171450">
              <a:buFontTx/>
              <a:buChar char="-"/>
            </a:pPr>
            <a:r>
              <a:rPr lang="en-US" sz="800" dirty="0" smtClean="0"/>
              <a:t>SAMPLE_DEVICEPACK_TLM_MID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9245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10274</TotalTime>
  <Words>362</Words>
  <Application>Microsoft Office PowerPoint</Application>
  <PresentationFormat>Widescreen</PresentationFormat>
  <Paragraphs>147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HPES ACES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Daisey, Ted T. (WFF-5890)</dc:creator>
  <cp:lastModifiedBy>Daisey, Ted T. (WFF-5890)</cp:lastModifiedBy>
  <cp:revision>42</cp:revision>
  <dcterms:created xsi:type="dcterms:W3CDTF">2017-01-20T19:47:11Z</dcterms:created>
  <dcterms:modified xsi:type="dcterms:W3CDTF">2020-04-02T15:58:56Z</dcterms:modified>
</cp:coreProperties>
</file>