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45" r:id="rId2"/>
    <p:sldId id="512" r:id="rId3"/>
    <p:sldId id="493" r:id="rId4"/>
    <p:sldId id="513" r:id="rId5"/>
    <p:sldId id="514" r:id="rId6"/>
    <p:sldId id="515" r:id="rId7"/>
    <p:sldId id="51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E"/>
    <a:srgbClr val="144F15"/>
    <a:srgbClr val="69F202"/>
    <a:srgbClr val="C6DF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3"/>
    <p:restoredTop sz="96405"/>
  </p:normalViewPr>
  <p:slideViewPr>
    <p:cSldViewPr snapToGrid="0" snapToObjects="1">
      <p:cViewPr varScale="1">
        <p:scale>
          <a:sx n="141" d="100"/>
          <a:sy n="141" d="100"/>
        </p:scale>
        <p:origin x="192" y="5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5CB20-0408-2440-BA48-E2B3AB609814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AE842-8C12-2D4A-86BE-61EA350F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D267B-7440-C24E-B9B0-9A8136B0C8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0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*Specifically, the ION implementation of 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FAE842-8C12-2D4A-86BE-61EA350F88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97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471D-B0E0-CB4F-A7D9-74420B6C2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313AB-9FB9-AE40-87FE-A30E0A18E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8483-4541-B048-8A84-48743FB8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CBC8-EAE2-CC46-BB57-046E6801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0FF2-21D1-5142-840D-7B4C8942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61AE-0ECC-E04C-A796-B35DFB6B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B417A-434D-404B-96E3-7FC8C9CAF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57F3-A6AD-9C42-9F52-F657A45C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BC98-9E39-A649-9D3E-0CAC95A1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1D05-C4CE-F643-B909-AA3F4B2D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8EE5C-13B1-1748-B9F0-DD1D8B58F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8817B-8D78-CE46-BF9E-8D3A735FE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EF8F6-8771-B44C-92B1-4429DC60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E01E-70E8-A549-919B-CFF0A431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9BF2-A235-8643-9EE0-E563DE6A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1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w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6933" y="0"/>
            <a:ext cx="6853767" cy="6858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36833" y="1614312"/>
            <a:ext cx="5355167" cy="66152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836831" y="2314604"/>
            <a:ext cx="5355167" cy="133350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</a:t>
            </a:r>
          </a:p>
          <a:p>
            <a:pPr lvl="0"/>
            <a:r>
              <a:rPr lang="en-US" dirty="0"/>
              <a:t>Click to Edit Directorate, Division or Group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Date</a:t>
            </a:r>
          </a:p>
        </p:txBody>
      </p:sp>
      <p:pic>
        <p:nvPicPr>
          <p:cNvPr id="10" name="Picture 9" descr="Tribrand_ColorBlackText_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637" y="5703147"/>
            <a:ext cx="3777396" cy="8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1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FD6C-961B-FE4D-9D9F-490890CC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0527-8072-5C47-9D7A-1C902F91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53BC-054F-DB48-9FA6-6498A3F9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24BC-3156-AE48-B77C-B08CF3A6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8AF09-DA5B-8E44-95ED-E7668B10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DD2FF20F-49CD-B249-A861-82E7B97853D8}"/>
              </a:ext>
            </a:extLst>
          </p:cNvPr>
          <p:cNvSpPr txBox="1">
            <a:spLocks/>
          </p:cNvSpPr>
          <p:nvPr userDrawn="1"/>
        </p:nvSpPr>
        <p:spPr>
          <a:xfrm>
            <a:off x="10638504" y="6538912"/>
            <a:ext cx="1437170" cy="31172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none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1200" b="1" kern="500" spc="200" dirty="0">
                <a:solidFill>
                  <a:srgbClr val="FF0000"/>
                </a:solidFill>
              </a:rPr>
              <a:t>jpl.nasa.gov</a:t>
            </a:r>
          </a:p>
        </p:txBody>
      </p:sp>
    </p:spTree>
    <p:extLst>
      <p:ext uri="{BB962C8B-B14F-4D97-AF65-F5344CB8AC3E}">
        <p14:creationId xmlns:p14="http://schemas.microsoft.com/office/powerpoint/2010/main" val="268663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3182-940E-B145-98FC-0AED8192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C4BB9-4DE2-D842-B4C3-8A5A8B3B7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A44B-C8E8-C347-87DF-E70B6500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3956-AF83-E842-BC4D-FFB062FD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10EB-0629-7347-AC99-7E5449CA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1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5168-D03B-7647-899C-C18B937D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2C15-9E2B-064B-817E-D44239F83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9DF12-6A2B-2549-A6F6-AAF303773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34934-8257-5D4C-8C87-F8947590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A13A0-B6E7-0C43-8DA5-B437E764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DA8C2-C248-9644-A941-E6C3F067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55E9-7A44-6B4A-AC40-62D684F1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1135C-7079-E34F-8A8D-3CC5131DB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DAFDA-0172-144F-9FA6-E5005E0FE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320B3-36DF-2946-A2CC-535308134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3D152-DEA7-9F48-BB5A-B2C3C10BD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47C2E-EC70-6A4C-A5F9-CE353766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9/7/22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DDA7D-B5D3-0D46-B140-E74EEDE5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D95E3-F361-F04E-8CFA-CBC62F5D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A5A7-3498-1A47-B664-6C6720C7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BDCB-331B-F04C-B0C7-2F0CC95F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9/7/22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45892-7987-164D-98A9-711338D1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F4BD8-728A-1A43-8028-1107D538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ECCD81-DADC-7247-9B5B-A215EBE1F9AD}"/>
              </a:ext>
            </a:extLst>
          </p:cNvPr>
          <p:cNvSpPr txBox="1">
            <a:spLocks/>
          </p:cNvSpPr>
          <p:nvPr userDrawn="1"/>
        </p:nvSpPr>
        <p:spPr>
          <a:xfrm>
            <a:off x="10638504" y="6538912"/>
            <a:ext cx="1437170" cy="31172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none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1200" b="1" kern="500" spc="200" dirty="0">
                <a:solidFill>
                  <a:srgbClr val="FF0000"/>
                </a:solidFill>
              </a:rPr>
              <a:t>jpl.nasa.gov</a:t>
            </a:r>
          </a:p>
        </p:txBody>
      </p:sp>
    </p:spTree>
    <p:extLst>
      <p:ext uri="{BB962C8B-B14F-4D97-AF65-F5344CB8AC3E}">
        <p14:creationId xmlns:p14="http://schemas.microsoft.com/office/powerpoint/2010/main" val="31941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82075-776A-264F-8126-274319F7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9/7/22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4E0B6-42C3-384E-8420-28D855FA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DD7CA-8B45-0A49-AF8F-F3234425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864" y="6173787"/>
            <a:ext cx="2743200" cy="365125"/>
          </a:xfrm>
        </p:spPr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9E14564C-901D-3D4E-8094-009FE412AB03}"/>
              </a:ext>
            </a:extLst>
          </p:cNvPr>
          <p:cNvSpPr txBox="1">
            <a:spLocks/>
          </p:cNvSpPr>
          <p:nvPr userDrawn="1"/>
        </p:nvSpPr>
        <p:spPr>
          <a:xfrm>
            <a:off x="10638504" y="6538912"/>
            <a:ext cx="1437170" cy="31172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none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1200" b="1" kern="500" spc="200" dirty="0">
                <a:solidFill>
                  <a:srgbClr val="FF0000"/>
                </a:solidFill>
              </a:rPr>
              <a:t>jpl.nasa.gov</a:t>
            </a:r>
          </a:p>
        </p:txBody>
      </p:sp>
    </p:spTree>
    <p:extLst>
      <p:ext uri="{BB962C8B-B14F-4D97-AF65-F5344CB8AC3E}">
        <p14:creationId xmlns:p14="http://schemas.microsoft.com/office/powerpoint/2010/main" val="258827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FBAD-9CD1-084E-B775-32B33365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E63F-A191-2848-AD87-C79F552D2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C00CC-9E7E-134B-AB53-E120DFDAF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A4D10-E27D-5E44-8F57-80CAEF72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A907E-F4BF-E64F-884E-B429B8EF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0BD71-8E22-1442-8A2E-CBF248A1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7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C1A4-3F65-544C-99D4-3D585F2C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CDD11-E67B-6144-B457-06DDB9599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B3377-ECF3-384F-90FB-73518A1A9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CAE9E-601A-DA4A-8C2D-B2AA0AA2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9/7/22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D55A5-6E59-504B-8C03-2806AAF2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6F593-F04C-304C-87B7-1078D36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7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1FD2D-0E25-6B4E-B14D-F4C00D44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2564"/>
            <a:ext cx="10515600" cy="4554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6B265-B627-1E4F-A4AD-0E0BA3D66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3BD1-DE21-F844-BC9D-87455DE904DB}" type="datetimeFigureOut">
              <a:rPr lang="en-US" smtClean="0"/>
              <a:t>9/7/22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87C7-6EE5-894C-AB46-D47EA1B9D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D6AF-1598-714F-8892-CD0A7E7B1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444E2-AC1E-0149-A255-4345E6DC411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5EEF5-317F-A34B-9EBE-A95E1DCC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319" y="359025"/>
            <a:ext cx="9313124" cy="50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5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s.jpl.nasa.gov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853767" y="1869858"/>
            <a:ext cx="5338233" cy="1353540"/>
          </a:xfrm>
        </p:spPr>
        <p:txBody>
          <a:bodyPr>
            <a:normAutofit/>
          </a:bodyPr>
          <a:lstStyle/>
          <a:p>
            <a:r>
              <a:rPr lang="en-US" sz="2800" dirty="0"/>
              <a:t>ION Configuration Tools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845977" y="3223398"/>
            <a:ext cx="5355167" cy="1333505"/>
          </a:xfrm>
        </p:spPr>
        <p:txBody>
          <a:bodyPr/>
          <a:lstStyle/>
          <a:p>
            <a:r>
              <a:rPr lang="en-US" dirty="0"/>
              <a:t>September 2022</a:t>
            </a:r>
          </a:p>
          <a:p>
            <a:r>
              <a:rPr lang="en-US" dirty="0"/>
              <a:t>Summer DTN F2F Meeting</a:t>
            </a:r>
          </a:p>
          <a:p>
            <a:endParaRPr lang="en-US" sz="800" dirty="0"/>
          </a:p>
          <a:p>
            <a:r>
              <a:rPr lang="en-US" dirty="0"/>
              <a:t>Rick Borgen</a:t>
            </a:r>
          </a:p>
          <a:p>
            <a:r>
              <a:rPr lang="en-US" dirty="0" err="1"/>
              <a:t>Richard.L.Borgen@jpl.nasa.gov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494" b="494"/>
          <a:stretch/>
        </p:blipFill>
        <p:spPr>
          <a:xfrm>
            <a:off x="-198" y="0"/>
            <a:ext cx="6853965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22792B-C843-C84A-8BD9-F0D51C06C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6813" y="183312"/>
            <a:ext cx="2372139" cy="6694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EA8CBF-4044-B6FE-7A04-06B7272FB051}"/>
              </a:ext>
            </a:extLst>
          </p:cNvPr>
          <p:cNvSpPr txBox="1"/>
          <p:nvPr/>
        </p:nvSpPr>
        <p:spPr>
          <a:xfrm>
            <a:off x="145704" y="5910443"/>
            <a:ext cx="6498936" cy="83099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LRR0xxxxxx - NASA DTN Readiness Program only – 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The technical data in this document is controlled under the U.S. Export Regulations, release to foreign persons may require an export authorization.</a:t>
            </a:r>
          </a:p>
        </p:txBody>
      </p:sp>
    </p:spTree>
    <p:extLst>
      <p:ext uri="{BB962C8B-B14F-4D97-AF65-F5344CB8AC3E}">
        <p14:creationId xmlns:p14="http://schemas.microsoft.com/office/powerpoint/2010/main" val="64358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23F08-7F8F-4E42-B016-22F31D85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318" y="86340"/>
            <a:ext cx="9313124" cy="10568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ION Configuration Tools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5B3F-F83C-CD40-8E2F-D2FFCFA8DF7A}"/>
              </a:ext>
            </a:extLst>
          </p:cNvPr>
          <p:cNvSpPr txBox="1"/>
          <p:nvPr/>
        </p:nvSpPr>
        <p:spPr>
          <a:xfrm>
            <a:off x="378542" y="1438965"/>
            <a:ext cx="1777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3A901-5E09-4041-8E4B-57B2FDBF6DFF}"/>
              </a:ext>
            </a:extLst>
          </p:cNvPr>
          <p:cNvSpPr txBox="1"/>
          <p:nvPr/>
        </p:nvSpPr>
        <p:spPr>
          <a:xfrm>
            <a:off x="378542" y="2104102"/>
            <a:ext cx="11434916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Progress Summary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The Two Models Approach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New Command-line IonConfig Tools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Network Model Tool (Browser)</a:t>
            </a:r>
          </a:p>
          <a:p>
            <a:pPr marL="285750" indent="-285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IonConfig Editor (Browser)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0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CFCD5-DBFD-C54A-85B3-E344FCBACC80}"/>
              </a:ext>
            </a:extLst>
          </p:cNvPr>
          <p:cNvSpPr txBox="1"/>
          <p:nvPr/>
        </p:nvSpPr>
        <p:spPr>
          <a:xfrm>
            <a:off x="144862" y="2338044"/>
            <a:ext cx="114349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Progress in last year:</a:t>
            </a:r>
            <a:endParaRPr lang="en-US" dirty="0"/>
          </a:p>
          <a:p>
            <a:r>
              <a:rPr lang="en-US" dirty="0"/>
              <a:t>New release of IonConfig tools, latest: IonConfig 4.7</a:t>
            </a:r>
          </a:p>
          <a:p>
            <a:pPr lvl="1"/>
            <a:r>
              <a:rPr lang="en-US" dirty="0"/>
              <a:t>Supports ION 4.1.1, uses bpv7rc as default</a:t>
            </a:r>
          </a:p>
          <a:p>
            <a:pPr lvl="1"/>
            <a:r>
              <a:rPr lang="en-US" dirty="0"/>
              <a:t>Includes new command-line tools,  </a:t>
            </a:r>
            <a:r>
              <a:rPr lang="en-US" dirty="0" err="1"/>
              <a:t>sync’ed</a:t>
            </a:r>
            <a:r>
              <a:rPr lang="en-US" dirty="0"/>
              <a:t> with browser tool</a:t>
            </a:r>
          </a:p>
          <a:p>
            <a:pPr lvl="1"/>
            <a:r>
              <a:rPr lang="en-US" dirty="0"/>
              <a:t>More testing, bug fixes</a:t>
            </a:r>
          </a:p>
          <a:p>
            <a:r>
              <a:rPr lang="en-US" dirty="0"/>
              <a:t>DTN Model tool, latest </a:t>
            </a:r>
            <a:r>
              <a:rPr lang="en-US" dirty="0" err="1"/>
              <a:t>DtnModel</a:t>
            </a:r>
            <a:r>
              <a:rPr lang="en-US" dirty="0"/>
              <a:t> 1.2</a:t>
            </a:r>
          </a:p>
          <a:p>
            <a:endParaRPr lang="en-US" dirty="0"/>
          </a:p>
          <a:p>
            <a:r>
              <a:rPr lang="en-US" dirty="0"/>
              <a:t>Improved long-term maintainability</a:t>
            </a:r>
          </a:p>
          <a:p>
            <a:pPr lvl="1"/>
            <a:r>
              <a:rPr lang="en-US" dirty="0"/>
              <a:t>Consolidated code, docs, tests in single </a:t>
            </a:r>
            <a:r>
              <a:rPr lang="en-US" dirty="0" err="1"/>
              <a:t>github</a:t>
            </a:r>
            <a:r>
              <a:rPr lang="en-US" dirty="0"/>
              <a:t> repo</a:t>
            </a:r>
          </a:p>
          <a:p>
            <a:pPr lvl="1"/>
            <a:r>
              <a:rPr lang="en-US" dirty="0"/>
              <a:t>Updated all React, Babel and other Javascript packages</a:t>
            </a:r>
          </a:p>
          <a:p>
            <a:pPr lvl="1"/>
            <a:r>
              <a:rPr lang="en-US" dirty="0"/>
              <a:t>Updated developer-oriented documentation</a:t>
            </a:r>
          </a:p>
          <a:p>
            <a:pPr lvl="1"/>
            <a:r>
              <a:rPr lang="en-US" dirty="0"/>
              <a:t>Developed/improved build and release automation scripts   </a:t>
            </a:r>
          </a:p>
          <a:p>
            <a:pPr lvl="1"/>
            <a:endParaRPr lang="en-US" dirty="0"/>
          </a:p>
          <a:p>
            <a:r>
              <a:rPr lang="en-US" b="1" dirty="0"/>
              <a:t>Coming work:</a:t>
            </a:r>
            <a:endParaRPr lang="en-US" dirty="0"/>
          </a:p>
          <a:p>
            <a:pPr lvl="1"/>
            <a:r>
              <a:rPr lang="en-US" dirty="0"/>
              <a:t>Command-line tool refinement, improvements, regression tests</a:t>
            </a:r>
          </a:p>
          <a:p>
            <a:pPr lvl="1"/>
            <a:r>
              <a:rPr lang="en-US" dirty="0"/>
              <a:t>Develop command-line tool for network survey reports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5B3F-F83C-CD40-8E2F-D2FFCFA8DF7A}"/>
              </a:ext>
            </a:extLst>
          </p:cNvPr>
          <p:cNvSpPr txBox="1"/>
          <p:nvPr/>
        </p:nvSpPr>
        <p:spPr>
          <a:xfrm>
            <a:off x="144862" y="1312858"/>
            <a:ext cx="119717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0000"/>
                </a:solidFill>
                <a:latin typeface="Calibri" panose="020F0502020204030204" pitchFamily="34" charset="0"/>
              </a:rPr>
              <a:t>DTN Network Model and ION Configuration Tool </a:t>
            </a:r>
          </a:p>
          <a:p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(Public availability: 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http://downloads.jpl.nasa.gov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, request ION Configuration Tools-NPO51921)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6C3400-5E48-B548-27AC-705EA24F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318" y="86340"/>
            <a:ext cx="9313124" cy="1056820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ION Configuration and Infusion Tools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874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75D7A4B-A0B3-F1B9-8BFC-C86F3A02F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318" y="86340"/>
            <a:ext cx="9313124" cy="1056820"/>
          </a:xfrm>
        </p:spPr>
        <p:txBody>
          <a:bodyPr>
            <a:normAutofit/>
          </a:bodyPr>
          <a:lstStyle/>
          <a:p>
            <a:r>
              <a:rPr lang="en-US" b="1" dirty="0"/>
              <a:t>Two Modeling Tools Work Together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14C250-8130-9042-A80D-6E4CAB47F4FF}"/>
              </a:ext>
            </a:extLst>
          </p:cNvPr>
          <p:cNvSpPr txBox="1">
            <a:spLocks/>
          </p:cNvSpPr>
          <p:nvPr/>
        </p:nvSpPr>
        <p:spPr>
          <a:xfrm>
            <a:off x="236160" y="1501986"/>
            <a:ext cx="6594987" cy="4925869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DTN Model Visualization Tool</a:t>
            </a:r>
          </a:p>
          <a:p>
            <a:pPr lvl="1"/>
            <a:r>
              <a:rPr lang="en-US" sz="2000"/>
              <a:t>Displays 3D image of network nodes and hops</a:t>
            </a:r>
          </a:p>
          <a:p>
            <a:pPr lvl="1"/>
            <a:r>
              <a:rPr lang="en-US" sz="2000"/>
              <a:t>Provides editing features of general network parameters</a:t>
            </a:r>
          </a:p>
          <a:p>
            <a:pPr lvl="1"/>
            <a:r>
              <a:rPr lang="en-US" sz="2000"/>
              <a:t>Is provider-agnostic (e.g. , no ION specific details)</a:t>
            </a:r>
          </a:p>
          <a:p>
            <a:pPr lvl="1"/>
            <a:r>
              <a:rPr lang="en-US" sz="2000"/>
              <a:t>Captures parameters and visualization details in json network model</a:t>
            </a:r>
          </a:p>
          <a:p>
            <a:pPr lvl="1"/>
            <a:endParaRPr lang="en-US" sz="2000"/>
          </a:p>
          <a:p>
            <a:r>
              <a:rPr lang="en-US" sz="2400"/>
              <a:t>IonConfig Editor</a:t>
            </a:r>
          </a:p>
          <a:p>
            <a:pPr lvl="1"/>
            <a:r>
              <a:rPr lang="en-US" sz="2000"/>
              <a:t>Specialized for configuring ION networks</a:t>
            </a:r>
          </a:p>
          <a:p>
            <a:pPr lvl="1"/>
            <a:r>
              <a:rPr lang="en-US" sz="2000"/>
              <a:t>Provides structured editing of ION commands</a:t>
            </a:r>
          </a:p>
          <a:p>
            <a:pPr lvl="1"/>
            <a:r>
              <a:rPr lang="en-US" sz="2000"/>
              <a:t>Generates complete annotated ION config files</a:t>
            </a:r>
          </a:p>
          <a:p>
            <a:pPr lvl="1"/>
            <a:r>
              <a:rPr lang="en-US" sz="2000"/>
              <a:t>Captures ION command details in json ion model</a:t>
            </a:r>
          </a:p>
          <a:p>
            <a:pPr lvl="1"/>
            <a:r>
              <a:rPr lang="en-US" sz="2000"/>
              <a:t>Can ingest/edit network model &amp; auto-generate basic ION configuration</a:t>
            </a:r>
          </a:p>
          <a:p>
            <a:pPr lvl="1"/>
            <a:endParaRPr lang="en-US" sz="2000"/>
          </a:p>
          <a:p>
            <a:pPr marL="457200" lvl="1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A27D7B4-E8DD-5148-9FD9-C894903D3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80" y="1908439"/>
            <a:ext cx="5431083" cy="3558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598B2F-6416-61F6-174E-EC996879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318" y="86340"/>
            <a:ext cx="9313124" cy="1056820"/>
          </a:xfrm>
        </p:spPr>
        <p:txBody>
          <a:bodyPr>
            <a:normAutofit/>
          </a:bodyPr>
          <a:lstStyle/>
          <a:p>
            <a:r>
              <a:rPr lang="en-US" dirty="0"/>
              <a:t>New Command-line IonConfig Tools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54872BA0-E69B-0542-919F-2774CD8A3D9D}"/>
              </a:ext>
            </a:extLst>
          </p:cNvPr>
          <p:cNvSpPr/>
          <p:nvPr/>
        </p:nvSpPr>
        <p:spPr>
          <a:xfrm>
            <a:off x="2565886" y="3719943"/>
            <a:ext cx="879232" cy="1160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Model</a:t>
            </a:r>
          </a:p>
          <a:p>
            <a:pPr algn="ctr"/>
            <a:r>
              <a:rPr lang="en-US" sz="1400" dirty="0"/>
              <a:t>(json</a:t>
            </a:r>
            <a:r>
              <a:rPr lang="en-US" dirty="0"/>
              <a:t>)</a:t>
            </a:r>
          </a:p>
        </p:txBody>
      </p:sp>
      <p:sp>
        <p:nvSpPr>
          <p:cNvPr id="9" name="Can 8">
            <a:extLst>
              <a:ext uri="{FF2B5EF4-FFF2-40B4-BE49-F238E27FC236}">
                <a16:creationId xmlns:a16="http://schemas.microsoft.com/office/drawing/2014/main" id="{A085C972-8635-4249-A152-192FC7A6C365}"/>
              </a:ext>
            </a:extLst>
          </p:cNvPr>
          <p:cNvSpPr/>
          <p:nvPr/>
        </p:nvSpPr>
        <p:spPr>
          <a:xfrm>
            <a:off x="5158152" y="3735268"/>
            <a:ext cx="879232" cy="1160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ION</a:t>
            </a:r>
          </a:p>
          <a:p>
            <a:pPr algn="ctr"/>
            <a:r>
              <a:rPr lang="en-US" sz="1400" dirty="0"/>
              <a:t>Model</a:t>
            </a:r>
          </a:p>
          <a:p>
            <a:pPr algn="ctr"/>
            <a:r>
              <a:rPr lang="en-US" sz="1400" dirty="0"/>
              <a:t>(json</a:t>
            </a:r>
            <a:r>
              <a:rPr lang="en-US" dirty="0"/>
              <a:t>)</a:t>
            </a:r>
          </a:p>
        </p:txBody>
      </p:sp>
      <p:sp>
        <p:nvSpPr>
          <p:cNvPr id="10" name="Folded Corner 9">
            <a:extLst>
              <a:ext uri="{FF2B5EF4-FFF2-40B4-BE49-F238E27FC236}">
                <a16:creationId xmlns:a16="http://schemas.microsoft.com/office/drawing/2014/main" id="{E8D92D91-B70C-6647-9394-55190199B7AE}"/>
              </a:ext>
            </a:extLst>
          </p:cNvPr>
          <p:cNvSpPr/>
          <p:nvPr/>
        </p:nvSpPr>
        <p:spPr>
          <a:xfrm>
            <a:off x="8069771" y="3966128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A2FD62A1-D96E-F949-9FCC-E3FA5C63E2D5}"/>
              </a:ext>
            </a:extLst>
          </p:cNvPr>
          <p:cNvSpPr/>
          <p:nvPr/>
        </p:nvSpPr>
        <p:spPr>
          <a:xfrm>
            <a:off x="7918937" y="3719943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ION Config Files</a:t>
            </a:r>
          </a:p>
          <a:p>
            <a:pPr algn="ctr"/>
            <a:r>
              <a:rPr lang="en-US" sz="1400" dirty="0"/>
              <a:t>(text)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63DA182-33AB-BD4B-A49B-59C8ED2C013F}"/>
              </a:ext>
            </a:extLst>
          </p:cNvPr>
          <p:cNvSpPr/>
          <p:nvPr/>
        </p:nvSpPr>
        <p:spPr>
          <a:xfrm>
            <a:off x="2218590" y="2540343"/>
            <a:ext cx="1573824" cy="55391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checkdtn</a:t>
            </a:r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14A88BE-9052-5448-947B-0356684131AB}"/>
              </a:ext>
            </a:extLst>
          </p:cNvPr>
          <p:cNvSpPr/>
          <p:nvPr/>
        </p:nvSpPr>
        <p:spPr>
          <a:xfrm>
            <a:off x="4810856" y="2568817"/>
            <a:ext cx="1573824" cy="55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dtn2ion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0372548-A3BA-B341-9A41-0BC99CAEDD64}"/>
              </a:ext>
            </a:extLst>
          </p:cNvPr>
          <p:cNvSpPr/>
          <p:nvPr/>
        </p:nvSpPr>
        <p:spPr>
          <a:xfrm>
            <a:off x="7589225" y="2568817"/>
            <a:ext cx="1573824" cy="55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ionconfig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8E1C3B3-FC01-4F4E-A440-3DF3F58B6F0C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005502" y="3094259"/>
            <a:ext cx="0" cy="62568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B30A2C-5E43-9B41-9944-729EB342FAFB}"/>
              </a:ext>
            </a:extLst>
          </p:cNvPr>
          <p:cNvCxnSpPr>
            <a:cxnSpLocks/>
          </p:cNvCxnSpPr>
          <p:nvPr/>
        </p:nvCxnSpPr>
        <p:spPr>
          <a:xfrm flipV="1">
            <a:off x="3445118" y="3094259"/>
            <a:ext cx="1383322" cy="7701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8F92C1-8EB6-094B-82AE-110271E160D5}"/>
              </a:ext>
            </a:extLst>
          </p:cNvPr>
          <p:cNvCxnSpPr/>
          <p:nvPr/>
        </p:nvCxnSpPr>
        <p:spPr>
          <a:xfrm>
            <a:off x="5597768" y="3122733"/>
            <a:ext cx="0" cy="5972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A3FD70-BBB6-6142-A54D-AAAE06BDD9D2}"/>
              </a:ext>
            </a:extLst>
          </p:cNvPr>
          <p:cNvCxnSpPr>
            <a:cxnSpLocks/>
          </p:cNvCxnSpPr>
          <p:nvPr/>
        </p:nvCxnSpPr>
        <p:spPr>
          <a:xfrm flipV="1">
            <a:off x="6031523" y="3094259"/>
            <a:ext cx="1557702" cy="7701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6DEDC9-B003-5044-8508-3C0B4593A150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>
            <a:off x="8376137" y="3122733"/>
            <a:ext cx="0" cy="5972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59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598B2F-6416-61F6-174E-EC996879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318" y="86340"/>
            <a:ext cx="9313124" cy="1056820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</a:rPr>
              <a:t>Network Model Tool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7260435-8752-8F44-839C-A48C06D0A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89" y="1304819"/>
            <a:ext cx="9976451" cy="604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748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FF5B3F-F83C-CD40-8E2F-D2FFCFA8DF7A}"/>
              </a:ext>
            </a:extLst>
          </p:cNvPr>
          <p:cNvSpPr txBox="1"/>
          <p:nvPr/>
        </p:nvSpPr>
        <p:spPr>
          <a:xfrm>
            <a:off x="4960528" y="3429000"/>
            <a:ext cx="227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Backup Material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598B2F-6416-61F6-174E-EC996879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318" y="86340"/>
            <a:ext cx="9313124" cy="105682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IonConfig Editor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F28A28B-D24B-2C4C-BADE-4222F10A5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976023" y="-718281"/>
            <a:ext cx="5623259" cy="952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4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2 Template" id="{865CEBEA-CEED-6745-80B4-AD0087F5DC0A}" vid="{33207973-A2C9-CF46-8163-B4D8EC03CF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</TotalTime>
  <Words>332</Words>
  <Application>Microsoft Macintosh PowerPoint</Application>
  <PresentationFormat>Widescreen</PresentationFormat>
  <Paragraphs>66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ION Configuration Tools</vt:lpstr>
      <vt:lpstr>ION Configuration and Infusion Tools</vt:lpstr>
      <vt:lpstr>Two Modeling Tools Work Together</vt:lpstr>
      <vt:lpstr>New Command-line IonConfig Tools</vt:lpstr>
      <vt:lpstr>Network Model Tool</vt:lpstr>
      <vt:lpstr>IonConfig Editor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2022-09-06T18:57:05Z</dcterms:created>
  <dcterms:modified xsi:type="dcterms:W3CDTF">2022-09-08T00:32:00Z</dcterms:modified>
</cp:coreProperties>
</file>