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445" r:id="rId2"/>
    <p:sldId id="452" r:id="rId3"/>
    <p:sldId id="485" r:id="rId4"/>
    <p:sldId id="489" r:id="rId5"/>
    <p:sldId id="490" r:id="rId6"/>
    <p:sldId id="486" r:id="rId7"/>
    <p:sldId id="487" r:id="rId8"/>
    <p:sldId id="48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63"/>
    <p:restoredTop sz="96433"/>
  </p:normalViewPr>
  <p:slideViewPr>
    <p:cSldViewPr snapToGrid="0" snapToObjects="1">
      <p:cViewPr varScale="1">
        <p:scale>
          <a:sx n="118" d="100"/>
          <a:sy n="118" d="100"/>
        </p:scale>
        <p:origin x="216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5CB20-0408-2440-BA48-E2B3AB609814}" type="datetimeFigureOut">
              <a:rPr lang="en-US" smtClean="0"/>
              <a:t>1/19/22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AE842-8C12-2D4A-86BE-61EA350F8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10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~/Documents/Working Data/</a:t>
            </a:r>
            <a:r>
              <a:rPr lang="en-US" dirty="0" err="1"/>
              <a:t>CurrentWork-LaptopSynch</a:t>
            </a:r>
            <a:r>
              <a:rPr lang="en-US" dirty="0"/>
              <a:t>/</a:t>
            </a:r>
            <a:r>
              <a:rPr lang="en-US" dirty="0" err="1"/>
              <a:t>ActiveProjects</a:t>
            </a:r>
            <a:r>
              <a:rPr lang="en-US" dirty="0"/>
              <a:t>/AMMOS/DTN Network Operations/</a:t>
            </a:r>
            <a:r>
              <a:rPr lang="en-US" dirty="0" err="1"/>
              <a:t>DeepSpace</a:t>
            </a:r>
            <a:r>
              <a:rPr lang="en-US" dirty="0"/>
              <a:t> DTN NetOps </a:t>
            </a:r>
            <a:r>
              <a:rPr lang="en-US" dirty="0" err="1"/>
              <a:t>Drawings.curio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D267B-7440-C24E-B9B0-9A8136B0C8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01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51E8A2-AAE0-5B4B-9017-246440534E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58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7471D-B0E0-CB4F-A7D9-74420B6C2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313AB-9FB9-AE40-87FE-A30E0A18E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B8483-4541-B048-8A84-48743FB8D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3BD1-DE21-F844-BC9D-87455DE904DB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ACBC8-EAE2-CC46-BB57-046E6801D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70FF2-21D1-5142-840D-7B4C8942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C0CFB-F75F-F64A-A32D-B2BAB767E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49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161AE-0ECC-E04C-A796-B35DFB6B0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B417A-434D-404B-96E3-7FC8C9CAF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757F3-A6AD-9C42-9F52-F657A45C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3BD1-DE21-F844-BC9D-87455DE904DB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FBC98-9E39-A649-9D3E-0CAC95A10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31D05-C4CE-F643-B909-AA3F4B2D8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C0CFB-F75F-F64A-A32D-B2BAB767E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08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18EE5C-13B1-1748-B9F0-DD1D8B58F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B8817B-8D78-CE46-BF9E-8D3A735FE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EF8F6-8771-B44C-92B1-4429DC600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3BD1-DE21-F844-BC9D-87455DE904DB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DE01E-70E8-A549-919B-CFF0A4310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99BF2-A235-8643-9EE0-E563DE6A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C0CFB-F75F-F64A-A32D-B2BAB767E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15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w Squar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-16933" y="0"/>
            <a:ext cx="6853767" cy="6858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867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836833" y="1614312"/>
            <a:ext cx="5355167" cy="661529"/>
          </a:xfrm>
          <a:prstGeom prst="rect">
            <a:avLst/>
          </a:prstGeo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200" b="1" baseline="0">
                <a:solidFill>
                  <a:srgbClr val="000000"/>
                </a:solidFill>
                <a:latin typeface="Arial"/>
                <a:cs typeface="Arial"/>
              </a:defRPr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Presentation Title</a:t>
            </a:r>
          </a:p>
        </p:txBody>
      </p:sp>
      <p:sp>
        <p:nvSpPr>
          <p:cNvPr id="9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6836831" y="2314604"/>
            <a:ext cx="5355167" cy="1333505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ct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Name(s) of Presenter(s)</a:t>
            </a:r>
          </a:p>
          <a:p>
            <a:pPr lvl="0"/>
            <a:r>
              <a:rPr lang="en-US" dirty="0"/>
              <a:t>Click to Edit Directorate, Division or Group</a:t>
            </a:r>
          </a:p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Date</a:t>
            </a:r>
          </a:p>
        </p:txBody>
      </p:sp>
      <p:pic>
        <p:nvPicPr>
          <p:cNvPr id="10" name="Picture 9" descr="Tribrand_ColorBlackText_RGB_small_040615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637" y="5703147"/>
            <a:ext cx="3777396" cy="80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10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AFD6C-961B-FE4D-9D9F-490890CC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80527-8072-5C47-9D7A-1C902F919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A53BC-054F-DB48-9FA6-6498A3F97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3BD1-DE21-F844-BC9D-87455DE904DB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824BC-3156-AE48-B77C-B08CF3A6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98AF09-DA5B-8E44-95ED-E7668B109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C0CFB-F75F-F64A-A32D-B2BAB767E93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DD2FF20F-49CD-B249-A861-82E7B97853D8}"/>
              </a:ext>
            </a:extLst>
          </p:cNvPr>
          <p:cNvSpPr txBox="1">
            <a:spLocks/>
          </p:cNvSpPr>
          <p:nvPr userDrawn="1"/>
        </p:nvSpPr>
        <p:spPr>
          <a:xfrm>
            <a:off x="10638504" y="6538912"/>
            <a:ext cx="1437170" cy="31172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 cap="none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n-US" sz="1200" b="1" kern="500" spc="200" dirty="0">
                <a:solidFill>
                  <a:srgbClr val="FF0000"/>
                </a:solidFill>
              </a:rPr>
              <a:t>jpl.nasa.gov</a:t>
            </a:r>
          </a:p>
        </p:txBody>
      </p:sp>
    </p:spTree>
    <p:extLst>
      <p:ext uri="{BB962C8B-B14F-4D97-AF65-F5344CB8AC3E}">
        <p14:creationId xmlns:p14="http://schemas.microsoft.com/office/powerpoint/2010/main" val="2686631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63182-940E-B145-98FC-0AED81925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C4BB9-4DE2-D842-B4C3-8A5A8B3B7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EA44B-C8E8-C347-87DF-E70B6500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3BD1-DE21-F844-BC9D-87455DE904DB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33956-AF83-E842-BC4D-FFB062FD5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310EB-0629-7347-AC99-7E5449CA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C0CFB-F75F-F64A-A32D-B2BAB767E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13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5168-D03B-7647-899C-C18B937D2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82C15-9E2B-064B-817E-D44239F83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69DF12-6A2B-2549-A6F6-AAF303773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34934-8257-5D4C-8C87-F8947590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3BD1-DE21-F844-BC9D-87455DE904DB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A13A0-B6E7-0C43-8DA5-B437E7643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DA8C2-C248-9644-A941-E6C3F0677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C0CFB-F75F-F64A-A32D-B2BAB767E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55E9-7A44-6B4A-AC40-62D684F18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1135C-7079-E34F-8A8D-3CC5131DB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DAFDA-0172-144F-9FA6-E5005E0FE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320B3-36DF-2946-A2CC-535308134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3D152-DEA7-9F48-BB5A-B2C3C10BDD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47C2E-EC70-6A4C-A5F9-CE353766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3BD1-DE21-F844-BC9D-87455DE904DB}" type="datetimeFigureOut">
              <a:rPr lang="en-US" smtClean="0"/>
              <a:t>1/19/22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DDDA7D-B5D3-0D46-B140-E74EEDE5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2D95E3-F361-F04E-8CFA-CBC62F5D1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C0CFB-F75F-F64A-A32D-B2BAB767E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4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AA5A7-3498-1A47-B664-6C6720C72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FBDCB-331B-F04C-B0C7-2F0CC95F9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3BD1-DE21-F844-BC9D-87455DE904DB}" type="datetimeFigureOut">
              <a:rPr lang="en-US" smtClean="0"/>
              <a:t>1/19/22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745892-7987-164D-98A9-711338D16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3F4BD8-728A-1A43-8028-1107D538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C0CFB-F75F-F64A-A32D-B2BAB767E93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ECCD81-DADC-7247-9B5B-A215EBE1F9AD}"/>
              </a:ext>
            </a:extLst>
          </p:cNvPr>
          <p:cNvSpPr txBox="1">
            <a:spLocks/>
          </p:cNvSpPr>
          <p:nvPr userDrawn="1"/>
        </p:nvSpPr>
        <p:spPr>
          <a:xfrm>
            <a:off x="10638504" y="6538912"/>
            <a:ext cx="1437170" cy="31172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 cap="none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n-US" sz="1200" b="1" kern="500" spc="200" dirty="0">
                <a:solidFill>
                  <a:srgbClr val="FF0000"/>
                </a:solidFill>
              </a:rPr>
              <a:t>jpl.nasa.gov</a:t>
            </a:r>
          </a:p>
        </p:txBody>
      </p:sp>
    </p:spTree>
    <p:extLst>
      <p:ext uri="{BB962C8B-B14F-4D97-AF65-F5344CB8AC3E}">
        <p14:creationId xmlns:p14="http://schemas.microsoft.com/office/powerpoint/2010/main" val="31941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482075-776A-264F-8126-274319F72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3BD1-DE21-F844-BC9D-87455DE904DB}" type="datetimeFigureOut">
              <a:rPr lang="en-US" smtClean="0"/>
              <a:t>1/19/22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14E0B6-42C3-384E-8420-28D855FA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DD7CA-8B45-0A49-AF8F-F3234425D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864" y="6173787"/>
            <a:ext cx="2743200" cy="365125"/>
          </a:xfrm>
        </p:spPr>
        <p:txBody>
          <a:bodyPr/>
          <a:lstStyle/>
          <a:p>
            <a:fld id="{E79C0CFB-F75F-F64A-A32D-B2BAB767E93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5">
            <a:extLst>
              <a:ext uri="{FF2B5EF4-FFF2-40B4-BE49-F238E27FC236}">
                <a16:creationId xmlns:a16="http://schemas.microsoft.com/office/drawing/2014/main" id="{9E14564C-901D-3D4E-8094-009FE412AB03}"/>
              </a:ext>
            </a:extLst>
          </p:cNvPr>
          <p:cNvSpPr txBox="1">
            <a:spLocks/>
          </p:cNvSpPr>
          <p:nvPr userDrawn="1"/>
        </p:nvSpPr>
        <p:spPr>
          <a:xfrm>
            <a:off x="10638504" y="6538912"/>
            <a:ext cx="1437170" cy="311727"/>
          </a:xfrm>
          <a:prstGeom prst="rect">
            <a:avLst/>
          </a:prstGeom>
        </p:spPr>
        <p:txBody>
          <a:bodyPr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 cap="none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n-US" sz="1200" b="1" kern="500" spc="200" dirty="0">
                <a:solidFill>
                  <a:srgbClr val="FF0000"/>
                </a:solidFill>
              </a:rPr>
              <a:t>jpl.nasa.gov</a:t>
            </a:r>
          </a:p>
        </p:txBody>
      </p:sp>
    </p:spTree>
    <p:extLst>
      <p:ext uri="{BB962C8B-B14F-4D97-AF65-F5344CB8AC3E}">
        <p14:creationId xmlns:p14="http://schemas.microsoft.com/office/powerpoint/2010/main" val="2588279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5FBAD-9CD1-084E-B775-32B33365D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EE63F-A191-2848-AD87-C79F552D2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C00CC-9E7E-134B-AB53-E120DFDAF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A4D10-E27D-5E44-8F57-80CAEF726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3BD1-DE21-F844-BC9D-87455DE904DB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A907E-F4BF-E64F-884E-B429B8EF3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0BD71-8E22-1442-8A2E-CBF248A1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C0CFB-F75F-F64A-A32D-B2BAB767E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571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C1A4-3F65-544C-99D4-3D585F2C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0CDD11-E67B-6144-B457-06DDB95991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B3377-ECF3-384F-90FB-73518A1A9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CAE9E-601A-DA4A-8C2D-B2AA0AA2C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3BD1-DE21-F844-BC9D-87455DE904DB}" type="datetimeFigureOut">
              <a:rPr lang="en-US" smtClean="0"/>
              <a:t>1/19/22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D55A5-6E59-504B-8C03-2806AAF2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6F593-F04C-304C-87B7-1078D36B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9C0CFB-F75F-F64A-A32D-B2BAB767E9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276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1FD2D-0E25-6B4E-B14D-F4C00D44B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42564"/>
            <a:ext cx="10515600" cy="4554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6B265-B627-1E4F-A4AD-0E0BA3D661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03BD1-DE21-F844-BC9D-87455DE904DB}" type="datetimeFigureOut">
              <a:rPr lang="en-US" smtClean="0"/>
              <a:t>1/19/22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287C7-6EE5-894C-AB46-D47EA1B9D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7D6AF-1598-714F-8892-CD0A7E7B1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C0CFB-F75F-F64A-A32D-B2BAB767E93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5444E2-AC1E-0149-A255-4345E6DC4118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12192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85EEF5-317F-A34B-9EBE-A95E1DCCE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7319" y="359025"/>
            <a:ext cx="9313124" cy="501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650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torgerson@jpl.nasa.gov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downloads.jpl.nasa.gov/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>
          <a:xfrm>
            <a:off x="6853767" y="1869858"/>
            <a:ext cx="5338233" cy="1353540"/>
          </a:xfrm>
        </p:spPr>
        <p:txBody>
          <a:bodyPr>
            <a:normAutofit/>
          </a:bodyPr>
          <a:lstStyle/>
          <a:p>
            <a:r>
              <a:rPr lang="en-US" sz="2800" dirty="0"/>
              <a:t>ION Testing, Hardening and Infusion and Project Support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6828267" y="3223398"/>
            <a:ext cx="5355167" cy="1333505"/>
          </a:xfrm>
        </p:spPr>
        <p:txBody>
          <a:bodyPr/>
          <a:lstStyle/>
          <a:p>
            <a:r>
              <a:rPr lang="en-US" dirty="0"/>
              <a:t>1/26/2022</a:t>
            </a:r>
          </a:p>
          <a:p>
            <a:r>
              <a:rPr lang="en-US" dirty="0"/>
              <a:t>Winter DTN F2F Meeting</a:t>
            </a:r>
          </a:p>
          <a:p>
            <a:endParaRPr lang="en-US" dirty="0"/>
          </a:p>
          <a:p>
            <a:r>
              <a:rPr lang="en-US" dirty="0"/>
              <a:t>Leigh Torgerson</a:t>
            </a:r>
          </a:p>
          <a:p>
            <a:r>
              <a:rPr lang="en-US" dirty="0">
                <a:hlinkClick r:id="rId3"/>
              </a:rPr>
              <a:t>ltorgerson@jpl.nasa.gov</a:t>
            </a:r>
            <a:endParaRPr lang="en-US" dirty="0"/>
          </a:p>
          <a:p>
            <a:r>
              <a:rPr lang="en-US" dirty="0"/>
              <a:t>and the PTL team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494" b="494"/>
          <a:stretch/>
        </p:blipFill>
        <p:spPr>
          <a:xfrm>
            <a:off x="-5378" y="0"/>
            <a:ext cx="6853965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622792B-C843-C84A-8BD9-F0D51C06CD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6813" y="183312"/>
            <a:ext cx="2372139" cy="66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8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767684-3CCA-D44B-ACBC-27A180AB9ACA}"/>
              </a:ext>
            </a:extLst>
          </p:cNvPr>
          <p:cNvSpPr txBox="1"/>
          <p:nvPr/>
        </p:nvSpPr>
        <p:spPr>
          <a:xfrm>
            <a:off x="1061884" y="1268361"/>
            <a:ext cx="90443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</a:rPr>
              <a:t>DTN Network Model and ION Configuration Tool </a:t>
            </a:r>
          </a:p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(Public availability: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hlinkClick r:id="rId2"/>
              </a:rPr>
              <a:t>http://downloads.jpl.nasa.gov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 request ION Configuration Tools-NPO51921)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161632-BBB2-DC43-A4A4-4FA0BD74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</a:rPr>
              <a:t>ION Configuration and Infusion Tools, cont.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2B6E95-D81B-0745-A943-AB7DD14AE5D7}"/>
              </a:ext>
            </a:extLst>
          </p:cNvPr>
          <p:cNvSpPr/>
          <p:nvPr/>
        </p:nvSpPr>
        <p:spPr>
          <a:xfrm>
            <a:off x="1061884" y="2835270"/>
            <a:ext cx="989855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Three releases of IonConfig tool, latest: IonConfig 4.6</a:t>
            </a:r>
          </a:p>
          <a:p>
            <a:r>
              <a:rPr lang="en-US" dirty="0"/>
              <a:t>Two releases of DTN Model tool, latest </a:t>
            </a:r>
            <a:r>
              <a:rPr lang="en-US" dirty="0" err="1"/>
              <a:t>DtnModel</a:t>
            </a:r>
            <a:r>
              <a:rPr lang="en-US" dirty="0"/>
              <a:t> 1.2</a:t>
            </a:r>
          </a:p>
          <a:p>
            <a:r>
              <a:rPr lang="en-US" dirty="0"/>
              <a:t>        Supports ION 4.1.0, though modest changes since 4.0.0</a:t>
            </a:r>
          </a:p>
          <a:p>
            <a:r>
              <a:rPr lang="en-US" dirty="0"/>
              <a:t>        More testing, bug fixes, improved documentation</a:t>
            </a:r>
          </a:p>
          <a:p>
            <a:r>
              <a:rPr lang="en-US" dirty="0"/>
              <a:t>        Submitted New Technology Report, obtained licensing</a:t>
            </a:r>
          </a:p>
          <a:p>
            <a:r>
              <a:rPr lang="en-US" dirty="0"/>
              <a:t>Developed command-line tools as alternative/supplement to browser tools</a:t>
            </a:r>
          </a:p>
          <a:p>
            <a:pPr lvl="1"/>
            <a:r>
              <a:rPr lang="en-US" dirty="0"/>
              <a:t> More suitable for scripting, automation and regression testing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Coming work…</a:t>
            </a:r>
          </a:p>
          <a:p>
            <a:pPr lvl="1"/>
            <a:r>
              <a:rPr lang="en-US" dirty="0"/>
              <a:t>Browser tool maintenance</a:t>
            </a:r>
          </a:p>
          <a:p>
            <a:pPr lvl="1"/>
            <a:r>
              <a:rPr lang="en-US" dirty="0"/>
              <a:t>Command-line tool refinement, improvements, regression tests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F517D9-689F-C04F-A919-9B12D3C0AE84}"/>
              </a:ext>
            </a:extLst>
          </p:cNvPr>
          <p:cNvSpPr txBox="1"/>
          <p:nvPr/>
        </p:nvSpPr>
        <p:spPr>
          <a:xfrm>
            <a:off x="1061884" y="2374981"/>
            <a:ext cx="2113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Progress in last year: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6598F8-5152-9B47-951E-9981AF5BCCBA}"/>
              </a:ext>
            </a:extLst>
          </p:cNvPr>
          <p:cNvSpPr txBox="1"/>
          <p:nvPr/>
        </p:nvSpPr>
        <p:spPr>
          <a:xfrm>
            <a:off x="72016" y="6498975"/>
            <a:ext cx="1572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Credit: Rick </a:t>
            </a:r>
            <a:r>
              <a:rPr lang="en-US" sz="1400" dirty="0" err="1"/>
              <a:t>Borgen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10219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08DE-E60A-0D4E-BF25-C2F7593C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Two Modeling Tools Work 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3F434-0540-D348-958C-45D19D8C1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760" y="1554478"/>
            <a:ext cx="6594987" cy="492586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DTN Model Visualization Tool</a:t>
            </a:r>
          </a:p>
          <a:p>
            <a:pPr lvl="1"/>
            <a:r>
              <a:rPr lang="en-US" sz="2000" dirty="0"/>
              <a:t>Displays 3D image of network nodes and hops</a:t>
            </a:r>
          </a:p>
          <a:p>
            <a:pPr lvl="1"/>
            <a:r>
              <a:rPr lang="en-US" sz="2000" dirty="0"/>
              <a:t>Provides editing features of general network parameters</a:t>
            </a:r>
          </a:p>
          <a:p>
            <a:pPr lvl="1"/>
            <a:r>
              <a:rPr lang="en-US" sz="2000" dirty="0"/>
              <a:t>Is provider-agnostic (e.g. , no ION specific details)</a:t>
            </a:r>
          </a:p>
          <a:p>
            <a:pPr lvl="1"/>
            <a:r>
              <a:rPr lang="en-US" sz="2000" dirty="0"/>
              <a:t>Captures parameters and visualization details in json network model</a:t>
            </a:r>
          </a:p>
          <a:p>
            <a:pPr lvl="1"/>
            <a:endParaRPr lang="en-US" sz="2000" dirty="0"/>
          </a:p>
          <a:p>
            <a:r>
              <a:rPr lang="en-US" sz="2400" dirty="0"/>
              <a:t>IonConfig Editor</a:t>
            </a:r>
          </a:p>
          <a:p>
            <a:pPr lvl="1"/>
            <a:r>
              <a:rPr lang="en-US" sz="2000" dirty="0"/>
              <a:t>Specialized for configuring ION networks</a:t>
            </a:r>
          </a:p>
          <a:p>
            <a:pPr lvl="1"/>
            <a:r>
              <a:rPr lang="en-US" sz="2000" dirty="0"/>
              <a:t>Provides structured editing of ION commands</a:t>
            </a:r>
          </a:p>
          <a:p>
            <a:pPr lvl="1"/>
            <a:r>
              <a:rPr lang="en-US" sz="2000" dirty="0"/>
              <a:t>Generates complete annotated ION config files</a:t>
            </a:r>
          </a:p>
          <a:p>
            <a:pPr lvl="1"/>
            <a:r>
              <a:rPr lang="en-US" sz="2000" dirty="0"/>
              <a:t>Captures ION command details in json ion model</a:t>
            </a:r>
          </a:p>
          <a:p>
            <a:pPr lvl="1"/>
            <a:r>
              <a:rPr lang="en-US" sz="2000" dirty="0"/>
              <a:t>Can ingest/edit network model &amp; auto-generate basic ION configuration</a:t>
            </a:r>
          </a:p>
          <a:p>
            <a:pPr lvl="1"/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D0E33F1-5D88-B649-8759-A45D27837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1480" y="1908439"/>
            <a:ext cx="5431083" cy="35582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A48B3C-0B71-EC4E-8AA8-28EDE58B2A46}"/>
              </a:ext>
            </a:extLst>
          </p:cNvPr>
          <p:cNvSpPr txBox="1"/>
          <p:nvPr/>
        </p:nvSpPr>
        <p:spPr>
          <a:xfrm>
            <a:off x="72016" y="6498975"/>
            <a:ext cx="1572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Credit: Rick </a:t>
            </a:r>
            <a:r>
              <a:rPr lang="en-US" sz="1400" dirty="0" err="1"/>
              <a:t>Borgen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35126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CD575-F64B-9843-98D7-F6D11600D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5A66A7-E6F0-5949-A1C0-22FE0D0E3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166" y="1421967"/>
            <a:ext cx="8736396" cy="491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342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C2C32-E997-7849-BC48-3D1DF07DB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New Command-line IonConfig Tools</a:t>
            </a:r>
          </a:p>
        </p:txBody>
      </p:sp>
      <p:sp>
        <p:nvSpPr>
          <p:cNvPr id="4" name="Can 3">
            <a:extLst>
              <a:ext uri="{FF2B5EF4-FFF2-40B4-BE49-F238E27FC236}">
                <a16:creationId xmlns:a16="http://schemas.microsoft.com/office/drawing/2014/main" id="{9D6E43CE-0BE0-C146-9370-6FC39090EDE8}"/>
              </a:ext>
            </a:extLst>
          </p:cNvPr>
          <p:cNvSpPr/>
          <p:nvPr/>
        </p:nvSpPr>
        <p:spPr>
          <a:xfrm>
            <a:off x="2565886" y="3719943"/>
            <a:ext cx="879232" cy="1160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Network</a:t>
            </a:r>
          </a:p>
          <a:p>
            <a:pPr algn="ctr"/>
            <a:r>
              <a:rPr lang="en-US" sz="1400" dirty="0"/>
              <a:t>Model</a:t>
            </a:r>
          </a:p>
          <a:p>
            <a:pPr algn="ctr"/>
            <a:r>
              <a:rPr lang="en-US" sz="1400" dirty="0"/>
              <a:t>(json</a:t>
            </a:r>
            <a:r>
              <a:rPr lang="en-US" dirty="0"/>
              <a:t>)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B0BB6C99-CC27-B648-B2FB-5148F521FA71}"/>
              </a:ext>
            </a:extLst>
          </p:cNvPr>
          <p:cNvSpPr/>
          <p:nvPr/>
        </p:nvSpPr>
        <p:spPr>
          <a:xfrm>
            <a:off x="5158152" y="3735268"/>
            <a:ext cx="879232" cy="116058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ION</a:t>
            </a:r>
          </a:p>
          <a:p>
            <a:pPr algn="ctr"/>
            <a:r>
              <a:rPr lang="en-US" sz="1400" dirty="0"/>
              <a:t>Model</a:t>
            </a:r>
          </a:p>
          <a:p>
            <a:pPr algn="ctr"/>
            <a:r>
              <a:rPr lang="en-US" sz="1400" dirty="0"/>
              <a:t>(json</a:t>
            </a:r>
            <a:r>
              <a:rPr lang="en-US" dirty="0"/>
              <a:t>)</a:t>
            </a:r>
          </a:p>
        </p:txBody>
      </p:sp>
      <p:sp>
        <p:nvSpPr>
          <p:cNvPr id="7" name="Folded Corner 6">
            <a:extLst>
              <a:ext uri="{FF2B5EF4-FFF2-40B4-BE49-F238E27FC236}">
                <a16:creationId xmlns:a16="http://schemas.microsoft.com/office/drawing/2014/main" id="{E21FDF64-6A36-4F4A-A241-CF9BB46D7095}"/>
              </a:ext>
            </a:extLst>
          </p:cNvPr>
          <p:cNvSpPr/>
          <p:nvPr/>
        </p:nvSpPr>
        <p:spPr>
          <a:xfrm>
            <a:off x="8069771" y="3966128"/>
            <a:ext cx="914400" cy="914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lded Corner 7">
            <a:extLst>
              <a:ext uri="{FF2B5EF4-FFF2-40B4-BE49-F238E27FC236}">
                <a16:creationId xmlns:a16="http://schemas.microsoft.com/office/drawing/2014/main" id="{EB1547AF-C219-7443-8B67-62925F6AAB4E}"/>
              </a:ext>
            </a:extLst>
          </p:cNvPr>
          <p:cNvSpPr/>
          <p:nvPr/>
        </p:nvSpPr>
        <p:spPr>
          <a:xfrm>
            <a:off x="7918937" y="3719943"/>
            <a:ext cx="914400" cy="91440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ION Config Files</a:t>
            </a:r>
          </a:p>
          <a:p>
            <a:pPr algn="ctr"/>
            <a:r>
              <a:rPr lang="en-US" sz="1400" dirty="0"/>
              <a:t>(text)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E2DF94C-FDC4-9E47-9EF5-9A6B5DF61B82}"/>
              </a:ext>
            </a:extLst>
          </p:cNvPr>
          <p:cNvSpPr/>
          <p:nvPr/>
        </p:nvSpPr>
        <p:spPr>
          <a:xfrm>
            <a:off x="2218590" y="2540343"/>
            <a:ext cx="1573824" cy="553916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checkdtn</a:t>
            </a:r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8F1DB5A-1F64-BA46-A895-46AFBC4B2504}"/>
              </a:ext>
            </a:extLst>
          </p:cNvPr>
          <p:cNvSpPr/>
          <p:nvPr/>
        </p:nvSpPr>
        <p:spPr>
          <a:xfrm>
            <a:off x="4810856" y="2568817"/>
            <a:ext cx="1573824" cy="5539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dtn2ion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5A6FAA2-6997-AE46-A06D-36A7F497C483}"/>
              </a:ext>
            </a:extLst>
          </p:cNvPr>
          <p:cNvSpPr/>
          <p:nvPr/>
        </p:nvSpPr>
        <p:spPr>
          <a:xfrm>
            <a:off x="7589225" y="2568817"/>
            <a:ext cx="1573824" cy="5539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ionconfig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69B66E-249B-034D-ADEC-9F30ECF65A22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3005502" y="3094259"/>
            <a:ext cx="0" cy="625684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9F20FB3-8EAD-5741-A2C3-729B16AD6D14}"/>
              </a:ext>
            </a:extLst>
          </p:cNvPr>
          <p:cNvCxnSpPr>
            <a:cxnSpLocks/>
          </p:cNvCxnSpPr>
          <p:nvPr/>
        </p:nvCxnSpPr>
        <p:spPr>
          <a:xfrm flipV="1">
            <a:off x="3445118" y="3094259"/>
            <a:ext cx="1383322" cy="77017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2608A80-60FB-6945-ADA6-BAE412F22CDC}"/>
              </a:ext>
            </a:extLst>
          </p:cNvPr>
          <p:cNvCxnSpPr/>
          <p:nvPr/>
        </p:nvCxnSpPr>
        <p:spPr>
          <a:xfrm>
            <a:off x="5597768" y="3122733"/>
            <a:ext cx="0" cy="59721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1229ED-F692-A149-8509-C7FD5B8B1D27}"/>
              </a:ext>
            </a:extLst>
          </p:cNvPr>
          <p:cNvCxnSpPr>
            <a:cxnSpLocks/>
          </p:cNvCxnSpPr>
          <p:nvPr/>
        </p:nvCxnSpPr>
        <p:spPr>
          <a:xfrm flipV="1">
            <a:off x="6031523" y="3094259"/>
            <a:ext cx="1557702" cy="77017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71FF2A5-460F-274B-B6A9-4D8C09ECA8ED}"/>
              </a:ext>
            </a:extLst>
          </p:cNvPr>
          <p:cNvCxnSpPr>
            <a:stCxn id="11" idx="2"/>
            <a:endCxn id="8" idx="0"/>
          </p:cNvCxnSpPr>
          <p:nvPr/>
        </p:nvCxnSpPr>
        <p:spPr>
          <a:xfrm>
            <a:off x="8376137" y="3122733"/>
            <a:ext cx="0" cy="59721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899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A70A70-6C31-5649-AA6D-FE6B03114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29" y="937710"/>
            <a:ext cx="9159213" cy="55531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7422B7-8C3A-494E-8BC9-3BBE361E1782}"/>
              </a:ext>
            </a:extLst>
          </p:cNvPr>
          <p:cNvSpPr txBox="1"/>
          <p:nvPr/>
        </p:nvSpPr>
        <p:spPr>
          <a:xfrm>
            <a:off x="3872025" y="0"/>
            <a:ext cx="371101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Net Model Tool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87A724-5E8B-2F4E-83B4-DB84D6674F43}"/>
              </a:ext>
            </a:extLst>
          </p:cNvPr>
          <p:cNvSpPr txBox="1"/>
          <p:nvPr/>
        </p:nvSpPr>
        <p:spPr>
          <a:xfrm>
            <a:off x="8072776" y="1561672"/>
            <a:ext cx="3718532" cy="120032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Rapid graphical sketch of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Designed for SCT or Mission Ops without need for having detailed ION Configuration knowledge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C9E5F3-8477-B34E-9F27-0A96DA126483}"/>
              </a:ext>
            </a:extLst>
          </p:cNvPr>
          <p:cNvSpPr txBox="1"/>
          <p:nvPr/>
        </p:nvSpPr>
        <p:spPr>
          <a:xfrm>
            <a:off x="72016" y="6498975"/>
            <a:ext cx="1572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Credit: Rick </a:t>
            </a:r>
            <a:r>
              <a:rPr lang="en-US" sz="1400" dirty="0" err="1"/>
              <a:t>Borgen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75491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92140"/>
            <a:ext cx="8229600" cy="1183596"/>
          </a:xfrm>
        </p:spPr>
        <p:txBody>
          <a:bodyPr/>
          <a:lstStyle/>
          <a:p>
            <a:pPr algn="ctr"/>
            <a:r>
              <a:rPr lang="en-US" b="1" dirty="0"/>
              <a:t>ION Model - </a:t>
            </a:r>
            <a:r>
              <a:rPr lang="en-US" b="1" dirty="0" err="1"/>
              <a:t>IonConfig</a:t>
            </a:r>
            <a:r>
              <a:rPr lang="en-US" b="1" dirty="0"/>
              <a:t>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Runs on modern web browsers (HTML5)</a:t>
            </a:r>
          </a:p>
          <a:p>
            <a:r>
              <a:rPr lang="en-US" dirty="0"/>
              <a:t>Built with JavaScript, React &amp; others</a:t>
            </a:r>
          </a:p>
          <a:p>
            <a:r>
              <a:rPr lang="en-US" dirty="0"/>
              <a:t>Single-page Application</a:t>
            </a:r>
          </a:p>
          <a:p>
            <a:pPr lvl="1"/>
            <a:r>
              <a:rPr lang="en-US" dirty="0"/>
              <a:t>Load program file &amp; run locally</a:t>
            </a:r>
          </a:p>
          <a:p>
            <a:pPr lvl="1"/>
            <a:r>
              <a:rPr lang="en-US" dirty="0"/>
              <a:t>Easy to distribute &amp; install</a:t>
            </a:r>
          </a:p>
          <a:p>
            <a:r>
              <a:rPr lang="en-US" dirty="0"/>
              <a:t>No dependence on a web server</a:t>
            </a:r>
          </a:p>
          <a:p>
            <a:r>
              <a:rPr lang="en-US" dirty="0"/>
              <a:t>ION 4.1.0 (and all prior versions back to 3.5.0)</a:t>
            </a:r>
          </a:p>
          <a:p>
            <a:r>
              <a:rPr lang="en-US" dirty="0"/>
              <a:t>Supports most ION config file types:</a:t>
            </a:r>
          </a:p>
          <a:p>
            <a:pPr marL="457200" lvl="1" indent="0">
              <a:buNone/>
            </a:pPr>
            <a:r>
              <a:rPr lang="en-US" sz="1800" dirty="0" err="1"/>
              <a:t>ionconfig</a:t>
            </a:r>
            <a:r>
              <a:rPr lang="en-US" sz="1800" dirty="0"/>
              <a:t>, ionrc, bpv6rc, bpv7rc, </a:t>
            </a:r>
            <a:r>
              <a:rPr lang="en-US" sz="1800" dirty="0" err="1"/>
              <a:t>ipnrc</a:t>
            </a:r>
            <a:r>
              <a:rPr lang="en-US" sz="1800" dirty="0"/>
              <a:t>, ltprc, cfdprc, acsrc, </a:t>
            </a:r>
          </a:p>
          <a:p>
            <a:pPr marL="457200" lvl="1" indent="0">
              <a:buNone/>
            </a:pPr>
            <a:r>
              <a:rPr lang="en-US" sz="1800" dirty="0" err="1"/>
              <a:t>biberc</a:t>
            </a:r>
            <a:r>
              <a:rPr lang="en-US" sz="1800" dirty="0"/>
              <a:t>, </a:t>
            </a:r>
            <a:r>
              <a:rPr lang="en-US" sz="1800" dirty="0" err="1"/>
              <a:t>bssprc</a:t>
            </a:r>
            <a:r>
              <a:rPr lang="en-US" sz="1800" dirty="0"/>
              <a:t>, imcrc, </a:t>
            </a:r>
            <a:r>
              <a:rPr lang="en-US" sz="1800" dirty="0" err="1"/>
              <a:t>dtprc</a:t>
            </a:r>
            <a:r>
              <a:rPr lang="en-US" sz="1800" dirty="0"/>
              <a:t>, imcrc, </a:t>
            </a:r>
            <a:r>
              <a:rPr lang="en-US" sz="1800" dirty="0" err="1"/>
              <a:t>dtkrc</a:t>
            </a:r>
            <a:r>
              <a:rPr lang="en-US" sz="1800" dirty="0"/>
              <a:t>, </a:t>
            </a:r>
            <a:r>
              <a:rPr lang="en-US" sz="1800" dirty="0" err="1"/>
              <a:t>tcarc</a:t>
            </a:r>
            <a:r>
              <a:rPr lang="en-US" sz="1800" dirty="0"/>
              <a:t>, </a:t>
            </a:r>
            <a:r>
              <a:rPr lang="en-US" sz="1800" dirty="0" err="1"/>
              <a:t>tccrc</a:t>
            </a:r>
            <a:r>
              <a:rPr lang="en-US" sz="1800" dirty="0"/>
              <a:t>,</a:t>
            </a:r>
          </a:p>
          <a:p>
            <a:pPr marL="457200" lvl="1" indent="0">
              <a:buNone/>
            </a:pPr>
            <a:r>
              <a:rPr lang="en-US" sz="1800" dirty="0"/>
              <a:t>bpsecv6rc, bpsecr7rc, ionsecrc, </a:t>
            </a:r>
            <a:r>
              <a:rPr lang="en-US" sz="1800" dirty="0" err="1"/>
              <a:t>ltpsecrc</a:t>
            </a:r>
            <a:r>
              <a:rPr lang="en-US" sz="1800" dirty="0"/>
              <a:t> &amp; contact graphs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BEE18B-9FD1-1C49-8C19-C82C778B3B89}"/>
              </a:ext>
            </a:extLst>
          </p:cNvPr>
          <p:cNvSpPr txBox="1"/>
          <p:nvPr/>
        </p:nvSpPr>
        <p:spPr>
          <a:xfrm>
            <a:off x="72016" y="6498975"/>
            <a:ext cx="1572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Credit: Rick </a:t>
            </a:r>
            <a:r>
              <a:rPr lang="en-US" sz="1400" dirty="0" err="1"/>
              <a:t>Borgen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51479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04F9C5-5102-9A48-9DC2-1EFCFA8B6C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2917822" y="-1140809"/>
            <a:ext cx="6207028" cy="952930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05654E-BDA8-A442-B2E9-616BE5BEED26}"/>
              </a:ext>
            </a:extLst>
          </p:cNvPr>
          <p:cNvSpPr txBox="1"/>
          <p:nvPr/>
        </p:nvSpPr>
        <p:spPr>
          <a:xfrm>
            <a:off x="72016" y="6498975"/>
            <a:ext cx="15729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Credit: Rick </a:t>
            </a:r>
            <a:r>
              <a:rPr lang="en-US" sz="1400" dirty="0" err="1"/>
              <a:t>Borgen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05963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7943</TotalTime>
  <Words>419</Words>
  <Application>Microsoft Macintosh PowerPoint</Application>
  <PresentationFormat>Widescreen</PresentationFormat>
  <Paragraphs>71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ION Configuration and Infusion Tools, cont.</vt:lpstr>
      <vt:lpstr>Two Modeling Tools Work Together</vt:lpstr>
      <vt:lpstr>PowerPoint Presentation</vt:lpstr>
      <vt:lpstr>New Command-line IonConfig Tools</vt:lpstr>
      <vt:lpstr>PowerPoint Presentation</vt:lpstr>
      <vt:lpstr>ION Model - IonConfig Overview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Torgerson, J. Leigh (US 332C)</dc:creator>
  <cp:lastModifiedBy>Microsoft Office User</cp:lastModifiedBy>
  <cp:revision>68</cp:revision>
  <dcterms:created xsi:type="dcterms:W3CDTF">2021-07-09T18:46:10Z</dcterms:created>
  <dcterms:modified xsi:type="dcterms:W3CDTF">2022-01-19T21:43:24Z</dcterms:modified>
</cp:coreProperties>
</file>