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7f30b279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7f30b279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73d7b211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73d7b211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73d7b211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73d7b211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7f30b279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7f30b279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73d7b211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73d7b211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73d7b211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73d7b211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9bf0c01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9bf0c01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73d7b211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73d7b211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(simulate the failure of digging by checking excavation probability p against a random number p' between 0 and 1. And trigger an arm faul if p' &gt; p since it indicates a digging failure. The checking will only be checked after the digging operation starts. Currently, the checking is performed in the analysis component. Arm fault can have other semantics in other cases)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73d7b211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73d7b211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73d7b211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73d7b211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f30b27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f30b27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73d7b211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73d7b211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73d7b211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73d7b211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73d7b211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73d7b211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3d7b211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3d7b211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73d7b211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73d7b211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87145f5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87145f5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8b0427e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8b0427e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ca5316ea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ca5316ea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ca5316ea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ca5316ea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ca5316e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ca5316e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73d7b21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73d7b21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8b0427ed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8b0427e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73d7b21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73d7b21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73d7b211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73d7b21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73d7b211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73d7b211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73d7b211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73d7b211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73d7b211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73d7b211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73d7b211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73d7b211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nasa/ow_simulator#getting-starte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nasa-raspberry-si/autonomy/blob/ow8-rosnodes/evaluation/mission1.t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Status of Autonomy Implementation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t>
            </a:r>
            <a:r>
              <a:rPr lang="en"/>
              <a:t>Component</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Listen to the </a:t>
            </a:r>
            <a:r>
              <a:rPr lang="en"/>
              <a:t>request</a:t>
            </a:r>
            <a:r>
              <a:rPr lang="en"/>
              <a:t> from Analysis component</a:t>
            </a:r>
            <a:endParaRPr/>
          </a:p>
          <a:p>
            <a:pPr indent="-317500" lvl="1" marL="914400" rtl="0" algn="l">
              <a:spcBef>
                <a:spcPts val="0"/>
              </a:spcBef>
              <a:spcAft>
                <a:spcPts val="0"/>
              </a:spcAft>
              <a:buSzPts val="1400"/>
              <a:buChar char="○"/>
            </a:pPr>
            <a:r>
              <a:rPr lang="en"/>
              <a:t>Create a plan for the current task</a:t>
            </a:r>
            <a:endParaRPr/>
          </a:p>
          <a:p>
            <a:pPr indent="-317500" lvl="1" marL="914400" rtl="0" algn="l">
              <a:spcBef>
                <a:spcPts val="0"/>
              </a:spcBef>
              <a:spcAft>
                <a:spcPts val="0"/>
              </a:spcAft>
              <a:buSzPts val="1400"/>
              <a:buChar char="○"/>
            </a:pPr>
            <a:r>
              <a:rPr lang="en"/>
              <a:t>Maintain the current runtime information</a:t>
            </a:r>
            <a:endParaRPr/>
          </a:p>
          <a:p>
            <a:pPr indent="-317500" lvl="1" marL="914400" rtl="0" algn="l">
              <a:spcBef>
                <a:spcPts val="0"/>
              </a:spcBef>
              <a:spcAft>
                <a:spcPts val="0"/>
              </a:spcAft>
              <a:buSzPts val="1400"/>
              <a:buChar char="○"/>
            </a:pPr>
            <a:r>
              <a:rPr lang="en"/>
              <a:t>Pass adaptation instructions to Execute </a:t>
            </a:r>
            <a:r>
              <a:rPr lang="en"/>
              <a:t>component</a:t>
            </a:r>
            <a:endParaRPr/>
          </a:p>
          <a:p>
            <a:pPr indent="-342900" lvl="0" marL="457200" rtl="0" algn="l">
              <a:spcBef>
                <a:spcPts val="0"/>
              </a:spcBef>
              <a:spcAft>
                <a:spcPts val="0"/>
              </a:spcAft>
              <a:buSzPts val="1800"/>
              <a:buChar char="●"/>
            </a:pPr>
            <a:r>
              <a:rPr lang="en"/>
              <a:t>How:</a:t>
            </a:r>
            <a:endParaRPr/>
          </a:p>
          <a:p>
            <a:pPr indent="-317500" lvl="1" marL="914400" rtl="0" algn="l">
              <a:spcBef>
                <a:spcPts val="0"/>
              </a:spcBef>
              <a:spcAft>
                <a:spcPts val="0"/>
              </a:spcAft>
              <a:buSzPts val="1400"/>
              <a:buChar char="○"/>
            </a:pPr>
            <a:r>
              <a:rPr lang="en"/>
              <a:t>S</a:t>
            </a:r>
            <a:r>
              <a:rPr lang="en" sz="1400"/>
              <a:t>ubscribe to a ROS topic, /</a:t>
            </a:r>
            <a:r>
              <a:rPr lang="en"/>
              <a:t>Analysis/AdaptationInstruction</a:t>
            </a:r>
            <a:endParaRPr sz="1400"/>
          </a:p>
          <a:p>
            <a:pPr indent="-317500" lvl="1" marL="914400" rtl="0" algn="l">
              <a:spcBef>
                <a:spcPts val="0"/>
              </a:spcBef>
              <a:spcAft>
                <a:spcPts val="0"/>
              </a:spcAft>
              <a:buSzPts val="1400"/>
              <a:buChar char="○"/>
            </a:pPr>
            <a:r>
              <a:rPr lang="en"/>
              <a:t>L</a:t>
            </a:r>
            <a:r>
              <a:rPr lang="en" sz="1400"/>
              <a:t>oad the corresponding runtime information file</a:t>
            </a:r>
            <a:endParaRPr sz="1400"/>
          </a:p>
          <a:p>
            <a:pPr indent="-317500" lvl="1" marL="914400" rtl="0" algn="l">
              <a:spcBef>
                <a:spcPts val="0"/>
              </a:spcBef>
              <a:spcAft>
                <a:spcPts val="0"/>
              </a:spcAft>
              <a:buSzPts val="1400"/>
              <a:buChar char="○"/>
            </a:pPr>
            <a:r>
              <a:rPr lang="en" sz="1400"/>
              <a:t>Create a plan for the current task: </a:t>
            </a:r>
            <a:endParaRPr sz="1400"/>
          </a:p>
          <a:p>
            <a:pPr indent="-317500" lvl="2" marL="1371600" rtl="0" algn="l">
              <a:spcBef>
                <a:spcPts val="0"/>
              </a:spcBef>
              <a:spcAft>
                <a:spcPts val="0"/>
              </a:spcAft>
              <a:buSzPts val="1400"/>
              <a:buChar char="■"/>
            </a:pPr>
            <a:r>
              <a:rPr lang="en" sz="1400"/>
              <a:t>automatically create a PRISM model</a:t>
            </a:r>
            <a:endParaRPr sz="1400"/>
          </a:p>
          <a:p>
            <a:pPr indent="-317500" lvl="2" marL="1371600" rtl="0" algn="l">
              <a:spcBef>
                <a:spcPts val="0"/>
              </a:spcBef>
              <a:spcAft>
                <a:spcPts val="0"/>
              </a:spcAft>
              <a:buSzPts val="1400"/>
              <a:buChar char="■"/>
            </a:pPr>
            <a:r>
              <a:rPr lang="en" sz="1400"/>
              <a:t>Query the PRISM model to get the prism policy</a:t>
            </a:r>
            <a:endParaRPr sz="1400"/>
          </a:p>
          <a:p>
            <a:pPr indent="-317500" lvl="2" marL="1371600" rtl="0" algn="l">
              <a:spcBef>
                <a:spcPts val="0"/>
              </a:spcBef>
              <a:spcAft>
                <a:spcPts val="0"/>
              </a:spcAft>
              <a:buSzPts val="1400"/>
              <a:buChar char="■"/>
            </a:pPr>
            <a:r>
              <a:rPr lang="en" sz="1400"/>
              <a:t>Extract a plan from the policy</a:t>
            </a:r>
            <a:endParaRPr sz="1400"/>
          </a:p>
          <a:p>
            <a:pPr indent="-317500" lvl="1" marL="914400" rtl="0" algn="l">
              <a:spcBef>
                <a:spcPts val="0"/>
              </a:spcBef>
              <a:spcAft>
                <a:spcPts val="0"/>
              </a:spcAft>
              <a:buSzPts val="1400"/>
              <a:buChar char="○"/>
            </a:pPr>
            <a:r>
              <a:rPr lang="en"/>
              <a:t>Send</a:t>
            </a:r>
            <a:r>
              <a:rPr lang="en" sz="1400"/>
              <a:t> adaptation instructions to Execute component: </a:t>
            </a:r>
            <a:r>
              <a:rPr lang="en"/>
              <a:t>ADD, TERMINATE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Execute </a:t>
            </a:r>
            <a:r>
              <a:rPr lang="en"/>
              <a:t>Component</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What</a:t>
            </a:r>
            <a:endParaRPr/>
          </a:p>
          <a:p>
            <a:pPr indent="-334327" lvl="0" marL="457200" rtl="0" algn="l">
              <a:spcBef>
                <a:spcPts val="1200"/>
              </a:spcBef>
              <a:spcAft>
                <a:spcPts val="0"/>
              </a:spcAft>
              <a:buSzPct val="100000"/>
              <a:buChar char="●"/>
            </a:pPr>
            <a:r>
              <a:rPr lang="en"/>
              <a:t>Listen to the execution request from Plan </a:t>
            </a:r>
            <a:r>
              <a:rPr lang="en"/>
              <a:t>component</a:t>
            </a:r>
            <a:r>
              <a:rPr lang="en"/>
              <a:t> for adaptation instructions</a:t>
            </a:r>
            <a:endParaRPr/>
          </a:p>
          <a:p>
            <a:pPr indent="-334327" lvl="0" marL="457200" rtl="0" algn="l">
              <a:spcBef>
                <a:spcPts val="0"/>
              </a:spcBef>
              <a:spcAft>
                <a:spcPts val="0"/>
              </a:spcAft>
              <a:buSzPct val="100000"/>
              <a:buChar char="●"/>
            </a:pPr>
            <a:r>
              <a:rPr lang="en"/>
              <a:t>Translate</a:t>
            </a:r>
            <a:r>
              <a:rPr lang="en"/>
              <a:t> the plan output by Prism model to a PLEXIL plan</a:t>
            </a:r>
            <a:endParaRPr/>
          </a:p>
          <a:p>
            <a:pPr indent="-334327" lvl="0" marL="457200" rtl="0" algn="l">
              <a:spcBef>
                <a:spcPts val="0"/>
              </a:spcBef>
              <a:spcAft>
                <a:spcPts val="0"/>
              </a:spcAft>
              <a:buSzPct val="100000"/>
              <a:buChar char="●"/>
            </a:pPr>
            <a:r>
              <a:rPr lang="en"/>
              <a:t>Send to the PLEXIL plan to OW PLEXIL executive engine to run</a:t>
            </a:r>
            <a:endParaRPr/>
          </a:p>
          <a:p>
            <a:pPr indent="-334327" lvl="0" marL="457200" rtl="0" algn="l">
              <a:spcBef>
                <a:spcPts val="0"/>
              </a:spcBef>
              <a:spcAft>
                <a:spcPts val="0"/>
              </a:spcAft>
              <a:buSzPct val="100000"/>
              <a:buChar char="●"/>
            </a:pPr>
            <a:r>
              <a:rPr lang="en"/>
              <a:t>Send execution instructions to OW PLEXIL executive engine</a:t>
            </a:r>
            <a:endParaRPr/>
          </a:p>
          <a:p>
            <a:pPr indent="0" lvl="0" marL="0" rtl="0" algn="l">
              <a:spcBef>
                <a:spcPts val="1200"/>
              </a:spcBef>
              <a:spcAft>
                <a:spcPts val="0"/>
              </a:spcAft>
              <a:buNone/>
            </a:pPr>
            <a:r>
              <a:rPr lang="en"/>
              <a:t>How</a:t>
            </a:r>
            <a:endParaRPr/>
          </a:p>
          <a:p>
            <a:pPr indent="-334327" lvl="0" marL="457200" rtl="0" algn="l">
              <a:spcBef>
                <a:spcPts val="1200"/>
              </a:spcBef>
              <a:spcAft>
                <a:spcPts val="0"/>
              </a:spcAft>
              <a:buSzPct val="100000"/>
              <a:buChar char="●"/>
            </a:pPr>
            <a:r>
              <a:rPr lang="en"/>
              <a:t>Plan Translation: Use runtime info and the plan by Prism model to fill a plan template for a task</a:t>
            </a:r>
            <a:endParaRPr/>
          </a:p>
          <a:p>
            <a:pPr indent="-334327" lvl="0" marL="457200" rtl="0" algn="l">
              <a:spcBef>
                <a:spcPts val="0"/>
              </a:spcBef>
              <a:spcAft>
                <a:spcPts val="0"/>
              </a:spcAft>
              <a:buSzPct val="100000"/>
              <a:buChar char="●"/>
            </a:pPr>
            <a:r>
              <a:rPr lang="en"/>
              <a:t>Terminate instruction: In the plan template, add a PLEXIL Exit condition that constantly checks the value of a ROS topic, /autonomy/terminate.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 Component</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Monitor important system properties: arm fault (e.g., force, torque, battery level) </a:t>
            </a:r>
            <a:endParaRPr/>
          </a:p>
          <a:p>
            <a:pPr indent="-317500" lvl="1" marL="914400" rtl="0" algn="l">
              <a:spcBef>
                <a:spcPts val="0"/>
              </a:spcBef>
              <a:spcAft>
                <a:spcPts val="0"/>
              </a:spcAft>
              <a:buSzPts val="1400"/>
              <a:buChar char="○"/>
            </a:pPr>
            <a:r>
              <a:rPr lang="en"/>
              <a:t>Monitor interesting environment conditions: vibration level (e.g., radiation level)</a:t>
            </a:r>
            <a:endParaRPr/>
          </a:p>
          <a:p>
            <a:pPr indent="-317500" lvl="1" marL="914400" rtl="0" algn="l">
              <a:spcBef>
                <a:spcPts val="0"/>
              </a:spcBef>
              <a:spcAft>
                <a:spcPts val="0"/>
              </a:spcAft>
              <a:buSzPts val="1400"/>
              <a:buChar char="○"/>
            </a:pPr>
            <a:r>
              <a:rPr lang="en"/>
              <a:t>Monitor the status of the current operation: e.g., Grind, Deliver</a:t>
            </a:r>
            <a:endParaRPr/>
          </a:p>
          <a:p>
            <a:pPr indent="-317500" lvl="1" marL="914400" rtl="0" algn="l">
              <a:spcBef>
                <a:spcPts val="0"/>
              </a:spcBef>
              <a:spcAft>
                <a:spcPts val="0"/>
              </a:spcAft>
              <a:buSzPts val="1400"/>
              <a:buChar char="○"/>
            </a:pPr>
            <a:r>
              <a:rPr lang="en"/>
              <a:t>Send information to Knowledge, Analysis and Mission Control components</a:t>
            </a:r>
            <a:endParaRPr/>
          </a:p>
          <a:p>
            <a:pPr indent="-317500" lvl="1" marL="914400" rtl="0" algn="l">
              <a:spcBef>
                <a:spcPts val="0"/>
              </a:spcBef>
              <a:spcAft>
                <a:spcPts val="0"/>
              </a:spcAft>
              <a:buSzPts val="1400"/>
              <a:buChar char="○"/>
            </a:pPr>
            <a:r>
              <a:rPr lang="en"/>
              <a:t>Determine when to send out information</a:t>
            </a:r>
            <a:endParaRPr/>
          </a:p>
          <a:p>
            <a:pPr indent="-342900" lvl="0" marL="457200" rtl="0" algn="l">
              <a:spcBef>
                <a:spcPts val="0"/>
              </a:spcBef>
              <a:spcAft>
                <a:spcPts val="0"/>
              </a:spcAft>
              <a:buSzPts val="1800"/>
              <a:buChar char="●"/>
            </a:pPr>
            <a:r>
              <a:rPr lang="en"/>
              <a:t>How</a:t>
            </a:r>
            <a:endParaRPr/>
          </a:p>
          <a:p>
            <a:pPr indent="-317500" lvl="1" marL="914400" rtl="0" algn="l">
              <a:spcBef>
                <a:spcPts val="0"/>
              </a:spcBef>
              <a:spcAft>
                <a:spcPts val="0"/>
              </a:spcAft>
              <a:buSzPts val="1400"/>
              <a:buChar char="○"/>
            </a:pPr>
            <a:r>
              <a:rPr lang="en"/>
              <a:t>Monitoring actions: subscribe to ROS topics</a:t>
            </a:r>
            <a:endParaRPr/>
          </a:p>
          <a:p>
            <a:pPr indent="-317500" lvl="1" marL="914400" rtl="0" algn="l">
              <a:spcBef>
                <a:spcPts val="0"/>
              </a:spcBef>
              <a:spcAft>
                <a:spcPts val="0"/>
              </a:spcAft>
              <a:buSzPts val="1400"/>
              <a:buChar char="○"/>
            </a:pPr>
            <a:r>
              <a:rPr lang="en"/>
              <a:t>Message Sending actions: publish to ROS topics</a:t>
            </a:r>
            <a:endParaRPr/>
          </a:p>
          <a:p>
            <a:pPr indent="-317500" lvl="1" marL="914400" rtl="0" algn="l">
              <a:spcBef>
                <a:spcPts val="0"/>
              </a:spcBef>
              <a:spcAft>
                <a:spcPts val="0"/>
              </a:spcAft>
              <a:buSzPts val="1400"/>
              <a:buChar char="○"/>
            </a:pPr>
            <a:r>
              <a:rPr lang="en"/>
              <a:t>Decision on when to send: </a:t>
            </a:r>
            <a:endParaRPr/>
          </a:p>
          <a:p>
            <a:pPr indent="-317500" lvl="2" marL="1371600" rtl="0" algn="l">
              <a:spcBef>
                <a:spcPts val="0"/>
              </a:spcBef>
              <a:spcAft>
                <a:spcPts val="0"/>
              </a:spcAft>
              <a:buSzPts val="1400"/>
              <a:buChar char="■"/>
            </a:pPr>
            <a:r>
              <a:rPr lang="en"/>
              <a:t>some type of info is directly related: e.g. the status of the current operation</a:t>
            </a:r>
            <a:endParaRPr/>
          </a:p>
          <a:p>
            <a:pPr indent="-317500" lvl="2" marL="1371600" rtl="0" algn="l">
              <a:spcBef>
                <a:spcPts val="0"/>
              </a:spcBef>
              <a:spcAft>
                <a:spcPts val="0"/>
              </a:spcAft>
              <a:buSzPts val="1400"/>
              <a:buChar char="■"/>
            </a:pPr>
            <a:r>
              <a:rPr lang="en"/>
              <a:t>while others are triggered by some events: e.g. has_arm_fault, has_a_earthquake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Implementation &amp; Evaluation Infrastructure </a:t>
            </a:r>
            <a:endParaRPr/>
          </a:p>
        </p:txBody>
      </p:sp>
      <p:pic>
        <p:nvPicPr>
          <p:cNvPr id="136" name="Google Shape;136;p25"/>
          <p:cNvPicPr preferRelativeResize="0"/>
          <p:nvPr/>
        </p:nvPicPr>
        <p:blipFill>
          <a:blip r:embed="rId3">
            <a:alphaModFix/>
          </a:blip>
          <a:stretch>
            <a:fillRect/>
          </a:stretch>
        </p:blipFill>
        <p:spPr>
          <a:xfrm>
            <a:off x="606250" y="1098450"/>
            <a:ext cx="6943529"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Enhancement</a:t>
            </a:r>
            <a:r>
              <a:rPr lang="en"/>
              <a:t> &amp; Extension</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Transition to ow_simulator release 9</a:t>
            </a:r>
            <a:endParaRPr/>
          </a:p>
          <a:p>
            <a:pPr indent="-342900" lvl="0" marL="457200" rtl="0" algn="l">
              <a:spcBef>
                <a:spcPts val="0"/>
              </a:spcBef>
              <a:spcAft>
                <a:spcPts val="0"/>
              </a:spcAft>
              <a:buSzPts val="1800"/>
              <a:buChar char="●"/>
            </a:pPr>
            <a:r>
              <a:rPr lang="en"/>
              <a:t>Transition to OWLAT: plan translator, plan template, fault injection </a:t>
            </a:r>
            <a:endParaRPr/>
          </a:p>
          <a:p>
            <a:pPr indent="-342900" lvl="0" marL="457200" rtl="0" algn="l">
              <a:spcBef>
                <a:spcPts val="0"/>
              </a:spcBef>
              <a:spcAft>
                <a:spcPts val="0"/>
              </a:spcAft>
              <a:buSzPts val="1800"/>
              <a:buChar char="●"/>
            </a:pPr>
            <a:r>
              <a:rPr lang="en"/>
              <a:t>New task: new plan template, new prism model</a:t>
            </a:r>
            <a:endParaRPr/>
          </a:p>
          <a:p>
            <a:pPr indent="-342900" lvl="0" marL="457200" rtl="0" algn="l">
              <a:spcBef>
                <a:spcPts val="0"/>
              </a:spcBef>
              <a:spcAft>
                <a:spcPts val="0"/>
              </a:spcAft>
              <a:buSzPts val="1800"/>
              <a:buChar char="●"/>
            </a:pPr>
            <a:r>
              <a:rPr lang="en"/>
              <a:t>Intelligence in Mission Control Component</a:t>
            </a:r>
            <a:endParaRPr/>
          </a:p>
          <a:p>
            <a:pPr indent="-342900" lvl="0" marL="457200" rtl="0" algn="l">
              <a:spcBef>
                <a:spcPts val="0"/>
              </a:spcBef>
              <a:spcAft>
                <a:spcPts val="0"/>
              </a:spcAft>
              <a:buSzPts val="1800"/>
              <a:buChar char="●"/>
            </a:pPr>
            <a:r>
              <a:rPr lang="en"/>
              <a:t>More </a:t>
            </a:r>
            <a:r>
              <a:rPr lang="en"/>
              <a:t>sophisticated</a:t>
            </a:r>
            <a:r>
              <a:rPr lang="en"/>
              <a:t> Fault Management if necessary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78571"/>
              <a:buFont typeface="Arial"/>
              <a:buNone/>
            </a:pPr>
            <a:r>
              <a:rPr lang="en"/>
              <a:t>Adaptation Cases</a:t>
            </a:r>
            <a:endParaRPr sz="1400"/>
          </a:p>
          <a:p>
            <a:pPr indent="0" lvl="0" marL="0" rtl="0" algn="l">
              <a:spcBef>
                <a:spcPts val="0"/>
              </a:spcBef>
              <a:spcAft>
                <a:spcPts val="0"/>
              </a:spcAft>
              <a:buNone/>
            </a:pPr>
            <a:r>
              <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case 1: digging fails due to an incorrectly estimated excavation probability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2: the beliefs of supporting machine-learning models drop below predefined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3: surface vibration caused by earthquake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4: an arm fault is detected during executing a plan for excavation task</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5: a manual plan sent from the Earth center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6: has a new task and need to terminate the current task</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7: the current task finishes and has a new task needs</a:t>
            </a:r>
            <a:endParaRPr sz="1400">
              <a:solidFill>
                <a:schemeClr val="dk1"/>
              </a:solidFill>
            </a:endParaRPr>
          </a:p>
        </p:txBody>
      </p:sp>
      <p:sp>
        <p:nvSpPr>
          <p:cNvPr id="155" name="Google Shape;155;p28"/>
          <p:cNvSpPr txBox="1"/>
          <p:nvPr/>
        </p:nvSpPr>
        <p:spPr>
          <a:xfrm>
            <a:off x="1424275" y="2469950"/>
            <a:ext cx="397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1581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Clr>
                <a:schemeClr val="dk1"/>
              </a:buClr>
              <a:buSzPct val="39285"/>
              <a:buFont typeface="Arial"/>
              <a:buNone/>
            </a:pPr>
            <a:r>
              <a:rPr lang="en"/>
              <a:t>C</a:t>
            </a:r>
            <a:r>
              <a:rPr lang="en"/>
              <a:t>ase 1: digging fails due to an incorrectly </a:t>
            </a:r>
            <a:r>
              <a:rPr lang="en"/>
              <a:t>estimated</a:t>
            </a:r>
            <a:r>
              <a:rPr lang="en"/>
              <a:t> excavation probability</a:t>
            </a:r>
            <a:endParaRPr/>
          </a:p>
        </p:txBody>
      </p:sp>
      <p:sp>
        <p:nvSpPr>
          <p:cNvPr id="161" name="Google Shape;161;p29"/>
          <p:cNvSpPr txBox="1"/>
          <p:nvPr>
            <p:ph idx="1" type="body"/>
          </p:nvPr>
        </p:nvSpPr>
        <p:spPr>
          <a:xfrm>
            <a:off x="311700" y="1336900"/>
            <a:ext cx="8520600" cy="3806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status of digging operation</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arm fault signal</a:t>
            </a:r>
            <a:endParaRPr sz="1500">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r>
              <a:rPr lang="en" sz="1100">
                <a:solidFill>
                  <a:schemeClr val="dk1"/>
                </a:solidFill>
              </a:rPr>
              <a:t>:</a:t>
            </a:r>
            <a:endParaRPr sz="11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when an arm fault signal is notified during digging operation (starts but not finishes), it indicates an digging failure.</a:t>
            </a:r>
            <a:endParaRPr sz="1500">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sz="11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Unstow the arm</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Remove the current excavation location and synthesize a new plan with the rest locations</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1581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2: the beliefs of supporting machine-learning models drop below predefined</a:t>
            </a:r>
            <a:endParaRPr/>
          </a:p>
        </p:txBody>
      </p:sp>
      <p:sp>
        <p:nvSpPr>
          <p:cNvPr id="167" name="Google Shape;167;p30"/>
          <p:cNvSpPr txBox="1"/>
          <p:nvPr>
            <p:ph idx="1" type="body"/>
          </p:nvPr>
        </p:nvSpPr>
        <p:spPr>
          <a:xfrm>
            <a:off x="311700" y="1336900"/>
            <a:ext cx="8520600" cy="3806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number of digging failures due to incorrectly estimated excavation probability</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number of failure == 2, update the excavation probability model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number of failure == 3, update both excavation probability model and science model. </a:t>
            </a:r>
            <a:endParaRPr>
              <a:solidFill>
                <a:schemeClr val="dk1"/>
              </a:solidFill>
            </a:endParaRPr>
          </a:p>
          <a:p>
            <a:pPr indent="0" lvl="0" marL="914400" rtl="0" algn="l">
              <a:spcBef>
                <a:spcPts val="0"/>
              </a:spcBef>
              <a:spcAft>
                <a:spcPts val="0"/>
              </a:spcAft>
              <a:buNone/>
            </a:pPr>
            <a:r>
              <a:rPr lang="en" sz="1400">
                <a:solidFill>
                  <a:schemeClr val="dk1"/>
                </a:solidFill>
              </a:rPr>
              <a:t>That is, a new list of locations will be provided.</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Unstow the arm (this is specific for the excavation scenario)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Update models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Update runtime information (the lists of locations for excavation scenario)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Synthesize a new plan</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3: surface vibration caused by earthquake</a:t>
            </a:r>
            <a:endParaRPr/>
          </a:p>
        </p:txBody>
      </p:sp>
      <p:sp>
        <p:nvSpPr>
          <p:cNvPr id="173" name="Google Shape;173;p31"/>
          <p:cNvSpPr txBox="1"/>
          <p:nvPr>
            <p:ph idx="1" type="body"/>
          </p:nvPr>
        </p:nvSpPr>
        <p:spPr>
          <a:xfrm>
            <a:off x="311700" y="1336900"/>
            <a:ext cx="8520600" cy="380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vibration level</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vibration level: (a level of 0 is considered as normal and no adaptation is required for it)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level == 1: the terrain has be changed. The models and runtime info need to be updated</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Stop the current plan, unstow the arm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Update models and runtime info and re-planning after the vibration level comes back to 0</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Autonomy Design -  </a:t>
            </a:r>
            <a:r>
              <a:rPr lang="en"/>
              <a:t>Hierarchical</a:t>
            </a:r>
            <a:r>
              <a:rPr lang="en"/>
              <a:t> Mission Control</a:t>
            </a:r>
            <a:endParaRPr/>
          </a:p>
        </p:txBody>
      </p:sp>
      <p:pic>
        <p:nvPicPr>
          <p:cNvPr id="60" name="Google Shape;60;p14"/>
          <p:cNvPicPr preferRelativeResize="0"/>
          <p:nvPr/>
        </p:nvPicPr>
        <p:blipFill>
          <a:blip r:embed="rId3">
            <a:alphaModFix/>
          </a:blip>
          <a:stretch>
            <a:fillRect/>
          </a:stretch>
        </p:blipFill>
        <p:spPr>
          <a:xfrm>
            <a:off x="198925" y="1199600"/>
            <a:ext cx="5667200" cy="3596650"/>
          </a:xfrm>
          <a:prstGeom prst="rect">
            <a:avLst/>
          </a:prstGeom>
          <a:noFill/>
          <a:ln>
            <a:noFill/>
          </a:ln>
        </p:spPr>
      </p:pic>
      <p:sp>
        <p:nvSpPr>
          <p:cNvPr id="61" name="Google Shape;61;p14"/>
          <p:cNvSpPr txBox="1"/>
          <p:nvPr/>
        </p:nvSpPr>
        <p:spPr>
          <a:xfrm>
            <a:off x="5866125" y="1199600"/>
            <a:ext cx="3004500" cy="2216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200"/>
              <a:t>Hierarchical Mission Control</a:t>
            </a:r>
            <a:endParaRPr b="1" sz="1200"/>
          </a:p>
          <a:p>
            <a:pPr indent="-304800" lvl="0" marL="457200" rtl="0" algn="l">
              <a:spcBef>
                <a:spcPts val="0"/>
              </a:spcBef>
              <a:spcAft>
                <a:spcPts val="0"/>
              </a:spcAft>
              <a:buSzPts val="1200"/>
              <a:buChar char="●"/>
            </a:pPr>
            <a:r>
              <a:rPr lang="en" sz="1200"/>
              <a:t>Mission</a:t>
            </a:r>
            <a:endParaRPr sz="1200"/>
          </a:p>
          <a:p>
            <a:pPr indent="-304800" lvl="1" marL="914400" rtl="0" algn="l">
              <a:spcBef>
                <a:spcPts val="0"/>
              </a:spcBef>
              <a:spcAft>
                <a:spcPts val="0"/>
              </a:spcAft>
              <a:buSzPts val="1200"/>
              <a:buChar char="○"/>
            </a:pPr>
            <a:r>
              <a:rPr lang="en" sz="1200"/>
              <a:t>Task 1</a:t>
            </a:r>
            <a:endParaRPr sz="1200"/>
          </a:p>
          <a:p>
            <a:pPr indent="-304800" lvl="2" marL="1371600" rtl="0" algn="l">
              <a:spcBef>
                <a:spcPts val="0"/>
              </a:spcBef>
              <a:spcAft>
                <a:spcPts val="0"/>
              </a:spcAft>
              <a:buSzPts val="1200"/>
              <a:buChar char="■"/>
            </a:pPr>
            <a:r>
              <a:rPr lang="en" sz="1200"/>
              <a:t>Plan 1</a:t>
            </a:r>
            <a:endParaRPr sz="1200"/>
          </a:p>
          <a:p>
            <a:pPr indent="-304800" lvl="3" marL="1828800" rtl="0" algn="l">
              <a:spcBef>
                <a:spcPts val="0"/>
              </a:spcBef>
              <a:spcAft>
                <a:spcPts val="0"/>
              </a:spcAft>
              <a:buSzPts val="1200"/>
              <a:buChar char="●"/>
            </a:pPr>
            <a:r>
              <a:rPr lang="en" sz="1200"/>
              <a:t>Operation 1</a:t>
            </a:r>
            <a:endParaRPr sz="1200"/>
          </a:p>
          <a:p>
            <a:pPr indent="-304800" lvl="2" marL="1371600" rtl="0" algn="l">
              <a:spcBef>
                <a:spcPts val="0"/>
              </a:spcBef>
              <a:spcAft>
                <a:spcPts val="0"/>
              </a:spcAft>
              <a:buSzPts val="1200"/>
              <a:buChar char="■"/>
            </a:pPr>
            <a:r>
              <a:rPr lang="en" sz="1200"/>
              <a:t>Operation 2</a:t>
            </a:r>
            <a:endParaRPr sz="1200"/>
          </a:p>
          <a:p>
            <a:pPr indent="-304800" lvl="2" marL="1371600" rtl="0" algn="l">
              <a:spcBef>
                <a:spcPts val="0"/>
              </a:spcBef>
              <a:spcAft>
                <a:spcPts val="0"/>
              </a:spcAft>
              <a:buSzPts val="1200"/>
              <a:buChar char="■"/>
            </a:pPr>
            <a:r>
              <a:rPr lang="en" sz="1200"/>
              <a:t>…</a:t>
            </a:r>
            <a:endParaRPr sz="1200"/>
          </a:p>
          <a:p>
            <a:pPr indent="-304800" lvl="2" marL="1371600" rtl="0" algn="l">
              <a:spcBef>
                <a:spcPts val="0"/>
              </a:spcBef>
              <a:spcAft>
                <a:spcPts val="0"/>
              </a:spcAft>
              <a:buSzPts val="1200"/>
              <a:buChar char="■"/>
            </a:pPr>
            <a:r>
              <a:rPr lang="en" sz="1200"/>
              <a:t>Plan 2</a:t>
            </a:r>
            <a:endParaRPr sz="1200"/>
          </a:p>
          <a:p>
            <a:pPr indent="-304800" lvl="2" marL="1371600" rtl="0" algn="l">
              <a:spcBef>
                <a:spcPts val="0"/>
              </a:spcBef>
              <a:spcAft>
                <a:spcPts val="0"/>
              </a:spcAft>
              <a:buSzPts val="1200"/>
              <a:buChar char="■"/>
            </a:pPr>
            <a:r>
              <a:rPr lang="en" sz="1200"/>
              <a:t>…</a:t>
            </a:r>
            <a:endParaRPr sz="1200"/>
          </a:p>
          <a:p>
            <a:pPr indent="-304800" lvl="1" marL="914400" rtl="0" algn="l">
              <a:spcBef>
                <a:spcPts val="0"/>
              </a:spcBef>
              <a:spcAft>
                <a:spcPts val="0"/>
              </a:spcAft>
              <a:buSzPts val="1200"/>
              <a:buChar char="○"/>
            </a:pPr>
            <a:r>
              <a:rPr lang="en" sz="1200"/>
              <a:t>Task 2</a:t>
            </a:r>
            <a:endParaRPr sz="1200"/>
          </a:p>
          <a:p>
            <a:pPr indent="-304800" lvl="1" marL="914400" rtl="0" algn="l">
              <a:spcBef>
                <a:spcPts val="0"/>
              </a:spcBef>
              <a:spcAft>
                <a:spcPts val="0"/>
              </a:spcAft>
              <a:buSzPts val="1200"/>
              <a:buChar char="○"/>
            </a:pPr>
            <a:r>
              <a:rPr lang="en" sz="1200"/>
              <a:t>…</a:t>
            </a:r>
            <a:endParaRPr sz="1200"/>
          </a:p>
        </p:txBody>
      </p:sp>
      <p:sp>
        <p:nvSpPr>
          <p:cNvPr id="62" name="Google Shape;62;p14"/>
          <p:cNvSpPr txBox="1"/>
          <p:nvPr/>
        </p:nvSpPr>
        <p:spPr>
          <a:xfrm>
            <a:off x="5931825" y="3296400"/>
            <a:ext cx="3168900" cy="1662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200"/>
              <a:t>Role of Each </a:t>
            </a:r>
            <a:r>
              <a:rPr b="1" lang="en" sz="1200"/>
              <a:t>Component</a:t>
            </a:r>
            <a:endParaRPr b="1" sz="1200"/>
          </a:p>
          <a:p>
            <a:pPr indent="-304800" lvl="0" marL="457200" rtl="0" algn="l">
              <a:spcBef>
                <a:spcPts val="0"/>
              </a:spcBef>
              <a:spcAft>
                <a:spcPts val="0"/>
              </a:spcAft>
              <a:buSzPts val="1200"/>
              <a:buChar char="●"/>
            </a:pPr>
            <a:r>
              <a:rPr lang="en" sz="1200"/>
              <a:t>Mission node:</a:t>
            </a:r>
            <a:r>
              <a:rPr lang="en" sz="1200" u="sng"/>
              <a:t>determine which task to run next. (Causal Model?)</a:t>
            </a:r>
            <a:endParaRPr sz="1200" u="sng"/>
          </a:p>
          <a:p>
            <a:pPr indent="-304800" lvl="0" marL="457200" rtl="0" algn="l">
              <a:spcBef>
                <a:spcPts val="0"/>
              </a:spcBef>
              <a:spcAft>
                <a:spcPts val="0"/>
              </a:spcAft>
              <a:buSzPts val="1200"/>
              <a:buChar char="●"/>
            </a:pPr>
            <a:r>
              <a:rPr lang="en" sz="1200"/>
              <a:t>Analysis: determine if an adaptation is needed and what it is.</a:t>
            </a:r>
            <a:endParaRPr sz="1200"/>
          </a:p>
          <a:p>
            <a:pPr indent="-304800" lvl="0" marL="457200" rtl="0" algn="l">
              <a:spcBef>
                <a:spcPts val="0"/>
              </a:spcBef>
              <a:spcAft>
                <a:spcPts val="0"/>
              </a:spcAft>
              <a:buSzPts val="1200"/>
              <a:buChar char="●"/>
            </a:pPr>
            <a:r>
              <a:rPr lang="en" sz="1200"/>
              <a:t>Plan: task planning by prism model</a:t>
            </a:r>
            <a:endParaRPr sz="1200"/>
          </a:p>
          <a:p>
            <a:pPr indent="-304800" lvl="0" marL="457200" rtl="0" algn="l">
              <a:spcBef>
                <a:spcPts val="0"/>
              </a:spcBef>
              <a:spcAft>
                <a:spcPts val="0"/>
              </a:spcAft>
              <a:buSzPts val="1200"/>
              <a:buChar char="●"/>
            </a:pPr>
            <a:r>
              <a:rPr lang="en" sz="1200"/>
              <a:t>Execute: plan translator, fault clear</a:t>
            </a:r>
            <a:endParaRPr sz="1200"/>
          </a:p>
          <a:p>
            <a:pPr indent="-304800" lvl="0" marL="457200" rtl="0" algn="l">
              <a:spcBef>
                <a:spcPts val="0"/>
              </a:spcBef>
              <a:spcAft>
                <a:spcPts val="0"/>
              </a:spcAft>
              <a:buSzPts val="1200"/>
              <a:buChar char="●"/>
            </a:pPr>
            <a:r>
              <a:rPr lang="en" sz="1200"/>
              <a:t>Knowledge: knowledge maintenance</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4: an arm fault is detected during executing a plan for excavation task</a:t>
            </a:r>
            <a:endParaRPr/>
          </a:p>
        </p:txBody>
      </p:sp>
      <p:sp>
        <p:nvSpPr>
          <p:cNvPr id="179" name="Google Shape;179;p32"/>
          <p:cNvSpPr txBox="1"/>
          <p:nvPr>
            <p:ph idx="1" type="body"/>
          </p:nvPr>
        </p:nvSpPr>
        <p:spPr>
          <a:xfrm>
            <a:off x="311700" y="1722000"/>
            <a:ext cx="8520600" cy="342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arm fault signal</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arm fault is notified</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number of failures will be increased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use the adaptation in either case 1 or case 2 depending on the current number of failures</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5: a manual plan sent from the Earth center</a:t>
            </a:r>
            <a:endParaRPr/>
          </a:p>
        </p:txBody>
      </p:sp>
      <p:sp>
        <p:nvSpPr>
          <p:cNvPr id="185" name="Google Shape;185;p33"/>
          <p:cNvSpPr txBox="1"/>
          <p:nvPr>
            <p:ph idx="1" type="body"/>
          </p:nvPr>
        </p:nvSpPr>
        <p:spPr>
          <a:xfrm>
            <a:off x="403925" y="1301925"/>
            <a:ext cx="8520600" cy="342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hasManualPlan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plan name</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hasManualPlan: True</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 the current plan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Drive the lander to run the manual plan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6: has a new task and need to terminate the current task</a:t>
            </a:r>
            <a:endParaRPr/>
          </a:p>
        </p:txBody>
      </p:sp>
      <p:sp>
        <p:nvSpPr>
          <p:cNvPr id="191" name="Google Shape;191;p34"/>
          <p:cNvSpPr txBox="1"/>
          <p:nvPr>
            <p:ph idx="1" type="body"/>
          </p:nvPr>
        </p:nvSpPr>
        <p:spPr>
          <a:xfrm>
            <a:off x="403925" y="1435100"/>
            <a:ext cx="8520600" cy="3421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Has_new_task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terminate_current_task</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has_new_task: True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terminate_current_task: True</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 the current plan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Move the next task to the current task (update related variables)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Synthesize a plan for the new task and run it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7: the current task finishes and has a new task needs</a:t>
            </a:r>
            <a:endParaRPr/>
          </a:p>
        </p:txBody>
      </p:sp>
      <p:sp>
        <p:nvSpPr>
          <p:cNvPr id="197" name="Google Shape;197;p35"/>
          <p:cNvSpPr txBox="1"/>
          <p:nvPr>
            <p:ph idx="1" type="body"/>
          </p:nvPr>
        </p:nvSpPr>
        <p:spPr>
          <a:xfrm>
            <a:off x="403925" y="1435100"/>
            <a:ext cx="8520600" cy="342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Has_new_task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terminate_current_task</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has_new_task: True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terminate_current_task: False</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Move the next task to the current task (update related variables)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Synthesize a plan for the new task and run it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The order of adaptation priority</a:t>
            </a:r>
            <a:endParaRPr/>
          </a:p>
        </p:txBody>
      </p:sp>
      <p:sp>
        <p:nvSpPr>
          <p:cNvPr id="203" name="Google Shape;203;p36"/>
          <p:cNvSpPr txBox="1"/>
          <p:nvPr>
            <p:ph idx="1" type="body"/>
          </p:nvPr>
        </p:nvSpPr>
        <p:spPr>
          <a:xfrm>
            <a:off x="414175" y="1322375"/>
            <a:ext cx="8520600" cy="342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Order  Priority                  Case</a:t>
            </a:r>
            <a:endParaRPr>
              <a:solidFill>
                <a:schemeClr val="dk1"/>
              </a:solidFill>
            </a:endParaRPr>
          </a:p>
          <a:p>
            <a:pPr indent="0" lvl="0" marL="457200" rtl="0" algn="l">
              <a:spcBef>
                <a:spcPts val="0"/>
              </a:spcBef>
              <a:spcAft>
                <a:spcPts val="0"/>
              </a:spcAft>
              <a:buNone/>
            </a:pPr>
            <a:r>
              <a:rPr lang="en">
                <a:solidFill>
                  <a:schemeClr val="dk1"/>
                </a:solidFill>
              </a:rPr>
              <a:t>0         High                      case 5 - Manual Plan, hasManualPlan == True</a:t>
            </a:r>
            <a:endParaRPr>
              <a:solidFill>
                <a:schemeClr val="dk1"/>
              </a:solidFill>
            </a:endParaRPr>
          </a:p>
          <a:p>
            <a:pPr indent="0" lvl="0" marL="457200" rtl="0" algn="l">
              <a:spcBef>
                <a:spcPts val="0"/>
              </a:spcBef>
              <a:spcAft>
                <a:spcPts val="0"/>
              </a:spcAft>
              <a:buNone/>
            </a:pPr>
            <a:r>
              <a:rPr lang="en">
                <a:solidFill>
                  <a:schemeClr val="dk1"/>
                </a:solidFill>
              </a:rPr>
              <a:t>1         High                      case 3 - Earthquake, vibration level 1</a:t>
            </a:r>
            <a:endParaRPr>
              <a:solidFill>
                <a:schemeClr val="dk1"/>
              </a:solidFill>
            </a:endParaRPr>
          </a:p>
          <a:p>
            <a:pPr indent="0" lvl="0" marL="457200" rtl="0" algn="l">
              <a:spcBef>
                <a:spcPts val="0"/>
              </a:spcBef>
              <a:spcAft>
                <a:spcPts val="0"/>
              </a:spcAft>
              <a:buNone/>
            </a:pPr>
            <a:r>
              <a:rPr lang="en">
                <a:solidFill>
                  <a:schemeClr val="dk1"/>
                </a:solidFill>
              </a:rPr>
              <a:t>2         High                      case 6 - Do a new task</a:t>
            </a:r>
            <a:endParaRPr>
              <a:solidFill>
                <a:schemeClr val="dk1"/>
              </a:solidFill>
            </a:endParaRPr>
          </a:p>
          <a:p>
            <a:pPr indent="0" lvl="0" marL="457200" rtl="0" algn="l">
              <a:spcBef>
                <a:spcPts val="0"/>
              </a:spcBef>
              <a:spcAft>
                <a:spcPts val="0"/>
              </a:spcAft>
              <a:buNone/>
            </a:pPr>
            <a:r>
              <a:rPr lang="en">
                <a:solidFill>
                  <a:schemeClr val="dk1"/>
                </a:solidFill>
              </a:rPr>
              <a:t>3         Medium                 case 2 - Decreased Belief, # of failures == 3</a:t>
            </a:r>
            <a:endParaRPr>
              <a:solidFill>
                <a:schemeClr val="dk1"/>
              </a:solidFill>
            </a:endParaRPr>
          </a:p>
          <a:p>
            <a:pPr indent="0" lvl="0" marL="457200" rtl="0" algn="l">
              <a:spcBef>
                <a:spcPts val="0"/>
              </a:spcBef>
              <a:spcAft>
                <a:spcPts val="0"/>
              </a:spcAft>
              <a:buNone/>
            </a:pPr>
            <a:r>
              <a:rPr lang="en">
                <a:solidFill>
                  <a:schemeClr val="dk1"/>
                </a:solidFill>
              </a:rPr>
              <a:t>4         Medium                 case 2 - Decreased Belief, # of failures == 2</a:t>
            </a:r>
            <a:endParaRPr>
              <a:solidFill>
                <a:schemeClr val="dk1"/>
              </a:solidFill>
            </a:endParaRPr>
          </a:p>
          <a:p>
            <a:pPr indent="0" lvl="0" marL="457200" rtl="0" algn="l">
              <a:spcBef>
                <a:spcPts val="0"/>
              </a:spcBef>
              <a:spcAft>
                <a:spcPts val="0"/>
              </a:spcAft>
              <a:buNone/>
            </a:pPr>
            <a:r>
              <a:rPr lang="en">
                <a:solidFill>
                  <a:schemeClr val="dk1"/>
                </a:solidFill>
              </a:rPr>
              <a:t>5         Low                       case 1 - Digging Failure</a:t>
            </a:r>
            <a:endParaRPr>
              <a:solidFill>
                <a:schemeClr val="dk1"/>
              </a:solidFill>
            </a:endParaRPr>
          </a:p>
          <a:p>
            <a:pPr indent="0" lvl="0" marL="457200" rtl="0" algn="l">
              <a:spcBef>
                <a:spcPts val="0"/>
              </a:spcBef>
              <a:spcAft>
                <a:spcPts val="0"/>
              </a:spcAft>
              <a:buNone/>
            </a:pPr>
            <a:r>
              <a:rPr lang="en">
                <a:solidFill>
                  <a:schemeClr val="dk1"/>
                </a:solidFill>
              </a:rPr>
              <a:t>6         Low                       case 7 - Starts New Task</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Note: case 4 falls through case 1 and case 2.</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27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Categorization of the adaptation cases</a:t>
            </a:r>
            <a:endParaRPr/>
          </a:p>
        </p:txBody>
      </p:sp>
      <p:pic>
        <p:nvPicPr>
          <p:cNvPr id="209" name="Google Shape;209;p37"/>
          <p:cNvPicPr preferRelativeResize="0"/>
          <p:nvPr/>
        </p:nvPicPr>
        <p:blipFill>
          <a:blip r:embed="rId3">
            <a:alphaModFix/>
          </a:blip>
          <a:stretch>
            <a:fillRect/>
          </a:stretch>
        </p:blipFill>
        <p:spPr>
          <a:xfrm>
            <a:off x="875926" y="922175"/>
            <a:ext cx="6976077" cy="4060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316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Process</a:t>
            </a:r>
            <a:endParaRPr/>
          </a:p>
        </p:txBody>
      </p:sp>
      <p:sp>
        <p:nvSpPr>
          <p:cNvPr id="215" name="Google Shape;215;p38"/>
          <p:cNvSpPr txBox="1"/>
          <p:nvPr>
            <p:ph idx="1" type="body"/>
          </p:nvPr>
        </p:nvSpPr>
        <p:spPr>
          <a:xfrm>
            <a:off x="579900" y="1115700"/>
            <a:ext cx="8017800" cy="3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F"/>
                </a:solidFill>
                <a:highlight>
                  <a:srgbClr val="FFFFFF"/>
                </a:highlight>
              </a:rPr>
              <a:t>This branch is based on the release 8 of ow_simulator and ow_autonomy.</a:t>
            </a:r>
            <a:endParaRPr>
              <a:solidFill>
                <a:srgbClr val="24292F"/>
              </a:solidFill>
              <a:highlight>
                <a:srgbClr val="FFFFFF"/>
              </a:highlight>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Follow the </a:t>
            </a:r>
            <a:r>
              <a:rPr lang="en">
                <a:solidFill>
                  <a:schemeClr val="hlink"/>
                </a:solidFill>
                <a:highlight>
                  <a:srgbClr val="FFFFFF"/>
                </a:highlight>
                <a:uFill>
                  <a:noFill/>
                </a:uFill>
                <a:hlinkClick r:id="rId3"/>
              </a:rPr>
              <a:t>"Get Started" in nasa/ow_simulator</a:t>
            </a:r>
            <a:r>
              <a:rPr lang="en">
                <a:solidFill>
                  <a:srgbClr val="24292F"/>
                </a:solidFill>
                <a:highlight>
                  <a:srgbClr val="FFFFFF"/>
                </a:highlight>
              </a:rPr>
              <a:t> to install software prerequisites.</a:t>
            </a:r>
            <a:endParaRPr>
              <a:solidFill>
                <a:srgbClr val="24292F"/>
              </a:solidFill>
              <a:highlight>
                <a:srgbClr val="FFFFFF"/>
              </a:highlight>
            </a:endParaRPr>
          </a:p>
          <a:p>
            <a:pPr indent="0" lvl="0" marL="0" rtl="0" algn="l">
              <a:spcBef>
                <a:spcPts val="1200"/>
              </a:spcBef>
              <a:spcAft>
                <a:spcPts val="0"/>
              </a:spcAft>
              <a:buNone/>
            </a:pPr>
            <a:r>
              <a:t/>
            </a:r>
            <a:endParaRPr>
              <a:solidFill>
                <a:srgbClr val="24292F"/>
              </a:solidFill>
              <a:highlight>
                <a:srgbClr val="FFFFFF"/>
              </a:highlight>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Create a catkin workspace </a:t>
            </a:r>
            <a:r>
              <a:rPr lang="en">
                <a:solidFill>
                  <a:srgbClr val="24292F"/>
                </a:solidFill>
                <a:highlight>
                  <a:srgbClr val="FFFFFF"/>
                </a:highlight>
                <a:latin typeface="Courier New"/>
                <a:ea typeface="Courier New"/>
                <a:cs typeface="Courier New"/>
                <a:sym typeface="Courier New"/>
              </a:rPr>
              <a:t>mkdirs -p ~/oceanwater_ws/src</a:t>
            </a:r>
            <a:endParaRPr>
              <a:solidFill>
                <a:srgbClr val="24292F"/>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t/>
            </a:r>
            <a:endParaRPr>
              <a:solidFill>
                <a:srgbClr val="24292F"/>
              </a:solidFill>
              <a:highlight>
                <a:srgbClr val="FFFFFF"/>
              </a:highlight>
              <a:latin typeface="Courier New"/>
              <a:ea typeface="Courier New"/>
              <a:cs typeface="Courier New"/>
              <a:sym typeface="Courier New"/>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pull down the v8-owplexil branch of following repos from nasa-raspberry-si git organization into ~/oceanwater_ws/src.</a:t>
            </a:r>
            <a:endParaRPr>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rPr>
              <a:t>ow_simulator, ow_autonomy, ow_europa. irg_ope</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391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Process - Continue</a:t>
            </a:r>
            <a:endParaRPr/>
          </a:p>
        </p:txBody>
      </p:sp>
      <p:sp>
        <p:nvSpPr>
          <p:cNvPr id="221" name="Google Shape;221;p39"/>
          <p:cNvSpPr txBox="1"/>
          <p:nvPr>
            <p:ph idx="1" type="body"/>
          </p:nvPr>
        </p:nvSpPr>
        <p:spPr>
          <a:xfrm>
            <a:off x="769000" y="1456050"/>
            <a:ext cx="7463100" cy="31833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Clr>
                <a:srgbClr val="24292F"/>
              </a:buClr>
              <a:buSzPts val="1800"/>
              <a:buChar char="●"/>
            </a:pPr>
            <a:r>
              <a:rPr lang="en">
                <a:solidFill>
                  <a:srgbClr val="24292F"/>
                </a:solidFill>
                <a:highlight>
                  <a:srgbClr val="FFFFFF"/>
                </a:highlight>
              </a:rPr>
              <a:t>Pull down ow8-rosnodes branch of nasa-raspberry-si/autonomy into ~/oceanwater_ws/src</a:t>
            </a:r>
            <a:endParaRPr>
              <a:solidFill>
                <a:srgbClr val="24292F"/>
              </a:solidFill>
              <a:highlight>
                <a:srgbClr val="FFFFFF"/>
              </a:highlight>
            </a:endParaRPr>
          </a:p>
          <a:p>
            <a:pPr indent="0" lvl="0" marL="457200" rtl="0" algn="l">
              <a:spcBef>
                <a:spcPts val="1200"/>
              </a:spcBef>
              <a:spcAft>
                <a:spcPts val="0"/>
              </a:spcAft>
              <a:buNone/>
            </a:pPr>
            <a:r>
              <a:t/>
            </a:r>
            <a:endParaRPr>
              <a:solidFill>
                <a:srgbClr val="24292F"/>
              </a:solidFill>
              <a:highlight>
                <a:srgbClr val="FFFFFF"/>
              </a:highlight>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Source ROS melodic environment</a:t>
            </a:r>
            <a:endParaRPr>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latin typeface="Courier New"/>
                <a:ea typeface="Courier New"/>
                <a:cs typeface="Courier New"/>
                <a:sym typeface="Courier New"/>
              </a:rPr>
              <a:t>source /opt/ros/melodic/setup.bash</a:t>
            </a:r>
            <a:endParaRPr>
              <a:solidFill>
                <a:srgbClr val="24292F"/>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t/>
            </a:r>
            <a:endParaRPr>
              <a:solidFill>
                <a:srgbClr val="24292F"/>
              </a:solidFill>
              <a:highlight>
                <a:srgbClr val="FFFFFF"/>
              </a:highlight>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Build using catkin</a:t>
            </a:r>
            <a:endParaRPr>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latin typeface="Courier New"/>
                <a:ea typeface="Courier New"/>
                <a:cs typeface="Courier New"/>
                <a:sym typeface="Courier New"/>
              </a:rPr>
              <a:t>catkin build</a:t>
            </a:r>
            <a:endParaRPr>
              <a:solidFill>
                <a:srgbClr val="24292F"/>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Raspberry-SI autonomy</a:t>
            </a:r>
            <a:endParaRPr/>
          </a:p>
        </p:txBody>
      </p:sp>
      <p:sp>
        <p:nvSpPr>
          <p:cNvPr id="227" name="Google Shape;227;p40"/>
          <p:cNvSpPr txBox="1"/>
          <p:nvPr>
            <p:ph idx="1" type="body"/>
          </p:nvPr>
        </p:nvSpPr>
        <p:spPr>
          <a:xfrm>
            <a:off x="311700" y="1152475"/>
            <a:ext cx="8520600" cy="39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4292F"/>
              </a:buClr>
              <a:buSzPts val="1800"/>
              <a:buChar char="●"/>
            </a:pPr>
            <a:r>
              <a:rPr lang="en">
                <a:solidFill>
                  <a:srgbClr val="24292F"/>
                </a:solidFill>
                <a:highlight>
                  <a:srgbClr val="FFFFFF"/>
                </a:highlight>
              </a:rPr>
              <a:t>Run ow_simulator in one terminal</a:t>
            </a:r>
            <a:endParaRPr>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a:solidFill>
                  <a:srgbClr val="24292F"/>
                </a:solidFill>
                <a:highlight>
                  <a:srgbClr val="FFFFFF"/>
                </a:highlight>
              </a:rPr>
              <a:t>cd ~/oceanwater_ws &amp;&amp; source devel/setup.bash</a:t>
            </a:r>
            <a:endParaRPr>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a:solidFill>
                  <a:srgbClr val="24292F"/>
                </a:solidFill>
                <a:highlight>
                  <a:srgbClr val="FFFFFF"/>
                </a:highlight>
              </a:rPr>
              <a:t>roslaunch ow europa_terminator.launch </a:t>
            </a:r>
            <a:endParaRPr>
              <a:solidFill>
                <a:srgbClr val="24292F"/>
              </a:solidFill>
              <a:highlight>
                <a:srgbClr val="FFFFFF"/>
              </a:highlight>
            </a:endParaRPr>
          </a:p>
          <a:p>
            <a:pPr indent="0" lvl="0" marL="457200" rtl="0" algn="l">
              <a:spcBef>
                <a:spcPts val="0"/>
              </a:spcBef>
              <a:spcAft>
                <a:spcPts val="0"/>
              </a:spcAft>
              <a:buNone/>
            </a:pPr>
            <a:r>
              <a:t/>
            </a:r>
            <a:endParaRPr>
              <a:solidFill>
                <a:srgbClr val="24292F"/>
              </a:solidFill>
              <a:highlight>
                <a:srgbClr val="FFFFFF"/>
              </a:highlight>
            </a:endParaRPr>
          </a:p>
          <a:p>
            <a:pPr indent="-342900" lvl="0" marL="457200" rtl="0" algn="l">
              <a:spcBef>
                <a:spcPts val="0"/>
              </a:spcBef>
              <a:spcAft>
                <a:spcPts val="0"/>
              </a:spcAft>
              <a:buClr>
                <a:srgbClr val="24292F"/>
              </a:buClr>
              <a:buSzPts val="1800"/>
              <a:buChar char="●"/>
            </a:pPr>
            <a:r>
              <a:rPr lang="en">
                <a:solidFill>
                  <a:srgbClr val="24292F"/>
                </a:solidFill>
                <a:highlight>
                  <a:srgbClr val="FFFFFF"/>
                </a:highlight>
              </a:rPr>
              <a:t>Run ow_autonomy (actually an PLEXIL executive) in another terminal</a:t>
            </a:r>
            <a:endParaRPr>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400">
                <a:solidFill>
                  <a:srgbClr val="24292F"/>
                </a:solidFill>
                <a:highlight>
                  <a:srgbClr val="FFFFFF"/>
                </a:highlight>
              </a:rPr>
              <a:t>cd ~/oceanwater_ws &amp;&amp; source devel/setup.bash</a:t>
            </a:r>
            <a:endParaRPr sz="1400">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400">
                <a:solidFill>
                  <a:srgbClr val="24292F"/>
                </a:solidFill>
                <a:highlight>
                  <a:srgbClr val="FFFFFF"/>
                </a:highlight>
              </a:rPr>
              <a:t>roslaunch ow_plexil </a:t>
            </a:r>
            <a:r>
              <a:rPr lang="en">
                <a:solidFill>
                  <a:srgbClr val="24292F"/>
                </a:solidFill>
                <a:highlight>
                  <a:srgbClr val="FFFFFF"/>
                </a:highlight>
              </a:rPr>
              <a:t>ow_exec</a:t>
            </a:r>
            <a:r>
              <a:rPr lang="en" sz="1400">
                <a:solidFill>
                  <a:srgbClr val="24292F"/>
                </a:solidFill>
                <a:highlight>
                  <a:srgbClr val="FFFFFF"/>
                </a:highlight>
              </a:rPr>
              <a:t>.launch </a:t>
            </a:r>
            <a:endParaRPr>
              <a:solidFill>
                <a:srgbClr val="24292F"/>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a:t>
            </a:r>
            <a:r>
              <a:rPr lang="en"/>
              <a:t>Raspberry-SI autonomy</a:t>
            </a:r>
            <a:r>
              <a:rPr lang="en"/>
              <a:t> - Continue</a:t>
            </a:r>
            <a:endParaRPr/>
          </a:p>
        </p:txBody>
      </p:sp>
      <p:sp>
        <p:nvSpPr>
          <p:cNvPr id="233" name="Google Shape;233;p41"/>
          <p:cNvSpPr txBox="1"/>
          <p:nvPr>
            <p:ph idx="1" type="body"/>
          </p:nvPr>
        </p:nvSpPr>
        <p:spPr>
          <a:xfrm>
            <a:off x="311700" y="1152475"/>
            <a:ext cx="8520600" cy="39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4292F"/>
              </a:buClr>
              <a:buSzPts val="1800"/>
              <a:buChar char="●"/>
            </a:pPr>
            <a:r>
              <a:rPr lang="en">
                <a:solidFill>
                  <a:srgbClr val="24292F"/>
                </a:solidFill>
                <a:highlight>
                  <a:srgbClr val="FFFFFF"/>
                </a:highlight>
              </a:rPr>
              <a:t>Run rs_autonmy in a third terminal</a:t>
            </a:r>
            <a:endParaRPr>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400">
                <a:solidFill>
                  <a:srgbClr val="24292F"/>
                </a:solidFill>
                <a:highlight>
                  <a:srgbClr val="FFFFFF"/>
                </a:highlight>
              </a:rPr>
              <a:t>cd ~/oceanwater_ws &amp;&amp; source devel/setup.bash</a:t>
            </a:r>
            <a:endParaRPr>
              <a:solidFill>
                <a:srgbClr val="24292F"/>
              </a:solidFill>
              <a:highlight>
                <a:srgbClr val="FFFFFF"/>
              </a:highlight>
            </a:endParaRPr>
          </a:p>
          <a:p>
            <a:pPr indent="0" lvl="0" marL="457200" rtl="0" algn="l">
              <a:spcBef>
                <a:spcPts val="0"/>
              </a:spcBef>
              <a:spcAft>
                <a:spcPts val="0"/>
              </a:spcAft>
              <a:buNone/>
            </a:pPr>
            <a:r>
              <a:t/>
            </a:r>
            <a:endParaRPr>
              <a:solidFill>
                <a:srgbClr val="24292F"/>
              </a:solidFill>
              <a:highlight>
                <a:srgbClr val="FFFFFF"/>
              </a:highlight>
            </a:endParaRPr>
          </a:p>
          <a:p>
            <a:pPr indent="-342900" lvl="0" marL="457200" rtl="0" algn="l">
              <a:spcBef>
                <a:spcPts val="0"/>
              </a:spcBef>
              <a:spcAft>
                <a:spcPts val="0"/>
              </a:spcAft>
              <a:buClr>
                <a:srgbClr val="24292F"/>
              </a:buClr>
              <a:buSzPts val="1800"/>
              <a:buChar char="●"/>
            </a:pPr>
            <a:r>
              <a:rPr lang="en">
                <a:solidFill>
                  <a:srgbClr val="24292F"/>
                </a:solidFill>
                <a:highlight>
                  <a:srgbClr val="FFFFFF"/>
                </a:highlight>
              </a:rPr>
              <a:t>Export three environment variables</a:t>
            </a:r>
            <a:endParaRPr>
              <a:solidFill>
                <a:srgbClr val="24292F"/>
              </a:solidFill>
              <a:highlight>
                <a:srgbClr val="FFFFFF"/>
              </a:highlight>
            </a:endParaRPr>
          </a:p>
          <a:p>
            <a:pPr indent="-342900" lvl="1" marL="914400" rtl="0" algn="l">
              <a:spcBef>
                <a:spcPts val="0"/>
              </a:spcBef>
              <a:spcAft>
                <a:spcPts val="0"/>
              </a:spcAft>
              <a:buClr>
                <a:srgbClr val="24292F"/>
              </a:buClr>
              <a:buSzPts val="1800"/>
              <a:buChar char="○"/>
            </a:pPr>
            <a:r>
              <a:rPr lang="en">
                <a:solidFill>
                  <a:srgbClr val="24292F"/>
                </a:solidFill>
                <a:highlight>
                  <a:srgbClr val="FFFFFF"/>
                </a:highlight>
                <a:latin typeface="Courier New"/>
                <a:ea typeface="Courier New"/>
                <a:cs typeface="Courier New"/>
                <a:sym typeface="Courier New"/>
              </a:rPr>
              <a:t>export EVALUATION_ROOT_DIR=&lt; evaluation directory &gt;</a:t>
            </a:r>
            <a:endParaRPr>
              <a:solidFill>
                <a:srgbClr val="24292F"/>
              </a:solidFill>
              <a:highlight>
                <a:srgbClr val="FFFFFF"/>
              </a:highlight>
              <a:latin typeface="Courier New"/>
              <a:ea typeface="Courier New"/>
              <a:cs typeface="Courier New"/>
              <a:sym typeface="Courier New"/>
            </a:endParaRPr>
          </a:p>
          <a:p>
            <a:pPr indent="-330200" lvl="1" marL="914400" rtl="0" algn="l">
              <a:spcBef>
                <a:spcPts val="0"/>
              </a:spcBef>
              <a:spcAft>
                <a:spcPts val="0"/>
              </a:spcAft>
              <a:buClr>
                <a:srgbClr val="24292F"/>
              </a:buClr>
              <a:buSzPts val="1600"/>
              <a:buChar char="○"/>
            </a:pPr>
            <a:r>
              <a:rPr lang="en">
                <a:solidFill>
                  <a:srgbClr val="24292F"/>
                </a:solidFill>
                <a:highlight>
                  <a:srgbClr val="FFFFFF"/>
                </a:highlight>
                <a:latin typeface="Courier New"/>
                <a:ea typeface="Courier New"/>
                <a:cs typeface="Courier New"/>
                <a:sym typeface="Courier New"/>
              </a:rPr>
              <a:t>export OW_PLEXIL_LIB_SOURCE_DIR=&lt; PLEXIL library source directory &gt;</a:t>
            </a:r>
            <a:endParaRPr>
              <a:solidFill>
                <a:srgbClr val="24292F"/>
              </a:solidFill>
              <a:highlight>
                <a:srgbClr val="FFFFFF"/>
              </a:highlight>
              <a:latin typeface="Courier New"/>
              <a:ea typeface="Courier New"/>
              <a:cs typeface="Courier New"/>
              <a:sym typeface="Courier New"/>
            </a:endParaRPr>
          </a:p>
          <a:p>
            <a:pPr indent="-330200" lvl="1" marL="914400" rtl="0" algn="l">
              <a:spcBef>
                <a:spcPts val="0"/>
              </a:spcBef>
              <a:spcAft>
                <a:spcPts val="0"/>
              </a:spcAft>
              <a:buClr>
                <a:srgbClr val="24292F"/>
              </a:buClr>
              <a:buSzPts val="1600"/>
              <a:buChar char="○"/>
            </a:pPr>
            <a:r>
              <a:rPr lang="en">
                <a:solidFill>
                  <a:srgbClr val="24292F"/>
                </a:solidFill>
                <a:highlight>
                  <a:srgbClr val="FFFFFF"/>
                </a:highlight>
                <a:latin typeface="Courier New"/>
                <a:ea typeface="Courier New"/>
                <a:cs typeface="Courier New"/>
                <a:sym typeface="Courier New"/>
              </a:rPr>
              <a:t>export PLEXIL_LIB_COMPILED_PLAN_DIR=&lt; the direcotry of compiled PLEXIL plan in devel dir &gt;</a:t>
            </a:r>
            <a:endParaRPr>
              <a:solidFill>
                <a:srgbClr val="24292F"/>
              </a:solidFill>
              <a:highlight>
                <a:srgbClr val="FFFFFF"/>
              </a:highlight>
              <a:latin typeface="Courier New"/>
              <a:ea typeface="Courier New"/>
              <a:cs typeface="Courier New"/>
              <a:sym typeface="Courier New"/>
            </a:endParaRPr>
          </a:p>
          <a:p>
            <a:pPr indent="0" lvl="0" marL="457200" rtl="0" algn="l">
              <a:spcBef>
                <a:spcPts val="300"/>
              </a:spcBef>
              <a:spcAft>
                <a:spcPts val="0"/>
              </a:spcAft>
              <a:buNone/>
            </a:pPr>
            <a:r>
              <a:t/>
            </a:r>
            <a:endParaRPr>
              <a:solidFill>
                <a:srgbClr val="24292F"/>
              </a:solidFill>
              <a:highlight>
                <a:srgbClr val="FFFFFF"/>
              </a:highlight>
            </a:endParaRPr>
          </a:p>
          <a:p>
            <a:pPr indent="-342900" lvl="0" marL="457200" rtl="0" algn="l">
              <a:spcBef>
                <a:spcPts val="300"/>
              </a:spcBef>
              <a:spcAft>
                <a:spcPts val="0"/>
              </a:spcAft>
              <a:buClr>
                <a:srgbClr val="24292F"/>
              </a:buClr>
              <a:buSzPts val="1800"/>
              <a:buChar char="●"/>
            </a:pPr>
            <a:r>
              <a:rPr lang="en">
                <a:solidFill>
                  <a:srgbClr val="24292F"/>
                </a:solidFill>
                <a:highlight>
                  <a:srgbClr val="FFFFFF"/>
                </a:highlight>
              </a:rPr>
              <a:t>Run rs_autonomy with an example mission specification file, </a:t>
            </a:r>
            <a:r>
              <a:rPr lang="en">
                <a:solidFill>
                  <a:schemeClr val="hlink"/>
                </a:solidFill>
                <a:highlight>
                  <a:srgbClr val="FFFFFF"/>
                </a:highlight>
                <a:uFill>
                  <a:noFill/>
                </a:uFill>
                <a:hlinkClick r:id="rId3"/>
              </a:rPr>
              <a:t>mission1.txt</a:t>
            </a:r>
            <a:endParaRPr>
              <a:solidFill>
                <a:schemeClr val="hlink"/>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rPr>
              <a:t>roslaunch rs_autonomy rs_autonomy mission_spec_filename:=mission1.txt</a:t>
            </a:r>
            <a:endParaRPr>
              <a:solidFill>
                <a:srgbClr val="24292F"/>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2500"/>
              <a:t>Responsible Entities for monitoring the statuses</a:t>
            </a:r>
            <a:endParaRPr sz="2500"/>
          </a:p>
        </p:txBody>
      </p:sp>
      <p:sp>
        <p:nvSpPr>
          <p:cNvPr id="68" name="Google Shape;68;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chemeClr val="dk1"/>
              </a:buClr>
              <a:buSzPts val="1100"/>
              <a:buChar char="●"/>
            </a:pPr>
            <a:r>
              <a:rPr b="1" lang="en" sz="1100">
                <a:solidFill>
                  <a:schemeClr val="dk1"/>
                </a:solidFill>
              </a:rPr>
              <a:t>Mission Status</a:t>
            </a:r>
            <a:r>
              <a:rPr lang="en" sz="1100">
                <a:solidFill>
                  <a:schemeClr val="dk1"/>
                </a:solidFill>
              </a:rPr>
              <a:t>: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it is monitored by Mission Control.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To determine it, it may need to collect information from Monitor, Knowledge and Analysis.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In current implementation, it reports the status by only checking the task status returned by Analysis.</a:t>
            </a:r>
            <a:endParaRPr sz="1100">
              <a:solidFill>
                <a:schemeClr val="dk1"/>
              </a:solidFill>
            </a:endParaRPr>
          </a:p>
          <a:p>
            <a:pPr indent="0" lvl="0" marL="457200" rtl="0" algn="just">
              <a:spcBef>
                <a:spcPts val="0"/>
              </a:spcBef>
              <a:spcAft>
                <a:spcPts val="0"/>
              </a:spcAft>
              <a:buNone/>
            </a:pPr>
            <a:r>
              <a:t/>
            </a:r>
            <a:endParaRPr sz="1100">
              <a:solidFill>
                <a:schemeClr val="dk1"/>
              </a:solidFill>
            </a:endParaRPr>
          </a:p>
          <a:p>
            <a:pPr indent="-298450" lvl="0" marL="457200" rtl="0" algn="just">
              <a:spcBef>
                <a:spcPts val="0"/>
              </a:spcBef>
              <a:spcAft>
                <a:spcPts val="0"/>
              </a:spcAft>
              <a:buClr>
                <a:schemeClr val="dk1"/>
              </a:buClr>
              <a:buSzPts val="1100"/>
              <a:buChar char="●"/>
            </a:pPr>
            <a:r>
              <a:rPr b="1" lang="en" sz="1100">
                <a:solidFill>
                  <a:schemeClr val="dk1"/>
                </a:solidFill>
              </a:rPr>
              <a:t>Task Status</a:t>
            </a:r>
            <a:r>
              <a:rPr lang="en" sz="1100">
                <a:solidFill>
                  <a:schemeClr val="dk1"/>
                </a:solidFill>
              </a:rPr>
              <a:t>: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it is monitored by Analysis. By design, it is determined by collectively checking the completeness of the objective(s) of the task, available resources and constraints.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Current implementation realizes a simplified version without a consideration of available resources and constraints.</a:t>
            </a:r>
            <a:endParaRPr/>
          </a:p>
        </p:txBody>
      </p:sp>
      <p:pic>
        <p:nvPicPr>
          <p:cNvPr id="69" name="Google Shape;69;p15"/>
          <p:cNvPicPr preferRelativeResize="0"/>
          <p:nvPr/>
        </p:nvPicPr>
        <p:blipFill>
          <a:blip r:embed="rId3">
            <a:alphaModFix/>
          </a:blip>
          <a:stretch>
            <a:fillRect/>
          </a:stretch>
        </p:blipFill>
        <p:spPr>
          <a:xfrm>
            <a:off x="4636800" y="1408975"/>
            <a:ext cx="4267201" cy="2400300"/>
          </a:xfrm>
          <a:prstGeom prst="rect">
            <a:avLst/>
          </a:prstGeom>
          <a:noFill/>
          <a:ln>
            <a:noFill/>
          </a:ln>
        </p:spPr>
      </p:pic>
      <p:sp>
        <p:nvSpPr>
          <p:cNvPr id="70" name="Google Shape;70;p15"/>
          <p:cNvSpPr txBox="1"/>
          <p:nvPr/>
        </p:nvSpPr>
        <p:spPr>
          <a:xfrm>
            <a:off x="5192400" y="3878650"/>
            <a:ext cx="30000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1"/>
                </a:solidFill>
              </a:rPr>
              <a:t>The transition diagram of task status.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organization of rs_autonomy</a:t>
            </a:r>
            <a:endParaRPr/>
          </a:p>
        </p:txBody>
      </p:sp>
      <p:sp>
        <p:nvSpPr>
          <p:cNvPr id="239" name="Google Shape;23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Mission Control node and MAPE-K nodes (except knowledge node)</a:t>
            </a:r>
            <a:endParaRPr/>
          </a:p>
          <a:p>
            <a:pPr indent="-317500" lvl="1" marL="914400" rtl="0" algn="l">
              <a:spcBef>
                <a:spcPts val="0"/>
              </a:spcBef>
              <a:spcAft>
                <a:spcPts val="0"/>
              </a:spcAft>
              <a:buSzPts val="1400"/>
              <a:buChar char="○"/>
            </a:pPr>
            <a:r>
              <a:rPr lang="en"/>
              <a:t>autonomy/src/mape-k</a:t>
            </a:r>
            <a:endParaRPr/>
          </a:p>
          <a:p>
            <a:pPr indent="-342900" lvl="0" marL="457200" rtl="0" algn="l">
              <a:spcBef>
                <a:spcPts val="0"/>
              </a:spcBef>
              <a:spcAft>
                <a:spcPts val="0"/>
              </a:spcAft>
              <a:buSzPts val="1800"/>
              <a:buChar char="●"/>
            </a:pPr>
            <a:r>
              <a:rPr lang="en"/>
              <a:t>Knowledge Node and other service nodes</a:t>
            </a:r>
            <a:endParaRPr/>
          </a:p>
          <a:p>
            <a:pPr indent="-317500" lvl="1" marL="914400" rtl="0" algn="l">
              <a:spcBef>
                <a:spcPts val="0"/>
              </a:spcBef>
              <a:spcAft>
                <a:spcPts val="0"/>
              </a:spcAft>
              <a:buSzPts val="1400"/>
              <a:buChar char="○"/>
            </a:pPr>
            <a:r>
              <a:rPr lang="en"/>
              <a:t>autonomy/script</a:t>
            </a:r>
            <a:endParaRPr/>
          </a:p>
          <a:p>
            <a:pPr indent="-342900" lvl="0" marL="457200" rtl="0" algn="l">
              <a:spcBef>
                <a:spcPts val="0"/>
              </a:spcBef>
              <a:spcAft>
                <a:spcPts val="0"/>
              </a:spcAft>
              <a:buSzPts val="1800"/>
              <a:buChar char="●"/>
            </a:pPr>
            <a:r>
              <a:rPr lang="en"/>
              <a:t>Python packages for support services in rs_autonomy/src</a:t>
            </a:r>
            <a:endParaRPr/>
          </a:p>
          <a:p>
            <a:pPr indent="-317500" lvl="1" marL="914400" rtl="0" algn="l">
              <a:spcBef>
                <a:spcPts val="0"/>
              </a:spcBef>
              <a:spcAft>
                <a:spcPts val="0"/>
              </a:spcAft>
              <a:buSzPts val="1400"/>
              <a:buChar char="○"/>
            </a:pPr>
            <a:r>
              <a:rPr lang="en"/>
              <a:t>acknowledgement management (for knowledge node)</a:t>
            </a:r>
            <a:endParaRPr/>
          </a:p>
          <a:p>
            <a:pPr indent="-317500" lvl="1" marL="914400" rtl="0" algn="l">
              <a:spcBef>
                <a:spcPts val="0"/>
              </a:spcBef>
              <a:spcAft>
                <a:spcPts val="0"/>
              </a:spcAft>
              <a:buSzPts val="1400"/>
              <a:buChar char="○"/>
            </a:pPr>
            <a:r>
              <a:rPr lang="en"/>
              <a:t>prism planning</a:t>
            </a:r>
            <a:endParaRPr/>
          </a:p>
          <a:p>
            <a:pPr indent="-317500" lvl="1" marL="914400" rtl="0" algn="l">
              <a:spcBef>
                <a:spcPts val="0"/>
              </a:spcBef>
              <a:spcAft>
                <a:spcPts val="0"/>
              </a:spcAft>
              <a:buSzPts val="1400"/>
              <a:buChar char="○"/>
            </a:pPr>
            <a:r>
              <a:rPr lang="en"/>
              <a:t>plan translation</a:t>
            </a:r>
            <a:endParaRPr/>
          </a:p>
          <a:p>
            <a:pPr indent="-317500" lvl="1" marL="914400" rtl="0" algn="l">
              <a:spcBef>
                <a:spcPts val="0"/>
              </a:spcBef>
              <a:spcAft>
                <a:spcPts val="0"/>
              </a:spcAft>
              <a:buSzPts val="1400"/>
              <a:buChar char="○"/>
            </a:pPr>
            <a:r>
              <a:rPr lang="en"/>
              <a:t>fault management</a:t>
            </a:r>
            <a:endParaRPr/>
          </a:p>
          <a:p>
            <a:pPr indent="-342900" lvl="0" marL="457200" rtl="0" algn="l">
              <a:spcBef>
                <a:spcPts val="0"/>
              </a:spcBef>
              <a:spcAft>
                <a:spcPts val="0"/>
              </a:spcAft>
              <a:buSzPts val="1800"/>
              <a:buChar char="●"/>
            </a:pPr>
            <a:r>
              <a:rPr lang="en"/>
              <a:t>The organization of evaluation directory</a:t>
            </a:r>
            <a:endParaRPr/>
          </a:p>
          <a:p>
            <a:pPr indent="-317500" lvl="1" marL="914400" rtl="0" algn="l">
              <a:spcBef>
                <a:spcPts val="0"/>
              </a:spcBef>
              <a:spcAft>
                <a:spcPts val="0"/>
              </a:spcAft>
              <a:buSzPts val="1400"/>
              <a:buChar char="○"/>
            </a:pPr>
            <a:r>
              <a:rPr lang="en"/>
              <a:t>An example of directory structure: autonomy/evaluation</a:t>
            </a:r>
            <a:endParaRPr/>
          </a:p>
          <a:p>
            <a:pPr indent="-317500" lvl="1" marL="914400" rtl="0" algn="l">
              <a:spcBef>
                <a:spcPts val="0"/>
              </a:spcBef>
              <a:spcAft>
                <a:spcPts val="0"/>
              </a:spcAft>
              <a:buSzPts val="1400"/>
              <a:buChar char="○"/>
            </a:pPr>
            <a:r>
              <a:rPr lang="en"/>
              <a:t>For detailed description, please refer to autonomy/doc/structure_of_evaluation_directory.txt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lang="en" sz="2500"/>
              <a:t>Responsible Entities for monitoring the statuses</a:t>
            </a:r>
            <a:endParaRPr/>
          </a:p>
        </p:txBody>
      </p:sp>
      <p:sp>
        <p:nvSpPr>
          <p:cNvPr id="76" name="Google Shape;76;p16"/>
          <p:cNvSpPr txBox="1"/>
          <p:nvPr>
            <p:ph idx="1" type="body"/>
          </p:nvPr>
        </p:nvSpPr>
        <p:spPr>
          <a:xfrm>
            <a:off x="127475" y="1813325"/>
            <a:ext cx="4444500" cy="19929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chemeClr val="dk1"/>
              </a:buClr>
              <a:buSzPts val="1100"/>
              <a:buChar char="●"/>
            </a:pPr>
            <a:r>
              <a:rPr b="1" lang="en" sz="1100">
                <a:solidFill>
                  <a:schemeClr val="dk1"/>
                </a:solidFill>
              </a:rPr>
              <a:t>Plan Status</a:t>
            </a:r>
            <a:r>
              <a:rPr lang="en" sz="1100">
                <a:solidFill>
                  <a:schemeClr val="dk1"/>
                </a:solidFill>
              </a:rPr>
              <a:t>: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it is monitored by a component (ow_exec or owlat_exec ROS node) in the PLEXIL Execution Engine, whose role is to maintain the PLEXIL executive and arriving PLEXIL plans.</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The Plan Status here is somehow a high-level state of a plan but does not have details about how each operation goes. </a:t>
            </a:r>
            <a:endParaRPr/>
          </a:p>
        </p:txBody>
      </p:sp>
      <p:sp>
        <p:nvSpPr>
          <p:cNvPr id="77" name="Google Shape;77;p16"/>
          <p:cNvSpPr txBox="1"/>
          <p:nvPr/>
        </p:nvSpPr>
        <p:spPr>
          <a:xfrm>
            <a:off x="5342550" y="4507500"/>
            <a:ext cx="3000000" cy="3540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en" sz="1100">
                <a:solidFill>
                  <a:schemeClr val="dk1"/>
                </a:solidFill>
              </a:rPr>
              <a:t>The transition diagram of plan status</a:t>
            </a:r>
            <a:endParaRPr/>
          </a:p>
        </p:txBody>
      </p:sp>
      <p:pic>
        <p:nvPicPr>
          <p:cNvPr id="78" name="Google Shape;78;p16"/>
          <p:cNvPicPr preferRelativeResize="0"/>
          <p:nvPr/>
        </p:nvPicPr>
        <p:blipFill>
          <a:blip r:embed="rId3">
            <a:alphaModFix/>
          </a:blip>
          <a:stretch>
            <a:fillRect/>
          </a:stretch>
        </p:blipFill>
        <p:spPr>
          <a:xfrm>
            <a:off x="4724375" y="1170125"/>
            <a:ext cx="4267225" cy="317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2500"/>
              <a:t>Responsible Entities for monitoring the statuses</a:t>
            </a:r>
            <a:endParaRPr/>
          </a:p>
        </p:txBody>
      </p:sp>
      <p:sp>
        <p:nvSpPr>
          <p:cNvPr id="84" name="Google Shape;84;p17"/>
          <p:cNvSpPr txBox="1"/>
          <p:nvPr>
            <p:ph idx="1" type="body"/>
          </p:nvPr>
        </p:nvSpPr>
        <p:spPr>
          <a:xfrm>
            <a:off x="217900" y="1145250"/>
            <a:ext cx="4226700" cy="17136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chemeClr val="dk1"/>
              </a:buClr>
              <a:buSzPts val="1100"/>
              <a:buChar char="●"/>
            </a:pPr>
            <a:r>
              <a:rPr b="1" lang="en" sz="1100">
                <a:solidFill>
                  <a:schemeClr val="dk1"/>
                </a:solidFill>
              </a:rPr>
              <a:t>Operation Status</a:t>
            </a:r>
            <a:r>
              <a:rPr lang="en" sz="1100">
                <a:solidFill>
                  <a:schemeClr val="dk1"/>
                </a:solidFill>
              </a:rPr>
              <a:t>: it is handled by PLEXIL Executive and the designers of PLEXIL plan templates. One task has one PLEXIL plan template. The template is designed by injecting PLEXIL Update nodes in interesting points in a PLEXIL plan. In the runtime, the interested information could be communicated from the PLEXIL executive to the autonomy through the PLEXIL Update node and a ROS topic (“/CurrentOperation”).</a:t>
            </a:r>
            <a:endParaRPr sz="1100">
              <a:solidFill>
                <a:schemeClr val="dk1"/>
              </a:solidFill>
            </a:endParaRPr>
          </a:p>
        </p:txBody>
      </p:sp>
      <p:pic>
        <p:nvPicPr>
          <p:cNvPr id="85" name="Google Shape;85;p17"/>
          <p:cNvPicPr preferRelativeResize="0"/>
          <p:nvPr/>
        </p:nvPicPr>
        <p:blipFill>
          <a:blip r:embed="rId3">
            <a:alphaModFix/>
          </a:blip>
          <a:stretch>
            <a:fillRect/>
          </a:stretch>
        </p:blipFill>
        <p:spPr>
          <a:xfrm>
            <a:off x="4396175" y="1616025"/>
            <a:ext cx="4612450" cy="2808869"/>
          </a:xfrm>
          <a:prstGeom prst="rect">
            <a:avLst/>
          </a:prstGeom>
          <a:noFill/>
          <a:ln>
            <a:noFill/>
          </a:ln>
        </p:spPr>
      </p:pic>
      <p:pic>
        <p:nvPicPr>
          <p:cNvPr id="86" name="Google Shape;86;p17"/>
          <p:cNvPicPr preferRelativeResize="0"/>
          <p:nvPr/>
        </p:nvPicPr>
        <p:blipFill>
          <a:blip r:embed="rId4">
            <a:alphaModFix/>
          </a:blip>
          <a:stretch>
            <a:fillRect/>
          </a:stretch>
        </p:blipFill>
        <p:spPr>
          <a:xfrm>
            <a:off x="585163" y="2692375"/>
            <a:ext cx="3650775" cy="2194225"/>
          </a:xfrm>
          <a:prstGeom prst="rect">
            <a:avLst/>
          </a:prstGeom>
          <a:noFill/>
          <a:ln>
            <a:noFill/>
          </a:ln>
        </p:spPr>
      </p:pic>
      <p:sp>
        <p:nvSpPr>
          <p:cNvPr id="87" name="Google Shape;87;p17"/>
          <p:cNvSpPr txBox="1"/>
          <p:nvPr/>
        </p:nvSpPr>
        <p:spPr>
          <a:xfrm>
            <a:off x="540791" y="4789500"/>
            <a:ext cx="37395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1"/>
                </a:solidFill>
              </a:rPr>
              <a:t>An example of using Update nodes in a PLEXIL plan</a:t>
            </a:r>
            <a:endParaRPr/>
          </a:p>
        </p:txBody>
      </p:sp>
      <p:sp>
        <p:nvSpPr>
          <p:cNvPr id="88" name="Google Shape;88;p17"/>
          <p:cNvSpPr txBox="1"/>
          <p:nvPr/>
        </p:nvSpPr>
        <p:spPr>
          <a:xfrm>
            <a:off x="4653225" y="4424900"/>
            <a:ext cx="40335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1"/>
                </a:solidFill>
              </a:rPr>
              <a:t>Support PLEXIL Update node in the ow_plexil package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component</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Mission Control: monitor the status of the mission, decide the </a:t>
            </a:r>
            <a:r>
              <a:rPr lang="en"/>
              <a:t>next</a:t>
            </a:r>
            <a:r>
              <a:rPr lang="en"/>
              <a:t> task</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MAPE-K</a:t>
            </a:r>
            <a:endParaRPr/>
          </a:p>
          <a:p>
            <a:pPr indent="-317500" lvl="1" marL="914400" rtl="0" algn="l">
              <a:spcBef>
                <a:spcPts val="0"/>
              </a:spcBef>
              <a:spcAft>
                <a:spcPts val="0"/>
              </a:spcAft>
              <a:buSzPts val="1400"/>
              <a:buChar char="○"/>
            </a:pPr>
            <a:r>
              <a:rPr lang="en"/>
              <a:t>Analysis: adaptation analysis for the task</a:t>
            </a:r>
            <a:endParaRPr/>
          </a:p>
          <a:p>
            <a:pPr indent="-317500" lvl="1" marL="914400" rtl="0" algn="l">
              <a:spcBef>
                <a:spcPts val="0"/>
              </a:spcBef>
              <a:spcAft>
                <a:spcPts val="0"/>
              </a:spcAft>
              <a:buSzPts val="1400"/>
              <a:buChar char="○"/>
            </a:pPr>
            <a:r>
              <a:rPr lang="en"/>
              <a:t>Plan: task planning using Prism models</a:t>
            </a:r>
            <a:endParaRPr/>
          </a:p>
          <a:p>
            <a:pPr indent="-317500" lvl="1" marL="914400" rtl="0" algn="l">
              <a:spcBef>
                <a:spcPts val="0"/>
              </a:spcBef>
              <a:spcAft>
                <a:spcPts val="0"/>
              </a:spcAft>
              <a:buSzPts val="1400"/>
              <a:buChar char="○"/>
            </a:pPr>
            <a:r>
              <a:rPr lang="en"/>
              <a:t>Execute: plan translation + PLEXIL plan compilation, send fault clear signal</a:t>
            </a:r>
            <a:endParaRPr/>
          </a:p>
          <a:p>
            <a:pPr indent="-317500" lvl="1" marL="914400" rtl="0" algn="l">
              <a:spcBef>
                <a:spcPts val="0"/>
              </a:spcBef>
              <a:spcAft>
                <a:spcPts val="0"/>
              </a:spcAft>
              <a:buSzPts val="1400"/>
              <a:buChar char="○"/>
            </a:pPr>
            <a:r>
              <a:rPr lang="en"/>
              <a:t>Knowledge: update machine-learning models and runtime info</a:t>
            </a:r>
            <a:endParaRPr/>
          </a:p>
          <a:p>
            <a:pPr indent="-317500" lvl="1" marL="914400" rtl="0" algn="l">
              <a:spcBef>
                <a:spcPts val="0"/>
              </a:spcBef>
              <a:spcAft>
                <a:spcPts val="0"/>
              </a:spcAft>
              <a:buSzPts val="1400"/>
              <a:buChar char="○"/>
            </a:pPr>
            <a:r>
              <a:rPr lang="en"/>
              <a:t>Monitor: relay interesting info or determine if some interesting </a:t>
            </a:r>
            <a:r>
              <a:rPr lang="en"/>
              <a:t>properties changes</a:t>
            </a:r>
            <a:r>
              <a:rPr lang="en"/>
              <a:t>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Fault Management: inject or clear fault by using dynamci_configuration package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Mission Control</a:t>
            </a:r>
            <a:r>
              <a:rPr lang="en"/>
              <a:t> Component</a:t>
            </a:r>
            <a:endParaRPr/>
          </a:p>
        </p:txBody>
      </p:sp>
      <p:sp>
        <p:nvSpPr>
          <p:cNvPr id="100" name="Google Shape;100;p19"/>
          <p:cNvSpPr txBox="1"/>
          <p:nvPr>
            <p:ph idx="1" type="body"/>
          </p:nvPr>
        </p:nvSpPr>
        <p:spPr>
          <a:xfrm>
            <a:off x="311700" y="1152475"/>
            <a:ext cx="8520600" cy="389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Parse a mission specification</a:t>
            </a:r>
            <a:endParaRPr/>
          </a:p>
          <a:p>
            <a:pPr indent="-317500" lvl="1" marL="914400" rtl="0" algn="l">
              <a:spcBef>
                <a:spcPts val="0"/>
              </a:spcBef>
              <a:spcAft>
                <a:spcPts val="0"/>
              </a:spcAft>
              <a:buSzPts val="1400"/>
              <a:buChar char="○"/>
            </a:pPr>
            <a:r>
              <a:rPr lang="en"/>
              <a:t>M</a:t>
            </a:r>
            <a:r>
              <a:rPr lang="en"/>
              <a:t>onitor the status of the mission</a:t>
            </a:r>
            <a:endParaRPr/>
          </a:p>
          <a:p>
            <a:pPr indent="-317500" lvl="1" marL="914400" rtl="0" algn="l">
              <a:spcBef>
                <a:spcPts val="0"/>
              </a:spcBef>
              <a:spcAft>
                <a:spcPts val="0"/>
              </a:spcAft>
              <a:buSzPts val="1400"/>
              <a:buChar char="○"/>
            </a:pPr>
            <a:r>
              <a:rPr lang="en"/>
              <a:t>Decide the next task</a:t>
            </a:r>
            <a:endParaRPr/>
          </a:p>
          <a:p>
            <a:pPr indent="-317500" lvl="1" marL="914400" rtl="0" algn="l">
              <a:spcBef>
                <a:spcPts val="0"/>
              </a:spcBef>
              <a:spcAft>
                <a:spcPts val="0"/>
              </a:spcAft>
              <a:buSzPts val="1400"/>
              <a:buChar char="○"/>
            </a:pPr>
            <a:r>
              <a:rPr lang="en"/>
              <a:t>Monitor the status of the current task</a:t>
            </a:r>
            <a:endParaRPr/>
          </a:p>
          <a:p>
            <a:pPr indent="-317500" lvl="1" marL="914400" rtl="0" algn="l">
              <a:spcBef>
                <a:spcPts val="0"/>
              </a:spcBef>
              <a:spcAft>
                <a:spcPts val="0"/>
              </a:spcAft>
              <a:buSzPts val="1400"/>
              <a:buChar char="○"/>
            </a:pPr>
            <a:r>
              <a:rPr lang="en"/>
              <a:t>Request to Analysis Component terminate the current task</a:t>
            </a:r>
            <a:endParaRPr/>
          </a:p>
          <a:p>
            <a:pPr indent="-317500" lvl="1" marL="914400" rtl="0" algn="l">
              <a:spcBef>
                <a:spcPts val="0"/>
              </a:spcBef>
              <a:spcAft>
                <a:spcPts val="0"/>
              </a:spcAft>
              <a:buSzPts val="1400"/>
              <a:buChar char="○"/>
            </a:pPr>
            <a:r>
              <a:rPr lang="en"/>
              <a:t>Request Analysis Component to do a new task</a:t>
            </a:r>
            <a:endParaRPr/>
          </a:p>
          <a:p>
            <a:pPr indent="-342900" lvl="0" marL="457200" rtl="0" algn="l">
              <a:spcBef>
                <a:spcPts val="0"/>
              </a:spcBef>
              <a:spcAft>
                <a:spcPts val="0"/>
              </a:spcAft>
              <a:buSzPts val="1800"/>
              <a:buChar char="●"/>
            </a:pPr>
            <a:r>
              <a:rPr lang="en"/>
              <a:t>How</a:t>
            </a:r>
            <a:endParaRPr/>
          </a:p>
          <a:p>
            <a:pPr indent="-317500" lvl="1" marL="914400" rtl="0" algn="l">
              <a:spcBef>
                <a:spcPts val="0"/>
              </a:spcBef>
              <a:spcAft>
                <a:spcPts val="0"/>
              </a:spcAft>
              <a:buSzPts val="1400"/>
              <a:buChar char="○"/>
            </a:pPr>
            <a:r>
              <a:rPr lang="en"/>
              <a:t>Status of the mission: causal model? (# of number tasks completed)</a:t>
            </a:r>
            <a:endParaRPr/>
          </a:p>
          <a:p>
            <a:pPr indent="-317500" lvl="1" marL="914400" rtl="0" algn="l">
              <a:spcBef>
                <a:spcPts val="0"/>
              </a:spcBef>
              <a:spcAft>
                <a:spcPts val="0"/>
              </a:spcAft>
              <a:buSzPts val="1400"/>
              <a:buChar char="○"/>
            </a:pPr>
            <a:r>
              <a:rPr lang="en"/>
              <a:t>Determination of the next task - causal model? (the next task in sequence)</a:t>
            </a:r>
            <a:endParaRPr/>
          </a:p>
          <a:p>
            <a:pPr indent="-317500" lvl="1" marL="914400" rtl="0" algn="l">
              <a:spcBef>
                <a:spcPts val="0"/>
              </a:spcBef>
              <a:spcAft>
                <a:spcPts val="0"/>
              </a:spcAft>
              <a:buSzPts val="1400"/>
              <a:buChar char="○"/>
            </a:pPr>
            <a:r>
              <a:rPr lang="en"/>
              <a:t>Status of the current task: subscribe to a ROS topic</a:t>
            </a:r>
            <a:endParaRPr/>
          </a:p>
          <a:p>
            <a:pPr indent="-317500" lvl="1" marL="914400" rtl="0" algn="l">
              <a:spcBef>
                <a:spcPts val="0"/>
              </a:spcBef>
              <a:spcAft>
                <a:spcPts val="0"/>
              </a:spcAft>
              <a:buSzPts val="1400"/>
              <a:buChar char="○"/>
            </a:pPr>
            <a:r>
              <a:rPr lang="en"/>
              <a:t>Requests to Analysis Component: publish ROS topics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Component</a:t>
            </a:r>
            <a:endParaRPr/>
          </a:p>
        </p:txBody>
      </p:sp>
      <p:sp>
        <p:nvSpPr>
          <p:cNvPr id="106" name="Google Shape;106;p20"/>
          <p:cNvSpPr txBox="1"/>
          <p:nvPr>
            <p:ph idx="1" type="body"/>
          </p:nvPr>
        </p:nvSpPr>
        <p:spPr>
          <a:xfrm>
            <a:off x="311700" y="1152475"/>
            <a:ext cx="8520600" cy="3909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Queue a new task sent from Mission Control Component</a:t>
            </a:r>
            <a:endParaRPr/>
          </a:p>
          <a:p>
            <a:pPr indent="-317500" lvl="1" marL="914400" rtl="0" algn="l">
              <a:spcBef>
                <a:spcPts val="0"/>
              </a:spcBef>
              <a:spcAft>
                <a:spcPts val="0"/>
              </a:spcAft>
              <a:buSzPts val="1400"/>
              <a:buChar char="○"/>
            </a:pPr>
            <a:r>
              <a:rPr lang="en"/>
              <a:t>Starts, terminate and complete the current task</a:t>
            </a:r>
            <a:endParaRPr/>
          </a:p>
          <a:p>
            <a:pPr indent="-317500" lvl="1" marL="914400" rtl="0" algn="l">
              <a:spcBef>
                <a:spcPts val="0"/>
              </a:spcBef>
              <a:spcAft>
                <a:spcPts val="0"/>
              </a:spcAft>
              <a:buSzPts val="1400"/>
              <a:buChar char="○"/>
            </a:pPr>
            <a:r>
              <a:rPr lang="en"/>
              <a:t>Monitor the status of the current task</a:t>
            </a:r>
            <a:endParaRPr/>
          </a:p>
          <a:p>
            <a:pPr indent="-317500" lvl="1" marL="914400" rtl="0" algn="l">
              <a:spcBef>
                <a:spcPts val="0"/>
              </a:spcBef>
              <a:spcAft>
                <a:spcPts val="0"/>
              </a:spcAft>
              <a:buSzPts val="1400"/>
              <a:buChar char="○"/>
            </a:pPr>
            <a:r>
              <a:rPr lang="en"/>
              <a:t>Adaptation event trigger analysis</a:t>
            </a:r>
            <a:endParaRPr/>
          </a:p>
          <a:p>
            <a:pPr indent="-317500" lvl="1" marL="914400" rtl="0" algn="l">
              <a:spcBef>
                <a:spcPts val="0"/>
              </a:spcBef>
              <a:spcAft>
                <a:spcPts val="0"/>
              </a:spcAft>
              <a:buSzPts val="1400"/>
              <a:buChar char="○"/>
            </a:pPr>
            <a:r>
              <a:rPr lang="en"/>
              <a:t>Request to Knowledge component to update machine learning models</a:t>
            </a:r>
            <a:endParaRPr/>
          </a:p>
          <a:p>
            <a:pPr indent="-317500" lvl="1" marL="914400" rtl="0" algn="l">
              <a:spcBef>
                <a:spcPts val="0"/>
              </a:spcBef>
              <a:spcAft>
                <a:spcPts val="0"/>
              </a:spcAft>
              <a:buSzPts val="1400"/>
              <a:buChar char="○"/>
            </a:pPr>
            <a:r>
              <a:rPr lang="en"/>
              <a:t>Request to Knowledge component update the run-time information (part of knowledge)</a:t>
            </a:r>
            <a:endParaRPr/>
          </a:p>
          <a:p>
            <a:pPr indent="-317500" lvl="1" marL="914400" rtl="0" algn="l">
              <a:spcBef>
                <a:spcPts val="0"/>
              </a:spcBef>
              <a:spcAft>
                <a:spcPts val="0"/>
              </a:spcAft>
              <a:buSzPts val="1400"/>
              <a:buChar char="○"/>
            </a:pPr>
            <a:r>
              <a:rPr lang="en"/>
              <a:t>Request to Plan </a:t>
            </a:r>
            <a:r>
              <a:rPr lang="en"/>
              <a:t>component</a:t>
            </a:r>
            <a:r>
              <a:rPr lang="en"/>
              <a:t> to create a new plan for the current task</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How:</a:t>
            </a:r>
            <a:endParaRPr/>
          </a:p>
          <a:p>
            <a:pPr indent="-317500" lvl="1" marL="914400" rtl="0" algn="l">
              <a:spcBef>
                <a:spcPts val="0"/>
              </a:spcBef>
              <a:spcAft>
                <a:spcPts val="0"/>
              </a:spcAft>
              <a:buSzPts val="1400"/>
              <a:buChar char="○"/>
            </a:pPr>
            <a:r>
              <a:rPr lang="en"/>
              <a:t>Requests to Knowledge </a:t>
            </a:r>
            <a:r>
              <a:rPr lang="en"/>
              <a:t>component</a:t>
            </a:r>
            <a:r>
              <a:rPr lang="en"/>
              <a:t>: ROS services + </a:t>
            </a:r>
            <a:r>
              <a:rPr lang="en"/>
              <a:t>Integration</a:t>
            </a:r>
            <a:r>
              <a:rPr lang="en"/>
              <a:t> of machine-learning models into the model-update Python package</a:t>
            </a:r>
            <a:endParaRPr/>
          </a:p>
          <a:p>
            <a:pPr indent="-317500" lvl="1" marL="914400" rtl="0" algn="l">
              <a:spcBef>
                <a:spcPts val="0"/>
              </a:spcBef>
              <a:spcAft>
                <a:spcPts val="0"/>
              </a:spcAft>
              <a:buSzPts val="1400"/>
              <a:buChar char="○"/>
            </a:pPr>
            <a:r>
              <a:rPr lang="en"/>
              <a:t>Adaptation trigger analysis: condition checking inside Analysis </a:t>
            </a:r>
            <a:r>
              <a:rPr lang="en"/>
              <a:t>component</a:t>
            </a:r>
            <a:endParaRPr/>
          </a:p>
          <a:p>
            <a:pPr indent="-317500" lvl="1" marL="914400" rtl="0" algn="l">
              <a:spcBef>
                <a:spcPts val="0"/>
              </a:spcBef>
              <a:spcAft>
                <a:spcPts val="0"/>
              </a:spcAft>
              <a:buSzPts val="1400"/>
              <a:buChar char="○"/>
            </a:pPr>
            <a:r>
              <a:rPr lang="en"/>
              <a:t>Request to Plan </a:t>
            </a:r>
            <a:r>
              <a:rPr lang="en"/>
              <a:t>component: publish to ROS topic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a:t>
            </a:r>
            <a:r>
              <a:rPr lang="en"/>
              <a:t>Component</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Maintain machine learning models</a:t>
            </a:r>
            <a:endParaRPr/>
          </a:p>
          <a:p>
            <a:pPr indent="-317500" lvl="1" marL="914400" rtl="0" algn="l">
              <a:spcBef>
                <a:spcPts val="0"/>
              </a:spcBef>
              <a:spcAft>
                <a:spcPts val="0"/>
              </a:spcAft>
              <a:buSzPts val="1400"/>
              <a:buChar char="○"/>
            </a:pPr>
            <a:r>
              <a:rPr lang="en"/>
              <a:t>Maintain runtime information</a:t>
            </a:r>
            <a:endParaRPr/>
          </a:p>
          <a:p>
            <a:pPr indent="-317500" lvl="1" marL="914400" rtl="0" algn="l">
              <a:spcBef>
                <a:spcPts val="0"/>
              </a:spcBef>
              <a:spcAft>
                <a:spcPts val="0"/>
              </a:spcAft>
              <a:buSzPts val="1400"/>
              <a:buChar char="○"/>
            </a:pPr>
            <a:r>
              <a:rPr lang="en"/>
              <a:t>Knowledge update service</a:t>
            </a:r>
            <a:endParaRPr/>
          </a:p>
          <a:p>
            <a:pPr indent="-342900" lvl="0" marL="457200" rtl="0" algn="l">
              <a:spcBef>
                <a:spcPts val="0"/>
              </a:spcBef>
              <a:spcAft>
                <a:spcPts val="0"/>
              </a:spcAft>
              <a:buSzPts val="1800"/>
              <a:buChar char="●"/>
            </a:pPr>
            <a:r>
              <a:rPr lang="en"/>
              <a:t>How:</a:t>
            </a:r>
            <a:endParaRPr/>
          </a:p>
          <a:p>
            <a:pPr indent="-317500" lvl="1" marL="914400" rtl="0" algn="l">
              <a:spcBef>
                <a:spcPts val="0"/>
              </a:spcBef>
              <a:spcAft>
                <a:spcPts val="0"/>
              </a:spcAft>
              <a:buSzPts val="1400"/>
              <a:buChar char="○"/>
            </a:pPr>
            <a:r>
              <a:rPr lang="en"/>
              <a:t>R</a:t>
            </a:r>
            <a:r>
              <a:rPr lang="en"/>
              <a:t>etrain models using integrated python package </a:t>
            </a:r>
            <a:endParaRPr/>
          </a:p>
          <a:p>
            <a:pPr indent="-317500" lvl="1" marL="914400" rtl="0" algn="l">
              <a:spcBef>
                <a:spcPts val="0"/>
              </a:spcBef>
              <a:spcAft>
                <a:spcPts val="0"/>
              </a:spcAft>
              <a:buSzPts val="1400"/>
              <a:buChar char="○"/>
            </a:pPr>
            <a:r>
              <a:rPr lang="en"/>
              <a:t>Create &amp; update a runtime info file for a task</a:t>
            </a:r>
            <a:endParaRPr/>
          </a:p>
          <a:p>
            <a:pPr indent="-317500" lvl="1" marL="914400" rtl="0" algn="l">
              <a:spcBef>
                <a:spcPts val="0"/>
              </a:spcBef>
              <a:spcAft>
                <a:spcPts val="0"/>
              </a:spcAft>
              <a:buSzPts val="1400"/>
              <a:buChar char="○"/>
            </a:pPr>
            <a:r>
              <a:rPr lang="en"/>
              <a:t>Knowledge update service: ROS services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