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7E872-A625-FD4A-B1A0-03555816477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24AB3-BBB4-294F-9F47-C85E54C40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53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%3A%2F%2Fen.wikipedia.org%2Fwiki%2FTight_junct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google.com/url?q=https%3A%2F%2Fen.wikipedia.org%2Fwiki%2FCD31" TargetMode="External"/><Relationship Id="rId4" Type="http://schemas.openxmlformats.org/officeDocument/2006/relationships/hyperlink" Target="https://www.google.com/url?q=https%3A%2F%2Fen.wikipedia.org%2Fwiki%2FTUNEL_assa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24AB3-BBB4-294F-9F47-C85E54C400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71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HNE, a marker for oxidative stress 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3"/>
              </a:rPr>
              <a:t>Zonnula occludens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(ZO) are scaffolding proteins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4"/>
              </a:rPr>
              <a:t>Terminal deoxynucleotidyl transferase dUTP nick end labeling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(TUNEL) is an assay that that detects apoptotic cells undergoing extensive DNA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degredation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5"/>
              </a:rPr>
              <a:t>Platelet endothelial cell adhesion molecule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(PECAM) is a protein that functions as an adhesive stress-response to both maintain cell junctional integrity and speed restoration of vascular permeability.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24AB3-BBB4-294F-9F47-C85E54C400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9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2450-830C-E547-B79E-98C03C92D4A6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5A86-95D8-C943-AB9B-3846EA89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0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2450-830C-E547-B79E-98C03C92D4A6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5A86-95D8-C943-AB9B-3846EA89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7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2450-830C-E547-B79E-98C03C92D4A6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5A86-95D8-C943-AB9B-3846EA89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5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2450-830C-E547-B79E-98C03C92D4A6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5A86-95D8-C943-AB9B-3846EA89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5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2450-830C-E547-B79E-98C03C92D4A6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5A86-95D8-C943-AB9B-3846EA89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2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2450-830C-E547-B79E-98C03C92D4A6}" type="datetimeFigureOut">
              <a:rPr lang="en-US" smtClean="0"/>
              <a:t>5/30/24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5A86-95D8-C943-AB9B-3846EA89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2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2450-830C-E547-B79E-98C03C92D4A6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5A86-95D8-C943-AB9B-3846EA89DFF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6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2450-830C-E547-B79E-98C03C92D4A6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5A86-95D8-C943-AB9B-3846EA89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2450-830C-E547-B79E-98C03C92D4A6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5A86-95D8-C943-AB9B-3846EA89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2450-830C-E547-B79E-98C03C92D4A6}" type="datetimeFigureOut">
              <a:rPr lang="en-US" smtClean="0"/>
              <a:t>5/30/24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5A86-95D8-C943-AB9B-3846EA89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0E2450-830C-E547-B79E-98C03C92D4A6}" type="datetimeFigureOut">
              <a:rPr lang="en-US" smtClean="0"/>
              <a:t>5/30/24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5A86-95D8-C943-AB9B-3846EA89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0E2450-830C-E547-B79E-98C03C92D4A6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90B5A86-95D8-C943-AB9B-3846EA89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9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654D-3C22-4FBF-3B66-3E77F675A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Module 2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Working with data: </a:t>
            </a:r>
            <a:b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introduction to tabular data</a:t>
            </a:r>
          </a:p>
        </p:txBody>
      </p:sp>
    </p:spTree>
    <p:extLst>
      <p:ext uri="{BB962C8B-B14F-4D97-AF65-F5344CB8AC3E}">
        <p14:creationId xmlns:p14="http://schemas.microsoft.com/office/powerpoint/2010/main" val="237904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C4301-1426-BFE2-7234-9115AE93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97" y="130302"/>
            <a:ext cx="11649205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Tabular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FCDD-6AFD-1760-4BD4-DC638E9F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397" y="1481954"/>
            <a:ext cx="11649204" cy="5019054"/>
          </a:xfrm>
        </p:spPr>
        <p:txBody>
          <a:bodyPr>
            <a:normAutofit/>
          </a:bodyPr>
          <a:lstStyle/>
          <a:p>
            <a:r>
              <a:rPr lang="en-US" sz="2400" dirty="0"/>
              <a:t>Data arranged in rows and columns</a:t>
            </a:r>
          </a:p>
          <a:p>
            <a:r>
              <a:rPr lang="en-US" sz="2400" dirty="0"/>
              <a:t>Can be numerical or categorical or a mixture</a:t>
            </a:r>
          </a:p>
          <a:p>
            <a:r>
              <a:rPr lang="en-US" sz="2400" dirty="0"/>
              <a:t>Common data formats: comma separated value (CSV, .csv), tab separated value (TSV, .</a:t>
            </a:r>
            <a:r>
              <a:rPr lang="en-US" sz="2400" dirty="0" err="1"/>
              <a:t>tsv</a:t>
            </a:r>
            <a:r>
              <a:rPr lang="en-US" sz="2400" dirty="0"/>
              <a:t>)</a:t>
            </a:r>
          </a:p>
          <a:p>
            <a:r>
              <a:rPr lang="en-US" sz="2400" dirty="0"/>
              <a:t>Tools: Excel, Google Sheets</a:t>
            </a:r>
          </a:p>
          <a:p>
            <a:r>
              <a:rPr lang="en-US" sz="2400" dirty="0"/>
              <a:t>Python libraries: Pandas, NumPy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CED56B-3BA4-F61B-1BF4-1FA08CCB0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437134"/>
              </p:ext>
            </p:extLst>
          </p:nvPr>
        </p:nvGraphicFramePr>
        <p:xfrm>
          <a:off x="5199116" y="3097054"/>
          <a:ext cx="4064000" cy="238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103634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88352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8620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698030"/>
                    </a:ext>
                  </a:extLst>
                </a:gridCol>
              </a:tblGrid>
              <a:tr h="597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71785"/>
                  </a:ext>
                </a:extLst>
              </a:tr>
              <a:tr h="597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59409"/>
                  </a:ext>
                </a:extLst>
              </a:tr>
              <a:tr h="597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58717"/>
                  </a:ext>
                </a:extLst>
              </a:tr>
              <a:tr h="597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06230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59096F-0B68-BC57-F485-B5C837EF7037}"/>
              </a:ext>
            </a:extLst>
          </p:cNvPr>
          <p:cNvCxnSpPr/>
          <p:nvPr/>
        </p:nvCxnSpPr>
        <p:spPr>
          <a:xfrm flipH="1">
            <a:off x="9406759" y="3352800"/>
            <a:ext cx="5780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72FDF9-7CB4-FD8D-A69B-FF28EF3C7F8E}"/>
              </a:ext>
            </a:extLst>
          </p:cNvPr>
          <p:cNvSpPr txBox="1"/>
          <p:nvPr/>
        </p:nvSpPr>
        <p:spPr>
          <a:xfrm>
            <a:off x="9984828" y="3168134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“header”</a:t>
            </a:r>
          </a:p>
          <a:p>
            <a:r>
              <a:rPr lang="en-US" dirty="0"/>
              <a:t>column names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E6ACB1-A05A-4094-6E67-DD1FE6C5D1EC}"/>
              </a:ext>
            </a:extLst>
          </p:cNvPr>
          <p:cNvCxnSpPr>
            <a:cxnSpLocks/>
          </p:cNvCxnSpPr>
          <p:nvPr/>
        </p:nvCxnSpPr>
        <p:spPr>
          <a:xfrm flipV="1">
            <a:off x="5607270" y="5638800"/>
            <a:ext cx="0" cy="362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2F26B9-87FA-CD9D-9169-CBD9F39A2519}"/>
              </a:ext>
            </a:extLst>
          </p:cNvPr>
          <p:cNvSpPr txBox="1"/>
          <p:nvPr/>
        </p:nvSpPr>
        <p:spPr>
          <a:xfrm>
            <a:off x="5332809" y="6017609"/>
            <a:ext cx="121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“index”</a:t>
            </a:r>
          </a:p>
          <a:p>
            <a:r>
              <a:rPr lang="en-US" dirty="0"/>
              <a:t>row names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D85F13-9D08-245B-7459-00AC2375E6F7}"/>
              </a:ext>
            </a:extLst>
          </p:cNvPr>
          <p:cNvCxnSpPr>
            <a:cxnSpLocks/>
          </p:cNvCxnSpPr>
          <p:nvPr/>
        </p:nvCxnSpPr>
        <p:spPr>
          <a:xfrm flipH="1" flipV="1">
            <a:off x="8849712" y="5202620"/>
            <a:ext cx="557047" cy="436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4D043F-8633-85CB-E6C6-E70C531A58A0}"/>
              </a:ext>
            </a:extLst>
          </p:cNvPr>
          <p:cNvSpPr txBox="1"/>
          <p:nvPr/>
        </p:nvSpPr>
        <p:spPr>
          <a:xfrm>
            <a:off x="8849712" y="580173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data point</a:t>
            </a:r>
          </a:p>
        </p:txBody>
      </p:sp>
    </p:spTree>
    <p:extLst>
      <p:ext uri="{BB962C8B-B14F-4D97-AF65-F5344CB8AC3E}">
        <p14:creationId xmlns:p14="http://schemas.microsoft.com/office/powerpoint/2010/main" val="2338122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2CD541-4255-D481-DE98-9DE68488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8" y="130571"/>
            <a:ext cx="11920603" cy="559268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Many biological data types are captured in tabular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421BA-8115-EC1E-E74C-E75694ED4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97" y="1166156"/>
            <a:ext cx="7772400" cy="1315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DF0F1B-72EC-30EC-860F-DA563B5C81C2}"/>
              </a:ext>
            </a:extLst>
          </p:cNvPr>
          <p:cNvSpPr txBox="1"/>
          <p:nvPr/>
        </p:nvSpPr>
        <p:spPr>
          <a:xfrm>
            <a:off x="2955844" y="713852"/>
            <a:ext cx="213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microCT</a:t>
            </a:r>
            <a:r>
              <a:rPr lang="en-US" dirty="0"/>
              <a:t> (OSD-557)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A618D-12FB-66F7-BBE2-CBB7076A1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97" y="5056293"/>
            <a:ext cx="1730512" cy="1444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0A9923-568B-67C2-40CD-58B36D7A915F}"/>
              </a:ext>
            </a:extLst>
          </p:cNvPr>
          <p:cNvSpPr txBox="1"/>
          <p:nvPr/>
        </p:nvSpPr>
        <p:spPr>
          <a:xfrm>
            <a:off x="1593850" y="4634991"/>
            <a:ext cx="512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ZO, PECAM, TUNEL Microscopy Staining (OSD-568)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F50E5E-1D1A-EE26-8A29-4D8C0D927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594" y="5044640"/>
            <a:ext cx="1730513" cy="14446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607A2E-770B-7031-BDD0-EFA2D5137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7046" y="5040422"/>
            <a:ext cx="4421920" cy="14488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A9719C-9C50-7B4E-7D25-4A572A31F8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97" y="3107674"/>
            <a:ext cx="7772400" cy="13090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8F0D0D-47A1-65D9-1C10-480DF8320402}"/>
              </a:ext>
            </a:extLst>
          </p:cNvPr>
          <p:cNvSpPr txBox="1"/>
          <p:nvPr/>
        </p:nvSpPr>
        <p:spPr>
          <a:xfrm>
            <a:off x="2526514" y="2707210"/>
            <a:ext cx="318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Intraocular Pressure (OSD-583)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F0748E-8671-B2D9-C3E3-3C740675AE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6905" y="2022812"/>
            <a:ext cx="3181064" cy="34787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B4F938-18C1-6CAE-7B3B-A123404BE008}"/>
              </a:ext>
            </a:extLst>
          </p:cNvPr>
          <p:cNvSpPr txBox="1"/>
          <p:nvPr/>
        </p:nvSpPr>
        <p:spPr>
          <a:xfrm>
            <a:off x="8893008" y="1529424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 sequencing (OSD-255)</a:t>
            </a:r>
          </a:p>
        </p:txBody>
      </p:sp>
    </p:spTree>
    <p:extLst>
      <p:ext uri="{BB962C8B-B14F-4D97-AF65-F5344CB8AC3E}">
        <p14:creationId xmlns:p14="http://schemas.microsoft.com/office/powerpoint/2010/main" val="1309561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C4301-1426-BFE2-7234-9115AE93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97" y="130302"/>
            <a:ext cx="11649205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Working with tabular data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FCDD-6AFD-1760-4BD4-DC638E9F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397" y="1481954"/>
            <a:ext cx="11649204" cy="5019054"/>
          </a:xfrm>
        </p:spPr>
        <p:txBody>
          <a:bodyPr>
            <a:normAutofit/>
          </a:bodyPr>
          <a:lstStyle/>
          <a:p>
            <a:r>
              <a:rPr lang="en-US" sz="2400" b="1" dirty="0"/>
              <a:t>NumPy</a:t>
            </a:r>
          </a:p>
          <a:p>
            <a:pPr lvl="1"/>
            <a:r>
              <a:rPr lang="en-US" sz="2200" dirty="0"/>
              <a:t>Library for working with numerical data</a:t>
            </a:r>
          </a:p>
          <a:p>
            <a:pPr lvl="1"/>
            <a:r>
              <a:rPr lang="en-US" sz="2200" dirty="0"/>
              <a:t>“Array” format</a:t>
            </a:r>
          </a:p>
          <a:p>
            <a:pPr lvl="1"/>
            <a:r>
              <a:rPr lang="en-US" sz="2200" dirty="0"/>
              <a:t>Capabilities for </a:t>
            </a:r>
            <a:r>
              <a:rPr lang="en-US" sz="2200" dirty="0" err="1"/>
              <a:t>umerical</a:t>
            </a:r>
            <a:r>
              <a:rPr lang="en-US" sz="2200" dirty="0"/>
              <a:t> operations, mathematical functions, statistical analysis</a:t>
            </a:r>
          </a:p>
          <a:p>
            <a:pPr lvl="1"/>
            <a:r>
              <a:rPr lang="en-US" sz="2200" dirty="0"/>
              <a:t>Fast processing of large datasets</a:t>
            </a:r>
          </a:p>
          <a:p>
            <a:r>
              <a:rPr lang="en-US" sz="2400" b="1" dirty="0"/>
              <a:t>Pandas</a:t>
            </a:r>
          </a:p>
          <a:p>
            <a:pPr lvl="1"/>
            <a:r>
              <a:rPr lang="en-US" sz="2200" dirty="0"/>
              <a:t>Library for flexible analysis of structured data </a:t>
            </a:r>
          </a:p>
          <a:p>
            <a:pPr lvl="1"/>
            <a:r>
              <a:rPr lang="en-US" sz="2200" dirty="0"/>
              <a:t>“</a:t>
            </a:r>
            <a:r>
              <a:rPr lang="en-US" sz="2200" dirty="0" err="1"/>
              <a:t>DataFrame</a:t>
            </a:r>
            <a:r>
              <a:rPr lang="en-US" sz="2200" dirty="0"/>
              <a:t>” format for tabular data</a:t>
            </a:r>
          </a:p>
          <a:p>
            <a:pPr lvl="1"/>
            <a:r>
              <a:rPr lang="en-US" sz="2200" dirty="0"/>
              <a:t>Capabilities for data cleaning, aggregation, summarization, analysis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22BFF-5336-4166-75DB-593EACC53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097" y="1481954"/>
            <a:ext cx="2837792" cy="998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BF92D4-3083-6AF4-600F-111E8829D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593" y="3626703"/>
            <a:ext cx="2837792" cy="10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08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C4301-1426-BFE2-7234-9115AE93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97" y="130302"/>
            <a:ext cx="11649205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loading and exploration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FCDD-6AFD-1760-4BD4-DC638E9F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397" y="1481954"/>
            <a:ext cx="11649204" cy="5019054"/>
          </a:xfrm>
        </p:spPr>
        <p:txBody>
          <a:bodyPr>
            <a:normAutofit/>
          </a:bodyPr>
          <a:lstStyle/>
          <a:p>
            <a:r>
              <a:rPr lang="en-US" sz="2400" dirty="0" err="1"/>
              <a:t>pandas.read_csv</a:t>
            </a:r>
            <a:r>
              <a:rPr lang="en-US" sz="2400" dirty="0"/>
              <a:t>() </a:t>
            </a:r>
          </a:p>
          <a:p>
            <a:pPr lvl="1"/>
            <a:r>
              <a:rPr lang="en-US" sz="2200" dirty="0"/>
              <a:t>Read in a CSV or TSV file (specify separator if TSV) to </a:t>
            </a:r>
            <a:r>
              <a:rPr lang="en-US" sz="2200" dirty="0" err="1"/>
              <a:t>DataFrame</a:t>
            </a:r>
            <a:r>
              <a:rPr lang="en-US" sz="2200" dirty="0"/>
              <a:t> format</a:t>
            </a:r>
          </a:p>
          <a:p>
            <a:r>
              <a:rPr lang="en-US" sz="2400" dirty="0" err="1"/>
              <a:t>dataframe.head</a:t>
            </a:r>
            <a:r>
              <a:rPr lang="en-US" sz="2400" dirty="0"/>
              <a:t>()</a:t>
            </a:r>
          </a:p>
          <a:p>
            <a:pPr lvl="1"/>
            <a:r>
              <a:rPr lang="en-US" sz="2200" dirty="0"/>
              <a:t>View the first 5 rows of a </a:t>
            </a:r>
            <a:r>
              <a:rPr lang="en-US" sz="2200" dirty="0" err="1"/>
              <a:t>DataFrame</a:t>
            </a:r>
            <a:endParaRPr lang="en-US" sz="2200" dirty="0"/>
          </a:p>
          <a:p>
            <a:r>
              <a:rPr lang="en-US" sz="2400" dirty="0" err="1"/>
              <a:t>dataframe.info</a:t>
            </a:r>
            <a:r>
              <a:rPr lang="en-US" sz="2400" dirty="0"/>
              <a:t>() </a:t>
            </a:r>
          </a:p>
          <a:p>
            <a:pPr lvl="1"/>
            <a:r>
              <a:rPr lang="en-US" sz="2200" dirty="0"/>
              <a:t>Print information about a dataframe (values in each column, data types)</a:t>
            </a:r>
          </a:p>
          <a:p>
            <a:r>
              <a:rPr lang="en-US" sz="2400" dirty="0" err="1"/>
              <a:t>dataframe.describe</a:t>
            </a:r>
            <a:r>
              <a:rPr lang="en-US" sz="2400" dirty="0"/>
              <a:t>()</a:t>
            </a:r>
          </a:p>
          <a:p>
            <a:pPr lvl="1"/>
            <a:r>
              <a:rPr lang="en-US" sz="2200" dirty="0"/>
              <a:t>Summary table of the dataframe (mean, standard deviation...)</a:t>
            </a:r>
          </a:p>
        </p:txBody>
      </p:sp>
    </p:spTree>
    <p:extLst>
      <p:ext uri="{BB962C8B-B14F-4D97-AF65-F5344CB8AC3E}">
        <p14:creationId xmlns:p14="http://schemas.microsoft.com/office/powerpoint/2010/main" val="4007842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C4301-1426-BFE2-7234-9115AE93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97" y="130302"/>
            <a:ext cx="11649205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Using pandas and </a:t>
            </a:r>
            <a:r>
              <a:rPr lang="en-US" dirty="0" err="1">
                <a:solidFill>
                  <a:schemeClr val="tx1"/>
                </a:solidFill>
              </a:rPr>
              <a:t>numpy</a:t>
            </a:r>
            <a:r>
              <a:rPr lang="en-US" dirty="0">
                <a:solidFill>
                  <a:schemeClr val="tx1"/>
                </a:solidFill>
              </a:rPr>
              <a:t>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FCDD-6AFD-1760-4BD4-DC638E9F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397" y="1481954"/>
            <a:ext cx="11649204" cy="5019054"/>
          </a:xfrm>
        </p:spPr>
        <p:txBody>
          <a:bodyPr>
            <a:normAutofit/>
          </a:bodyPr>
          <a:lstStyle/>
          <a:p>
            <a:r>
              <a:rPr lang="en-US" sz="2400" dirty="0"/>
              <a:t>Mathematical operations in NumPy can use Pandas </a:t>
            </a:r>
            <a:r>
              <a:rPr lang="en-US" sz="2400" dirty="0" err="1"/>
              <a:t>DataFrames</a:t>
            </a:r>
            <a:r>
              <a:rPr lang="en-US" sz="2400" dirty="0"/>
              <a:t> as input</a:t>
            </a:r>
          </a:p>
          <a:p>
            <a:pPr lvl="1"/>
            <a:r>
              <a:rPr lang="en-US" sz="2200" dirty="0" err="1"/>
              <a:t>numpy.mean</a:t>
            </a:r>
            <a:r>
              <a:rPr lang="en-US" sz="2200" dirty="0"/>
              <a:t>(dataframe)</a:t>
            </a:r>
          </a:p>
          <a:p>
            <a:pPr lvl="1"/>
            <a:r>
              <a:rPr lang="en-US" sz="2200" dirty="0" err="1"/>
              <a:t>numpy.std</a:t>
            </a:r>
            <a:r>
              <a:rPr lang="en-US" sz="2200" dirty="0"/>
              <a:t>(dataframe)</a:t>
            </a:r>
          </a:p>
          <a:p>
            <a:r>
              <a:rPr lang="en-US" sz="2400" dirty="0"/>
              <a:t>Specify rows or columns using </a:t>
            </a:r>
            <a:r>
              <a:rPr lang="en-US" sz="2400" i="1" dirty="0"/>
              <a:t>axis</a:t>
            </a:r>
            <a:r>
              <a:rPr lang="en-US" sz="2400" dirty="0"/>
              <a:t> parameter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505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C4301-1426-BFE2-7234-9115AE93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97" y="130302"/>
            <a:ext cx="11649205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Feature scaling for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FCDD-6AFD-1760-4BD4-DC638E9F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396" y="1481954"/>
            <a:ext cx="11649205" cy="5180513"/>
          </a:xfrm>
        </p:spPr>
        <p:txBody>
          <a:bodyPr>
            <a:normAutofit/>
          </a:bodyPr>
          <a:lstStyle/>
          <a:p>
            <a:r>
              <a:rPr lang="en-US" sz="2400" b="1" dirty="0"/>
              <a:t>Feature Scaling</a:t>
            </a:r>
            <a:r>
              <a:rPr lang="en-US" sz="2400" dirty="0"/>
              <a:t>: an important preprocessing step in many machine learning workflows</a:t>
            </a:r>
          </a:p>
          <a:p>
            <a:r>
              <a:rPr lang="en-US" sz="2400" dirty="0"/>
              <a:t>Ensures all features contribute equally to the model by bringing them to a common scale</a:t>
            </a:r>
          </a:p>
          <a:p>
            <a:r>
              <a:rPr lang="en-US" sz="2400" dirty="0"/>
              <a:t>Prevents features with larger scales from dominating the learning process and skewing results</a:t>
            </a:r>
          </a:p>
          <a:p>
            <a:r>
              <a:rPr lang="en-US" sz="2400" dirty="0"/>
              <a:t>Enhances model interpretability as the impact of each feature is on a comparable scale</a:t>
            </a:r>
          </a:p>
          <a:p>
            <a:r>
              <a:rPr lang="en-US" sz="2400" dirty="0"/>
              <a:t>Essential for algorithms like K-Nearest Neighbors and Support Vector Machines, which rely on </a:t>
            </a:r>
            <a:r>
              <a:rPr lang="en-US" sz="2400" i="1" dirty="0"/>
              <a:t>distance calculations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68D1E-9CB9-DED2-B28F-4137B45E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548" y="4401247"/>
            <a:ext cx="3546708" cy="22612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6BCF7A-4038-7AE7-4CD7-6AD76118FF9B}"/>
              </a:ext>
            </a:extLst>
          </p:cNvPr>
          <p:cNvSpPr/>
          <p:nvPr/>
        </p:nvSpPr>
        <p:spPr>
          <a:xfrm>
            <a:off x="9900497" y="6662467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dirty="0"/>
              <a:t>https://</a:t>
            </a:r>
            <a:r>
              <a:rPr lang="en-US" sz="600" dirty="0" err="1"/>
              <a:t>towardsdatascience.com</a:t>
            </a:r>
            <a:r>
              <a:rPr lang="en-US" sz="600" dirty="0"/>
              <a:t>/all-about-feature-scaling-bcc0ad75cb35</a:t>
            </a:r>
          </a:p>
        </p:txBody>
      </p:sp>
    </p:spTree>
    <p:extLst>
      <p:ext uri="{BB962C8B-B14F-4D97-AF65-F5344CB8AC3E}">
        <p14:creationId xmlns:p14="http://schemas.microsoft.com/office/powerpoint/2010/main" val="3117556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C4301-1426-BFE2-7234-9115AE93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97" y="130302"/>
            <a:ext cx="11649205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Types of feature scaling for numerical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0C9FA4-D3A8-B167-8B5D-A6B91D56A55E}"/>
              </a:ext>
            </a:extLst>
          </p:cNvPr>
          <p:cNvCxnSpPr/>
          <p:nvPr/>
        </p:nvCxnSpPr>
        <p:spPr>
          <a:xfrm>
            <a:off x="6095999" y="1449324"/>
            <a:ext cx="0" cy="5234151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041C11-0F8C-1FB7-6D46-36FF31487BE6}"/>
              </a:ext>
            </a:extLst>
          </p:cNvPr>
          <p:cNvSpPr txBox="1"/>
          <p:nvPr/>
        </p:nvSpPr>
        <p:spPr>
          <a:xfrm>
            <a:off x="2606566" y="1449324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Normalization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51F74-434F-AD4B-168B-F0B55C383660}"/>
              </a:ext>
            </a:extLst>
          </p:cNvPr>
          <p:cNvSpPr txBox="1"/>
          <p:nvPr/>
        </p:nvSpPr>
        <p:spPr>
          <a:xfrm>
            <a:off x="7909034" y="1449324"/>
            <a:ext cx="189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Standardization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7837BE-0D0F-FB7B-324A-9C943BF59C82}"/>
              </a:ext>
            </a:extLst>
          </p:cNvPr>
          <p:cNvSpPr txBox="1"/>
          <p:nvPr/>
        </p:nvSpPr>
        <p:spPr>
          <a:xfrm>
            <a:off x="6432330" y="2144110"/>
            <a:ext cx="5339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Scales the data using mean and standard deviation (e.g. mean 0, standard deviation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values are not constrained to a specific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when feature distribution is consistent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790168-41EB-A9D7-7F21-8A79FC66557F}"/>
                  </a:ext>
                </a:extLst>
              </p:cNvPr>
              <p:cNvSpPr txBox="1"/>
              <p:nvPr/>
            </p:nvSpPr>
            <p:spPr>
              <a:xfrm>
                <a:off x="8209110" y="3752915"/>
                <a:ext cx="14450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790168-41EB-A9D7-7F21-8A79FC665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110" y="3752915"/>
                <a:ext cx="1445011" cy="610936"/>
              </a:xfrm>
              <a:prstGeom prst="rect">
                <a:avLst/>
              </a:prstGeom>
              <a:blipFill>
                <a:blip r:embed="rId2"/>
                <a:stretch>
                  <a:fillRect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A65D04-B947-5C16-AEBA-8262DF365506}"/>
                  </a:ext>
                </a:extLst>
              </p:cNvPr>
              <p:cNvSpPr txBox="1"/>
              <p:nvPr/>
            </p:nvSpPr>
            <p:spPr>
              <a:xfrm>
                <a:off x="6653384" y="4824220"/>
                <a:ext cx="22593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scaled data</a:t>
                </a:r>
                <a:endParaRPr lang="en-US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A65D04-B947-5C16-AEBA-8262DF365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384" y="4824220"/>
                <a:ext cx="2259385" cy="276999"/>
              </a:xfrm>
              <a:prstGeom prst="rect">
                <a:avLst/>
              </a:prstGeom>
              <a:blipFill>
                <a:blip r:embed="rId3"/>
                <a:stretch>
                  <a:fillRect l="-3352" t="-2608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F466E2-1B2E-E5C5-7263-84B9B923B270}"/>
                  </a:ext>
                </a:extLst>
              </p:cNvPr>
              <p:cNvSpPr txBox="1"/>
              <p:nvPr/>
            </p:nvSpPr>
            <p:spPr>
              <a:xfrm>
                <a:off x="6653383" y="5203442"/>
                <a:ext cx="19084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non-scaled data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F466E2-1B2E-E5C5-7263-84B9B923B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383" y="5203442"/>
                <a:ext cx="1908408" cy="276999"/>
              </a:xfrm>
              <a:prstGeom prst="rect">
                <a:avLst/>
              </a:prstGeom>
              <a:blipFill>
                <a:blip r:embed="rId4"/>
                <a:stretch>
                  <a:fillRect l="-3974" t="-21739" r="-6623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E66C9D-3315-7034-B0AC-351298352904}"/>
                  </a:ext>
                </a:extLst>
              </p:cNvPr>
              <p:cNvSpPr txBox="1"/>
              <p:nvPr/>
            </p:nvSpPr>
            <p:spPr>
              <a:xfrm>
                <a:off x="6653383" y="5579597"/>
                <a:ext cx="935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mean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E66C9D-3315-7034-B0AC-35129835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383" y="5579597"/>
                <a:ext cx="935962" cy="276999"/>
              </a:xfrm>
              <a:prstGeom prst="rect">
                <a:avLst/>
              </a:prstGeom>
              <a:blipFill>
                <a:blip r:embed="rId5"/>
                <a:stretch>
                  <a:fillRect l="-8000" t="-26087" r="-14667" b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8130E7-8840-336D-24DD-87E8EB0917AD}"/>
                  </a:ext>
                </a:extLst>
              </p:cNvPr>
              <p:cNvSpPr txBox="1"/>
              <p:nvPr/>
            </p:nvSpPr>
            <p:spPr>
              <a:xfrm>
                <a:off x="6653383" y="6000703"/>
                <a:ext cx="2109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standard deviation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8130E7-8840-336D-24DD-87E8EB091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383" y="6000703"/>
                <a:ext cx="2109873" cy="276999"/>
              </a:xfrm>
              <a:prstGeom prst="rect">
                <a:avLst/>
              </a:prstGeom>
              <a:blipFill>
                <a:blip r:embed="rId6"/>
                <a:stretch>
                  <a:fillRect l="-2381" t="-26087" r="-5357" b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CF67670-2261-8583-CBB0-A2E6ACBD5355}"/>
              </a:ext>
            </a:extLst>
          </p:cNvPr>
          <p:cNvSpPr txBox="1"/>
          <p:nvPr/>
        </p:nvSpPr>
        <p:spPr>
          <a:xfrm>
            <a:off x="588585" y="2035094"/>
            <a:ext cx="5339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Scales the data using minimum and maximum values (e.g. minimum 0, maximum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values are constrained to a specific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when feature distribution is not consistent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96A04B-115F-769E-C334-AF822655BFB6}"/>
                  </a:ext>
                </a:extLst>
              </p:cNvPr>
              <p:cNvSpPr txBox="1"/>
              <p:nvPr/>
            </p:nvSpPr>
            <p:spPr>
              <a:xfrm>
                <a:off x="2325494" y="3751935"/>
                <a:ext cx="2261645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𝑋𝑚𝑖𝑛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𝑋𝑚𝑖𝑛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96A04B-115F-769E-C334-AF822655B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494" y="3751935"/>
                <a:ext cx="2261645" cy="610873"/>
              </a:xfrm>
              <a:prstGeom prst="rect">
                <a:avLst/>
              </a:prstGeom>
              <a:blipFill>
                <a:blip r:embed="rId7"/>
                <a:stretch>
                  <a:fillRect t="-2041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7FAC9F-28C0-9135-050E-2513A6247AAA}"/>
                  </a:ext>
                </a:extLst>
              </p:cNvPr>
              <p:cNvSpPr txBox="1"/>
              <p:nvPr/>
            </p:nvSpPr>
            <p:spPr>
              <a:xfrm>
                <a:off x="1114767" y="4721997"/>
                <a:ext cx="22593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scaled data</a:t>
                </a:r>
                <a:endParaRPr lang="en-US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7FAC9F-28C0-9135-050E-2513A6247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67" y="4721997"/>
                <a:ext cx="2259385" cy="276999"/>
              </a:xfrm>
              <a:prstGeom prst="rect">
                <a:avLst/>
              </a:prstGeom>
              <a:blipFill>
                <a:blip r:embed="rId8"/>
                <a:stretch>
                  <a:fillRect l="-3352" t="-2727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7BDB82-EEA3-0526-6CCB-DC766CA1664A}"/>
                  </a:ext>
                </a:extLst>
              </p:cNvPr>
              <p:cNvSpPr txBox="1"/>
              <p:nvPr/>
            </p:nvSpPr>
            <p:spPr>
              <a:xfrm>
                <a:off x="1114766" y="5101219"/>
                <a:ext cx="19084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non-scaled data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7BDB82-EEA3-0526-6CCB-DC766CA16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66" y="5101219"/>
                <a:ext cx="1908408" cy="276999"/>
              </a:xfrm>
              <a:prstGeom prst="rect">
                <a:avLst/>
              </a:prstGeom>
              <a:blipFill>
                <a:blip r:embed="rId9"/>
                <a:stretch>
                  <a:fillRect l="-3947" t="-21739" r="-5921" b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32B954-E68F-8C9E-4784-FA1C565F27CB}"/>
                  </a:ext>
                </a:extLst>
              </p:cNvPr>
              <p:cNvSpPr txBox="1"/>
              <p:nvPr/>
            </p:nvSpPr>
            <p:spPr>
              <a:xfrm>
                <a:off x="1096524" y="5480441"/>
                <a:ext cx="365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minimum value of that feature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32B954-E68F-8C9E-4784-FA1C565F2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24" y="5480441"/>
                <a:ext cx="3657733" cy="276999"/>
              </a:xfrm>
              <a:prstGeom prst="rect">
                <a:avLst/>
              </a:prstGeom>
              <a:blipFill>
                <a:blip r:embed="rId10"/>
                <a:stretch>
                  <a:fillRect l="-2076" t="-26087" r="-3114" b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06CF96-A3A1-1B3B-5FC7-8E016DC350DC}"/>
                  </a:ext>
                </a:extLst>
              </p:cNvPr>
              <p:cNvSpPr txBox="1"/>
              <p:nvPr/>
            </p:nvSpPr>
            <p:spPr>
              <a:xfrm>
                <a:off x="1077342" y="5922179"/>
                <a:ext cx="37521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maximum value of that feature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06CF96-A3A1-1B3B-5FC7-8E016DC35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42" y="5922179"/>
                <a:ext cx="3752117" cy="276999"/>
              </a:xfrm>
              <a:prstGeom prst="rect">
                <a:avLst/>
              </a:prstGeom>
              <a:blipFill>
                <a:blip r:embed="rId11"/>
                <a:stretch>
                  <a:fillRect l="-2020" t="-26087" r="-2694" b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642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C4301-1426-BFE2-7234-9115AE93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97" y="130302"/>
            <a:ext cx="11649205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FCDD-6AFD-1760-4BD4-DC638E9FD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397" y="1481954"/>
            <a:ext cx="11649204" cy="5019054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62849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3F5CF97-B572-1947-ADAD-402B65CA44B7}" vid="{3228D259-55F1-ED44-8A85-A14E8CE6B1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997</TotalTime>
  <Words>546</Words>
  <Application>Microsoft Macintosh PowerPoint</Application>
  <PresentationFormat>Widescreen</PresentationFormat>
  <Paragraphs>73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Cambria Math</vt:lpstr>
      <vt:lpstr>Gill Sans MT</vt:lpstr>
      <vt:lpstr>Roboto</vt:lpstr>
      <vt:lpstr>Parcel</vt:lpstr>
      <vt:lpstr>Module 2  Working with data:  introduction to tabular data</vt:lpstr>
      <vt:lpstr>Tabular data</vt:lpstr>
      <vt:lpstr>Many biological data types are captured in tabular format</vt:lpstr>
      <vt:lpstr>Working with tabular data in python</vt:lpstr>
      <vt:lpstr>data loading and exploration with pandas</vt:lpstr>
      <vt:lpstr>Using pandas and numpy together</vt:lpstr>
      <vt:lpstr>Feature scaling for machine learning</vt:lpstr>
      <vt:lpstr>Types of feature scaling for numerical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Sanders, Lauren M. (ARC-SCR)</dc:creator>
  <cp:lastModifiedBy>Sanders, Lauren M. (ARC-SCR)</cp:lastModifiedBy>
  <cp:revision>5</cp:revision>
  <dcterms:created xsi:type="dcterms:W3CDTF">2024-05-30T22:20:27Z</dcterms:created>
  <dcterms:modified xsi:type="dcterms:W3CDTF">2024-05-31T14:58:23Z</dcterms:modified>
</cp:coreProperties>
</file>