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embeddedFontLst>
    <p:embeddedFont>
      <p:font typeface="Play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gkU7fRmewMY6IroSBfzrIRYhwq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lay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Play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Welcome to the lesson “Introduction to Space Biology Data”.</a:t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bf23218d3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bf23218d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bf23218d3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bf23218d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bf23218d3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bf23218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bf23218d3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bf23218d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bf23218d3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bf23218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d368555f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g2bd368555f0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120c5649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g2c120c56493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6bf5d455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26bf5d4554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 objectives of this lesson are: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127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>
                <a:solidFill>
                  <a:schemeClr val="dk1"/>
                </a:solidFill>
              </a:rPr>
              <a:t>Identify model organisms used for space biology research</a:t>
            </a:r>
            <a:endParaRPr sz="1200">
              <a:solidFill>
                <a:schemeClr val="dk1"/>
              </a:solidFill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>
                <a:solidFill>
                  <a:schemeClr val="dk1"/>
                </a:solidFill>
              </a:rPr>
              <a:t>Describe experiments for space biology research</a:t>
            </a:r>
            <a:endParaRPr sz="1200">
              <a:solidFill>
                <a:schemeClr val="dk1"/>
              </a:solidFill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>
                <a:solidFill>
                  <a:schemeClr val="dk1"/>
                </a:solidFill>
              </a:rPr>
              <a:t>Define data types and formats for space biology experiments</a:t>
            </a:r>
            <a:endParaRPr sz="1200">
              <a:solidFill>
                <a:schemeClr val="dk1"/>
              </a:solidFill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>
                <a:solidFill>
                  <a:schemeClr val="dk1"/>
                </a:solidFill>
              </a:rPr>
              <a:t>Define data types and formats for machine learning models</a:t>
            </a:r>
            <a:endParaRPr sz="1200">
              <a:solidFill>
                <a:schemeClr val="dk1"/>
              </a:solidFill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>
                <a:solidFill>
                  <a:schemeClr val="dk1"/>
                </a:solidFill>
              </a:rPr>
              <a:t>Describe training, testing, and validation data</a:t>
            </a:r>
            <a:endParaRPr sz="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6b4418b9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g26b4418b99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6bf23218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g26bf23218d3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6bf23218d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g26bf23218d3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6bf23218d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g26bf23218d3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bf23218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 this first section, we will identify model organisms which are used for space biology research.</a:t>
            </a:r>
            <a:endParaRPr/>
          </a:p>
        </p:txBody>
      </p:sp>
      <p:sp>
        <p:nvSpPr>
          <p:cNvPr id="94" name="Google Shape;94;g26bf23218d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bf23218d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g26bf23218d3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bf23218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g26bf23218d3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bf23218d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g26bf23218d3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bf5d4554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g26bf5d45542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 this first section, we will identify model organisms which are used for space biology research.</a:t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bf23218d3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bf23218d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Using scikit-learn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bf23218d3_0_42"/>
          <p:cNvSpPr txBox="1"/>
          <p:nvPr>
            <p:ph type="title"/>
          </p:nvPr>
        </p:nvSpPr>
        <p:spPr>
          <a:xfrm>
            <a:off x="-40650" y="0"/>
            <a:ext cx="10515600" cy="91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Scikit-learn random forest</a:t>
            </a:r>
            <a:endParaRPr/>
          </a:p>
        </p:txBody>
      </p:sp>
      <p:pic>
        <p:nvPicPr>
          <p:cNvPr id="146" name="Google Shape;146;g26bf23218d3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450" y="711275"/>
            <a:ext cx="6625576" cy="374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26bf23218d3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2900" y="4570725"/>
            <a:ext cx="7392672" cy="21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bf23218d3_0_50"/>
          <p:cNvSpPr txBox="1"/>
          <p:nvPr>
            <p:ph type="title"/>
          </p:nvPr>
        </p:nvSpPr>
        <p:spPr>
          <a:xfrm>
            <a:off x="-66525" y="0"/>
            <a:ext cx="10515600" cy="91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Scikit-learn k-means cluster</a:t>
            </a:r>
            <a:endParaRPr/>
          </a:p>
        </p:txBody>
      </p:sp>
      <p:pic>
        <p:nvPicPr>
          <p:cNvPr id="153" name="Google Shape;153;g26bf23218d3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0175" y="4007025"/>
            <a:ext cx="6886827" cy="258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26bf23218d3_0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3575" y="910200"/>
            <a:ext cx="6142350" cy="28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bf23218d3_0_57"/>
          <p:cNvSpPr txBox="1"/>
          <p:nvPr>
            <p:ph type="title"/>
          </p:nvPr>
        </p:nvSpPr>
        <p:spPr>
          <a:xfrm>
            <a:off x="0" y="54950"/>
            <a:ext cx="10515600" cy="58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Scikit-learn dbscan cluster</a:t>
            </a:r>
            <a:endParaRPr/>
          </a:p>
        </p:txBody>
      </p:sp>
      <p:pic>
        <p:nvPicPr>
          <p:cNvPr id="160" name="Google Shape;160;g26bf23218d3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5" y="1144700"/>
            <a:ext cx="5305525" cy="397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26bf23218d3_0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3950" y="1144700"/>
            <a:ext cx="6327749" cy="41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bf23218d3_0_74"/>
          <p:cNvSpPr txBox="1"/>
          <p:nvPr>
            <p:ph type="title"/>
          </p:nvPr>
        </p:nvSpPr>
        <p:spPr>
          <a:xfrm>
            <a:off x="-57900" y="-48450"/>
            <a:ext cx="10515600" cy="91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Scikit-learn PCA</a:t>
            </a:r>
            <a:endParaRPr/>
          </a:p>
        </p:txBody>
      </p:sp>
      <p:pic>
        <p:nvPicPr>
          <p:cNvPr id="167" name="Google Shape;167;g26bf23218d3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8600" y="826047"/>
            <a:ext cx="6113900" cy="458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26bf23218d3_0_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9625" y="1014150"/>
            <a:ext cx="6489974" cy="475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bf23218d3_0_63"/>
          <p:cNvSpPr txBox="1"/>
          <p:nvPr>
            <p:ph type="title"/>
          </p:nvPr>
        </p:nvSpPr>
        <p:spPr>
          <a:xfrm>
            <a:off x="0" y="0"/>
            <a:ext cx="8136900" cy="52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Scikit-learn linear regression</a:t>
            </a:r>
            <a:endParaRPr sz="3700"/>
          </a:p>
        </p:txBody>
      </p:sp>
      <p:pic>
        <p:nvPicPr>
          <p:cNvPr id="174" name="Google Shape;174;g26bf23218d3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83925" y="851888"/>
            <a:ext cx="6209374" cy="465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26bf23218d3_0_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9750" y="483425"/>
            <a:ext cx="6960199" cy="637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Training and testing data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d368555f0_0_4"/>
          <p:cNvSpPr txBox="1"/>
          <p:nvPr>
            <p:ph type="title"/>
          </p:nvPr>
        </p:nvSpPr>
        <p:spPr>
          <a:xfrm>
            <a:off x="0" y="0"/>
            <a:ext cx="121920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4300"/>
              <a:t>Splitting data into train, test, and validation sets</a:t>
            </a:r>
            <a:endParaRPr sz="4300"/>
          </a:p>
        </p:txBody>
      </p:sp>
      <p:sp>
        <p:nvSpPr>
          <p:cNvPr id="187" name="Google Shape;187;g2bd368555f0_0_4"/>
          <p:cNvSpPr/>
          <p:nvPr/>
        </p:nvSpPr>
        <p:spPr>
          <a:xfrm>
            <a:off x="1531500" y="2003213"/>
            <a:ext cx="8179200" cy="51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data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2bd368555f0_0_4"/>
          <p:cNvGrpSpPr/>
          <p:nvPr/>
        </p:nvGrpSpPr>
        <p:grpSpPr>
          <a:xfrm>
            <a:off x="1531500" y="3267300"/>
            <a:ext cx="8176050" cy="748800"/>
            <a:chOff x="1531500" y="2352900"/>
            <a:chExt cx="8176050" cy="748800"/>
          </a:xfrm>
        </p:grpSpPr>
        <p:sp>
          <p:nvSpPr>
            <p:cNvPr id="189" name="Google Shape;189;g2bd368555f0_0_4"/>
            <p:cNvSpPr/>
            <p:nvPr/>
          </p:nvSpPr>
          <p:spPr>
            <a:xfrm>
              <a:off x="1531500" y="2352900"/>
              <a:ext cx="5021400" cy="748800"/>
            </a:xfrm>
            <a:prstGeom prst="rect">
              <a:avLst/>
            </a:prstGeom>
            <a:solidFill>
              <a:srgbClr val="FCE5C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training data </a:t>
              </a:r>
              <a:endPara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(70%)</a:t>
              </a:r>
              <a:endPara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g2bd368555f0_0_4"/>
            <p:cNvSpPr/>
            <p:nvPr/>
          </p:nvSpPr>
          <p:spPr>
            <a:xfrm>
              <a:off x="6546450" y="2352900"/>
              <a:ext cx="1668600" cy="7488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testing data (15%)</a:t>
              </a:r>
              <a:endPara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2bd368555f0_0_4"/>
            <p:cNvSpPr/>
            <p:nvPr/>
          </p:nvSpPr>
          <p:spPr>
            <a:xfrm>
              <a:off x="8215050" y="2352900"/>
              <a:ext cx="1492500" cy="748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validation data (15%)</a:t>
              </a:r>
              <a:endParaRPr b="1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g2bd368555f0_0_4"/>
          <p:cNvSpPr txBox="1"/>
          <p:nvPr/>
        </p:nvSpPr>
        <p:spPr>
          <a:xfrm>
            <a:off x="2844000" y="4763275"/>
            <a:ext cx="27267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the parameters of the model?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2bd368555f0_0_4"/>
          <p:cNvSpPr txBox="1"/>
          <p:nvPr/>
        </p:nvSpPr>
        <p:spPr>
          <a:xfrm>
            <a:off x="6496825" y="4819975"/>
            <a:ext cx="1805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parameters are best?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2bd368555f0_0_4"/>
          <p:cNvSpPr txBox="1"/>
          <p:nvPr/>
        </p:nvSpPr>
        <p:spPr>
          <a:xfrm>
            <a:off x="8375475" y="4819975"/>
            <a:ext cx="13320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good is the model?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g2bd368555f0_0_4"/>
          <p:cNvCxnSpPr/>
          <p:nvPr/>
        </p:nvCxnSpPr>
        <p:spPr>
          <a:xfrm>
            <a:off x="7440075" y="4172800"/>
            <a:ext cx="9000" cy="4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6" name="Google Shape;196;g2bd368555f0_0_4"/>
          <p:cNvCxnSpPr/>
          <p:nvPr/>
        </p:nvCxnSpPr>
        <p:spPr>
          <a:xfrm>
            <a:off x="8996800" y="4217488"/>
            <a:ext cx="9000" cy="4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7" name="Google Shape;197;g2bd368555f0_0_4"/>
          <p:cNvCxnSpPr/>
          <p:nvPr/>
        </p:nvCxnSpPr>
        <p:spPr>
          <a:xfrm>
            <a:off x="4017875" y="4217500"/>
            <a:ext cx="9000" cy="4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8" name="Google Shape;198;g2bd368555f0_0_4"/>
          <p:cNvSpPr/>
          <p:nvPr/>
        </p:nvSpPr>
        <p:spPr>
          <a:xfrm rot="-5400000">
            <a:off x="3816225" y="368950"/>
            <a:ext cx="383100" cy="4876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2bd368555f0_0_4"/>
          <p:cNvSpPr/>
          <p:nvPr/>
        </p:nvSpPr>
        <p:spPr>
          <a:xfrm rot="-5400000">
            <a:off x="7148225" y="2011350"/>
            <a:ext cx="383100" cy="1513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2bd368555f0_0_4"/>
          <p:cNvSpPr/>
          <p:nvPr/>
        </p:nvSpPr>
        <p:spPr>
          <a:xfrm rot="-5400000">
            <a:off x="8794225" y="2015850"/>
            <a:ext cx="383100" cy="1504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120c56493_0_8"/>
          <p:cNvSpPr txBox="1"/>
          <p:nvPr>
            <p:ph type="title"/>
          </p:nvPr>
        </p:nvSpPr>
        <p:spPr>
          <a:xfrm>
            <a:off x="0" y="0"/>
            <a:ext cx="121920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4300"/>
              <a:t>Splitting data into training and testing sets</a:t>
            </a:r>
            <a:endParaRPr sz="4300"/>
          </a:p>
        </p:txBody>
      </p:sp>
      <p:pic>
        <p:nvPicPr>
          <p:cNvPr id="206" name="Google Shape;206;g2c120c56493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4325" y="1195450"/>
            <a:ext cx="5183624" cy="4888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" name="Google Shape;207;g2c120c56493_0_8"/>
          <p:cNvGrpSpPr/>
          <p:nvPr/>
        </p:nvGrpSpPr>
        <p:grpSpPr>
          <a:xfrm>
            <a:off x="144050" y="1453775"/>
            <a:ext cx="6220276" cy="3372449"/>
            <a:chOff x="144050" y="1453775"/>
            <a:chExt cx="6220276" cy="3372449"/>
          </a:xfrm>
        </p:grpSpPr>
        <p:grpSp>
          <p:nvGrpSpPr>
            <p:cNvPr id="208" name="Google Shape;208;g2c120c56493_0_8"/>
            <p:cNvGrpSpPr/>
            <p:nvPr/>
          </p:nvGrpSpPr>
          <p:grpSpPr>
            <a:xfrm>
              <a:off x="144050" y="1453775"/>
              <a:ext cx="6220276" cy="3372449"/>
              <a:chOff x="144050" y="1453775"/>
              <a:chExt cx="6220276" cy="3372449"/>
            </a:xfrm>
          </p:grpSpPr>
          <p:grpSp>
            <p:nvGrpSpPr>
              <p:cNvPr id="209" name="Google Shape;209;g2c120c56493_0_8"/>
              <p:cNvGrpSpPr/>
              <p:nvPr/>
            </p:nvGrpSpPr>
            <p:grpSpPr>
              <a:xfrm>
                <a:off x="144050" y="1453775"/>
                <a:ext cx="6220276" cy="3372449"/>
                <a:chOff x="144050" y="1453775"/>
                <a:chExt cx="6220276" cy="3372449"/>
              </a:xfrm>
            </p:grpSpPr>
            <p:grpSp>
              <p:nvGrpSpPr>
                <p:cNvPr id="210" name="Google Shape;210;g2c120c56493_0_8"/>
                <p:cNvGrpSpPr/>
                <p:nvPr/>
              </p:nvGrpSpPr>
              <p:grpSpPr>
                <a:xfrm>
                  <a:off x="144050" y="1453775"/>
                  <a:ext cx="6220276" cy="3372449"/>
                  <a:chOff x="144050" y="1453775"/>
                  <a:chExt cx="6220276" cy="3372449"/>
                </a:xfrm>
              </p:grpSpPr>
              <p:grpSp>
                <p:nvGrpSpPr>
                  <p:cNvPr id="211" name="Google Shape;211;g2c120c56493_0_8"/>
                  <p:cNvGrpSpPr/>
                  <p:nvPr/>
                </p:nvGrpSpPr>
                <p:grpSpPr>
                  <a:xfrm>
                    <a:off x="144050" y="1453775"/>
                    <a:ext cx="6220276" cy="3372449"/>
                    <a:chOff x="144050" y="1453775"/>
                    <a:chExt cx="6220276" cy="3372449"/>
                  </a:xfrm>
                </p:grpSpPr>
                <p:pic>
                  <p:nvPicPr>
                    <p:cNvPr id="212" name="Google Shape;212;g2c120c56493_0_8"/>
                    <p:cNvPicPr preferRelativeResize="0"/>
                    <p:nvPr/>
                  </p:nvPicPr>
                  <p:blipFill>
                    <a:blip r:embed="rId4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144050" y="1453775"/>
                      <a:ext cx="6220276" cy="337244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213" name="Google Shape;213;g2c120c56493_0_8"/>
                    <p:cNvSpPr/>
                    <p:nvPr/>
                  </p:nvSpPr>
                  <p:spPr>
                    <a:xfrm>
                      <a:off x="211375" y="3731000"/>
                      <a:ext cx="2069100" cy="262200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214" name="Google Shape;214;g2c120c56493_0_8"/>
                  <p:cNvSpPr/>
                  <p:nvPr/>
                </p:nvSpPr>
                <p:spPr>
                  <a:xfrm>
                    <a:off x="4087550" y="2934375"/>
                    <a:ext cx="2214900" cy="262200"/>
                  </a:xfrm>
                  <a:prstGeom prst="rect">
                    <a:avLst/>
                  </a:prstGeom>
                  <a:solidFill>
                    <a:schemeClr val="lt1"/>
                  </a:solidFill>
                  <a:ln cap="flat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15" name="Google Shape;215;g2c120c56493_0_8"/>
                <p:cNvSpPr/>
                <p:nvPr/>
              </p:nvSpPr>
              <p:spPr>
                <a:xfrm>
                  <a:off x="1192550" y="2215500"/>
                  <a:ext cx="456600" cy="15447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6" name="Google Shape;216;g2c120c56493_0_8"/>
              <p:cNvSpPr/>
              <p:nvPr/>
            </p:nvSpPr>
            <p:spPr>
              <a:xfrm>
                <a:off x="5049325" y="1914325"/>
                <a:ext cx="466200" cy="1049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7" name="Google Shape;217;g2c120c56493_0_8"/>
            <p:cNvSpPr/>
            <p:nvPr/>
          </p:nvSpPr>
          <p:spPr>
            <a:xfrm>
              <a:off x="5029875" y="3799000"/>
              <a:ext cx="485700" cy="851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6bf5d45542_0_0"/>
          <p:cNvSpPr txBox="1"/>
          <p:nvPr>
            <p:ph type="title"/>
          </p:nvPr>
        </p:nvSpPr>
        <p:spPr>
          <a:xfrm>
            <a:off x="0" y="0"/>
            <a:ext cx="121920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4300"/>
              <a:t>k-fold cross validation</a:t>
            </a:r>
            <a:endParaRPr sz="4300"/>
          </a:p>
        </p:txBody>
      </p:sp>
      <p:pic>
        <p:nvPicPr>
          <p:cNvPr id="223" name="Google Shape;223;g26bf5d4554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3700" y="1305800"/>
            <a:ext cx="5760301" cy="379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26bf5d4554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96600"/>
            <a:ext cx="6363699" cy="2853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0" y="0"/>
            <a:ext cx="12192000" cy="8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Subsetting columns in Pandas</a:t>
            </a:r>
            <a:endParaRPr/>
          </a:p>
        </p:txBody>
      </p:sp>
      <p:pic>
        <p:nvPicPr>
          <p:cNvPr descr="How do I select a subset of a DataFrame? — pandas 2.2.0 documentation" id="230" name="Google Shape;23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975" y="2094250"/>
            <a:ext cx="11295350" cy="25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0"/>
          <p:cNvSpPr txBox="1"/>
          <p:nvPr/>
        </p:nvSpPr>
        <p:spPr>
          <a:xfrm>
            <a:off x="2118350" y="5043075"/>
            <a:ext cx="96552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7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df = df.drop(columns=[</a:t>
            </a:r>
            <a:r>
              <a:rPr b="1" i="0" lang="en-US" sz="17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'col0', col2’</a:t>
            </a:r>
            <a:r>
              <a:rPr b="1" i="0" lang="en-US" sz="17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]), inplace=False)</a:t>
            </a:r>
            <a:endParaRPr b="1" i="0" sz="17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0" y="0"/>
            <a:ext cx="10515600" cy="7805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346841" y="1313793"/>
            <a:ext cx="11006959" cy="4863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Describe what scikit-learn is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Identify ML implementations in scikit-learn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Describe training, testing, and validation data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Define performance metrics from scikit-learn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0" y="0"/>
            <a:ext cx="121920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Subsetting rows in Pandas</a:t>
            </a:r>
            <a:endParaRPr/>
          </a:p>
        </p:txBody>
      </p:sp>
      <p:pic>
        <p:nvPicPr>
          <p:cNvPr descr="How do I select a subset of a DataFrame? — pandas 2.2.0 documentation" id="237" name="Google Shape;23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283" y="2497137"/>
            <a:ext cx="9790967" cy="2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1"/>
          <p:cNvSpPr txBox="1"/>
          <p:nvPr/>
        </p:nvSpPr>
        <p:spPr>
          <a:xfrm>
            <a:off x="2300750" y="5161950"/>
            <a:ext cx="73590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b="1" i="0" lang="en-US" sz="18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df=df[df[</a:t>
            </a:r>
            <a:r>
              <a:rPr b="1" i="0" lang="en-US" sz="18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‘col0’</a:t>
            </a:r>
            <a:r>
              <a:rPr b="1" i="0" lang="en-US" sz="18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].isin(</a:t>
            </a:r>
            <a:r>
              <a:rPr b="1" lang="en-US" sz="18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filter_list</a:t>
            </a:r>
            <a:r>
              <a:rPr b="1" i="0" lang="en-US" sz="18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b="1" i="0" sz="18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6b4418b99f_0_0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Performance</a:t>
            </a:r>
            <a:r>
              <a:rPr lang="en-US"/>
              <a:t> metrics</a:t>
            </a:r>
            <a:endParaRPr/>
          </a:p>
        </p:txBody>
      </p:sp>
      <p:sp>
        <p:nvSpPr>
          <p:cNvPr id="244" name="Google Shape;244;g26b4418b99f_0_0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6bf23218d3_0_96"/>
          <p:cNvSpPr txBox="1"/>
          <p:nvPr>
            <p:ph type="title"/>
          </p:nvPr>
        </p:nvSpPr>
        <p:spPr>
          <a:xfrm>
            <a:off x="0" y="0"/>
            <a:ext cx="121920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Classification metrics</a:t>
            </a:r>
            <a:endParaRPr/>
          </a:p>
        </p:txBody>
      </p:sp>
      <p:pic>
        <p:nvPicPr>
          <p:cNvPr id="250" name="Google Shape;250;g26bf23218d3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075" y="969300"/>
            <a:ext cx="7519468" cy="558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6bf23218d3_0_103"/>
          <p:cNvSpPr txBox="1"/>
          <p:nvPr>
            <p:ph type="title"/>
          </p:nvPr>
        </p:nvSpPr>
        <p:spPr>
          <a:xfrm>
            <a:off x="0" y="0"/>
            <a:ext cx="121920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Clustering</a:t>
            </a:r>
            <a:r>
              <a:rPr lang="en-US"/>
              <a:t> metrics</a:t>
            </a:r>
            <a:endParaRPr/>
          </a:p>
        </p:txBody>
      </p:sp>
      <p:pic>
        <p:nvPicPr>
          <p:cNvPr id="256" name="Google Shape;256;g26bf23218d3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1700"/>
            <a:ext cx="108204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6bf23218d3_0_109"/>
          <p:cNvSpPr txBox="1"/>
          <p:nvPr>
            <p:ph type="title"/>
          </p:nvPr>
        </p:nvSpPr>
        <p:spPr>
          <a:xfrm>
            <a:off x="0" y="0"/>
            <a:ext cx="121920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Regression</a:t>
            </a:r>
            <a:r>
              <a:rPr lang="en-US"/>
              <a:t> metrics</a:t>
            </a:r>
            <a:endParaRPr/>
          </a:p>
        </p:txBody>
      </p:sp>
      <p:pic>
        <p:nvPicPr>
          <p:cNvPr id="262" name="Google Shape;262;g26bf23218d3_0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1700"/>
            <a:ext cx="10524916" cy="558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bf23218d3_0_0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Describe what scikit-learn is</a:t>
            </a:r>
            <a:endParaRPr/>
          </a:p>
        </p:txBody>
      </p:sp>
      <p:sp>
        <p:nvSpPr>
          <p:cNvPr id="97" name="Google Shape;97;g26bf23218d3_0_0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bf23218d3_0_24"/>
          <p:cNvSpPr txBox="1"/>
          <p:nvPr>
            <p:ph type="title"/>
          </p:nvPr>
        </p:nvSpPr>
        <p:spPr>
          <a:xfrm>
            <a:off x="264600" y="106800"/>
            <a:ext cx="110892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4300"/>
              <a:t>Scikit-learn is a collection of ML algorithms</a:t>
            </a:r>
            <a:endParaRPr sz="4300"/>
          </a:p>
        </p:txBody>
      </p:sp>
      <p:sp>
        <p:nvSpPr>
          <p:cNvPr id="103" name="Google Shape;103;g26bf23218d3_0_24"/>
          <p:cNvSpPr txBox="1"/>
          <p:nvPr>
            <p:ph idx="1" type="body"/>
          </p:nvPr>
        </p:nvSpPr>
        <p:spPr>
          <a:xfrm>
            <a:off x="422950" y="1200450"/>
            <a:ext cx="10930800" cy="451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Extensions to SciPy (scientific python) are called “SciKits”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SciKit-Learn provides machine learning algorithms: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supervised and unsupervised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built on SciPy and Numpy / somewhat compatible with Pandas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Standard python API interface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Leverages C libraries for performance (LAPACK, LibSVM, Cython)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Open Source: BSD License (technically part of Linux)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Well-documented and well-used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Very easy to use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bf23218d3_0_5"/>
          <p:cNvSpPr txBox="1"/>
          <p:nvPr>
            <p:ph type="title"/>
          </p:nvPr>
        </p:nvSpPr>
        <p:spPr>
          <a:xfrm>
            <a:off x="0" y="0"/>
            <a:ext cx="121920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4300"/>
              <a:t>Scikit-learn is a collection of ML algorithms</a:t>
            </a:r>
            <a:endParaRPr sz="4300"/>
          </a:p>
        </p:txBody>
      </p:sp>
      <p:grpSp>
        <p:nvGrpSpPr>
          <p:cNvPr id="109" name="Google Shape;109;g26bf23218d3_0_5"/>
          <p:cNvGrpSpPr/>
          <p:nvPr/>
        </p:nvGrpSpPr>
        <p:grpSpPr>
          <a:xfrm>
            <a:off x="319425" y="1012075"/>
            <a:ext cx="9976774" cy="6041075"/>
            <a:chOff x="319425" y="1012075"/>
            <a:chExt cx="9976774" cy="6041075"/>
          </a:xfrm>
        </p:grpSpPr>
        <p:grpSp>
          <p:nvGrpSpPr>
            <p:cNvPr id="110" name="Google Shape;110;g26bf23218d3_0_5"/>
            <p:cNvGrpSpPr/>
            <p:nvPr/>
          </p:nvGrpSpPr>
          <p:grpSpPr>
            <a:xfrm>
              <a:off x="319425" y="1012075"/>
              <a:ext cx="9976774" cy="6041075"/>
              <a:chOff x="249558" y="1012124"/>
              <a:chExt cx="10047104" cy="6264726"/>
            </a:xfrm>
          </p:grpSpPr>
          <p:pic>
            <p:nvPicPr>
              <p:cNvPr id="111" name="Google Shape;111;g26bf23218d3_0_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49558" y="1012124"/>
                <a:ext cx="10047104" cy="62647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2" name="Google Shape;112;g26bf23218d3_0_5"/>
              <p:cNvSpPr/>
              <p:nvPr/>
            </p:nvSpPr>
            <p:spPr>
              <a:xfrm>
                <a:off x="7743466" y="1258002"/>
                <a:ext cx="2380200" cy="7425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3" name="Google Shape;113;g26bf23218d3_0_5"/>
            <p:cNvSpPr/>
            <p:nvPr/>
          </p:nvSpPr>
          <p:spPr>
            <a:xfrm>
              <a:off x="435500" y="5996550"/>
              <a:ext cx="1627500" cy="1056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bf23218d3_0_30"/>
          <p:cNvSpPr txBox="1"/>
          <p:nvPr>
            <p:ph type="title"/>
          </p:nvPr>
        </p:nvSpPr>
        <p:spPr>
          <a:xfrm>
            <a:off x="0" y="0"/>
            <a:ext cx="121920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2325"/>
              <a:buFont typeface="Play"/>
              <a:buNone/>
            </a:pPr>
            <a:r>
              <a:rPr lang="en-US" sz="4300"/>
              <a:t>Scikit-learn is also a collection data preprocessors</a:t>
            </a:r>
            <a:endParaRPr sz="4300"/>
          </a:p>
        </p:txBody>
      </p:sp>
      <p:pic>
        <p:nvPicPr>
          <p:cNvPr id="119" name="Google Shape;119;g26bf23218d3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675" y="1003800"/>
            <a:ext cx="8170174" cy="54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bf5d45542_0_15"/>
          <p:cNvSpPr txBox="1"/>
          <p:nvPr>
            <p:ph type="title"/>
          </p:nvPr>
        </p:nvSpPr>
        <p:spPr>
          <a:xfrm>
            <a:off x="0" y="0"/>
            <a:ext cx="121920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4300"/>
              <a:t>Scikit-learn is almost a one-stop shop for ML</a:t>
            </a:r>
            <a:endParaRPr sz="4300"/>
          </a:p>
        </p:txBody>
      </p:sp>
      <p:pic>
        <p:nvPicPr>
          <p:cNvPr id="125" name="Google Shape;125;g26bf5d45542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4625"/>
            <a:ext cx="11847075" cy="611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Identify ML implementations in scikit-learn</a:t>
            </a:r>
            <a:endParaRPr/>
          </a:p>
        </p:txBody>
      </p:sp>
      <p:sp>
        <p:nvSpPr>
          <p:cNvPr id="131" name="Google Shape;131;p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bf23218d3_0_36"/>
          <p:cNvSpPr txBox="1"/>
          <p:nvPr>
            <p:ph type="title"/>
          </p:nvPr>
        </p:nvSpPr>
        <p:spPr>
          <a:xfrm>
            <a:off x="75000" y="119900"/>
            <a:ext cx="8509200" cy="68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Scikit-learn decision tree</a:t>
            </a:r>
            <a:endParaRPr/>
          </a:p>
        </p:txBody>
      </p:sp>
      <p:grpSp>
        <p:nvGrpSpPr>
          <p:cNvPr id="137" name="Google Shape;137;g26bf23218d3_0_36"/>
          <p:cNvGrpSpPr/>
          <p:nvPr/>
        </p:nvGrpSpPr>
        <p:grpSpPr>
          <a:xfrm>
            <a:off x="-152400" y="875700"/>
            <a:ext cx="7868600" cy="5901450"/>
            <a:chOff x="-152400" y="875700"/>
            <a:chExt cx="7868600" cy="5901450"/>
          </a:xfrm>
        </p:grpSpPr>
        <p:pic>
          <p:nvPicPr>
            <p:cNvPr id="138" name="Google Shape;138;g26bf23218d3_0_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52400" y="875700"/>
              <a:ext cx="7868600" cy="5901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g26bf23218d3_0_36"/>
            <p:cNvSpPr/>
            <p:nvPr/>
          </p:nvSpPr>
          <p:spPr>
            <a:xfrm>
              <a:off x="1620000" y="1234300"/>
              <a:ext cx="4507800" cy="291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0" name="Google Shape;140;g26bf23218d3_0_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5650" y="1168550"/>
            <a:ext cx="5780399" cy="19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2024-02-12T17:15:02Z</dcterms:created>
  <dc:creator>Casaletto, James A. (ARC-SCR)[Blue Marble Space]</dc:creator>
</cp:coreProperties>
</file>