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5"/>
  </p:notesMasterIdLst>
  <p:handoutMasterIdLst>
    <p:handoutMasterId r:id="rId36"/>
  </p:handoutMasterIdLst>
  <p:sldIdLst>
    <p:sldId id="560" r:id="rId5"/>
    <p:sldId id="561" r:id="rId6"/>
    <p:sldId id="562"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6" r:id="rId31"/>
    <p:sldId id="587" r:id="rId32"/>
    <p:sldId id="588" r:id="rId33"/>
    <p:sldId id="5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FF"/>
    <a:srgbClr val="C2FFF0"/>
    <a:srgbClr val="C2FFE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42" autoAdjust="0"/>
  </p:normalViewPr>
  <p:slideViewPr>
    <p:cSldViewPr snapToGrid="0">
      <p:cViewPr varScale="1">
        <p:scale>
          <a:sx n="106" d="100"/>
          <a:sy n="106" d="100"/>
        </p:scale>
        <p:origin x="792"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94EAB8-7852-4B56-B494-C0FEF3FD3268}" type="datetimeFigureOut">
              <a:rPr lang="en-US" smtClean="0"/>
              <a:t>11/20/2024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2A838-7E49-44CA-8A81-3CB5A0FDFE73}" type="slidenum">
              <a:rPr lang="en-US" smtClean="0"/>
              <a:t>‹#›</a:t>
            </a:fld>
            <a:endParaRPr lang="en-US"/>
          </a:p>
        </p:txBody>
      </p:sp>
    </p:spTree>
    <p:extLst>
      <p:ext uri="{BB962C8B-B14F-4D97-AF65-F5344CB8AC3E}">
        <p14:creationId xmlns:p14="http://schemas.microsoft.com/office/powerpoint/2010/main" val="319939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981A0-5A0A-45C8-8C4F-735F0ADEC0B9}"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E93-E3DC-4BAE-8CAE-E238B1265832}" type="slidenum">
              <a:rPr lang="en-US" smtClean="0"/>
              <a:t>‹#›</a:t>
            </a:fld>
            <a:endParaRPr lang="en-US"/>
          </a:p>
        </p:txBody>
      </p:sp>
    </p:spTree>
    <p:extLst>
      <p:ext uri="{BB962C8B-B14F-4D97-AF65-F5344CB8AC3E}">
        <p14:creationId xmlns:p14="http://schemas.microsoft.com/office/powerpoint/2010/main" val="429136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51CD05-575F-4F30-BE9D-AA4BDE70CC1D}" type="slidenum">
              <a:rPr lang="en-US" altLang="en-US" smtClean="0"/>
              <a:pPr>
                <a:defRPr/>
              </a:pPr>
              <a:t>5</a:t>
            </a:fld>
            <a:endParaRPr lang="en-US" altLang="en-US"/>
          </a:p>
        </p:txBody>
      </p:sp>
    </p:spTree>
    <p:extLst>
      <p:ext uri="{BB962C8B-B14F-4D97-AF65-F5344CB8AC3E}">
        <p14:creationId xmlns:p14="http://schemas.microsoft.com/office/powerpoint/2010/main" val="306583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3BE93-E3DC-4BAE-8CAE-E238B1265832}" type="slidenum">
              <a:rPr lang="en-US" smtClean="0"/>
              <a:t>19</a:t>
            </a:fld>
            <a:endParaRPr lang="en-US"/>
          </a:p>
        </p:txBody>
      </p:sp>
    </p:spTree>
    <p:extLst>
      <p:ext uri="{BB962C8B-B14F-4D97-AF65-F5344CB8AC3E}">
        <p14:creationId xmlns:p14="http://schemas.microsoft.com/office/powerpoint/2010/main" val="22274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kgammage/Documents/CustomerWork/Meatballs/NASA.gif" TargetMode="External"/><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880533" y="0"/>
            <a:ext cx="10701867" cy="1143000"/>
          </a:xfrm>
          <a:prstGeom prst="rect">
            <a:avLst/>
          </a:prstGeom>
        </p:spPr>
        <p:txBody>
          <a:bodyPr anchor="ctr"/>
          <a:lstStyle/>
          <a:p>
            <a:pPr algn="ctr" eaLnBrk="0" hangingPunct="0">
              <a:defRPr/>
            </a:pPr>
            <a:endParaRPr lang="en-US" sz="3200">
              <a:solidFill>
                <a:schemeClr val="tx1"/>
              </a:solidFill>
              <a:latin typeface="Calibri" pitchFamily="34" charset="0"/>
            </a:endParaRPr>
          </a:p>
        </p:txBody>
      </p:sp>
      <p:pic>
        <p:nvPicPr>
          <p:cNvPr id="4" name="NASA.gif" descr="/Users/kgammage/Documents/CustomerWork/Meatballs/NASA.gif">
            <a:extLst>
              <a:ext uri="{FF2B5EF4-FFF2-40B4-BE49-F238E27FC236}">
                <a16:creationId xmlns:a16="http://schemas.microsoft.com/office/drawing/2014/main" id="{883665E2-7259-4BD0-80AF-24DB9B899282}"/>
              </a:ext>
            </a:extLst>
          </p:cNvPr>
          <p:cNvPicPr>
            <a:picLocks noChangeAspect="1"/>
          </p:cNvPicPr>
          <p:nvPr userDrawn="1"/>
        </p:nvPicPr>
        <p:blipFill>
          <a:blip r:embed="rId2" r:link="rId3"/>
          <a:stretch>
            <a:fillRect/>
          </a:stretch>
        </p:blipFill>
        <p:spPr>
          <a:xfrm>
            <a:off x="221490" y="149479"/>
            <a:ext cx="3623145" cy="3115904"/>
          </a:xfrm>
          <a:prstGeom prst="rect">
            <a:avLst/>
          </a:prstGeom>
        </p:spPr>
      </p:pic>
      <p:sp>
        <p:nvSpPr>
          <p:cNvPr id="6" name="Title 5">
            <a:extLst>
              <a:ext uri="{FF2B5EF4-FFF2-40B4-BE49-F238E27FC236}">
                <a16:creationId xmlns:a16="http://schemas.microsoft.com/office/drawing/2014/main" id="{F60025D4-BBBC-41C6-AD83-F2D559F83560}"/>
              </a:ext>
            </a:extLst>
          </p:cNvPr>
          <p:cNvSpPr>
            <a:spLocks noGrp="1"/>
          </p:cNvSpPr>
          <p:nvPr>
            <p:ph type="ctrTitle" hasCustomPrompt="1"/>
          </p:nvPr>
        </p:nvSpPr>
        <p:spPr>
          <a:xfrm>
            <a:off x="5195189" y="2576833"/>
            <a:ext cx="6953267" cy="1704335"/>
          </a:xfrm>
        </p:spPr>
        <p:txBody>
          <a:bodyPr anchor="ctr"/>
          <a:lstStyle>
            <a:lvl1pPr algn="ctr">
              <a:defRPr sz="4400">
                <a:solidFill>
                  <a:schemeClr val="tx1"/>
                </a:solidFill>
              </a:defRPr>
            </a:lvl1pPr>
          </a:lstStyle>
          <a:p>
            <a:r>
              <a:rPr lang="en-US" dirty="0"/>
              <a:t>Presentation Title</a:t>
            </a:r>
          </a:p>
        </p:txBody>
      </p:sp>
      <p:sp>
        <p:nvSpPr>
          <p:cNvPr id="9" name="Rectangle 2">
            <a:extLst>
              <a:ext uri="{FF2B5EF4-FFF2-40B4-BE49-F238E27FC236}">
                <a16:creationId xmlns:a16="http://schemas.microsoft.com/office/drawing/2014/main" id="{69EBD24E-A1FA-4CEE-AF52-3DF829C5EA99}"/>
              </a:ext>
            </a:extLst>
          </p:cNvPr>
          <p:cNvSpPr txBox="1">
            <a:spLocks noChangeArrowheads="1"/>
          </p:cNvSpPr>
          <p:nvPr userDrawn="1"/>
        </p:nvSpPr>
        <p:spPr bwMode="auto">
          <a:xfrm>
            <a:off x="4237390" y="5862"/>
            <a:ext cx="7948748" cy="633045"/>
          </a:xfrm>
          <a:prstGeom prst="rect">
            <a:avLst/>
          </a:prstGeom>
          <a:solidFill>
            <a:srgbClr val="FFFFFF"/>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b="1">
                <a:solidFill>
                  <a:srgbClr val="000000"/>
                </a:solidFill>
                <a:latin typeface="Arial" pitchFamily="34" charset="0"/>
                <a:ea typeface="+mj-ea"/>
                <a:cs typeface="Arial" pitchFamily="34" charset="0"/>
              </a:defRPr>
            </a:lvl1pPr>
            <a:lvl2pPr algn="ctr" rtl="0" eaLnBrk="0" fontAlgn="base" hangingPunct="0">
              <a:spcBef>
                <a:spcPct val="0"/>
              </a:spcBef>
              <a:spcAft>
                <a:spcPct val="0"/>
              </a:spcAft>
              <a:defRPr sz="3200">
                <a:solidFill>
                  <a:schemeClr val="tx1"/>
                </a:solidFill>
                <a:latin typeface="Calibri" pitchFamily="34" charset="0"/>
              </a:defRPr>
            </a:lvl2pPr>
            <a:lvl3pPr algn="ctr" rtl="0" eaLnBrk="0" fontAlgn="base" hangingPunct="0">
              <a:spcBef>
                <a:spcPct val="0"/>
              </a:spcBef>
              <a:spcAft>
                <a:spcPct val="0"/>
              </a:spcAft>
              <a:defRPr sz="3200">
                <a:solidFill>
                  <a:schemeClr val="tx1"/>
                </a:solidFill>
                <a:latin typeface="Calibri" pitchFamily="34" charset="0"/>
              </a:defRPr>
            </a:lvl3pPr>
            <a:lvl4pPr algn="ctr" rtl="0" eaLnBrk="0" fontAlgn="base" hangingPunct="0">
              <a:spcBef>
                <a:spcPct val="0"/>
              </a:spcBef>
              <a:spcAft>
                <a:spcPct val="0"/>
              </a:spcAft>
              <a:defRPr sz="3200">
                <a:solidFill>
                  <a:schemeClr val="tx1"/>
                </a:solidFill>
                <a:latin typeface="Calibri" pitchFamily="34" charset="0"/>
              </a:defRPr>
            </a:lvl4pPr>
            <a:lvl5pPr algn="ctr" rtl="0" eaLnBrk="0" fontAlgn="base" hangingPunct="0">
              <a:spcBef>
                <a:spcPct val="0"/>
              </a:spcBef>
              <a:spcAft>
                <a:spcPct val="0"/>
              </a:spcAft>
              <a:defRPr sz="3200">
                <a:solidFill>
                  <a:schemeClr val="tx1"/>
                </a:solidFill>
                <a:latin typeface="Calibri" pitchFamily="34" charset="0"/>
              </a:defRPr>
            </a:lvl5pPr>
            <a:lvl6pPr marL="457200" algn="ctr" rtl="0" fontAlgn="base">
              <a:spcBef>
                <a:spcPct val="0"/>
              </a:spcBef>
              <a:spcAft>
                <a:spcPct val="0"/>
              </a:spcAft>
              <a:defRPr sz="3200" b="1">
                <a:solidFill>
                  <a:schemeClr val="accent2"/>
                </a:solidFill>
                <a:latin typeface="Arial" charset="0"/>
              </a:defRPr>
            </a:lvl6pPr>
            <a:lvl7pPr marL="914400" algn="ctr" rtl="0" fontAlgn="base">
              <a:spcBef>
                <a:spcPct val="0"/>
              </a:spcBef>
              <a:spcAft>
                <a:spcPct val="0"/>
              </a:spcAft>
              <a:defRPr sz="3200" b="1">
                <a:solidFill>
                  <a:schemeClr val="accent2"/>
                </a:solidFill>
                <a:latin typeface="Arial" charset="0"/>
              </a:defRPr>
            </a:lvl7pPr>
            <a:lvl8pPr marL="1371600" algn="ctr" rtl="0" fontAlgn="base">
              <a:spcBef>
                <a:spcPct val="0"/>
              </a:spcBef>
              <a:spcAft>
                <a:spcPct val="0"/>
              </a:spcAft>
              <a:defRPr sz="3200" b="1">
                <a:solidFill>
                  <a:schemeClr val="accent2"/>
                </a:solidFill>
                <a:latin typeface="Arial" charset="0"/>
              </a:defRPr>
            </a:lvl8pPr>
            <a:lvl9pPr marL="1828800" algn="ctr" rtl="0" fontAlgn="base">
              <a:spcBef>
                <a:spcPct val="0"/>
              </a:spcBef>
              <a:spcAft>
                <a:spcPct val="0"/>
              </a:spcAft>
              <a:defRPr sz="3200" b="1">
                <a:solidFill>
                  <a:schemeClr val="accent2"/>
                </a:solidFill>
                <a:latin typeface="Arial" charset="0"/>
              </a:defRPr>
            </a:lvl9pPr>
          </a:lstStyle>
          <a:p>
            <a:pPr algn="ctr" eaLnBrk="1" hangingPunct="1"/>
            <a:r>
              <a:rPr lang="en-US" altLang="en-US" kern="0"/>
              <a:t>Conjunction Assessment Risk Analysis</a:t>
            </a:r>
            <a:endParaRPr lang="en-US" altLang="en-US" kern="0" dirty="0"/>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33062" y="2508398"/>
            <a:ext cx="2931448" cy="3725253"/>
          </a:xfrm>
          <a:prstGeom prst="rect">
            <a:avLst/>
          </a:prstGeom>
        </p:spPr>
      </p:pic>
    </p:spTree>
    <p:extLst>
      <p:ext uri="{BB962C8B-B14F-4D97-AF65-F5344CB8AC3E}">
        <p14:creationId xmlns:p14="http://schemas.microsoft.com/office/powerpoint/2010/main" val="186238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1170" y="0"/>
            <a:ext cx="9530863" cy="1102659"/>
          </a:xfrm>
        </p:spPr>
        <p:txBody>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370116" y="1244660"/>
            <a:ext cx="11480799" cy="49784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259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429000"/>
            <a:ext cx="10360152" cy="1362075"/>
          </a:xfrm>
        </p:spPr>
        <p:txBody>
          <a:bodyPr anchor="ctr"/>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12510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864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file://localhost/Users/kgammage/Documents/CustomerWork/Meatballs/NASA.gif"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2321170" y="0"/>
            <a:ext cx="95308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696385" y="1277318"/>
            <a:ext cx="1079923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3048" name="Text Box 8"/>
          <p:cNvSpPr txBox="1">
            <a:spLocks noChangeArrowheads="1"/>
          </p:cNvSpPr>
          <p:nvPr/>
        </p:nvSpPr>
        <p:spPr bwMode="auto">
          <a:xfrm>
            <a:off x="4496500" y="6470653"/>
            <a:ext cx="7413989" cy="276999"/>
          </a:xfrm>
          <a:prstGeom prst="rect">
            <a:avLst/>
          </a:prstGeom>
          <a:noFill/>
          <a:ln w="9525">
            <a:noFill/>
            <a:miter lim="800000"/>
            <a:headEnd/>
            <a:tailEnd/>
          </a:ln>
          <a:effectLst/>
        </p:spPr>
        <p:txBody>
          <a:bodyPr wrap="square">
            <a:spAutoFit/>
          </a:bodyPr>
          <a:lstStyle/>
          <a:p>
            <a:pPr algn="r">
              <a:spcBef>
                <a:spcPct val="50000"/>
              </a:spcBef>
              <a:defRPr/>
            </a:pPr>
            <a:r>
              <a:rPr lang="en-US" sz="1200" baseline="0" dirty="0">
                <a:solidFill>
                  <a:schemeClr val="tx1"/>
                </a:solidFill>
                <a:latin typeface="Arial" charset="0"/>
              </a:rPr>
              <a:t>Doyle Hall | </a:t>
            </a:r>
            <a:fld id="{CE85CD8F-0A14-4882-8D17-95C970A51BDF}" type="slidenum">
              <a:rPr lang="en-US" sz="1200" smtClean="0">
                <a:solidFill>
                  <a:schemeClr val="tx1"/>
                </a:solidFill>
                <a:latin typeface="Arial" charset="0"/>
              </a:rPr>
              <a:pPr algn="r">
                <a:spcBef>
                  <a:spcPct val="50000"/>
                </a:spcBef>
                <a:defRPr/>
              </a:pPr>
              <a:t>‹#›</a:t>
            </a:fld>
            <a:endParaRPr lang="en-US" sz="1200" dirty="0">
              <a:solidFill>
                <a:schemeClr val="tx1"/>
              </a:solidFill>
              <a:latin typeface="Arial" charset="0"/>
            </a:endParaRPr>
          </a:p>
        </p:txBody>
      </p:sp>
      <p:sp>
        <p:nvSpPr>
          <p:cNvPr id="343058" name="Rectangle 18"/>
          <p:cNvSpPr>
            <a:spLocks noChangeArrowheads="1"/>
          </p:cNvSpPr>
          <p:nvPr userDrawn="1"/>
        </p:nvSpPr>
        <p:spPr bwMode="auto">
          <a:xfrm>
            <a:off x="0" y="1112838"/>
            <a:ext cx="12192000" cy="42862"/>
          </a:xfrm>
          <a:prstGeom prst="rect">
            <a:avLst/>
          </a:prstGeom>
          <a:solidFill>
            <a:schemeClr val="tx1"/>
          </a:solidFill>
          <a:ln w="9525">
            <a:noFill/>
            <a:miter lim="800000"/>
            <a:headEnd/>
            <a:tailEnd/>
          </a:ln>
          <a:effectLst/>
        </p:spPr>
        <p:txBody>
          <a:bodyPr wrap="none" anchor="ctr"/>
          <a:lstStyle/>
          <a:p>
            <a:pPr algn="ctr">
              <a:defRPr/>
            </a:pPr>
            <a:endParaRPr lang="en-US" sz="2000"/>
          </a:p>
        </p:txBody>
      </p:sp>
      <p:pic>
        <p:nvPicPr>
          <p:cNvPr id="16" name="NASA.gif" descr="/Users/kgammage/Documents/CustomerWork/Meatballs/NASA.gif">
            <a:extLst>
              <a:ext uri="{FF2B5EF4-FFF2-40B4-BE49-F238E27FC236}">
                <a16:creationId xmlns:a16="http://schemas.microsoft.com/office/drawing/2014/main" id="{D66E4B62-CB7A-4227-8352-F4F59944C8DE}"/>
              </a:ext>
            </a:extLst>
          </p:cNvPr>
          <p:cNvPicPr>
            <a:picLocks noChangeAspect="1"/>
          </p:cNvPicPr>
          <p:nvPr userDrawn="1"/>
        </p:nvPicPr>
        <p:blipFill>
          <a:blip r:embed="rId6" r:link="rId7"/>
          <a:stretch>
            <a:fillRect/>
          </a:stretch>
        </p:blipFill>
        <p:spPr>
          <a:xfrm>
            <a:off x="94699" y="36453"/>
            <a:ext cx="1203371" cy="1034899"/>
          </a:xfrm>
          <a:prstGeom prst="rect">
            <a:avLst/>
          </a:prstGeom>
        </p:spPr>
      </p:pic>
      <p:pic>
        <p:nvPicPr>
          <p:cNvPr id="8" name="Picture 7"/>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391487" y="40141"/>
            <a:ext cx="836266" cy="1062717"/>
          </a:xfrm>
          <a:prstGeom prst="rect">
            <a:avLst/>
          </a:prstGeom>
        </p:spPr>
      </p:pic>
    </p:spTree>
    <p:extLst>
      <p:ext uri="{BB962C8B-B14F-4D97-AF65-F5344CB8AC3E}">
        <p14:creationId xmlns:p14="http://schemas.microsoft.com/office/powerpoint/2010/main" val="7831416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r" rtl="0" eaLnBrk="1" fontAlgn="base" hangingPunct="1">
        <a:spcBef>
          <a:spcPct val="0"/>
        </a:spcBef>
        <a:spcAft>
          <a:spcPct val="0"/>
        </a:spcAft>
        <a:defRPr sz="3200" b="1">
          <a:solidFill>
            <a:srgbClr val="000000"/>
          </a:solidFill>
          <a:latin typeface="Arial" pitchFamily="34" charset="0"/>
          <a:ea typeface="+mj-ea"/>
          <a:cs typeface="Arial" pitchFamily="34" charset="0"/>
        </a:defRPr>
      </a:lvl1pPr>
      <a:lvl2pPr algn="ctr" rtl="0" eaLnBrk="1" fontAlgn="base" hangingPunct="1">
        <a:spcBef>
          <a:spcPct val="0"/>
        </a:spcBef>
        <a:spcAft>
          <a:spcPct val="0"/>
        </a:spcAft>
        <a:defRPr sz="3200">
          <a:solidFill>
            <a:schemeClr val="tx1"/>
          </a:solidFill>
          <a:latin typeface="Calibri" pitchFamily="34" charset="0"/>
        </a:defRPr>
      </a:lvl2pPr>
      <a:lvl3pPr algn="ctr" rtl="0" eaLnBrk="1" fontAlgn="base" hangingPunct="1">
        <a:spcBef>
          <a:spcPct val="0"/>
        </a:spcBef>
        <a:spcAft>
          <a:spcPct val="0"/>
        </a:spcAft>
        <a:defRPr sz="3200">
          <a:solidFill>
            <a:schemeClr val="tx1"/>
          </a:solidFill>
          <a:latin typeface="Calibri" pitchFamily="34" charset="0"/>
        </a:defRPr>
      </a:lvl3pPr>
      <a:lvl4pPr algn="ctr" rtl="0" eaLnBrk="1" fontAlgn="base" hangingPunct="1">
        <a:spcBef>
          <a:spcPct val="0"/>
        </a:spcBef>
        <a:spcAft>
          <a:spcPct val="0"/>
        </a:spcAft>
        <a:defRPr sz="3200">
          <a:solidFill>
            <a:schemeClr val="tx1"/>
          </a:solidFill>
          <a:latin typeface="Calibri" pitchFamily="34" charset="0"/>
        </a:defRPr>
      </a:lvl4pPr>
      <a:lvl5pPr algn="ctr" rtl="0" eaLnBrk="1" fontAlgn="base" hangingPunct="1">
        <a:spcBef>
          <a:spcPct val="0"/>
        </a:spcBef>
        <a:spcAft>
          <a:spcPct val="0"/>
        </a:spcAft>
        <a:defRPr sz="3200">
          <a:solidFill>
            <a:schemeClr val="tx1"/>
          </a:solidFill>
          <a:latin typeface="Calibri" pitchFamily="34" charset="0"/>
        </a:defRPr>
      </a:lvl5pPr>
      <a:lvl6pPr marL="457200" algn="ctr" rtl="0" eaLnBrk="1" fontAlgn="base" hangingPunct="1">
        <a:spcBef>
          <a:spcPct val="0"/>
        </a:spcBef>
        <a:spcAft>
          <a:spcPct val="0"/>
        </a:spcAft>
        <a:defRPr sz="3200" b="1">
          <a:solidFill>
            <a:schemeClr val="accent2"/>
          </a:solidFill>
          <a:latin typeface="Arial" charset="0"/>
        </a:defRPr>
      </a:lvl6pPr>
      <a:lvl7pPr marL="914400" algn="ctr" rtl="0" eaLnBrk="1" fontAlgn="base" hangingPunct="1">
        <a:spcBef>
          <a:spcPct val="0"/>
        </a:spcBef>
        <a:spcAft>
          <a:spcPct val="0"/>
        </a:spcAft>
        <a:defRPr sz="3200" b="1">
          <a:solidFill>
            <a:schemeClr val="accent2"/>
          </a:solidFill>
          <a:latin typeface="Arial" charset="0"/>
        </a:defRPr>
      </a:lvl7pPr>
      <a:lvl8pPr marL="1371600" algn="ctr" rtl="0" eaLnBrk="1" fontAlgn="base" hangingPunct="1">
        <a:spcBef>
          <a:spcPct val="0"/>
        </a:spcBef>
        <a:spcAft>
          <a:spcPct val="0"/>
        </a:spcAft>
        <a:defRPr sz="3200" b="1">
          <a:solidFill>
            <a:schemeClr val="accent2"/>
          </a:solidFill>
          <a:latin typeface="Arial" charset="0"/>
        </a:defRPr>
      </a:lvl8pPr>
      <a:lvl9pPr marL="1828800" algn="ctr" rtl="0" eaLnBrk="1" fontAlgn="base" hangingPunct="1">
        <a:spcBef>
          <a:spcPct val="0"/>
        </a:spcBef>
        <a:spcAft>
          <a:spcPct val="0"/>
        </a:spcAft>
        <a:defRPr sz="3200" b="1">
          <a:solidFill>
            <a:schemeClr val="accent2"/>
          </a:solidFill>
          <a:latin typeface="Arial" charset="0"/>
        </a:defRPr>
      </a:lvl9pPr>
    </p:titleStyle>
    <p:bodyStyle>
      <a:lvl1pPr marL="164592" indent="-164592" algn="l" rtl="0" eaLnBrk="1" fontAlgn="base" hangingPunct="1">
        <a:spcBef>
          <a:spcPct val="20000"/>
        </a:spcBef>
        <a:spcAft>
          <a:spcPct val="0"/>
        </a:spcAft>
        <a:buChar char="•"/>
        <a:defRPr sz="2800" b="1">
          <a:solidFill>
            <a:srgbClr val="000000"/>
          </a:solidFill>
          <a:latin typeface="Arial" pitchFamily="34" charset="0"/>
          <a:ea typeface="+mn-ea"/>
          <a:cs typeface="Arial" pitchFamily="34" charset="0"/>
        </a:defRPr>
      </a:lvl1pPr>
      <a:lvl2pPr marL="457200" indent="-173736" algn="l" rtl="0" eaLnBrk="1" fontAlgn="base" hangingPunct="1">
        <a:spcBef>
          <a:spcPct val="20000"/>
        </a:spcBef>
        <a:spcAft>
          <a:spcPct val="0"/>
        </a:spcAft>
        <a:buChar char="–"/>
        <a:defRPr sz="2400">
          <a:solidFill>
            <a:srgbClr val="000000"/>
          </a:solidFill>
          <a:latin typeface="Arial" pitchFamily="34" charset="0"/>
          <a:cs typeface="Arial" pitchFamily="34" charset="0"/>
        </a:defRPr>
      </a:lvl2pPr>
      <a:lvl3pPr marL="749808" indent="-173736" algn="l" rtl="0" eaLnBrk="1" fontAlgn="base" hangingPunct="1">
        <a:spcBef>
          <a:spcPct val="20000"/>
        </a:spcBef>
        <a:spcAft>
          <a:spcPct val="0"/>
        </a:spcAft>
        <a:buChar char="•"/>
        <a:defRPr sz="2000">
          <a:solidFill>
            <a:srgbClr val="000000"/>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2400">
          <a:solidFill>
            <a:srgbClr val="000000"/>
          </a:solidFill>
          <a:latin typeface="+mn-lt"/>
        </a:defRPr>
      </a:lvl4pPr>
      <a:lvl5pPr marL="2057400" indent="-228600" algn="l" rtl="0" eaLnBrk="1" fontAlgn="base" hangingPunct="1">
        <a:spcBef>
          <a:spcPct val="20000"/>
        </a:spcBef>
        <a:spcAft>
          <a:spcPct val="0"/>
        </a:spcAft>
        <a:buChar char="»"/>
        <a:defRPr sz="2400">
          <a:solidFill>
            <a:srgbClr val="000000"/>
          </a:solidFill>
          <a:latin typeface="+mn-lt"/>
        </a:defRPr>
      </a:lvl5pPr>
      <a:lvl6pPr marL="2514600" indent="-228600" algn="l" rtl="0" eaLnBrk="1" fontAlgn="base" hangingPunct="1">
        <a:spcBef>
          <a:spcPct val="20000"/>
        </a:spcBef>
        <a:spcAft>
          <a:spcPct val="0"/>
        </a:spcAft>
        <a:buChar char="»"/>
        <a:defRPr>
          <a:solidFill>
            <a:schemeClr val="accent2"/>
          </a:solidFill>
          <a:latin typeface="+mn-lt"/>
        </a:defRPr>
      </a:lvl6pPr>
      <a:lvl7pPr marL="2971800" indent="-228600" algn="l" rtl="0" eaLnBrk="1" fontAlgn="base" hangingPunct="1">
        <a:spcBef>
          <a:spcPct val="20000"/>
        </a:spcBef>
        <a:spcAft>
          <a:spcPct val="0"/>
        </a:spcAft>
        <a:buChar char="»"/>
        <a:defRPr>
          <a:solidFill>
            <a:schemeClr val="accent2"/>
          </a:solidFill>
          <a:latin typeface="+mn-lt"/>
        </a:defRPr>
      </a:lvl7pPr>
      <a:lvl8pPr marL="3429000" indent="-228600" algn="l" rtl="0" eaLnBrk="1" fontAlgn="base" hangingPunct="1">
        <a:spcBef>
          <a:spcPct val="20000"/>
        </a:spcBef>
        <a:spcAft>
          <a:spcPct val="0"/>
        </a:spcAft>
        <a:buChar char="»"/>
        <a:defRPr>
          <a:solidFill>
            <a:schemeClr val="accent2"/>
          </a:solidFill>
          <a:latin typeface="+mn-lt"/>
        </a:defRPr>
      </a:lvl8pPr>
      <a:lvl9pPr marL="3886200" indent="-228600" algn="l" rtl="0" eaLnBrk="1" fontAlgn="base" hangingPunct="1">
        <a:spcBef>
          <a:spcPct val="20000"/>
        </a:spcBef>
        <a:spcAft>
          <a:spcPct val="0"/>
        </a:spcAft>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mt9.ru/satellit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08F2-91BF-4A81-B11C-47E108B8E03E}"/>
              </a:ext>
            </a:extLst>
          </p:cNvPr>
          <p:cNvSpPr>
            <a:spLocks noGrp="1"/>
          </p:cNvSpPr>
          <p:nvPr>
            <p:ph type="ctrTitle"/>
          </p:nvPr>
        </p:nvSpPr>
        <p:spPr>
          <a:xfrm>
            <a:off x="6158098" y="1281988"/>
            <a:ext cx="5342292" cy="3030753"/>
          </a:xfrm>
        </p:spPr>
        <p:txBody>
          <a:bodyPr/>
          <a:lstStyle/>
          <a:p>
            <a:r>
              <a:rPr lang="en-US" sz="2800" i="1" dirty="0" err="1">
                <a:solidFill>
                  <a:schemeClr val="accent6"/>
                </a:solidFill>
              </a:rPr>
              <a:t>EvaluateLightPollution</a:t>
            </a:r>
            <a:br>
              <a:rPr lang="en-US" sz="2800" i="1" dirty="0">
                <a:solidFill>
                  <a:schemeClr val="accent6"/>
                </a:solidFill>
              </a:rPr>
            </a:br>
            <a:br>
              <a:rPr lang="en-US" sz="500" i="1" u="sng" dirty="0"/>
            </a:br>
            <a:r>
              <a:rPr lang="en-US" sz="2800" dirty="0"/>
              <a:t>Software to Evaluate Astronomical Light Pollution Risks from Satellite Constellations</a:t>
            </a:r>
            <a:endParaRPr lang="en-US" sz="4000" dirty="0">
              <a:solidFill>
                <a:schemeClr val="accent6"/>
              </a:solidFill>
            </a:endParaRPr>
          </a:p>
        </p:txBody>
      </p:sp>
      <p:sp>
        <p:nvSpPr>
          <p:cNvPr id="3" name="Rectangle 2"/>
          <p:cNvSpPr/>
          <p:nvPr/>
        </p:nvSpPr>
        <p:spPr>
          <a:xfrm>
            <a:off x="6534953" y="4489935"/>
            <a:ext cx="4588582" cy="1015663"/>
          </a:xfrm>
          <a:prstGeom prst="rect">
            <a:avLst/>
          </a:prstGeom>
        </p:spPr>
        <p:txBody>
          <a:bodyPr wrap="square">
            <a:spAutoFit/>
          </a:bodyPr>
          <a:lstStyle/>
          <a:p>
            <a:pPr algn="ctr">
              <a:defRPr/>
            </a:pPr>
            <a:r>
              <a:rPr lang="en-US" sz="2000" b="1" dirty="0">
                <a:solidFill>
                  <a:schemeClr val="tx1"/>
                </a:solidFill>
                <a:latin typeface="Arial" panose="020B0604020202020204" pitchFamily="34" charset="0"/>
                <a:cs typeface="Arial" panose="020B0604020202020204" pitchFamily="34" charset="0"/>
              </a:rPr>
              <a:t>Doyle Hall</a:t>
            </a:r>
            <a:endParaRPr lang="en-US" sz="2000" b="1" dirty="0">
              <a:latin typeface="Arial" panose="020B0604020202020204" pitchFamily="34" charset="0"/>
              <a:cs typeface="Arial" panose="020B0604020202020204" pitchFamily="34" charset="0"/>
            </a:endParaRPr>
          </a:p>
          <a:p>
            <a:pPr algn="ctr">
              <a:defRPr/>
            </a:pPr>
            <a:r>
              <a:rPr lang="en-US" sz="2000" dirty="0" err="1">
                <a:latin typeface="Arial" panose="020B0604020202020204" pitchFamily="34" charset="0"/>
                <a:cs typeface="Arial" panose="020B0604020202020204" pitchFamily="34" charset="0"/>
              </a:rPr>
              <a:t>Omitron</a:t>
            </a:r>
            <a:r>
              <a:rPr lang="en-US" sz="2000" dirty="0">
                <a:latin typeface="Arial" panose="020B0604020202020204" pitchFamily="34" charset="0"/>
                <a:cs typeface="Arial" panose="020B0604020202020204" pitchFamily="34" charset="0"/>
              </a:rPr>
              <a:t>, Inc. – CARA  Analysis Team</a:t>
            </a:r>
            <a:endParaRPr lang="en-US" sz="2000" dirty="0">
              <a:solidFill>
                <a:schemeClr val="tx1"/>
              </a:solidFill>
              <a:latin typeface="Arial" panose="020B0604020202020204" pitchFamily="34" charset="0"/>
              <a:cs typeface="Arial" panose="020B0604020202020204" pitchFamily="34" charset="0"/>
            </a:endParaRPr>
          </a:p>
          <a:p>
            <a:pPr algn="ctr">
              <a:defRPr/>
            </a:pPr>
            <a:r>
              <a:rPr lang="en-US" sz="2000" dirty="0">
                <a:solidFill>
                  <a:schemeClr val="tx1"/>
                </a:solidFill>
                <a:latin typeface="Arial" panose="020B0604020202020204" pitchFamily="34" charset="0"/>
                <a:cs typeface="Arial" panose="020B0604020202020204" pitchFamily="34" charset="0"/>
              </a:rPr>
              <a:t>Last Update: 2024 November 25</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4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Apparent Magnitudes Change</a:t>
            </a:r>
            <a:br>
              <a:rPr lang="en-US" dirty="0"/>
            </a:br>
            <a:r>
              <a:rPr lang="en-US" dirty="0"/>
              <a:t>with the Observation Zenith Angle*</a:t>
            </a:r>
          </a:p>
        </p:txBody>
      </p:sp>
      <p:grpSp>
        <p:nvGrpSpPr>
          <p:cNvPr id="3" name="Group 2"/>
          <p:cNvGrpSpPr/>
          <p:nvPr/>
        </p:nvGrpSpPr>
        <p:grpSpPr>
          <a:xfrm>
            <a:off x="860075" y="1214147"/>
            <a:ext cx="3069762" cy="4385879"/>
            <a:chOff x="1548136" y="1214147"/>
            <a:chExt cx="3069762" cy="4385879"/>
          </a:xfrm>
        </p:grpSpPr>
        <p:pic>
          <p:nvPicPr>
            <p:cNvPr id="11" name="Picture 10" descr="C:\Users\DHall\dth\Analysis\SDK\TopLevelCode\ResearchLevelCode\EvaluateConstellation\output_MaxZen90\Starlink1stGen_MeasuredBrightness\Starlink1stGen_MeasuredBrightness_ZenMax90_Extinct0.12_Shell1_FracBrigh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248" y="1214147"/>
              <a:ext cx="3041650" cy="2377440"/>
            </a:xfrm>
            <a:prstGeom prst="rect">
              <a:avLst/>
            </a:prstGeom>
            <a:noFill/>
            <a:ln>
              <a:noFill/>
            </a:ln>
          </p:spPr>
        </p:pic>
        <p:sp>
          <p:nvSpPr>
            <p:cNvPr id="6" name="TextBox 5"/>
            <p:cNvSpPr txBox="1"/>
            <p:nvPr/>
          </p:nvSpPr>
          <p:spPr>
            <a:xfrm>
              <a:off x="1548136" y="3722589"/>
              <a:ext cx="3017520" cy="1877437"/>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Starlink</a:t>
              </a:r>
              <a:r>
                <a:rPr lang="en-US" b="1" dirty="0">
                  <a:solidFill>
                    <a:schemeClr val="accent6"/>
                  </a:solidFill>
                  <a:latin typeface="Arial" panose="020B0604020202020204" pitchFamily="34" charset="0"/>
                  <a:cs typeface="Arial" panose="020B0604020202020204" pitchFamily="34" charset="0"/>
                </a:rPr>
                <a:t> Constellation</a:t>
              </a:r>
            </a:p>
            <a:p>
              <a:pPr algn="ctr"/>
              <a:r>
                <a:rPr lang="en-US" b="1" dirty="0">
                  <a:solidFill>
                    <a:schemeClr val="accent6"/>
                  </a:solidFill>
                  <a:latin typeface="Arial" panose="020B0604020202020204" pitchFamily="34" charset="0"/>
                  <a:cs typeface="Arial" panose="020B0604020202020204" pitchFamily="34" charset="0"/>
                </a:rPr>
                <a:t>1</a:t>
              </a:r>
              <a:r>
                <a:rPr lang="en-US" b="1" baseline="30000" dirty="0">
                  <a:solidFill>
                    <a:schemeClr val="accent6"/>
                  </a:solidFill>
                  <a:latin typeface="Arial" panose="020B0604020202020204" pitchFamily="34" charset="0"/>
                  <a:cs typeface="Arial" panose="020B0604020202020204" pitchFamily="34" charset="0"/>
                </a:rPr>
                <a:t>st</a:t>
              </a:r>
              <a:r>
                <a:rPr lang="en-US" b="1" dirty="0">
                  <a:solidFill>
                    <a:schemeClr val="accent6"/>
                  </a:solidFill>
                  <a:latin typeface="Arial" panose="020B0604020202020204" pitchFamily="34" charset="0"/>
                  <a:cs typeface="Arial" panose="020B0604020202020204" pitchFamily="34" charset="0"/>
                </a:rPr>
                <a:t> Shell</a:t>
              </a:r>
            </a:p>
            <a:p>
              <a:pPr algn="ctr"/>
              <a:r>
                <a:rPr lang="en-US" sz="1600" b="1" dirty="0">
                  <a:latin typeface="Arial" panose="020B0604020202020204" pitchFamily="34" charset="0"/>
                  <a:cs typeface="Arial" panose="020B0604020202020204" pitchFamily="34" charset="0"/>
                </a:rPr>
                <a:t>For a 60</a:t>
              </a:r>
              <a:r>
                <a:rPr lang="en-US" sz="1600" b="1" dirty="0">
                  <a:latin typeface="Arial" panose="020B0604020202020204" pitchFamily="34" charset="0"/>
                  <a:cs typeface="Arial" panose="020B0604020202020204" pitchFamily="34" charset="0"/>
                  <a:sym typeface="Symbol" panose="05050102010706020507" pitchFamily="18" charset="2"/>
                </a:rPr>
                <a:t> zenith</a:t>
              </a:r>
              <a:r>
                <a:rPr lang="en-US" sz="1600" b="1" dirty="0">
                  <a:latin typeface="Arial" panose="020B0604020202020204" pitchFamily="34" charset="0"/>
                  <a:cs typeface="Arial" panose="020B0604020202020204" pitchFamily="34" charset="0"/>
                </a:rPr>
                <a:t> angle (i.e., at 30</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elevation)</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about 20% of apparent </a:t>
              </a:r>
              <a:r>
                <a:rPr lang="en-US" sz="1600" b="1" dirty="0" err="1">
                  <a:latin typeface="Arial" panose="020B0604020202020204" pitchFamily="34" charset="0"/>
                  <a:cs typeface="Arial" panose="020B0604020202020204" pitchFamily="34" charset="0"/>
                </a:rPr>
                <a:t>brightnesses</a:t>
              </a:r>
              <a:r>
                <a:rPr lang="en-US" sz="1600" b="1" dirty="0">
                  <a:latin typeface="Arial" panose="020B0604020202020204" pitchFamily="34" charset="0"/>
                  <a:cs typeface="Arial" panose="020B0604020202020204" pitchFamily="34" charset="0"/>
                </a:rPr>
                <a:t> exceed the </a:t>
              </a:r>
              <a:r>
                <a:rPr lang="en-US" sz="1600" b="1" dirty="0" err="1">
                  <a:latin typeface="Arial" panose="020B0604020202020204" pitchFamily="34" charset="0"/>
                  <a:cs typeface="Arial" panose="020B0604020202020204" pitchFamily="34" charset="0"/>
                </a:rPr>
                <a:t>SatCon</a:t>
              </a:r>
              <a:r>
                <a:rPr lang="en-US" sz="1600" b="1" dirty="0">
                  <a:latin typeface="Arial" panose="020B0604020202020204" pitchFamily="34" charset="0"/>
                  <a:cs typeface="Arial" panose="020B0604020202020204" pitchFamily="34" charset="0"/>
                </a:rPr>
                <a:t> recommended threshold</a:t>
              </a:r>
              <a:endParaRPr lang="en-US" sz="1600" b="1" baseline="30000" dirty="0">
                <a:latin typeface="Arial" panose="020B0604020202020204" pitchFamily="34" charset="0"/>
                <a:cs typeface="Arial" panose="020B0604020202020204" pitchFamily="34" charset="0"/>
              </a:endParaRPr>
            </a:p>
          </p:txBody>
        </p:sp>
      </p:grpSp>
      <p:grpSp>
        <p:nvGrpSpPr>
          <p:cNvPr id="4" name="Group 3"/>
          <p:cNvGrpSpPr/>
          <p:nvPr/>
        </p:nvGrpSpPr>
        <p:grpSpPr>
          <a:xfrm>
            <a:off x="4553022" y="1214147"/>
            <a:ext cx="3064127" cy="4385879"/>
            <a:chOff x="4581891" y="1214147"/>
            <a:chExt cx="3064127" cy="4385879"/>
          </a:xfrm>
        </p:grpSpPr>
        <p:pic>
          <p:nvPicPr>
            <p:cNvPr id="12" name="Picture 11" descr="C:\Users\DHall\dth\Analysis\SDK\TopLevelCode\ResearchLevelCode\EvaluateConstellation\output_MaxZen90\OneWebPhase1_MeasuredBrightness\OneWebPhase1_MeasuredBrightness_ZenMax90_Extinct0.12_Shell1_FracBrigh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4368" y="1214147"/>
              <a:ext cx="3041650" cy="2377440"/>
            </a:xfrm>
            <a:prstGeom prst="rect">
              <a:avLst/>
            </a:prstGeom>
            <a:noFill/>
            <a:ln>
              <a:noFill/>
            </a:ln>
          </p:spPr>
        </p:pic>
        <p:sp>
          <p:nvSpPr>
            <p:cNvPr id="7" name="TextBox 6"/>
            <p:cNvSpPr txBox="1"/>
            <p:nvPr/>
          </p:nvSpPr>
          <p:spPr>
            <a:xfrm>
              <a:off x="4581891" y="3722589"/>
              <a:ext cx="3017520" cy="1877437"/>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OneWeb</a:t>
              </a:r>
              <a:r>
                <a:rPr lang="en-US" b="1" dirty="0">
                  <a:solidFill>
                    <a:schemeClr val="accent6"/>
                  </a:solidFill>
                  <a:latin typeface="Arial" panose="020B0604020202020204" pitchFamily="34" charset="0"/>
                  <a:cs typeface="Arial" panose="020B0604020202020204" pitchFamily="34" charset="0"/>
                </a:rPr>
                <a:t> Constellation </a:t>
              </a:r>
            </a:p>
            <a:p>
              <a:pPr algn="ctr"/>
              <a:r>
                <a:rPr lang="en-US" b="1" dirty="0">
                  <a:solidFill>
                    <a:schemeClr val="accent6"/>
                  </a:solidFill>
                  <a:latin typeface="Arial" panose="020B0604020202020204" pitchFamily="34" charset="0"/>
                  <a:cs typeface="Arial" panose="020B0604020202020204" pitchFamily="34" charset="0"/>
                </a:rPr>
                <a:t>Phase 1</a:t>
              </a:r>
              <a:endParaRPr lang="en-US" sz="1600" b="1" dirty="0">
                <a:solidFill>
                  <a:schemeClr val="accent6"/>
                </a:solidFill>
                <a:latin typeface="Arial" panose="020B0604020202020204" pitchFamily="34" charset="0"/>
                <a:cs typeface="Arial" panose="020B0604020202020204" pitchFamily="34" charset="0"/>
              </a:endParaRPr>
            </a:p>
            <a:p>
              <a:pPr algn="ctr"/>
              <a:r>
                <a:rPr lang="en-US" sz="1600" b="1" dirty="0">
                  <a:latin typeface="Arial" panose="020B0604020202020204" pitchFamily="34" charset="0"/>
                  <a:cs typeface="Arial" panose="020B0604020202020204" pitchFamily="34" charset="0"/>
                </a:rPr>
                <a:t>For a 60</a:t>
              </a:r>
              <a:r>
                <a:rPr lang="en-US" sz="1600" b="1" dirty="0">
                  <a:latin typeface="Arial" panose="020B0604020202020204" pitchFamily="34" charset="0"/>
                  <a:cs typeface="Arial" panose="020B0604020202020204" pitchFamily="34" charset="0"/>
                  <a:sym typeface="Symbol" panose="05050102010706020507" pitchFamily="18" charset="2"/>
                </a:rPr>
                <a:t> zenith</a:t>
              </a:r>
              <a:r>
                <a:rPr lang="en-US" sz="1600" b="1" dirty="0">
                  <a:latin typeface="Arial" panose="020B0604020202020204" pitchFamily="34" charset="0"/>
                  <a:cs typeface="Arial" panose="020B0604020202020204" pitchFamily="34" charset="0"/>
                </a:rPr>
                <a:t> angle (i.e., at 30</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elevation)</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about 6.5% of apparent </a:t>
              </a:r>
              <a:r>
                <a:rPr lang="en-US" sz="1600" b="1" dirty="0" err="1">
                  <a:latin typeface="Arial" panose="020B0604020202020204" pitchFamily="34" charset="0"/>
                  <a:cs typeface="Arial" panose="020B0604020202020204" pitchFamily="34" charset="0"/>
                </a:rPr>
                <a:t>brightnesses</a:t>
              </a:r>
              <a:r>
                <a:rPr lang="en-US" sz="1600" b="1" dirty="0">
                  <a:latin typeface="Arial" panose="020B0604020202020204" pitchFamily="34" charset="0"/>
                  <a:cs typeface="Arial" panose="020B0604020202020204" pitchFamily="34" charset="0"/>
                </a:rPr>
                <a:t> exceed the </a:t>
              </a:r>
              <a:r>
                <a:rPr lang="en-US" sz="1600" b="1" dirty="0" err="1">
                  <a:latin typeface="Arial" panose="020B0604020202020204" pitchFamily="34" charset="0"/>
                  <a:cs typeface="Arial" panose="020B0604020202020204" pitchFamily="34" charset="0"/>
                </a:rPr>
                <a:t>SatCon</a:t>
              </a:r>
              <a:r>
                <a:rPr lang="en-US" sz="1600" b="1" dirty="0">
                  <a:latin typeface="Arial" panose="020B0604020202020204" pitchFamily="34" charset="0"/>
                  <a:cs typeface="Arial" panose="020B0604020202020204" pitchFamily="34" charset="0"/>
                </a:rPr>
                <a:t> recommended threshold</a:t>
              </a:r>
              <a:endParaRPr lang="en-US" sz="1600" b="1" baseline="30000" dirty="0">
                <a:latin typeface="Arial" panose="020B0604020202020204" pitchFamily="34" charset="0"/>
                <a:cs typeface="Arial" panose="020B0604020202020204" pitchFamily="34" charset="0"/>
              </a:endParaRPr>
            </a:p>
          </p:txBody>
        </p:sp>
      </p:grpSp>
      <p:grpSp>
        <p:nvGrpSpPr>
          <p:cNvPr id="5" name="Group 4"/>
          <p:cNvGrpSpPr/>
          <p:nvPr/>
        </p:nvGrpSpPr>
        <p:grpSpPr>
          <a:xfrm>
            <a:off x="8240333" y="1214147"/>
            <a:ext cx="3091539" cy="4385879"/>
            <a:chOff x="7615647" y="1214147"/>
            <a:chExt cx="3091539" cy="4385879"/>
          </a:xfrm>
        </p:grpSpPr>
        <p:pic>
          <p:nvPicPr>
            <p:cNvPr id="14" name="Picture 13" descr="C:\Users\DHall\dth\Analysis\SDK\TopLevelCode\ResearchLevelCode\EvaluateConstellation\output_MaxZen90\Iridium2ndGen_MeasuredBrightness\Iridium2ndGen_MeasuredBrightness_ZenMax90_Extinct0.12_Shell1_FracBrigh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5536" y="1214147"/>
              <a:ext cx="3041650" cy="2377440"/>
            </a:xfrm>
            <a:prstGeom prst="rect">
              <a:avLst/>
            </a:prstGeom>
            <a:noFill/>
            <a:ln>
              <a:noFill/>
            </a:ln>
          </p:spPr>
        </p:pic>
        <p:sp>
          <p:nvSpPr>
            <p:cNvPr id="8" name="TextBox 7"/>
            <p:cNvSpPr txBox="1"/>
            <p:nvPr/>
          </p:nvSpPr>
          <p:spPr>
            <a:xfrm>
              <a:off x="7615647" y="3722589"/>
              <a:ext cx="3017520" cy="1877437"/>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Iridium 2</a:t>
              </a:r>
              <a:r>
                <a:rPr lang="en-US" b="1" baseline="30000" dirty="0">
                  <a:solidFill>
                    <a:schemeClr val="accent6"/>
                  </a:solidFill>
                  <a:latin typeface="Arial" panose="020B0604020202020204" pitchFamily="34" charset="0"/>
                  <a:cs typeface="Arial" panose="020B0604020202020204" pitchFamily="34" charset="0"/>
                </a:rPr>
                <a:t>nd</a:t>
              </a:r>
              <a:r>
                <a:rPr lang="en-US" b="1" dirty="0">
                  <a:solidFill>
                    <a:schemeClr val="accent6"/>
                  </a:solidFill>
                  <a:latin typeface="Arial" panose="020B0604020202020204" pitchFamily="34" charset="0"/>
                  <a:cs typeface="Arial" panose="020B0604020202020204" pitchFamily="34" charset="0"/>
                </a:rPr>
                <a:t> Generation</a:t>
              </a:r>
            </a:p>
            <a:p>
              <a:pPr algn="ctr"/>
              <a:r>
                <a:rPr lang="en-US" b="1" dirty="0">
                  <a:solidFill>
                    <a:schemeClr val="accent6"/>
                  </a:solidFill>
                  <a:latin typeface="Arial" panose="020B0604020202020204" pitchFamily="34" charset="0"/>
                  <a:cs typeface="Arial" panose="020B0604020202020204" pitchFamily="34" charset="0"/>
                </a:rPr>
                <a:t>Constellation</a:t>
              </a:r>
            </a:p>
            <a:p>
              <a:pPr algn="ctr"/>
              <a:r>
                <a:rPr lang="en-US" sz="1600" b="1" dirty="0">
                  <a:latin typeface="Arial" panose="020B0604020202020204" pitchFamily="34" charset="0"/>
                  <a:cs typeface="Arial" panose="020B0604020202020204" pitchFamily="34" charset="0"/>
                </a:rPr>
                <a:t>For a 60</a:t>
              </a:r>
              <a:r>
                <a:rPr lang="en-US" sz="1600" b="1" dirty="0">
                  <a:latin typeface="Arial" panose="020B0604020202020204" pitchFamily="34" charset="0"/>
                  <a:cs typeface="Arial" panose="020B0604020202020204" pitchFamily="34" charset="0"/>
                  <a:sym typeface="Symbol" panose="05050102010706020507" pitchFamily="18" charset="2"/>
                </a:rPr>
                <a:t> zenith</a:t>
              </a:r>
              <a:r>
                <a:rPr lang="en-US" sz="1600" b="1" dirty="0">
                  <a:latin typeface="Arial" panose="020B0604020202020204" pitchFamily="34" charset="0"/>
                  <a:cs typeface="Arial" panose="020B0604020202020204" pitchFamily="34" charset="0"/>
                </a:rPr>
                <a:t> angle (i.e., at 30</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elevation)</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about 80% of apparent </a:t>
              </a:r>
              <a:r>
                <a:rPr lang="en-US" sz="1600" b="1" dirty="0" err="1">
                  <a:latin typeface="Arial" panose="020B0604020202020204" pitchFamily="34" charset="0"/>
                  <a:cs typeface="Arial" panose="020B0604020202020204" pitchFamily="34" charset="0"/>
                </a:rPr>
                <a:t>brightnesses</a:t>
              </a:r>
              <a:r>
                <a:rPr lang="en-US" sz="1600" b="1" dirty="0">
                  <a:latin typeface="Arial" panose="020B0604020202020204" pitchFamily="34" charset="0"/>
                  <a:cs typeface="Arial" panose="020B0604020202020204" pitchFamily="34" charset="0"/>
                </a:rPr>
                <a:t> exceed the </a:t>
              </a:r>
              <a:r>
                <a:rPr lang="en-US" sz="1600" b="1" dirty="0" err="1">
                  <a:latin typeface="Arial" panose="020B0604020202020204" pitchFamily="34" charset="0"/>
                  <a:cs typeface="Arial" panose="020B0604020202020204" pitchFamily="34" charset="0"/>
                </a:rPr>
                <a:t>SatCon</a:t>
              </a:r>
              <a:r>
                <a:rPr lang="en-US" sz="1600" b="1" dirty="0">
                  <a:latin typeface="Arial" panose="020B0604020202020204" pitchFamily="34" charset="0"/>
                  <a:cs typeface="Arial" panose="020B0604020202020204" pitchFamily="34" charset="0"/>
                </a:rPr>
                <a:t> recommended threshold</a:t>
              </a:r>
              <a:endParaRPr lang="en-US" sz="1600" b="1" baseline="30000" dirty="0">
                <a:latin typeface="Arial" panose="020B0604020202020204" pitchFamily="34" charset="0"/>
                <a:cs typeface="Arial" panose="020B0604020202020204" pitchFamily="34" charset="0"/>
              </a:endParaRPr>
            </a:p>
          </p:txBody>
        </p:sp>
      </p:grpSp>
      <p:sp>
        <p:nvSpPr>
          <p:cNvPr id="9" name="TextBox 8"/>
          <p:cNvSpPr txBox="1"/>
          <p:nvPr/>
        </p:nvSpPr>
        <p:spPr>
          <a:xfrm>
            <a:off x="0" y="6211669"/>
            <a:ext cx="10791731" cy="646331"/>
          </a:xfrm>
          <a:prstGeom prst="rect">
            <a:avLst/>
          </a:prstGeom>
          <a:noFill/>
        </p:spPr>
        <p:txBody>
          <a:bodyPr wrap="square" rtlCol="0">
            <a:spAutoFit/>
          </a:bodyPr>
          <a:lstStyle/>
          <a:p>
            <a:r>
              <a:rPr lang="en-US" sz="1200" dirty="0">
                <a:solidFill>
                  <a:schemeClr val="bg1">
                    <a:lumMod val="50000"/>
                  </a:schemeClr>
                </a:solidFill>
                <a:latin typeface="Arial" panose="020B0604020202020204" pitchFamily="34" charset="0"/>
                <a:cs typeface="Arial" panose="020B0604020202020204" pitchFamily="34" charset="0"/>
              </a:rPr>
              <a:t>*These graphs show empirically estimated fractions of the sunlit constellation satellite populations that are brighter than the </a:t>
            </a:r>
            <a:r>
              <a:rPr lang="en-US" sz="1200" i="1" dirty="0" err="1">
                <a:solidFill>
                  <a:schemeClr val="bg1">
                    <a:lumMod val="50000"/>
                  </a:schemeClr>
                </a:solidFill>
                <a:latin typeface="Arial" panose="020B0604020202020204" pitchFamily="34" charset="0"/>
                <a:cs typeface="Arial" panose="020B0604020202020204" pitchFamily="34" charset="0"/>
              </a:rPr>
              <a:t>SatCon</a:t>
            </a:r>
            <a:r>
              <a:rPr lang="en-US" sz="1200" dirty="0">
                <a:solidFill>
                  <a:schemeClr val="bg1">
                    <a:lumMod val="50000"/>
                  </a:schemeClr>
                </a:solidFill>
                <a:latin typeface="Arial" panose="020B0604020202020204" pitchFamily="34" charset="0"/>
                <a:cs typeface="Arial" panose="020B0604020202020204" pitchFamily="34" charset="0"/>
              </a:rPr>
              <a:t> recommendation, plotted as a function of observation zenith angle (which is the complement of the observation elevation angle). The solid lines show apparent brightness estimates that include an atmospheric extinction of 0.12 magnitudes/</a:t>
            </a:r>
            <a:r>
              <a:rPr lang="en-US" sz="1200" dirty="0" err="1">
                <a:solidFill>
                  <a:schemeClr val="bg1">
                    <a:lumMod val="50000"/>
                  </a:schemeClr>
                </a:solidFill>
                <a:latin typeface="Arial" panose="020B0604020202020204" pitchFamily="34" charset="0"/>
                <a:cs typeface="Arial" panose="020B0604020202020204" pitchFamily="34" charset="0"/>
              </a:rPr>
              <a:t>airmass</a:t>
            </a:r>
            <a:r>
              <a:rPr lang="en-US" sz="1200" dirty="0">
                <a:solidFill>
                  <a:schemeClr val="bg1">
                    <a:lumMod val="50000"/>
                  </a:schemeClr>
                </a:solidFill>
                <a:latin typeface="Arial" panose="020B0604020202020204" pitchFamily="34" charset="0"/>
                <a:cs typeface="Arial" panose="020B0604020202020204" pitchFamily="34" charset="0"/>
              </a:rPr>
              <a:t>; the dotted lines neglect atmospheric extinction.</a:t>
            </a:r>
          </a:p>
        </p:txBody>
      </p:sp>
    </p:spTree>
    <p:extLst>
      <p:ext uri="{BB962C8B-B14F-4D97-AF65-F5344CB8AC3E}">
        <p14:creationId xmlns:p14="http://schemas.microsoft.com/office/powerpoint/2010/main" val="362396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Evaluation of</a:t>
            </a:r>
          </a:p>
          <a:p>
            <a:pPr marL="0" indent="0" algn="ctr">
              <a:buNone/>
            </a:pPr>
            <a:endParaRPr lang="en-US" sz="2400" dirty="0"/>
          </a:p>
          <a:p>
            <a:pPr marL="0" indent="0" algn="ctr">
              <a:buNone/>
            </a:pPr>
            <a:r>
              <a:rPr lang="en-US" sz="2400" dirty="0"/>
              <a:t>Light Pollution Levels</a:t>
            </a:r>
          </a:p>
          <a:p>
            <a:pPr marL="0" indent="0" algn="ctr">
              <a:buNone/>
            </a:pPr>
            <a:endParaRPr lang="en-US" sz="2400" dirty="0"/>
          </a:p>
          <a:p>
            <a:pPr marL="0" indent="0" algn="ctr">
              <a:buNone/>
            </a:pPr>
            <a:r>
              <a:rPr lang="en-US" sz="2400" dirty="0"/>
              <a:t>for Selected Constellations</a:t>
            </a:r>
          </a:p>
        </p:txBody>
      </p:sp>
    </p:spTree>
    <p:extLst>
      <p:ext uri="{BB962C8B-B14F-4D97-AF65-F5344CB8AC3E}">
        <p14:creationId xmlns:p14="http://schemas.microsoft.com/office/powerpoint/2010/main" val="140650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Constellations Analyzed in Provided </a:t>
            </a:r>
            <a:r>
              <a:rPr lang="en-US" i="1" dirty="0" err="1"/>
              <a:t>EvaluateLightPollution</a:t>
            </a:r>
            <a:r>
              <a:rPr lang="en-US" dirty="0"/>
              <a:t> Examples</a:t>
            </a:r>
            <a:r>
              <a:rPr lang="en-US" baseline="30000" dirty="0"/>
              <a:t>1,2</a:t>
            </a:r>
          </a:p>
        </p:txBody>
      </p:sp>
      <p:graphicFrame>
        <p:nvGraphicFramePr>
          <p:cNvPr id="3" name="Table 2"/>
          <p:cNvGraphicFramePr>
            <a:graphicFrameLocks noGrp="1"/>
          </p:cNvGraphicFramePr>
          <p:nvPr>
            <p:extLst/>
          </p:nvPr>
        </p:nvGraphicFramePr>
        <p:xfrm>
          <a:off x="2214284" y="1193061"/>
          <a:ext cx="7763435" cy="4807828"/>
        </p:xfrm>
        <a:graphic>
          <a:graphicData uri="http://schemas.openxmlformats.org/drawingml/2006/table">
            <a:tbl>
              <a:tblPr firstRow="1" firstCol="1" bandRow="1">
                <a:tableStyleId>{5C22544A-7EE6-4342-B048-85BDC9FD1C3A}</a:tableStyleId>
              </a:tblPr>
              <a:tblGrid>
                <a:gridCol w="1552687">
                  <a:extLst>
                    <a:ext uri="{9D8B030D-6E8A-4147-A177-3AD203B41FA5}">
                      <a16:colId xmlns:a16="http://schemas.microsoft.com/office/drawing/2014/main" val="2448299471"/>
                    </a:ext>
                  </a:extLst>
                </a:gridCol>
                <a:gridCol w="1552687">
                  <a:extLst>
                    <a:ext uri="{9D8B030D-6E8A-4147-A177-3AD203B41FA5}">
                      <a16:colId xmlns:a16="http://schemas.microsoft.com/office/drawing/2014/main" val="3814142496"/>
                    </a:ext>
                  </a:extLst>
                </a:gridCol>
                <a:gridCol w="1552687">
                  <a:extLst>
                    <a:ext uri="{9D8B030D-6E8A-4147-A177-3AD203B41FA5}">
                      <a16:colId xmlns:a16="http://schemas.microsoft.com/office/drawing/2014/main" val="4151636765"/>
                    </a:ext>
                  </a:extLst>
                </a:gridCol>
                <a:gridCol w="1552687">
                  <a:extLst>
                    <a:ext uri="{9D8B030D-6E8A-4147-A177-3AD203B41FA5}">
                      <a16:colId xmlns:a16="http://schemas.microsoft.com/office/drawing/2014/main" val="4047699430"/>
                    </a:ext>
                  </a:extLst>
                </a:gridCol>
                <a:gridCol w="1552687">
                  <a:extLst>
                    <a:ext uri="{9D8B030D-6E8A-4147-A177-3AD203B41FA5}">
                      <a16:colId xmlns:a16="http://schemas.microsoft.com/office/drawing/2014/main" val="718659697"/>
                    </a:ext>
                  </a:extLst>
                </a:gridCol>
              </a:tblGrid>
              <a:tr h="320520">
                <a:tc>
                  <a:txBody>
                    <a:bodyPr/>
                    <a:lstStyle/>
                    <a:p>
                      <a:pPr marL="0" marR="0" algn="ctr">
                        <a:spcBef>
                          <a:spcPts val="0"/>
                        </a:spcBef>
                        <a:spcAft>
                          <a:spcPts val="0"/>
                        </a:spcAft>
                      </a:pPr>
                      <a:r>
                        <a:rPr lang="en-US" sz="1000" dirty="0">
                          <a:solidFill>
                            <a:schemeClr val="tx1"/>
                          </a:solidFill>
                          <a:effectLst/>
                        </a:rPr>
                        <a:t>Constellation Name</a:t>
                      </a:r>
                    </a:p>
                    <a:p>
                      <a:pPr marL="0" marR="0" algn="ctr">
                        <a:spcBef>
                          <a:spcPts val="0"/>
                        </a:spcBef>
                        <a:spcAft>
                          <a:spcPts val="0"/>
                        </a:spcAft>
                      </a:pPr>
                      <a:r>
                        <a:rPr lang="en-US" sz="1000" dirty="0">
                          <a:solidFill>
                            <a:schemeClr val="tx1"/>
                          </a:solidFill>
                          <a:effectLst/>
                        </a:rPr>
                        <a:t>(and component shell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Number of Satellites</a:t>
                      </a:r>
                    </a:p>
                    <a:p>
                      <a:pPr marL="0" marR="0" algn="ctr">
                        <a:spcBef>
                          <a:spcPts val="0"/>
                        </a:spcBef>
                        <a:spcAft>
                          <a:spcPts val="0"/>
                        </a:spcAft>
                      </a:pP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Orbital Altitude</a:t>
                      </a:r>
                    </a:p>
                    <a:p>
                      <a:pPr marL="0" marR="0" algn="ctr">
                        <a:spcBef>
                          <a:spcPts val="0"/>
                        </a:spcBef>
                        <a:spcAft>
                          <a:spcPts val="0"/>
                        </a:spcAft>
                      </a:pPr>
                      <a:r>
                        <a:rPr lang="en-US" sz="1000" dirty="0">
                          <a:solidFill>
                            <a:schemeClr val="tx1"/>
                          </a:solidFill>
                          <a:effectLst/>
                        </a:rPr>
                        <a:t>(km)</a:t>
                      </a: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Inclination</a:t>
                      </a:r>
                    </a:p>
                    <a:p>
                      <a:pPr marL="0" marR="0" algn="ctr">
                        <a:spcBef>
                          <a:spcPts val="0"/>
                        </a:spcBef>
                        <a:spcAft>
                          <a:spcPts val="0"/>
                        </a:spcAft>
                      </a:pPr>
                      <a:r>
                        <a:rPr lang="en-US" sz="1000" dirty="0">
                          <a:solidFill>
                            <a:schemeClr val="tx1"/>
                          </a:solidFill>
                          <a:effectLst/>
                          <a:sym typeface="Symbol" panose="05050102010706020507" pitchFamily="18" charset="2"/>
                        </a:rPr>
                        <a:t>(degrees)</a:t>
                      </a:r>
                      <a:endParaRPr lang="en-US" sz="1000" dirty="0">
                        <a:solidFill>
                          <a:schemeClr val="tx1"/>
                        </a:solidFill>
                        <a:effectLst/>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SatCon</a:t>
                      </a:r>
                      <a:r>
                        <a:rPr lang="en-US" sz="1000" baseline="0" dirty="0">
                          <a:solidFill>
                            <a:schemeClr val="tx1"/>
                          </a:solidFill>
                          <a:effectLst/>
                        </a:rPr>
                        <a:t>-1 Recommended </a:t>
                      </a:r>
                      <a:r>
                        <a:rPr lang="en-US" sz="1000" dirty="0">
                          <a:solidFill>
                            <a:schemeClr val="tx1"/>
                          </a:solidFill>
                          <a:effectLst/>
                        </a:rPr>
                        <a:t>Threshold Magnitude</a:t>
                      </a: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511491"/>
                  </a:ext>
                </a:extLst>
              </a:tr>
              <a:tr h="160261">
                <a:tc>
                  <a:txBody>
                    <a:bodyPr/>
                    <a:lstStyle/>
                    <a:p>
                      <a:pPr marL="0" marR="0" algn="l">
                        <a:spcBef>
                          <a:spcPts val="0"/>
                        </a:spcBef>
                        <a:spcAft>
                          <a:spcPts val="0"/>
                        </a:spcAft>
                      </a:pPr>
                      <a:r>
                        <a:rPr lang="en-US" sz="1000" dirty="0" err="1">
                          <a:solidFill>
                            <a:schemeClr val="tx1"/>
                          </a:solidFill>
                          <a:effectLst/>
                        </a:rPr>
                        <a:t>Starlink</a:t>
                      </a:r>
                      <a:r>
                        <a:rPr lang="en-US" sz="1000" dirty="0">
                          <a:solidFill>
                            <a:schemeClr val="tx1"/>
                          </a:solidFill>
                          <a:effectLst/>
                        </a:rPr>
                        <a:t> 1</a:t>
                      </a:r>
                      <a:r>
                        <a:rPr lang="en-US" sz="1000" baseline="30000" dirty="0">
                          <a:solidFill>
                            <a:schemeClr val="tx1"/>
                          </a:solidFill>
                          <a:effectLst/>
                        </a:rPr>
                        <a:t>st</a:t>
                      </a:r>
                      <a:r>
                        <a:rPr lang="en-US" sz="1000" dirty="0">
                          <a:solidFill>
                            <a:schemeClr val="tx1"/>
                          </a:solidFill>
                          <a:effectLst/>
                        </a:rPr>
                        <a:t> Generation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11,926 total</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335.9 – 570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42.0 – 97.6</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6.46 – 7.04</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588401"/>
                  </a:ext>
                </a:extLst>
              </a:tr>
              <a:tr h="160261">
                <a:tc>
                  <a:txBody>
                    <a:bodyPr/>
                    <a:lstStyle/>
                    <a:p>
                      <a:pPr marL="0" marR="0" algn="r">
                        <a:spcBef>
                          <a:spcPts val="0"/>
                        </a:spcBef>
                        <a:spcAft>
                          <a:spcPts val="0"/>
                        </a:spcAft>
                      </a:pPr>
                      <a:r>
                        <a:rPr lang="en-US" sz="1000">
                          <a:solidFill>
                            <a:schemeClr val="tx1"/>
                          </a:solidFill>
                          <a:effectLst/>
                        </a:rPr>
                        <a:t>shell 1</a:t>
                      </a:r>
                      <a:endParaRPr lang="en-US" sz="100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1,584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550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7.00</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964772"/>
                  </a:ext>
                </a:extLst>
              </a:tr>
              <a:tr h="160261">
                <a:tc>
                  <a:txBody>
                    <a:bodyPr/>
                    <a:lstStyle/>
                    <a:p>
                      <a:pPr marL="0" marR="0" algn="r">
                        <a:spcBef>
                          <a:spcPts val="0"/>
                        </a:spcBef>
                        <a:spcAft>
                          <a:spcPts val="0"/>
                        </a:spcAft>
                      </a:pPr>
                      <a:r>
                        <a:rPr lang="en-US" sz="1000" dirty="0">
                          <a:solidFill>
                            <a:schemeClr val="tx1"/>
                          </a:solidFill>
                          <a:effectLst/>
                        </a:rPr>
                        <a:t>shell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1,584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540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53.2</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6.98</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3518914"/>
                  </a:ext>
                </a:extLst>
              </a:tr>
              <a:tr h="160261">
                <a:tc>
                  <a:txBody>
                    <a:bodyPr/>
                    <a:lstStyle/>
                    <a:p>
                      <a:pPr marL="0" marR="0" algn="r">
                        <a:spcBef>
                          <a:spcPts val="0"/>
                        </a:spcBef>
                        <a:spcAft>
                          <a:spcPts val="0"/>
                        </a:spcAft>
                      </a:pPr>
                      <a:r>
                        <a:rPr lang="en-US" sz="1000" dirty="0">
                          <a:solidFill>
                            <a:schemeClr val="tx1"/>
                          </a:solidFill>
                          <a:effectLst/>
                        </a:rPr>
                        <a:t>shell 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720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570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7.04</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113767"/>
                  </a:ext>
                </a:extLst>
              </a:tr>
              <a:tr h="160261">
                <a:tc>
                  <a:txBody>
                    <a:bodyPr/>
                    <a:lstStyle/>
                    <a:p>
                      <a:pPr marL="0" marR="0" algn="r">
                        <a:spcBef>
                          <a:spcPts val="0"/>
                        </a:spcBef>
                        <a:spcAft>
                          <a:spcPts val="0"/>
                        </a:spcAft>
                      </a:pPr>
                      <a:r>
                        <a:rPr lang="en-US" sz="1000" dirty="0">
                          <a:solidFill>
                            <a:schemeClr val="tx1"/>
                          </a:solidFill>
                          <a:effectLst/>
                        </a:rPr>
                        <a:t>shell 4</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348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560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97.6</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614157"/>
                  </a:ext>
                </a:extLst>
              </a:tr>
              <a:tr h="160261">
                <a:tc>
                  <a:txBody>
                    <a:bodyPr/>
                    <a:lstStyle/>
                    <a:p>
                      <a:pPr marL="0" marR="0" algn="r">
                        <a:spcBef>
                          <a:spcPts val="0"/>
                        </a:spcBef>
                        <a:spcAft>
                          <a:spcPts val="0"/>
                        </a:spcAft>
                      </a:pPr>
                      <a:r>
                        <a:rPr lang="en-US" sz="1000">
                          <a:solidFill>
                            <a:schemeClr val="tx1"/>
                          </a:solidFill>
                          <a:effectLst/>
                        </a:rPr>
                        <a:t>shell 5</a:t>
                      </a:r>
                      <a:endParaRPr lang="en-US" sz="100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172</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560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97.6</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109315"/>
                  </a:ext>
                </a:extLst>
              </a:tr>
              <a:tr h="160261">
                <a:tc>
                  <a:txBody>
                    <a:bodyPr/>
                    <a:lstStyle/>
                    <a:p>
                      <a:pPr marL="0" marR="0" algn="r">
                        <a:spcBef>
                          <a:spcPts val="0"/>
                        </a:spcBef>
                        <a:spcAft>
                          <a:spcPts val="0"/>
                        </a:spcAft>
                      </a:pPr>
                      <a:r>
                        <a:rPr lang="en-US" sz="1000" dirty="0">
                          <a:solidFill>
                            <a:schemeClr val="tx1"/>
                          </a:solidFill>
                          <a:effectLst/>
                        </a:rPr>
                        <a:t>shell 6</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2,493</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335.9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42.0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6.46</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438927"/>
                  </a:ext>
                </a:extLst>
              </a:tr>
              <a:tr h="160261">
                <a:tc>
                  <a:txBody>
                    <a:bodyPr/>
                    <a:lstStyle/>
                    <a:p>
                      <a:pPr marL="0" marR="0" algn="r">
                        <a:spcBef>
                          <a:spcPts val="0"/>
                        </a:spcBef>
                        <a:spcAft>
                          <a:spcPts val="0"/>
                        </a:spcAft>
                      </a:pPr>
                      <a:r>
                        <a:rPr lang="en-US" sz="1000" dirty="0">
                          <a:solidFill>
                            <a:schemeClr val="tx1"/>
                          </a:solidFill>
                          <a:effectLst/>
                        </a:rPr>
                        <a:t>shell 7</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2,478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340.8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6.48</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156106"/>
                  </a:ext>
                </a:extLst>
              </a:tr>
              <a:tr h="160261">
                <a:tc>
                  <a:txBody>
                    <a:bodyPr/>
                    <a:lstStyle/>
                    <a:p>
                      <a:pPr marL="0" marR="0" algn="r">
                        <a:spcBef>
                          <a:spcPts val="0"/>
                        </a:spcBef>
                        <a:spcAft>
                          <a:spcPts val="0"/>
                        </a:spcAft>
                      </a:pPr>
                      <a:r>
                        <a:rPr lang="en-US" sz="1000" dirty="0">
                          <a:solidFill>
                            <a:schemeClr val="tx1"/>
                          </a:solidFill>
                          <a:effectLst/>
                        </a:rPr>
                        <a:t>shell 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2,547</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345.6</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6.50</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73497"/>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6450161"/>
                  </a:ext>
                </a:extLst>
              </a:tr>
              <a:tr h="160261">
                <a:tc>
                  <a:txBody>
                    <a:bodyPr/>
                    <a:lstStyle/>
                    <a:p>
                      <a:pPr marL="0" marR="0" algn="l">
                        <a:spcBef>
                          <a:spcPts val="0"/>
                        </a:spcBef>
                        <a:spcAft>
                          <a:spcPts val="0"/>
                        </a:spcAft>
                      </a:pPr>
                      <a:r>
                        <a:rPr lang="en-US" sz="1000" dirty="0" err="1">
                          <a:solidFill>
                            <a:schemeClr val="tx1"/>
                          </a:solidFill>
                          <a:effectLst/>
                        </a:rPr>
                        <a:t>Starlink</a:t>
                      </a:r>
                      <a:r>
                        <a:rPr lang="en-US" sz="1000" dirty="0">
                          <a:solidFill>
                            <a:schemeClr val="tx1"/>
                          </a:solidFill>
                          <a:effectLst/>
                        </a:rPr>
                        <a:t> 2</a:t>
                      </a:r>
                      <a:r>
                        <a:rPr lang="en-US" sz="1000" baseline="30000" dirty="0">
                          <a:solidFill>
                            <a:schemeClr val="tx1"/>
                          </a:solidFill>
                          <a:effectLst/>
                        </a:rPr>
                        <a:t>nd</a:t>
                      </a:r>
                      <a:r>
                        <a:rPr lang="en-US" sz="1000" dirty="0">
                          <a:solidFill>
                            <a:schemeClr val="tx1"/>
                          </a:solidFill>
                          <a:effectLst/>
                        </a:rPr>
                        <a:t> Generation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30,000 total</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328 – 614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30.0 – 148.0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6.44 – 7.12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3032657"/>
                  </a:ext>
                </a:extLst>
              </a:tr>
              <a:tr h="160261">
                <a:tc>
                  <a:txBody>
                    <a:bodyPr/>
                    <a:lstStyle/>
                    <a:p>
                      <a:pPr marL="0" marR="0" algn="r">
                        <a:spcBef>
                          <a:spcPts val="0"/>
                        </a:spcBef>
                        <a:spcAft>
                          <a:spcPts val="0"/>
                        </a:spcAft>
                      </a:pPr>
                      <a:r>
                        <a:rPr lang="en-US" sz="1000" dirty="0">
                          <a:solidFill>
                            <a:schemeClr val="tx1"/>
                          </a:solidFill>
                          <a:effectLst/>
                        </a:rPr>
                        <a:t>shell 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7,178</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328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6.44</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427230"/>
                  </a:ext>
                </a:extLst>
              </a:tr>
              <a:tr h="160261">
                <a:tc>
                  <a:txBody>
                    <a:bodyPr/>
                    <a:lstStyle/>
                    <a:p>
                      <a:pPr marL="0" marR="0" algn="r">
                        <a:spcBef>
                          <a:spcPts val="0"/>
                        </a:spcBef>
                        <a:spcAft>
                          <a:spcPts val="0"/>
                        </a:spcAft>
                      </a:pPr>
                      <a:r>
                        <a:rPr lang="en-US" sz="1000" dirty="0">
                          <a:solidFill>
                            <a:schemeClr val="tx1"/>
                          </a:solidFill>
                          <a:effectLst/>
                        </a:rPr>
                        <a:t>shell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7,178</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334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6.46</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413506"/>
                  </a:ext>
                </a:extLst>
              </a:tr>
              <a:tr h="160261">
                <a:tc>
                  <a:txBody>
                    <a:bodyPr/>
                    <a:lstStyle/>
                    <a:p>
                      <a:pPr marL="0" marR="0" algn="r">
                        <a:spcBef>
                          <a:spcPts val="0"/>
                        </a:spcBef>
                        <a:spcAft>
                          <a:spcPts val="0"/>
                        </a:spcAft>
                      </a:pPr>
                      <a:r>
                        <a:rPr lang="en-US" sz="1000" dirty="0">
                          <a:solidFill>
                            <a:schemeClr val="tx1"/>
                          </a:solidFill>
                          <a:effectLst/>
                        </a:rPr>
                        <a:t>shell 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7,178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345</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6.49</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34863"/>
                  </a:ext>
                </a:extLst>
              </a:tr>
              <a:tr h="160261">
                <a:tc>
                  <a:txBody>
                    <a:bodyPr/>
                    <a:lstStyle/>
                    <a:p>
                      <a:pPr marL="0" marR="0" algn="r">
                        <a:spcBef>
                          <a:spcPts val="0"/>
                        </a:spcBef>
                        <a:spcAft>
                          <a:spcPts val="0"/>
                        </a:spcAft>
                      </a:pPr>
                      <a:r>
                        <a:rPr lang="en-US" sz="1000" dirty="0">
                          <a:solidFill>
                            <a:schemeClr val="tx1"/>
                          </a:solidFill>
                          <a:effectLst/>
                        </a:rPr>
                        <a:t>shell 4</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2,000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360</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96.9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6.54</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229471"/>
                  </a:ext>
                </a:extLst>
              </a:tr>
              <a:tr h="160261">
                <a:tc>
                  <a:txBody>
                    <a:bodyPr/>
                    <a:lstStyle/>
                    <a:p>
                      <a:pPr marL="0" marR="0" algn="r">
                        <a:spcBef>
                          <a:spcPts val="0"/>
                        </a:spcBef>
                        <a:spcAft>
                          <a:spcPts val="0"/>
                        </a:spcAft>
                      </a:pPr>
                      <a:r>
                        <a:rPr lang="en-US" sz="1000" dirty="0">
                          <a:solidFill>
                            <a:schemeClr val="tx1"/>
                          </a:solidFill>
                          <a:effectLst/>
                        </a:rPr>
                        <a:t>shell 5</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1,998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373</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75.0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6.58</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655689"/>
                  </a:ext>
                </a:extLst>
              </a:tr>
              <a:tr h="160261">
                <a:tc>
                  <a:txBody>
                    <a:bodyPr/>
                    <a:lstStyle/>
                    <a:p>
                      <a:pPr marL="0" marR="0" algn="r">
                        <a:spcBef>
                          <a:spcPts val="0"/>
                        </a:spcBef>
                        <a:spcAft>
                          <a:spcPts val="0"/>
                        </a:spcAft>
                      </a:pPr>
                      <a:r>
                        <a:rPr lang="en-US" sz="1000" dirty="0">
                          <a:solidFill>
                            <a:schemeClr val="tx1"/>
                          </a:solidFill>
                          <a:effectLst/>
                        </a:rPr>
                        <a:t>shell 6</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4,000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499</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53.0</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6.89</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804469"/>
                  </a:ext>
                </a:extLst>
              </a:tr>
              <a:tr h="160261">
                <a:tc>
                  <a:txBody>
                    <a:bodyPr/>
                    <a:lstStyle/>
                    <a:p>
                      <a:pPr marL="0" marR="0" algn="r">
                        <a:spcBef>
                          <a:spcPts val="0"/>
                        </a:spcBef>
                        <a:spcAft>
                          <a:spcPts val="0"/>
                        </a:spcAft>
                      </a:pPr>
                      <a:r>
                        <a:rPr lang="en-US" sz="1000" dirty="0">
                          <a:solidFill>
                            <a:schemeClr val="tx1"/>
                          </a:solidFill>
                          <a:effectLst/>
                        </a:rPr>
                        <a:t>shell 7</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144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604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148.0</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7.10</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926122"/>
                  </a:ext>
                </a:extLst>
              </a:tr>
              <a:tr h="160261">
                <a:tc>
                  <a:txBody>
                    <a:bodyPr/>
                    <a:lstStyle/>
                    <a:p>
                      <a:pPr marL="0" marR="0" algn="r">
                        <a:spcBef>
                          <a:spcPts val="0"/>
                        </a:spcBef>
                        <a:spcAft>
                          <a:spcPts val="0"/>
                        </a:spcAft>
                      </a:pPr>
                      <a:r>
                        <a:rPr lang="en-US" sz="1000" dirty="0">
                          <a:solidFill>
                            <a:schemeClr val="tx1"/>
                          </a:solidFill>
                          <a:effectLst/>
                        </a:rPr>
                        <a:t>shell 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324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614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115.7</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7.12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06870"/>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8863805"/>
                  </a:ext>
                </a:extLst>
              </a:tr>
              <a:tr h="160261">
                <a:tc>
                  <a:txBody>
                    <a:bodyPr/>
                    <a:lstStyle/>
                    <a:p>
                      <a:pPr marL="0" marR="0" algn="ctr">
                        <a:spcBef>
                          <a:spcPts val="0"/>
                        </a:spcBef>
                        <a:spcAft>
                          <a:spcPts val="0"/>
                        </a:spcAft>
                      </a:pPr>
                      <a:r>
                        <a:rPr lang="en-US" sz="1000" dirty="0" err="1">
                          <a:solidFill>
                            <a:schemeClr val="tx1"/>
                          </a:solidFill>
                          <a:effectLst/>
                        </a:rPr>
                        <a:t>OneWeb</a:t>
                      </a:r>
                      <a:r>
                        <a:rPr lang="en-US" sz="1000" dirty="0">
                          <a:solidFill>
                            <a:schemeClr val="tx1"/>
                          </a:solidFill>
                          <a:effectLst/>
                        </a:rPr>
                        <a:t> Phase 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1,980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87.9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7.85</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853387"/>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0774153"/>
                  </a:ext>
                </a:extLst>
              </a:tr>
              <a:tr h="160261">
                <a:tc>
                  <a:txBody>
                    <a:bodyPr/>
                    <a:lstStyle/>
                    <a:p>
                      <a:pPr marL="0" marR="0" algn="ctr">
                        <a:spcBef>
                          <a:spcPts val="0"/>
                        </a:spcBef>
                        <a:spcAft>
                          <a:spcPts val="0"/>
                        </a:spcAft>
                      </a:pPr>
                      <a:r>
                        <a:rPr lang="en-US" sz="1000" dirty="0" err="1">
                          <a:solidFill>
                            <a:schemeClr val="tx1"/>
                          </a:solidFill>
                          <a:effectLst/>
                        </a:rPr>
                        <a:t>OneWeb</a:t>
                      </a:r>
                      <a:r>
                        <a:rPr lang="en-US" sz="1000" dirty="0">
                          <a:solidFill>
                            <a:schemeClr val="tx1"/>
                          </a:solidFill>
                          <a:effectLst/>
                        </a:rPr>
                        <a:t> Phase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6,372 total</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55.0 – 87.9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0021932"/>
                  </a:ext>
                </a:extLst>
              </a:tr>
              <a:tr h="160261">
                <a:tc>
                  <a:txBody>
                    <a:bodyPr/>
                    <a:lstStyle/>
                    <a:p>
                      <a:pPr marL="0" marR="0" algn="r">
                        <a:spcBef>
                          <a:spcPts val="0"/>
                        </a:spcBef>
                        <a:spcAft>
                          <a:spcPts val="0"/>
                        </a:spcAft>
                      </a:pPr>
                      <a:r>
                        <a:rPr lang="en-US" sz="1000" dirty="0">
                          <a:solidFill>
                            <a:schemeClr val="tx1"/>
                          </a:solidFill>
                          <a:effectLst/>
                        </a:rPr>
                        <a:t>shell 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1,764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87.9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539689"/>
                  </a:ext>
                </a:extLst>
              </a:tr>
              <a:tr h="160261">
                <a:tc>
                  <a:txBody>
                    <a:bodyPr/>
                    <a:lstStyle/>
                    <a:p>
                      <a:pPr marL="0" marR="0" algn="r">
                        <a:spcBef>
                          <a:spcPts val="0"/>
                        </a:spcBef>
                        <a:spcAft>
                          <a:spcPts val="0"/>
                        </a:spcAft>
                      </a:pPr>
                      <a:r>
                        <a:rPr lang="en-US" sz="1000" dirty="0">
                          <a:solidFill>
                            <a:schemeClr val="tx1"/>
                          </a:solidFill>
                          <a:effectLst/>
                        </a:rPr>
                        <a:t>shell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2,304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1932542"/>
                  </a:ext>
                </a:extLst>
              </a:tr>
              <a:tr h="160261">
                <a:tc>
                  <a:txBody>
                    <a:bodyPr/>
                    <a:lstStyle/>
                    <a:p>
                      <a:pPr marL="0" marR="0" algn="r">
                        <a:spcBef>
                          <a:spcPts val="0"/>
                        </a:spcBef>
                        <a:spcAft>
                          <a:spcPts val="0"/>
                        </a:spcAft>
                      </a:pPr>
                      <a:r>
                        <a:rPr lang="en-US" sz="1000" dirty="0">
                          <a:solidFill>
                            <a:schemeClr val="tx1"/>
                          </a:solidFill>
                          <a:effectLst/>
                        </a:rPr>
                        <a:t>shell 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2,304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55.0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26803"/>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1528262"/>
                  </a:ext>
                </a:extLst>
              </a:tr>
              <a:tr h="160261">
                <a:tc>
                  <a:txBody>
                    <a:bodyPr/>
                    <a:lstStyle/>
                    <a:p>
                      <a:pPr marL="0" marR="0" algn="ctr">
                        <a:spcBef>
                          <a:spcPts val="0"/>
                        </a:spcBef>
                        <a:spcAft>
                          <a:spcPts val="0"/>
                        </a:spcAft>
                      </a:pPr>
                      <a:r>
                        <a:rPr lang="en-US" sz="1000" dirty="0">
                          <a:solidFill>
                            <a:schemeClr val="tx1"/>
                          </a:solidFill>
                          <a:effectLst/>
                        </a:rPr>
                        <a:t>Iridium 2</a:t>
                      </a:r>
                      <a:r>
                        <a:rPr lang="en-US" sz="1000" baseline="30000" dirty="0">
                          <a:solidFill>
                            <a:schemeClr val="tx1"/>
                          </a:solidFill>
                          <a:effectLst/>
                        </a:rPr>
                        <a:t>nd</a:t>
                      </a:r>
                      <a:r>
                        <a:rPr lang="en-US" sz="1000" dirty="0">
                          <a:solidFill>
                            <a:schemeClr val="tx1"/>
                          </a:solidFill>
                          <a:effectLst/>
                        </a:rPr>
                        <a:t> Generation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75</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86.4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7.38</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536643"/>
                  </a:ext>
                </a:extLst>
              </a:tr>
            </a:tbl>
          </a:graphicData>
        </a:graphic>
      </p:graphicFrame>
      <p:sp>
        <p:nvSpPr>
          <p:cNvPr id="4" name="TextBox 3"/>
          <p:cNvSpPr txBox="1"/>
          <p:nvPr/>
        </p:nvSpPr>
        <p:spPr>
          <a:xfrm>
            <a:off x="0" y="6396335"/>
            <a:ext cx="10764570" cy="461665"/>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1</a:t>
            </a:r>
            <a:r>
              <a:rPr lang="en-US" sz="1200" dirty="0">
                <a:solidFill>
                  <a:schemeClr val="bg1">
                    <a:lumMod val="50000"/>
                  </a:schemeClr>
                </a:solidFill>
                <a:latin typeface="Arial" panose="020B0604020202020204" pitchFamily="34" charset="0"/>
                <a:cs typeface="Arial" panose="020B0604020202020204" pitchFamily="34" charset="0"/>
              </a:rPr>
              <a:t>Bassa, C., et al., “Analytical Simulations of the Effect of Satellite Constellations on Optical and Near-infrared Observations,” </a:t>
            </a:r>
            <a:r>
              <a:rPr lang="en-US" sz="1200" i="1" dirty="0">
                <a:solidFill>
                  <a:schemeClr val="bg1">
                    <a:lumMod val="50000"/>
                  </a:schemeClr>
                </a:solidFill>
                <a:latin typeface="Arial" panose="020B0604020202020204" pitchFamily="34" charset="0"/>
                <a:cs typeface="Arial" panose="020B0604020202020204" pitchFamily="34" charset="0"/>
              </a:rPr>
              <a:t>A&amp;A</a:t>
            </a:r>
            <a:r>
              <a:rPr lang="en-US" sz="1200" dirty="0">
                <a:solidFill>
                  <a:schemeClr val="bg1">
                    <a:lumMod val="50000"/>
                  </a:schemeClr>
                </a:solidFill>
                <a:latin typeface="Arial" panose="020B0604020202020204" pitchFamily="34" charset="0"/>
                <a:cs typeface="Arial" panose="020B0604020202020204" pitchFamily="34" charset="0"/>
              </a:rPr>
              <a:t>, Vol. 657. P. A75, Jan 2022</a:t>
            </a:r>
          </a:p>
          <a:p>
            <a:r>
              <a:rPr lang="en-US" sz="1200" baseline="30000" dirty="0">
                <a:solidFill>
                  <a:schemeClr val="bg1">
                    <a:lumMod val="50000"/>
                  </a:schemeClr>
                </a:solidFill>
                <a:latin typeface="Arial" panose="020B0604020202020204" pitchFamily="34" charset="0"/>
                <a:cs typeface="Arial" panose="020B0604020202020204" pitchFamily="34" charset="0"/>
              </a:rPr>
              <a:t>2</a:t>
            </a:r>
            <a:r>
              <a:rPr lang="en-US" sz="1200" dirty="0">
                <a:solidFill>
                  <a:schemeClr val="bg1">
                    <a:lumMod val="50000"/>
                  </a:schemeClr>
                </a:solidFill>
                <a:latin typeface="Arial" panose="020B0604020202020204" pitchFamily="34" charset="0"/>
                <a:cs typeface="Arial" panose="020B0604020202020204" pitchFamily="34" charset="0"/>
              </a:rPr>
              <a:t>Hall, D., “Semi-Empirical Astronomical Light Pollution Evaluation of Satellite Constellations,” Journal of the Astronautical Sciences, Jan. 2023.</a:t>
            </a:r>
          </a:p>
        </p:txBody>
      </p:sp>
    </p:spTree>
    <p:extLst>
      <p:ext uri="{BB962C8B-B14F-4D97-AF65-F5344CB8AC3E}">
        <p14:creationId xmlns:p14="http://schemas.microsoft.com/office/powerpoint/2010/main" val="130136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Constellation Light Pollution</a:t>
            </a:r>
            <a:br>
              <a:rPr lang="en-US" dirty="0"/>
            </a:br>
            <a:r>
              <a:rPr lang="en-US" dirty="0"/>
              <a:t>Color Coded Evaluation Levels </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1856140" y="3004468"/>
              <a:ext cx="8479720" cy="3030580"/>
            </p:xfrm>
            <a:graphic>
              <a:graphicData uri="http://schemas.openxmlformats.org/drawingml/2006/table">
                <a:tbl>
                  <a:tblPr firstRow="1" firstCol="1" bandRow="1">
                    <a:tableStyleId>{5C22544A-7EE6-4342-B048-85BDC9FD1C3A}</a:tableStyleId>
                  </a:tblPr>
                  <a:tblGrid>
                    <a:gridCol w="2781672">
                      <a:extLst>
                        <a:ext uri="{9D8B030D-6E8A-4147-A177-3AD203B41FA5}">
                          <a16:colId xmlns:a16="http://schemas.microsoft.com/office/drawing/2014/main" val="3462255429"/>
                        </a:ext>
                      </a:extLst>
                    </a:gridCol>
                    <a:gridCol w="1697291">
                      <a:extLst>
                        <a:ext uri="{9D8B030D-6E8A-4147-A177-3AD203B41FA5}">
                          <a16:colId xmlns:a16="http://schemas.microsoft.com/office/drawing/2014/main" val="241656816"/>
                        </a:ext>
                      </a:extLst>
                    </a:gridCol>
                    <a:gridCol w="4000757">
                      <a:extLst>
                        <a:ext uri="{9D8B030D-6E8A-4147-A177-3AD203B41FA5}">
                          <a16:colId xmlns:a16="http://schemas.microsoft.com/office/drawing/2014/main" val="63103488"/>
                        </a:ext>
                      </a:extLst>
                    </a:gridCol>
                  </a:tblGrid>
                  <a:tr h="574765">
                    <a:tc>
                      <a:txBody>
                        <a:bodyPr/>
                        <a:lstStyle/>
                        <a:p>
                          <a:pPr marL="0" marR="0" algn="ctr">
                            <a:spcBef>
                              <a:spcPts val="0"/>
                            </a:spcBef>
                            <a:spcAft>
                              <a:spcPts val="0"/>
                            </a:spcAft>
                          </a:pPr>
                          <a:r>
                            <a:rPr lang="en-US" sz="2400" dirty="0">
                              <a:solidFill>
                                <a:schemeClr val="tx1"/>
                              </a:solidFill>
                              <a:effectLst/>
                            </a:rPr>
                            <a:t>Light Pollution Level</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chemeClr val="tx1"/>
                              </a:solidFill>
                              <a:effectLst/>
                            </a:rPr>
                            <a:t>Color</a:t>
                          </a:r>
                        </a:p>
                        <a:p>
                          <a:pPr marL="0" marR="0" algn="ctr">
                            <a:spcBef>
                              <a:spcPts val="0"/>
                            </a:spcBef>
                            <a:spcAft>
                              <a:spcPts val="0"/>
                            </a:spcAft>
                          </a:pPr>
                          <a:r>
                            <a:rPr lang="en-US" sz="2400" dirty="0">
                              <a:solidFill>
                                <a:schemeClr val="tx1"/>
                              </a:solidFill>
                              <a:effectLst/>
                            </a:rPr>
                            <a:t>Code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chemeClr val="tx1"/>
                              </a:solidFill>
                              <a:effectLst/>
                            </a:rPr>
                            <a:t>Light Pollution</a:t>
                          </a:r>
                        </a:p>
                        <a:p>
                          <a:pPr marL="0" marR="0" algn="ctr">
                            <a:spcBef>
                              <a:spcPts val="0"/>
                            </a:spcBef>
                            <a:spcAft>
                              <a:spcPts val="0"/>
                            </a:spcAft>
                          </a:pPr>
                          <a:r>
                            <a:rPr lang="en-US" sz="2400" dirty="0">
                              <a:solidFill>
                                <a:schemeClr val="tx1"/>
                              </a:solidFill>
                              <a:effectLst/>
                            </a:rPr>
                            <a:t>Indicator Range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1261512"/>
                      </a:ext>
                    </a:extLst>
                  </a:tr>
                  <a:tr h="574765">
                    <a:tc>
                      <a:txBody>
                        <a:bodyPr/>
                        <a:lstStyle/>
                        <a:p>
                          <a:pPr marL="0" marR="0" algn="ctr">
                            <a:spcBef>
                              <a:spcPts val="0"/>
                            </a:spcBef>
                            <a:spcAft>
                              <a:spcPts val="0"/>
                            </a:spcAft>
                          </a:pPr>
                          <a:r>
                            <a:rPr lang="en-US" sz="2400" dirty="0">
                              <a:solidFill>
                                <a:schemeClr val="tx1"/>
                              </a:solidFill>
                              <a:effectLst/>
                            </a:rPr>
                            <a:t>Very 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marR="0" algn="ctr">
                            <a:spcBef>
                              <a:spcPts val="0"/>
                            </a:spcBef>
                            <a:spcAft>
                              <a:spcPts val="0"/>
                            </a:spcAft>
                          </a:pPr>
                          <a:r>
                            <a:rPr lang="en-US" sz="2400" b="1" dirty="0">
                              <a:solidFill>
                                <a:schemeClr val="tx1"/>
                              </a:solidFill>
                              <a:effectLst/>
                            </a:rPr>
                            <a:t>Magenta</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marR="0" algn="ctr">
                            <a:spcBef>
                              <a:spcPts val="0"/>
                            </a:spcBef>
                            <a:spcAft>
                              <a:spcPts val="0"/>
                            </a:spcAft>
                          </a:pPr>
                          <a:r>
                            <a:rPr lang="en-US" sz="2400" b="1" dirty="0">
                              <a:solidFill>
                                <a:schemeClr val="tx1"/>
                              </a:solidFill>
                              <a:effectLst/>
                            </a:rPr>
                            <a:t>           </a:t>
                          </a:r>
                          <a14:m>
                            <m:oMath xmlns:m="http://schemas.openxmlformats.org/officeDocument/2006/math">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m:t>
                              </m:r>
                              <m:r>
                                <a:rPr lang="en-US" sz="2400" b="1" i="1">
                                  <a:solidFill>
                                    <a:schemeClr val="tx1"/>
                                  </a:solidFill>
                                  <a:effectLst/>
                                  <a:latin typeface="Cambria Math" panose="02040503050406030204" pitchFamily="18" charset="0"/>
                                </a:rPr>
                                <m:t>𝟏𝟎</m:t>
                              </m:r>
                            </m:oMath>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extLst>
                      <a:ext uri="{0D108BD9-81ED-4DB2-BD59-A6C34878D82A}">
                        <a16:rowId xmlns:a16="http://schemas.microsoft.com/office/drawing/2014/main" val="2434248053"/>
                      </a:ext>
                    </a:extLst>
                  </a:tr>
                  <a:tr h="574765">
                    <a:tc>
                      <a:txBody>
                        <a:bodyPr/>
                        <a:lstStyle/>
                        <a:p>
                          <a:pPr marL="0" marR="0" algn="ctr">
                            <a:spcBef>
                              <a:spcPts val="0"/>
                            </a:spcBef>
                            <a:spcAft>
                              <a:spcPts val="0"/>
                            </a:spcAft>
                          </a:pPr>
                          <a:r>
                            <a:rPr lang="en-US" sz="2400" dirty="0">
                              <a:solidFill>
                                <a:schemeClr val="tx1"/>
                              </a:solidFill>
                              <a:effectLst/>
                            </a:rPr>
                            <a:t>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2400" b="1" dirty="0">
                              <a:solidFill>
                                <a:schemeClr val="tx1"/>
                              </a:solidFill>
                              <a:effectLst/>
                            </a:rPr>
                            <a:t>Red</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2400" b="1" dirty="0">
                              <a:solidFill>
                                <a:schemeClr val="tx1"/>
                              </a:solidFill>
                              <a:effectLst/>
                            </a:rPr>
                            <a:t>    </a:t>
                          </a:r>
                          <a14:m>
                            <m:oMath xmlns:m="http://schemas.openxmlformats.org/officeDocument/2006/math">
                              <m:r>
                                <a:rPr lang="en-US" sz="2400" b="1" i="1">
                                  <a:solidFill>
                                    <a:schemeClr val="tx1"/>
                                  </a:solidFill>
                                  <a:effectLst/>
                                  <a:latin typeface="Cambria Math" panose="02040503050406030204" pitchFamily="18" charset="0"/>
                                </a:rPr>
                                <m:t>𝟏</m:t>
                              </m:r>
                              <m:r>
                                <a:rPr lang="en-US" sz="2400" b="1">
                                  <a:solidFill>
                                    <a:schemeClr val="tx1"/>
                                  </a:solidFill>
                                  <a:effectLst/>
                                  <a:latin typeface="Cambria Math" panose="02040503050406030204" pitchFamily="18" charset="0"/>
                                </a:rPr>
                                <m:t>≤</m:t>
                              </m:r>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&lt;</m:t>
                              </m:r>
                              <m:r>
                                <a:rPr lang="en-US" sz="2400" b="1" i="1">
                                  <a:solidFill>
                                    <a:schemeClr val="tx1"/>
                                  </a:solidFill>
                                  <a:effectLst/>
                                  <a:latin typeface="Cambria Math" panose="02040503050406030204" pitchFamily="18" charset="0"/>
                                </a:rPr>
                                <m:t>𝟏𝟎</m:t>
                              </m:r>
                            </m:oMath>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804158991"/>
                      </a:ext>
                    </a:extLst>
                  </a:tr>
                  <a:tr h="574765">
                    <a:tc>
                      <a:txBody>
                        <a:bodyPr/>
                        <a:lstStyle/>
                        <a:p>
                          <a:pPr marL="0" marR="0" algn="ctr">
                            <a:spcBef>
                              <a:spcPts val="0"/>
                            </a:spcBef>
                            <a:spcAft>
                              <a:spcPts val="0"/>
                            </a:spcAft>
                          </a:pPr>
                          <a:r>
                            <a:rPr lang="en-US" sz="2400" dirty="0">
                              <a:solidFill>
                                <a:schemeClr val="tx1"/>
                              </a:solidFill>
                              <a:effectLst/>
                            </a:rPr>
                            <a:t>Medium</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1" dirty="0">
                              <a:solidFill>
                                <a:schemeClr val="tx1"/>
                              </a:solidFill>
                              <a:effectLst/>
                            </a:rPr>
                            <a:t>Yellow</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chemeClr val="tx1"/>
                                    </a:solidFill>
                                    <a:effectLst/>
                                    <a:latin typeface="Cambria Math" panose="02040503050406030204" pitchFamily="18" charset="0"/>
                                  </a:rPr>
                                  <m:t>𝟎</m:t>
                                </m:r>
                                <m:r>
                                  <a:rPr lang="en-US" sz="2400" b="1" smtClean="0">
                                    <a:solidFill>
                                      <a:schemeClr val="tx1"/>
                                    </a:solidFill>
                                    <a:effectLst/>
                                    <a:latin typeface="Cambria Math" panose="02040503050406030204" pitchFamily="18" charset="0"/>
                                  </a:rPr>
                                  <m:t>.</m:t>
                                </m:r>
                                <m:r>
                                  <a:rPr lang="en-US" sz="2400" b="1" i="1" smtClean="0">
                                    <a:solidFill>
                                      <a:schemeClr val="tx1"/>
                                    </a:solidFill>
                                    <a:effectLst/>
                                    <a:latin typeface="Cambria Math" panose="02040503050406030204" pitchFamily="18" charset="0"/>
                                  </a:rPr>
                                  <m:t>𝟏</m:t>
                                </m:r>
                                <m:r>
                                  <a:rPr lang="en-US" sz="2400" b="1" smtClean="0">
                                    <a:solidFill>
                                      <a:schemeClr val="tx1"/>
                                    </a:solidFill>
                                    <a:effectLst/>
                                    <a:latin typeface="Cambria Math" panose="02040503050406030204" pitchFamily="18" charset="0"/>
                                  </a:rPr>
                                  <m:t>≤</m:t>
                                </m:r>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&lt;</m:t>
                                </m:r>
                                <m:r>
                                  <a:rPr lang="en-US" sz="2400" b="1" i="1">
                                    <a:solidFill>
                                      <a:schemeClr val="tx1"/>
                                    </a:solidFill>
                                    <a:effectLst/>
                                    <a:latin typeface="Cambria Math" panose="02040503050406030204" pitchFamily="18" charset="0"/>
                                  </a:rPr>
                                  <m:t>𝟏</m:t>
                                </m:r>
                              </m:oMath>
                            </m:oMathPara>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2596436"/>
                      </a:ext>
                    </a:extLst>
                  </a:tr>
                  <a:tr h="574765">
                    <a:tc>
                      <a:txBody>
                        <a:bodyPr/>
                        <a:lstStyle/>
                        <a:p>
                          <a:pPr marL="0" marR="0" algn="ctr">
                            <a:spcBef>
                              <a:spcPts val="0"/>
                            </a:spcBef>
                            <a:spcAft>
                              <a:spcPts val="0"/>
                            </a:spcAft>
                          </a:pPr>
                          <a:r>
                            <a:rPr lang="en-US" sz="2400" dirty="0">
                              <a:solidFill>
                                <a:schemeClr val="tx1"/>
                              </a:solidFill>
                              <a:effectLst/>
                            </a:rPr>
                            <a:t>Low</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b="1" dirty="0">
                              <a:solidFill>
                                <a:schemeClr val="tx1"/>
                              </a:solidFill>
                              <a:effectLst/>
                            </a:rPr>
                            <a:t>None</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b="1" dirty="0">
                              <a:solidFill>
                                <a:schemeClr val="tx1"/>
                              </a:solidFill>
                              <a:effectLst/>
                            </a:rPr>
                            <a:t>             </a:t>
                          </a:r>
                          <a14:m>
                            <m:oMath xmlns:m="http://schemas.openxmlformats.org/officeDocument/2006/math">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&lt;</m:t>
                              </m:r>
                              <m:r>
                                <a:rPr lang="en-US" sz="2400" b="1" i="1">
                                  <a:solidFill>
                                    <a:schemeClr val="tx1"/>
                                  </a:solidFill>
                                  <a:effectLst/>
                                  <a:latin typeface="Cambria Math" panose="02040503050406030204" pitchFamily="18" charset="0"/>
                                </a:rPr>
                                <m:t>𝟎</m:t>
                              </m:r>
                              <m:r>
                                <a:rPr lang="en-US" sz="2400" b="1">
                                  <a:solidFill>
                                    <a:schemeClr val="tx1"/>
                                  </a:solidFill>
                                  <a:effectLst/>
                                  <a:latin typeface="Cambria Math" panose="02040503050406030204" pitchFamily="18" charset="0"/>
                                </a:rPr>
                                <m:t>.</m:t>
                              </m:r>
                              <m:r>
                                <a:rPr lang="en-US" sz="2400" b="1" i="1">
                                  <a:solidFill>
                                    <a:schemeClr val="tx1"/>
                                  </a:solidFill>
                                  <a:effectLst/>
                                  <a:latin typeface="Cambria Math" panose="02040503050406030204" pitchFamily="18" charset="0"/>
                                </a:rPr>
                                <m:t>𝟏</m:t>
                              </m:r>
                            </m:oMath>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7612"/>
                      </a:ext>
                    </a:extLst>
                  </a:tr>
                </a:tbl>
              </a:graphicData>
            </a:graphic>
          </p:graphicFrame>
        </mc:Choice>
        <mc:Fallback xmlns="">
          <p:graphicFrame>
            <p:nvGraphicFramePr>
              <p:cNvPr id="3" name="Table 2"/>
              <p:cNvGraphicFramePr>
                <a:graphicFrameLocks noGrp="1"/>
              </p:cNvGraphicFramePr>
              <p:nvPr>
                <p:extLst/>
              </p:nvPr>
            </p:nvGraphicFramePr>
            <p:xfrm>
              <a:off x="1856140" y="3004468"/>
              <a:ext cx="8479720" cy="3030580"/>
            </p:xfrm>
            <a:graphic>
              <a:graphicData uri="http://schemas.openxmlformats.org/drawingml/2006/table">
                <a:tbl>
                  <a:tblPr firstRow="1" firstCol="1" bandRow="1">
                    <a:tableStyleId>{5C22544A-7EE6-4342-B048-85BDC9FD1C3A}</a:tableStyleId>
                  </a:tblPr>
                  <a:tblGrid>
                    <a:gridCol w="2781672">
                      <a:extLst>
                        <a:ext uri="{9D8B030D-6E8A-4147-A177-3AD203B41FA5}">
                          <a16:colId xmlns:a16="http://schemas.microsoft.com/office/drawing/2014/main" val="3462255429"/>
                        </a:ext>
                      </a:extLst>
                    </a:gridCol>
                    <a:gridCol w="1697291">
                      <a:extLst>
                        <a:ext uri="{9D8B030D-6E8A-4147-A177-3AD203B41FA5}">
                          <a16:colId xmlns:a16="http://schemas.microsoft.com/office/drawing/2014/main" val="241656816"/>
                        </a:ext>
                      </a:extLst>
                    </a:gridCol>
                    <a:gridCol w="4000757">
                      <a:extLst>
                        <a:ext uri="{9D8B030D-6E8A-4147-A177-3AD203B41FA5}">
                          <a16:colId xmlns:a16="http://schemas.microsoft.com/office/drawing/2014/main" val="63103488"/>
                        </a:ext>
                      </a:extLst>
                    </a:gridCol>
                  </a:tblGrid>
                  <a:tr h="731520">
                    <a:tc>
                      <a:txBody>
                        <a:bodyPr/>
                        <a:lstStyle/>
                        <a:p>
                          <a:pPr marL="0" marR="0" algn="ctr">
                            <a:spcBef>
                              <a:spcPts val="0"/>
                            </a:spcBef>
                            <a:spcAft>
                              <a:spcPts val="0"/>
                            </a:spcAft>
                          </a:pPr>
                          <a:r>
                            <a:rPr lang="en-US" sz="2400" dirty="0">
                              <a:solidFill>
                                <a:schemeClr val="tx1"/>
                              </a:solidFill>
                              <a:effectLst/>
                            </a:rPr>
                            <a:t>Light Pollution Level</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smtClean="0">
                              <a:solidFill>
                                <a:schemeClr val="tx1"/>
                              </a:solidFill>
                              <a:effectLst/>
                            </a:rPr>
                            <a:t>Color</a:t>
                          </a:r>
                        </a:p>
                        <a:p>
                          <a:pPr marL="0" marR="0" algn="ctr">
                            <a:spcBef>
                              <a:spcPts val="0"/>
                            </a:spcBef>
                            <a:spcAft>
                              <a:spcPts val="0"/>
                            </a:spcAft>
                          </a:pPr>
                          <a:r>
                            <a:rPr lang="en-US" sz="2400" dirty="0" smtClean="0">
                              <a:solidFill>
                                <a:schemeClr val="tx1"/>
                              </a:solidFill>
                              <a:effectLst/>
                            </a:rPr>
                            <a:t>Code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chemeClr val="tx1"/>
                              </a:solidFill>
                              <a:effectLst/>
                            </a:rPr>
                            <a:t>Light </a:t>
                          </a:r>
                          <a:r>
                            <a:rPr lang="en-US" sz="2400" dirty="0" smtClean="0">
                              <a:solidFill>
                                <a:schemeClr val="tx1"/>
                              </a:solidFill>
                              <a:effectLst/>
                            </a:rPr>
                            <a:t>Pollution</a:t>
                          </a:r>
                        </a:p>
                        <a:p>
                          <a:pPr marL="0" marR="0" algn="ctr">
                            <a:spcBef>
                              <a:spcPts val="0"/>
                            </a:spcBef>
                            <a:spcAft>
                              <a:spcPts val="0"/>
                            </a:spcAft>
                          </a:pPr>
                          <a:r>
                            <a:rPr lang="en-US" sz="2400" dirty="0" smtClean="0">
                              <a:solidFill>
                                <a:schemeClr val="tx1"/>
                              </a:solidFill>
                              <a:effectLst/>
                            </a:rPr>
                            <a:t>Indicator </a:t>
                          </a:r>
                          <a:r>
                            <a:rPr lang="en-US" sz="2400" dirty="0">
                              <a:solidFill>
                                <a:schemeClr val="tx1"/>
                              </a:solidFill>
                              <a:effectLst/>
                            </a:rPr>
                            <a:t>Range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1261512"/>
                      </a:ext>
                    </a:extLst>
                  </a:tr>
                  <a:tr h="574765">
                    <a:tc>
                      <a:txBody>
                        <a:bodyPr/>
                        <a:lstStyle/>
                        <a:p>
                          <a:pPr marL="0" marR="0" algn="ctr">
                            <a:spcBef>
                              <a:spcPts val="0"/>
                            </a:spcBef>
                            <a:spcAft>
                              <a:spcPts val="0"/>
                            </a:spcAft>
                          </a:pPr>
                          <a:r>
                            <a:rPr lang="en-US" sz="2400" dirty="0">
                              <a:solidFill>
                                <a:schemeClr val="tx1"/>
                              </a:solidFill>
                              <a:effectLst/>
                            </a:rPr>
                            <a:t>Very 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marR="0" algn="ctr">
                            <a:spcBef>
                              <a:spcPts val="0"/>
                            </a:spcBef>
                            <a:spcAft>
                              <a:spcPts val="0"/>
                            </a:spcAft>
                          </a:pPr>
                          <a:r>
                            <a:rPr lang="en-US" sz="2400" b="1" dirty="0">
                              <a:solidFill>
                                <a:schemeClr val="tx1"/>
                              </a:solidFill>
                              <a:effectLst/>
                            </a:rPr>
                            <a:t>Magenta</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142105" r="-304" b="-310526"/>
                          </a:stretch>
                        </a:blipFill>
                      </a:tcPr>
                    </a:tc>
                    <a:extLst>
                      <a:ext uri="{0D108BD9-81ED-4DB2-BD59-A6C34878D82A}">
                        <a16:rowId xmlns:a16="http://schemas.microsoft.com/office/drawing/2014/main" val="2434248053"/>
                      </a:ext>
                    </a:extLst>
                  </a:tr>
                  <a:tr h="574765">
                    <a:tc>
                      <a:txBody>
                        <a:bodyPr/>
                        <a:lstStyle/>
                        <a:p>
                          <a:pPr marL="0" marR="0" algn="ctr">
                            <a:spcBef>
                              <a:spcPts val="0"/>
                            </a:spcBef>
                            <a:spcAft>
                              <a:spcPts val="0"/>
                            </a:spcAft>
                          </a:pPr>
                          <a:r>
                            <a:rPr lang="en-US" sz="2400" dirty="0">
                              <a:solidFill>
                                <a:schemeClr val="tx1"/>
                              </a:solidFill>
                              <a:effectLst/>
                            </a:rPr>
                            <a:t>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2400" b="1" dirty="0">
                              <a:solidFill>
                                <a:schemeClr val="tx1"/>
                              </a:solidFill>
                              <a:effectLst/>
                            </a:rPr>
                            <a:t>Red</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242105" r="-304" b="-210526"/>
                          </a:stretch>
                        </a:blipFill>
                      </a:tcPr>
                    </a:tc>
                    <a:extLst>
                      <a:ext uri="{0D108BD9-81ED-4DB2-BD59-A6C34878D82A}">
                        <a16:rowId xmlns:a16="http://schemas.microsoft.com/office/drawing/2014/main" val="804158991"/>
                      </a:ext>
                    </a:extLst>
                  </a:tr>
                  <a:tr h="574765">
                    <a:tc>
                      <a:txBody>
                        <a:bodyPr/>
                        <a:lstStyle/>
                        <a:p>
                          <a:pPr marL="0" marR="0" algn="ctr">
                            <a:spcBef>
                              <a:spcPts val="0"/>
                            </a:spcBef>
                            <a:spcAft>
                              <a:spcPts val="0"/>
                            </a:spcAft>
                          </a:pPr>
                          <a:r>
                            <a:rPr lang="en-US" sz="2400" dirty="0">
                              <a:solidFill>
                                <a:schemeClr val="tx1"/>
                              </a:solidFill>
                              <a:effectLst/>
                            </a:rPr>
                            <a:t>Medium</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1" dirty="0">
                              <a:solidFill>
                                <a:schemeClr val="tx1"/>
                              </a:solidFill>
                              <a:effectLst/>
                            </a:rPr>
                            <a:t>Yellow</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345745" r="-304" b="-112766"/>
                          </a:stretch>
                        </a:blipFill>
                      </a:tcPr>
                    </a:tc>
                    <a:extLst>
                      <a:ext uri="{0D108BD9-81ED-4DB2-BD59-A6C34878D82A}">
                        <a16:rowId xmlns:a16="http://schemas.microsoft.com/office/drawing/2014/main" val="102596436"/>
                      </a:ext>
                    </a:extLst>
                  </a:tr>
                  <a:tr h="574765">
                    <a:tc>
                      <a:txBody>
                        <a:bodyPr/>
                        <a:lstStyle/>
                        <a:p>
                          <a:pPr marL="0" marR="0" algn="ctr">
                            <a:spcBef>
                              <a:spcPts val="0"/>
                            </a:spcBef>
                            <a:spcAft>
                              <a:spcPts val="0"/>
                            </a:spcAft>
                          </a:pPr>
                          <a:r>
                            <a:rPr lang="en-US" sz="2400" dirty="0">
                              <a:solidFill>
                                <a:schemeClr val="tx1"/>
                              </a:solidFill>
                              <a:effectLst/>
                            </a:rPr>
                            <a:t>Low</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b="1" dirty="0" smtClean="0">
                              <a:solidFill>
                                <a:schemeClr val="tx1"/>
                              </a:solidFill>
                              <a:effectLst/>
                            </a:rPr>
                            <a:t>None</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441053" r="-304" b="-11579"/>
                          </a:stretch>
                        </a:blipFill>
                      </a:tcPr>
                    </a:tc>
                    <a:extLst>
                      <a:ext uri="{0D108BD9-81ED-4DB2-BD59-A6C34878D82A}">
                        <a16:rowId xmlns:a16="http://schemas.microsoft.com/office/drawing/2014/main" val="108317612"/>
                      </a:ext>
                    </a:extLst>
                  </a:tr>
                </a:tbl>
              </a:graphicData>
            </a:graphic>
          </p:graphicFrame>
        </mc:Fallback>
      </mc:AlternateContent>
      <p:sp>
        <p:nvSpPr>
          <p:cNvPr id="4" name="TextBox 3"/>
          <p:cNvSpPr txBox="1"/>
          <p:nvPr/>
        </p:nvSpPr>
        <p:spPr>
          <a:xfrm>
            <a:off x="1798320" y="1199846"/>
            <a:ext cx="8595360" cy="1569660"/>
          </a:xfrm>
          <a:prstGeom prst="rect">
            <a:avLst/>
          </a:prstGeom>
          <a:solidFill>
            <a:schemeClr val="bg1">
              <a:lumMod val="85000"/>
            </a:schemeClr>
          </a:solidFill>
        </p:spPr>
        <p:txBody>
          <a:bodyPr wrap="square" rtlCol="0">
            <a:spAutoFit/>
          </a:bodyPr>
          <a:lstStyle/>
          <a:p>
            <a:pPr algn="ctr"/>
            <a:r>
              <a:rPr lang="en-US" sz="2400" b="1" u="sng" dirty="0">
                <a:solidFill>
                  <a:schemeClr val="accent6"/>
                </a:solidFill>
                <a:latin typeface="Arial" panose="020B0604020202020204" pitchFamily="34" charset="0"/>
                <a:cs typeface="Arial" panose="020B0604020202020204" pitchFamily="34" charset="0"/>
              </a:rPr>
              <a:t>Light Pollution Evaluation Indicator</a:t>
            </a:r>
            <a:r>
              <a:rPr lang="en-US" sz="2400" b="1" dirty="0">
                <a:solidFill>
                  <a:schemeClr val="accent6"/>
                </a:solidFill>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a:t>
            </a:r>
            <a:r>
              <a:rPr lang="en-US" sz="2400" b="1" baseline="-25000" dirty="0" err="1">
                <a:latin typeface="Arial" panose="020B0604020202020204" pitchFamily="34" charset="0"/>
                <a:cs typeface="Arial" panose="020B0604020202020204" pitchFamily="34" charset="0"/>
              </a:rPr>
              <a:t>b</a:t>
            </a:r>
            <a:r>
              <a:rPr lang="en-US" sz="2400" b="1" dirty="0">
                <a:latin typeface="Arial" panose="020B0604020202020204" pitchFamily="34" charset="0"/>
                <a:cs typeface="Arial" panose="020B0604020202020204" pitchFamily="34" charset="0"/>
              </a:rPr>
              <a:t> = the statistically expected global and yearly maximum number of brighter-than-recommended satellites above ground-based observers during astronomical night time periods*</a:t>
            </a:r>
          </a:p>
        </p:txBody>
      </p:sp>
      <p:sp>
        <p:nvSpPr>
          <p:cNvPr id="5" name="TextBox 4"/>
          <p:cNvSpPr txBox="1"/>
          <p:nvPr/>
        </p:nvSpPr>
        <p:spPr>
          <a:xfrm>
            <a:off x="0" y="6581001"/>
            <a:ext cx="10809838" cy="276999"/>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a:t>
            </a:r>
            <a:r>
              <a:rPr lang="en-US" sz="1200" dirty="0">
                <a:solidFill>
                  <a:schemeClr val="bg1">
                    <a:lumMod val="50000"/>
                  </a:schemeClr>
                </a:solidFill>
                <a:latin typeface="Arial" panose="020B0604020202020204" pitchFamily="34" charset="0"/>
                <a:cs typeface="Arial" panose="020B0604020202020204" pitchFamily="34" charset="0"/>
              </a:rPr>
              <a:t>Hall, D., “Semi-Empirical Astronomical Light Pollution Evaluation of Satellite Constellations,” Journal of the Astronautical Sciences, Jan. 2023.</a:t>
            </a:r>
          </a:p>
        </p:txBody>
      </p:sp>
    </p:spTree>
    <p:extLst>
      <p:ext uri="{BB962C8B-B14F-4D97-AF65-F5344CB8AC3E}">
        <p14:creationId xmlns:p14="http://schemas.microsoft.com/office/powerpoint/2010/main" val="238896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EvaluateLightPollution</a:t>
            </a:r>
            <a:r>
              <a:rPr lang="en-US" dirty="0"/>
              <a:t> Software</a:t>
            </a:r>
            <a:br>
              <a:rPr lang="en-US" dirty="0"/>
            </a:br>
            <a:r>
              <a:rPr lang="en-US" dirty="0"/>
              <a:t>Light Pollution Summary Plots</a:t>
            </a:r>
          </a:p>
        </p:txBody>
      </p:sp>
      <p:sp>
        <p:nvSpPr>
          <p:cNvPr id="12" name="Content Placeholder 2"/>
          <p:cNvSpPr txBox="1">
            <a:spLocks/>
          </p:cNvSpPr>
          <p:nvPr/>
        </p:nvSpPr>
        <p:spPr>
          <a:xfrm>
            <a:off x="0" y="1137514"/>
            <a:ext cx="8664031" cy="5258821"/>
          </a:xfrm>
          <a:prstGeom prst="rect">
            <a:avLst/>
          </a:prstGeom>
        </p:spPr>
        <p:txBody>
          <a:bodyPr/>
          <a:lstStyle>
            <a:lvl1pPr marL="164592" indent="-164592" algn="l" rtl="0" eaLnBrk="0" fontAlgn="base" hangingPunct="0">
              <a:spcBef>
                <a:spcPct val="20000"/>
              </a:spcBef>
              <a:spcAft>
                <a:spcPct val="0"/>
              </a:spcAft>
              <a:buChar char="•"/>
              <a:defRPr sz="2000" b="1">
                <a:solidFill>
                  <a:schemeClr val="tx1"/>
                </a:solidFill>
                <a:latin typeface="Arial" pitchFamily="34" charset="0"/>
                <a:ea typeface="+mn-ea"/>
                <a:cs typeface="Arial" pitchFamily="34" charset="0"/>
              </a:defRPr>
            </a:lvl1pPr>
            <a:lvl2pPr marL="457200" indent="-173736" algn="l" rtl="0" eaLnBrk="0" fontAlgn="base" hangingPunct="0">
              <a:spcBef>
                <a:spcPct val="20000"/>
              </a:spcBef>
              <a:spcAft>
                <a:spcPct val="0"/>
              </a:spcAft>
              <a:buChar char="–"/>
              <a:defRPr sz="1800">
                <a:solidFill>
                  <a:schemeClr val="tx1"/>
                </a:solidFill>
                <a:latin typeface="Arial" pitchFamily="34" charset="0"/>
                <a:cs typeface="Arial" pitchFamily="34" charset="0"/>
              </a:defRPr>
            </a:lvl2pPr>
            <a:lvl3pPr marL="749808" indent="-173736" algn="l" rtl="0" eaLnBrk="0" fontAlgn="base" hangingPunct="0">
              <a:spcBef>
                <a:spcPct val="20000"/>
              </a:spcBef>
              <a:spcAft>
                <a:spcPct val="0"/>
              </a:spcAft>
              <a:buChar char="•"/>
              <a:defRPr sz="16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a:lstStyle>
          <a:p>
            <a:r>
              <a:rPr lang="en-US" sz="1800" kern="0" dirty="0">
                <a:solidFill>
                  <a:schemeClr val="accent6"/>
                </a:solidFill>
              </a:rPr>
              <a:t>The top plot shows the </a:t>
            </a:r>
            <a:r>
              <a:rPr lang="en-US" sz="1800" dirty="0">
                <a:solidFill>
                  <a:schemeClr val="accent6"/>
                </a:solidFill>
              </a:rPr>
              <a:t>peak number of brighter-than-recommended satellites expected above ground-based observers as a function of latitude </a:t>
            </a:r>
          </a:p>
          <a:p>
            <a:pPr lvl="1"/>
            <a:r>
              <a:rPr lang="en-US" dirty="0"/>
              <a:t>Solid black line corresponds to SDA = 18</a:t>
            </a:r>
            <a:r>
              <a:rPr lang="en-US" dirty="0">
                <a:sym typeface="Symbol" panose="05050102010706020507" pitchFamily="18" charset="2"/>
              </a:rPr>
              <a:t></a:t>
            </a:r>
          </a:p>
          <a:p>
            <a:pPr lvl="1"/>
            <a:r>
              <a:rPr lang="en-US" dirty="0"/>
              <a:t>Other dotted curves correspond to higher SDA values.</a:t>
            </a:r>
          </a:p>
          <a:p>
            <a:pPr lvl="1"/>
            <a:r>
              <a:rPr lang="en-US" kern="0" dirty="0"/>
              <a:t>Magenta, red and yellow horizontal lines show very high, high and medium levels of light pollution, respectively</a:t>
            </a:r>
          </a:p>
          <a:p>
            <a:r>
              <a:rPr lang="en-US" sz="1800" kern="0" dirty="0">
                <a:solidFill>
                  <a:schemeClr val="accent6"/>
                </a:solidFill>
              </a:rPr>
              <a:t>The bottom plot shows the light pollution indicator as a function of solar depression angle</a:t>
            </a:r>
            <a:endParaRPr lang="en-US" kern="0" dirty="0">
              <a:solidFill>
                <a:schemeClr val="accent6"/>
              </a:solidFill>
            </a:endParaRPr>
          </a:p>
          <a:p>
            <a:pPr lvl="1"/>
            <a:r>
              <a:rPr lang="en-US" kern="0" dirty="0"/>
              <a:t>SDA ≥ 18</a:t>
            </a:r>
            <a:r>
              <a:rPr lang="en-US" kern="0" dirty="0">
                <a:sym typeface="Symbol" panose="05050102010706020507" pitchFamily="18" charset="2"/>
              </a:rPr>
              <a:t> represents astronomical nighttime</a:t>
            </a:r>
          </a:p>
          <a:p>
            <a:pPr lvl="1"/>
            <a:r>
              <a:rPr lang="en-US" kern="0" dirty="0"/>
              <a:t>Magenta, red and yellow shaded regions show different levels of light pollution</a:t>
            </a:r>
          </a:p>
          <a:p>
            <a:r>
              <a:rPr lang="en-US" sz="1800" dirty="0">
                <a:solidFill>
                  <a:schemeClr val="accent6"/>
                </a:solidFill>
              </a:rPr>
              <a:t>These two specific plots show the light pollution evaluation for the 1</a:t>
            </a:r>
            <a:r>
              <a:rPr lang="en-US" sz="1800" baseline="30000" dirty="0">
                <a:solidFill>
                  <a:schemeClr val="accent6"/>
                </a:solidFill>
              </a:rPr>
              <a:t>st</a:t>
            </a:r>
            <a:r>
              <a:rPr lang="en-US" sz="1800" dirty="0">
                <a:solidFill>
                  <a:schemeClr val="accent6"/>
                </a:solidFill>
              </a:rPr>
              <a:t> shell of the </a:t>
            </a:r>
            <a:r>
              <a:rPr lang="en-US" sz="1800" dirty="0" err="1">
                <a:solidFill>
                  <a:schemeClr val="accent6"/>
                </a:solidFill>
              </a:rPr>
              <a:t>Starlink</a:t>
            </a:r>
            <a:r>
              <a:rPr lang="en-US" sz="1800" dirty="0">
                <a:solidFill>
                  <a:schemeClr val="accent6"/>
                </a:solidFill>
              </a:rPr>
              <a:t> 1</a:t>
            </a:r>
            <a:r>
              <a:rPr lang="en-US" sz="1800" baseline="30000" dirty="0">
                <a:solidFill>
                  <a:schemeClr val="accent6"/>
                </a:solidFill>
              </a:rPr>
              <a:t>st</a:t>
            </a:r>
            <a:r>
              <a:rPr lang="en-US" sz="1800" dirty="0">
                <a:solidFill>
                  <a:schemeClr val="accent6"/>
                </a:solidFill>
              </a:rPr>
              <a:t> Gen. constellation</a:t>
            </a:r>
          </a:p>
          <a:p>
            <a:pPr lvl="1"/>
            <a:r>
              <a:rPr lang="en-US" dirty="0"/>
              <a:t>1,584 satellites at 550 km altitude and 53</a:t>
            </a:r>
            <a:r>
              <a:rPr lang="en-US" dirty="0">
                <a:sym typeface="Symbol" panose="05050102010706020507" pitchFamily="18" charset="2"/>
              </a:rPr>
              <a:t> inclination</a:t>
            </a:r>
            <a:endParaRPr lang="en-US" dirty="0"/>
          </a:p>
          <a:p>
            <a:pPr lvl="1"/>
            <a:r>
              <a:rPr lang="en-US" dirty="0"/>
              <a:t>Light pollution peaks for observer latitudes of about 50</a:t>
            </a:r>
            <a:r>
              <a:rPr lang="en-US" dirty="0">
                <a:sym typeface="Symbol" panose="05050102010706020507" pitchFamily="18" charset="2"/>
              </a:rPr>
              <a:t></a:t>
            </a:r>
          </a:p>
          <a:p>
            <a:pPr lvl="1"/>
            <a:r>
              <a:rPr lang="en-US" dirty="0">
                <a:sym typeface="Symbol" panose="05050102010706020507" pitchFamily="18" charset="2"/>
              </a:rPr>
              <a:t>The black curves indicate a global peak of about 9.7 brighter than recommended satellites, </a:t>
            </a:r>
            <a:r>
              <a:rPr lang="en-US" b="1" dirty="0">
                <a:solidFill>
                  <a:srgbClr val="FF0000"/>
                </a:solidFill>
                <a:sym typeface="Symbol" panose="05050102010706020507" pitchFamily="18" charset="2"/>
              </a:rPr>
              <a:t>a high light pollution indicator level</a:t>
            </a:r>
            <a:endParaRPr lang="en-US" b="1" dirty="0"/>
          </a:p>
          <a:p>
            <a:endParaRPr lang="en-US" kern="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363" y="1211291"/>
            <a:ext cx="3200400" cy="2399387"/>
          </a:xfrm>
          <a:prstGeom prst="rect">
            <a:avLst/>
          </a:prstGeom>
          <a:ln>
            <a:solidFill>
              <a:schemeClr val="accent1"/>
            </a:solid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363" y="3688402"/>
            <a:ext cx="3200400" cy="2399385"/>
          </a:xfrm>
          <a:prstGeom prst="rect">
            <a:avLst/>
          </a:prstGeom>
          <a:ln>
            <a:solidFill>
              <a:schemeClr val="accent1"/>
            </a:solidFill>
          </a:ln>
        </p:spPr>
      </p:pic>
    </p:spTree>
    <p:extLst>
      <p:ext uri="{BB962C8B-B14F-4D97-AF65-F5344CB8AC3E}">
        <p14:creationId xmlns:p14="http://schemas.microsoft.com/office/powerpoint/2010/main" val="397051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606" y="1213295"/>
            <a:ext cx="3658992" cy="2743200"/>
          </a:xfrm>
          <a:prstGeom prst="rect">
            <a:avLst/>
          </a:prstGeom>
        </p:spPr>
      </p:pic>
      <p:sp>
        <p:nvSpPr>
          <p:cNvPr id="2" name="Title 1"/>
          <p:cNvSpPr>
            <a:spLocks noGrp="1"/>
          </p:cNvSpPr>
          <p:nvPr>
            <p:ph type="title"/>
          </p:nvPr>
        </p:nvSpPr>
        <p:spPr/>
        <p:txBody>
          <a:bodyPr/>
          <a:lstStyle/>
          <a:p>
            <a:r>
              <a:rPr lang="en-US" sz="2800" dirty="0"/>
              <a:t>Light Pollution Indicator Changes</a:t>
            </a:r>
            <a:br>
              <a:rPr lang="en-US" sz="2800" dirty="0"/>
            </a:br>
            <a:r>
              <a:rPr lang="en-US" sz="2800" dirty="0"/>
              <a:t>with Solar Depression Angle (SDA) and Latitude</a:t>
            </a:r>
          </a:p>
        </p:txBody>
      </p:sp>
      <p:sp>
        <p:nvSpPr>
          <p:cNvPr id="6" name="TextBox 5"/>
          <p:cNvSpPr txBox="1"/>
          <p:nvPr/>
        </p:nvSpPr>
        <p:spPr>
          <a:xfrm>
            <a:off x="1369987" y="4063689"/>
            <a:ext cx="4330337"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 </a:t>
            </a:r>
            <a:r>
              <a:rPr lang="en-US" sz="1600" b="1">
                <a:solidFill>
                  <a:schemeClr val="accent6"/>
                </a:solidFill>
                <a:latin typeface="Arial" panose="020B0604020202020204" pitchFamily="34" charset="0"/>
                <a:cs typeface="Arial" panose="020B0604020202020204" pitchFamily="34" charset="0"/>
              </a:rPr>
              <a:t>Constellation – 1</a:t>
            </a:r>
            <a:r>
              <a:rPr lang="en-US" sz="1600" b="1" baseline="30000">
                <a:solidFill>
                  <a:schemeClr val="accent6"/>
                </a:solidFill>
                <a:latin typeface="Arial" panose="020B0604020202020204" pitchFamily="34" charset="0"/>
                <a:cs typeface="Arial" panose="020B0604020202020204" pitchFamily="34" charset="0"/>
              </a:rPr>
              <a:t>st</a:t>
            </a:r>
            <a:r>
              <a:rPr lang="en-US" sz="1600" b="1">
                <a:solidFill>
                  <a:schemeClr val="accent6"/>
                </a:solidFill>
                <a:latin typeface="Arial" panose="020B0604020202020204" pitchFamily="34" charset="0"/>
                <a:cs typeface="Arial" panose="020B0604020202020204" pitchFamily="34" charset="0"/>
              </a:rPr>
              <a:t> </a:t>
            </a:r>
            <a:r>
              <a:rPr lang="en-US" sz="1600" b="1" dirty="0">
                <a:solidFill>
                  <a:schemeClr val="accent6"/>
                </a:solidFill>
                <a:latin typeface="Arial" panose="020B0604020202020204" pitchFamily="34" charset="0"/>
                <a:cs typeface="Arial" panose="020B0604020202020204" pitchFamily="34" charset="0"/>
              </a:rPr>
              <a:t>Shell</a:t>
            </a:r>
          </a:p>
          <a:p>
            <a:pPr algn="ctr"/>
            <a:r>
              <a:rPr lang="en-US" sz="1600" b="1" dirty="0">
                <a:latin typeface="Arial" panose="020B0604020202020204" pitchFamily="34" charset="0"/>
                <a:cs typeface="Arial" panose="020B0604020202020204" pitchFamily="34" charset="0"/>
              </a:rPr>
              <a:t>Light pollution peaks for observer latitudes of about 50</a:t>
            </a:r>
            <a:r>
              <a:rPr lang="en-US" sz="1600" b="1" dirty="0">
                <a:latin typeface="Arial" panose="020B0604020202020204" pitchFamily="34" charset="0"/>
                <a:cs typeface="Arial" panose="020B0604020202020204" pitchFamily="34" charset="0"/>
                <a:sym typeface="Symbol" panose="05050102010706020507" pitchFamily="18" charset="2"/>
              </a:rPr>
              <a:t>. The maximum of the solid black curve represents a global peak of ~10 brighter than recommended satellites above ground-based observers, i.e., </a:t>
            </a:r>
            <a:r>
              <a:rPr lang="en-US" sz="1600" b="1" dirty="0">
                <a:solidFill>
                  <a:srgbClr val="FF0000"/>
                </a:solidFill>
                <a:latin typeface="Arial" panose="020B0604020202020204" pitchFamily="34" charset="0"/>
                <a:cs typeface="Arial" panose="020B0604020202020204" pitchFamily="34" charset="0"/>
                <a:sym typeface="Symbol" panose="05050102010706020507" pitchFamily="18" charset="2"/>
              </a:rPr>
              <a:t>a high light pollution level</a:t>
            </a:r>
            <a:endParaRPr lang="en-US" sz="1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5047" y="1213295"/>
            <a:ext cx="3658992" cy="2743200"/>
          </a:xfrm>
          <a:prstGeom prst="rect">
            <a:avLst/>
          </a:prstGeom>
        </p:spPr>
      </p:pic>
      <p:sp>
        <p:nvSpPr>
          <p:cNvPr id="12" name="TextBox 11"/>
          <p:cNvSpPr txBox="1"/>
          <p:nvPr/>
        </p:nvSpPr>
        <p:spPr>
          <a:xfrm>
            <a:off x="6362428" y="4063689"/>
            <a:ext cx="4330337"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 Constellation – all 8 shells</a:t>
            </a:r>
          </a:p>
          <a:p>
            <a:pPr algn="ctr"/>
            <a:r>
              <a:rPr lang="en-US" sz="1600" b="1" dirty="0">
                <a:latin typeface="Arial" panose="020B0604020202020204" pitchFamily="34" charset="0"/>
                <a:cs typeface="Arial" panose="020B0604020202020204" pitchFamily="34" charset="0"/>
              </a:rPr>
              <a:t>Pollution peaks for observer latitudes of about 50</a:t>
            </a:r>
            <a:r>
              <a:rPr lang="en-US" sz="1600" b="1" dirty="0">
                <a:latin typeface="Arial" panose="020B0604020202020204" pitchFamily="34" charset="0"/>
                <a:cs typeface="Arial" panose="020B0604020202020204" pitchFamily="34" charset="0"/>
                <a:sym typeface="Symbol" panose="05050102010706020507" pitchFamily="18" charset="2"/>
              </a:rPr>
              <a:t>, but with a wide distribution. The maximum of the black curve represents a global peak of ~35 brighter than recommended satellites above observers, i.e.,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a very high light pollution level</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423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600" y="1448078"/>
            <a:ext cx="3049162" cy="2286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2391" y="1444922"/>
            <a:ext cx="3049162" cy="2286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4995" y="1444922"/>
            <a:ext cx="3049162" cy="2286000"/>
          </a:xfrm>
          <a:prstGeom prst="rect">
            <a:avLst/>
          </a:prstGeom>
        </p:spPr>
      </p:pic>
      <p:sp>
        <p:nvSpPr>
          <p:cNvPr id="2" name="Title 1"/>
          <p:cNvSpPr>
            <a:spLocks noGrp="1"/>
          </p:cNvSpPr>
          <p:nvPr>
            <p:ph type="title"/>
          </p:nvPr>
        </p:nvSpPr>
        <p:spPr/>
        <p:txBody>
          <a:bodyPr/>
          <a:lstStyle/>
          <a:p>
            <a:r>
              <a:rPr lang="en-US" sz="2800" dirty="0"/>
              <a:t>Light Pollution from Different Constellations</a:t>
            </a:r>
            <a:br>
              <a:rPr lang="en-US" sz="2800" dirty="0"/>
            </a:br>
            <a:r>
              <a:rPr lang="en-US" sz="2800" dirty="0"/>
              <a:t>Varies Differently with SDA and Latitude</a:t>
            </a:r>
          </a:p>
        </p:txBody>
      </p:sp>
      <p:sp>
        <p:nvSpPr>
          <p:cNvPr id="6" name="TextBox 5"/>
          <p:cNvSpPr txBox="1"/>
          <p:nvPr/>
        </p:nvSpPr>
        <p:spPr>
          <a:xfrm>
            <a:off x="1186016" y="3861931"/>
            <a:ext cx="3017520" cy="2308324"/>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Light pollution peaks for observer latitudes of about 50</a:t>
            </a:r>
            <a:r>
              <a:rPr lang="en-US" sz="1600" b="1" dirty="0">
                <a:latin typeface="Arial" panose="020B0604020202020204" pitchFamily="34" charset="0"/>
                <a:cs typeface="Arial" panose="020B0604020202020204" pitchFamily="34" charset="0"/>
                <a:sym typeface="Symbol" panose="05050102010706020507" pitchFamily="18" charset="2"/>
              </a:rPr>
              <a:t>. The peak of the solid black curve represents ~35 brighter than recommended satellites above ground-based observers, a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very high global peak level</a:t>
            </a:r>
            <a:endParaRPr lang="en-US" sz="1600" b="1" baseline="30000" dirty="0">
              <a:latin typeface="Arial" panose="020B0604020202020204" pitchFamily="34" charset="0"/>
              <a:cs typeface="Arial" panose="020B0604020202020204" pitchFamily="34" charset="0"/>
            </a:endParaRPr>
          </a:p>
        </p:txBody>
      </p:sp>
      <p:sp>
        <p:nvSpPr>
          <p:cNvPr id="7" name="TextBox 6"/>
          <p:cNvSpPr txBox="1"/>
          <p:nvPr/>
        </p:nvSpPr>
        <p:spPr>
          <a:xfrm>
            <a:off x="4581891" y="3861931"/>
            <a:ext cx="3017520" cy="2308324"/>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OneWeb</a:t>
            </a:r>
            <a:r>
              <a:rPr lang="en-US" sz="1600" b="1" dirty="0">
                <a:solidFill>
                  <a:schemeClr val="accent6"/>
                </a:solidFill>
                <a:latin typeface="Arial" panose="020B0604020202020204" pitchFamily="34" charset="0"/>
                <a:cs typeface="Arial" panose="020B0604020202020204" pitchFamily="34" charset="0"/>
              </a:rPr>
              <a:t> Phase 1</a:t>
            </a:r>
          </a:p>
          <a:p>
            <a:pPr algn="ctr"/>
            <a:r>
              <a:rPr lang="en-US" sz="1600" b="1" dirty="0">
                <a:latin typeface="Arial" panose="020B0604020202020204" pitchFamily="34" charset="0"/>
                <a:cs typeface="Arial" panose="020B0604020202020204" pitchFamily="34" charset="0"/>
              </a:rPr>
              <a:t>Light pollution peaks for observer latitudes of 90</a:t>
            </a:r>
            <a:r>
              <a:rPr lang="en-US" sz="1600" b="1" dirty="0">
                <a:latin typeface="Arial" panose="020B0604020202020204" pitchFamily="34" charset="0"/>
                <a:cs typeface="Arial" panose="020B0604020202020204" pitchFamily="34" charset="0"/>
                <a:sym typeface="Symbol" panose="05050102010706020507" pitchFamily="18" charset="2"/>
              </a:rPr>
              <a:t>. The maximum of the solid black curve represents ~41 brighter than recommended satellites above ground-based observers, a</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 very high global peak level</a:t>
            </a:r>
            <a:endParaRPr lang="en-US" sz="1400" b="1" baseline="30000" dirty="0">
              <a:latin typeface="Arial" panose="020B0604020202020204" pitchFamily="34" charset="0"/>
              <a:cs typeface="Arial" panose="020B0604020202020204" pitchFamily="34" charset="0"/>
            </a:endParaRPr>
          </a:p>
        </p:txBody>
      </p:sp>
      <p:sp>
        <p:nvSpPr>
          <p:cNvPr id="8" name="TextBox 7"/>
          <p:cNvSpPr txBox="1"/>
          <p:nvPr/>
        </p:nvSpPr>
        <p:spPr>
          <a:xfrm>
            <a:off x="7977767" y="3861931"/>
            <a:ext cx="3017520" cy="2308324"/>
          </a:xfrm>
          <a:prstGeom prst="rect">
            <a:avLst/>
          </a:prstGeom>
          <a:solidFill>
            <a:schemeClr val="bg1">
              <a:lumMod val="85000"/>
            </a:schemeClr>
          </a:solidFill>
        </p:spPr>
        <p:txBody>
          <a:bodyPr wrap="square" rtlCol="0">
            <a:spAutoFit/>
          </a:bodyPr>
          <a:lstStyle/>
          <a:p>
            <a:pPr algn="ctr"/>
            <a:r>
              <a:rPr lang="en-US" sz="1600" b="1" dirty="0">
                <a:solidFill>
                  <a:schemeClr val="accent6"/>
                </a:solidFill>
                <a:latin typeface="Arial" panose="020B0604020202020204" pitchFamily="34" charset="0"/>
                <a:cs typeface="Arial" panose="020B0604020202020204" pitchFamily="34" charset="0"/>
              </a:rPr>
              <a:t>Iridium 2</a:t>
            </a:r>
            <a:r>
              <a:rPr lang="en-US" sz="1600" b="1" baseline="30000" dirty="0">
                <a:solidFill>
                  <a:schemeClr val="accent6"/>
                </a:solidFill>
                <a:latin typeface="Arial" panose="020B0604020202020204" pitchFamily="34" charset="0"/>
                <a:cs typeface="Arial" panose="020B0604020202020204" pitchFamily="34" charset="0"/>
              </a:rPr>
              <a:t>nd</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Light pollution peaks for observer latitudes of 90</a:t>
            </a:r>
            <a:r>
              <a:rPr lang="en-US" sz="1600" b="1" dirty="0">
                <a:latin typeface="Arial" panose="020B0604020202020204" pitchFamily="34" charset="0"/>
                <a:cs typeface="Arial" panose="020B0604020202020204" pitchFamily="34" charset="0"/>
                <a:sym typeface="Symbol" panose="05050102010706020507" pitchFamily="18" charset="2"/>
              </a:rPr>
              <a:t>. The maximum of the solid black curve represents ~4.5 brighter than recommended satellites above ground-based observers, a </a:t>
            </a:r>
            <a:r>
              <a:rPr lang="en-US" sz="1600" b="1" dirty="0">
                <a:solidFill>
                  <a:srgbClr val="FF0000"/>
                </a:solidFill>
                <a:latin typeface="Arial" panose="020B0604020202020204" pitchFamily="34" charset="0"/>
                <a:cs typeface="Arial" panose="020B0604020202020204" pitchFamily="34" charset="0"/>
                <a:sym typeface="Symbol" panose="05050102010706020507" pitchFamily="18" charset="2"/>
              </a:rPr>
              <a:t>high global peak level</a:t>
            </a:r>
            <a:endParaRPr lang="en-US" sz="1400" b="1"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03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6601" y="1364151"/>
            <a:ext cx="3044952" cy="228284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4368" y="1364151"/>
            <a:ext cx="3044952" cy="228284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600" y="1364151"/>
            <a:ext cx="3044952" cy="2282844"/>
          </a:xfrm>
          <a:prstGeom prst="rect">
            <a:avLst/>
          </a:prstGeom>
        </p:spPr>
      </p:pic>
      <p:sp>
        <p:nvSpPr>
          <p:cNvPr id="2" name="Title 1"/>
          <p:cNvSpPr>
            <a:spLocks noGrp="1"/>
          </p:cNvSpPr>
          <p:nvPr>
            <p:ph type="title"/>
          </p:nvPr>
        </p:nvSpPr>
        <p:spPr/>
        <p:txBody>
          <a:bodyPr/>
          <a:lstStyle/>
          <a:p>
            <a:r>
              <a:rPr lang="en-US" sz="2800" dirty="0"/>
              <a:t>High Altitude Constellations Create</a:t>
            </a:r>
            <a:br>
              <a:rPr lang="en-US" sz="2800" dirty="0"/>
            </a:br>
            <a:r>
              <a:rPr lang="en-US" sz="2800" dirty="0"/>
              <a:t>Light Pollution Later into Astronomical Night</a:t>
            </a:r>
          </a:p>
        </p:txBody>
      </p:sp>
      <p:sp>
        <p:nvSpPr>
          <p:cNvPr id="6" name="TextBox 5"/>
          <p:cNvSpPr txBox="1"/>
          <p:nvPr/>
        </p:nvSpPr>
        <p:spPr>
          <a:xfrm>
            <a:off x="1186016" y="3818393"/>
            <a:ext cx="3017520"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Astronomical night time light pollution peaks at </a:t>
            </a:r>
            <a:r>
              <a:rPr lang="en-US" sz="1600" b="1" dirty="0" err="1">
                <a:latin typeface="Arial" panose="020B0604020202020204" pitchFamily="34" charset="0"/>
                <a:cs typeface="Arial" panose="020B0604020202020204" pitchFamily="34" charset="0"/>
              </a:rPr>
              <a:t>Nb</a:t>
            </a:r>
            <a:r>
              <a:rPr lang="en-US" sz="1600" b="1" dirty="0">
                <a:latin typeface="Arial" panose="020B0604020202020204" pitchFamily="34" charset="0"/>
                <a:cs typeface="Arial" panose="020B0604020202020204" pitchFamily="34" charset="0"/>
              </a:rPr>
              <a:t> = 35, a</a:t>
            </a:r>
            <a:r>
              <a:rPr lang="en-US" sz="1600" b="1" dirty="0">
                <a:latin typeface="Arial" panose="020B0604020202020204" pitchFamily="34" charset="0"/>
                <a:cs typeface="Arial" panose="020B0604020202020204" pitchFamily="34" charset="0"/>
                <a:sym typeface="Symbol" panose="05050102010706020507" pitchFamily="18" charset="2"/>
              </a:rPr>
              <a:t>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very high global peak level</a:t>
            </a:r>
            <a:r>
              <a:rPr lang="en-US" sz="1600" b="1" dirty="0">
                <a:latin typeface="Arial" panose="020B0604020202020204" pitchFamily="34" charset="0"/>
                <a:cs typeface="Arial" panose="020B0604020202020204" pitchFamily="34" charset="0"/>
                <a:sym typeface="Symbol" panose="05050102010706020507" pitchFamily="18" charset="2"/>
              </a:rPr>
              <a:t>, and decreases to low levels for solar depression angles greater than ~40</a:t>
            </a:r>
            <a:endParaRPr lang="en-US" sz="1600" b="1" baseline="30000" dirty="0">
              <a:latin typeface="Arial" panose="020B0604020202020204" pitchFamily="34" charset="0"/>
              <a:cs typeface="Arial" panose="020B0604020202020204" pitchFamily="34" charset="0"/>
            </a:endParaRPr>
          </a:p>
        </p:txBody>
      </p:sp>
      <p:sp>
        <p:nvSpPr>
          <p:cNvPr id="7" name="TextBox 6"/>
          <p:cNvSpPr txBox="1"/>
          <p:nvPr/>
        </p:nvSpPr>
        <p:spPr>
          <a:xfrm>
            <a:off x="4581891" y="3818393"/>
            <a:ext cx="3017520"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OneWeb</a:t>
            </a:r>
            <a:r>
              <a:rPr lang="en-US" sz="1600" b="1" dirty="0">
                <a:solidFill>
                  <a:schemeClr val="accent6"/>
                </a:solidFill>
                <a:latin typeface="Arial" panose="020B0604020202020204" pitchFamily="34" charset="0"/>
                <a:cs typeface="Arial" panose="020B0604020202020204" pitchFamily="34" charset="0"/>
              </a:rPr>
              <a:t> Phase 1</a:t>
            </a:r>
          </a:p>
          <a:p>
            <a:pPr algn="ctr"/>
            <a:r>
              <a:rPr lang="en-US" sz="1600" b="1" dirty="0">
                <a:latin typeface="Arial" panose="020B0604020202020204" pitchFamily="34" charset="0"/>
                <a:cs typeface="Arial" panose="020B0604020202020204" pitchFamily="34" charset="0"/>
              </a:rPr>
              <a:t>Astronomical night time light pollution peaks at </a:t>
            </a:r>
            <a:r>
              <a:rPr lang="en-US" sz="1600" b="1" dirty="0" err="1">
                <a:latin typeface="Arial" panose="020B0604020202020204" pitchFamily="34" charset="0"/>
                <a:cs typeface="Arial" panose="020B0604020202020204" pitchFamily="34" charset="0"/>
              </a:rPr>
              <a:t>Nb</a:t>
            </a:r>
            <a:r>
              <a:rPr lang="en-US" sz="1600" b="1" dirty="0">
                <a:latin typeface="Arial" panose="020B0604020202020204" pitchFamily="34" charset="0"/>
                <a:cs typeface="Arial" panose="020B0604020202020204" pitchFamily="34" charset="0"/>
              </a:rPr>
              <a:t> = 41, a</a:t>
            </a:r>
            <a:r>
              <a:rPr lang="en-US" sz="1600" b="1" dirty="0">
                <a:latin typeface="Arial" panose="020B0604020202020204" pitchFamily="34" charset="0"/>
                <a:cs typeface="Arial" panose="020B0604020202020204" pitchFamily="34" charset="0"/>
                <a:sym typeface="Symbol" panose="05050102010706020507" pitchFamily="18" charset="2"/>
              </a:rPr>
              <a:t>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very high global peak level</a:t>
            </a:r>
            <a:r>
              <a:rPr lang="en-US" sz="1600" b="1" dirty="0">
                <a:latin typeface="Arial" panose="020B0604020202020204" pitchFamily="34" charset="0"/>
                <a:cs typeface="Arial" panose="020B0604020202020204" pitchFamily="34" charset="0"/>
                <a:sym typeface="Symbol" panose="05050102010706020507" pitchFamily="18" charset="2"/>
              </a:rPr>
              <a:t>, and decreases to low levels for solar depression angles greater than ~50</a:t>
            </a:r>
            <a:endParaRPr lang="en-US" sz="1600" b="1" baseline="30000" dirty="0">
              <a:latin typeface="Arial" panose="020B0604020202020204" pitchFamily="34" charset="0"/>
              <a:cs typeface="Arial" panose="020B0604020202020204" pitchFamily="34" charset="0"/>
            </a:endParaRPr>
          </a:p>
        </p:txBody>
      </p:sp>
      <p:sp>
        <p:nvSpPr>
          <p:cNvPr id="8" name="TextBox 7"/>
          <p:cNvSpPr txBox="1"/>
          <p:nvPr/>
        </p:nvSpPr>
        <p:spPr>
          <a:xfrm>
            <a:off x="7977767" y="3818393"/>
            <a:ext cx="3017520" cy="1815882"/>
          </a:xfrm>
          <a:prstGeom prst="rect">
            <a:avLst/>
          </a:prstGeom>
          <a:solidFill>
            <a:schemeClr val="bg1">
              <a:lumMod val="85000"/>
            </a:schemeClr>
          </a:solidFill>
        </p:spPr>
        <p:txBody>
          <a:bodyPr wrap="square" rtlCol="0">
            <a:spAutoFit/>
          </a:bodyPr>
          <a:lstStyle/>
          <a:p>
            <a:pPr algn="ctr"/>
            <a:r>
              <a:rPr lang="en-US" sz="1600" b="1" dirty="0">
                <a:solidFill>
                  <a:schemeClr val="accent6"/>
                </a:solidFill>
                <a:latin typeface="Arial" panose="020B0604020202020204" pitchFamily="34" charset="0"/>
                <a:cs typeface="Arial" panose="020B0604020202020204" pitchFamily="34" charset="0"/>
              </a:rPr>
              <a:t>Iridium 2</a:t>
            </a:r>
            <a:r>
              <a:rPr lang="en-US" sz="1600" b="1" baseline="30000" dirty="0">
                <a:solidFill>
                  <a:schemeClr val="accent6"/>
                </a:solidFill>
                <a:latin typeface="Arial" panose="020B0604020202020204" pitchFamily="34" charset="0"/>
                <a:cs typeface="Arial" panose="020B0604020202020204" pitchFamily="34" charset="0"/>
              </a:rPr>
              <a:t>nd</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Astronomical night time light pollution peaks at </a:t>
            </a:r>
            <a:r>
              <a:rPr lang="en-US" sz="1600" b="1" dirty="0" err="1">
                <a:latin typeface="Arial" panose="020B0604020202020204" pitchFamily="34" charset="0"/>
                <a:cs typeface="Arial" panose="020B0604020202020204" pitchFamily="34" charset="0"/>
              </a:rPr>
              <a:t>Nb</a:t>
            </a:r>
            <a:r>
              <a:rPr lang="en-US" sz="1600" b="1" dirty="0">
                <a:latin typeface="Arial" panose="020B0604020202020204" pitchFamily="34" charset="0"/>
                <a:cs typeface="Arial" panose="020B0604020202020204" pitchFamily="34" charset="0"/>
              </a:rPr>
              <a:t> = 4.5, a</a:t>
            </a:r>
            <a:r>
              <a:rPr lang="en-US" sz="1600" b="1" dirty="0">
                <a:latin typeface="Arial" panose="020B0604020202020204" pitchFamily="34" charset="0"/>
                <a:cs typeface="Arial" panose="020B0604020202020204" pitchFamily="34" charset="0"/>
                <a:sym typeface="Symbol" panose="05050102010706020507" pitchFamily="18" charset="2"/>
              </a:rPr>
              <a:t> </a:t>
            </a:r>
            <a:r>
              <a:rPr lang="en-US" sz="1600" b="1" dirty="0">
                <a:solidFill>
                  <a:srgbClr val="FF0000"/>
                </a:solidFill>
                <a:latin typeface="Arial" panose="020B0604020202020204" pitchFamily="34" charset="0"/>
                <a:cs typeface="Arial" panose="020B0604020202020204" pitchFamily="34" charset="0"/>
                <a:sym typeface="Symbol" panose="05050102010706020507" pitchFamily="18" charset="2"/>
              </a:rPr>
              <a:t>high global peak level</a:t>
            </a:r>
            <a:r>
              <a:rPr lang="en-US" sz="1600" b="1" dirty="0">
                <a:latin typeface="Arial" panose="020B0604020202020204" pitchFamily="34" charset="0"/>
                <a:cs typeface="Arial" panose="020B0604020202020204" pitchFamily="34" charset="0"/>
                <a:sym typeface="Symbol" panose="05050102010706020507" pitchFamily="18" charset="2"/>
              </a:rPr>
              <a:t>, and decreases to low levels for solar depression angles greater than ~42</a:t>
            </a:r>
            <a:endParaRPr lang="en-US" sz="1600" b="1"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85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endParaRPr lang="en-US" sz="2400" dirty="0"/>
          </a:p>
          <a:p>
            <a:pPr marL="0" indent="0" algn="ctr">
              <a:buNone/>
            </a:pPr>
            <a:r>
              <a:rPr lang="en-US" sz="2400" dirty="0"/>
              <a:t>Usage Instructions</a:t>
            </a:r>
          </a:p>
        </p:txBody>
      </p:sp>
    </p:spTree>
    <p:extLst>
      <p:ext uri="{BB962C8B-B14F-4D97-AF65-F5344CB8AC3E}">
        <p14:creationId xmlns:p14="http://schemas.microsoft.com/office/powerpoint/2010/main" val="321792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Instructions for </a:t>
            </a:r>
            <a:r>
              <a:rPr lang="en-US" i="1" dirty="0" err="1"/>
              <a:t>EvaluateLightPollution</a:t>
            </a:r>
            <a:br>
              <a:rPr lang="en-US" i="1" dirty="0"/>
            </a:br>
            <a:r>
              <a:rPr lang="en-US" dirty="0"/>
              <a:t>Page 1 of 2</a:t>
            </a:r>
          </a:p>
        </p:txBody>
      </p:sp>
      <p:sp>
        <p:nvSpPr>
          <p:cNvPr id="3" name="Content Placeholder 2"/>
          <p:cNvSpPr>
            <a:spLocks noGrp="1"/>
          </p:cNvSpPr>
          <p:nvPr>
            <p:ph idx="1"/>
          </p:nvPr>
        </p:nvSpPr>
        <p:spPr>
          <a:xfrm>
            <a:off x="1330569" y="1102659"/>
            <a:ext cx="9530862" cy="5352158"/>
          </a:xfrm>
        </p:spPr>
        <p:txBody>
          <a:bodyPr/>
          <a:lstStyle/>
          <a:p>
            <a:pPr marL="342900" indent="-342900">
              <a:buFont typeface="+mj-lt"/>
              <a:buAutoNum type="arabicPeriod"/>
            </a:pPr>
            <a:r>
              <a:rPr lang="en-US" sz="1600" b="0" i="1" dirty="0" err="1"/>
              <a:t>EvaluateLightPollution</a:t>
            </a:r>
            <a:r>
              <a:rPr lang="en-US" sz="1600" b="0" i="1" dirty="0"/>
              <a:t> </a:t>
            </a:r>
            <a:r>
              <a:rPr lang="en-US" sz="1600" b="0" dirty="0"/>
              <a:t>analyses are performed by constructing project parameter files</a:t>
            </a:r>
          </a:p>
          <a:p>
            <a:pPr marL="626364" lvl="1" indent="-342900">
              <a:buFont typeface="+mj-lt"/>
              <a:buAutoNum type="alphaLcPeriod"/>
            </a:pPr>
            <a:r>
              <a:rPr lang="en-US" sz="1400" dirty="0"/>
              <a:t>Each project is represented by a </a:t>
            </a:r>
            <a:r>
              <a:rPr lang="en-US" sz="1400" dirty="0" err="1"/>
              <a:t>Matlab</a:t>
            </a:r>
            <a:r>
              <a:rPr lang="en-US" sz="1400" dirty="0"/>
              <a:t> file stored within in the \</a:t>
            </a:r>
            <a:r>
              <a:rPr lang="en-US" sz="1400" dirty="0" err="1"/>
              <a:t>params</a:t>
            </a:r>
            <a:r>
              <a:rPr lang="en-US" sz="1400" dirty="0"/>
              <a:t> directory </a:t>
            </a:r>
          </a:p>
          <a:p>
            <a:pPr marL="626364" lvl="1" indent="-342900">
              <a:buFont typeface="+mj-lt"/>
              <a:buAutoNum type="alphaLcPeriod"/>
            </a:pPr>
            <a:r>
              <a:rPr lang="en-US" sz="1400" dirty="0"/>
              <a:t>For instance, the file \</a:t>
            </a:r>
            <a:r>
              <a:rPr lang="en-US" sz="1400" dirty="0" err="1"/>
              <a:t>params</a:t>
            </a:r>
            <a:r>
              <a:rPr lang="en-US" sz="1400" dirty="0"/>
              <a:t>\Starlink1stShell_MeasuredBrightness.m contains an example evaluation for the 1</a:t>
            </a:r>
            <a:r>
              <a:rPr lang="en-US" sz="1400" baseline="30000" dirty="0"/>
              <a:t>st</a:t>
            </a:r>
            <a:r>
              <a:rPr lang="en-US" sz="1400" dirty="0"/>
              <a:t> shell of the </a:t>
            </a:r>
            <a:r>
              <a:rPr lang="en-US" sz="1400" dirty="0" err="1"/>
              <a:t>Starlink</a:t>
            </a:r>
            <a:r>
              <a:rPr lang="en-US" sz="1400" dirty="0"/>
              <a:t> 1</a:t>
            </a:r>
            <a:r>
              <a:rPr lang="en-US" sz="1400" baseline="30000" dirty="0"/>
              <a:t>st</a:t>
            </a:r>
            <a:r>
              <a:rPr lang="en-US" sz="1400" dirty="0"/>
              <a:t> Generation constellation deployed at an altitude of 550 km.</a:t>
            </a:r>
          </a:p>
          <a:p>
            <a:pPr marL="626364" lvl="1" indent="-342900">
              <a:buFont typeface="+mj-lt"/>
              <a:buAutoNum type="alphaLcPeriod"/>
            </a:pPr>
            <a:r>
              <a:rPr lang="en-US" sz="1400" dirty="0"/>
              <a:t>Several other usage examples are provided in the \</a:t>
            </a:r>
            <a:r>
              <a:rPr lang="en-US" sz="1400" dirty="0" err="1"/>
              <a:t>params</a:t>
            </a:r>
            <a:r>
              <a:rPr lang="en-US" sz="1400" dirty="0"/>
              <a:t> directory; these can be used as templates for future projects and analyses.</a:t>
            </a:r>
          </a:p>
          <a:p>
            <a:pPr marL="626364" lvl="1" indent="-342900">
              <a:buFont typeface="+mj-lt"/>
              <a:buAutoNum type="alphaLcPeriod"/>
            </a:pPr>
            <a:r>
              <a:rPr lang="en-US" sz="1400" dirty="0"/>
              <a:t>The function “</a:t>
            </a:r>
            <a:r>
              <a:rPr lang="en-US" sz="1400" dirty="0" err="1"/>
              <a:t>RunExamples</a:t>
            </a:r>
            <a:r>
              <a:rPr lang="en-US" sz="1400" dirty="0"/>
              <a:t>” executes nine example analyses distributed with the </a:t>
            </a:r>
            <a:r>
              <a:rPr lang="en-US" sz="1400" i="1" dirty="0" err="1"/>
              <a:t>EvaluateLightPollution</a:t>
            </a:r>
            <a:r>
              <a:rPr lang="en-US" sz="1400" dirty="0"/>
              <a:t> software, each of which requires a few to several minutes to run on a typical computer</a:t>
            </a:r>
          </a:p>
          <a:p>
            <a:pPr marL="342900" indent="-342900">
              <a:buFont typeface="+mj-lt"/>
              <a:buAutoNum type="arabicPeriod"/>
            </a:pPr>
            <a:r>
              <a:rPr lang="en-US" sz="1600" b="0" i="1" dirty="0" err="1"/>
              <a:t>EvaluateLightPollution</a:t>
            </a:r>
            <a:r>
              <a:rPr lang="en-US" sz="1600" b="0" i="1" dirty="0"/>
              <a:t> </a:t>
            </a:r>
            <a:r>
              <a:rPr lang="en-US" sz="1600" b="0" dirty="0"/>
              <a:t>analyses can be based on observed satellite </a:t>
            </a:r>
            <a:r>
              <a:rPr lang="en-US" sz="1600" b="0" dirty="0" err="1"/>
              <a:t>brightnesses</a:t>
            </a:r>
            <a:r>
              <a:rPr lang="en-US" sz="1600" b="0" dirty="0"/>
              <a:t> for currently-orbiting constellations</a:t>
            </a:r>
          </a:p>
          <a:p>
            <a:pPr marL="626364" lvl="1" indent="-342900">
              <a:buFont typeface="+mj-lt"/>
              <a:buAutoNum type="alphaLcPeriod"/>
            </a:pPr>
            <a:r>
              <a:rPr lang="en-US" sz="1400" dirty="0"/>
              <a:t>The program current processes photometry from the Mini-</a:t>
            </a:r>
            <a:r>
              <a:rPr lang="en-US" sz="1400" dirty="0" err="1"/>
              <a:t>MegaTORTORA</a:t>
            </a:r>
            <a:r>
              <a:rPr lang="en-US" sz="1400" dirty="0"/>
              <a:t> (MMT) automated observatory, which measures clear-filter photometric magnitudes that are roughly equivalent to V-band measurements.</a:t>
            </a:r>
          </a:p>
          <a:p>
            <a:pPr marL="626364" lvl="1" indent="-342900">
              <a:buFont typeface="+mj-lt"/>
              <a:buAutoNum type="alphaLcPeriod"/>
            </a:pPr>
            <a:r>
              <a:rPr lang="en-US" sz="1400" dirty="0"/>
              <a:t>MMT temporal light-curve data for these constellations, and an extensive array of other satellites, can be obtained from the </a:t>
            </a:r>
            <a:r>
              <a:rPr lang="en-US" sz="1400" u="sng" dirty="0">
                <a:hlinkClick r:id="rId3"/>
              </a:rPr>
              <a:t>http://mmt9.ru/satellites/</a:t>
            </a:r>
            <a:r>
              <a:rPr lang="en-US" sz="1400" dirty="0"/>
              <a:t> website. The provided examples cannot be run until this data is downloaded. </a:t>
            </a:r>
          </a:p>
          <a:p>
            <a:pPr marL="918972" lvl="2" indent="-342900">
              <a:buFont typeface="+mj-lt"/>
              <a:buAutoNum type="alphaLcPeriod"/>
            </a:pPr>
            <a:r>
              <a:rPr lang="en-US" sz="1200" dirty="0"/>
              <a:t>The exact files used in the examples can be downloaded. Navigate to the constellation subfolders in “data/MMT/”, which each contain a “IDs_[Constellation].txt” file. The first line is an array of satellite IDs corresponding to all satellites used in the examples for that constellation. To retrieve these satellites, copy the entire line, paste it into the website’s “ID” field, and then click “Search”.</a:t>
            </a:r>
          </a:p>
          <a:p>
            <a:pPr marL="918972" lvl="2" indent="-342900">
              <a:buFont typeface="+mj-lt"/>
              <a:buAutoNum type="alphaLcPeriod"/>
            </a:pPr>
            <a:r>
              <a:rPr lang="en-US" sz="1200" dirty="0"/>
              <a:t>For new analyses, use the website’s search filters to choose a representative set of satellites. </a:t>
            </a:r>
          </a:p>
          <a:p>
            <a:pPr marL="918972" lvl="2" indent="-342900">
              <a:buFont typeface="+mj-lt"/>
              <a:buAutoNum type="alphaLcPeriod"/>
            </a:pPr>
            <a:r>
              <a:rPr lang="en-US" sz="1200" dirty="0"/>
              <a:t>For each satellite, download magnitude data files by selecting the “T” icon in the “RCS” column to “Download all tracks.” Files will be saved in the format “satellite_[####].txt”.</a:t>
            </a:r>
          </a:p>
          <a:p>
            <a:pPr marL="918972" lvl="2" indent="-342900">
              <a:buFont typeface="+mj-lt"/>
              <a:buAutoNum type="alphaLcPeriod"/>
            </a:pPr>
            <a:r>
              <a:rPr lang="en-US" sz="1200" dirty="0"/>
              <a:t>Place the files into an appropriate subfolder in “data/MMT/”. </a:t>
            </a:r>
          </a:p>
          <a:p>
            <a:pPr marL="626364" lvl="1" indent="-342900">
              <a:buFont typeface="+mj-lt"/>
              <a:buAutoNum type="alphaLcPeriod"/>
            </a:pPr>
            <a:r>
              <a:rPr lang="en-US" sz="1400" dirty="0"/>
              <a:t>Data from other facilities can also be used, if written into data files with the same format.</a:t>
            </a:r>
          </a:p>
          <a:p>
            <a:pPr marL="626364" lvl="1" indent="-342900">
              <a:buFont typeface="+mj-lt"/>
              <a:buAutoNum type="alphaLcPeriod"/>
            </a:pPr>
            <a:endParaRPr lang="en-US" sz="1400" dirty="0"/>
          </a:p>
        </p:txBody>
      </p:sp>
    </p:spTree>
    <p:extLst>
      <p:ext uri="{BB962C8B-B14F-4D97-AF65-F5344CB8AC3E}">
        <p14:creationId xmlns:p14="http://schemas.microsoft.com/office/powerpoint/2010/main" val="427467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Outline</a:t>
            </a:r>
          </a:p>
        </p:txBody>
      </p:sp>
      <p:sp>
        <p:nvSpPr>
          <p:cNvPr id="3" name="Content Placeholder 2"/>
          <p:cNvSpPr>
            <a:spLocks noGrp="1"/>
          </p:cNvSpPr>
          <p:nvPr>
            <p:ph idx="1"/>
          </p:nvPr>
        </p:nvSpPr>
        <p:spPr>
          <a:xfrm>
            <a:off x="1809751" y="1131401"/>
            <a:ext cx="8610599" cy="4978400"/>
          </a:xfrm>
        </p:spPr>
        <p:txBody>
          <a:bodyPr/>
          <a:lstStyle/>
          <a:p>
            <a:endParaRPr lang="en-US" sz="2400" dirty="0"/>
          </a:p>
          <a:p>
            <a:r>
              <a:rPr lang="en-US" sz="2400" dirty="0"/>
              <a:t>Motivation, objectives, and software overview</a:t>
            </a:r>
          </a:p>
          <a:p>
            <a:r>
              <a:rPr lang="en-US" sz="2400" dirty="0"/>
              <a:t>Photometric observations of constellation satellites</a:t>
            </a:r>
          </a:p>
          <a:p>
            <a:r>
              <a:rPr lang="en-US" sz="2400" dirty="0"/>
              <a:t>Evaluation of light pollution levels for selected constellations</a:t>
            </a:r>
          </a:p>
          <a:p>
            <a:r>
              <a:rPr lang="en-US" sz="2400" i="1" dirty="0" err="1"/>
              <a:t>EvaluateLightPollution</a:t>
            </a:r>
            <a:r>
              <a:rPr lang="en-US" sz="2400" dirty="0"/>
              <a:t> software usage instructions</a:t>
            </a:r>
          </a:p>
          <a:p>
            <a:r>
              <a:rPr lang="en-US" sz="2400" dirty="0"/>
              <a:t>Description of program inputs and outputs</a:t>
            </a:r>
          </a:p>
          <a:p>
            <a:r>
              <a:rPr lang="en-US" sz="2400" dirty="0"/>
              <a:t>Installation and troubleshooting contact information</a:t>
            </a:r>
          </a:p>
        </p:txBody>
      </p:sp>
    </p:spTree>
    <p:extLst>
      <p:ext uri="{BB962C8B-B14F-4D97-AF65-F5344CB8AC3E}">
        <p14:creationId xmlns:p14="http://schemas.microsoft.com/office/powerpoint/2010/main" val="234264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Instructions for </a:t>
            </a:r>
            <a:r>
              <a:rPr lang="en-US" i="1" dirty="0" err="1"/>
              <a:t>EvaluateLightPollution</a:t>
            </a:r>
            <a:br>
              <a:rPr lang="en-US" i="1" dirty="0"/>
            </a:br>
            <a:r>
              <a:rPr lang="en-US" dirty="0"/>
              <a:t>Page 2 of 2</a:t>
            </a:r>
          </a:p>
        </p:txBody>
      </p:sp>
      <p:sp>
        <p:nvSpPr>
          <p:cNvPr id="3" name="Content Placeholder 2"/>
          <p:cNvSpPr>
            <a:spLocks noGrp="1"/>
          </p:cNvSpPr>
          <p:nvPr>
            <p:ph idx="1"/>
          </p:nvPr>
        </p:nvSpPr>
        <p:spPr>
          <a:xfrm>
            <a:off x="1524000" y="1144905"/>
            <a:ext cx="9144000" cy="5352158"/>
          </a:xfrm>
        </p:spPr>
        <p:txBody>
          <a:bodyPr/>
          <a:lstStyle/>
          <a:p>
            <a:pPr marL="342900" indent="-342900">
              <a:buFont typeface="+mj-lt"/>
              <a:buAutoNum type="arabicPeriod" startAt="4"/>
            </a:pPr>
            <a:r>
              <a:rPr lang="en-US" sz="1600" b="0" i="1" dirty="0" err="1"/>
              <a:t>EvaluateLightPollution</a:t>
            </a:r>
            <a:r>
              <a:rPr lang="en-US" sz="1600" b="0" i="1" dirty="0"/>
              <a:t> </a:t>
            </a:r>
            <a:r>
              <a:rPr lang="en-US" sz="1600" b="0" dirty="0"/>
              <a:t>analyses can also be performed for a proposed or pre-launch constellation using a set of photometric analog satellites</a:t>
            </a:r>
          </a:p>
          <a:p>
            <a:pPr marL="635508" lvl="1" indent="-342900">
              <a:buFont typeface="+mj-lt"/>
              <a:buAutoNum type="alphaLcPeriod"/>
            </a:pPr>
            <a:r>
              <a:rPr lang="en-US" sz="1400" dirty="0"/>
              <a:t>The analog satellite photometric data also can be downloaded from the MMT website.</a:t>
            </a:r>
          </a:p>
          <a:p>
            <a:pPr marL="635508" lvl="1" indent="-342900">
              <a:buFont typeface="+mj-lt"/>
              <a:buAutoNum type="alphaLcPeriod"/>
            </a:pPr>
            <a:r>
              <a:rPr lang="en-US" sz="1400" dirty="0"/>
              <a:t>The analog satellite </a:t>
            </a:r>
            <a:r>
              <a:rPr lang="en-US" sz="1400" dirty="0" err="1"/>
              <a:t>brightnesses</a:t>
            </a:r>
            <a:r>
              <a:rPr lang="en-US" sz="1400" dirty="0"/>
              <a:t> are adjusted for the different orbital altitude of the new constellation</a:t>
            </a:r>
          </a:p>
          <a:p>
            <a:pPr marL="635508" lvl="1" indent="-342900">
              <a:buFont typeface="+mj-lt"/>
              <a:buAutoNum type="alphaLcPeriod"/>
            </a:pPr>
            <a:r>
              <a:rPr lang="en-US" sz="1400" dirty="0"/>
              <a:t>The analog satellite </a:t>
            </a:r>
            <a:r>
              <a:rPr lang="en-US" sz="1400" dirty="0" err="1"/>
              <a:t>brightnesses</a:t>
            </a:r>
            <a:r>
              <a:rPr lang="en-US" sz="1400" dirty="0"/>
              <a:t> are also adjusted for any differences in the physical size of the individual constellation satellites as compared to the analogs.</a:t>
            </a:r>
          </a:p>
          <a:p>
            <a:pPr marL="928116" lvl="2" indent="-342900">
              <a:buFont typeface="+mj-lt"/>
              <a:buAutoNum type="alphaLcPeriod"/>
            </a:pPr>
            <a:r>
              <a:rPr lang="en-US" sz="1200" dirty="0"/>
              <a:t>For nadir-velocity stabilized satellites, this adjustment is based on the nadir-facing area of the satellites’ main bus and communications arrays (i.e., everything but the solar panels, which must be provided for both the proposed constellation satellites and the analog satellites See the </a:t>
            </a:r>
            <a:r>
              <a:rPr lang="en-US" sz="1200" i="1" dirty="0"/>
              <a:t>OneWebPhase1_IridiumAsAnalog.m</a:t>
            </a:r>
            <a:r>
              <a:rPr lang="en-US" sz="1200" dirty="0"/>
              <a:t>  parameters file for an example of this case</a:t>
            </a:r>
          </a:p>
          <a:p>
            <a:pPr marL="928116" lvl="2" indent="-342900">
              <a:buFont typeface="+mj-lt"/>
              <a:buAutoNum type="alphaLcPeriod"/>
            </a:pPr>
            <a:r>
              <a:rPr lang="en-US" sz="1200" dirty="0"/>
              <a:t>Alternatively, the adjustment can be based on the size of the smallest box that encloses the satellites’ main bus and communications arrays. For this less-often used option, the height, width and length (H,W,L) this enclosing box is provided for both the proposed constellations satellites and the analog satellites.</a:t>
            </a:r>
          </a:p>
          <a:p>
            <a:pPr marL="342900" indent="-342900">
              <a:buFont typeface="+mj-lt"/>
              <a:buAutoNum type="arabicPeriod" startAt="4"/>
            </a:pPr>
            <a:r>
              <a:rPr lang="en-US" sz="1600" b="0" dirty="0"/>
              <a:t>After a parameters file is created and any required analog satellite data is downloaded, the program should be executed from the main </a:t>
            </a:r>
            <a:r>
              <a:rPr lang="en-US" sz="1600" b="0" dirty="0" err="1"/>
              <a:t>EvaluateLightPollution</a:t>
            </a:r>
            <a:r>
              <a:rPr lang="en-US" sz="1600" b="0" dirty="0"/>
              <a:t> as in the following example: 	</a:t>
            </a:r>
            <a:r>
              <a:rPr lang="en-US" sz="1600" b="0" dirty="0" err="1"/>
              <a:t>EvaluateLightPollution</a:t>
            </a:r>
            <a:r>
              <a:rPr lang="en-US" sz="1600" b="0" dirty="0"/>
              <a:t>(‘params\Starlink1stGen_MeasuredBrightness’)</a:t>
            </a:r>
          </a:p>
          <a:p>
            <a:pPr marL="635508" lvl="1" indent="-342900">
              <a:buFont typeface="+mj-lt"/>
              <a:buAutoNum type="alphaLcPeriod"/>
            </a:pPr>
            <a:r>
              <a:rPr lang="en-US" sz="1400" dirty="0"/>
              <a:t>Analysis results will be shown in plot format, and the constellation evaluation report will be shown on the console, as well as written to a file.</a:t>
            </a:r>
          </a:p>
          <a:p>
            <a:pPr marL="635508" lvl="1" indent="-342900">
              <a:buFont typeface="+mj-lt"/>
              <a:buAutoNum type="alphaLcPeriod"/>
            </a:pPr>
            <a:r>
              <a:rPr lang="en-US" sz="1400" dirty="0"/>
              <a:t>All plots, tables, and report files are written to an subdirectory in the output/ directory, which has the same name as the parameters file (i.e., ‘output\</a:t>
            </a:r>
            <a:r>
              <a:rPr lang="en-US" sz="1400" dirty="0" err="1"/>
              <a:t>Starlink_MeasuredBrightness</a:t>
            </a:r>
            <a:r>
              <a:rPr lang="en-US" sz="1400" dirty="0"/>
              <a:t>’ for the example shown above).</a:t>
            </a:r>
          </a:p>
          <a:p>
            <a:pPr marL="635508" lvl="1" indent="-342900">
              <a:buFont typeface="+mj-lt"/>
              <a:buAutoNum type="alphaLcPeriod"/>
            </a:pPr>
            <a:r>
              <a:rPr lang="en-US" sz="1400" dirty="0"/>
              <a:t>Photometric data being processed for the first time requires a bit more execution time, but is saved in the \data directory for efficient repeated analyses</a:t>
            </a:r>
          </a:p>
          <a:p>
            <a:pPr marL="635508" lvl="1" indent="-342900">
              <a:buFont typeface="+mj-lt"/>
              <a:buAutoNum type="alphaLcPeriod"/>
            </a:pPr>
            <a:r>
              <a:rPr lang="en-US" sz="1400" dirty="0"/>
              <a:t>Photometric data and plots for analog satellites adjusted to correct for satellite altitude and size differences is saved in the \output directory</a:t>
            </a:r>
          </a:p>
        </p:txBody>
      </p:sp>
    </p:spTree>
    <p:extLst>
      <p:ext uri="{BB962C8B-B14F-4D97-AF65-F5344CB8AC3E}">
        <p14:creationId xmlns:p14="http://schemas.microsoft.com/office/powerpoint/2010/main" val="207213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Description of</a:t>
            </a:r>
          </a:p>
          <a:p>
            <a:pPr marL="0" indent="0" algn="ctr">
              <a:buNone/>
            </a:pPr>
            <a:r>
              <a:rPr lang="en-US" sz="2400" dirty="0">
                <a:solidFill>
                  <a:schemeClr val="accent6"/>
                </a:solidFill>
              </a:rPr>
              <a:t>Project Parameter Files</a:t>
            </a:r>
          </a:p>
          <a:p>
            <a:pPr marL="0" indent="0" algn="ctr">
              <a:buNone/>
            </a:pPr>
            <a:r>
              <a:rPr lang="en-US" sz="2400" dirty="0"/>
              <a:t>and associated</a:t>
            </a:r>
          </a:p>
          <a:p>
            <a:pPr marL="0" indent="0" algn="ctr">
              <a:buNone/>
            </a:pPr>
            <a:r>
              <a:rPr lang="en-US" sz="2400" dirty="0">
                <a:solidFill>
                  <a:schemeClr val="accent6"/>
                </a:solidFill>
              </a:rPr>
              <a:t>Input Parameters</a:t>
            </a:r>
          </a:p>
          <a:p>
            <a:pPr marL="0" indent="0" algn="ctr">
              <a:buNone/>
            </a:pPr>
            <a:r>
              <a:rPr lang="en-US" sz="2400" dirty="0"/>
              <a:t>and</a:t>
            </a:r>
          </a:p>
          <a:p>
            <a:pPr marL="0" indent="0" algn="ctr">
              <a:buNone/>
            </a:pPr>
            <a:r>
              <a:rPr lang="en-US" sz="2400" dirty="0">
                <a:solidFill>
                  <a:schemeClr val="accent6"/>
                </a:solidFill>
              </a:rPr>
              <a:t>Output Quantities</a:t>
            </a:r>
          </a:p>
          <a:p>
            <a:pPr marL="0" indent="0" algn="ctr">
              <a:buNone/>
            </a:pPr>
            <a:endParaRPr lang="en-US" sz="2400" dirty="0"/>
          </a:p>
        </p:txBody>
      </p:sp>
    </p:spTree>
    <p:extLst>
      <p:ext uri="{BB962C8B-B14F-4D97-AF65-F5344CB8AC3E}">
        <p14:creationId xmlns:p14="http://schemas.microsoft.com/office/powerpoint/2010/main" val="367070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r>
              <a:rPr lang="en-US" dirty="0"/>
              <a:t>:</a:t>
            </a:r>
            <a:br>
              <a:rPr lang="en-US" dirty="0"/>
            </a:br>
            <a:r>
              <a:rPr lang="en-US" dirty="0"/>
              <a:t>Source Code and </a:t>
            </a:r>
            <a:r>
              <a:rPr lang="en-US" dirty="0" err="1"/>
              <a:t>Input/Output</a:t>
            </a:r>
            <a:r>
              <a:rPr lang="en-US" dirty="0"/>
              <a:t> Parameters</a:t>
            </a:r>
          </a:p>
        </p:txBody>
      </p:sp>
      <p:sp>
        <p:nvSpPr>
          <p:cNvPr id="3" name="Content Placeholder 2"/>
          <p:cNvSpPr>
            <a:spLocks noGrp="1"/>
          </p:cNvSpPr>
          <p:nvPr>
            <p:ph idx="1"/>
          </p:nvPr>
        </p:nvSpPr>
        <p:spPr>
          <a:xfrm>
            <a:off x="1706880" y="1128064"/>
            <a:ext cx="8778240" cy="5338050"/>
          </a:xfrm>
        </p:spPr>
        <p:txBody>
          <a:bodyPr/>
          <a:lstStyle/>
          <a:p>
            <a:r>
              <a:rPr lang="en-US" sz="1600" dirty="0"/>
              <a:t>The source code and usage example files for </a:t>
            </a:r>
            <a:r>
              <a:rPr lang="en-US" sz="1600" dirty="0" err="1"/>
              <a:t>Matlab</a:t>
            </a:r>
            <a:r>
              <a:rPr lang="en-US" sz="1600" dirty="0"/>
              <a:t> program </a:t>
            </a:r>
            <a:r>
              <a:rPr lang="en-US" sz="1600" i="1" dirty="0" err="1"/>
              <a:t>EvaluateLightPollution</a:t>
            </a:r>
            <a:r>
              <a:rPr lang="en-US" sz="1600" dirty="0"/>
              <a:t> can be found in the CARA SVN directory</a:t>
            </a:r>
          </a:p>
          <a:p>
            <a:pPr lvl="1"/>
            <a:r>
              <a:rPr lang="en-US" sz="1600" dirty="0"/>
              <a:t>\</a:t>
            </a:r>
            <a:r>
              <a:rPr lang="en-US" sz="1600" dirty="0" err="1"/>
              <a:t>DistributedMatlab</a:t>
            </a:r>
            <a:r>
              <a:rPr lang="en-US" sz="1600" dirty="0"/>
              <a:t>\</a:t>
            </a:r>
            <a:r>
              <a:rPr lang="en-US" sz="1600" dirty="0" err="1"/>
              <a:t>EvaluateLightPollution</a:t>
            </a:r>
            <a:endParaRPr lang="en-US" sz="1600" dirty="0"/>
          </a:p>
          <a:p>
            <a:pPr lvl="1"/>
            <a:r>
              <a:rPr lang="en-US" sz="1600" dirty="0"/>
              <a:t>Contains subdirectories for source code files, documentation, photometric data, and project parameter files (\</a:t>
            </a:r>
            <a:r>
              <a:rPr lang="en-US" sz="1600" dirty="0" err="1"/>
              <a:t>src</a:t>
            </a:r>
            <a:r>
              <a:rPr lang="en-US" sz="1600" dirty="0"/>
              <a:t>, \doc, \data, and \</a:t>
            </a:r>
            <a:r>
              <a:rPr lang="en-US" sz="1600" dirty="0" err="1"/>
              <a:t>params</a:t>
            </a:r>
            <a:r>
              <a:rPr lang="en-US" sz="1600" dirty="0"/>
              <a:t>, respectively)</a:t>
            </a:r>
          </a:p>
          <a:p>
            <a:r>
              <a:rPr lang="en-US" sz="1600" dirty="0"/>
              <a:t>The core function </a:t>
            </a:r>
            <a:r>
              <a:rPr lang="en-US" sz="1600" dirty="0" err="1"/>
              <a:t>EvaluateLightPollution.m</a:t>
            </a:r>
            <a:r>
              <a:rPr lang="en-US" sz="1600" dirty="0"/>
              <a:t> uses the following calling sequence:  Output = </a:t>
            </a:r>
            <a:r>
              <a:rPr lang="en-US" sz="1600" dirty="0" err="1"/>
              <a:t>EvaluateLightPollution</a:t>
            </a:r>
            <a:r>
              <a:rPr lang="en-US" sz="1600" dirty="0"/>
              <a:t>(params);</a:t>
            </a:r>
          </a:p>
          <a:p>
            <a:pPr lvl="1"/>
            <a:r>
              <a:rPr lang="en-US" sz="1600" dirty="0"/>
              <a:t>“</a:t>
            </a:r>
            <a:r>
              <a:rPr lang="en-US" sz="1600" dirty="0" err="1"/>
              <a:t>params</a:t>
            </a:r>
            <a:r>
              <a:rPr lang="en-US" sz="1600" dirty="0"/>
              <a:t>” denotes a file or structure of input parameters</a:t>
            </a:r>
          </a:p>
          <a:p>
            <a:pPr lvl="1"/>
            <a:r>
              <a:rPr lang="en-US" sz="1600" dirty="0"/>
              <a:t>“output” denotes a structure of the output quantities</a:t>
            </a:r>
          </a:p>
          <a:p>
            <a:pPr lvl="1"/>
            <a:r>
              <a:rPr lang="en-US" sz="1600" dirty="0"/>
              <a:t>Descriptions of these inputs and outputs can be found in the functions </a:t>
            </a:r>
            <a:r>
              <a:rPr lang="en-US" sz="1600" dirty="0" err="1"/>
              <a:t>EvalLightPollution_default_params.m</a:t>
            </a:r>
            <a:endParaRPr lang="en-US" sz="1600" dirty="0"/>
          </a:p>
          <a:p>
            <a:r>
              <a:rPr lang="en-US" sz="1600" dirty="0"/>
              <a:t>Each </a:t>
            </a:r>
            <a:r>
              <a:rPr lang="en-US" sz="1600" i="1" dirty="0" err="1"/>
              <a:t>EvaluateLightPollution</a:t>
            </a:r>
            <a:r>
              <a:rPr lang="en-US" sz="1600" i="1" dirty="0"/>
              <a:t> </a:t>
            </a:r>
            <a:r>
              <a:rPr lang="en-US" sz="1600" dirty="0"/>
              <a:t>analysis entails constructing a project</a:t>
            </a:r>
          </a:p>
          <a:p>
            <a:pPr lvl="1"/>
            <a:r>
              <a:rPr lang="en-US" sz="1600" dirty="0"/>
              <a:t>Each project has a </a:t>
            </a:r>
            <a:r>
              <a:rPr lang="en-US" sz="1600" dirty="0" err="1"/>
              <a:t>Matlab</a:t>
            </a:r>
            <a:r>
              <a:rPr lang="en-US" sz="1600" dirty="0"/>
              <a:t> parameter file stored within in the “</a:t>
            </a:r>
            <a:r>
              <a:rPr lang="en-US" sz="1600" dirty="0" err="1"/>
              <a:t>params</a:t>
            </a:r>
            <a:r>
              <a:rPr lang="en-US" sz="1600" dirty="0"/>
              <a:t>” directory</a:t>
            </a:r>
          </a:p>
          <a:p>
            <a:pPr lvl="1"/>
            <a:r>
              <a:rPr lang="en-US" sz="1600" dirty="0"/>
              <a:t>E.g., \</a:t>
            </a:r>
            <a:r>
              <a:rPr lang="en-US" sz="1600" dirty="0" err="1"/>
              <a:t>params</a:t>
            </a:r>
            <a:r>
              <a:rPr lang="en-US" sz="1600" dirty="0"/>
              <a:t>\Starlink1stGen_MeasuredBrightness.m contains an example that evaluates the </a:t>
            </a:r>
            <a:r>
              <a:rPr lang="en-US" sz="1600" dirty="0" err="1"/>
              <a:t>Starlink</a:t>
            </a:r>
            <a:r>
              <a:rPr lang="en-US" sz="1600" dirty="0"/>
              <a:t> 1</a:t>
            </a:r>
            <a:r>
              <a:rPr lang="en-US" sz="1600" baseline="30000" dirty="0"/>
              <a:t>st</a:t>
            </a:r>
            <a:r>
              <a:rPr lang="en-US" sz="1600" dirty="0"/>
              <a:t> generation constellation based on measured ground-based photometry</a:t>
            </a:r>
          </a:p>
          <a:p>
            <a:pPr lvl="1"/>
            <a:r>
              <a:rPr lang="en-US" sz="1600" dirty="0"/>
              <a:t>Run as follows: </a:t>
            </a:r>
            <a:r>
              <a:rPr lang="en-US" sz="1600" dirty="0" err="1"/>
              <a:t>EvaluateLightPollution</a:t>
            </a:r>
            <a:r>
              <a:rPr lang="en-US" sz="1600" dirty="0"/>
              <a:t>(‘params\</a:t>
            </a:r>
            <a:r>
              <a:rPr lang="en-US" sz="1600" dirty="0" err="1"/>
              <a:t>Starlink_MeasuredBrightness</a:t>
            </a:r>
            <a:r>
              <a:rPr lang="en-US" sz="1600" dirty="0"/>
              <a:t>’)</a:t>
            </a:r>
          </a:p>
          <a:p>
            <a:r>
              <a:rPr lang="en-US" sz="1800" dirty="0"/>
              <a:t>Evaluations based on observed </a:t>
            </a:r>
            <a:r>
              <a:rPr lang="en-US" sz="1800" dirty="0" err="1"/>
              <a:t>brightnesses</a:t>
            </a:r>
            <a:r>
              <a:rPr lang="en-US" sz="1800" dirty="0"/>
              <a:t> require photometric data files</a:t>
            </a:r>
          </a:p>
          <a:p>
            <a:pPr lvl="1"/>
            <a:r>
              <a:rPr lang="en-US" sz="1600" dirty="0"/>
              <a:t>Before execution, data files need to be downloaded from the MMT website following usage instructions on slides 19 and 20.</a:t>
            </a:r>
          </a:p>
          <a:p>
            <a:endParaRPr lang="en-US" sz="1800" dirty="0"/>
          </a:p>
        </p:txBody>
      </p:sp>
    </p:spTree>
    <p:extLst>
      <p:ext uri="{BB962C8B-B14F-4D97-AF65-F5344CB8AC3E}">
        <p14:creationId xmlns:p14="http://schemas.microsoft.com/office/powerpoint/2010/main" val="427498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Input Parameter File* Starlink1stShell_MeasuredBrightness.m</a:t>
            </a:r>
          </a:p>
        </p:txBody>
      </p:sp>
      <p:sp>
        <p:nvSpPr>
          <p:cNvPr id="3" name="Content Placeholder 2"/>
          <p:cNvSpPr>
            <a:spLocks noGrp="1"/>
          </p:cNvSpPr>
          <p:nvPr>
            <p:ph idx="1"/>
          </p:nvPr>
        </p:nvSpPr>
        <p:spPr>
          <a:xfrm>
            <a:off x="1981199" y="1240276"/>
            <a:ext cx="8864851" cy="5249946"/>
          </a:xfrm>
        </p:spPr>
        <p:txBody>
          <a:bodyPr/>
          <a:lstStyle/>
          <a:p>
            <a:pPr marL="0" indent="0">
              <a:buNone/>
            </a:pPr>
            <a:r>
              <a:rPr lang="en-US" sz="1400" b="0" dirty="0">
                <a:latin typeface="Courier New" panose="02070309020205020404" pitchFamily="49" charset="0"/>
                <a:cs typeface="Courier New" panose="02070309020205020404" pitchFamily="49" charset="0"/>
              </a:rPr>
              <a:t>% Function </a:t>
            </a:r>
            <a:r>
              <a:rPr lang="en-US" sz="1400" b="0" dirty="0" err="1">
                <a:latin typeface="Courier New" panose="02070309020205020404" pitchFamily="49" charset="0"/>
                <a:cs typeface="Courier New" panose="02070309020205020404" pitchFamily="49" charset="0"/>
              </a:rPr>
              <a:t>EvaluateLightPollution</a:t>
            </a:r>
            <a:r>
              <a:rPr lang="en-US" sz="1400" b="0" dirty="0">
                <a:latin typeface="Courier New" panose="02070309020205020404" pitchFamily="49" charset="0"/>
                <a:cs typeface="Courier New" panose="02070309020205020404" pitchFamily="49" charset="0"/>
              </a:rPr>
              <a:t> parameter specification file</a:t>
            </a:r>
          </a:p>
          <a:p>
            <a:pPr marL="0" indent="0">
              <a:buNone/>
            </a:pPr>
            <a:r>
              <a:rPr lang="en-US" sz="1400" b="0" dirty="0">
                <a:latin typeface="Courier New" panose="02070309020205020404" pitchFamily="49" charset="0"/>
                <a:cs typeface="Courier New" panose="02070309020205020404" pitchFamily="49" charset="0"/>
              </a:rPr>
              <a:t>% for the 1st shell of the </a:t>
            </a:r>
            <a:r>
              <a:rPr lang="en-US" sz="1400" b="0" dirty="0" err="1">
                <a:latin typeface="Courier New" panose="02070309020205020404" pitchFamily="49" charset="0"/>
                <a:cs typeface="Courier New" panose="02070309020205020404" pitchFamily="49" charset="0"/>
              </a:rPr>
              <a:t>Starlink</a:t>
            </a:r>
            <a:r>
              <a:rPr lang="en-US" sz="1400" b="0" dirty="0">
                <a:latin typeface="Courier New" panose="02070309020205020404" pitchFamily="49" charset="0"/>
                <a:cs typeface="Courier New" panose="02070309020205020404" pitchFamily="49" charset="0"/>
              </a:rPr>
              <a:t> 1st generation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of the new or proposed constellation to evaluate</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Number, altitudes and inclinations of the satellites</a:t>
            </a:r>
          </a:p>
          <a:p>
            <a:pPr marL="0" indent="0">
              <a:buNone/>
            </a:pPr>
            <a:r>
              <a:rPr lang="en-US" sz="1400" b="0" dirty="0">
                <a:latin typeface="Courier New" panose="02070309020205020404" pitchFamily="49" charset="0"/>
                <a:cs typeface="Courier New" panose="02070309020205020404" pitchFamily="49" charset="0"/>
              </a:rPr>
              <a:t>% in each shell of new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params.New.Nc</a:t>
            </a:r>
            <a:r>
              <a:rPr lang="en-US" sz="1400" b="0" dirty="0">
                <a:latin typeface="Courier New" panose="02070309020205020404" pitchFamily="49" charset="0"/>
                <a:cs typeface="Courier New" panose="02070309020205020404" pitchFamily="49" charset="0"/>
              </a:rPr>
              <a:t>              = 1584; % Number of satellites in constellation</a:t>
            </a:r>
          </a:p>
          <a:p>
            <a:pPr marL="0" indent="0">
              <a:buNone/>
            </a:pPr>
            <a:r>
              <a:rPr lang="en-US" sz="1400" b="0" dirty="0" err="1">
                <a:latin typeface="Courier New" panose="02070309020205020404" pitchFamily="49" charset="0"/>
                <a:cs typeface="Courier New" panose="02070309020205020404" pitchFamily="49" charset="0"/>
              </a:rPr>
              <a:t>params.New.Altitude_km</a:t>
            </a:r>
            <a:r>
              <a:rPr lang="en-US" sz="1400" b="0" dirty="0">
                <a:latin typeface="Courier New" panose="02070309020205020404" pitchFamily="49" charset="0"/>
                <a:cs typeface="Courier New" panose="02070309020205020404" pitchFamily="49" charset="0"/>
              </a:rPr>
              <a:t>     =  550; % Altitude of constellation</a:t>
            </a:r>
          </a:p>
          <a:p>
            <a:pPr marL="0" indent="0">
              <a:buNone/>
            </a:pPr>
            <a:r>
              <a:rPr lang="en-US" sz="1400" b="0" dirty="0" err="1">
                <a:latin typeface="Courier New" panose="02070309020205020404" pitchFamily="49" charset="0"/>
                <a:cs typeface="Courier New" panose="02070309020205020404" pitchFamily="49" charset="0"/>
              </a:rPr>
              <a:t>params.New.Inclination_deg</a:t>
            </a:r>
            <a:r>
              <a:rPr lang="en-US" sz="1400" b="0" dirty="0">
                <a:latin typeface="Courier New" panose="02070309020205020404" pitchFamily="49" charset="0"/>
                <a:cs typeface="Courier New" panose="02070309020205020404" pitchFamily="49" charset="0"/>
              </a:rPr>
              <a:t> = 53.0; % Inclination of constellation (degrees)</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for the observed analog satellite(s)</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params.Analog.Type</a:t>
            </a:r>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SameSatelliteDesign</a:t>
            </a:r>
            <a:r>
              <a:rPr lang="en-US" sz="1400" b="0" dirty="0">
                <a:latin typeface="Courier New" panose="02070309020205020404" pitchFamily="49" charset="0"/>
                <a:cs typeface="Courier New" panose="02070309020205020404" pitchFamily="49" charset="0"/>
              </a:rPr>
              <a:t>';</a:t>
            </a:r>
          </a:p>
          <a:p>
            <a:pPr marL="0" indent="0">
              <a:buNone/>
            </a:pPr>
            <a:r>
              <a:rPr lang="en-US" sz="1400" b="0" dirty="0" err="1">
                <a:latin typeface="Courier New" panose="02070309020205020404" pitchFamily="49" charset="0"/>
                <a:cs typeface="Courier New" panose="02070309020205020404" pitchFamily="49" charset="0"/>
              </a:rPr>
              <a:t>params.Analog.Altitude_km</a:t>
            </a:r>
            <a:r>
              <a:rPr lang="en-US" sz="1400" b="0" dirty="0">
                <a:latin typeface="Courier New" panose="02070309020205020404" pitchFamily="49" charset="0"/>
                <a:cs typeface="Courier New" panose="02070309020205020404" pitchFamily="49" charset="0"/>
              </a:rPr>
              <a:t> = 550;</a:t>
            </a:r>
          </a:p>
          <a:p>
            <a:pPr marL="0" indent="0">
              <a:buNone/>
            </a:pPr>
            <a:r>
              <a:rPr lang="en-US" sz="1400" b="0" dirty="0" err="1">
                <a:latin typeface="Courier New" panose="02070309020205020404" pitchFamily="49" charset="0"/>
                <a:cs typeface="Courier New" panose="02070309020205020404" pitchFamily="49" charset="0"/>
              </a:rPr>
              <a:t>params.Analog.datapath</a:t>
            </a:r>
            <a:r>
              <a:rPr lang="en-US" sz="1400" b="0" dirty="0">
                <a:latin typeface="Courier New" panose="02070309020205020404" pitchFamily="49" charset="0"/>
                <a:cs typeface="Courier New" panose="02070309020205020404" pitchFamily="49" charset="0"/>
              </a:rPr>
              <a:t>    = 'data\MMT\</a:t>
            </a:r>
            <a:r>
              <a:rPr lang="en-US" sz="1400" b="0" dirty="0" err="1">
                <a:latin typeface="Courier New" panose="02070309020205020404" pitchFamily="49" charset="0"/>
                <a:cs typeface="Courier New" panose="02070309020205020404" pitchFamily="49" charset="0"/>
              </a:rPr>
              <a:t>StarLink_VisorSat</a:t>
            </a:r>
            <a:r>
              <a:rPr lang="en-US" sz="1400" b="0" dirty="0">
                <a:latin typeface="Courier New" panose="02070309020205020404" pitchFamily="49" charset="0"/>
                <a:cs typeface="Courier New" panose="02070309020205020404" pitchFamily="49" charset="0"/>
              </a:rPr>
              <a:t>'; % MMT data path</a:t>
            </a:r>
          </a:p>
          <a:p>
            <a:pPr marL="0" indent="0">
              <a:buNone/>
            </a:pPr>
            <a:r>
              <a:rPr lang="en-US" sz="1400" b="0" dirty="0" err="1">
                <a:latin typeface="Courier New" panose="02070309020205020404" pitchFamily="49" charset="0"/>
                <a:cs typeface="Courier New" panose="02070309020205020404" pitchFamily="49" charset="0"/>
              </a:rPr>
              <a:t>params.Analog.UTbegin</a:t>
            </a:r>
            <a:r>
              <a:rPr lang="en-US" sz="1400" b="0" dirty="0">
                <a:latin typeface="Courier New" panose="02070309020205020404" pitchFamily="49" charset="0"/>
                <a:cs typeface="Courier New" panose="02070309020205020404" pitchFamily="49" charset="0"/>
              </a:rPr>
              <a:t>     = '2021-01-01 00:00:00.000';    % MMT data start</a:t>
            </a:r>
          </a:p>
          <a:p>
            <a:pPr marL="0" indent="0">
              <a:buNone/>
            </a:pPr>
            <a:r>
              <a:rPr lang="da-DK" sz="1400" b="0" dirty="0">
                <a:latin typeface="Courier New" panose="02070309020205020404" pitchFamily="49" charset="0"/>
                <a:cs typeface="Courier New" panose="02070309020205020404" pitchFamily="49" charset="0"/>
              </a:rPr>
              <a:t>params.Analog.UTend       = '2021-03-01 00:00:00.000';    % MMT data end</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TextBox 3"/>
          <p:cNvSpPr txBox="1"/>
          <p:nvPr/>
        </p:nvSpPr>
        <p:spPr>
          <a:xfrm>
            <a:off x="3508443" y="6396336"/>
            <a:ext cx="506811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*Additional detailed lists and descriptions of input parameters can be found in the functions </a:t>
            </a:r>
            <a:r>
              <a:rPr lang="en-US" sz="1200" dirty="0" err="1">
                <a:latin typeface="Arial" panose="020B0604020202020204" pitchFamily="34" charset="0"/>
                <a:cs typeface="Arial" panose="020B0604020202020204" pitchFamily="34" charset="0"/>
              </a:rPr>
              <a:t>EvalConstellation_default_params.m</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93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Input Parameter File* Starlink1stGen_MeasuredBrightness.m</a:t>
            </a:r>
          </a:p>
        </p:txBody>
      </p:sp>
      <p:sp>
        <p:nvSpPr>
          <p:cNvPr id="3" name="Content Placeholder 2"/>
          <p:cNvSpPr>
            <a:spLocks noGrp="1"/>
          </p:cNvSpPr>
          <p:nvPr>
            <p:ph idx="1"/>
          </p:nvPr>
        </p:nvSpPr>
        <p:spPr>
          <a:xfrm>
            <a:off x="1981200" y="1240276"/>
            <a:ext cx="8229600" cy="5249946"/>
          </a:xfrm>
        </p:spPr>
        <p:txBody>
          <a:bodyPr/>
          <a:lstStyle/>
          <a:p>
            <a:pPr marL="0" indent="0">
              <a:buNone/>
            </a:pPr>
            <a:r>
              <a:rPr lang="en-US" sz="1400" b="0" dirty="0">
                <a:latin typeface="Courier New" panose="02070309020205020404" pitchFamily="49" charset="0"/>
                <a:cs typeface="Courier New" panose="02070309020205020404" pitchFamily="49" charset="0"/>
              </a:rPr>
              <a:t>% Function </a:t>
            </a:r>
            <a:r>
              <a:rPr lang="en-US" sz="1400" b="0" dirty="0" err="1">
                <a:latin typeface="Courier New" panose="02070309020205020404" pitchFamily="49" charset="0"/>
                <a:cs typeface="Courier New" panose="02070309020205020404" pitchFamily="49" charset="0"/>
              </a:rPr>
              <a:t>EvalConstellation</a:t>
            </a:r>
            <a:r>
              <a:rPr lang="en-US" sz="1400" b="0" dirty="0">
                <a:latin typeface="Courier New" panose="02070309020205020404" pitchFamily="49" charset="0"/>
                <a:cs typeface="Courier New" panose="02070309020205020404" pitchFamily="49" charset="0"/>
              </a:rPr>
              <a:t> parameter specification file for the all</a:t>
            </a:r>
          </a:p>
          <a:p>
            <a:pPr marL="0" indent="0">
              <a:buNone/>
            </a:pPr>
            <a:r>
              <a:rPr lang="en-US" sz="1400" b="0" dirty="0">
                <a:latin typeface="Courier New" panose="02070309020205020404" pitchFamily="49" charset="0"/>
                <a:cs typeface="Courier New" panose="02070309020205020404" pitchFamily="49" charset="0"/>
              </a:rPr>
              <a:t>% eight orbital shells of the of the </a:t>
            </a:r>
            <a:r>
              <a:rPr lang="en-US" sz="1400" b="0" dirty="0" err="1">
                <a:latin typeface="Courier New" panose="02070309020205020404" pitchFamily="49" charset="0"/>
                <a:cs typeface="Courier New" panose="02070309020205020404" pitchFamily="49" charset="0"/>
              </a:rPr>
              <a:t>Starlink</a:t>
            </a:r>
            <a:r>
              <a:rPr lang="en-US" sz="1400" b="0" dirty="0">
                <a:latin typeface="Courier New" panose="02070309020205020404" pitchFamily="49" charset="0"/>
                <a:cs typeface="Courier New" panose="02070309020205020404" pitchFamily="49" charset="0"/>
              </a:rPr>
              <a:t> 1st generation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of the new or proposed constellation to evaluate</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Number, altitudes and inclinations of satellites in each shell of</a:t>
            </a:r>
          </a:p>
          <a:p>
            <a:pPr marL="0" indent="0">
              <a:buNone/>
            </a:pPr>
            <a:r>
              <a:rPr lang="en-US" sz="1400" b="0" dirty="0">
                <a:latin typeface="Courier New" panose="02070309020205020404" pitchFamily="49" charset="0"/>
                <a:cs typeface="Courier New" panose="02070309020205020404" pitchFamily="49" charset="0"/>
              </a:rPr>
              <a:t>% the new or proposed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params.New.Nc</a:t>
            </a:r>
            <a:r>
              <a:rPr lang="en-US" sz="1400" b="0" dirty="0">
                <a:latin typeface="Courier New" panose="02070309020205020404" pitchFamily="49" charset="0"/>
                <a:cs typeface="Courier New" panose="02070309020205020404" pitchFamily="49" charset="0"/>
              </a:rPr>
              <a:t>              = [1584 1584  720  348  172 2493 2478 2547];</a:t>
            </a:r>
          </a:p>
          <a:p>
            <a:pPr marL="0" indent="0">
              <a:buNone/>
            </a:pPr>
            <a:r>
              <a:rPr lang="en-US" sz="1400" b="0" dirty="0" err="1">
                <a:latin typeface="Courier New" panose="02070309020205020404" pitchFamily="49" charset="0"/>
                <a:cs typeface="Courier New" panose="02070309020205020404" pitchFamily="49" charset="0"/>
              </a:rPr>
              <a:t>params.New.Altitude_km</a:t>
            </a:r>
            <a:r>
              <a:rPr lang="en-US" sz="1400" b="0" dirty="0">
                <a:latin typeface="Courier New" panose="02070309020205020404" pitchFamily="49" charset="0"/>
                <a:cs typeface="Courier New" panose="02070309020205020404" pitchFamily="49" charset="0"/>
              </a:rPr>
              <a:t>     = [ 550  540  570  560  560  336  341  346];</a:t>
            </a:r>
          </a:p>
          <a:p>
            <a:pPr marL="0" indent="0">
              <a:buNone/>
            </a:pPr>
            <a:r>
              <a:rPr lang="fr-FR" sz="1400" b="0" dirty="0" err="1">
                <a:latin typeface="Courier New" panose="02070309020205020404" pitchFamily="49" charset="0"/>
                <a:cs typeface="Courier New" panose="02070309020205020404" pitchFamily="49" charset="0"/>
              </a:rPr>
              <a:t>params.New.Inclination_deg</a:t>
            </a:r>
            <a:r>
              <a:rPr lang="fr-FR" sz="1400" b="0" dirty="0">
                <a:latin typeface="Courier New" panose="02070309020205020404" pitchFamily="49" charset="0"/>
                <a:cs typeface="Courier New" panose="02070309020205020404" pitchFamily="49" charset="0"/>
              </a:rPr>
              <a:t> = [53.0 53.2 70.0 97.6 97.6 42.0 48.0 53.0];</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for the analog satellite(s)</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params.Analog.Type</a:t>
            </a:r>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SameSatelliteDesign</a:t>
            </a:r>
            <a:r>
              <a:rPr lang="en-US" sz="1400" b="0" dirty="0">
                <a:latin typeface="Courier New" panose="02070309020205020404" pitchFamily="49" charset="0"/>
                <a:cs typeface="Courier New" panose="02070309020205020404" pitchFamily="49" charset="0"/>
              </a:rPr>
              <a:t>';</a:t>
            </a:r>
          </a:p>
          <a:p>
            <a:pPr marL="0" indent="0">
              <a:buNone/>
            </a:pPr>
            <a:r>
              <a:rPr lang="en-US" sz="1400" b="0" dirty="0" err="1">
                <a:latin typeface="Courier New" panose="02070309020205020404" pitchFamily="49" charset="0"/>
                <a:cs typeface="Courier New" panose="02070309020205020404" pitchFamily="49" charset="0"/>
              </a:rPr>
              <a:t>params.Analog.Altitude_km</a:t>
            </a:r>
            <a:r>
              <a:rPr lang="en-US" sz="1400" b="0" dirty="0">
                <a:latin typeface="Courier New" panose="02070309020205020404" pitchFamily="49" charset="0"/>
                <a:cs typeface="Courier New" panose="02070309020205020404" pitchFamily="49" charset="0"/>
              </a:rPr>
              <a:t> = 550;</a:t>
            </a:r>
          </a:p>
          <a:p>
            <a:pPr marL="0" indent="0">
              <a:buNone/>
            </a:pPr>
            <a:r>
              <a:rPr lang="en-US" sz="1400" b="0" dirty="0" err="1">
                <a:latin typeface="Courier New" panose="02070309020205020404" pitchFamily="49" charset="0"/>
                <a:cs typeface="Courier New" panose="02070309020205020404" pitchFamily="49" charset="0"/>
              </a:rPr>
              <a:t>params.Analog.datapath</a:t>
            </a:r>
            <a:r>
              <a:rPr lang="en-US" sz="1400" b="0" dirty="0">
                <a:latin typeface="Courier New" panose="02070309020205020404" pitchFamily="49" charset="0"/>
                <a:cs typeface="Courier New" panose="02070309020205020404" pitchFamily="49" charset="0"/>
              </a:rPr>
              <a:t>    = 'data\MMT\</a:t>
            </a:r>
            <a:r>
              <a:rPr lang="en-US" sz="1400" b="0" dirty="0" err="1">
                <a:latin typeface="Courier New" panose="02070309020205020404" pitchFamily="49" charset="0"/>
                <a:cs typeface="Courier New" panose="02070309020205020404" pitchFamily="49" charset="0"/>
              </a:rPr>
              <a:t>StarLink_VisorSat</a:t>
            </a:r>
            <a:r>
              <a:rPr lang="en-US" sz="1400" b="0" dirty="0">
                <a:latin typeface="Courier New" panose="02070309020205020404" pitchFamily="49" charset="0"/>
                <a:cs typeface="Courier New" panose="02070309020205020404" pitchFamily="49" charset="0"/>
              </a:rPr>
              <a:t>'; % MMT data path</a:t>
            </a:r>
          </a:p>
          <a:p>
            <a:pPr marL="0" indent="0">
              <a:buNone/>
            </a:pPr>
            <a:r>
              <a:rPr lang="en-US" sz="1400" b="0" dirty="0" err="1">
                <a:latin typeface="Courier New" panose="02070309020205020404" pitchFamily="49" charset="0"/>
                <a:cs typeface="Courier New" panose="02070309020205020404" pitchFamily="49" charset="0"/>
              </a:rPr>
              <a:t>params.Analog.UTbegin</a:t>
            </a:r>
            <a:r>
              <a:rPr lang="en-US" sz="1400" b="0" dirty="0">
                <a:latin typeface="Courier New" panose="02070309020205020404" pitchFamily="49" charset="0"/>
                <a:cs typeface="Courier New" panose="02070309020205020404" pitchFamily="49" charset="0"/>
              </a:rPr>
              <a:t>     = '2021-01-01 00:00:00.000';    % MMT data start</a:t>
            </a:r>
          </a:p>
          <a:p>
            <a:pPr marL="0" indent="0">
              <a:buNone/>
            </a:pPr>
            <a:r>
              <a:rPr lang="da-DK" sz="1400" b="0" dirty="0">
                <a:latin typeface="Courier New" panose="02070309020205020404" pitchFamily="49" charset="0"/>
                <a:cs typeface="Courier New" panose="02070309020205020404" pitchFamily="49" charset="0"/>
              </a:rPr>
              <a:t>params.Analog.UTend       = '2021-03-01 00:00:00.000';    % MMT data end</a:t>
            </a:r>
          </a:p>
        </p:txBody>
      </p:sp>
      <p:sp>
        <p:nvSpPr>
          <p:cNvPr id="4" name="TextBox 3"/>
          <p:cNvSpPr txBox="1"/>
          <p:nvPr/>
        </p:nvSpPr>
        <p:spPr>
          <a:xfrm>
            <a:off x="3508443" y="6396336"/>
            <a:ext cx="506811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*Additional detailed lists and descriptions of input parameters can be found in the functions </a:t>
            </a:r>
            <a:r>
              <a:rPr lang="en-US" sz="1200" dirty="0" err="1">
                <a:latin typeface="Arial" panose="020B0604020202020204" pitchFamily="34" charset="0"/>
                <a:cs typeface="Arial" panose="020B0604020202020204" pitchFamily="34" charset="0"/>
              </a:rPr>
              <a:t>EvalConstellation_default_params.m</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32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Output Report File </a:t>
            </a:r>
            <a:r>
              <a:rPr lang="en-US" sz="1600" dirty="0"/>
              <a:t>Starlink1stGen_MeasuredBrightness_ZenMax90_Extinct0.12_Report.txt</a:t>
            </a:r>
            <a:endParaRPr lang="en-US" sz="1800" dirty="0"/>
          </a:p>
        </p:txBody>
      </p:sp>
      <p:sp>
        <p:nvSpPr>
          <p:cNvPr id="3" name="Content Placeholder 2"/>
          <p:cNvSpPr>
            <a:spLocks noGrp="1"/>
          </p:cNvSpPr>
          <p:nvPr>
            <p:ph idx="1"/>
          </p:nvPr>
        </p:nvSpPr>
        <p:spPr>
          <a:xfrm>
            <a:off x="1661160" y="1136764"/>
            <a:ext cx="8886070" cy="5249946"/>
          </a:xfrm>
        </p:spPr>
        <p:txBody>
          <a:bodyPr/>
          <a:lstStyle/>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Constellation Evaluation Results ----</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Evaluation ID: Starlink1stGen_MeasuredBrightness</a:t>
            </a:r>
          </a:p>
          <a:p>
            <a:pPr marL="0" indent="0">
              <a:buNone/>
            </a:pPr>
            <a:r>
              <a:rPr lang="en-US" sz="1000" dirty="0">
                <a:latin typeface="Courier New" panose="02070309020205020404" pitchFamily="49" charset="0"/>
                <a:cs typeface="Courier New" panose="02070309020205020404" pitchFamily="49" charset="0"/>
              </a:rPr>
              <a:t>Number of constellation satellites = 11926</a:t>
            </a:r>
          </a:p>
          <a:p>
            <a:pPr marL="0" indent="0">
              <a:buNone/>
            </a:pPr>
            <a:r>
              <a:rPr lang="en-US" sz="1000" dirty="0">
                <a:latin typeface="Courier New" panose="02070309020205020404" pitchFamily="49" charset="0"/>
                <a:cs typeface="Courier New" panose="02070309020205020404" pitchFamily="49" charset="0"/>
              </a:rPr>
              <a:t>Number of constellation orbital shells = 8</a:t>
            </a:r>
          </a:p>
          <a:p>
            <a:pPr marL="0" indent="0">
              <a:buNone/>
            </a:pPr>
            <a:r>
              <a:rPr lang="en-US" sz="1000" dirty="0">
                <a:latin typeface="Courier New" panose="02070309020205020404" pitchFamily="49" charset="0"/>
                <a:cs typeface="Courier New" panose="02070309020205020404" pitchFamily="49" charset="0"/>
              </a:rPr>
              <a:t>Altitude(s) of constellation shells = 336 to 570 km</a:t>
            </a:r>
          </a:p>
          <a:p>
            <a:pPr marL="0" indent="0">
              <a:buNone/>
            </a:pPr>
            <a:r>
              <a:rPr lang="en-US" sz="1000" dirty="0">
                <a:latin typeface="Courier New" panose="02070309020205020404" pitchFamily="49" charset="0"/>
                <a:cs typeface="Courier New" panose="02070309020205020404" pitchFamily="49" charset="0"/>
              </a:rPr>
              <a:t>Inclinations(s) of constellation shells = 42 to 97.6 km</a:t>
            </a:r>
          </a:p>
          <a:p>
            <a:pPr marL="0" indent="0">
              <a:buNone/>
            </a:pPr>
            <a:r>
              <a:rPr lang="en-US" sz="1000" dirty="0">
                <a:latin typeface="Courier New" panose="02070309020205020404" pitchFamily="49" charset="0"/>
                <a:cs typeface="Courier New" panose="02070309020205020404" pitchFamily="49" charset="0"/>
              </a:rPr>
              <a:t>MMT data path for satellites: data\MMT\</a:t>
            </a:r>
            <a:r>
              <a:rPr lang="en-US" sz="1000" dirty="0" err="1">
                <a:latin typeface="Courier New" panose="02070309020205020404" pitchFamily="49" charset="0"/>
                <a:cs typeface="Courier New" panose="02070309020205020404" pitchFamily="49" charset="0"/>
              </a:rPr>
              <a:t>StarLink_VisorSat</a:t>
            </a: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Fraction of orbital shell 1 measured to be brighter than SATCON-1 recommendation of 7 mag at zenith = 99.86%</a:t>
            </a:r>
          </a:p>
          <a:p>
            <a:pPr marL="0" indent="0">
              <a:buNone/>
            </a:pPr>
            <a:r>
              <a:rPr lang="en-US" sz="1000" dirty="0">
                <a:latin typeface="Courier New" panose="02070309020205020404" pitchFamily="49" charset="0"/>
                <a:cs typeface="Courier New" panose="02070309020205020404" pitchFamily="49" charset="0"/>
              </a:rPr>
              <a:t>Fraction of orbital shell 2 measured to be brighter than SATCON-1 recommendation of 6.98 mag at zenith = 99.88%</a:t>
            </a:r>
          </a:p>
          <a:p>
            <a:pPr marL="0" indent="0">
              <a:buNone/>
            </a:pPr>
            <a:r>
              <a:rPr lang="en-US" sz="1000" dirty="0">
                <a:latin typeface="Courier New" panose="02070309020205020404" pitchFamily="49" charset="0"/>
                <a:cs typeface="Courier New" panose="02070309020205020404" pitchFamily="49" charset="0"/>
              </a:rPr>
              <a:t>Fraction of orbital shell 3 measured to be brighter than SATCON-1 recommendation of 7.04 mag at zenith = 99.75%</a:t>
            </a:r>
          </a:p>
          <a:p>
            <a:pPr marL="0" indent="0">
              <a:buNone/>
            </a:pPr>
            <a:r>
              <a:rPr lang="en-US" sz="1000" dirty="0">
                <a:latin typeface="Courier New" panose="02070309020205020404" pitchFamily="49" charset="0"/>
                <a:cs typeface="Courier New" panose="02070309020205020404" pitchFamily="49" charset="0"/>
              </a:rPr>
              <a:t>Fraction of orbital shell 4 measured to be brighter than SATCON-1 recommendation of 7.02 mag at zenith = 99.8%</a:t>
            </a:r>
          </a:p>
          <a:p>
            <a:pPr marL="0" indent="0">
              <a:buNone/>
            </a:pPr>
            <a:r>
              <a:rPr lang="en-US" sz="1000" dirty="0">
                <a:latin typeface="Courier New" panose="02070309020205020404" pitchFamily="49" charset="0"/>
                <a:cs typeface="Courier New" panose="02070309020205020404" pitchFamily="49" charset="0"/>
              </a:rPr>
              <a:t>Fraction of orbital shell 5 measured to be brighter than SATCON-1 recommendation of 7.02 mag at zenith = 99.8%</a:t>
            </a:r>
          </a:p>
          <a:p>
            <a:pPr marL="0" indent="0">
              <a:buNone/>
            </a:pPr>
            <a:r>
              <a:rPr lang="en-US" sz="1000" dirty="0">
                <a:latin typeface="Courier New" panose="02070309020205020404" pitchFamily="49" charset="0"/>
                <a:cs typeface="Courier New" panose="02070309020205020404" pitchFamily="49" charset="0"/>
              </a:rPr>
              <a:t>Fraction of orbital shell 6 measured to be brighter than SATCON-1 recommendation of 6.46 mag at zenith = 100%</a:t>
            </a:r>
          </a:p>
          <a:p>
            <a:pPr marL="0" indent="0">
              <a:buNone/>
            </a:pPr>
            <a:r>
              <a:rPr lang="en-US" sz="1000" dirty="0">
                <a:latin typeface="Courier New" panose="02070309020205020404" pitchFamily="49" charset="0"/>
                <a:cs typeface="Courier New" panose="02070309020205020404" pitchFamily="49" charset="0"/>
              </a:rPr>
              <a:t>Fraction of orbital shell 7 measured to be brighter than SATCON-1 recommendation of 6.48 mag at zenith = 100%</a:t>
            </a:r>
          </a:p>
          <a:p>
            <a:pPr marL="0" indent="0">
              <a:buNone/>
            </a:pPr>
            <a:r>
              <a:rPr lang="en-US" sz="1000" dirty="0">
                <a:latin typeface="Courier New" panose="02070309020205020404" pitchFamily="49" charset="0"/>
                <a:cs typeface="Courier New" panose="02070309020205020404" pitchFamily="49" charset="0"/>
              </a:rPr>
              <a:t>Fraction of orbital shell 8 measured to be brighter than SATCON-1 recommendation of 6.5 mag at zenith = 100%</a:t>
            </a:r>
          </a:p>
          <a:p>
            <a:pPr marL="0" indent="0">
              <a:buNone/>
            </a:pPr>
            <a:r>
              <a:rPr lang="en-US" sz="1000" dirty="0">
                <a:latin typeface="Courier New" panose="02070309020205020404" pitchFamily="49" charset="0"/>
                <a:cs typeface="Courier New" panose="02070309020205020404" pitchFamily="49" charset="0"/>
              </a:rPr>
              <a:t>Overall fraction measured to be brighter than SATCON-1 recommendation at zenith 99.94%</a:t>
            </a:r>
          </a:p>
          <a:p>
            <a:pPr marL="0" indent="0">
              <a:buNone/>
            </a:pPr>
            <a:r>
              <a:rPr lang="en-US" sz="1000" dirty="0">
                <a:latin typeface="Courier New" panose="02070309020205020404" pitchFamily="49" charset="0"/>
                <a:cs typeface="Courier New" panose="02070309020205020404" pitchFamily="49" charset="0"/>
              </a:rPr>
              <a:t>Maximum observation zenith angle considered = 90 deg</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Overall light pollution level = 35.1 and light pollution risk = VERY HIGH</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RECOMMENDATION: Constellation redesign recommended to mitigate the estimated VERY HIGH level of light pollution risk</a:t>
            </a:r>
          </a:p>
          <a:p>
            <a:pPr marL="0" indent="0">
              <a:buNone/>
            </a:pPr>
            <a:r>
              <a:rPr lang="en-US" sz="1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6570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Output  Evaluation Table</a:t>
            </a:r>
            <a:br>
              <a:rPr lang="en-US" dirty="0"/>
            </a:br>
            <a:r>
              <a:rPr lang="en-US" sz="1400" dirty="0"/>
              <a:t>Starlink1stGen_MeasuredBrightness_ZenMax90_Extinct0.12_AllLats.xlsx</a:t>
            </a:r>
          </a:p>
        </p:txBody>
      </p:sp>
      <p:graphicFrame>
        <p:nvGraphicFramePr>
          <p:cNvPr id="5" name="Table 4"/>
          <p:cNvGraphicFramePr>
            <a:graphicFrameLocks noGrp="1"/>
          </p:cNvGraphicFramePr>
          <p:nvPr>
            <p:extLst/>
          </p:nvPr>
        </p:nvGraphicFramePr>
        <p:xfrm>
          <a:off x="1589314" y="1206694"/>
          <a:ext cx="8974185" cy="4754880"/>
        </p:xfrm>
        <a:graphic>
          <a:graphicData uri="http://schemas.openxmlformats.org/drawingml/2006/table">
            <a:tbl>
              <a:tblPr>
                <a:tableStyleId>{5C22544A-7EE6-4342-B048-85BDC9FD1C3A}</a:tableStyleId>
              </a:tblPr>
              <a:tblGrid>
                <a:gridCol w="1398809">
                  <a:extLst>
                    <a:ext uri="{9D8B030D-6E8A-4147-A177-3AD203B41FA5}">
                      <a16:colId xmlns:a16="http://schemas.microsoft.com/office/drawing/2014/main" val="586556138"/>
                    </a:ext>
                  </a:extLst>
                </a:gridCol>
                <a:gridCol w="1180814">
                  <a:extLst>
                    <a:ext uri="{9D8B030D-6E8A-4147-A177-3AD203B41FA5}">
                      <a16:colId xmlns:a16="http://schemas.microsoft.com/office/drawing/2014/main" val="4120010846"/>
                    </a:ext>
                  </a:extLst>
                </a:gridCol>
                <a:gridCol w="1180814">
                  <a:extLst>
                    <a:ext uri="{9D8B030D-6E8A-4147-A177-3AD203B41FA5}">
                      <a16:colId xmlns:a16="http://schemas.microsoft.com/office/drawing/2014/main" val="3379587773"/>
                    </a:ext>
                  </a:extLst>
                </a:gridCol>
                <a:gridCol w="1180814">
                  <a:extLst>
                    <a:ext uri="{9D8B030D-6E8A-4147-A177-3AD203B41FA5}">
                      <a16:colId xmlns:a16="http://schemas.microsoft.com/office/drawing/2014/main" val="3881913200"/>
                    </a:ext>
                  </a:extLst>
                </a:gridCol>
                <a:gridCol w="908318">
                  <a:extLst>
                    <a:ext uri="{9D8B030D-6E8A-4147-A177-3AD203B41FA5}">
                      <a16:colId xmlns:a16="http://schemas.microsoft.com/office/drawing/2014/main" val="2207676666"/>
                    </a:ext>
                  </a:extLst>
                </a:gridCol>
                <a:gridCol w="1616807">
                  <a:extLst>
                    <a:ext uri="{9D8B030D-6E8A-4147-A177-3AD203B41FA5}">
                      <a16:colId xmlns:a16="http://schemas.microsoft.com/office/drawing/2014/main" val="1610914184"/>
                    </a:ext>
                  </a:extLst>
                </a:gridCol>
                <a:gridCol w="1507809">
                  <a:extLst>
                    <a:ext uri="{9D8B030D-6E8A-4147-A177-3AD203B41FA5}">
                      <a16:colId xmlns:a16="http://schemas.microsoft.com/office/drawing/2014/main" val="2002247477"/>
                    </a:ext>
                  </a:extLst>
                </a:gridCol>
              </a:tblGrid>
              <a:tr h="182880">
                <a:tc>
                  <a:txBody>
                    <a:bodyPr/>
                    <a:lstStyle/>
                    <a:p>
                      <a:pPr algn="ctr" fontAlgn="b"/>
                      <a:r>
                        <a:rPr lang="en-US" sz="1100" b="1" u="none" strike="noStrike" dirty="0" err="1">
                          <a:effectLst/>
                        </a:rPr>
                        <a:t>SolarDepression</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Nabove</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Nsunlit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Nbright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Maxbright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LightPollutionLevel</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LightPollutionRisk</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66785"/>
                  </a:ext>
                </a:extLst>
              </a:tr>
              <a:tr h="182880">
                <a:tc>
                  <a:txBody>
                    <a:bodyPr/>
                    <a:lstStyle/>
                    <a:p>
                      <a:pPr algn="ctr" fontAlgn="b"/>
                      <a:r>
                        <a:rPr lang="en-US" sz="1100" b="1" u="none" strike="noStrike" dirty="0">
                          <a:effectLst/>
                        </a:rPr>
                        <a:t>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48.36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N/A</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9771363"/>
                  </a:ext>
                </a:extLst>
              </a:tr>
              <a:tr h="182880">
                <a:tc>
                  <a:txBody>
                    <a:bodyPr/>
                    <a:lstStyle/>
                    <a:p>
                      <a:pPr algn="ctr" fontAlgn="b"/>
                      <a:r>
                        <a:rPr lang="en-US" sz="1100" b="1" u="none" strike="noStrike" dirty="0">
                          <a:effectLst/>
                        </a:rPr>
                        <a:t>12</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410.51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47.13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N/A</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4037383"/>
                  </a:ext>
                </a:extLst>
              </a:tr>
              <a:tr h="182880">
                <a:tc>
                  <a:txBody>
                    <a:bodyPr/>
                    <a:lstStyle/>
                    <a:p>
                      <a:pPr algn="ctr" fontAlgn="b"/>
                      <a:r>
                        <a:rPr lang="en-US" sz="1100" b="1" u="none" strike="noStrike" dirty="0">
                          <a:effectLst/>
                        </a:rPr>
                        <a:t>18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330.46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35.06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35.06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VERY HIGH</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28092196"/>
                  </a:ext>
                </a:extLst>
              </a:tr>
              <a:tr h="182880">
                <a:tc>
                  <a:txBody>
                    <a:bodyPr/>
                    <a:lstStyle/>
                    <a:p>
                      <a:pPr algn="ctr" fontAlgn="b"/>
                      <a:r>
                        <a:rPr lang="en-US" sz="1100" b="1" u="none" strike="noStrike" dirty="0">
                          <a:effectLst/>
                        </a:rPr>
                        <a:t>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287.10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22.42</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22.42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VERY HIGH</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17816002"/>
                  </a:ext>
                </a:extLst>
              </a:tr>
              <a:tr h="182880">
                <a:tc>
                  <a:txBody>
                    <a:bodyPr/>
                    <a:lstStyle/>
                    <a:p>
                      <a:pPr algn="ctr" fontAlgn="b"/>
                      <a:r>
                        <a:rPr lang="en-US" sz="1100" b="1" u="none" strike="noStrike" dirty="0">
                          <a:effectLst/>
                        </a:rPr>
                        <a:t>24</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241.35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12.14</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12.14</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VERY HIGH</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345896266"/>
                  </a:ext>
                </a:extLst>
              </a:tr>
              <a:tr h="182880">
                <a:tc>
                  <a:txBody>
                    <a:bodyPr/>
                    <a:lstStyle/>
                    <a:p>
                      <a:pPr algn="ctr" fontAlgn="b"/>
                      <a:r>
                        <a:rPr lang="en-US" sz="1100" b="1" u="none" strike="noStrike" dirty="0">
                          <a:effectLst/>
                        </a:rPr>
                        <a:t>27</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192.43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5.57</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5.57</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HIGH</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82929435"/>
                  </a:ext>
                </a:extLst>
              </a:tr>
              <a:tr h="182880">
                <a:tc>
                  <a:txBody>
                    <a:bodyPr/>
                    <a:lstStyle/>
                    <a:p>
                      <a:pPr algn="ctr" fontAlgn="b"/>
                      <a:r>
                        <a:rPr lang="en-US" sz="1100" b="1" u="none" strike="noStrike">
                          <a:effectLst/>
                        </a:rPr>
                        <a:t>30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144.39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1.98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1.98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HIGH</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7743114"/>
                  </a:ext>
                </a:extLst>
              </a:tr>
              <a:tr h="182880">
                <a:tc>
                  <a:txBody>
                    <a:bodyPr/>
                    <a:lstStyle/>
                    <a:p>
                      <a:pPr algn="ctr" fontAlgn="b"/>
                      <a:r>
                        <a:rPr lang="en-US" sz="1100" b="1" u="none" strike="noStrike" dirty="0">
                          <a:effectLst/>
                        </a:rPr>
                        <a:t>33</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100.75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0.63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0.63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MEDIUM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76073035"/>
                  </a:ext>
                </a:extLst>
              </a:tr>
              <a:tr h="182880">
                <a:tc>
                  <a:txBody>
                    <a:bodyPr/>
                    <a:lstStyle/>
                    <a:p>
                      <a:pPr algn="ctr" fontAlgn="b"/>
                      <a:r>
                        <a:rPr lang="en-US" sz="1100" b="1" u="none" strike="noStrike">
                          <a:effectLst/>
                        </a:rPr>
                        <a:t>36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67.79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0.31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0.31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MEDIUM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65007145"/>
                  </a:ext>
                </a:extLst>
              </a:tr>
              <a:tr h="182880">
                <a:tc>
                  <a:txBody>
                    <a:bodyPr/>
                    <a:lstStyle/>
                    <a:p>
                      <a:pPr algn="ctr" fontAlgn="b"/>
                      <a:r>
                        <a:rPr lang="en-US" sz="1100" b="1" u="none" strike="noStrike">
                          <a:effectLst/>
                        </a:rPr>
                        <a:t>39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44.78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0.12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0.12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MEDIUM</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88693759"/>
                  </a:ext>
                </a:extLst>
              </a:tr>
              <a:tr h="182880">
                <a:tc>
                  <a:txBody>
                    <a:bodyPr/>
                    <a:lstStyle/>
                    <a:p>
                      <a:pPr algn="ctr" fontAlgn="b"/>
                      <a:r>
                        <a:rPr lang="en-US" sz="1100" b="1" u="none" strike="noStrike" dirty="0">
                          <a:effectLst/>
                        </a:rPr>
                        <a:t>42</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20.70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0.01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0.01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VERY LOW</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extLst>
                  <a:ext uri="{0D108BD9-81ED-4DB2-BD59-A6C34878D82A}">
                    <a16:rowId xmlns:a16="http://schemas.microsoft.com/office/drawing/2014/main" val="349911941"/>
                  </a:ext>
                </a:extLst>
              </a:tr>
              <a:tr h="182880">
                <a:tc>
                  <a:txBody>
                    <a:bodyPr/>
                    <a:lstStyle/>
                    <a:p>
                      <a:pPr algn="ctr" fontAlgn="b"/>
                      <a:r>
                        <a:rPr lang="en-US" sz="1100" b="1" u="none" strike="noStrike">
                          <a:effectLst/>
                        </a:rPr>
                        <a:t>45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4.05</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726289"/>
                  </a:ext>
                </a:extLst>
              </a:tr>
              <a:tr h="182880">
                <a:tc>
                  <a:txBody>
                    <a:bodyPr/>
                    <a:lstStyle/>
                    <a:p>
                      <a:pPr algn="ctr" fontAlgn="b"/>
                      <a:r>
                        <a:rPr lang="en-US" sz="1100" b="1" u="none" strike="noStrike">
                          <a:effectLst/>
                        </a:rPr>
                        <a:t>48</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262077"/>
                  </a:ext>
                </a:extLst>
              </a:tr>
              <a:tr h="182880">
                <a:tc>
                  <a:txBody>
                    <a:bodyPr/>
                    <a:lstStyle/>
                    <a:p>
                      <a:pPr algn="ctr" fontAlgn="b"/>
                      <a:r>
                        <a:rPr lang="en-US" sz="1100" b="1" u="none" strike="noStrike">
                          <a:effectLst/>
                        </a:rPr>
                        <a:t>51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4297"/>
                  </a:ext>
                </a:extLst>
              </a:tr>
              <a:tr h="182880">
                <a:tc>
                  <a:txBody>
                    <a:bodyPr/>
                    <a:lstStyle/>
                    <a:p>
                      <a:pPr algn="ctr" fontAlgn="b"/>
                      <a:r>
                        <a:rPr lang="en-US" sz="1100" b="1" u="none" strike="noStrike">
                          <a:effectLst/>
                        </a:rPr>
                        <a:t>54</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196337"/>
                  </a:ext>
                </a:extLst>
              </a:tr>
              <a:tr h="182880">
                <a:tc>
                  <a:txBody>
                    <a:bodyPr/>
                    <a:lstStyle/>
                    <a:p>
                      <a:pPr algn="ctr" fontAlgn="b"/>
                      <a:r>
                        <a:rPr lang="en-US" sz="1100" b="1" u="none" strike="noStrike">
                          <a:effectLst/>
                        </a:rPr>
                        <a:t>57</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NONE</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052243"/>
                  </a:ext>
                </a:extLst>
              </a:tr>
              <a:tr h="182880">
                <a:tc>
                  <a:txBody>
                    <a:bodyPr/>
                    <a:lstStyle/>
                    <a:p>
                      <a:pPr algn="ctr" fontAlgn="b"/>
                      <a:r>
                        <a:rPr lang="en-US" sz="1100" b="1" u="none" strike="noStrike">
                          <a:effectLst/>
                        </a:rPr>
                        <a:t>60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3874812"/>
                  </a:ext>
                </a:extLst>
              </a:tr>
              <a:tr h="182880">
                <a:tc>
                  <a:txBody>
                    <a:bodyPr/>
                    <a:lstStyle/>
                    <a:p>
                      <a:pPr algn="ctr" fontAlgn="b"/>
                      <a:r>
                        <a:rPr lang="en-US" sz="1100" b="1" u="none" strike="noStrike">
                          <a:effectLst/>
                        </a:rPr>
                        <a:t>63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7336228"/>
                  </a:ext>
                </a:extLst>
              </a:tr>
              <a:tr h="182880">
                <a:tc>
                  <a:txBody>
                    <a:bodyPr/>
                    <a:lstStyle/>
                    <a:p>
                      <a:pPr algn="ctr" fontAlgn="b"/>
                      <a:r>
                        <a:rPr lang="en-US" sz="1100" b="1" u="none" strike="noStrike">
                          <a:effectLst/>
                        </a:rPr>
                        <a:t>66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NONE</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1845204"/>
                  </a:ext>
                </a:extLst>
              </a:tr>
              <a:tr h="182880">
                <a:tc>
                  <a:txBody>
                    <a:bodyPr/>
                    <a:lstStyle/>
                    <a:p>
                      <a:pPr algn="ctr" fontAlgn="b"/>
                      <a:r>
                        <a:rPr lang="en-US" sz="1100" b="1" u="none" strike="noStrike">
                          <a:effectLst/>
                        </a:rPr>
                        <a:t>69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3759216"/>
                  </a:ext>
                </a:extLst>
              </a:tr>
              <a:tr h="182880">
                <a:tc>
                  <a:txBody>
                    <a:bodyPr/>
                    <a:lstStyle/>
                    <a:p>
                      <a:pPr algn="ctr" fontAlgn="b"/>
                      <a:r>
                        <a:rPr lang="en-US" sz="1100" b="1" u="none" strike="noStrike">
                          <a:effectLst/>
                        </a:rPr>
                        <a:t>72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9907884"/>
                  </a:ext>
                </a:extLst>
              </a:tr>
              <a:tr h="182880">
                <a:tc>
                  <a:txBody>
                    <a:bodyPr/>
                    <a:lstStyle/>
                    <a:p>
                      <a:pPr algn="ctr" fontAlgn="b"/>
                      <a:r>
                        <a:rPr lang="en-US" sz="1100" b="1" u="none" strike="noStrike">
                          <a:effectLst/>
                        </a:rPr>
                        <a:t>75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5510282"/>
                  </a:ext>
                </a:extLst>
              </a:tr>
              <a:tr h="182880">
                <a:tc>
                  <a:txBody>
                    <a:bodyPr/>
                    <a:lstStyle/>
                    <a:p>
                      <a:pPr algn="ctr" fontAlgn="b"/>
                      <a:r>
                        <a:rPr lang="en-US" sz="1100" b="1" u="none" strike="noStrike">
                          <a:effectLst/>
                        </a:rPr>
                        <a:t>78</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4150326"/>
                  </a:ext>
                </a:extLst>
              </a:tr>
              <a:tr h="182880">
                <a:tc>
                  <a:txBody>
                    <a:bodyPr/>
                    <a:lstStyle/>
                    <a:p>
                      <a:pPr algn="ctr" fontAlgn="b"/>
                      <a:r>
                        <a:rPr lang="en-US" sz="1100" b="1" u="none" strike="noStrike">
                          <a:effectLst/>
                        </a:rPr>
                        <a:t>81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37159"/>
                  </a:ext>
                </a:extLst>
              </a:tr>
              <a:tr h="182880">
                <a:tc>
                  <a:txBody>
                    <a:bodyPr/>
                    <a:lstStyle/>
                    <a:p>
                      <a:pPr algn="ctr" fontAlgn="b"/>
                      <a:r>
                        <a:rPr lang="en-US" sz="1100" b="1" u="none" strike="noStrike">
                          <a:effectLst/>
                        </a:rPr>
                        <a:t>84</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846782"/>
                  </a:ext>
                </a:extLst>
              </a:tr>
            </a:tbl>
          </a:graphicData>
        </a:graphic>
      </p:graphicFrame>
    </p:spTree>
    <p:extLst>
      <p:ext uri="{BB962C8B-B14F-4D97-AF65-F5344CB8AC3E}">
        <p14:creationId xmlns:p14="http://schemas.microsoft.com/office/powerpoint/2010/main" val="72105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4877" y="-57150"/>
            <a:ext cx="7148147" cy="1219410"/>
          </a:xfrm>
        </p:spPr>
        <p:txBody>
          <a:bodyPr/>
          <a:lstStyle/>
          <a:p>
            <a:r>
              <a:rPr lang="en-US" dirty="0"/>
              <a:t>Example Photometric Analysis Plot</a:t>
            </a:r>
            <a:br>
              <a:rPr lang="en-US" dirty="0"/>
            </a:br>
            <a:r>
              <a:rPr lang="en-US" sz="1200" dirty="0"/>
              <a:t>StarLink_VisorSat_550km_Sc1_20210101_20210221_Ns36_Nt46_Nd17245_Nc3_MagPhase.png</a:t>
            </a: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940" y="1162260"/>
            <a:ext cx="6830123" cy="51206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940" y="1162260"/>
            <a:ext cx="6830123" cy="5120640"/>
          </a:xfrm>
          <a:prstGeom prst="rect">
            <a:avLst/>
          </a:prstGeom>
        </p:spPr>
      </p:pic>
    </p:spTree>
    <p:extLst>
      <p:ext uri="{BB962C8B-B14F-4D97-AF65-F5344CB8AC3E}">
        <p14:creationId xmlns:p14="http://schemas.microsoft.com/office/powerpoint/2010/main" val="356334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Distributed</a:t>
            </a:r>
          </a:p>
          <a:p>
            <a:pPr marL="0" indent="0" algn="ctr">
              <a:buNone/>
            </a:pPr>
            <a:endParaRPr lang="en-US" sz="2400" dirty="0"/>
          </a:p>
          <a:p>
            <a:pPr marL="0" indent="0" algn="ctr">
              <a:buNone/>
            </a:pPr>
            <a:r>
              <a:rPr lang="en-US" sz="2400" i="1" dirty="0" err="1"/>
              <a:t>EvaluateLightPollution</a:t>
            </a:r>
            <a:endParaRPr lang="en-US" sz="2400" i="1" dirty="0"/>
          </a:p>
          <a:p>
            <a:pPr marL="0" indent="0" algn="ctr">
              <a:buNone/>
            </a:pPr>
            <a:endParaRPr lang="en-US" sz="2400" dirty="0"/>
          </a:p>
          <a:p>
            <a:pPr marL="0" indent="0" algn="ctr">
              <a:buNone/>
            </a:pPr>
            <a:r>
              <a:rPr lang="en-US" sz="2400" dirty="0"/>
              <a:t>Analysis Examples</a:t>
            </a:r>
          </a:p>
          <a:p>
            <a:pPr marL="0" indent="0" algn="ctr">
              <a:buNone/>
            </a:pPr>
            <a:endParaRPr lang="en-US" sz="2400" dirty="0"/>
          </a:p>
          <a:p>
            <a:pPr marL="0" indent="0" algn="ctr">
              <a:buNone/>
            </a:pPr>
            <a:endParaRPr lang="en-US" sz="2400" dirty="0"/>
          </a:p>
        </p:txBody>
      </p:sp>
    </p:spTree>
    <p:extLst>
      <p:ext uri="{BB962C8B-B14F-4D97-AF65-F5344CB8AC3E}">
        <p14:creationId xmlns:p14="http://schemas.microsoft.com/office/powerpoint/2010/main" val="2646953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EvaluateLightPollution</a:t>
            </a:r>
            <a:r>
              <a:rPr lang="en-US" dirty="0"/>
              <a:t> Analysis Examples</a:t>
            </a:r>
            <a:br>
              <a:rPr lang="en-US" dirty="0"/>
            </a:br>
            <a:r>
              <a:rPr lang="en-US" dirty="0"/>
              <a:t>(function </a:t>
            </a:r>
            <a:r>
              <a:rPr lang="en-US" dirty="0" err="1"/>
              <a:t>RunExamples.m</a:t>
            </a:r>
            <a:r>
              <a:rPr lang="en-US" dirty="0"/>
              <a:t>)  </a:t>
            </a:r>
          </a:p>
        </p:txBody>
      </p:sp>
      <p:sp>
        <p:nvSpPr>
          <p:cNvPr id="3" name="Content Placeholder 2"/>
          <p:cNvSpPr>
            <a:spLocks noGrp="1"/>
          </p:cNvSpPr>
          <p:nvPr>
            <p:ph idx="1"/>
          </p:nvPr>
        </p:nvSpPr>
        <p:spPr>
          <a:xfrm>
            <a:off x="1524000" y="1143000"/>
            <a:ext cx="4572000" cy="4978400"/>
          </a:xfrm>
        </p:spPr>
        <p:txBody>
          <a:bodyPr/>
          <a:lstStyle/>
          <a:p>
            <a:pPr marL="0" indent="0">
              <a:buNone/>
            </a:pPr>
            <a:r>
              <a:rPr lang="en-US" sz="1050" b="0" dirty="0"/>
              <a:t>%% ------ Run examples for the function </a:t>
            </a:r>
            <a:r>
              <a:rPr lang="en-US" sz="1050" b="0" dirty="0" err="1"/>
              <a:t>EvaluateLightPollution</a:t>
            </a:r>
            <a:endParaRPr lang="en-US" sz="1050" b="0" dirty="0"/>
          </a:p>
          <a:p>
            <a:pPr marL="0" indent="0">
              <a:buNone/>
            </a:pPr>
            <a:r>
              <a:rPr lang="en-US" sz="1050" b="0" dirty="0"/>
              <a:t> </a:t>
            </a:r>
          </a:p>
          <a:p>
            <a:pPr marL="0" indent="0">
              <a:buNone/>
            </a:pPr>
            <a:r>
              <a:rPr lang="en-US" sz="1050" b="0" dirty="0"/>
              <a:t>%% ------ Single-shell constellation examples</a:t>
            </a:r>
          </a:p>
          <a:p>
            <a:pPr marL="0" indent="0">
              <a:buNone/>
            </a:pPr>
            <a:r>
              <a:rPr lang="en-US" sz="1050" b="0" dirty="0"/>
              <a:t> </a:t>
            </a:r>
          </a:p>
          <a:p>
            <a:pPr marL="0" indent="0">
              <a:buNone/>
            </a:pPr>
            <a:r>
              <a:rPr lang="en-US" sz="1050" b="0" dirty="0"/>
              <a:t>% </a:t>
            </a:r>
            <a:r>
              <a:rPr lang="en-US" sz="1050" b="0" dirty="0" err="1"/>
              <a:t>Starlink</a:t>
            </a:r>
            <a:r>
              <a:rPr lang="en-US" sz="1050" b="0" dirty="0"/>
              <a:t> 1st orbital shell constellation based on measured brightness</a:t>
            </a:r>
          </a:p>
          <a:p>
            <a:pPr marL="0" indent="0">
              <a:buNone/>
            </a:pPr>
            <a:r>
              <a:rPr lang="en-US" sz="1050" b="0" dirty="0" err="1"/>
              <a:t>EvaluateLightPollution</a:t>
            </a:r>
            <a:r>
              <a:rPr lang="en-US" sz="1050" b="0" dirty="0"/>
              <a:t>('params/Starlink1stShell_MeasuredBrightness');</a:t>
            </a:r>
          </a:p>
          <a:p>
            <a:pPr marL="0" indent="0">
              <a:buNone/>
            </a:pPr>
            <a:r>
              <a:rPr lang="en-US" sz="1050" b="0" dirty="0"/>
              <a:t> </a:t>
            </a:r>
          </a:p>
          <a:p>
            <a:pPr marL="0" indent="0">
              <a:buNone/>
            </a:pPr>
            <a:r>
              <a:rPr lang="en-US" sz="1050" b="0" dirty="0"/>
              <a:t>% </a:t>
            </a:r>
            <a:r>
              <a:rPr lang="en-US" sz="1050" b="0" dirty="0" err="1"/>
              <a:t>OneWeb</a:t>
            </a:r>
            <a:r>
              <a:rPr lang="en-US" sz="1050" b="0" dirty="0"/>
              <a:t> Phase 1 constellation based on measured brightness</a:t>
            </a:r>
          </a:p>
          <a:p>
            <a:pPr marL="0" indent="0">
              <a:buNone/>
            </a:pPr>
            <a:r>
              <a:rPr lang="en-US" sz="1050" b="0" dirty="0" err="1"/>
              <a:t>EvaluateLightPollution</a:t>
            </a:r>
            <a:r>
              <a:rPr lang="en-US" sz="1050" b="0" dirty="0"/>
              <a:t>('params/OneWebPhase1_MeasuredBrightness');</a:t>
            </a:r>
          </a:p>
          <a:p>
            <a:pPr marL="0" indent="0">
              <a:buNone/>
            </a:pPr>
            <a:r>
              <a:rPr lang="en-US" sz="1050" b="0" dirty="0"/>
              <a:t> </a:t>
            </a:r>
          </a:p>
          <a:p>
            <a:pPr marL="0" indent="0">
              <a:buNone/>
            </a:pPr>
            <a:r>
              <a:rPr lang="en-US" sz="1050" b="0" dirty="0"/>
              <a:t>% Iridium 2nd Gen. constellation based on measured brightness</a:t>
            </a:r>
          </a:p>
          <a:p>
            <a:pPr marL="0" indent="0">
              <a:buNone/>
            </a:pPr>
            <a:r>
              <a:rPr lang="en-US" sz="1050" b="0" dirty="0" err="1"/>
              <a:t>EvaluateLightPollution</a:t>
            </a:r>
            <a:r>
              <a:rPr lang="en-US" sz="1050" b="0" dirty="0"/>
              <a:t>('params/Iridium2ndGen_MeasuredBrightness');</a:t>
            </a:r>
          </a:p>
          <a:p>
            <a:pPr marL="0" indent="0">
              <a:buNone/>
            </a:pPr>
            <a:r>
              <a:rPr lang="en-US" sz="1050" b="0" dirty="0"/>
              <a:t> </a:t>
            </a:r>
          </a:p>
          <a:p>
            <a:pPr marL="0" indent="0">
              <a:buNone/>
            </a:pPr>
            <a:r>
              <a:rPr lang="en-US" sz="1050" b="0" dirty="0"/>
              <a:t>% </a:t>
            </a:r>
            <a:r>
              <a:rPr lang="en-US" sz="1050" b="0" dirty="0" err="1"/>
              <a:t>OneWeb</a:t>
            </a:r>
            <a:r>
              <a:rPr lang="en-US" sz="1050" b="0" dirty="0"/>
              <a:t> Phase 1 analysis using Iridium satellites as analog objects</a:t>
            </a:r>
          </a:p>
          <a:p>
            <a:pPr marL="0" indent="0">
              <a:buNone/>
            </a:pPr>
            <a:r>
              <a:rPr lang="en-US" sz="1050" b="0" dirty="0"/>
              <a:t>% (to demonstrate analysis for proposed constellations with no orbiting</a:t>
            </a:r>
          </a:p>
          <a:p>
            <a:pPr marL="0" indent="0">
              <a:buNone/>
            </a:pPr>
            <a:r>
              <a:rPr lang="en-US" sz="1050" b="0" dirty="0"/>
              <a:t>% satellites)</a:t>
            </a:r>
          </a:p>
          <a:p>
            <a:pPr marL="0" indent="0">
              <a:buNone/>
            </a:pPr>
            <a:r>
              <a:rPr lang="en-US" sz="1050" b="0" dirty="0" err="1"/>
              <a:t>EvaluateLightPollution</a:t>
            </a:r>
            <a:r>
              <a:rPr lang="en-US" sz="1050" b="0" dirty="0"/>
              <a:t>('params/OneWebPhase1_IridiumAsAnalog');</a:t>
            </a:r>
          </a:p>
          <a:p>
            <a:pPr marL="0" indent="0">
              <a:buNone/>
            </a:pPr>
            <a:r>
              <a:rPr lang="en-US" sz="1050" b="0" dirty="0"/>
              <a:t> </a:t>
            </a:r>
          </a:p>
          <a:p>
            <a:pPr marL="0" indent="0">
              <a:buNone/>
            </a:pPr>
            <a:r>
              <a:rPr lang="en-US" sz="1050" b="0" dirty="0"/>
              <a:t>%% ------ Multi-shell constellation examples</a:t>
            </a:r>
          </a:p>
          <a:p>
            <a:pPr marL="0" indent="0">
              <a:buNone/>
            </a:pPr>
            <a:r>
              <a:rPr lang="en-US" sz="1050" b="0" dirty="0"/>
              <a:t> </a:t>
            </a:r>
          </a:p>
          <a:p>
            <a:pPr marL="0" indent="0">
              <a:buNone/>
            </a:pPr>
            <a:r>
              <a:rPr lang="en-US" sz="1050" b="0" dirty="0"/>
              <a:t>% </a:t>
            </a:r>
            <a:r>
              <a:rPr lang="en-US" sz="1050" b="0" dirty="0" err="1"/>
              <a:t>Starlink</a:t>
            </a:r>
            <a:r>
              <a:rPr lang="en-US" sz="1050" b="0" dirty="0"/>
              <a:t> full 1st and 2nd gen. constellations based on measured</a:t>
            </a:r>
          </a:p>
          <a:p>
            <a:pPr marL="0" indent="0">
              <a:buNone/>
            </a:pPr>
            <a:r>
              <a:rPr lang="en-US" sz="1050" b="0" dirty="0"/>
              <a:t>% brightness</a:t>
            </a:r>
          </a:p>
          <a:p>
            <a:pPr marL="0" indent="0">
              <a:buNone/>
            </a:pPr>
            <a:r>
              <a:rPr lang="en-US" sz="1050" b="0" dirty="0" err="1"/>
              <a:t>EvaluateLightPollution</a:t>
            </a:r>
            <a:r>
              <a:rPr lang="en-US" sz="1050" b="0" dirty="0"/>
              <a:t>('params/Starlink1stGen_MeasuredBrightness');</a:t>
            </a:r>
          </a:p>
          <a:p>
            <a:pPr marL="0" indent="0">
              <a:buNone/>
            </a:pPr>
            <a:r>
              <a:rPr lang="en-US" sz="1050" b="0" dirty="0" err="1"/>
              <a:t>EvaluateLightPollution</a:t>
            </a:r>
            <a:r>
              <a:rPr lang="en-US" sz="1050" b="0" dirty="0"/>
              <a:t>('params/Starlink2ndGen_MeasuredBrightness');</a:t>
            </a:r>
          </a:p>
          <a:p>
            <a:pPr marL="0" indent="0">
              <a:buNone/>
            </a:pPr>
            <a:r>
              <a:rPr lang="en-US" sz="1050" b="0" dirty="0"/>
              <a:t> </a:t>
            </a:r>
          </a:p>
        </p:txBody>
      </p:sp>
      <p:sp>
        <p:nvSpPr>
          <p:cNvPr id="4" name="Content Placeholder 2"/>
          <p:cNvSpPr txBox="1">
            <a:spLocks/>
          </p:cNvSpPr>
          <p:nvPr/>
        </p:nvSpPr>
        <p:spPr bwMode="auto">
          <a:xfrm>
            <a:off x="6096000" y="1143000"/>
            <a:ext cx="4572000"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64592" indent="-164592" algn="l" rtl="0" eaLnBrk="0" fontAlgn="base" hangingPunct="0">
              <a:spcBef>
                <a:spcPct val="20000"/>
              </a:spcBef>
              <a:spcAft>
                <a:spcPct val="0"/>
              </a:spcAft>
              <a:buChar char="•"/>
              <a:defRPr sz="2000" b="1">
                <a:solidFill>
                  <a:schemeClr val="tx1"/>
                </a:solidFill>
                <a:latin typeface="Arial" pitchFamily="34" charset="0"/>
                <a:ea typeface="+mn-ea"/>
                <a:cs typeface="Arial" pitchFamily="34" charset="0"/>
              </a:defRPr>
            </a:lvl1pPr>
            <a:lvl2pPr marL="457200" indent="-173736" algn="l" rtl="0" eaLnBrk="0" fontAlgn="base" hangingPunct="0">
              <a:spcBef>
                <a:spcPct val="20000"/>
              </a:spcBef>
              <a:spcAft>
                <a:spcPct val="0"/>
              </a:spcAft>
              <a:buChar char="–"/>
              <a:defRPr sz="1800">
                <a:solidFill>
                  <a:schemeClr val="tx1"/>
                </a:solidFill>
                <a:latin typeface="Arial" pitchFamily="34" charset="0"/>
                <a:cs typeface="Arial" pitchFamily="34" charset="0"/>
              </a:defRPr>
            </a:lvl2pPr>
            <a:lvl3pPr marL="749808" indent="-173736" algn="l" rtl="0" eaLnBrk="0" fontAlgn="base" hangingPunct="0">
              <a:spcBef>
                <a:spcPct val="20000"/>
              </a:spcBef>
              <a:spcAft>
                <a:spcPct val="0"/>
              </a:spcAft>
              <a:buChar char="•"/>
              <a:defRPr sz="16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a:lstStyle>
          <a:p>
            <a:pPr marL="0" indent="0">
              <a:buNone/>
            </a:pPr>
            <a:r>
              <a:rPr lang="en-US" sz="1050" b="0" kern="0" dirty="0"/>
              <a:t>% </a:t>
            </a:r>
            <a:r>
              <a:rPr lang="en-US" sz="1050" b="0" kern="0" dirty="0" err="1"/>
              <a:t>OneWeb</a:t>
            </a:r>
            <a:r>
              <a:rPr lang="en-US" sz="1050" b="0" kern="0" dirty="0"/>
              <a:t> Phase 2 constellation based on measured brightness</a:t>
            </a:r>
          </a:p>
          <a:p>
            <a:pPr marL="0" indent="0">
              <a:buNone/>
            </a:pPr>
            <a:r>
              <a:rPr lang="en-US" sz="1050" b="0" kern="0" dirty="0" err="1"/>
              <a:t>EvaluateLightPollution</a:t>
            </a:r>
            <a:r>
              <a:rPr lang="en-US" sz="1050" b="0" kern="0" dirty="0"/>
              <a:t>('params/OneWebPhase2_MeasuredBrightness');</a:t>
            </a:r>
          </a:p>
          <a:p>
            <a:pPr marL="0" indent="0">
              <a:buNone/>
            </a:pPr>
            <a:r>
              <a:rPr lang="en-US" sz="1050" b="0" kern="0" dirty="0"/>
              <a:t> </a:t>
            </a:r>
          </a:p>
          <a:p>
            <a:pPr marL="0" indent="0">
              <a:buNone/>
            </a:pPr>
            <a:r>
              <a:rPr lang="en-US" sz="1050" b="0" kern="0" dirty="0"/>
              <a:t>%% ------ Multi-shell constellation required brightness reduction example</a:t>
            </a:r>
          </a:p>
          <a:p>
            <a:pPr marL="0" indent="0">
              <a:buNone/>
            </a:pPr>
            <a:r>
              <a:rPr lang="en-US" sz="1050" b="0" kern="0" dirty="0"/>
              <a:t> </a:t>
            </a:r>
          </a:p>
          <a:p>
            <a:pPr marL="0" indent="0">
              <a:buNone/>
            </a:pPr>
            <a:r>
              <a:rPr lang="en-US" sz="1050" b="0" kern="0" dirty="0"/>
              <a:t>% </a:t>
            </a:r>
            <a:r>
              <a:rPr lang="en-US" sz="1050" b="0" kern="0" dirty="0" err="1"/>
              <a:t>OneWeb</a:t>
            </a:r>
            <a:r>
              <a:rPr lang="en-US" sz="1050" b="0" kern="0" dirty="0"/>
              <a:t> Phase 2 constellation analysis showing that an average</a:t>
            </a:r>
          </a:p>
          <a:p>
            <a:pPr marL="0" indent="0">
              <a:buNone/>
            </a:pPr>
            <a:r>
              <a:rPr lang="en-US" sz="1050" b="0" kern="0" dirty="0"/>
              <a:t>% brightness reduction of 1.7 magnitudes changes the evaluated light</a:t>
            </a:r>
          </a:p>
          <a:p>
            <a:pPr marL="0" indent="0">
              <a:buNone/>
            </a:pPr>
            <a:r>
              <a:rPr lang="en-US" sz="1050" b="0" kern="0" dirty="0"/>
              <a:t>% pollution level from "very high" to "medium"</a:t>
            </a:r>
          </a:p>
          <a:p>
            <a:pPr marL="0" indent="0">
              <a:buNone/>
            </a:pPr>
            <a:r>
              <a:rPr lang="en-US" sz="1050" b="0" kern="0" dirty="0" err="1"/>
              <a:t>EvaluateLightPollution</a:t>
            </a:r>
            <a:r>
              <a:rPr lang="en-US" sz="1050" b="0" kern="0" dirty="0"/>
              <a:t>('params/OneWebPhase2_ReducedBrightness');</a:t>
            </a:r>
          </a:p>
          <a:p>
            <a:pPr marL="0" indent="0">
              <a:buNone/>
            </a:pPr>
            <a:r>
              <a:rPr lang="en-US" sz="1050" b="0" kern="0" dirty="0"/>
              <a:t> </a:t>
            </a:r>
          </a:p>
          <a:p>
            <a:pPr marL="0" indent="0">
              <a:buNone/>
            </a:pPr>
            <a:r>
              <a:rPr lang="en-US" sz="1050" b="0" kern="0" dirty="0"/>
              <a:t>%% ------ Multi-shell constellation comparison example</a:t>
            </a:r>
          </a:p>
          <a:p>
            <a:pPr marL="0" indent="0">
              <a:buNone/>
            </a:pPr>
            <a:r>
              <a:rPr lang="en-US" sz="1050" b="0" kern="0" dirty="0"/>
              <a:t> </a:t>
            </a:r>
          </a:p>
          <a:p>
            <a:pPr marL="0" indent="0">
              <a:buNone/>
            </a:pPr>
            <a:r>
              <a:rPr lang="en-US" sz="1050" b="0" kern="0" dirty="0"/>
              <a:t>% </a:t>
            </a:r>
            <a:r>
              <a:rPr lang="en-US" sz="1050" b="0" kern="0" dirty="0" err="1"/>
              <a:t>Starlink</a:t>
            </a:r>
            <a:r>
              <a:rPr lang="en-US" sz="1050" b="0" kern="0" dirty="0"/>
              <a:t> constellations compared to </a:t>
            </a:r>
            <a:r>
              <a:rPr lang="en-US" sz="1050" b="0" kern="0" dirty="0" err="1"/>
              <a:t>OneWeb</a:t>
            </a:r>
            <a:r>
              <a:rPr lang="en-US" sz="1050" b="0" kern="0" dirty="0"/>
              <a:t> and Iridium constellations</a:t>
            </a:r>
          </a:p>
          <a:p>
            <a:pPr marL="0" indent="0">
              <a:buNone/>
            </a:pPr>
            <a:r>
              <a:rPr lang="en-US" sz="1050" b="0" kern="0" dirty="0" err="1"/>
              <a:t>EvaluateLightPollution</a:t>
            </a:r>
            <a:r>
              <a:rPr lang="en-US" sz="1050" b="0" kern="0" dirty="0"/>
              <a:t>('params/Starlink1stGen_CompareConstellations');</a:t>
            </a:r>
          </a:p>
        </p:txBody>
      </p:sp>
      <p:sp>
        <p:nvSpPr>
          <p:cNvPr id="6" name="TextBox 5"/>
          <p:cNvSpPr txBox="1"/>
          <p:nvPr/>
        </p:nvSpPr>
        <p:spPr>
          <a:xfrm>
            <a:off x="6096000" y="4079086"/>
            <a:ext cx="4572000" cy="1938992"/>
          </a:xfrm>
          <a:prstGeom prst="rect">
            <a:avLst/>
          </a:prstGeom>
          <a:solidFill>
            <a:schemeClr val="bg1">
              <a:lumMod val="85000"/>
            </a:schemeClr>
          </a:solidFill>
        </p:spPr>
        <p:txBody>
          <a:bodyPr wrap="square" rtlCol="0">
            <a:spAutoFit/>
          </a:bodyPr>
          <a:lstStyle/>
          <a:p>
            <a:r>
              <a:rPr lang="en-US" sz="1200" dirty="0">
                <a:solidFill>
                  <a:schemeClr val="accent6"/>
                </a:solidFill>
                <a:latin typeface="Arial" panose="020B0604020202020204" pitchFamily="34" charset="0"/>
                <a:cs typeface="Arial" panose="020B0604020202020204" pitchFamily="34" charset="0"/>
              </a:rPr>
              <a:t>Notes:</a:t>
            </a:r>
          </a:p>
          <a:p>
            <a:pPr marL="342900" indent="-342900">
              <a:buFont typeface="+mj-lt"/>
              <a:buAutoNum type="arabicPeriod"/>
            </a:pPr>
            <a:r>
              <a:rPr lang="en-US" sz="1200" dirty="0">
                <a:solidFill>
                  <a:schemeClr val="accent6"/>
                </a:solidFill>
                <a:latin typeface="Arial" panose="020B0604020202020204" pitchFamily="34" charset="0"/>
                <a:cs typeface="Arial" panose="020B0604020202020204" pitchFamily="34" charset="0"/>
              </a:rPr>
              <a:t>Photometric data files will need to be downloaded and placed in the appropriate subfolder of the “data” directory before execution of these examples</a:t>
            </a:r>
          </a:p>
          <a:p>
            <a:pPr marL="342900" indent="-342900">
              <a:buFont typeface="+mj-lt"/>
              <a:buAutoNum type="arabicPeriod"/>
            </a:pPr>
            <a:r>
              <a:rPr lang="en-US" sz="1200" dirty="0">
                <a:solidFill>
                  <a:schemeClr val="accent6"/>
                </a:solidFill>
                <a:latin typeface="Arial" panose="020B0604020202020204" pitchFamily="34" charset="0"/>
                <a:cs typeface="Arial" panose="020B0604020202020204" pitchFamily="34" charset="0"/>
              </a:rPr>
              <a:t>Each of the nine provided example analyses takes a few up to several minutes to execute on a typical computer</a:t>
            </a:r>
          </a:p>
          <a:p>
            <a:pPr marL="342900" indent="-342900">
              <a:buFont typeface="+mj-lt"/>
              <a:buAutoNum type="arabicPeriod"/>
            </a:pPr>
            <a:r>
              <a:rPr lang="en-US" sz="1200" dirty="0">
                <a:solidFill>
                  <a:schemeClr val="accent6"/>
                </a:solidFill>
                <a:latin typeface="Arial" panose="020B0604020202020204" pitchFamily="34" charset="0"/>
                <a:cs typeface="Arial" panose="020B0604020202020204" pitchFamily="34" charset="0"/>
              </a:rPr>
              <a:t>Upon completion of the nine examples, the analysis directories and files in the newly created “output” directory should match those already provided in the “</a:t>
            </a:r>
            <a:r>
              <a:rPr lang="en-US" sz="1200" dirty="0" err="1">
                <a:solidFill>
                  <a:schemeClr val="accent6"/>
                </a:solidFill>
                <a:latin typeface="Arial" panose="020B0604020202020204" pitchFamily="34" charset="0"/>
                <a:cs typeface="Arial" panose="020B0604020202020204" pitchFamily="34" charset="0"/>
              </a:rPr>
              <a:t>output_with_distribution</a:t>
            </a:r>
            <a:r>
              <a:rPr lang="en-US" sz="1200" dirty="0">
                <a:solidFill>
                  <a:schemeClr val="accent6"/>
                </a:solidFill>
                <a:latin typeface="Arial" panose="020B0604020202020204" pitchFamily="34" charset="0"/>
                <a:cs typeface="Arial" panose="020B0604020202020204" pitchFamily="34" charset="0"/>
              </a:rPr>
              <a:t>” directory</a:t>
            </a:r>
          </a:p>
        </p:txBody>
      </p:sp>
    </p:spTree>
    <p:extLst>
      <p:ext uri="{BB962C8B-B14F-4D97-AF65-F5344CB8AC3E}">
        <p14:creationId xmlns:p14="http://schemas.microsoft.com/office/powerpoint/2010/main" val="340845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Motivation</a:t>
            </a:r>
          </a:p>
        </p:txBody>
      </p:sp>
      <p:sp>
        <p:nvSpPr>
          <p:cNvPr id="3" name="Content Placeholder 2"/>
          <p:cNvSpPr>
            <a:spLocks noGrp="1"/>
          </p:cNvSpPr>
          <p:nvPr>
            <p:ph idx="1"/>
          </p:nvPr>
        </p:nvSpPr>
        <p:spPr>
          <a:xfrm>
            <a:off x="381000" y="1189766"/>
            <a:ext cx="11430000" cy="4978400"/>
          </a:xfrm>
        </p:spPr>
        <p:txBody>
          <a:bodyPr/>
          <a:lstStyle/>
          <a:p>
            <a:pPr marL="0" indent="0">
              <a:buNone/>
            </a:pPr>
            <a:r>
              <a:rPr lang="en-US" sz="3200" u="sng" dirty="0"/>
              <a:t>The Astronomical Community</a:t>
            </a:r>
            <a:endParaRPr lang="en-US" sz="3200" dirty="0"/>
          </a:p>
          <a:p>
            <a:r>
              <a:rPr lang="en-US" dirty="0"/>
              <a:t>Constellations can interfere with ground-based astronomy</a:t>
            </a:r>
          </a:p>
          <a:p>
            <a:r>
              <a:rPr lang="en-US" dirty="0"/>
              <a:t>Metrics and tools are required to quantify the effects</a:t>
            </a:r>
            <a:endParaRPr lang="en-US" sz="1050" dirty="0"/>
          </a:p>
          <a:p>
            <a:pPr marL="0" indent="0">
              <a:buNone/>
            </a:pPr>
            <a:r>
              <a:rPr lang="en-US" sz="3200" u="sng" dirty="0"/>
              <a:t>The NASA CARA Team</a:t>
            </a:r>
            <a:endParaRPr lang="en-US" sz="3200" dirty="0"/>
          </a:p>
          <a:p>
            <a:r>
              <a:rPr lang="en-US" dirty="0"/>
              <a:t>Recommendation from the “NASA Spacecraft Conjunction Assessment and Collision Avoidance Best Practices Handbook”</a:t>
            </a:r>
          </a:p>
        </p:txBody>
      </p:sp>
      <p:sp>
        <p:nvSpPr>
          <p:cNvPr id="4" name="TextBox 3"/>
          <p:cNvSpPr txBox="1"/>
          <p:nvPr/>
        </p:nvSpPr>
        <p:spPr>
          <a:xfrm>
            <a:off x="934961" y="4262769"/>
            <a:ext cx="9235440" cy="1815882"/>
          </a:xfrm>
          <a:prstGeom prst="rect">
            <a:avLst/>
          </a:prstGeom>
          <a:noFill/>
        </p:spPr>
        <p:txBody>
          <a:bodyPr wrap="square" rtlCol="0">
            <a:spAutoFit/>
          </a:bodyPr>
          <a:lstStyle/>
          <a:p>
            <a:pPr algn="ctr"/>
            <a:r>
              <a:rPr lang="en-US" sz="2800" b="1" i="1" dirty="0">
                <a:solidFill>
                  <a:schemeClr val="accent6"/>
                </a:solidFill>
                <a:latin typeface="Arial" panose="020B0604020202020204" pitchFamily="34" charset="0"/>
                <a:cs typeface="Arial" panose="020B0604020202020204" pitchFamily="34" charset="0"/>
              </a:rPr>
              <a:t>If the constellation, given its population, orbit, and constituent satellites, is likely to affect ground-based astronomy, reassign the satellite orbits or modify the satellite construction to eliminate this effect.</a:t>
            </a:r>
          </a:p>
        </p:txBody>
      </p:sp>
    </p:spTree>
    <p:extLst>
      <p:ext uri="{BB962C8B-B14F-4D97-AF65-F5344CB8AC3E}">
        <p14:creationId xmlns:p14="http://schemas.microsoft.com/office/powerpoint/2010/main" val="174755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r>
              <a:rPr lang="en-US" sz="1800" dirty="0"/>
              <a:t>For installation or troubleshooting issues please contact:</a:t>
            </a:r>
          </a:p>
          <a:p>
            <a:pPr marL="0" indent="0" algn="ctr">
              <a:buNone/>
            </a:pPr>
            <a:r>
              <a:rPr lang="en-US" sz="1800" i="1" dirty="0">
                <a:solidFill>
                  <a:schemeClr val="accent6"/>
                </a:solidFill>
              </a:rPr>
              <a:t>Jonathan Halpin</a:t>
            </a:r>
          </a:p>
          <a:p>
            <a:pPr marL="0" indent="0" algn="ctr">
              <a:buNone/>
            </a:pPr>
            <a:r>
              <a:rPr lang="en-US" sz="1800" i="1" dirty="0">
                <a:solidFill>
                  <a:schemeClr val="accent6"/>
                </a:solidFill>
              </a:rPr>
              <a:t>Omitron, Inc.</a:t>
            </a:r>
          </a:p>
          <a:p>
            <a:pPr marL="0" indent="0" algn="ctr">
              <a:buNone/>
            </a:pPr>
            <a:r>
              <a:rPr lang="en-US" sz="1800" i="1" dirty="0">
                <a:solidFill>
                  <a:schemeClr val="accent6"/>
                </a:solidFill>
              </a:rPr>
              <a:t>E-mail: jonathan.halpin@omitron.com</a:t>
            </a:r>
          </a:p>
          <a:p>
            <a:pPr marL="0" indent="0" algn="ctr">
              <a:buNone/>
            </a:pPr>
            <a:r>
              <a:rPr lang="en-US" sz="1800" i="1" dirty="0">
                <a:solidFill>
                  <a:schemeClr val="accent6"/>
                </a:solidFill>
              </a:rPr>
              <a:t>Mobile: 917-207-1720</a:t>
            </a:r>
          </a:p>
          <a:p>
            <a:pPr marL="0" indent="0" algn="ctr">
              <a:buNone/>
            </a:pPr>
            <a:r>
              <a:rPr lang="en-US" sz="1800" dirty="0"/>
              <a:t>or</a:t>
            </a:r>
            <a:endParaRPr lang="en-US" sz="1800" i="1" dirty="0">
              <a:solidFill>
                <a:schemeClr val="accent6"/>
              </a:solidFill>
            </a:endParaRPr>
          </a:p>
          <a:p>
            <a:pPr marL="0" indent="0" algn="ctr">
              <a:buNone/>
            </a:pPr>
            <a:r>
              <a:rPr lang="en-US" sz="1800" i="1" dirty="0">
                <a:solidFill>
                  <a:schemeClr val="accent6"/>
                </a:solidFill>
              </a:rPr>
              <a:t>Luis Baars</a:t>
            </a:r>
          </a:p>
          <a:p>
            <a:pPr marL="0" indent="0" algn="ctr">
              <a:buNone/>
            </a:pPr>
            <a:r>
              <a:rPr lang="en-US" sz="1800" i="1" dirty="0">
                <a:solidFill>
                  <a:schemeClr val="accent6"/>
                </a:solidFill>
              </a:rPr>
              <a:t>Omitron, Inc.</a:t>
            </a:r>
          </a:p>
          <a:p>
            <a:pPr marL="0" indent="0" algn="ctr">
              <a:buNone/>
            </a:pPr>
            <a:r>
              <a:rPr lang="en-US" sz="1800" i="1" dirty="0">
                <a:solidFill>
                  <a:schemeClr val="accent6"/>
                </a:solidFill>
              </a:rPr>
              <a:t>E-mail: Luis.Baars@omitron.com</a:t>
            </a:r>
          </a:p>
          <a:p>
            <a:pPr marL="0" indent="0" algn="ctr">
              <a:buNone/>
            </a:pPr>
            <a:r>
              <a:rPr lang="en-US" sz="1800" i="1" dirty="0">
                <a:solidFill>
                  <a:schemeClr val="accent6"/>
                </a:solidFill>
              </a:rPr>
              <a:t>Office: 719-698-9221</a:t>
            </a:r>
          </a:p>
          <a:p>
            <a:pPr marL="0" indent="0" algn="ctr">
              <a:buNone/>
            </a:pPr>
            <a:r>
              <a:rPr lang="en-US" sz="1800" dirty="0"/>
              <a:t>or</a:t>
            </a:r>
            <a:endParaRPr lang="en-US" sz="1800" i="1" dirty="0">
              <a:solidFill>
                <a:schemeClr val="accent6"/>
              </a:solidFill>
            </a:endParaRPr>
          </a:p>
          <a:p>
            <a:pPr marL="0" indent="0" algn="ctr">
              <a:buNone/>
            </a:pPr>
            <a:r>
              <a:rPr lang="en-US" sz="1800" i="1" dirty="0">
                <a:solidFill>
                  <a:schemeClr val="accent6"/>
                </a:solidFill>
              </a:rPr>
              <a:t>Doyle T. Hall</a:t>
            </a:r>
          </a:p>
          <a:p>
            <a:pPr marL="0" indent="0" algn="ctr">
              <a:buNone/>
            </a:pPr>
            <a:r>
              <a:rPr lang="en-US" sz="1800" i="1" dirty="0">
                <a:solidFill>
                  <a:schemeClr val="accent6"/>
                </a:solidFill>
              </a:rPr>
              <a:t>Omitron, Inc.</a:t>
            </a:r>
            <a:endParaRPr lang="en-US" sz="1800" dirty="0">
              <a:solidFill>
                <a:schemeClr val="accent6"/>
              </a:solidFill>
            </a:endParaRPr>
          </a:p>
          <a:p>
            <a:pPr marL="0" indent="0" algn="ctr">
              <a:buNone/>
            </a:pPr>
            <a:r>
              <a:rPr lang="en-US" sz="1800" i="1" dirty="0">
                <a:solidFill>
                  <a:schemeClr val="accent6"/>
                </a:solidFill>
              </a:rPr>
              <a:t>E-mail: Doyle.Hall@omitron.com</a:t>
            </a:r>
            <a:endParaRPr lang="en-US" sz="1800" dirty="0">
              <a:solidFill>
                <a:schemeClr val="accent6"/>
              </a:solidFill>
            </a:endParaRPr>
          </a:p>
          <a:p>
            <a:pPr marL="0" indent="0" algn="ctr">
              <a:buNone/>
            </a:pPr>
            <a:r>
              <a:rPr lang="en-US" sz="1800" i="1" dirty="0">
                <a:solidFill>
                  <a:schemeClr val="accent6"/>
                </a:solidFill>
              </a:rPr>
              <a:t>Office: 719-698-9220</a:t>
            </a:r>
          </a:p>
          <a:p>
            <a:pPr marL="0" indent="0" algn="ctr">
              <a:buNone/>
            </a:pPr>
            <a:endParaRPr lang="en-US" sz="1800" dirty="0">
              <a:solidFill>
                <a:schemeClr val="accent6"/>
              </a:solidFill>
            </a:endParaRPr>
          </a:p>
          <a:p>
            <a:pPr marL="0" indent="0" algn="ctr">
              <a:buNone/>
            </a:pPr>
            <a:r>
              <a:rPr lang="en-US" sz="1800" dirty="0">
                <a:solidFill>
                  <a:schemeClr val="accent6"/>
                </a:solidFill>
              </a:rPr>
              <a:t> </a:t>
            </a:r>
          </a:p>
          <a:p>
            <a:pPr marL="0" indent="0" algn="ctr">
              <a:buNone/>
            </a:pPr>
            <a:endParaRPr lang="en-US" sz="1800" dirty="0"/>
          </a:p>
        </p:txBody>
      </p:sp>
    </p:spTree>
    <p:extLst>
      <p:ext uri="{BB962C8B-B14F-4D97-AF65-F5344CB8AC3E}">
        <p14:creationId xmlns:p14="http://schemas.microsoft.com/office/powerpoint/2010/main" val="400829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and Development Objectives</a:t>
            </a:r>
          </a:p>
        </p:txBody>
      </p:sp>
      <p:sp>
        <p:nvSpPr>
          <p:cNvPr id="3" name="Content Placeholder 2"/>
          <p:cNvSpPr>
            <a:spLocks noGrp="1"/>
          </p:cNvSpPr>
          <p:nvPr>
            <p:ph idx="1"/>
          </p:nvPr>
        </p:nvSpPr>
        <p:spPr>
          <a:xfrm>
            <a:off x="381000" y="1160419"/>
            <a:ext cx="11430000" cy="5125987"/>
          </a:xfrm>
        </p:spPr>
        <p:txBody>
          <a:bodyPr/>
          <a:lstStyle/>
          <a:p>
            <a:r>
              <a:rPr lang="en-US" u="sng" dirty="0">
                <a:solidFill>
                  <a:schemeClr val="accent6"/>
                </a:solidFill>
              </a:rPr>
              <a:t>Research</a:t>
            </a:r>
            <a:r>
              <a:rPr lang="en-US" dirty="0">
                <a:solidFill>
                  <a:schemeClr val="accent6"/>
                </a:solidFill>
              </a:rPr>
              <a:t>: Develop indicators to quantify light pollution effects</a:t>
            </a:r>
          </a:p>
          <a:p>
            <a:pPr marL="626364" lvl="1" indent="-342900">
              <a:buFont typeface="+mj-lt"/>
              <a:buAutoNum type="arabicPeriod"/>
            </a:pPr>
            <a:r>
              <a:rPr lang="en-US" sz="2000" b="1" dirty="0"/>
              <a:t>The brightness of individual constellation satellites, including the effects of temporal variability</a:t>
            </a:r>
          </a:p>
          <a:p>
            <a:pPr marL="626364" lvl="1" indent="-342900">
              <a:buFont typeface="+mj-lt"/>
              <a:buAutoNum type="arabicPeriod"/>
            </a:pPr>
            <a:r>
              <a:rPr lang="en-US" sz="2000" b="1" dirty="0"/>
              <a:t>The statistically expected number of visible and illuminated constellation satellites above a ground-based observer</a:t>
            </a:r>
          </a:p>
          <a:p>
            <a:pPr marL="626364" lvl="1" indent="-342900">
              <a:buFont typeface="+mj-lt"/>
              <a:buAutoNum type="arabicPeriod"/>
            </a:pPr>
            <a:r>
              <a:rPr lang="en-US" sz="2000" b="1" dirty="0"/>
              <a:t>The expected number that are brighter than the maximum brightness limit recommended by the astronomical community</a:t>
            </a:r>
          </a:p>
          <a:p>
            <a:pPr lvl="2"/>
            <a:endParaRPr lang="en-US" sz="500" u="sng" dirty="0">
              <a:solidFill>
                <a:schemeClr val="accent6"/>
              </a:solidFill>
            </a:endParaRPr>
          </a:p>
          <a:p>
            <a:r>
              <a:rPr lang="en-US" u="sng" dirty="0">
                <a:solidFill>
                  <a:schemeClr val="accent6"/>
                </a:solidFill>
              </a:rPr>
              <a:t>Development</a:t>
            </a:r>
            <a:r>
              <a:rPr lang="en-US" dirty="0">
                <a:solidFill>
                  <a:schemeClr val="accent6"/>
                </a:solidFill>
              </a:rPr>
              <a:t>: Implement a software tool for use by the CARA team that issues recommendations with supporting analysis</a:t>
            </a:r>
          </a:p>
          <a:p>
            <a:pPr lvl="1"/>
            <a:r>
              <a:rPr lang="en-US" sz="2000" b="1" dirty="0"/>
              <a:t>Use global and yearly peak of light pollution indicator #3 above, which incorporates the effects of a constellation’s population, orbital distribution, brightness, and variability</a:t>
            </a:r>
          </a:p>
          <a:p>
            <a:pPr lvl="1"/>
            <a:r>
              <a:rPr lang="en-US" sz="2000" b="1" dirty="0"/>
              <a:t>Enable evaluation for both current and proposed constellations, as well as single- and multi-shell constellations</a:t>
            </a:r>
          </a:p>
        </p:txBody>
      </p:sp>
    </p:spTree>
    <p:extLst>
      <p:ext uri="{BB962C8B-B14F-4D97-AF65-F5344CB8AC3E}">
        <p14:creationId xmlns:p14="http://schemas.microsoft.com/office/powerpoint/2010/main" val="192061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Constellation</a:t>
            </a:r>
            <a:br>
              <a:rPr lang="en-US" dirty="0"/>
            </a:br>
            <a:r>
              <a:rPr lang="en-US" dirty="0"/>
              <a:t>Light Pollution Evaluation Software</a:t>
            </a:r>
          </a:p>
        </p:txBody>
      </p:sp>
      <p:sp>
        <p:nvSpPr>
          <p:cNvPr id="3" name="Content Placeholder 2"/>
          <p:cNvSpPr>
            <a:spLocks noGrp="1"/>
          </p:cNvSpPr>
          <p:nvPr>
            <p:ph idx="1"/>
          </p:nvPr>
        </p:nvSpPr>
        <p:spPr>
          <a:xfrm>
            <a:off x="609600" y="1208046"/>
            <a:ext cx="10972800" cy="4751374"/>
          </a:xfrm>
        </p:spPr>
        <p:txBody>
          <a:bodyPr/>
          <a:lstStyle/>
          <a:p>
            <a:pPr marL="0" indent="0">
              <a:buNone/>
            </a:pPr>
            <a:r>
              <a:rPr lang="en-US" sz="2200" dirty="0">
                <a:solidFill>
                  <a:schemeClr val="accent6"/>
                </a:solidFill>
              </a:rPr>
              <a:t>The </a:t>
            </a:r>
            <a:r>
              <a:rPr lang="en-US" sz="2200" dirty="0" err="1">
                <a:solidFill>
                  <a:schemeClr val="accent6"/>
                </a:solidFill>
              </a:rPr>
              <a:t>Matlab</a:t>
            </a:r>
            <a:r>
              <a:rPr lang="en-US" sz="2200" dirty="0">
                <a:solidFill>
                  <a:schemeClr val="accent6"/>
                </a:solidFill>
              </a:rPr>
              <a:t> program </a:t>
            </a:r>
            <a:r>
              <a:rPr lang="en-US" sz="2200" i="1" dirty="0" err="1">
                <a:solidFill>
                  <a:schemeClr val="accent6"/>
                </a:solidFill>
              </a:rPr>
              <a:t>EvaluateLightPollution</a:t>
            </a:r>
            <a:r>
              <a:rPr lang="en-US" sz="2200" dirty="0">
                <a:solidFill>
                  <a:schemeClr val="accent6"/>
                </a:solidFill>
              </a:rPr>
              <a:t> analyzes astronomical light pollution risks created by current or proposed constellations of Earth-orbiting satellites</a:t>
            </a:r>
          </a:p>
          <a:p>
            <a:r>
              <a:rPr lang="en-US" sz="1800" dirty="0"/>
              <a:t>Evaluates potential light pollution levels and associated risks to visible and near-IR band ground-based astronomy</a:t>
            </a:r>
          </a:p>
          <a:p>
            <a:r>
              <a:rPr lang="en-US" sz="1800" dirty="0"/>
              <a:t>Based on the maximum brightness recommendations of the astronomical community, as provided in the </a:t>
            </a:r>
            <a:r>
              <a:rPr lang="en-US" sz="1800" i="1" dirty="0"/>
              <a:t>AURA/AAS </a:t>
            </a:r>
            <a:r>
              <a:rPr lang="en-US" sz="1800" i="1" dirty="0" err="1"/>
              <a:t>SatCon</a:t>
            </a:r>
            <a:r>
              <a:rPr lang="en-US" sz="1800" i="1" dirty="0"/>
              <a:t> </a:t>
            </a:r>
            <a:r>
              <a:rPr lang="en-US" sz="1800" dirty="0"/>
              <a:t>workshops</a:t>
            </a:r>
            <a:r>
              <a:rPr lang="en-US" sz="1800" baseline="30000" dirty="0"/>
              <a:t>1,2</a:t>
            </a:r>
          </a:p>
          <a:p>
            <a:r>
              <a:rPr lang="en-US" sz="1800" dirty="0"/>
              <a:t>Uses a semi-empirical approach that incorporates measured satellite brightness magnitudes and variability, as applied to multi-shell constellations</a:t>
            </a:r>
          </a:p>
          <a:p>
            <a:r>
              <a:rPr lang="en-US" sz="1800" dirty="0"/>
              <a:t>Provides an efficient means to use current satellites as analog objects to enable evaluations for proposed or pre-launch constellations</a:t>
            </a:r>
          </a:p>
          <a:p>
            <a:r>
              <a:rPr lang="en-US" sz="1800" dirty="0"/>
              <a:t>Allows investigations of average satellite brightness reductions required to achieve acceptably low constellation light pollution levels</a:t>
            </a:r>
          </a:p>
          <a:p>
            <a:r>
              <a:rPr lang="en-US" sz="1800" dirty="0"/>
              <a:t>The underlying theory and quantitative metrics for the evaluation algorithm have been documented in detail</a:t>
            </a:r>
            <a:r>
              <a:rPr lang="en-US" sz="1800" baseline="30000" dirty="0"/>
              <a:t>3</a:t>
            </a:r>
          </a:p>
        </p:txBody>
      </p:sp>
      <p:sp>
        <p:nvSpPr>
          <p:cNvPr id="5" name="TextBox 4"/>
          <p:cNvSpPr txBox="1"/>
          <p:nvPr/>
        </p:nvSpPr>
        <p:spPr>
          <a:xfrm>
            <a:off x="0" y="6257836"/>
            <a:ext cx="10827945" cy="600164"/>
          </a:xfrm>
          <a:prstGeom prst="rect">
            <a:avLst/>
          </a:prstGeom>
          <a:noFill/>
        </p:spPr>
        <p:txBody>
          <a:bodyPr wrap="square" rtlCol="0">
            <a:spAutoFit/>
          </a:bodyPr>
          <a:lstStyle/>
          <a:p>
            <a:r>
              <a:rPr lang="en-US" sz="1100" baseline="30000" dirty="0">
                <a:solidFill>
                  <a:schemeClr val="bg1">
                    <a:lumMod val="50000"/>
                  </a:schemeClr>
                </a:solidFill>
                <a:latin typeface="Arial" panose="020B0604020202020204" pitchFamily="34" charset="0"/>
                <a:cs typeface="Arial" panose="020B0604020202020204" pitchFamily="34" charset="0"/>
              </a:rPr>
              <a:t>1</a:t>
            </a:r>
            <a:r>
              <a:rPr lang="en-US" sz="1100" dirty="0">
                <a:solidFill>
                  <a:schemeClr val="bg1">
                    <a:lumMod val="50000"/>
                  </a:schemeClr>
                </a:solidFill>
                <a:latin typeface="Arial" panose="020B0604020202020204" pitchFamily="34" charset="0"/>
                <a:cs typeface="Arial" panose="020B0604020202020204" pitchFamily="34" charset="0"/>
              </a:rPr>
              <a:t>Walker, C., </a:t>
            </a:r>
            <a:r>
              <a:rPr lang="en-US" sz="1100" i="1" dirty="0">
                <a:solidFill>
                  <a:schemeClr val="bg1">
                    <a:lumMod val="50000"/>
                  </a:schemeClr>
                </a:solidFill>
                <a:latin typeface="Arial" panose="020B0604020202020204" pitchFamily="34" charset="0"/>
                <a:cs typeface="Arial" panose="020B0604020202020204" pitchFamily="34" charset="0"/>
              </a:rPr>
              <a:t>et al.</a:t>
            </a:r>
            <a:r>
              <a:rPr lang="en-US" sz="1100" dirty="0">
                <a:solidFill>
                  <a:schemeClr val="bg1">
                    <a:lumMod val="50000"/>
                  </a:schemeClr>
                </a:solidFill>
                <a:latin typeface="Arial" panose="020B0604020202020204" pitchFamily="34" charset="0"/>
                <a:cs typeface="Arial" panose="020B0604020202020204" pitchFamily="34" charset="0"/>
              </a:rPr>
              <a:t>, “Impact of Satellite Constellations on Optical Astronomy and Recommendations Toward Mitigations” </a:t>
            </a:r>
            <a:r>
              <a:rPr lang="en-US" sz="1100" i="1" dirty="0">
                <a:solidFill>
                  <a:schemeClr val="bg1">
                    <a:lumMod val="50000"/>
                  </a:schemeClr>
                </a:solidFill>
                <a:latin typeface="Arial" panose="020B0604020202020204" pitchFamily="34" charset="0"/>
                <a:cs typeface="Arial" panose="020B0604020202020204" pitchFamily="34" charset="0"/>
              </a:rPr>
              <a:t>SatCon-1 Workshop</a:t>
            </a:r>
            <a:r>
              <a:rPr lang="en-US" sz="1100" dirty="0">
                <a:solidFill>
                  <a:schemeClr val="bg1">
                    <a:lumMod val="50000"/>
                  </a:schemeClr>
                </a:solidFill>
                <a:latin typeface="Arial" panose="020B0604020202020204" pitchFamily="34" charset="0"/>
                <a:cs typeface="Arial" panose="020B0604020202020204" pitchFamily="34" charset="0"/>
              </a:rPr>
              <a:t>, 2020</a:t>
            </a:r>
          </a:p>
          <a:p>
            <a:r>
              <a:rPr lang="en-US" sz="1100" baseline="30000" dirty="0">
                <a:solidFill>
                  <a:schemeClr val="bg1">
                    <a:lumMod val="50000"/>
                  </a:schemeClr>
                </a:solidFill>
                <a:latin typeface="Arial" panose="020B0604020202020204" pitchFamily="34" charset="0"/>
                <a:cs typeface="Arial" panose="020B0604020202020204" pitchFamily="34" charset="0"/>
              </a:rPr>
              <a:t>2</a:t>
            </a:r>
            <a:r>
              <a:rPr lang="en-US" sz="1100" dirty="0">
                <a:solidFill>
                  <a:schemeClr val="bg1">
                    <a:lumMod val="50000"/>
                  </a:schemeClr>
                </a:solidFill>
                <a:latin typeface="Arial" panose="020B0604020202020204" pitchFamily="34" charset="0"/>
                <a:cs typeface="Arial" panose="020B0604020202020204" pitchFamily="34" charset="0"/>
              </a:rPr>
              <a:t>Walker, C., </a:t>
            </a:r>
            <a:r>
              <a:rPr lang="en-US" sz="1100" i="1" dirty="0">
                <a:solidFill>
                  <a:schemeClr val="bg1">
                    <a:lumMod val="50000"/>
                  </a:schemeClr>
                </a:solidFill>
                <a:latin typeface="Arial" panose="020B0604020202020204" pitchFamily="34" charset="0"/>
                <a:cs typeface="Arial" panose="020B0604020202020204" pitchFamily="34" charset="0"/>
              </a:rPr>
              <a:t>et al.</a:t>
            </a:r>
            <a:r>
              <a:rPr lang="en-US" sz="1100" dirty="0">
                <a:solidFill>
                  <a:schemeClr val="bg1">
                    <a:lumMod val="50000"/>
                  </a:schemeClr>
                </a:solidFill>
                <a:latin typeface="Arial" panose="020B0604020202020204" pitchFamily="34" charset="0"/>
                <a:cs typeface="Arial" panose="020B0604020202020204" pitchFamily="34" charset="0"/>
              </a:rPr>
              <a:t>, “Report of the SatCon2 Workshop” 2021</a:t>
            </a:r>
          </a:p>
          <a:p>
            <a:r>
              <a:rPr lang="en-US" sz="1100" baseline="30000" dirty="0">
                <a:solidFill>
                  <a:schemeClr val="bg1">
                    <a:lumMod val="50000"/>
                  </a:schemeClr>
                </a:solidFill>
                <a:latin typeface="Arial" panose="020B0604020202020204" pitchFamily="34" charset="0"/>
                <a:cs typeface="Arial" panose="020B0604020202020204" pitchFamily="34" charset="0"/>
              </a:rPr>
              <a:t>3</a:t>
            </a:r>
            <a:r>
              <a:rPr lang="en-US" sz="1100" dirty="0">
                <a:solidFill>
                  <a:schemeClr val="bg1">
                    <a:lumMod val="50000"/>
                  </a:schemeClr>
                </a:solidFill>
                <a:latin typeface="Arial" panose="020B0604020202020204" pitchFamily="34" charset="0"/>
                <a:cs typeface="Arial" panose="020B0604020202020204" pitchFamily="34" charset="0"/>
              </a:rPr>
              <a:t>Hall, D., “Semi-Empirical Astronomical Light Pollution Evaluation of Satellite Constellations,” Journal of the Astronautical Sciences, Jan. 2023 (included in distribution)</a:t>
            </a:r>
          </a:p>
        </p:txBody>
      </p:sp>
    </p:spTree>
    <p:extLst>
      <p:ext uri="{BB962C8B-B14F-4D97-AF65-F5344CB8AC3E}">
        <p14:creationId xmlns:p14="http://schemas.microsoft.com/office/powerpoint/2010/main" val="59899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7538010" y="1233355"/>
            <a:ext cx="4616423" cy="5185317"/>
            <a:chOff x="4464399" y="1233355"/>
            <a:chExt cx="4616423" cy="5185317"/>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399" y="1924595"/>
              <a:ext cx="4616423" cy="3231496"/>
            </a:xfrm>
            <a:prstGeom prst="rect">
              <a:avLst/>
            </a:prstGeom>
          </p:spPr>
        </p:pic>
        <p:sp>
          <p:nvSpPr>
            <p:cNvPr id="16" name="Rectangle 15"/>
            <p:cNvSpPr/>
            <p:nvPr/>
          </p:nvSpPr>
          <p:spPr bwMode="auto">
            <a:xfrm rot="20137999">
              <a:off x="4562565" y="4305798"/>
              <a:ext cx="914400" cy="2565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17" name="Rectangle 16"/>
            <p:cNvSpPr/>
            <p:nvPr/>
          </p:nvSpPr>
          <p:spPr bwMode="auto">
            <a:xfrm rot="20576075">
              <a:off x="4743085" y="3935952"/>
              <a:ext cx="640080" cy="2565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18" name="Rectangle 17"/>
            <p:cNvSpPr/>
            <p:nvPr/>
          </p:nvSpPr>
          <p:spPr bwMode="auto">
            <a:xfrm rot="21111608">
              <a:off x="4822293" y="3598910"/>
              <a:ext cx="470643" cy="38016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19" name="Rectangle 18"/>
            <p:cNvSpPr/>
            <p:nvPr/>
          </p:nvSpPr>
          <p:spPr bwMode="auto">
            <a:xfrm>
              <a:off x="5317480" y="3519355"/>
              <a:ext cx="2880360" cy="2899317"/>
            </a:xfrm>
            <a:prstGeom prst="rect">
              <a:avLst/>
            </a:prstGeom>
            <a:solidFill>
              <a:schemeClr val="bg1">
                <a:lumMod val="65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cxnSp>
          <p:nvCxnSpPr>
            <p:cNvPr id="20" name="Straight Connector 19"/>
            <p:cNvCxnSpPr/>
            <p:nvPr/>
          </p:nvCxnSpPr>
          <p:spPr bwMode="auto">
            <a:xfrm>
              <a:off x="5883363" y="4694140"/>
              <a:ext cx="60013" cy="1471909"/>
            </a:xfrm>
            <a:prstGeom prst="line">
              <a:avLst/>
            </a:prstGeom>
            <a:solidFill>
              <a:schemeClr val="accent1"/>
            </a:solidFill>
            <a:ln w="38100" cap="flat" cmpd="sng" algn="ctr">
              <a:solidFill>
                <a:schemeClr val="tx1"/>
              </a:solidFill>
              <a:prstDash val="solid"/>
              <a:round/>
              <a:headEnd type="oval" w="lg" len="lg"/>
              <a:tailEnd type="none" w="med" len="med"/>
            </a:ln>
            <a:effectLst/>
          </p:spPr>
        </p:cxnSp>
        <p:cxnSp>
          <p:nvCxnSpPr>
            <p:cNvPr id="21" name="Straight Connector 20"/>
            <p:cNvCxnSpPr/>
            <p:nvPr/>
          </p:nvCxnSpPr>
          <p:spPr bwMode="auto">
            <a:xfrm flipH="1" flipV="1">
              <a:off x="4470319" y="4613543"/>
              <a:ext cx="1413045" cy="8059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2" name="Oval 21"/>
            <p:cNvSpPr/>
            <p:nvPr/>
          </p:nvSpPr>
          <p:spPr bwMode="auto">
            <a:xfrm>
              <a:off x="4480387" y="1233355"/>
              <a:ext cx="4572000" cy="4572000"/>
            </a:xfrm>
            <a:prstGeom prst="ellipse">
              <a:avLst/>
            </a:prstGeom>
            <a:noFill/>
            <a:ln w="25400" cap="flat" cmpd="sng" algn="ctr">
              <a:solidFill>
                <a:srgbClr val="FF9933"/>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23" name="Oval 22"/>
            <p:cNvSpPr/>
            <p:nvPr/>
          </p:nvSpPr>
          <p:spPr bwMode="auto">
            <a:xfrm>
              <a:off x="4937587" y="1732240"/>
              <a:ext cx="3657600" cy="3657600"/>
            </a:xfrm>
            <a:prstGeom prst="ellipse">
              <a:avLst/>
            </a:prstGeom>
            <a:noFill/>
            <a:ln w="25400" cap="flat" cmpd="sng" algn="ctr">
              <a:solidFill>
                <a:srgbClr val="008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24" name="Left Brace 23"/>
            <p:cNvSpPr/>
            <p:nvPr/>
          </p:nvSpPr>
          <p:spPr bwMode="auto">
            <a:xfrm rot="19052436">
              <a:off x="4647966" y="4690810"/>
              <a:ext cx="326641" cy="818777"/>
            </a:xfrm>
            <a:prstGeom prst="leftBrace">
              <a:avLst>
                <a:gd name="adj1" fmla="val 38864"/>
                <a:gd name="adj2" fmla="val 4899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40" name="TextBox 39"/>
            <p:cNvSpPr txBox="1"/>
            <p:nvPr/>
          </p:nvSpPr>
          <p:spPr>
            <a:xfrm>
              <a:off x="6323269" y="6067024"/>
              <a:ext cx="1848448"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Earth’s shadow</a:t>
              </a:r>
            </a:p>
          </p:txBody>
        </p:sp>
        <p:sp>
          <p:nvSpPr>
            <p:cNvPr id="42" name="Rectangle 41"/>
            <p:cNvSpPr/>
            <p:nvPr/>
          </p:nvSpPr>
          <p:spPr bwMode="auto">
            <a:xfrm>
              <a:off x="6156960" y="3240679"/>
              <a:ext cx="1358537" cy="26125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grpSp>
      <p:sp>
        <p:nvSpPr>
          <p:cNvPr id="2" name="Title 1"/>
          <p:cNvSpPr>
            <a:spLocks noGrp="1"/>
          </p:cNvSpPr>
          <p:nvPr>
            <p:ph type="title"/>
          </p:nvPr>
        </p:nvSpPr>
        <p:spPr/>
        <p:txBody>
          <a:bodyPr/>
          <a:lstStyle/>
          <a:p>
            <a:r>
              <a:rPr lang="en-US" sz="2800" dirty="0"/>
              <a:t>Overview of Constellation Light Pollution</a:t>
            </a:r>
            <a:br>
              <a:rPr lang="en-US" sz="2800" dirty="0"/>
            </a:br>
            <a:r>
              <a:rPr lang="en-US" sz="2800" dirty="0"/>
              <a:t>in the Visible and Near-Infrared Spectral Bands</a:t>
            </a:r>
          </a:p>
        </p:txBody>
      </p:sp>
      <p:sp>
        <p:nvSpPr>
          <p:cNvPr id="3" name="Content Placeholder 2"/>
          <p:cNvSpPr>
            <a:spLocks noGrp="1"/>
          </p:cNvSpPr>
          <p:nvPr>
            <p:ph idx="1"/>
          </p:nvPr>
        </p:nvSpPr>
        <p:spPr>
          <a:xfrm>
            <a:off x="1" y="1120558"/>
            <a:ext cx="5002020" cy="5216868"/>
          </a:xfrm>
        </p:spPr>
        <p:txBody>
          <a:bodyPr/>
          <a:lstStyle/>
          <a:p>
            <a:r>
              <a:rPr lang="en-US" sz="2000" dirty="0">
                <a:solidFill>
                  <a:schemeClr val="accent6"/>
                </a:solidFill>
              </a:rPr>
              <a:t>Visible/near-IR brightness is typically dominated by reflected sunlight</a:t>
            </a:r>
          </a:p>
          <a:p>
            <a:pPr lvl="1"/>
            <a:r>
              <a:rPr lang="en-US" sz="1800" b="1" dirty="0"/>
              <a:t>The solar depression angle (SDA) measures how far the sun is below an observer’s local horizon</a:t>
            </a:r>
          </a:p>
          <a:p>
            <a:pPr lvl="1"/>
            <a:r>
              <a:rPr lang="en-US" sz="1800" b="1" dirty="0"/>
              <a:t>Twilight period: 0</a:t>
            </a:r>
            <a:r>
              <a:rPr lang="en-US" sz="1800" b="1" dirty="0">
                <a:sym typeface="Symbol" panose="05050102010706020507" pitchFamily="18" charset="2"/>
              </a:rPr>
              <a:t> &lt; SDA &lt; 18</a:t>
            </a:r>
          </a:p>
          <a:p>
            <a:pPr lvl="1"/>
            <a:r>
              <a:rPr lang="en-US" sz="1800" b="1" dirty="0">
                <a:sym typeface="Symbol" panose="05050102010706020507" pitchFamily="18" charset="2"/>
              </a:rPr>
              <a:t>Astronomical night: SDA ≥ 18 (often t</a:t>
            </a:r>
            <a:r>
              <a:rPr lang="en-US" sz="1800" b="1" dirty="0"/>
              <a:t>he most valuable observation time)</a:t>
            </a:r>
            <a:endParaRPr lang="en-US" sz="1800" b="1" dirty="0">
              <a:sym typeface="Symbol" panose="05050102010706020507" pitchFamily="18" charset="2"/>
            </a:endParaRPr>
          </a:p>
          <a:p>
            <a:r>
              <a:rPr lang="en-US" sz="2000" u="sng" dirty="0">
                <a:solidFill>
                  <a:schemeClr val="accent6"/>
                </a:solidFill>
              </a:rPr>
              <a:t>Goal</a:t>
            </a:r>
            <a:r>
              <a:rPr lang="en-US" sz="2000" dirty="0">
                <a:solidFill>
                  <a:schemeClr val="accent6"/>
                </a:solidFill>
              </a:rPr>
              <a:t>: Mitigate global light pollution during astronomical night time</a:t>
            </a:r>
          </a:p>
          <a:p>
            <a:r>
              <a:rPr lang="en-US" sz="2000" dirty="0">
                <a:solidFill>
                  <a:schemeClr val="accent6"/>
                </a:solidFill>
              </a:rPr>
              <a:t>Light pollution analysis parameters</a:t>
            </a:r>
          </a:p>
          <a:p>
            <a:pPr lvl="1"/>
            <a:r>
              <a:rPr lang="en-US" sz="1800" b="1" dirty="0"/>
              <a:t>Intrinsic satellite brightness/variability</a:t>
            </a:r>
          </a:p>
          <a:p>
            <a:pPr lvl="1"/>
            <a:r>
              <a:rPr lang="en-US" sz="1800" b="1" dirty="0"/>
              <a:t>Constellation orbital shell populations, altitudes, and inclinations</a:t>
            </a:r>
          </a:p>
          <a:p>
            <a:pPr lvl="1"/>
            <a:r>
              <a:rPr lang="en-US" sz="1800" b="1" dirty="0"/>
              <a:t>Observation solar depression angle </a:t>
            </a:r>
          </a:p>
          <a:p>
            <a:pPr lvl="1"/>
            <a:r>
              <a:rPr lang="en-US" sz="1800" b="1" dirty="0"/>
              <a:t>Observation zenith angle</a:t>
            </a:r>
          </a:p>
          <a:p>
            <a:pPr lvl="1"/>
            <a:endParaRPr lang="en-US" sz="1800" b="1" dirty="0"/>
          </a:p>
          <a:p>
            <a:pPr lvl="1"/>
            <a:endParaRPr lang="en-US" sz="1800" dirty="0"/>
          </a:p>
          <a:p>
            <a:pPr marL="283464" lvl="1" indent="0">
              <a:buNone/>
            </a:pPr>
            <a:endParaRPr lang="en-US" sz="1800" dirty="0"/>
          </a:p>
        </p:txBody>
      </p:sp>
      <p:cxnSp>
        <p:nvCxnSpPr>
          <p:cNvPr id="26" name="Straight Connector 25"/>
          <p:cNvCxnSpPr/>
          <p:nvPr/>
        </p:nvCxnSpPr>
        <p:spPr bwMode="auto">
          <a:xfrm flipH="1" flipV="1">
            <a:off x="7197955" y="4888871"/>
            <a:ext cx="356043" cy="2"/>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
        <p:nvSpPr>
          <p:cNvPr id="4" name="Rectangle 3"/>
          <p:cNvSpPr/>
          <p:nvPr/>
        </p:nvSpPr>
        <p:spPr>
          <a:xfrm>
            <a:off x="8623876" y="1937903"/>
            <a:ext cx="2393733" cy="1564034"/>
          </a:xfrm>
          <a:prstGeom prst="rect">
            <a:avLst/>
          </a:prstGeom>
          <a:noFill/>
        </p:spPr>
        <p:txBody>
          <a:bodyPr spcFirstLastPara="1" wrap="none" lIns="91440" tIns="45720" rIns="91440" bIns="45720" numCol="1">
            <a:prstTxWarp prst="textArchUp">
              <a:avLst>
                <a:gd name="adj" fmla="val 10205287"/>
              </a:avLst>
            </a:prstTxWarp>
            <a:spAutoFit/>
          </a:bodyPr>
          <a:lstStyle/>
          <a:p>
            <a:pPr algn="ctr"/>
            <a:r>
              <a:rPr lang="en-US" dirty="0">
                <a:ln w="0"/>
                <a:solidFill>
                  <a:srgbClr val="008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Low Altitude Orbit</a:t>
            </a:r>
          </a:p>
        </p:txBody>
      </p:sp>
      <p:sp>
        <p:nvSpPr>
          <p:cNvPr id="27" name="Rectangle 26"/>
          <p:cNvSpPr/>
          <p:nvPr/>
        </p:nvSpPr>
        <p:spPr>
          <a:xfrm>
            <a:off x="8623876" y="1447285"/>
            <a:ext cx="2393733" cy="1351262"/>
          </a:xfrm>
          <a:prstGeom prst="rect">
            <a:avLst/>
          </a:prstGeom>
          <a:noFill/>
        </p:spPr>
        <p:txBody>
          <a:bodyPr spcFirstLastPara="1" wrap="none" lIns="91440" tIns="45720" rIns="91440" bIns="45720" numCol="1">
            <a:prstTxWarp prst="textArchUp">
              <a:avLst>
                <a:gd name="adj" fmla="val 10205287"/>
              </a:avLst>
            </a:prstTxWarp>
            <a:spAutoFit/>
          </a:bodyPr>
          <a:lstStyle/>
          <a:p>
            <a:pPr algn="ctr"/>
            <a:r>
              <a:rPr lang="en-US" dirty="0">
                <a:ln w="0"/>
                <a:solidFill>
                  <a:srgbClr val="FF9933"/>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High Altitude Orbit</a:t>
            </a:r>
          </a:p>
        </p:txBody>
      </p:sp>
      <p:cxnSp>
        <p:nvCxnSpPr>
          <p:cNvPr id="28" name="Straight Connector 27"/>
          <p:cNvCxnSpPr/>
          <p:nvPr/>
        </p:nvCxnSpPr>
        <p:spPr bwMode="auto">
          <a:xfrm flipH="1">
            <a:off x="7976843" y="4694140"/>
            <a:ext cx="980131" cy="103738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Arc 10"/>
          <p:cNvSpPr/>
          <p:nvPr/>
        </p:nvSpPr>
        <p:spPr bwMode="auto">
          <a:xfrm rot="14424209" flipH="1">
            <a:off x="8068977" y="4706662"/>
            <a:ext cx="1227487" cy="1249898"/>
          </a:xfrm>
          <a:prstGeom prst="arc">
            <a:avLst/>
          </a:prstGeom>
          <a:noFill/>
          <a:ln w="31750" cap="flat" cmpd="sng" algn="ctr">
            <a:solidFill>
              <a:schemeClr val="tx1"/>
            </a:solidFill>
            <a:prstDash val="solid"/>
            <a:round/>
            <a:headEnd type="none" w="lg" len="lg"/>
            <a:tailEnd type="stealth" w="lg" len="lg"/>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31" name="TextBox 30"/>
          <p:cNvSpPr txBox="1"/>
          <p:nvPr/>
        </p:nvSpPr>
        <p:spPr>
          <a:xfrm>
            <a:off x="5115584" y="5473543"/>
            <a:ext cx="2194560" cy="646331"/>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Observation zenith angle</a:t>
            </a:r>
          </a:p>
        </p:txBody>
      </p:sp>
      <p:cxnSp>
        <p:nvCxnSpPr>
          <p:cNvPr id="32" name="Straight Connector 31"/>
          <p:cNvCxnSpPr/>
          <p:nvPr/>
        </p:nvCxnSpPr>
        <p:spPr bwMode="auto">
          <a:xfrm flipH="1" flipV="1">
            <a:off x="7310143" y="5805355"/>
            <a:ext cx="892553" cy="109880"/>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
        <p:nvSpPr>
          <p:cNvPr id="33" name="TextBox 32"/>
          <p:cNvSpPr txBox="1"/>
          <p:nvPr/>
        </p:nvSpPr>
        <p:spPr>
          <a:xfrm>
            <a:off x="9142671" y="4972892"/>
            <a:ext cx="1230043" cy="338554"/>
          </a:xfrm>
          <a:prstGeom prst="rect">
            <a:avLst/>
          </a:prstGeom>
          <a:solidFill>
            <a:schemeClr val="bg1">
              <a:alpha val="0"/>
            </a:schemeClr>
          </a:solidFill>
        </p:spPr>
        <p:txBody>
          <a:bodyPr wrap="square" rtlCol="0">
            <a:spAutoFit/>
          </a:bodyPr>
          <a:lstStyle/>
          <a:p>
            <a:pPr algn="ctr"/>
            <a:r>
              <a:rPr lang="en-US" sz="1600" b="1" dirty="0">
                <a:latin typeface="Arial" panose="020B0604020202020204" pitchFamily="34" charset="0"/>
                <a:cs typeface="Arial" panose="020B0604020202020204" pitchFamily="34" charset="0"/>
              </a:rPr>
              <a:t>Observer</a:t>
            </a:r>
          </a:p>
        </p:txBody>
      </p:sp>
      <p:cxnSp>
        <p:nvCxnSpPr>
          <p:cNvPr id="34" name="Straight Connector 33"/>
          <p:cNvCxnSpPr/>
          <p:nvPr/>
        </p:nvCxnSpPr>
        <p:spPr bwMode="auto">
          <a:xfrm>
            <a:off x="9049783" y="4793525"/>
            <a:ext cx="189382" cy="267230"/>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
        <p:nvSpPr>
          <p:cNvPr id="38" name="TextBox 37"/>
          <p:cNvSpPr txBox="1"/>
          <p:nvPr/>
        </p:nvSpPr>
        <p:spPr>
          <a:xfrm rot="18643035">
            <a:off x="7906252" y="5169385"/>
            <a:ext cx="1230043" cy="338554"/>
          </a:xfrm>
          <a:prstGeom prst="rect">
            <a:avLst/>
          </a:prstGeom>
          <a:solidFill>
            <a:schemeClr val="bg1">
              <a:alpha val="0"/>
            </a:schemeClr>
          </a:solidFill>
        </p:spPr>
        <p:txBody>
          <a:bodyPr wrap="square" rtlCol="0">
            <a:spAutoFit/>
          </a:bodyPr>
          <a:lstStyle/>
          <a:p>
            <a:pPr algn="ctr"/>
            <a:r>
              <a:rPr lang="en-US" sz="1600" b="1" dirty="0">
                <a:latin typeface="Arial" panose="020B0604020202020204" pitchFamily="34" charset="0"/>
                <a:cs typeface="Arial" panose="020B0604020202020204" pitchFamily="34" charset="0"/>
              </a:rPr>
              <a:t>Zenith</a:t>
            </a:r>
          </a:p>
        </p:txBody>
      </p:sp>
      <p:sp>
        <p:nvSpPr>
          <p:cNvPr id="29" name="TextBox 28"/>
          <p:cNvSpPr txBox="1"/>
          <p:nvPr/>
        </p:nvSpPr>
        <p:spPr>
          <a:xfrm>
            <a:off x="5115584" y="3389071"/>
            <a:ext cx="2194560" cy="2031325"/>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But satellites in higher altitude constellations can be illuminated much longer into astronomical night</a:t>
            </a:r>
          </a:p>
        </p:txBody>
      </p:sp>
      <p:sp>
        <p:nvSpPr>
          <p:cNvPr id="30" name="TextBox 29"/>
          <p:cNvSpPr txBox="1"/>
          <p:nvPr/>
        </p:nvSpPr>
        <p:spPr>
          <a:xfrm>
            <a:off x="5115582" y="1307156"/>
            <a:ext cx="2194560" cy="2031325"/>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Satellites in lower altitude constellations can be brighter because they are closer to ground-based observers</a:t>
            </a:r>
          </a:p>
        </p:txBody>
      </p:sp>
      <p:cxnSp>
        <p:nvCxnSpPr>
          <p:cNvPr id="36" name="Straight Connector 35"/>
          <p:cNvCxnSpPr>
            <a:endCxn id="30" idx="3"/>
          </p:cNvCxnSpPr>
          <p:nvPr/>
        </p:nvCxnSpPr>
        <p:spPr bwMode="auto">
          <a:xfrm flipH="1" flipV="1">
            <a:off x="7310142" y="2322819"/>
            <a:ext cx="821083" cy="392966"/>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Tree>
    <p:extLst>
      <p:ext uri="{BB962C8B-B14F-4D97-AF65-F5344CB8AC3E}">
        <p14:creationId xmlns:p14="http://schemas.microsoft.com/office/powerpoint/2010/main" val="252579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Photometric Observations</a:t>
            </a:r>
          </a:p>
          <a:p>
            <a:pPr marL="0" indent="0" algn="ctr">
              <a:buNone/>
            </a:pPr>
            <a:endParaRPr lang="en-US" sz="2400" dirty="0"/>
          </a:p>
          <a:p>
            <a:pPr marL="0" indent="0" algn="ctr">
              <a:buNone/>
            </a:pPr>
            <a:r>
              <a:rPr lang="en-US" sz="2400" dirty="0"/>
              <a:t>of Constellation Satellites</a:t>
            </a:r>
          </a:p>
        </p:txBody>
      </p:sp>
    </p:spTree>
    <p:extLst>
      <p:ext uri="{BB962C8B-B14F-4D97-AF65-F5344CB8AC3E}">
        <p14:creationId xmlns:p14="http://schemas.microsoft.com/office/powerpoint/2010/main" val="65743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Observed </a:t>
            </a:r>
            <a:r>
              <a:rPr lang="en-US" dirty="0" err="1"/>
              <a:t>Brightnesses</a:t>
            </a:r>
            <a:br>
              <a:rPr lang="en-US" dirty="0"/>
            </a:br>
            <a:r>
              <a:rPr lang="en-US" dirty="0"/>
              <a:t>of Constellation Satellites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37514"/>
                <a:ext cx="7826756" cy="5074156"/>
              </a:xfrm>
            </p:spPr>
            <p:txBody>
              <a:bodyPr/>
              <a:lstStyle/>
              <a:p>
                <a:r>
                  <a:rPr lang="en-US" sz="2000" dirty="0"/>
                  <a:t>Visible band </a:t>
                </a:r>
                <a:r>
                  <a:rPr lang="en-US" sz="2000" dirty="0" err="1"/>
                  <a:t>brightnesses</a:t>
                </a:r>
                <a:r>
                  <a:rPr lang="en-US" sz="2000" dirty="0"/>
                  <a:t> are measured in stellar magnitudes</a:t>
                </a:r>
              </a:p>
              <a:p>
                <a:pPr lvl="1"/>
                <a:r>
                  <a:rPr lang="en-US" sz="1800" dirty="0"/>
                  <a:t>Often normalized to a range equal to the constellation’s altitude, </a:t>
                </a:r>
                <a14:m>
                  <m:oMath xmlns:m="http://schemas.openxmlformats.org/officeDocument/2006/math">
                    <m:r>
                      <a:rPr lang="en-US" sz="1800" i="1">
                        <a:latin typeface="Cambria Math" panose="02040503050406030204" pitchFamily="18" charset="0"/>
                      </a:rPr>
                      <m:t>h</m:t>
                    </m:r>
                  </m:oMath>
                </a14:m>
                <a:endParaRPr lang="en-US" sz="1800" dirty="0"/>
              </a:p>
              <a:p>
                <a:pPr lvl="1"/>
                <a:r>
                  <a:rPr lang="en-US" sz="1800" dirty="0"/>
                  <a:t>Measured magnitudes are highly variable</a:t>
                </a:r>
              </a:p>
              <a:p>
                <a:pPr lvl="1"/>
                <a:r>
                  <a:rPr lang="en-US" sz="1800" dirty="0"/>
                  <a:t>Statistical analysis shows that the M(90%) and M(50%) quantile levels often differ by 1 magnitude or more</a:t>
                </a:r>
              </a:p>
              <a:p>
                <a:pPr>
                  <a:spcAft>
                    <a:spcPts val="600"/>
                  </a:spcAft>
                </a:pPr>
                <a:r>
                  <a:rPr lang="en-US" sz="2000" dirty="0"/>
                  <a:t>The maximum brightness limit recommended by the Astronomical Community, from the “</a:t>
                </a:r>
                <a:r>
                  <a:rPr lang="en-US" sz="2000" i="1" dirty="0"/>
                  <a:t>SatCon-1”</a:t>
                </a:r>
                <a:r>
                  <a:rPr lang="en-US" sz="2000" dirty="0"/>
                  <a:t> workshop</a:t>
                </a:r>
                <a:r>
                  <a:rPr lang="en-US" sz="2000" baseline="30000" dirty="0"/>
                  <a:t>1</a:t>
                </a:r>
                <a:endParaRPr lang="en-US" sz="600" baseline="30000" dirty="0"/>
              </a:p>
              <a:p>
                <a:pPr marL="0" indent="0">
                  <a:buNone/>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𝑴</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𝟕</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𝟐</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𝟓</m:t>
                      </m:r>
                      <m:r>
                        <a:rPr lang="en-US" sz="2400" b="1" i="1" smtClean="0">
                          <a:solidFill>
                            <a:srgbClr val="FF0000"/>
                          </a:solidFill>
                          <a:latin typeface="Cambria Math" panose="02040503050406030204" pitchFamily="18" charset="0"/>
                          <a:ea typeface="Cambria Math" panose="02040503050406030204" pitchFamily="18" charset="0"/>
                        </a:rPr>
                        <m:t>×</m:t>
                      </m:r>
                      <m:func>
                        <m:funcPr>
                          <m:ctrlPr>
                            <a:rPr lang="en-US" sz="2400" i="1">
                              <a:solidFill>
                                <a:srgbClr val="FF0000"/>
                              </a:solidFill>
                              <a:latin typeface="Cambria Math" panose="02040503050406030204" pitchFamily="18" charset="0"/>
                            </a:rPr>
                          </m:ctrlPr>
                        </m:funcPr>
                        <m:fName>
                          <m:sSub>
                            <m:sSubPr>
                              <m:ctrlPr>
                                <a:rPr lang="en-US" sz="2400"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𝐥𝐨𝐠</m:t>
                              </m:r>
                            </m:e>
                            <m:sub>
                              <m:r>
                                <a:rPr lang="en-US" sz="2400" b="1" i="1">
                                  <a:solidFill>
                                    <a:srgbClr val="FF0000"/>
                                  </a:solidFill>
                                  <a:latin typeface="Cambria Math" panose="02040503050406030204" pitchFamily="18" charset="0"/>
                                </a:rPr>
                                <m:t>𝟏𝟎</m:t>
                              </m:r>
                            </m:sub>
                          </m:sSub>
                        </m:fName>
                        <m:e>
                          <m:d>
                            <m:dPr>
                              <m:begChr m:val="["/>
                              <m:endChr m:val="]"/>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rPr>
                                <m:t>𝒉</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𝟓𝟓𝟎</m:t>
                              </m:r>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𝐤𝐦</m:t>
                              </m:r>
                              <m:r>
                                <a:rPr lang="en-US" sz="2400" b="1" i="1">
                                  <a:solidFill>
                                    <a:srgbClr val="FF0000"/>
                                  </a:solidFill>
                                  <a:latin typeface="Cambria Math" panose="02040503050406030204" pitchFamily="18" charset="0"/>
                                </a:rPr>
                                <m:t>)</m:t>
                              </m:r>
                            </m:e>
                          </m:d>
                        </m:e>
                      </m:func>
                    </m:oMath>
                  </m:oMathPara>
                </a14:m>
                <a:endParaRPr lang="en-US" sz="600" dirty="0"/>
              </a:p>
              <a:p>
                <a:r>
                  <a:rPr lang="en-US" sz="2200" dirty="0"/>
                  <a:t>Many constellation satellites are often observed to be brighter than this limit</a:t>
                </a:r>
              </a:p>
              <a:p>
                <a:pPr lvl="1"/>
                <a:r>
                  <a:rPr lang="en-US" sz="1800" dirty="0"/>
                  <a:t>For instance, early </a:t>
                </a:r>
                <a:r>
                  <a:rPr lang="en-US" sz="1800" dirty="0" err="1"/>
                  <a:t>Starlink</a:t>
                </a:r>
                <a:r>
                  <a:rPr lang="en-US" sz="1800" dirty="0"/>
                  <a:t> constellation satellites exceeded this recommended brightness limit most of the time (as shown in the plot)</a:t>
                </a:r>
              </a:p>
              <a:p>
                <a:r>
                  <a:rPr lang="en-US" sz="2000" u="sng" dirty="0">
                    <a:solidFill>
                      <a:schemeClr val="accent6"/>
                    </a:solidFill>
                  </a:rPr>
                  <a:t>Evaluation Goal</a:t>
                </a:r>
                <a:r>
                  <a:rPr lang="en-US" sz="2000" dirty="0">
                    <a:solidFill>
                      <a:schemeClr val="accent6"/>
                    </a:solidFill>
                  </a:rPr>
                  <a:t>:</a:t>
                </a:r>
                <a:r>
                  <a:rPr lang="en-US" sz="2000" dirty="0"/>
                  <a:t> Issue no light pollution warnings for constellations with satellites expected to be consistently less bright than the recommended </a:t>
                </a:r>
                <a:r>
                  <a:rPr lang="en-US" sz="2000" i="1" dirty="0" err="1"/>
                  <a:t>SatCon</a:t>
                </a:r>
                <a:r>
                  <a:rPr lang="en-US" sz="2000" i="1" dirty="0"/>
                  <a:t> </a:t>
                </a:r>
                <a:r>
                  <a:rPr lang="en-US" sz="2000" dirty="0"/>
                  <a:t>brightness limit</a:t>
                </a:r>
              </a:p>
              <a:p>
                <a:pPr lvl="1"/>
                <a:endParaRPr lang="en-US" sz="2800" dirty="0"/>
              </a:p>
              <a:p>
                <a:pPr marL="0" indent="0">
                  <a:buNone/>
                </a:pPr>
                <a:endParaRPr lang="en-US" sz="3200" dirty="0">
                  <a:solidFill>
                    <a:schemeClr val="accent6"/>
                  </a:solidFill>
                </a:endParaRPr>
              </a:p>
              <a:p>
                <a:pPr lvl="2"/>
                <a:endParaRPr lang="en-US" sz="600" dirty="0"/>
              </a:p>
              <a:p>
                <a:pPr marL="283464" lvl="1"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37514"/>
                <a:ext cx="7826756" cy="5074156"/>
              </a:xfrm>
              <a:blipFill>
                <a:blip r:embed="rId2"/>
                <a:stretch>
                  <a:fillRect l="-857" t="-601" r="-779" b="-2524"/>
                </a:stretch>
              </a:blipFill>
            </p:spPr>
            <p:txBody>
              <a:bodyPr/>
              <a:lstStyle/>
              <a:p>
                <a:r>
                  <a:rPr lang="en-US">
                    <a:noFill/>
                  </a:rPr>
                  <a:t> </a:t>
                </a:r>
              </a:p>
            </p:txBody>
          </p:sp>
        </mc:Fallback>
      </mc:AlternateContent>
      <p:sp>
        <p:nvSpPr>
          <p:cNvPr id="5" name="TextBox 4"/>
          <p:cNvSpPr txBox="1"/>
          <p:nvPr/>
        </p:nvSpPr>
        <p:spPr>
          <a:xfrm>
            <a:off x="0" y="6396335"/>
            <a:ext cx="10918479" cy="461665"/>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1</a:t>
            </a:r>
            <a:r>
              <a:rPr lang="en-US" sz="1200" dirty="0">
                <a:solidFill>
                  <a:schemeClr val="bg1">
                    <a:lumMod val="50000"/>
                  </a:schemeClr>
                </a:solidFill>
                <a:latin typeface="Arial" panose="020B0604020202020204" pitchFamily="34" charset="0"/>
                <a:cs typeface="Arial" panose="020B0604020202020204" pitchFamily="34" charset="0"/>
              </a:rPr>
              <a:t>Walker, C., </a:t>
            </a:r>
            <a:r>
              <a:rPr lang="en-US" sz="1200" i="1" dirty="0">
                <a:solidFill>
                  <a:schemeClr val="bg1">
                    <a:lumMod val="50000"/>
                  </a:schemeClr>
                </a:solidFill>
                <a:latin typeface="Arial" panose="020B0604020202020204" pitchFamily="34" charset="0"/>
                <a:cs typeface="Arial" panose="020B0604020202020204" pitchFamily="34" charset="0"/>
              </a:rPr>
              <a:t>et al.</a:t>
            </a:r>
            <a:r>
              <a:rPr lang="en-US" sz="1200" dirty="0">
                <a:solidFill>
                  <a:schemeClr val="bg1">
                    <a:lumMod val="50000"/>
                  </a:schemeClr>
                </a:solidFill>
                <a:latin typeface="Arial" panose="020B0604020202020204" pitchFamily="34" charset="0"/>
                <a:cs typeface="Arial" panose="020B0604020202020204" pitchFamily="34" charset="0"/>
              </a:rPr>
              <a:t>, “Impact of Satellite Constellations on Optical Astronomy and Recommendations Toward Mitigations” </a:t>
            </a:r>
            <a:r>
              <a:rPr lang="en-US" sz="1200" i="1" dirty="0">
                <a:solidFill>
                  <a:schemeClr val="bg1">
                    <a:lumMod val="50000"/>
                  </a:schemeClr>
                </a:solidFill>
                <a:latin typeface="Arial" panose="020B0604020202020204" pitchFamily="34" charset="0"/>
                <a:cs typeface="Arial" panose="020B0604020202020204" pitchFamily="34" charset="0"/>
              </a:rPr>
              <a:t>SatCon-1 Workshop</a:t>
            </a:r>
            <a:r>
              <a:rPr lang="en-US" sz="1200" dirty="0">
                <a:solidFill>
                  <a:schemeClr val="bg1">
                    <a:lumMod val="50000"/>
                  </a:schemeClr>
                </a:solidFill>
                <a:latin typeface="Arial" panose="020B0604020202020204" pitchFamily="34" charset="0"/>
                <a:cs typeface="Arial" panose="020B0604020202020204" pitchFamily="34" charset="0"/>
              </a:rPr>
              <a:t>, 2020.</a:t>
            </a:r>
          </a:p>
          <a:p>
            <a:r>
              <a:rPr lang="en-US" sz="1200" baseline="30000" dirty="0">
                <a:solidFill>
                  <a:schemeClr val="bg1">
                    <a:lumMod val="50000"/>
                  </a:schemeClr>
                </a:solidFill>
                <a:latin typeface="Arial" panose="020B0604020202020204" pitchFamily="34" charset="0"/>
                <a:cs typeface="Arial" panose="020B0604020202020204" pitchFamily="34" charset="0"/>
              </a:rPr>
              <a:t>2</a:t>
            </a:r>
            <a:r>
              <a:rPr lang="en-US" sz="1200" dirty="0">
                <a:solidFill>
                  <a:schemeClr val="bg1">
                    <a:lumMod val="50000"/>
                  </a:schemeClr>
                </a:solidFill>
                <a:latin typeface="Arial" panose="020B0604020202020204" pitchFamily="34" charset="0"/>
                <a:cs typeface="Arial" panose="020B0604020202020204" pitchFamily="34" charset="0"/>
              </a:rPr>
              <a:t>Malama, A., “The Brightness of </a:t>
            </a:r>
            <a:r>
              <a:rPr lang="en-US" sz="1200" dirty="0" err="1">
                <a:solidFill>
                  <a:schemeClr val="bg1">
                    <a:lumMod val="50000"/>
                  </a:schemeClr>
                </a:solidFill>
                <a:latin typeface="Arial" panose="020B0604020202020204" pitchFamily="34" charset="0"/>
                <a:cs typeface="Arial" panose="020B0604020202020204" pitchFamily="34" charset="0"/>
              </a:rPr>
              <a:t>VisorSat</a:t>
            </a:r>
            <a:r>
              <a:rPr lang="en-US" sz="1200" dirty="0">
                <a:solidFill>
                  <a:schemeClr val="bg1">
                    <a:lumMod val="50000"/>
                  </a:schemeClr>
                </a:solidFill>
                <a:latin typeface="Arial" panose="020B0604020202020204" pitchFamily="34" charset="0"/>
                <a:cs typeface="Arial" panose="020B0604020202020204" pitchFamily="34" charset="0"/>
              </a:rPr>
              <a:t>-Design </a:t>
            </a:r>
            <a:r>
              <a:rPr lang="en-US" sz="1200" dirty="0" err="1">
                <a:solidFill>
                  <a:schemeClr val="bg1">
                    <a:lumMod val="50000"/>
                  </a:schemeClr>
                </a:solidFill>
                <a:latin typeface="Arial" panose="020B0604020202020204" pitchFamily="34" charset="0"/>
                <a:cs typeface="Arial" panose="020B0604020202020204" pitchFamily="34" charset="0"/>
              </a:rPr>
              <a:t>Starlink</a:t>
            </a:r>
            <a:r>
              <a:rPr lang="en-US" sz="1200" dirty="0">
                <a:solidFill>
                  <a:schemeClr val="bg1">
                    <a:lumMod val="50000"/>
                  </a:schemeClr>
                </a:solidFill>
                <a:latin typeface="Arial" panose="020B0604020202020204" pitchFamily="34" charset="0"/>
                <a:cs typeface="Arial" panose="020B0604020202020204" pitchFamily="34" charset="0"/>
              </a:rPr>
              <a:t> Satellites” 2021.</a:t>
            </a:r>
          </a:p>
        </p:txBody>
      </p:sp>
      <p:sp>
        <p:nvSpPr>
          <p:cNvPr id="7" name="TextBox 6"/>
          <p:cNvSpPr txBox="1"/>
          <p:nvPr/>
        </p:nvSpPr>
        <p:spPr>
          <a:xfrm>
            <a:off x="8018536" y="4717543"/>
            <a:ext cx="3929973" cy="1446550"/>
          </a:xfrm>
          <a:prstGeom prst="rect">
            <a:avLst/>
          </a:prstGeom>
          <a:solidFill>
            <a:schemeClr val="bg1">
              <a:lumMod val="85000"/>
            </a:schemeClr>
          </a:solidFill>
        </p:spPr>
        <p:txBody>
          <a:bodyPr wrap="square" rtlCol="0">
            <a:spAutoFit/>
          </a:bodyPr>
          <a:lstStyle/>
          <a:p>
            <a:pPr algn="ctr"/>
            <a:r>
              <a:rPr lang="en-US" sz="2200" b="1" dirty="0">
                <a:solidFill>
                  <a:schemeClr val="accent6"/>
                </a:solidFill>
                <a:latin typeface="Arial" panose="020B0604020202020204" pitchFamily="34" charset="0"/>
                <a:cs typeface="Arial" panose="020B0604020202020204" pitchFamily="34" charset="0"/>
              </a:rPr>
              <a:t>Range-normalized magnitudes for 36 </a:t>
            </a:r>
            <a:r>
              <a:rPr lang="en-US" sz="2200" b="1" dirty="0" err="1">
                <a:solidFill>
                  <a:schemeClr val="accent6"/>
                </a:solidFill>
                <a:latin typeface="Arial" panose="020B0604020202020204" pitchFamily="34" charset="0"/>
                <a:cs typeface="Arial" panose="020B0604020202020204" pitchFamily="34" charset="0"/>
              </a:rPr>
              <a:t>Starlink</a:t>
            </a:r>
            <a:r>
              <a:rPr lang="en-US" sz="2200" b="1" dirty="0">
                <a:solidFill>
                  <a:schemeClr val="accent6"/>
                </a:solidFill>
                <a:latin typeface="Arial" panose="020B0604020202020204" pitchFamily="34" charset="0"/>
                <a:cs typeface="Arial" panose="020B0604020202020204" pitchFamily="34" charset="0"/>
              </a:rPr>
              <a:t> satellites</a:t>
            </a:r>
            <a:r>
              <a:rPr lang="en-US" sz="2200" b="1" baseline="30000" dirty="0">
                <a:solidFill>
                  <a:schemeClr val="accent6"/>
                </a:solidFill>
                <a:latin typeface="Arial" panose="020B0604020202020204" pitchFamily="34" charset="0"/>
                <a:cs typeface="Arial" panose="020B0604020202020204" pitchFamily="34" charset="0"/>
              </a:rPr>
              <a:t>2</a:t>
            </a:r>
            <a:r>
              <a:rPr lang="en-US" sz="2200" b="1" dirty="0">
                <a:solidFill>
                  <a:schemeClr val="accent6"/>
                </a:solidFill>
                <a:latin typeface="Arial" panose="020B0604020202020204" pitchFamily="34" charset="0"/>
                <a:cs typeface="Arial" panose="020B0604020202020204" pitchFamily="34" charset="0"/>
              </a:rPr>
              <a:t> observed during the first 50 days of 2021</a:t>
            </a:r>
            <a:endParaRPr lang="en-US" sz="2200" b="1" baseline="30000" dirty="0">
              <a:solidFill>
                <a:schemeClr val="accent6"/>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666" r="8394"/>
          <a:stretch/>
        </p:blipFill>
        <p:spPr>
          <a:xfrm>
            <a:off x="7826756" y="1159698"/>
            <a:ext cx="4093029" cy="3529584"/>
          </a:xfrm>
          <a:prstGeom prst="rect">
            <a:avLst/>
          </a:prstGeom>
        </p:spPr>
      </p:pic>
      <p:cxnSp>
        <p:nvCxnSpPr>
          <p:cNvPr id="8" name="Straight Arrow Connector 7"/>
          <p:cNvCxnSpPr/>
          <p:nvPr/>
        </p:nvCxnSpPr>
        <p:spPr bwMode="auto">
          <a:xfrm>
            <a:off x="6572816" y="3730028"/>
            <a:ext cx="1253940" cy="199176"/>
          </a:xfrm>
          <a:prstGeom prst="straightConnector1">
            <a:avLst/>
          </a:prstGeom>
          <a:solidFill>
            <a:schemeClr val="accent1"/>
          </a:solidFill>
          <a:ln w="31750" cap="flat" cmpd="sng" algn="ctr">
            <a:solidFill>
              <a:srgbClr val="FF0000"/>
            </a:solidFill>
            <a:prstDash val="solid"/>
            <a:round/>
            <a:headEnd type="none" w="med" len="med"/>
            <a:tailEnd type="stealth" w="lg" len="lg"/>
          </a:ln>
          <a:effectLst/>
        </p:spPr>
      </p:cxnSp>
    </p:spTree>
    <p:extLst>
      <p:ext uri="{BB962C8B-B14F-4D97-AF65-F5344CB8AC3E}">
        <p14:creationId xmlns:p14="http://schemas.microsoft.com/office/powerpoint/2010/main" val="141653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Satellite </a:t>
            </a:r>
            <a:r>
              <a:rPr lang="en-US" dirty="0" err="1"/>
              <a:t>Brightnesses</a:t>
            </a:r>
            <a:br>
              <a:rPr lang="en-US" dirty="0"/>
            </a:br>
            <a:r>
              <a:rPr lang="en-US" dirty="0"/>
              <a:t>for Three Current Constellations</a:t>
            </a:r>
          </a:p>
        </p:txBody>
      </p:sp>
      <p:sp>
        <p:nvSpPr>
          <p:cNvPr id="9" name="TextBox 8"/>
          <p:cNvSpPr txBox="1"/>
          <p:nvPr/>
        </p:nvSpPr>
        <p:spPr>
          <a:xfrm>
            <a:off x="0" y="6396335"/>
            <a:ext cx="10755516" cy="461665"/>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a:t>
            </a:r>
            <a:r>
              <a:rPr lang="en-US" sz="1200" dirty="0">
                <a:solidFill>
                  <a:schemeClr val="bg1">
                    <a:lumMod val="50000"/>
                  </a:schemeClr>
                </a:solidFill>
                <a:latin typeface="Arial" panose="020B0604020202020204" pitchFamily="34" charset="0"/>
                <a:cs typeface="Arial" panose="020B0604020202020204" pitchFamily="34" charset="0"/>
              </a:rPr>
              <a:t>Neglecting atmospheric extinction, and based on clear-filter photometric light-curve data measured by the MMT automated observatory: </a:t>
            </a:r>
            <a:r>
              <a:rPr lang="en-US" sz="1200" dirty="0" err="1">
                <a:solidFill>
                  <a:schemeClr val="bg1">
                    <a:lumMod val="50000"/>
                  </a:schemeClr>
                </a:solidFill>
                <a:latin typeface="Arial" panose="020B0604020202020204" pitchFamily="34" charset="0"/>
                <a:cs typeface="Arial" panose="020B0604020202020204" pitchFamily="34" charset="0"/>
              </a:rPr>
              <a:t>Karpov</a:t>
            </a:r>
            <a:r>
              <a:rPr lang="en-US" sz="1200" dirty="0">
                <a:solidFill>
                  <a:schemeClr val="bg1">
                    <a:lumMod val="50000"/>
                  </a:schemeClr>
                </a:solidFill>
                <a:latin typeface="Arial" panose="020B0604020202020204" pitchFamily="34" charset="0"/>
                <a:cs typeface="Arial" panose="020B0604020202020204" pitchFamily="34" charset="0"/>
              </a:rPr>
              <a:t>, S., </a:t>
            </a:r>
            <a:r>
              <a:rPr lang="en-US" sz="1200" i="1" dirty="0">
                <a:solidFill>
                  <a:schemeClr val="bg1">
                    <a:lumMod val="50000"/>
                  </a:schemeClr>
                </a:solidFill>
                <a:latin typeface="Arial" panose="020B0604020202020204" pitchFamily="34" charset="0"/>
                <a:cs typeface="Arial" panose="020B0604020202020204" pitchFamily="34" charset="0"/>
              </a:rPr>
              <a:t>et al.</a:t>
            </a:r>
            <a:r>
              <a:rPr lang="en-US" sz="1200" dirty="0">
                <a:solidFill>
                  <a:schemeClr val="bg1">
                    <a:lumMod val="50000"/>
                  </a:schemeClr>
                </a:solidFill>
                <a:latin typeface="Arial" panose="020B0604020202020204" pitchFamily="34" charset="0"/>
                <a:cs typeface="Arial" panose="020B0604020202020204" pitchFamily="34" charset="0"/>
              </a:rPr>
              <a:t>, “Photometric Calibration of a Wide-Field Sky Survey Data from Mini-</a:t>
            </a:r>
            <a:r>
              <a:rPr lang="en-US" sz="1200" dirty="0" err="1">
                <a:solidFill>
                  <a:schemeClr val="bg1">
                    <a:lumMod val="50000"/>
                  </a:schemeClr>
                </a:solidFill>
                <a:latin typeface="Arial" panose="020B0604020202020204" pitchFamily="34" charset="0"/>
                <a:cs typeface="Arial" panose="020B0604020202020204" pitchFamily="34" charset="0"/>
              </a:rPr>
              <a:t>MegaTORTORA</a:t>
            </a:r>
            <a:r>
              <a:rPr lang="en-US" sz="1200" dirty="0">
                <a:solidFill>
                  <a:schemeClr val="bg1">
                    <a:lumMod val="50000"/>
                  </a:schemeClr>
                </a:solidFill>
                <a:latin typeface="Arial" panose="020B0604020202020204" pitchFamily="34" charset="0"/>
                <a:cs typeface="Arial" panose="020B0604020202020204" pitchFamily="34" charset="0"/>
              </a:rPr>
              <a:t>,” </a:t>
            </a:r>
            <a:r>
              <a:rPr lang="en-US" sz="1200" i="1" dirty="0">
                <a:solidFill>
                  <a:schemeClr val="bg1">
                    <a:lumMod val="50000"/>
                  </a:schemeClr>
                </a:solidFill>
                <a:latin typeface="Arial" panose="020B0604020202020204" pitchFamily="34" charset="0"/>
                <a:cs typeface="Arial" panose="020B0604020202020204" pitchFamily="34" charset="0"/>
              </a:rPr>
              <a:t>Astronomical Notes</a:t>
            </a:r>
            <a:r>
              <a:rPr lang="en-US" sz="1200" dirty="0">
                <a:solidFill>
                  <a:schemeClr val="bg1">
                    <a:lumMod val="50000"/>
                  </a:schemeClr>
                </a:solidFill>
                <a:latin typeface="Arial" panose="020B0604020202020204" pitchFamily="34" charset="0"/>
                <a:cs typeface="Arial" panose="020B0604020202020204" pitchFamily="34" charset="0"/>
              </a:rPr>
              <a:t>, 2018.</a:t>
            </a:r>
          </a:p>
        </p:txBody>
      </p:sp>
      <p:grpSp>
        <p:nvGrpSpPr>
          <p:cNvPr id="5" name="Group 4"/>
          <p:cNvGrpSpPr/>
          <p:nvPr/>
        </p:nvGrpSpPr>
        <p:grpSpPr>
          <a:xfrm>
            <a:off x="907518" y="1255497"/>
            <a:ext cx="3017520" cy="4432595"/>
            <a:chOff x="907518" y="1255497"/>
            <a:chExt cx="3017520" cy="4432595"/>
          </a:xfrm>
        </p:grpSpPr>
        <p:sp>
          <p:nvSpPr>
            <p:cNvPr id="6" name="TextBox 5"/>
            <p:cNvSpPr txBox="1"/>
            <p:nvPr/>
          </p:nvSpPr>
          <p:spPr>
            <a:xfrm>
              <a:off x="907518" y="3933766"/>
              <a:ext cx="3017520" cy="1754326"/>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Starlink</a:t>
              </a:r>
              <a:r>
                <a:rPr lang="en-US" b="1" dirty="0">
                  <a:solidFill>
                    <a:schemeClr val="accent6"/>
                  </a:solidFill>
                  <a:latin typeface="Arial" panose="020B0604020202020204" pitchFamily="34" charset="0"/>
                  <a:cs typeface="Arial" panose="020B0604020202020204" pitchFamily="34" charset="0"/>
                </a:rPr>
                <a:t> Constellation</a:t>
              </a:r>
            </a:p>
            <a:p>
              <a:pPr algn="ctr"/>
              <a:r>
                <a:rPr lang="en-US" b="1" dirty="0">
                  <a:solidFill>
                    <a:schemeClr val="accent6"/>
                  </a:solidFill>
                  <a:latin typeface="Arial" panose="020B0604020202020204" pitchFamily="34" charset="0"/>
                  <a:cs typeface="Arial" panose="020B0604020202020204" pitchFamily="34" charset="0"/>
                </a:rPr>
                <a:t>1</a:t>
              </a:r>
              <a:r>
                <a:rPr lang="en-US" b="1" baseline="30000" dirty="0">
                  <a:solidFill>
                    <a:schemeClr val="accent6"/>
                  </a:solidFill>
                  <a:latin typeface="Arial" panose="020B0604020202020204" pitchFamily="34" charset="0"/>
                  <a:cs typeface="Arial" panose="020B0604020202020204" pitchFamily="34" charset="0"/>
                </a:rPr>
                <a:t>st</a:t>
              </a:r>
              <a:r>
                <a:rPr lang="en-US" b="1" dirty="0">
                  <a:solidFill>
                    <a:schemeClr val="accent6"/>
                  </a:solidFill>
                  <a:latin typeface="Arial" panose="020B0604020202020204" pitchFamily="34" charset="0"/>
                  <a:cs typeface="Arial" panose="020B0604020202020204" pitchFamily="34" charset="0"/>
                </a:rPr>
                <a:t> Shell</a:t>
              </a: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99.9% of observed zenith </a:t>
              </a:r>
              <a:r>
                <a:rPr lang="en-US" b="1" dirty="0" err="1">
                  <a:latin typeface="Arial" panose="020B0604020202020204" pitchFamily="34" charset="0"/>
                  <a:cs typeface="Arial" panose="020B0604020202020204" pitchFamily="34" charset="0"/>
                </a:rPr>
                <a:t>brightnesses</a:t>
              </a:r>
              <a:r>
                <a:rPr lang="en-US" b="1" dirty="0">
                  <a:latin typeface="Arial" panose="020B0604020202020204" pitchFamily="34" charset="0"/>
                  <a:cs typeface="Arial" panose="020B0604020202020204" pitchFamily="34" charset="0"/>
                </a:rPr>
                <a:t> exceed the </a:t>
              </a:r>
              <a:r>
                <a:rPr lang="en-US" b="1" i="1" dirty="0" err="1">
                  <a:latin typeface="Arial" panose="020B0604020202020204" pitchFamily="34" charset="0"/>
                  <a:cs typeface="Arial" panose="020B0604020202020204" pitchFamily="34" charset="0"/>
                </a:rPr>
                <a:t>SatCon</a:t>
              </a:r>
              <a:r>
                <a:rPr lang="en-US" b="1" i="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recommendation marked with red line*</a:t>
              </a:r>
              <a:endParaRPr lang="en-US" b="1" baseline="30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924" r="8141"/>
            <a:stretch/>
          </p:blipFill>
          <p:spPr>
            <a:xfrm>
              <a:off x="933646" y="1255497"/>
              <a:ext cx="2934789" cy="2560320"/>
            </a:xfrm>
            <a:prstGeom prst="rect">
              <a:avLst/>
            </a:prstGeom>
          </p:spPr>
        </p:pic>
      </p:grpSp>
      <p:grpSp>
        <p:nvGrpSpPr>
          <p:cNvPr id="3" name="Group 2"/>
          <p:cNvGrpSpPr/>
          <p:nvPr/>
        </p:nvGrpSpPr>
        <p:grpSpPr>
          <a:xfrm>
            <a:off x="4562699" y="1255497"/>
            <a:ext cx="3017520" cy="4423886"/>
            <a:chOff x="4587329" y="1255497"/>
            <a:chExt cx="3017520" cy="4423886"/>
          </a:xfrm>
        </p:grpSpPr>
        <p:sp>
          <p:nvSpPr>
            <p:cNvPr id="7" name="TextBox 6"/>
            <p:cNvSpPr txBox="1"/>
            <p:nvPr/>
          </p:nvSpPr>
          <p:spPr>
            <a:xfrm>
              <a:off x="4587329" y="3925057"/>
              <a:ext cx="3017520" cy="1754326"/>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OneWeb</a:t>
              </a:r>
              <a:r>
                <a:rPr lang="en-US" b="1" dirty="0">
                  <a:solidFill>
                    <a:schemeClr val="accent6"/>
                  </a:solidFill>
                  <a:latin typeface="Arial" panose="020B0604020202020204" pitchFamily="34" charset="0"/>
                  <a:cs typeface="Arial" panose="020B0604020202020204" pitchFamily="34" charset="0"/>
                </a:rPr>
                <a:t> Constellation </a:t>
              </a:r>
            </a:p>
            <a:p>
              <a:pPr algn="ctr"/>
              <a:r>
                <a:rPr lang="en-US" b="1" dirty="0">
                  <a:solidFill>
                    <a:schemeClr val="accent6"/>
                  </a:solidFill>
                  <a:latin typeface="Arial" panose="020B0604020202020204" pitchFamily="34" charset="0"/>
                  <a:cs typeface="Arial" panose="020B0604020202020204" pitchFamily="34" charset="0"/>
                </a:rPr>
                <a:t>Phase 1</a:t>
              </a: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65.7% of observed zenith </a:t>
              </a:r>
              <a:r>
                <a:rPr lang="en-US" b="1" dirty="0" err="1">
                  <a:latin typeface="Arial" panose="020B0604020202020204" pitchFamily="34" charset="0"/>
                  <a:cs typeface="Arial" panose="020B0604020202020204" pitchFamily="34" charset="0"/>
                </a:rPr>
                <a:t>brightnesses</a:t>
              </a:r>
              <a:r>
                <a:rPr lang="en-US" b="1" dirty="0">
                  <a:latin typeface="Arial" panose="020B0604020202020204" pitchFamily="34" charset="0"/>
                  <a:cs typeface="Arial" panose="020B0604020202020204" pitchFamily="34" charset="0"/>
                </a:rPr>
                <a:t> exceed the </a:t>
              </a:r>
              <a:r>
                <a:rPr lang="en-US" b="1" i="1" dirty="0" err="1">
                  <a:latin typeface="Arial" panose="020B0604020202020204" pitchFamily="34" charset="0"/>
                  <a:cs typeface="Arial" panose="020B0604020202020204" pitchFamily="34" charset="0"/>
                </a:rPr>
                <a:t>SatCon</a:t>
              </a:r>
              <a:r>
                <a:rPr lang="en-US" b="1" i="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recommendation marked with red line*</a:t>
              </a:r>
              <a:endParaRPr lang="en-US" b="1" baseline="300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078" r="8202"/>
            <a:stretch/>
          </p:blipFill>
          <p:spPr>
            <a:xfrm>
              <a:off x="4624244" y="1255497"/>
              <a:ext cx="2927438" cy="2560320"/>
            </a:xfrm>
            <a:prstGeom prst="rect">
              <a:avLst/>
            </a:prstGeom>
          </p:spPr>
        </p:pic>
      </p:grpSp>
      <p:grpSp>
        <p:nvGrpSpPr>
          <p:cNvPr id="4" name="Group 3"/>
          <p:cNvGrpSpPr/>
          <p:nvPr/>
        </p:nvGrpSpPr>
        <p:grpSpPr>
          <a:xfrm>
            <a:off x="8217880" y="1255497"/>
            <a:ext cx="3033382" cy="4423886"/>
            <a:chOff x="8217880" y="1255497"/>
            <a:chExt cx="3033382" cy="4423886"/>
          </a:xfrm>
        </p:grpSpPr>
        <p:sp>
          <p:nvSpPr>
            <p:cNvPr id="8" name="TextBox 7"/>
            <p:cNvSpPr txBox="1"/>
            <p:nvPr/>
          </p:nvSpPr>
          <p:spPr>
            <a:xfrm>
              <a:off x="8230926" y="3925057"/>
              <a:ext cx="3017520" cy="1754326"/>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Iridium 2</a:t>
              </a:r>
              <a:r>
                <a:rPr lang="en-US" b="1" baseline="30000" dirty="0">
                  <a:solidFill>
                    <a:schemeClr val="accent6"/>
                  </a:solidFill>
                  <a:latin typeface="Arial" panose="020B0604020202020204" pitchFamily="34" charset="0"/>
                  <a:cs typeface="Arial" panose="020B0604020202020204" pitchFamily="34" charset="0"/>
                </a:rPr>
                <a:t>nd</a:t>
              </a:r>
              <a:r>
                <a:rPr lang="en-US" b="1" dirty="0">
                  <a:solidFill>
                    <a:schemeClr val="accent6"/>
                  </a:solidFill>
                  <a:latin typeface="Arial" panose="020B0604020202020204" pitchFamily="34" charset="0"/>
                  <a:cs typeface="Arial" panose="020B0604020202020204" pitchFamily="34" charset="0"/>
                </a:rPr>
                <a:t> Generation</a:t>
              </a:r>
            </a:p>
            <a:p>
              <a:pPr algn="ctr"/>
              <a:r>
                <a:rPr lang="en-US" b="1" dirty="0">
                  <a:solidFill>
                    <a:schemeClr val="accent6"/>
                  </a:solidFill>
                  <a:latin typeface="Arial" panose="020B0604020202020204" pitchFamily="34" charset="0"/>
                  <a:cs typeface="Arial" panose="020B0604020202020204" pitchFamily="34" charset="0"/>
                </a:rPr>
                <a:t>Constellation</a:t>
              </a:r>
            </a:p>
            <a:p>
              <a:pPr algn="ctr"/>
              <a:r>
                <a:rPr lang="en-US" b="1" dirty="0">
                  <a:latin typeface="Arial" panose="020B0604020202020204" pitchFamily="34" charset="0"/>
                  <a:cs typeface="Arial" panose="020B0604020202020204" pitchFamily="34" charset="0"/>
                </a:rPr>
                <a:t>100% of observed zenith </a:t>
              </a:r>
              <a:r>
                <a:rPr lang="en-US" b="1" dirty="0" err="1">
                  <a:latin typeface="Arial" panose="020B0604020202020204" pitchFamily="34" charset="0"/>
                  <a:cs typeface="Arial" panose="020B0604020202020204" pitchFamily="34" charset="0"/>
                </a:rPr>
                <a:t>brightnesses</a:t>
              </a:r>
              <a:r>
                <a:rPr lang="en-US" b="1" dirty="0">
                  <a:latin typeface="Arial" panose="020B0604020202020204" pitchFamily="34" charset="0"/>
                  <a:cs typeface="Arial" panose="020B0604020202020204" pitchFamily="34" charset="0"/>
                </a:rPr>
                <a:t> exceed the </a:t>
              </a:r>
              <a:r>
                <a:rPr lang="en-US" b="1" i="1" dirty="0" err="1">
                  <a:latin typeface="Arial" panose="020B0604020202020204" pitchFamily="34" charset="0"/>
                  <a:cs typeface="Arial" panose="020B0604020202020204" pitchFamily="34" charset="0"/>
                </a:rPr>
                <a:t>SatCon</a:t>
              </a:r>
              <a:r>
                <a:rPr lang="en-US" b="1" i="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recommendation marked with red line*</a:t>
              </a:r>
              <a:endParaRPr lang="en-US" b="1" baseline="30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3303" r="7874"/>
            <a:stretch/>
          </p:blipFill>
          <p:spPr>
            <a:xfrm>
              <a:off x="8217880" y="1255497"/>
              <a:ext cx="3033382" cy="2560320"/>
            </a:xfrm>
            <a:prstGeom prst="rect">
              <a:avLst/>
            </a:prstGeom>
          </p:spPr>
        </p:pic>
      </p:grpSp>
    </p:spTree>
    <p:extLst>
      <p:ext uri="{BB962C8B-B14F-4D97-AF65-F5344CB8AC3E}">
        <p14:creationId xmlns:p14="http://schemas.microsoft.com/office/powerpoint/2010/main" val="2791618670"/>
      </p:ext>
    </p:extLst>
  </p:cSld>
  <p:clrMapOvr>
    <a:masterClrMapping/>
  </p:clrMapOvr>
</p:sld>
</file>

<file path=ppt/theme/theme1.xml><?xml version="1.0" encoding="utf-8"?>
<a:theme xmlns:a="http://schemas.openxmlformats.org/drawingml/2006/main" name="1_presentationtemplate (3)">
  <a:themeElements>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lnDef>
  </a:objectDefaults>
  <a:extraClrSchemeLst>
    <a:extraClrScheme>
      <a:clrScheme name="presentationtemplate (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template (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template (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template (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template (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template (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RA_WidescreenTemplate_2022" id="{13E54292-0625-4983-9123-51749740A30D}" vid="{41CCC738-08EB-4FDB-9475-BC06CB11C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7EC86D36B0224CA5C4FAED4D431100" ma:contentTypeVersion="11" ma:contentTypeDescription="Create a new document." ma:contentTypeScope="" ma:versionID="75c53a7622c0f1b365079235fc462bc8">
  <xsd:schema xmlns:xsd="http://www.w3.org/2001/XMLSchema" xmlns:xs="http://www.w3.org/2001/XMLSchema" xmlns:p="http://schemas.microsoft.com/office/2006/metadata/properties" xmlns:ns2="bd627bbc-ad98-446e-a4a8-6f15fe66cb86" xmlns:ns3="c27f5fce-b55c-4d22-8eb2-bd0448788fc7" targetNamespace="http://schemas.microsoft.com/office/2006/metadata/properties" ma:root="true" ma:fieldsID="bb88545231e2151ab290e14f8495a743" ns2:_="" ns3:_="">
    <xsd:import namespace="bd627bbc-ad98-446e-a4a8-6f15fe66cb86"/>
    <xsd:import namespace="c27f5fce-b55c-4d22-8eb2-bd0448788fc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627bbc-ad98-446e-a4a8-6f15fe66cb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7f5fce-b55c-4d22-8eb2-bd0448788fc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2B10E3-7A02-4A11-82C6-58AE189A72C6}">
  <ds:schemaRefs>
    <ds:schemaRef ds:uri="http://schemas.microsoft.com/sharepoint/v3/contenttype/forms"/>
  </ds:schemaRefs>
</ds:datastoreItem>
</file>

<file path=customXml/itemProps2.xml><?xml version="1.0" encoding="utf-8"?>
<ds:datastoreItem xmlns:ds="http://schemas.openxmlformats.org/officeDocument/2006/customXml" ds:itemID="{7FBEDA1E-98E0-45AD-8191-A7E668B1E7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627bbc-ad98-446e-a4a8-6f15fe66cb86"/>
    <ds:schemaRef ds:uri="c27f5fce-b55c-4d22-8eb2-bd0448788f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79B05C-9261-4404-96F0-1B121FBC3CD1}">
  <ds:schemaRefs>
    <ds:schemaRef ds:uri="http://purl.org/dc/dcmitype/"/>
    <ds:schemaRef ds:uri="bd627bbc-ad98-446e-a4a8-6f15fe66cb86"/>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c27f5fce-b55c-4d22-8eb2-bd0448788fc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CARA_WidescreenTemplate_2022</Template>
  <TotalTime>19273</TotalTime>
  <Words>4259</Words>
  <Application>Microsoft Office PowerPoint</Application>
  <PresentationFormat>Widescreen</PresentationFormat>
  <Paragraphs>664</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vt:lpstr>
      <vt:lpstr>Cambria Math</vt:lpstr>
      <vt:lpstr>Courier New</vt:lpstr>
      <vt:lpstr>Symbol</vt:lpstr>
      <vt:lpstr>Times New Roman</vt:lpstr>
      <vt:lpstr>1_presentationtemplate (3)</vt:lpstr>
      <vt:lpstr>EvaluateLightPollution  Software to Evaluate Astronomical Light Pollution Risks from Satellite Constellations</vt:lpstr>
      <vt:lpstr>Outline</vt:lpstr>
      <vt:lpstr>Motivation</vt:lpstr>
      <vt:lpstr>Research and Development Objectives</vt:lpstr>
      <vt:lpstr>Overview of Constellation Light Pollution Evaluation Software</vt:lpstr>
      <vt:lpstr>Overview of Constellation Light Pollution in the Visible and Near-Infrared Spectral Bands</vt:lpstr>
      <vt:lpstr>Program EvaluateLightPollution</vt:lpstr>
      <vt:lpstr>Observed Brightnesses of Constellation Satellites</vt:lpstr>
      <vt:lpstr>Comparing Satellite Brightnesses for Three Current Constellations</vt:lpstr>
      <vt:lpstr>Apparent Magnitudes Change with the Observation Zenith Angle*</vt:lpstr>
      <vt:lpstr>Program EvaluateLightPollution</vt:lpstr>
      <vt:lpstr>Constellations Analyzed in Provided EvaluateLightPollution Examples1,2</vt:lpstr>
      <vt:lpstr>Constellation Light Pollution Color Coded Evaluation Levels </vt:lpstr>
      <vt:lpstr>EvaluateLightPollution Software Light Pollution Summary Plots</vt:lpstr>
      <vt:lpstr>Light Pollution Indicator Changes with Solar Depression Angle (SDA) and Latitude</vt:lpstr>
      <vt:lpstr>Light Pollution from Different Constellations Varies Differently with SDA and Latitude</vt:lpstr>
      <vt:lpstr>High Altitude Constellations Create Light Pollution Later into Astronomical Night</vt:lpstr>
      <vt:lpstr>Program EvaluateLightPollution</vt:lpstr>
      <vt:lpstr>Usage Instructions for EvaluateLightPollution Page 1 of 2</vt:lpstr>
      <vt:lpstr>Usage Instructions for EvaluateLightPollution Page 2 of 2</vt:lpstr>
      <vt:lpstr>Program EvaluateLightPollution</vt:lpstr>
      <vt:lpstr>Program EvaluateLightPollution: Source Code and Input/Output Parameters</vt:lpstr>
      <vt:lpstr>Example Input Parameter File* Starlink1stShell_MeasuredBrightness.m</vt:lpstr>
      <vt:lpstr>Example Input Parameter File* Starlink1stGen_MeasuredBrightness.m</vt:lpstr>
      <vt:lpstr>Example Output Report File Starlink1stGen_MeasuredBrightness_ZenMax90_Extinct0.12_Report.txt</vt:lpstr>
      <vt:lpstr>Example Output  Evaluation Table Starlink1stGen_MeasuredBrightness_ZenMax90_Extinct0.12_AllLats.xlsx</vt:lpstr>
      <vt:lpstr>Example Photometric Analysis Plot StarLink_VisorSat_550km_Sc1_20210101_20210221_Ns36_Nt46_Nd17245_Nc3_MagPhase.png</vt:lpstr>
      <vt:lpstr>Program EvaluateLightPollution</vt:lpstr>
      <vt:lpstr>EvaluateLightPollution Analysis Examples (function RunExamples.m)  </vt:lpstr>
      <vt:lpstr>Program EvaluateLightPollution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FGST Covariance Mis-Match Investigation</dc:title>
  <dc:creator>Travis Lechtenberg</dc:creator>
  <cp:lastModifiedBy>Jon Halpin</cp:lastModifiedBy>
  <cp:revision>1048</cp:revision>
  <dcterms:created xsi:type="dcterms:W3CDTF">2022-03-14T14:49:19Z</dcterms:created>
  <dcterms:modified xsi:type="dcterms:W3CDTF">2024-11-25T15:08:15Z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0x010100267EC86D36B0224CA5C4FAED4D431100</vt:lpwstr>
  </property>
</Properties>
</file>