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15"/>
  </p:notesMasterIdLst>
  <p:sldIdLst>
    <p:sldId id="256" r:id="rId5"/>
    <p:sldId id="257" r:id="rId6"/>
    <p:sldId id="4846" r:id="rId7"/>
    <p:sldId id="4844" r:id="rId8"/>
    <p:sldId id="4849" r:id="rId9"/>
    <p:sldId id="4850" r:id="rId10"/>
    <p:sldId id="4848" r:id="rId11"/>
    <p:sldId id="4847" r:id="rId12"/>
    <p:sldId id="4853" r:id="rId13"/>
    <p:sldId id="485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CAEEC4B-73E7-5578-AF5B-82605C976F62}" name="Lind, Brianna (Contractor)" initials="L(" userId="S::blind@contractor.usgs.gov::a6249442-0e5f-439c-b514-e42e26c70ac6" providerId="AD"/>
  <p188:author id="{A7CB1971-B0D8-B0F4-ECFE-6EA86ACE723A}" name="Bolch, Erik (Contractor)" initials="B(" userId="S::ebolch@contractor.usgs.gov::c7f67dfb-0f04-4949-9eb2-3f8246102082" providerId="AD"/>
  <p188:author id="{060A8187-02A8-D5E2-E07E-76CD35D17028}" name="Arab, Saeed (Contractor)" initials="AS(" userId="S::sarab@contractor.usgs.gov::b002be87-c8ba-4729-83db-7e7ec0778376" providerId="AD"/>
  <p188:author id="{675B3E8F-EDC0-3BAB-966E-08643FAA4628}" name="Jami, Mahsa (Contractor)" initials="J(" userId="S::mjami@contractor.usgs.gov::0912b1bc-5002-4ee2-af8d-c8453579e157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iesz, Aaron (Contractor) M" initials="FA(M" lastIdx="3" clrIdx="0">
    <p:extLst>
      <p:ext uri="{19B8F6BF-5375-455C-9EA6-DF929625EA0E}">
        <p15:presenceInfo xmlns:p15="http://schemas.microsoft.com/office/powerpoint/2012/main" userId="S::afriesz@contractor.usgs.gov::5ebf3caf-2242-4492-bebe-5bd50eab21f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5B9BD5"/>
    <a:srgbClr val="46B5D3"/>
    <a:srgbClr val="2276AC"/>
    <a:srgbClr val="1467AD"/>
    <a:srgbClr val="FFFFFE"/>
    <a:srgbClr val="61D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4B1640-B2D1-1CC8-5573-F318F59C3D00}" v="8" dt="2023-04-19T14:18:02.777"/>
    <p1510:client id="{7050AAA7-2376-4852-B2CE-E9CE7720830B}" v="35" dt="2023-04-19T17:05:26.997"/>
    <p1510:client id="{8571D95A-2F6E-439B-8B9A-B67AA8DA3EC6}" v="302" dt="2023-04-19T16:02:03.715"/>
    <p1510:client id="{A79552D7-A3AE-4749-82B9-60B45CAC17AE}" v="2" dt="2023-04-19T15:06:33.638"/>
    <p1510:client id="{B9E042E9-7FFF-5E3D-DB6E-FC6080982757}" v="18" dt="2023-04-19T14:29:22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00" autoAdjust="0"/>
  </p:normalViewPr>
  <p:slideViewPr>
    <p:cSldViewPr snapToGrid="0">
      <p:cViewPr varScale="1">
        <p:scale>
          <a:sx n="115" d="100"/>
          <a:sy n="115" d="100"/>
        </p:scale>
        <p:origin x="1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076C7-C9A1-401B-8988-1C56BBB9C29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B42DC-1DCF-47A9-A434-AD1793EBD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4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9B42DC-1DCF-47A9-A434-AD1793EBD8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85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9B42DC-1DCF-47A9-A434-AD1793EBD8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95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9B42DC-1DCF-47A9-A434-AD1793EBD8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40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Coverage beam scatter in a day – better night scene</a:t>
            </a:r>
          </a:p>
          <a:p>
            <a:r>
              <a:rPr lang="en-US" dirty="0"/>
              <a:t>Full power beam will penetrate better – better works in 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9B42DC-1DCF-47A9-A434-AD1793EBD8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22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0C61-D879-4548-AE45-D393BDB296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39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0C61-D879-4548-AE45-D393BDB296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76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0C61-D879-4548-AE45-D393BDB296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77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0C61-D879-4548-AE45-D393BDB296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25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0B88A0"/>
                </a:solidFill>
                <a:effectLst/>
                <a:latin typeface="Lato" panose="020F0502020204030203" pitchFamily="34" charset="0"/>
              </a:rPr>
              <a:t>GEDI has the highest resolution and densest sampling of any lidar ever put in orbit.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9B42DC-1DCF-47A9-A434-AD1793EBD8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28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0B88A0"/>
                </a:solidFill>
                <a:effectLst/>
                <a:latin typeface="Lato" panose="020F0502020204030203" pitchFamily="34" charset="0"/>
              </a:rPr>
              <a:t>GEDI has the highest resolution and densest sampling of any lidar ever put in orbit.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9B42DC-1DCF-47A9-A434-AD1793EBD8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0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5449-917A-4343-9AED-4F675083EBA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5BFF-DC23-4561-9B83-263147835F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22913FFF-B778-F78E-7370-26271FE11B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75672" y="106598"/>
            <a:ext cx="2393532" cy="10411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C08787-4737-609B-9103-1B1FF8A8A42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86" y="100733"/>
            <a:ext cx="1246077" cy="1047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872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5449-917A-4343-9AED-4F675083EBA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5BFF-DC23-4561-9B83-263147835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0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5449-917A-4343-9AED-4F675083EBA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5BFF-DC23-4561-9B83-263147835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26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5449-917A-4343-9AED-4F675083EBA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5BFF-DC23-4561-9B83-263147835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65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5449-917A-4343-9AED-4F675083EBA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5BFF-DC23-4561-9B83-263147835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50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5449-917A-4343-9AED-4F675083EBA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5BFF-DC23-4561-9B83-263147835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30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5449-917A-4343-9AED-4F675083EBA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5BFF-DC23-4561-9B83-263147835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76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5449-917A-4343-9AED-4F675083EBA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5BFF-DC23-4561-9B83-263147835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87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5449-917A-4343-9AED-4F675083EBA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5BFF-DC23-4561-9B83-263147835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9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5449-917A-4343-9AED-4F675083EBA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5BFF-DC23-4561-9B83-263147835F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C268AF-8AB3-1539-74CB-0AAFBA7DF4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2097" y="6361031"/>
            <a:ext cx="1575752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900" tIns="44450" rIns="88900" bIns="44450">
            <a:spAutoFit/>
          </a:bodyPr>
          <a:lstStyle>
            <a:lvl1pPr defTabSz="8858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42913" defTabSz="8858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85825" defTabSz="8858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27150" defTabSz="8858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70063" defTabSz="8858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227263" defTabSz="8858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84463" defTabSz="8858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141663" defTabSz="8858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98863" defTabSz="8858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U.S. Geological Survey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458013A5-4A50-1F17-04B0-78987C934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288164"/>
            <a:ext cx="4572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145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5449-917A-4343-9AED-4F675083EBA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5BFF-DC23-4561-9B83-263147835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5449-917A-4343-9AED-4F675083EBA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5BFF-DC23-4561-9B83-263147835F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481B55-82E9-967F-E7F7-9D5A1DB27D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2097" y="6361031"/>
            <a:ext cx="1575752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900" tIns="44450" rIns="88900" bIns="44450">
            <a:spAutoFit/>
          </a:bodyPr>
          <a:lstStyle>
            <a:lvl1pPr defTabSz="8858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42913" defTabSz="8858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85825" defTabSz="8858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27150" defTabSz="8858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70063" defTabSz="8858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227263" defTabSz="8858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84463" defTabSz="8858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141663" defTabSz="8858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98863" defTabSz="8858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U.S. Geological Survey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EA3D640B-78D1-BB16-F95B-C640D30841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288164"/>
            <a:ext cx="4572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97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5449-917A-4343-9AED-4F675083EBA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5BFF-DC23-4561-9B83-263147835F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BB21CB-AA88-9066-A540-AA306B2C75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2097" y="6361031"/>
            <a:ext cx="1575752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900" tIns="44450" rIns="88900" bIns="44450">
            <a:spAutoFit/>
          </a:bodyPr>
          <a:lstStyle>
            <a:lvl1pPr defTabSz="8858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42913" defTabSz="8858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85825" defTabSz="8858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27150" defTabSz="8858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70063" defTabSz="8858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227263" defTabSz="8858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84463" defTabSz="8858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141663" defTabSz="8858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98863" defTabSz="8858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U.S. Geological Survey</a:t>
            </a: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2805BFD4-0A1B-B0CC-EDD6-0CCE70461A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288164"/>
            <a:ext cx="4572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67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5449-917A-4343-9AED-4F675083EBA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5BFF-DC23-4561-9B83-263147835F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D279D1-0DA5-2F9E-8057-F535901893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2097" y="6361031"/>
            <a:ext cx="1575752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900" tIns="44450" rIns="88900" bIns="44450">
            <a:spAutoFit/>
          </a:bodyPr>
          <a:lstStyle>
            <a:lvl1pPr defTabSz="8858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42913" defTabSz="8858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85825" defTabSz="8858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27150" defTabSz="8858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70063" defTabSz="8858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227263" defTabSz="8858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84463" defTabSz="8858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141663" defTabSz="8858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98863" defTabSz="8858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U.S. Geological Survey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24926262-08AE-0942-3748-CC02C1822F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288164"/>
            <a:ext cx="4572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785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5449-917A-4343-9AED-4F675083EBA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5BFF-DC23-4561-9B83-263147835F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F976B6-926F-09D7-8D6B-AA993783052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2097" y="6361031"/>
            <a:ext cx="1575752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900" tIns="44450" rIns="88900" bIns="44450">
            <a:spAutoFit/>
          </a:bodyPr>
          <a:lstStyle>
            <a:lvl1pPr defTabSz="8858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42913" defTabSz="8858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85825" defTabSz="8858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27150" defTabSz="8858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70063" defTabSz="8858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227263" defTabSz="8858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84463" defTabSz="8858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141663" defTabSz="8858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98863" defTabSz="8858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U.S. Geological Survey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8004F31E-AC41-FE45-CCF5-47F74C4E48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288164"/>
            <a:ext cx="4572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650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5449-917A-4343-9AED-4F675083EBA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5BFF-DC23-4561-9B83-263147835F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71D9EE-8134-B539-9AD4-6DCE671EA31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2097" y="6361031"/>
            <a:ext cx="1575752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900" tIns="44450" rIns="88900" bIns="44450">
            <a:spAutoFit/>
          </a:bodyPr>
          <a:lstStyle>
            <a:lvl1pPr defTabSz="8858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42913" defTabSz="8858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85825" defTabSz="8858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27150" defTabSz="8858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70063" defTabSz="8858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227263" defTabSz="8858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84463" defTabSz="8858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141663" defTabSz="8858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98863" defTabSz="8858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U.S. Geological Survey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EFE1EAF1-9817-DC3F-B883-5C6B28F850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288164"/>
            <a:ext cx="4572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97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6135449-917A-4343-9AED-4F675083EBA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9535BFF-DC23-4561-9B83-263147835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6135449-917A-4343-9AED-4F675083EBA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9535BFF-DC23-4561-9B83-263147835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09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lpdaac@usgs.gov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lpdaac-join@lists.nasa.gov" TargetMode="External"/><Relationship Id="rId5" Type="http://schemas.openxmlformats.org/officeDocument/2006/relationships/hyperlink" Target="https://forum.earthdata.nasa.gov/" TargetMode="External"/><Relationship Id="rId4" Type="http://schemas.openxmlformats.org/officeDocument/2006/relationships/hyperlink" Target="https://lpdaac.usgs.gov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edi.umd.edu/science/objectives-overview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di.umd.edu/instrument/specification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pdaac.usgs.gov/documents/981/gedi_l1b_dictionary_P003_v2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s://lpdaac.usgs.gov/documents/980/gedi_l2b_dictionary_P003_v2.html" TargetMode="External"/><Relationship Id="rId4" Type="http://schemas.openxmlformats.org/officeDocument/2006/relationships/hyperlink" Target="https://lpdaac.usgs.gov/documents/982/gedi_l2a_dictionary_P003_v2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ss.nasa.gov/tools/panoply/download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earthdata.nasa.gov/search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asa/GEDI-Data-Resources/blob/main/Executables/GEDI_Finder/GEDI_Finder.py" TargetMode="External"/><Relationship Id="rId3" Type="http://schemas.openxmlformats.org/officeDocument/2006/relationships/hyperlink" Target="https://github.com/nasa/GEDI-Data-Resources/blob/main/Tutorials/GEDI_L1B_V2_Tutorial.ipynb" TargetMode="External"/><Relationship Id="rId7" Type="http://schemas.openxmlformats.org/officeDocument/2006/relationships/hyperlink" Target="https://github.com/nasa/GEDI-Data-Resources/blob/main/Tutorials/R/GEDI_Finder_Tutorial_R.rm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asa/GEDI-Data-Resources/blob/main/Tutorials/GEDI_Finder_Tutorial_Python.ipynb" TargetMode="External"/><Relationship Id="rId11" Type="http://schemas.openxmlformats.org/officeDocument/2006/relationships/hyperlink" Target="https://github.com/nasa/GEDI-Data-Resources" TargetMode="External"/><Relationship Id="rId5" Type="http://schemas.openxmlformats.org/officeDocument/2006/relationships/hyperlink" Target="https://github.com/nasa/GEDI-Data-Resources/blob/main/Tutorials/GEDI_L2B_V2_Tutorial.ipynb" TargetMode="External"/><Relationship Id="rId10" Type="http://schemas.openxmlformats.org/officeDocument/2006/relationships/image" Target="../media/image13.png"/><Relationship Id="rId4" Type="http://schemas.openxmlformats.org/officeDocument/2006/relationships/hyperlink" Target="https://github.com/nasa/GEDI-Data-Resources/blob/main/Tutorials/GEDI_L2A_V2_Tutorial.ipynb" TargetMode="External"/><Relationship Id="rId9" Type="http://schemas.openxmlformats.org/officeDocument/2006/relationships/hyperlink" Target="https://github.com/nasa/GEDI-Data-Resources/blob/main/Executables/GEDI_Subsetter/GEDI_Subsetter.py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asa/LPDAAC-Data-Resources/tree/main/Webinars_Workshops/Apr2023_USF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3204-65A2-42C7-9881-48A88BEFC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761068"/>
            <a:ext cx="8676222" cy="3200400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Global Ecosystem Dynamics Investigation (</a:t>
            </a:r>
            <a:r>
              <a:rPr lang="en-US" sz="5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GEDI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5400" dirty="0">
              <a:ea typeface="Calibri Light"/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EB92F-F9AA-44C8-9B4A-F6CAD9B73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301067"/>
            <a:ext cx="8676222" cy="1451340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en-US" sz="4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Mahsa</a:t>
            </a:r>
            <a:r>
              <a:rPr lang="en-US" sz="2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Jami</a:t>
            </a:r>
            <a:endParaRPr lang="en-US" sz="2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/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LP DAAC Remote Sensing Scientist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rtl="0" fontAlgn="base"/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KBR, Inc., contractor to USGS EROS 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rtl="0" fontAlgn="base"/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Sioux Falls, South Dakota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rtl="0" fontAlgn="base"/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Work performed under USGS contract G15PD00467 for NASA contract NNG14HH33I.</a:t>
            </a:r>
          </a:p>
          <a:p>
            <a:pPr rtl="0" fontAlgn="base"/>
            <a:endParaRPr 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/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/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24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1B63934-4B86-AFCA-8A55-9EEE4D0F9EBC}"/>
              </a:ext>
            </a:extLst>
          </p:cNvPr>
          <p:cNvSpPr txBox="1"/>
          <p:nvPr/>
        </p:nvSpPr>
        <p:spPr>
          <a:xfrm>
            <a:off x="4848299" y="2024292"/>
            <a:ext cx="6096000" cy="2585323"/>
          </a:xfrm>
          <a:prstGeom prst="rect">
            <a:avLst/>
          </a:prstGeom>
          <a:ln w="57150">
            <a:solidFill>
              <a:srgbClr val="70AD4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 fontAlgn="base"/>
            <a:r>
              <a:rPr lang="en-US" b="0" i="0" u="none" strike="noStrike" dirty="0">
                <a:effectLst/>
                <a:latin typeface="Calibri" panose="020F0502020204030204" pitchFamily="34" charset="0"/>
              </a:rPr>
              <a:t>Contact Information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Calibri" panose="020F0502020204030204" pitchFamily="34" charset="0"/>
              </a:rPr>
              <a:t>Voice: 605-594-6116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Calibri" panose="020F0502020204030204" pitchFamily="34" charset="0"/>
              </a:rPr>
              <a:t>Toll Free: 866-573-3222 (866-LPE-DAAC)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Calibri" panose="020F0502020204030204" pitchFamily="34" charset="0"/>
              </a:rPr>
              <a:t>Email: </a:t>
            </a:r>
            <a:r>
              <a:rPr lang="en-US" b="0" i="0" u="sng" strike="noStrike" dirty="0">
                <a:solidFill>
                  <a:srgbClr val="0070C0"/>
                </a:solidFill>
                <a:effectLst/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lpdaac@usgs.gov</a:t>
            </a:r>
            <a:r>
              <a:rPr lang="en-US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​ </a:t>
            </a:r>
            <a:endParaRPr lang="en-US" b="0" i="0" dirty="0"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da-DK" b="0" i="0" u="none" strike="noStrike" dirty="0">
                <a:effectLst/>
                <a:latin typeface="Calibri" panose="020F0502020204030204" pitchFamily="34" charset="0"/>
              </a:rPr>
              <a:t>Web: </a:t>
            </a:r>
            <a:r>
              <a:rPr lang="da-DK" b="0" i="0" u="sng" strike="noStrike" dirty="0">
                <a:solidFill>
                  <a:srgbClr val="0070C0"/>
                </a:solidFill>
                <a:effectLst/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https://lpdaac.usgs.gov/</a:t>
            </a:r>
            <a:r>
              <a:rPr lang="da-DK" b="0" i="0" dirty="0">
                <a:effectLst/>
                <a:latin typeface="Calibri" panose="020F0502020204030204" pitchFamily="34" charset="0"/>
              </a:rPr>
              <a:t>​</a:t>
            </a:r>
            <a:endParaRPr lang="da-DK" b="0" i="0" dirty="0">
              <a:effectLst/>
              <a:latin typeface="Arial" panose="020B060402020202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da-DK" b="0" i="0" u="none" strike="noStrike" dirty="0">
                <a:effectLst/>
                <a:latin typeface="Calibri" panose="020F0502020204030204" pitchFamily="34" charset="0"/>
              </a:rPr>
              <a:t>Earthdata Forum: </a:t>
            </a:r>
            <a:r>
              <a:rPr lang="da-DK" b="0" i="0" u="sng" strike="noStrike" dirty="0">
                <a:solidFill>
                  <a:srgbClr val="0070C0"/>
                </a:solidFill>
                <a:effectLst/>
                <a:latin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https://forum.earthdata.nasa.gov/</a:t>
            </a:r>
            <a:r>
              <a:rPr lang="da-DK" b="0" i="0" dirty="0">
                <a:effectLst/>
                <a:latin typeface="Calibri" panose="020F0502020204030204" pitchFamily="34" charset="0"/>
              </a:rPr>
              <a:t>​</a:t>
            </a:r>
            <a:endParaRPr lang="da-DK" b="0" i="0" dirty="0">
              <a:effectLst/>
              <a:latin typeface="Arial" panose="020B0604020202020204" pitchFamily="34" charset="0"/>
            </a:endParaRPr>
          </a:p>
          <a:p>
            <a:pPr algn="l" rtl="0" fontAlgn="base"/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/>
            <a:r>
              <a:rPr lang="en-US" b="0" i="0" u="none" strike="noStrike" dirty="0">
                <a:effectLst/>
                <a:latin typeface="Calibri" panose="020F0502020204030204" pitchFamily="34" charset="0"/>
              </a:rPr>
              <a:t>Subscribe to the LP DAAC Listserv: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</a:p>
          <a:p>
            <a:pPr lvl="1" fontAlgn="base"/>
            <a:r>
              <a:rPr lang="en-US" b="0" i="0" u="none" strike="noStrike" dirty="0">
                <a:effectLst/>
                <a:latin typeface="Calibri" panose="020F0502020204030204" pitchFamily="34" charset="0"/>
              </a:rPr>
              <a:t>Send a blank email to </a:t>
            </a:r>
            <a:r>
              <a:rPr lang="en-US" b="0" i="0" u="none" strike="noStrike" dirty="0">
                <a:solidFill>
                  <a:srgbClr val="0070C0"/>
                </a:solidFill>
                <a:effectLst/>
                <a:latin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lpdaac-join@lists.nasa.gov</a:t>
            </a:r>
            <a:r>
              <a:rPr lang="en-US" b="0" i="0" u="none" strike="noStrike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C7019-2EA2-D6A5-28C9-48F54A8D0C34}"/>
              </a:ext>
            </a:extLst>
          </p:cNvPr>
          <p:cNvSpPr txBox="1"/>
          <p:nvPr/>
        </p:nvSpPr>
        <p:spPr>
          <a:xfrm>
            <a:off x="1390261" y="285835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u="none" strike="noStrike">
                <a:solidFill>
                  <a:srgbClr val="92D050"/>
                </a:solidFill>
                <a:effectLst/>
                <a:latin typeface="Calibri Light" panose="020F0302020204030204" pitchFamily="34" charset="0"/>
              </a:rPr>
              <a:t>Questions?</a:t>
            </a:r>
            <a:r>
              <a:rPr lang="en-US" sz="4000" b="1" i="0">
                <a:solidFill>
                  <a:srgbClr val="92D050"/>
                </a:solidFill>
                <a:effectLst/>
                <a:latin typeface="Calibri Light" panose="020F0302020204030204" pitchFamily="34" charset="0"/>
              </a:rPr>
              <a:t>​</a:t>
            </a:r>
            <a:endParaRPr lang="en-US" sz="4000" b="1">
              <a:solidFill>
                <a:srgbClr val="92D050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729D15C-1374-E263-CBF3-38FBA248E423}"/>
              </a:ext>
            </a:extLst>
          </p:cNvPr>
          <p:cNvCxnSpPr>
            <a:cxnSpLocks/>
          </p:cNvCxnSpPr>
          <p:nvPr/>
        </p:nvCxnSpPr>
        <p:spPr>
          <a:xfrm>
            <a:off x="4209661" y="1169308"/>
            <a:ext cx="0" cy="4519383"/>
          </a:xfrm>
          <a:prstGeom prst="line">
            <a:avLst/>
          </a:prstGeom>
          <a:ln w="28575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16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EB5A90C-B9DD-7CBE-F1A9-32C1656A0F7D}"/>
              </a:ext>
            </a:extLst>
          </p:cNvPr>
          <p:cNvSpPr txBox="1">
            <a:spLocks/>
          </p:cNvSpPr>
          <p:nvPr/>
        </p:nvSpPr>
        <p:spPr>
          <a:xfrm>
            <a:off x="1885950" y="163897"/>
            <a:ext cx="8686800" cy="93268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450"/>
              </a:spcAft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Global Ecosystem Dynamics Investigation (</a:t>
            </a:r>
            <a:r>
              <a:rPr lang="en-US" sz="3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GEDI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) Mission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624EB7-1AF3-6777-C614-033BA204A695}"/>
              </a:ext>
            </a:extLst>
          </p:cNvPr>
          <p:cNvSpPr txBox="1"/>
          <p:nvPr/>
        </p:nvSpPr>
        <p:spPr>
          <a:xfrm>
            <a:off x="1134533" y="1375097"/>
            <a:ext cx="10507133" cy="4812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 overview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Provides detailed measurements of the 3D structure of the Earth’s surface.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Aims to characterize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ecosystem structure and dynamics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improve quantification and understanding of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Earth’s carbon cycle and biodiversity.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45" defTabSz="685800">
              <a:lnSpc>
                <a:spcPct val="90000"/>
              </a:lnSpc>
              <a:spcAft>
                <a:spcPts val="450"/>
              </a:spcAft>
            </a:pPr>
            <a:r>
              <a:rPr lang="en-US" sz="1800" dirty="0">
                <a:solidFill>
                  <a:srgbClr val="92D050"/>
                </a:solidFill>
                <a:latin typeface="Arial"/>
                <a:cs typeface="Arial"/>
              </a:rPr>
              <a:t>What does it measure?</a:t>
            </a:r>
          </a:p>
          <a:p>
            <a:pPr marL="42545" defTabSz="685800">
              <a:lnSpc>
                <a:spcPct val="90000"/>
              </a:lnSpc>
              <a:spcAft>
                <a:spcPts val="450"/>
              </a:spcAft>
            </a:pPr>
            <a:r>
              <a:rPr lang="en-US" sz="1800" dirty="0">
                <a:latin typeface="Arial"/>
                <a:cs typeface="Arial"/>
              </a:rPr>
              <a:t>	Surface elevation and structure		Canopy height and vertical structure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 questions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carbon balance of the Earth’s forests?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will the land surface/forest mitigate atmospheric carbon concentrations in the future?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does forest structure affect habitat quality and biodiversity?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Please read more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here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07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EB5A90C-B9DD-7CBE-F1A9-32C1656A0F7D}"/>
              </a:ext>
            </a:extLst>
          </p:cNvPr>
          <p:cNvSpPr txBox="1">
            <a:spLocks/>
          </p:cNvSpPr>
          <p:nvPr/>
        </p:nvSpPr>
        <p:spPr>
          <a:xfrm>
            <a:off x="1885950" y="163897"/>
            <a:ext cx="8686800" cy="93268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450"/>
              </a:spcAft>
            </a:pPr>
            <a:r>
              <a:rPr lang="en-US" sz="3600" b="1" dirty="0">
                <a:latin typeface="Arial"/>
                <a:cs typeface="Arial"/>
              </a:rPr>
              <a:t>Global Ecosystem Dynamics Investigation (</a:t>
            </a:r>
            <a:r>
              <a:rPr lang="en-US" sz="3600" b="1" dirty="0">
                <a:solidFill>
                  <a:srgbClr val="92D050"/>
                </a:solidFill>
                <a:latin typeface="Arial"/>
                <a:cs typeface="Arial"/>
              </a:rPr>
              <a:t>GEDI</a:t>
            </a:r>
            <a:r>
              <a:rPr lang="en-US" sz="3600" b="1" dirty="0">
                <a:latin typeface="Arial"/>
                <a:cs typeface="Arial"/>
              </a:rPr>
              <a:t>) Instrument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C2B43EEC-A705-86BA-309C-4F0512DD0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770" y="2153606"/>
            <a:ext cx="4663440" cy="2900989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BCD8E7-4475-C7B6-1D16-D5A81883ED7D}"/>
              </a:ext>
            </a:extLst>
          </p:cNvPr>
          <p:cNvSpPr txBox="1"/>
          <p:nvPr/>
        </p:nvSpPr>
        <p:spPr>
          <a:xfrm>
            <a:off x="6925728" y="5091956"/>
            <a:ext cx="43180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Image source: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https://gedi.umd.edu/instrument/specifications/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C9B05-FE8D-73B3-7FD1-E45147E55E10}"/>
              </a:ext>
            </a:extLst>
          </p:cNvPr>
          <p:cNvSpPr txBox="1"/>
          <p:nvPr/>
        </p:nvSpPr>
        <p:spPr>
          <a:xfrm>
            <a:off x="473648" y="1448977"/>
            <a:ext cx="5621040" cy="480131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Arial"/>
                <a:cs typeface="Arial"/>
              </a:rPr>
              <a:t>GEDI instrument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Is a </a:t>
            </a:r>
            <a:r>
              <a:rPr lang="en-US" b="1" dirty="0">
                <a:latin typeface="Arial"/>
                <a:cs typeface="Arial"/>
              </a:rPr>
              <a:t>full-waveform</a:t>
            </a:r>
            <a:r>
              <a:rPr lang="en-US" dirty="0">
                <a:latin typeface="Arial"/>
                <a:cs typeface="Arial"/>
              </a:rPr>
              <a:t> light detection and ranging (</a:t>
            </a:r>
            <a:r>
              <a:rPr lang="en-US" b="1" dirty="0">
                <a:latin typeface="Arial"/>
                <a:cs typeface="Arial"/>
              </a:rPr>
              <a:t>lidar</a:t>
            </a:r>
            <a:r>
              <a:rPr lang="en-US" dirty="0">
                <a:latin typeface="Arial"/>
                <a:cs typeface="Arial"/>
              </a:rPr>
              <a:t>) instrument on International Space Station (ISS).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Captures reflected laser waveform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Includes 3 lasers with 4 beams and </a:t>
            </a:r>
            <a:r>
              <a:rPr lang="en-US" b="1" dirty="0">
                <a:latin typeface="Arial"/>
                <a:cs typeface="Arial"/>
              </a:rPr>
              <a:t>8 parallel ground tracks</a:t>
            </a:r>
            <a:r>
              <a:rPr lang="en-US" dirty="0">
                <a:latin typeface="Arial"/>
                <a:cs typeface="Arial"/>
              </a:rPr>
              <a:t> of observations (ground </a:t>
            </a:r>
            <a:r>
              <a:rPr lang="en-US" dirty="0">
                <a:ea typeface="+mn-lt"/>
                <a:cs typeface="+mn-lt"/>
              </a:rPr>
              <a:t>transects</a:t>
            </a:r>
            <a:r>
              <a:rPr lang="en-US" dirty="0">
                <a:latin typeface="Arial"/>
                <a:cs typeface="Arial"/>
              </a:rPr>
              <a:t>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Highest resolution and densest sampling 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25 m footprint on the surface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60 m distance between footprints along track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600 m across-track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Pulses 242 times per second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74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791D-2723-4958-B7E4-D01E46545121}"/>
              </a:ext>
            </a:extLst>
          </p:cNvPr>
          <p:cNvSpPr txBox="1">
            <a:spLocks/>
          </p:cNvSpPr>
          <p:nvPr/>
        </p:nvSpPr>
        <p:spPr>
          <a:xfrm>
            <a:off x="1885950" y="163897"/>
            <a:ext cx="8686800" cy="93268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450"/>
              </a:spcAft>
            </a:pPr>
            <a:r>
              <a:rPr lang="en-US" sz="3600" b="1" dirty="0">
                <a:latin typeface="Arial"/>
                <a:cs typeface="Arial"/>
              </a:rPr>
              <a:t>Global Ecosystem Dynamics Investigation (</a:t>
            </a:r>
            <a:r>
              <a:rPr lang="en-US" sz="3600" b="1" dirty="0">
                <a:solidFill>
                  <a:srgbClr val="92D050"/>
                </a:solidFill>
                <a:latin typeface="Arial"/>
                <a:cs typeface="Arial"/>
              </a:rPr>
              <a:t>GEDI</a:t>
            </a:r>
            <a:r>
              <a:rPr lang="en-US" sz="3600" b="1" dirty="0">
                <a:latin typeface="Arial"/>
                <a:cs typeface="Arial"/>
              </a:rPr>
              <a:t>) Data Products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0EA43F18-CB0C-4B07-98EA-9619E802AA2C}"/>
              </a:ext>
            </a:extLst>
          </p:cNvPr>
          <p:cNvSpPr txBox="1">
            <a:spLocks/>
          </p:cNvSpPr>
          <p:nvPr/>
        </p:nvSpPr>
        <p:spPr>
          <a:xfrm>
            <a:off x="7981950" y="6356352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 algn="r">
                <a:buSzPct val="25000"/>
              </a:pPr>
              <a:t>4</a:t>
            </a:fld>
            <a:endParaRPr lang="en-US" sz="120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70D82-2B13-E4CF-67BC-893CB330AC40}"/>
              </a:ext>
            </a:extLst>
          </p:cNvPr>
          <p:cNvSpPr txBox="1"/>
          <p:nvPr/>
        </p:nvSpPr>
        <p:spPr>
          <a:xfrm>
            <a:off x="1148071" y="1237279"/>
            <a:ext cx="8746066" cy="467256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indent="-171450" defTabSz="6858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45" defTabSz="685800">
              <a:lnSpc>
                <a:spcPct val="90000"/>
              </a:lnSpc>
              <a:spcAft>
                <a:spcPts val="450"/>
              </a:spcAft>
            </a:pPr>
            <a:r>
              <a:rPr lang="en-US" sz="1500" dirty="0">
                <a:solidFill>
                  <a:srgbClr val="92D050"/>
                </a:solidFill>
                <a:latin typeface="Arial"/>
                <a:cs typeface="Arial"/>
              </a:rPr>
              <a:t>Data</a:t>
            </a:r>
          </a:p>
          <a:p>
            <a:pPr marL="328295" indent="-285750" defTabSz="6858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Arial"/>
                <a:cs typeface="Arial"/>
              </a:rPr>
              <a:t>Level 1B Geolocated Waveforms product, Version 2 (</a:t>
            </a:r>
            <a:r>
              <a:rPr lang="en-US" sz="1500" dirty="0">
                <a:solidFill>
                  <a:srgbClr val="92D050"/>
                </a:solidFill>
                <a:latin typeface="Arial"/>
                <a:cs typeface="Arial"/>
              </a:rPr>
              <a:t>GEDI01_B</a:t>
            </a:r>
            <a:r>
              <a:rPr lang="en-US" sz="1500" dirty="0">
                <a:latin typeface="Arial"/>
                <a:cs typeface="Arial"/>
              </a:rPr>
              <a:t>) </a:t>
            </a:r>
          </a:p>
          <a:p>
            <a:pPr marL="328295" indent="-285750" defTabSz="6858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Arial"/>
                <a:cs typeface="Arial"/>
              </a:rPr>
              <a:t>Level 2A Geolocated Elevation and Height Metrics product, Version 2 (</a:t>
            </a:r>
            <a:r>
              <a:rPr lang="en-US" sz="1500" dirty="0">
                <a:solidFill>
                  <a:srgbClr val="92D050"/>
                </a:solidFill>
                <a:latin typeface="Arial"/>
                <a:cs typeface="Arial"/>
              </a:rPr>
              <a:t>GEDI02_A</a:t>
            </a:r>
            <a:r>
              <a:rPr lang="en-US" sz="1500" dirty="0">
                <a:latin typeface="Arial"/>
                <a:cs typeface="Arial"/>
              </a:rPr>
              <a:t>)</a:t>
            </a:r>
          </a:p>
          <a:p>
            <a:pPr marL="328295" indent="-285750" defTabSz="6858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Arial"/>
                <a:cs typeface="Arial"/>
              </a:rPr>
              <a:t>Level 2B Canopy Cover and Vertical Profile Metrics product, Version 2 (</a:t>
            </a:r>
            <a:r>
              <a:rPr lang="en-US" sz="1500" dirty="0">
                <a:solidFill>
                  <a:srgbClr val="92D050"/>
                </a:solidFill>
                <a:latin typeface="Arial"/>
                <a:cs typeface="Arial"/>
              </a:rPr>
              <a:t>GEDI02_B</a:t>
            </a:r>
            <a:r>
              <a:rPr lang="en-US" sz="1500" dirty="0">
                <a:latin typeface="Arial"/>
                <a:cs typeface="Arial"/>
              </a:rPr>
              <a:t>)</a:t>
            </a:r>
          </a:p>
          <a:p>
            <a:pPr marL="328613" indent="-285750" defTabSz="6858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8295" indent="-285750" defTabSz="6858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Arial"/>
                <a:cs typeface="Arial"/>
              </a:rPr>
              <a:t>Level 3 Gridded Land Surface Metrics, Version 2 (</a:t>
            </a:r>
            <a:r>
              <a:rPr lang="en-US" sz="1500" dirty="0">
                <a:solidFill>
                  <a:srgbClr val="92D050"/>
                </a:solidFill>
                <a:latin typeface="Arial"/>
                <a:cs typeface="Arial"/>
              </a:rPr>
              <a:t>GEDI03</a:t>
            </a:r>
            <a:r>
              <a:rPr lang="en-US" sz="1500" dirty="0">
                <a:latin typeface="Arial"/>
                <a:cs typeface="Arial"/>
              </a:rPr>
              <a:t>)</a:t>
            </a:r>
          </a:p>
          <a:p>
            <a:pPr marL="328295" indent="-285750" defTabSz="6858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Arial"/>
                <a:cs typeface="Arial"/>
              </a:rPr>
              <a:t>Level 4A Footprint Level Aboveground Biomass Density, Version 2.1 (</a:t>
            </a:r>
            <a:r>
              <a:rPr lang="en-US" sz="1500" dirty="0">
                <a:solidFill>
                  <a:srgbClr val="92D050"/>
                </a:solidFill>
                <a:latin typeface="Arial"/>
                <a:cs typeface="Arial"/>
              </a:rPr>
              <a:t>GEDI04_A</a:t>
            </a:r>
            <a:r>
              <a:rPr lang="en-US" sz="1500" dirty="0">
                <a:latin typeface="Arial"/>
                <a:cs typeface="Arial"/>
              </a:rPr>
              <a:t>)</a:t>
            </a:r>
          </a:p>
          <a:p>
            <a:pPr marL="328295" indent="-285750" defTabSz="6858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Arial"/>
                <a:cs typeface="Arial"/>
              </a:rPr>
              <a:t>Level 4B Gridded Aboveground Biomass Density, Version 2 (</a:t>
            </a:r>
            <a:r>
              <a:rPr lang="en-US" sz="1500" dirty="0">
                <a:solidFill>
                  <a:srgbClr val="92D050"/>
                </a:solidFill>
                <a:latin typeface="Arial"/>
                <a:cs typeface="Arial"/>
              </a:rPr>
              <a:t>GEDI04_B</a:t>
            </a:r>
            <a:r>
              <a:rPr lang="en-US" sz="1500" dirty="0">
                <a:latin typeface="Arial"/>
                <a:cs typeface="Arial"/>
              </a:rPr>
              <a:t>)	</a:t>
            </a:r>
            <a:endParaRPr lang="en-US" sz="900" dirty="0">
              <a:latin typeface="Arial"/>
              <a:cs typeface="Arial"/>
            </a:endParaRPr>
          </a:p>
          <a:p>
            <a:pPr marL="42863" defTabSz="685800">
              <a:lnSpc>
                <a:spcPct val="90000"/>
              </a:lnSpc>
              <a:spcAft>
                <a:spcPts val="450"/>
              </a:spcAft>
            </a:pPr>
            <a:endParaRPr lang="en-US" sz="15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45" defTabSz="685800">
              <a:lnSpc>
                <a:spcPct val="90000"/>
              </a:lnSpc>
              <a:spcAft>
                <a:spcPts val="450"/>
              </a:spcAft>
            </a:pPr>
            <a:r>
              <a:rPr lang="en-US" sz="1500" dirty="0">
                <a:solidFill>
                  <a:srgbClr val="92D050"/>
                </a:solidFill>
                <a:latin typeface="Arial"/>
                <a:cs typeface="Arial"/>
              </a:rPr>
              <a:t>Temporal Extent</a:t>
            </a:r>
          </a:p>
          <a:p>
            <a:pPr marL="328295" indent="-285750" defTabSz="6858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Arial"/>
                <a:cs typeface="Arial"/>
              </a:rPr>
              <a:t>Publicly available since 2019-04-18	to 2023-03-17</a:t>
            </a:r>
          </a:p>
          <a:p>
            <a:pPr marL="328295" indent="-285750" defTabSz="6858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Arial"/>
                <a:cs typeface="Arial"/>
              </a:rPr>
              <a:t>Processed GEDI V2 now available through end of 2022 and data for 2023 will become available</a:t>
            </a:r>
          </a:p>
          <a:p>
            <a:pPr marL="328295" indent="-285750" defTabSz="6858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Arial"/>
                <a:cs typeface="Arial"/>
              </a:rPr>
              <a:t>The GEDI is temporarily stored in a storage on ISS and will be returned in 2024</a:t>
            </a:r>
          </a:p>
          <a:p>
            <a:pPr marL="385763" lvl="1" defTabSz="685800">
              <a:lnSpc>
                <a:spcPct val="90000"/>
              </a:lnSpc>
              <a:spcAft>
                <a:spcPts val="450"/>
              </a:spcAft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45" defTabSz="685800">
              <a:lnSpc>
                <a:spcPct val="90000"/>
              </a:lnSpc>
              <a:spcAft>
                <a:spcPts val="450"/>
              </a:spcAft>
            </a:pPr>
            <a:r>
              <a:rPr lang="en-US" sz="1500" dirty="0">
                <a:solidFill>
                  <a:srgbClr val="92D050"/>
                </a:solidFill>
                <a:latin typeface="Arial"/>
                <a:cs typeface="Arial"/>
              </a:rPr>
              <a:t>Spatial Extent </a:t>
            </a:r>
            <a:endParaRPr lang="en-US" sz="15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8295" indent="-285750" defTabSz="6858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Arial"/>
                <a:cs typeface="Arial"/>
              </a:rPr>
              <a:t>Global (Between 51.6° N and 51.6° S latitudes)</a:t>
            </a:r>
          </a:p>
          <a:p>
            <a:pPr marL="385763" lvl="1" defTabSz="685800">
              <a:lnSpc>
                <a:spcPct val="90000"/>
              </a:lnSpc>
              <a:spcAft>
                <a:spcPts val="450"/>
              </a:spcAft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969BF45F-8C80-8100-960A-0E83536A7CE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078" y="1494563"/>
            <a:ext cx="1146313" cy="497156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ED2F1AF3-C461-DF8A-1593-8ACC293831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134" y="2366973"/>
            <a:ext cx="1060204" cy="106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9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791D-2723-4958-B7E4-D01E46545121}"/>
              </a:ext>
            </a:extLst>
          </p:cNvPr>
          <p:cNvSpPr txBox="1">
            <a:spLocks/>
          </p:cNvSpPr>
          <p:nvPr/>
        </p:nvSpPr>
        <p:spPr>
          <a:xfrm>
            <a:off x="1885950" y="130645"/>
            <a:ext cx="8686800" cy="93268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450"/>
              </a:spcAft>
            </a:pPr>
            <a:r>
              <a:rPr lang="en-US" sz="3600" b="1" dirty="0">
                <a:solidFill>
                  <a:srgbClr val="92D050"/>
                </a:solidFill>
                <a:latin typeface="Arial"/>
                <a:cs typeface="Arial"/>
              </a:rPr>
              <a:t>GEDI </a:t>
            </a:r>
            <a:r>
              <a:rPr lang="en-US" sz="3600" b="1" dirty="0">
                <a:latin typeface="Arial"/>
                <a:cs typeface="Arial"/>
              </a:rPr>
              <a:t>Data Dictionary 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0EA43F18-CB0C-4B07-98EA-9619E802AA2C}"/>
              </a:ext>
            </a:extLst>
          </p:cNvPr>
          <p:cNvSpPr txBox="1">
            <a:spLocks/>
          </p:cNvSpPr>
          <p:nvPr/>
        </p:nvSpPr>
        <p:spPr>
          <a:xfrm>
            <a:off x="7981950" y="6356352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 algn="r">
                <a:buSzPct val="25000"/>
              </a:pPr>
              <a:t>5</a:t>
            </a:fld>
            <a:endParaRPr lang="en-US" sz="120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70D82-2B13-E4CF-67BC-893CB330AC40}"/>
              </a:ext>
            </a:extLst>
          </p:cNvPr>
          <p:cNvSpPr txBox="1"/>
          <p:nvPr/>
        </p:nvSpPr>
        <p:spPr>
          <a:xfrm>
            <a:off x="7708339" y="1563675"/>
            <a:ext cx="3657600" cy="802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1450" defTabSz="6858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71437" algn="ctr" defTabSz="685800">
              <a:lnSpc>
                <a:spcPct val="90000"/>
              </a:lnSpc>
              <a:spcAft>
                <a:spcPts val="45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GEDI01_B</a:t>
            </a:r>
          </a:p>
          <a:p>
            <a:pPr algn="ctr" defTabSz="685800">
              <a:lnSpc>
                <a:spcPct val="90000"/>
              </a:lnSpc>
              <a:spcAft>
                <a:spcPts val="450"/>
              </a:spcAft>
            </a:pPr>
            <a:r>
              <a:rPr lang="en-US" sz="1400" dirty="0">
                <a:solidFill>
                  <a:srgbClr val="92D050"/>
                </a:solidFill>
                <a:latin typeface="Raleway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GEDI L01B Product Data Dictionary</a:t>
            </a:r>
            <a:endParaRPr lang="en-US" sz="1400" b="0" i="0" u="none" strike="noStrike" dirty="0">
              <a:solidFill>
                <a:srgbClr val="92D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28BD79-8DF0-F218-B8EA-171515A5B8A2}"/>
              </a:ext>
            </a:extLst>
          </p:cNvPr>
          <p:cNvSpPr txBox="1"/>
          <p:nvPr/>
        </p:nvSpPr>
        <p:spPr>
          <a:xfrm>
            <a:off x="7708339" y="2976194"/>
            <a:ext cx="3657600" cy="802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>
              <a:lnSpc>
                <a:spcPct val="90000"/>
              </a:lnSpc>
              <a:spcAft>
                <a:spcPts val="45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GEDI02_A </a:t>
            </a:r>
          </a:p>
          <a:p>
            <a:pPr algn="ctr" defTabSz="685800">
              <a:lnSpc>
                <a:spcPct val="90000"/>
              </a:lnSpc>
              <a:spcAft>
                <a:spcPts val="45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includes 765 science datasets per beam</a:t>
            </a:r>
          </a:p>
          <a:p>
            <a:pPr algn="ctr" defTabSz="685800">
              <a:lnSpc>
                <a:spcPct val="90000"/>
              </a:lnSpc>
              <a:spcAft>
                <a:spcPts val="450"/>
              </a:spcAft>
            </a:pPr>
            <a:r>
              <a:rPr lang="en-US" sz="1400" b="0" i="0" u="none" strike="noStrike" dirty="0">
                <a:solidFill>
                  <a:srgbClr val="92D050"/>
                </a:solidFill>
                <a:effectLst/>
                <a:latin typeface="Raleway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GEDI L2A Product Data Dictionary</a:t>
            </a:r>
            <a:endParaRPr lang="en-US" sz="1400" dirty="0">
              <a:solidFill>
                <a:srgbClr val="92D050"/>
              </a:solidFill>
              <a:latin typeface="Raleway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DE2768-3BDB-7B07-ECE3-EEAAF27B9011}"/>
              </a:ext>
            </a:extLst>
          </p:cNvPr>
          <p:cNvSpPr txBox="1"/>
          <p:nvPr/>
        </p:nvSpPr>
        <p:spPr>
          <a:xfrm>
            <a:off x="7708339" y="4388714"/>
            <a:ext cx="3657600" cy="802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>
              <a:lnSpc>
                <a:spcPct val="90000"/>
              </a:lnSpc>
              <a:spcAft>
                <a:spcPts val="45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GEDI02_B </a:t>
            </a:r>
          </a:p>
          <a:p>
            <a:pPr algn="ctr" defTabSz="685800">
              <a:lnSpc>
                <a:spcPct val="90000"/>
              </a:lnSpc>
              <a:spcAft>
                <a:spcPts val="45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includes 251 science datasets per beam</a:t>
            </a:r>
          </a:p>
          <a:p>
            <a:pPr algn="ctr" defTabSz="685800">
              <a:lnSpc>
                <a:spcPct val="90000"/>
              </a:lnSpc>
              <a:spcAft>
                <a:spcPts val="450"/>
              </a:spcAft>
            </a:pPr>
            <a:r>
              <a:rPr lang="en-US" sz="1400" b="0" i="0" u="none" strike="noStrike" dirty="0">
                <a:solidFill>
                  <a:srgbClr val="92D050"/>
                </a:solidFill>
                <a:effectLst/>
                <a:latin typeface="Raleway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GEDI L2B Product Data Dictionary</a:t>
            </a:r>
            <a:endParaRPr lang="en-US" sz="1400" b="0" i="0" u="none" strike="noStrike" dirty="0">
              <a:solidFill>
                <a:srgbClr val="92D050"/>
              </a:solidFill>
              <a:effectLst/>
              <a:latin typeface="Raleway" pitchFamily="2" charset="0"/>
            </a:endParaRP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27F34EB-D8C6-6DEA-B2A5-BEC47B85B0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61" y="1386516"/>
            <a:ext cx="6858000" cy="4249088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275863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791D-2723-4958-B7E4-D01E46545121}"/>
              </a:ext>
            </a:extLst>
          </p:cNvPr>
          <p:cNvSpPr txBox="1">
            <a:spLocks/>
          </p:cNvSpPr>
          <p:nvPr/>
        </p:nvSpPr>
        <p:spPr>
          <a:xfrm>
            <a:off x="1885950" y="130645"/>
            <a:ext cx="8686800" cy="93268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450"/>
              </a:spcAft>
            </a:pPr>
            <a:r>
              <a:rPr lang="en-US" sz="3600" b="1" dirty="0">
                <a:solidFill>
                  <a:srgbClr val="92D050"/>
                </a:solidFill>
                <a:latin typeface="Arial"/>
                <a:cs typeface="Arial"/>
              </a:rPr>
              <a:t>GEDI </a:t>
            </a:r>
            <a:r>
              <a:rPr lang="en-US" sz="3600" b="1" dirty="0">
                <a:latin typeface="Arial"/>
                <a:cs typeface="Arial"/>
              </a:rPr>
              <a:t>Data Structure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0EA43F18-CB0C-4B07-98EA-9619E802AA2C}"/>
              </a:ext>
            </a:extLst>
          </p:cNvPr>
          <p:cNvSpPr txBox="1">
            <a:spLocks/>
          </p:cNvSpPr>
          <p:nvPr/>
        </p:nvSpPr>
        <p:spPr>
          <a:xfrm>
            <a:off x="7981950" y="6356352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 algn="r">
                <a:buSzPct val="25000"/>
              </a:pPr>
              <a:t>6</a:t>
            </a:fld>
            <a:endParaRPr lang="en-US" sz="120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E865B2-3983-03F6-AF69-E22D632B1643}"/>
              </a:ext>
            </a:extLst>
          </p:cNvPr>
          <p:cNvSpPr txBox="1"/>
          <p:nvPr/>
        </p:nvSpPr>
        <p:spPr>
          <a:xfrm>
            <a:off x="424968" y="1322657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Panoply</a:t>
            </a:r>
            <a:endParaRPr lang="en-US" b="1">
              <a:solidFill>
                <a:srgbClr val="92D050"/>
              </a:solidFill>
            </a:endParaRPr>
          </a:p>
        </p:txBody>
      </p:sp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48E864E-A3E4-8F93-CC23-8EB12885E7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7" y="1320508"/>
            <a:ext cx="9052560" cy="4903470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pic>
        <p:nvPicPr>
          <p:cNvPr id="16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B6A7BC5-0E99-5AB1-4D21-4C04B50FEC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7" y="1330033"/>
            <a:ext cx="9052560" cy="4903470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pic>
        <p:nvPicPr>
          <p:cNvPr id="19" name="Picture 1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CBBBAE1-B400-5E7D-7D78-607601AA4B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8" y="1330035"/>
            <a:ext cx="9052562" cy="4903471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pic>
        <p:nvPicPr>
          <p:cNvPr id="25" name="Picture 2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32D9649-CDE8-654F-515D-29E5DD9F7D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7" y="1339558"/>
            <a:ext cx="9052560" cy="4903470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85463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791D-2723-4958-B7E4-D01E46545121}"/>
              </a:ext>
            </a:extLst>
          </p:cNvPr>
          <p:cNvSpPr txBox="1">
            <a:spLocks/>
          </p:cNvSpPr>
          <p:nvPr/>
        </p:nvSpPr>
        <p:spPr>
          <a:xfrm>
            <a:off x="1885950" y="130645"/>
            <a:ext cx="8686800" cy="93268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450"/>
              </a:spcAft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Access </a:t>
            </a:r>
            <a:r>
              <a:rPr lang="en-US" sz="3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GEDI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0EA43F18-CB0C-4B07-98EA-9619E802AA2C}"/>
              </a:ext>
            </a:extLst>
          </p:cNvPr>
          <p:cNvSpPr txBox="1">
            <a:spLocks/>
          </p:cNvSpPr>
          <p:nvPr/>
        </p:nvSpPr>
        <p:spPr>
          <a:xfrm>
            <a:off x="7981950" y="6356352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 algn="r">
                <a:buSzPct val="25000"/>
              </a:pPr>
              <a:t>7</a:t>
            </a:fld>
            <a:endParaRPr lang="en-US" sz="120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70D82-2B13-E4CF-67BC-893CB330AC40}"/>
              </a:ext>
            </a:extLst>
          </p:cNvPr>
          <p:cNvSpPr txBox="1"/>
          <p:nvPr/>
        </p:nvSpPr>
        <p:spPr>
          <a:xfrm>
            <a:off x="2935640" y="964753"/>
            <a:ext cx="7128934" cy="585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863" defTabSz="685800">
              <a:lnSpc>
                <a:spcPct val="90000"/>
              </a:lnSpc>
              <a:spcAft>
                <a:spcPts val="450"/>
              </a:spcAft>
            </a:pPr>
            <a:endParaRPr lang="en-US" sz="150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863" algn="ctr" defTabSz="685800">
              <a:lnSpc>
                <a:spcPct val="90000"/>
              </a:lnSpc>
              <a:spcAft>
                <a:spcPts val="450"/>
              </a:spcAft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NASA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Earthdata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Search: </a:t>
            </a:r>
            <a:r>
              <a:rPr lang="en-US" sz="160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https://search.earthdata.nasa.gov/search</a:t>
            </a:r>
            <a:endParaRPr lang="en-US" sz="160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2021397-44D6-A1C3-15DA-5EF46125AF3D}"/>
              </a:ext>
            </a:extLst>
          </p:cNvPr>
          <p:cNvGrpSpPr/>
          <p:nvPr/>
        </p:nvGrpSpPr>
        <p:grpSpPr>
          <a:xfrm>
            <a:off x="1981200" y="1720088"/>
            <a:ext cx="8229600" cy="4471347"/>
            <a:chOff x="1981200" y="1720088"/>
            <a:chExt cx="8229600" cy="4471347"/>
          </a:xfrm>
        </p:grpSpPr>
        <p:pic>
          <p:nvPicPr>
            <p:cNvPr id="6" name="Picture 5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84B2777-BDF2-128B-32DF-E0F41164DD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28"/>
            <a:stretch/>
          </p:blipFill>
          <p:spPr>
            <a:xfrm>
              <a:off x="1981200" y="1720088"/>
              <a:ext cx="8229600" cy="4471347"/>
            </a:xfrm>
            <a:prstGeom prst="rect">
              <a:avLst/>
            </a:prstGeom>
            <a:ln w="38100">
              <a:solidFill>
                <a:srgbClr val="92D050"/>
              </a:solidFill>
            </a:ln>
          </p:spPr>
        </p:pic>
        <p:pic>
          <p:nvPicPr>
            <p:cNvPr id="4" name="Picture 3" descr="Graphical user interface, website&#10;&#10;Description automatically generated">
              <a:extLst>
                <a:ext uri="{FF2B5EF4-FFF2-40B4-BE49-F238E27FC236}">
                  <a16:creationId xmlns:a16="http://schemas.microsoft.com/office/drawing/2014/main" id="{DE0354CD-45DF-0623-C61F-AC8149E5B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647" t="60887" r="-2" b="-2"/>
            <a:stretch/>
          </p:blipFill>
          <p:spPr>
            <a:xfrm>
              <a:off x="7267462" y="4825531"/>
              <a:ext cx="2943338" cy="1365904"/>
            </a:xfrm>
            <a:prstGeom prst="rect">
              <a:avLst/>
            </a:prstGeom>
            <a:ln w="19050">
              <a:solidFill>
                <a:srgbClr val="92D050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71856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8624EB7-1AF3-6777-C614-033BA204A695}"/>
              </a:ext>
            </a:extLst>
          </p:cNvPr>
          <p:cNvSpPr txBox="1"/>
          <p:nvPr/>
        </p:nvSpPr>
        <p:spPr>
          <a:xfrm>
            <a:off x="194733" y="1063333"/>
            <a:ext cx="114469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FBA56C-C3E8-55B2-8712-8CC5D23DBE8A}"/>
              </a:ext>
            </a:extLst>
          </p:cNvPr>
          <p:cNvSpPr txBox="1"/>
          <p:nvPr/>
        </p:nvSpPr>
        <p:spPr>
          <a:xfrm>
            <a:off x="803606" y="1224614"/>
            <a:ext cx="6781560" cy="5073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Tutorial Notebooks:</a:t>
            </a:r>
          </a:p>
          <a:p>
            <a:pPr algn="l"/>
            <a:endParaRPr lang="en-US" sz="16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0" i="0" u="none" strike="noStrike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Getting Started with GEDI L1B Version 2 Data in Python</a:t>
            </a:r>
            <a:r>
              <a:rPr lang="en-US" sz="1600" b="0" i="0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0" i="0" u="none" strike="noStrike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Getting Started with GEDI L2A Version 2 Data in Python</a:t>
            </a:r>
            <a:r>
              <a:rPr lang="en-US" sz="1600" b="0" i="0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l"/>
            <a:r>
              <a:rPr lang="en-US" sz="1600" b="0" i="0" u="none" strike="noStrike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Getting Started with GEDI L2B Version 2 Data in Python</a:t>
            </a:r>
            <a:r>
              <a:rPr lang="en-US" sz="1600" b="0" i="0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l"/>
            <a:r>
              <a:rPr lang="en-US" sz="1600" b="0" i="0" u="none" strike="noStrike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Spatial Querying of GEDI Version 2 Data in Python</a:t>
            </a:r>
            <a:r>
              <a:rPr lang="en-US" sz="1600" b="0" i="0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l"/>
            <a:r>
              <a:rPr lang="en-US" sz="1600" b="0" i="0" u="none" strike="noStrike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Spatial Querying of GEDI Version 2 Data in R</a:t>
            </a:r>
            <a:r>
              <a:rPr lang="en-US" sz="1600" b="0" i="0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l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Command Line Executables:</a:t>
            </a:r>
          </a:p>
          <a:p>
            <a:pPr algn="l"/>
            <a:endParaRPr lang="en-US" sz="16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1" i="0" u="none" strike="noStrike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GEDI Finder</a:t>
            </a:r>
            <a:r>
              <a:rPr lang="en-US" sz="1600" b="0" i="0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performs spatial [bounding box] and temporal queries for GEDI V2 L1B, L2A, and L2B data using NASA's CMR and reformats the CMR response into a list of links that will allow users to download the intersecting GEDI V2 sub-orbit granules directly from the LP DAAC Data Pool.</a:t>
            </a:r>
          </a:p>
          <a:p>
            <a:pPr algn="l"/>
            <a:r>
              <a:rPr lang="en-US" sz="1600" b="1" i="0" u="none" strike="noStrike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GEDI </a:t>
            </a:r>
            <a:r>
              <a:rPr lang="en-US" sz="1600" b="1" i="0" u="none" strike="noStrike" dirty="0" err="1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Subsetter</a:t>
            </a:r>
            <a:r>
              <a:rPr lang="en-US" sz="1600" b="0" i="0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converts GEDI data products, stored in Hierarchical Data Format version 5 (HDF5, .h5) into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GeoJSON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files that can be loaded into GIS and Remote Sensing Software.</a:t>
            </a:r>
          </a:p>
          <a:p>
            <a:pPr marL="100013" indent="-171450" defTabSz="6858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4D1A03-85E5-7A8F-F0FF-6FF6C26F61D5}"/>
              </a:ext>
            </a:extLst>
          </p:cNvPr>
          <p:cNvSpPr txBox="1">
            <a:spLocks/>
          </p:cNvSpPr>
          <p:nvPr/>
        </p:nvSpPr>
        <p:spPr>
          <a:xfrm>
            <a:off x="1885950" y="130645"/>
            <a:ext cx="8686800" cy="93268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450"/>
              </a:spcAft>
            </a:pPr>
            <a:r>
              <a:rPr lang="en-US" sz="3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GEDI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Data Resources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139A33-9CA8-48C6-2F62-DC6780CCB0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7930" y="1232757"/>
            <a:ext cx="3474720" cy="4850130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EC725C-2E7E-CB38-A7EE-EB1BEBBAAA18}"/>
              </a:ext>
            </a:extLst>
          </p:cNvPr>
          <p:cNvSpPr txBox="1"/>
          <p:nvPr/>
        </p:nvSpPr>
        <p:spPr>
          <a:xfrm>
            <a:off x="7624875" y="6117280"/>
            <a:ext cx="3257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GEDI Data Resources GitHub</a:t>
            </a:r>
            <a:endParaRPr lang="en-US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03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8624EB7-1AF3-6777-C614-033BA204A695}"/>
              </a:ext>
            </a:extLst>
          </p:cNvPr>
          <p:cNvSpPr txBox="1"/>
          <p:nvPr/>
        </p:nvSpPr>
        <p:spPr>
          <a:xfrm>
            <a:off x="194733" y="1063333"/>
            <a:ext cx="114469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4D1A03-85E5-7A8F-F0FF-6FF6C26F61D5}"/>
              </a:ext>
            </a:extLst>
          </p:cNvPr>
          <p:cNvSpPr txBox="1">
            <a:spLocks/>
          </p:cNvSpPr>
          <p:nvPr/>
        </p:nvSpPr>
        <p:spPr>
          <a:xfrm>
            <a:off x="1885950" y="1063333"/>
            <a:ext cx="8686800" cy="16872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Arial"/>
                <a:cs typeface="Arial"/>
              </a:rPr>
              <a:t>Hands-on Exercise for Accessing, Processing, and Visualizing </a:t>
            </a:r>
            <a:r>
              <a:rPr lang="en-US" sz="3600" b="1" dirty="0">
                <a:solidFill>
                  <a:srgbClr val="92D050"/>
                </a:solidFill>
                <a:latin typeface="Arial"/>
                <a:cs typeface="Arial"/>
              </a:rPr>
              <a:t>GEDI</a:t>
            </a:r>
            <a:r>
              <a:rPr lang="en-US" sz="3600" b="1" dirty="0">
                <a:latin typeface="Arial"/>
                <a:cs typeface="Arial"/>
              </a:rPr>
              <a:t> Data</a:t>
            </a:r>
            <a:endParaRPr lang="en-US" sz="3600" dirty="0">
              <a:latin typeface="Arial"/>
              <a:ea typeface="+mj-lt"/>
              <a:cs typeface="Arial"/>
            </a:endParaRPr>
          </a:p>
          <a:p>
            <a:pPr>
              <a:spcAft>
                <a:spcPts val="450"/>
              </a:spcAft>
            </a:pP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C1FAA49-6D07-514E-1BED-0410B79512E1}"/>
              </a:ext>
            </a:extLst>
          </p:cNvPr>
          <p:cNvGrpSpPr/>
          <p:nvPr/>
        </p:nvGrpSpPr>
        <p:grpSpPr>
          <a:xfrm>
            <a:off x="4727851" y="2878350"/>
            <a:ext cx="2619819" cy="2536388"/>
            <a:chOff x="4727851" y="2878350"/>
            <a:chExt cx="2619819" cy="253638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61E64AA-86F7-1DF7-D756-6C759358C3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7851" y="3916414"/>
              <a:ext cx="1498324" cy="1498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Speech Bubble: Rectangle 10">
              <a:extLst>
                <a:ext uri="{FF2B5EF4-FFF2-40B4-BE49-F238E27FC236}">
                  <a16:creationId xmlns:a16="http://schemas.microsoft.com/office/drawing/2014/main" id="{6C6EFC68-4E99-F01C-8C82-90CBD3FDA370}"/>
                </a:ext>
              </a:extLst>
            </p:cNvPr>
            <p:cNvSpPr/>
            <p:nvPr/>
          </p:nvSpPr>
          <p:spPr>
            <a:xfrm>
              <a:off x="4876800" y="2878350"/>
              <a:ext cx="1995948" cy="1229032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7143D79-C66C-9F03-951B-A93FAAC1304E}"/>
                </a:ext>
              </a:extLst>
            </p:cNvPr>
            <p:cNvSpPr/>
            <p:nvPr/>
          </p:nvSpPr>
          <p:spPr>
            <a:xfrm>
              <a:off x="4895056" y="2893390"/>
              <a:ext cx="1965960" cy="10230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4AC9E7B-71C8-0F05-2A1C-B0AE6CADE33B}"/>
                </a:ext>
              </a:extLst>
            </p:cNvPr>
            <p:cNvSpPr/>
            <p:nvPr/>
          </p:nvSpPr>
          <p:spPr>
            <a:xfrm>
              <a:off x="6096000" y="3743477"/>
              <a:ext cx="765016" cy="3458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AFBA56C-C3E8-55B2-8712-8CC5D23DBE8A}"/>
                </a:ext>
              </a:extLst>
            </p:cNvPr>
            <p:cNvSpPr txBox="1"/>
            <p:nvPr/>
          </p:nvSpPr>
          <p:spPr>
            <a:xfrm>
              <a:off x="5104680" y="3021813"/>
              <a:ext cx="2242990" cy="707886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sz="2000" b="1" dirty="0">
                  <a:solidFill>
                    <a:srgbClr val="92D050"/>
                  </a:solidFill>
                  <a:latin typeface="Arial"/>
                  <a:cs typeface="Arial"/>
                </a:rPr>
                <a:t> </a:t>
              </a:r>
              <a:r>
                <a:rPr lang="en-US" sz="4000" b="1" dirty="0">
                  <a:solidFill>
                    <a:srgbClr val="92D050"/>
                  </a:solidFill>
                  <a:latin typeface="Arial"/>
                  <a:cs typeface="Arial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Click</a:t>
              </a:r>
              <a:endParaRPr lang="en-US" sz="2000" b="1" i="0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644142-3D52-0D13-2503-DEBAAA302EE8}"/>
              </a:ext>
            </a:extLst>
          </p:cNvPr>
          <p:cNvCxnSpPr/>
          <p:nvPr/>
        </p:nvCxnSpPr>
        <p:spPr>
          <a:xfrm>
            <a:off x="1628775" y="2400300"/>
            <a:ext cx="9467850" cy="0"/>
          </a:xfrm>
          <a:prstGeom prst="line">
            <a:avLst/>
          </a:prstGeom>
          <a:ln w="28575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226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70dd749-2a99-43e7-848a-5dffe59d5e6c">
      <UserInfo>
        <DisplayName/>
        <AccountId xsi:nil="true"/>
        <AccountType/>
      </UserInfo>
    </SharedWithUsers>
    <lcf76f155ced4ddcb4097134ff3c332f xmlns="17fe03be-dd1e-440a-84aa-4d103cf531eb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120139733C7B4EABF127E00594CDA1" ma:contentTypeVersion="11" ma:contentTypeDescription="Create a new document." ma:contentTypeScope="" ma:versionID="0de857a9bbb228247467755eec0cbec8">
  <xsd:schema xmlns:xsd="http://www.w3.org/2001/XMLSchema" xmlns:xs="http://www.w3.org/2001/XMLSchema" xmlns:p="http://schemas.microsoft.com/office/2006/metadata/properties" xmlns:ns2="17fe03be-dd1e-440a-84aa-4d103cf531eb" xmlns:ns3="070dd749-2a99-43e7-848a-5dffe59d5e6c" targetNamespace="http://schemas.microsoft.com/office/2006/metadata/properties" ma:root="true" ma:fieldsID="05f27c045a909323d2b49285a1f3e281" ns2:_="" ns3:_="">
    <xsd:import namespace="17fe03be-dd1e-440a-84aa-4d103cf531eb"/>
    <xsd:import namespace="070dd749-2a99-43e7-848a-5dffe59d5e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fe03be-dd1e-440a-84aa-4d103cf531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9c5df3ad-b4e5-45d1-88c9-23db5f1fe6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0dd749-2a99-43e7-848a-5dffe59d5e6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04381A-25AB-4D2F-8C61-87915F962FE2}">
  <ds:schemaRefs>
    <ds:schemaRef ds:uri="http://purl.org/dc/terms/"/>
    <ds:schemaRef ds:uri="http://purl.org/dc/dcmitype/"/>
    <ds:schemaRef ds:uri="070dd749-2a99-43e7-848a-5dffe59d5e6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17fe03be-dd1e-440a-84aa-4d103cf531e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11C6B49-A62C-46D0-BA5C-05A69D9AD4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95AB0E-A919-417F-A4B4-41E5AC2EFD34}">
  <ds:schemaRefs>
    <ds:schemaRef ds:uri="070dd749-2a99-43e7-848a-5dffe59d5e6c"/>
    <ds:schemaRef ds:uri="17fe03be-dd1e-440a-84aa-4d103cf531e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6440</TotalTime>
  <Words>752</Words>
  <Application>Microsoft Office PowerPoint</Application>
  <PresentationFormat>Widescreen</PresentationFormat>
  <Paragraphs>119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Lato</vt:lpstr>
      <vt:lpstr>Raleway</vt:lpstr>
      <vt:lpstr>Mesh</vt:lpstr>
      <vt:lpstr>Global Ecosystem Dynamics Investigation (GEDI)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Aboard to the Cloud!</dc:title>
  <dc:creator>Friesz, Aaron (Contractor) M</dc:creator>
  <cp:lastModifiedBy>Jami, Mahsa (Contractor)</cp:lastModifiedBy>
  <cp:revision>110</cp:revision>
  <dcterms:created xsi:type="dcterms:W3CDTF">2021-02-08T17:14:42Z</dcterms:created>
  <dcterms:modified xsi:type="dcterms:W3CDTF">2023-04-25T02:25:36Z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0x010100A8120139733C7B4EABF127E00594CDA1</vt:lpwstr>
  </property>
  <property fmtid="{D5CDD505-2E9C-101B-9397-08002B2CF9AE}" pid="3" name="Order">
    <vt:r8>6230900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MediaServiceImageTags">
    <vt:lpwstr/>
  </property>
</Properties>
</file>