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39AF-88DC-1933-8944-D41CA39AE9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7AECF6-E706-41DE-4CD5-C14C9968C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185AF-951F-FDB6-5FDF-EB1F94C31846}"/>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5" name="Footer Placeholder 4">
            <a:extLst>
              <a:ext uri="{FF2B5EF4-FFF2-40B4-BE49-F238E27FC236}">
                <a16:creationId xmlns:a16="http://schemas.microsoft.com/office/drawing/2014/main" id="{1A0EE313-43DD-DA21-06A5-3762058E8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D72A1-903F-324B-60C9-15E0DADC00B4}"/>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301037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505B-8C76-0BC8-2BAE-AAAA3DAFFB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0FBDE-8780-AACD-5A7E-67EA1DC726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4443F-9360-EC07-7342-D15FF8F620FF}"/>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5" name="Footer Placeholder 4">
            <a:extLst>
              <a:ext uri="{FF2B5EF4-FFF2-40B4-BE49-F238E27FC236}">
                <a16:creationId xmlns:a16="http://schemas.microsoft.com/office/drawing/2014/main" id="{D2E782F0-69FE-A06F-6EB1-11D8944FD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3A5EF-8DDB-DCB8-653C-BFF0376BF211}"/>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51017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D1943-5E99-CC0D-C12B-487DA73C43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37542-F203-962B-2257-8BD2F8957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2C2BA-82CF-E451-9492-C283A9A7C253}"/>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5" name="Footer Placeholder 4">
            <a:extLst>
              <a:ext uri="{FF2B5EF4-FFF2-40B4-BE49-F238E27FC236}">
                <a16:creationId xmlns:a16="http://schemas.microsoft.com/office/drawing/2014/main" id="{F1DBAD19-F78E-78E8-74E2-63F624247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8AF7B-F303-7438-42C8-56C3E3862932}"/>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124746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04DC-1382-4CC5-C607-C57CBFB4B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D728F-9789-FB9A-A5F1-079DE1999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87B2A-BCEF-5D67-76C3-FA341C7357BC}"/>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5" name="Footer Placeholder 4">
            <a:extLst>
              <a:ext uri="{FF2B5EF4-FFF2-40B4-BE49-F238E27FC236}">
                <a16:creationId xmlns:a16="http://schemas.microsoft.com/office/drawing/2014/main" id="{C635EB65-C8C7-7997-F014-05C8CBB8B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9EC84-9877-850C-52D5-4CAD0003E5D1}"/>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368223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3B34-F755-757F-9E58-4E8791E2C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BF2CF9-5903-5157-EBE4-5771C9CA08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2CC50D-713E-F3F9-2274-493F22B65972}"/>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5" name="Footer Placeholder 4">
            <a:extLst>
              <a:ext uri="{FF2B5EF4-FFF2-40B4-BE49-F238E27FC236}">
                <a16:creationId xmlns:a16="http://schemas.microsoft.com/office/drawing/2014/main" id="{6B68F4DE-560F-9914-0B25-725D6A32B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C1A8E-40B1-8FA8-0C49-5AC2833DACD7}"/>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279783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51F5-CD02-62D3-5397-5274E1B78A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880BE-1CC4-0623-BFE6-ADA08C1BD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CCF2F-5B82-0344-84AE-6D242826F6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2A7BC-DDEA-D31B-7A8C-A948DAA97AC3}"/>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6" name="Footer Placeholder 5">
            <a:extLst>
              <a:ext uri="{FF2B5EF4-FFF2-40B4-BE49-F238E27FC236}">
                <a16:creationId xmlns:a16="http://schemas.microsoft.com/office/drawing/2014/main" id="{6E46CB6F-6C75-A6D4-AF0A-CE1B342E1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9FFE4-8EF7-C90F-D850-911ADE30A177}"/>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32281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9BBC-EA2A-8AE2-B66E-07AA885061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9BC226-E4ED-4401-ECFC-705978C2C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31502-2C3A-5A97-CB8F-51AF189A1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EB3040-976C-E939-54F5-84DE413A9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6654B6-934B-4B35-7D4D-38F65657D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8AA014-5090-A7AE-C448-67D585A3ABB6}"/>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8" name="Footer Placeholder 7">
            <a:extLst>
              <a:ext uri="{FF2B5EF4-FFF2-40B4-BE49-F238E27FC236}">
                <a16:creationId xmlns:a16="http://schemas.microsoft.com/office/drawing/2014/main" id="{D1AED369-1AC3-9D26-1751-ED93C8827E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2C63A8-5013-A08F-5CDA-44CEB041E51C}"/>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264242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B740-19D0-3219-FF53-5EBFDF1D3D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4495F5-A7A5-921D-4166-4287A40063E6}"/>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4" name="Footer Placeholder 3">
            <a:extLst>
              <a:ext uri="{FF2B5EF4-FFF2-40B4-BE49-F238E27FC236}">
                <a16:creationId xmlns:a16="http://schemas.microsoft.com/office/drawing/2014/main" id="{9F5246AD-17D6-9643-7062-1844C9E599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1DB0E-4D14-41A7-A77C-772CE9044DCB}"/>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174641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6E14E6-CB73-9C96-833F-D03CAEE474B2}"/>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3" name="Footer Placeholder 2">
            <a:extLst>
              <a:ext uri="{FF2B5EF4-FFF2-40B4-BE49-F238E27FC236}">
                <a16:creationId xmlns:a16="http://schemas.microsoft.com/office/drawing/2014/main" id="{0F831F06-4849-10F0-C377-00A60015D3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475B3-7647-0110-E04C-7EA6D635C054}"/>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241559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4905-6EC0-3D17-8487-4C95FFC8B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6873E0-0441-CC37-4496-7F108C05ED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3A099-D91D-2848-8006-2FED4EB94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4E312-968C-127D-9B76-E9769AB4B758}"/>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6" name="Footer Placeholder 5">
            <a:extLst>
              <a:ext uri="{FF2B5EF4-FFF2-40B4-BE49-F238E27FC236}">
                <a16:creationId xmlns:a16="http://schemas.microsoft.com/office/drawing/2014/main" id="{62F7463B-D7A9-2443-DE33-FB842F1A1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9B6FA-B17F-99A8-0B99-97EE7EFE91EC}"/>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68087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D016-82AA-4A35-67B3-FC7631BD7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3E139-67C2-6D6B-3943-2B81E6132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BDF550-5F89-B4AD-31F9-F260B8238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0E93F-2842-DF13-8EE2-F64B1CF581DD}"/>
              </a:ext>
            </a:extLst>
          </p:cNvPr>
          <p:cNvSpPr>
            <a:spLocks noGrp="1"/>
          </p:cNvSpPr>
          <p:nvPr>
            <p:ph type="dt" sz="half" idx="10"/>
          </p:nvPr>
        </p:nvSpPr>
        <p:spPr/>
        <p:txBody>
          <a:bodyPr/>
          <a:lstStyle/>
          <a:p>
            <a:fld id="{3F55234E-E65B-0E43-92F6-708E4CD60272}" type="datetimeFigureOut">
              <a:rPr lang="en-US" smtClean="0"/>
              <a:t>11/11/24</a:t>
            </a:fld>
            <a:endParaRPr lang="en-US"/>
          </a:p>
        </p:txBody>
      </p:sp>
      <p:sp>
        <p:nvSpPr>
          <p:cNvPr id="6" name="Footer Placeholder 5">
            <a:extLst>
              <a:ext uri="{FF2B5EF4-FFF2-40B4-BE49-F238E27FC236}">
                <a16:creationId xmlns:a16="http://schemas.microsoft.com/office/drawing/2014/main" id="{C200E66D-0D1A-E1A9-81D9-BA4731C1C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2EA54-4AA0-3C7B-3EAF-BDA8677B5BE4}"/>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401995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9C22D-1688-E384-C03E-4039FEA3E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321FCB-337E-8E28-B6D5-B7B1263C2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FE948-0240-87B7-0CCD-7F723EC5E5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55234E-E65B-0E43-92F6-708E4CD60272}" type="datetimeFigureOut">
              <a:rPr lang="en-US" smtClean="0"/>
              <a:t>11/11/24</a:t>
            </a:fld>
            <a:endParaRPr lang="en-US"/>
          </a:p>
        </p:txBody>
      </p:sp>
      <p:sp>
        <p:nvSpPr>
          <p:cNvPr id="5" name="Footer Placeholder 4">
            <a:extLst>
              <a:ext uri="{FF2B5EF4-FFF2-40B4-BE49-F238E27FC236}">
                <a16:creationId xmlns:a16="http://schemas.microsoft.com/office/drawing/2014/main" id="{17F280DE-440F-DFA5-0774-3B9EE289D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FA8A0F7-9CD3-52F5-55F8-53DC1E702B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1B9686-13DF-5F4D-8E53-38CA92B05845}" type="slidenum">
              <a:rPr lang="en-US" smtClean="0"/>
              <a:t>‹#›</a:t>
            </a:fld>
            <a:endParaRPr lang="en-US"/>
          </a:p>
        </p:txBody>
      </p:sp>
    </p:spTree>
    <p:extLst>
      <p:ext uri="{BB962C8B-B14F-4D97-AF65-F5344CB8AC3E}">
        <p14:creationId xmlns:p14="http://schemas.microsoft.com/office/powerpoint/2010/main" val="2471502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asa/tri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6871-9A61-7DB0-08A4-3E763865FA49}"/>
              </a:ext>
            </a:extLst>
          </p:cNvPr>
          <p:cNvSpPr>
            <a:spLocks noGrp="1"/>
          </p:cNvSpPr>
          <p:nvPr>
            <p:ph type="ctrTitle"/>
          </p:nvPr>
        </p:nvSpPr>
        <p:spPr/>
        <p:txBody>
          <a:bodyPr>
            <a:normAutofit fontScale="90000"/>
          </a:bodyPr>
          <a:lstStyle/>
          <a:p>
            <a:r>
              <a:rPr lang="en-US" dirty="0"/>
              <a:t>Fluid Distributed Interface</a:t>
            </a:r>
            <a:br>
              <a:rPr lang="en-US" dirty="0"/>
            </a:br>
            <a:r>
              <a:rPr lang="en-US" dirty="0" err="1"/>
              <a:t>SIM_CabinAtmo</a:t>
            </a:r>
            <a:br>
              <a:rPr lang="en-US" dirty="0"/>
            </a:br>
            <a:r>
              <a:rPr lang="en-US" dirty="0"/>
              <a:t>User’s Guide</a:t>
            </a:r>
          </a:p>
        </p:txBody>
      </p:sp>
      <p:sp>
        <p:nvSpPr>
          <p:cNvPr id="3" name="Subtitle 2">
            <a:extLst>
              <a:ext uri="{FF2B5EF4-FFF2-40B4-BE49-F238E27FC236}">
                <a16:creationId xmlns:a16="http://schemas.microsoft.com/office/drawing/2014/main" id="{339E0161-EBB6-0CD3-0059-3EA1AC665D06}"/>
              </a:ext>
            </a:extLst>
          </p:cNvPr>
          <p:cNvSpPr>
            <a:spLocks noGrp="1"/>
          </p:cNvSpPr>
          <p:nvPr>
            <p:ph type="subTitle" idx="1"/>
          </p:nvPr>
        </p:nvSpPr>
        <p:spPr/>
        <p:txBody>
          <a:bodyPr/>
          <a:lstStyle/>
          <a:p>
            <a:r>
              <a:rPr lang="en-US" dirty="0"/>
              <a:t>Prepared by</a:t>
            </a:r>
          </a:p>
          <a:p>
            <a:r>
              <a:rPr lang="en-US" dirty="0"/>
              <a:t>Jason Harvey, CACI</a:t>
            </a:r>
          </a:p>
          <a:p>
            <a:r>
              <a:rPr lang="en-US" dirty="0"/>
              <a:t>November 11, 2024</a:t>
            </a:r>
          </a:p>
        </p:txBody>
      </p:sp>
    </p:spTree>
    <p:extLst>
      <p:ext uri="{BB962C8B-B14F-4D97-AF65-F5344CB8AC3E}">
        <p14:creationId xmlns:p14="http://schemas.microsoft.com/office/powerpoint/2010/main" val="2607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850A-B92F-30B3-B175-2D732B9CCB45}"/>
              </a:ext>
            </a:extLst>
          </p:cNvPr>
          <p:cNvSpPr>
            <a:spLocks noGrp="1"/>
          </p:cNvSpPr>
          <p:nvPr>
            <p:ph type="title"/>
          </p:nvPr>
        </p:nvSpPr>
        <p:spPr/>
        <p:txBody>
          <a:bodyPr/>
          <a:lstStyle/>
          <a:p>
            <a:r>
              <a:rPr lang="en-US" dirty="0"/>
              <a:t>Building the Sim, contd.</a:t>
            </a:r>
          </a:p>
        </p:txBody>
      </p:sp>
      <p:sp>
        <p:nvSpPr>
          <p:cNvPr id="3" name="Content Placeholder 2">
            <a:extLst>
              <a:ext uri="{FF2B5EF4-FFF2-40B4-BE49-F238E27FC236}">
                <a16:creationId xmlns:a16="http://schemas.microsoft.com/office/drawing/2014/main" id="{417BFD4B-D810-C9B7-4D44-BF7D729CACB6}"/>
              </a:ext>
            </a:extLst>
          </p:cNvPr>
          <p:cNvSpPr>
            <a:spLocks noGrp="1"/>
          </p:cNvSpPr>
          <p:nvPr>
            <p:ph idx="1"/>
          </p:nvPr>
        </p:nvSpPr>
        <p:spPr/>
        <p:txBody>
          <a:bodyPr/>
          <a:lstStyle/>
          <a:p>
            <a:r>
              <a:rPr lang="en-US" dirty="0"/>
              <a:t>cd to sims/</a:t>
            </a:r>
            <a:r>
              <a:rPr lang="en-US" dirty="0" err="1"/>
              <a:t>DistIf</a:t>
            </a:r>
            <a:r>
              <a:rPr lang="en-US" dirty="0"/>
              <a:t>/</a:t>
            </a:r>
            <a:r>
              <a:rPr lang="en-US" dirty="0" err="1"/>
              <a:t>SIM_CabinAtmo</a:t>
            </a:r>
            <a:endParaRPr lang="en-US" dirty="0"/>
          </a:p>
          <a:p>
            <a:r>
              <a:rPr lang="en-US" dirty="0"/>
              <a:t>To build or rebuild: make clean; trick-CP</a:t>
            </a:r>
          </a:p>
        </p:txBody>
      </p:sp>
    </p:spTree>
    <p:extLst>
      <p:ext uri="{BB962C8B-B14F-4D97-AF65-F5344CB8AC3E}">
        <p14:creationId xmlns:p14="http://schemas.microsoft.com/office/powerpoint/2010/main" val="283072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DF36-69EC-2176-5D65-18C27D8ED37C}"/>
              </a:ext>
            </a:extLst>
          </p:cNvPr>
          <p:cNvSpPr>
            <a:spLocks noGrp="1"/>
          </p:cNvSpPr>
          <p:nvPr>
            <p:ph type="title"/>
          </p:nvPr>
        </p:nvSpPr>
        <p:spPr/>
        <p:txBody>
          <a:bodyPr/>
          <a:lstStyle/>
          <a:p>
            <a:r>
              <a:rPr lang="en-US" dirty="0"/>
              <a:t>Running the Sim Standalone</a:t>
            </a:r>
          </a:p>
        </p:txBody>
      </p:sp>
      <p:sp>
        <p:nvSpPr>
          <p:cNvPr id="3" name="Content Placeholder 2">
            <a:extLst>
              <a:ext uri="{FF2B5EF4-FFF2-40B4-BE49-F238E27FC236}">
                <a16:creationId xmlns:a16="http://schemas.microsoft.com/office/drawing/2014/main" id="{F9E9D0EF-BC29-5493-C997-CF8023A73206}"/>
              </a:ext>
            </a:extLst>
          </p:cNvPr>
          <p:cNvSpPr>
            <a:spLocks noGrp="1"/>
          </p:cNvSpPr>
          <p:nvPr>
            <p:ph idx="1"/>
          </p:nvPr>
        </p:nvSpPr>
        <p:spPr>
          <a:xfrm>
            <a:off x="838200" y="1408386"/>
            <a:ext cx="10515600" cy="4768577"/>
          </a:xfrm>
        </p:spPr>
        <p:txBody>
          <a:bodyPr>
            <a:normAutofit fontScale="92500" lnSpcReduction="20000"/>
          </a:bodyPr>
          <a:lstStyle/>
          <a:p>
            <a:r>
              <a:rPr lang="en-US" dirty="0"/>
              <a:t>Start sim with ./</a:t>
            </a:r>
            <a:r>
              <a:rPr lang="en-US" dirty="0" err="1"/>
              <a:t>S_main</a:t>
            </a:r>
            <a:r>
              <a:rPr lang="en-US" dirty="0"/>
              <a:t>*.exe </a:t>
            </a:r>
            <a:r>
              <a:rPr lang="en-US" dirty="0" err="1"/>
              <a:t>RUN_test</a:t>
            </a:r>
            <a:r>
              <a:rPr lang="en-US" dirty="0"/>
              <a:t>/</a:t>
            </a:r>
            <a:r>
              <a:rPr lang="en-US" dirty="0" err="1"/>
              <a:t>input.py</a:t>
            </a:r>
            <a:endParaRPr lang="en-US" dirty="0"/>
          </a:p>
          <a:p>
            <a:r>
              <a:rPr lang="en-US" dirty="0"/>
              <a:t>It will launch Trick Sim Control and Trick View GUI’s</a:t>
            </a:r>
          </a:p>
          <a:p>
            <a:r>
              <a:rPr lang="en-US" dirty="0"/>
              <a:t>Trick View will load the </a:t>
            </a:r>
            <a:r>
              <a:rPr lang="en-US" dirty="0" err="1"/>
              <a:t>TV_standalone.tv</a:t>
            </a:r>
            <a:r>
              <a:rPr lang="en-US" dirty="0"/>
              <a:t> variable file with some strip charts</a:t>
            </a:r>
          </a:p>
          <a:p>
            <a:r>
              <a:rPr lang="en-US" dirty="0"/>
              <a:t>Sim will come up in Freeze, User can manually mode to Run</a:t>
            </a:r>
          </a:p>
          <a:p>
            <a:r>
              <a:rPr lang="en-US" dirty="0"/>
              <a:t>To equalize pressures and get IMV circulation going, set:</a:t>
            </a:r>
          </a:p>
          <a:p>
            <a:pPr lvl="1"/>
            <a:r>
              <a:rPr lang="en-US" dirty="0" err="1"/>
              <a:t>cabinAtmo.modelB.mHatchOpen</a:t>
            </a:r>
            <a:r>
              <a:rPr lang="en-US" dirty="0"/>
              <a:t> = true, </a:t>
            </a:r>
            <a:r>
              <a:rPr lang="en-US" dirty="0" err="1"/>
              <a:t>cabinAtmo.modelB.mImvValveOpen</a:t>
            </a:r>
            <a:r>
              <a:rPr lang="en-US" dirty="0"/>
              <a:t> = true,</a:t>
            </a:r>
          </a:p>
          <a:p>
            <a:pPr lvl="1"/>
            <a:r>
              <a:rPr lang="en-US" dirty="0" err="1"/>
              <a:t>cabinAtmo.modelA.mHatchOpen</a:t>
            </a:r>
            <a:r>
              <a:rPr lang="en-US" dirty="0"/>
              <a:t> = true, </a:t>
            </a:r>
            <a:r>
              <a:rPr lang="en-US" dirty="0" err="1"/>
              <a:t>cabinAtmo.modelA.mImvValveOpen</a:t>
            </a:r>
            <a:r>
              <a:rPr lang="en-US" dirty="0"/>
              <a:t> = true,</a:t>
            </a:r>
          </a:p>
          <a:p>
            <a:pPr lvl="1"/>
            <a:r>
              <a:rPr lang="en-US" dirty="0" err="1"/>
              <a:t>cabinAtmo.modelB.mFanOn</a:t>
            </a:r>
            <a:r>
              <a:rPr lang="en-US" dirty="0"/>
              <a:t> = true</a:t>
            </a:r>
          </a:p>
          <a:p>
            <a:r>
              <a:rPr lang="en-US" dirty="0"/>
              <a:t>Strip charts will show pressure equalization and mixing, Trick View shows conservation errors</a:t>
            </a:r>
          </a:p>
          <a:p>
            <a:r>
              <a:rPr lang="en-US" dirty="0"/>
              <a:t>Terminate the sim from the Sim Control window</a:t>
            </a:r>
          </a:p>
        </p:txBody>
      </p:sp>
    </p:spTree>
    <p:extLst>
      <p:ext uri="{BB962C8B-B14F-4D97-AF65-F5344CB8AC3E}">
        <p14:creationId xmlns:p14="http://schemas.microsoft.com/office/powerpoint/2010/main" val="256921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3264-785D-CD62-E891-716DF4AA0B91}"/>
              </a:ext>
            </a:extLst>
          </p:cNvPr>
          <p:cNvSpPr>
            <a:spLocks noGrp="1"/>
          </p:cNvSpPr>
          <p:nvPr>
            <p:ph type="title"/>
          </p:nvPr>
        </p:nvSpPr>
        <p:spPr>
          <a:xfrm>
            <a:off x="838200" y="365126"/>
            <a:ext cx="10515600" cy="833480"/>
          </a:xfrm>
        </p:spPr>
        <p:txBody>
          <a:bodyPr/>
          <a:lstStyle/>
          <a:p>
            <a:r>
              <a:rPr lang="en-US" dirty="0"/>
              <a:t>Running the Sim Standalone, screenshot</a:t>
            </a:r>
          </a:p>
        </p:txBody>
      </p:sp>
      <p:pic>
        <p:nvPicPr>
          <p:cNvPr id="5" name="Content Placeholder 4" descr="A screenshot of a computer&#10;&#10;Description automatically generated">
            <a:extLst>
              <a:ext uri="{FF2B5EF4-FFF2-40B4-BE49-F238E27FC236}">
                <a16:creationId xmlns:a16="http://schemas.microsoft.com/office/drawing/2014/main" id="{B52B8984-B6BA-D778-2CE7-4D31891D8869}"/>
              </a:ext>
            </a:extLst>
          </p:cNvPr>
          <p:cNvPicPr>
            <a:picLocks noGrp="1" noChangeAspect="1"/>
          </p:cNvPicPr>
          <p:nvPr>
            <p:ph idx="1"/>
          </p:nvPr>
        </p:nvPicPr>
        <p:blipFill>
          <a:blip r:embed="rId2"/>
          <a:stretch>
            <a:fillRect/>
          </a:stretch>
        </p:blipFill>
        <p:spPr>
          <a:xfrm>
            <a:off x="1370780" y="1198606"/>
            <a:ext cx="9450440" cy="5070968"/>
          </a:xfrm>
        </p:spPr>
      </p:pic>
    </p:spTree>
    <p:extLst>
      <p:ext uri="{BB962C8B-B14F-4D97-AF65-F5344CB8AC3E}">
        <p14:creationId xmlns:p14="http://schemas.microsoft.com/office/powerpoint/2010/main" val="67766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09BF-E6D3-AB00-9153-631862BB19B6}"/>
              </a:ext>
            </a:extLst>
          </p:cNvPr>
          <p:cNvSpPr>
            <a:spLocks noGrp="1"/>
          </p:cNvSpPr>
          <p:nvPr>
            <p:ph type="title"/>
          </p:nvPr>
        </p:nvSpPr>
        <p:spPr/>
        <p:txBody>
          <a:bodyPr/>
          <a:lstStyle/>
          <a:p>
            <a:r>
              <a:rPr lang="en-US" dirty="0"/>
              <a:t>Running the Sim HLA</a:t>
            </a:r>
          </a:p>
        </p:txBody>
      </p:sp>
      <p:sp>
        <p:nvSpPr>
          <p:cNvPr id="3" name="Content Placeholder 2">
            <a:extLst>
              <a:ext uri="{FF2B5EF4-FFF2-40B4-BE49-F238E27FC236}">
                <a16:creationId xmlns:a16="http://schemas.microsoft.com/office/drawing/2014/main" id="{BB08EAD3-EC15-9151-08E4-B1BA0542BAAE}"/>
              </a:ext>
            </a:extLst>
          </p:cNvPr>
          <p:cNvSpPr>
            <a:spLocks noGrp="1"/>
          </p:cNvSpPr>
          <p:nvPr>
            <p:ph idx="1"/>
          </p:nvPr>
        </p:nvSpPr>
        <p:spPr>
          <a:xfrm>
            <a:off x="838200" y="1450428"/>
            <a:ext cx="10515600" cy="4726535"/>
          </a:xfrm>
        </p:spPr>
        <p:txBody>
          <a:bodyPr>
            <a:normAutofit fontScale="92500" lnSpcReduction="20000"/>
          </a:bodyPr>
          <a:lstStyle/>
          <a:p>
            <a:r>
              <a:rPr lang="en-US" dirty="0"/>
              <a:t>To launch the HLA federation (in </a:t>
            </a:r>
            <a:r>
              <a:rPr lang="en-US" dirty="0" err="1"/>
              <a:t>csh</a:t>
            </a:r>
            <a:r>
              <a:rPr lang="en-US" dirty="0"/>
              <a:t> or </a:t>
            </a:r>
            <a:r>
              <a:rPr lang="en-US" dirty="0" err="1"/>
              <a:t>tsch</a:t>
            </a:r>
            <a:r>
              <a:rPr lang="en-US" dirty="0"/>
              <a:t>), cd to the </a:t>
            </a:r>
            <a:r>
              <a:rPr lang="en-US" dirty="0" err="1"/>
              <a:t>SIM_CabinAtmo</a:t>
            </a:r>
            <a:r>
              <a:rPr lang="en-US" dirty="0"/>
              <a:t> folder, then: ./</a:t>
            </a:r>
            <a:r>
              <a:rPr lang="en-US" dirty="0" err="1"/>
              <a:t>runHLA.csh</a:t>
            </a:r>
            <a:endParaRPr lang="en-US" dirty="0"/>
          </a:p>
          <a:p>
            <a:pPr lvl="1"/>
            <a:r>
              <a:rPr lang="en-US" dirty="0"/>
              <a:t>This might also work in bash, or you can make a bash version</a:t>
            </a:r>
          </a:p>
          <a:p>
            <a:pPr lvl="1"/>
            <a:r>
              <a:rPr lang="en-US" b="1" dirty="0"/>
              <a:t>NOTE:</a:t>
            </a:r>
            <a:r>
              <a:rPr lang="en-US" dirty="0"/>
              <a:t> before launching, modify the ./</a:t>
            </a:r>
            <a:r>
              <a:rPr lang="en-US" dirty="0" err="1"/>
              <a:t>S_main</a:t>
            </a:r>
            <a:r>
              <a:rPr lang="en-US" dirty="0"/>
              <a:t>…exe command lines to add –r &lt;RTI CRC Host&gt;, the CRC host name, as needed (default is localhost)</a:t>
            </a:r>
          </a:p>
          <a:p>
            <a:pPr lvl="1"/>
            <a:r>
              <a:rPr lang="en-US" dirty="0"/>
              <a:t>To display available command-line options, do ./</a:t>
            </a:r>
            <a:r>
              <a:rPr lang="en-US" dirty="0" err="1"/>
              <a:t>S_main</a:t>
            </a:r>
            <a:r>
              <a:rPr lang="en-US" dirty="0"/>
              <a:t>*.exe -h</a:t>
            </a:r>
          </a:p>
          <a:p>
            <a:r>
              <a:rPr lang="en-US" dirty="0"/>
              <a:t>It will launch 2 instances of the sim, from RUN_FED_1/</a:t>
            </a:r>
            <a:r>
              <a:rPr lang="en-US" dirty="0" err="1"/>
              <a:t>input.py</a:t>
            </a:r>
            <a:r>
              <a:rPr lang="en-US" dirty="0"/>
              <a:t> and RUN_FED_2/</a:t>
            </a:r>
            <a:r>
              <a:rPr lang="en-US" dirty="0" err="1"/>
              <a:t>input.py</a:t>
            </a:r>
            <a:endParaRPr lang="en-US" dirty="0"/>
          </a:p>
          <a:p>
            <a:r>
              <a:rPr lang="en-US" dirty="0"/>
              <a:t>It will launch 2 Sim Control and 2 Trick View GUI’s, one for each federate.</a:t>
            </a:r>
          </a:p>
          <a:p>
            <a:r>
              <a:rPr lang="en-US" dirty="0"/>
              <a:t>Sims start out already in run</a:t>
            </a:r>
          </a:p>
          <a:p>
            <a:r>
              <a:rPr lang="en-US" dirty="0"/>
              <a:t>TV’s will bring up variables and strip charts for the 1A/2B pair</a:t>
            </a:r>
          </a:p>
          <a:p>
            <a:pPr lvl="1"/>
            <a:r>
              <a:rPr lang="en-US" dirty="0"/>
              <a:t>The 2A/1B pair is also running, you can also look at them</a:t>
            </a:r>
          </a:p>
        </p:txBody>
      </p:sp>
    </p:spTree>
    <p:extLst>
      <p:ext uri="{BB962C8B-B14F-4D97-AF65-F5344CB8AC3E}">
        <p14:creationId xmlns:p14="http://schemas.microsoft.com/office/powerpoint/2010/main" val="391464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6DF3-ACD8-4C06-1954-92F0DBE420F8}"/>
              </a:ext>
            </a:extLst>
          </p:cNvPr>
          <p:cNvSpPr>
            <a:spLocks noGrp="1"/>
          </p:cNvSpPr>
          <p:nvPr>
            <p:ph type="title"/>
          </p:nvPr>
        </p:nvSpPr>
        <p:spPr/>
        <p:txBody>
          <a:bodyPr/>
          <a:lstStyle/>
          <a:p>
            <a:r>
              <a:rPr lang="en-US" dirty="0"/>
              <a:t>Running the Sim HLA, contd.</a:t>
            </a:r>
          </a:p>
        </p:txBody>
      </p:sp>
      <p:sp>
        <p:nvSpPr>
          <p:cNvPr id="3" name="Content Placeholder 2">
            <a:extLst>
              <a:ext uri="{FF2B5EF4-FFF2-40B4-BE49-F238E27FC236}">
                <a16:creationId xmlns:a16="http://schemas.microsoft.com/office/drawing/2014/main" id="{0F5C867A-D537-B358-5A8D-963222416081}"/>
              </a:ext>
            </a:extLst>
          </p:cNvPr>
          <p:cNvSpPr>
            <a:spLocks noGrp="1"/>
          </p:cNvSpPr>
          <p:nvPr>
            <p:ph idx="1"/>
          </p:nvPr>
        </p:nvSpPr>
        <p:spPr>
          <a:xfrm>
            <a:off x="838200" y="1397876"/>
            <a:ext cx="10515600" cy="4779087"/>
          </a:xfrm>
        </p:spPr>
        <p:txBody>
          <a:bodyPr/>
          <a:lstStyle/>
          <a:p>
            <a:r>
              <a:rPr lang="en-US" dirty="0"/>
              <a:t>Operate the model same way as Standalone, the difference being </a:t>
            </a:r>
            <a:r>
              <a:rPr lang="en-US" i="1" dirty="0" err="1"/>
              <a:t>modelA</a:t>
            </a:r>
            <a:r>
              <a:rPr lang="en-US" dirty="0"/>
              <a:t> &amp; </a:t>
            </a:r>
            <a:r>
              <a:rPr lang="en-US" i="1" dirty="0" err="1"/>
              <a:t>modelB</a:t>
            </a:r>
            <a:r>
              <a:rPr lang="en-US" dirty="0"/>
              <a:t> are in different federates with their own TV window.</a:t>
            </a:r>
          </a:p>
          <a:p>
            <a:pPr lvl="1"/>
            <a:r>
              <a:rPr lang="en-US" dirty="0"/>
              <a:t>Operation and model performance should be identical to the Standalone case.</a:t>
            </a:r>
          </a:p>
          <a:p>
            <a:r>
              <a:rPr lang="en-US" dirty="0"/>
              <a:t>The simple </a:t>
            </a:r>
            <a:r>
              <a:rPr lang="en-US" dirty="0" err="1"/>
              <a:t>ExCo</a:t>
            </a:r>
            <a:r>
              <a:rPr lang="en-US" dirty="0"/>
              <a:t> in this </a:t>
            </a:r>
            <a:r>
              <a:rPr lang="en-US" dirty="0" err="1"/>
              <a:t>TrickHLA</a:t>
            </a:r>
            <a:r>
              <a:rPr lang="en-US" dirty="0"/>
              <a:t> sim doesn’t synchronize </a:t>
            </a:r>
            <a:r>
              <a:rPr lang="en-US" dirty="0" err="1"/>
              <a:t>moding</a:t>
            </a:r>
            <a:r>
              <a:rPr lang="en-US" dirty="0"/>
              <a:t> of run &amp; freeze between the federates, so you have to mode both federates manually from their own Sim Control GUIs.</a:t>
            </a:r>
          </a:p>
          <a:p>
            <a:r>
              <a:rPr lang="en-US" dirty="0"/>
              <a:t>To terminate, shut down both sims from their Sim Control GUIs.</a:t>
            </a:r>
          </a:p>
        </p:txBody>
      </p:sp>
    </p:spTree>
    <p:extLst>
      <p:ext uri="{BB962C8B-B14F-4D97-AF65-F5344CB8AC3E}">
        <p14:creationId xmlns:p14="http://schemas.microsoft.com/office/powerpoint/2010/main" val="195951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4983-1988-76C6-DF3B-CCE70B2F9285}"/>
              </a:ext>
            </a:extLst>
          </p:cNvPr>
          <p:cNvSpPr>
            <a:spLocks noGrp="1"/>
          </p:cNvSpPr>
          <p:nvPr>
            <p:ph type="title"/>
          </p:nvPr>
        </p:nvSpPr>
        <p:spPr>
          <a:xfrm>
            <a:off x="838200" y="365125"/>
            <a:ext cx="10515600" cy="801523"/>
          </a:xfrm>
        </p:spPr>
        <p:txBody>
          <a:bodyPr/>
          <a:lstStyle/>
          <a:p>
            <a:r>
              <a:rPr lang="en-US" dirty="0"/>
              <a:t>Running the Sim HLA, screenshot</a:t>
            </a:r>
          </a:p>
        </p:txBody>
      </p:sp>
      <p:pic>
        <p:nvPicPr>
          <p:cNvPr id="5" name="Content Placeholder 4" descr="A group of graphs and diagrams&#10;&#10;Description automatically generated with medium confidence">
            <a:extLst>
              <a:ext uri="{FF2B5EF4-FFF2-40B4-BE49-F238E27FC236}">
                <a16:creationId xmlns:a16="http://schemas.microsoft.com/office/drawing/2014/main" id="{45F4CE8A-7C98-A38F-1C9D-138020550C3A}"/>
              </a:ext>
            </a:extLst>
          </p:cNvPr>
          <p:cNvPicPr>
            <a:picLocks noGrp="1" noChangeAspect="1"/>
          </p:cNvPicPr>
          <p:nvPr>
            <p:ph idx="1"/>
          </p:nvPr>
        </p:nvPicPr>
        <p:blipFill>
          <a:blip r:embed="rId2"/>
          <a:stretch>
            <a:fillRect/>
          </a:stretch>
        </p:blipFill>
        <p:spPr>
          <a:xfrm>
            <a:off x="1783790" y="1057317"/>
            <a:ext cx="8624419" cy="5435558"/>
          </a:xfrm>
        </p:spPr>
      </p:pic>
    </p:spTree>
    <p:extLst>
      <p:ext uri="{BB962C8B-B14F-4D97-AF65-F5344CB8AC3E}">
        <p14:creationId xmlns:p14="http://schemas.microsoft.com/office/powerpoint/2010/main" val="99230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0FD4-7BF9-71D0-28A2-F7A665EFEEFA}"/>
              </a:ext>
            </a:extLst>
          </p:cNvPr>
          <p:cNvSpPr>
            <a:spLocks noGrp="1"/>
          </p:cNvSpPr>
          <p:nvPr>
            <p:ph type="title"/>
          </p:nvPr>
        </p:nvSpPr>
        <p:spPr/>
        <p:txBody>
          <a:bodyPr/>
          <a:lstStyle/>
          <a:p>
            <a:r>
              <a:rPr lang="en-US" dirty="0"/>
              <a:t>Conservation Errors</a:t>
            </a:r>
          </a:p>
        </p:txBody>
      </p:sp>
      <p:sp>
        <p:nvSpPr>
          <p:cNvPr id="3" name="Content Placeholder 2">
            <a:extLst>
              <a:ext uri="{FF2B5EF4-FFF2-40B4-BE49-F238E27FC236}">
                <a16:creationId xmlns:a16="http://schemas.microsoft.com/office/drawing/2014/main" id="{8860400D-DC2F-A847-9BBF-FA8E3FC46ED6}"/>
              </a:ext>
            </a:extLst>
          </p:cNvPr>
          <p:cNvSpPr>
            <a:spLocks noGrp="1"/>
          </p:cNvSpPr>
          <p:nvPr>
            <p:ph idx="1"/>
          </p:nvPr>
        </p:nvSpPr>
        <p:spPr>
          <a:xfrm>
            <a:off x="838200" y="1359243"/>
            <a:ext cx="10515600" cy="4817720"/>
          </a:xfrm>
        </p:spPr>
        <p:txBody>
          <a:bodyPr>
            <a:normAutofit fontScale="92500" lnSpcReduction="20000"/>
          </a:bodyPr>
          <a:lstStyle/>
          <a:p>
            <a:r>
              <a:rPr lang="en-US" dirty="0"/>
              <a:t>The </a:t>
            </a:r>
            <a:r>
              <a:rPr lang="en-US" dirty="0" err="1"/>
              <a:t>CabinAtmo</a:t>
            </a:r>
            <a:r>
              <a:rPr lang="en-US" dirty="0"/>
              <a:t> models are closed, with no external mass (moles) or energy sources/sinks.  All starting moles and energy is ideally conserved during the run.</a:t>
            </a:r>
          </a:p>
          <a:p>
            <a:r>
              <a:rPr lang="en-US" dirty="0"/>
              <a:t>Known conservation error sources:</a:t>
            </a:r>
          </a:p>
          <a:p>
            <a:pPr lvl="1"/>
            <a:r>
              <a:rPr lang="en-US" dirty="0"/>
              <a:t>Role swaps of the Fluid Distributed Interfaces while there is Demand flow</a:t>
            </a:r>
          </a:p>
          <a:p>
            <a:pPr lvl="2"/>
            <a:r>
              <a:rPr lang="en-US" dirty="0"/>
              <a:t>A design limitation of Fluid Distributed Interface</a:t>
            </a:r>
          </a:p>
          <a:p>
            <a:pPr lvl="2"/>
            <a:r>
              <a:rPr lang="en-US" dirty="0"/>
              <a:t>Role swaps can be forced by closing/opening </a:t>
            </a:r>
            <a:r>
              <a:rPr lang="en-US" dirty="0" err="1"/>
              <a:t>modelB</a:t>
            </a:r>
            <a:r>
              <a:rPr lang="en-US" dirty="0"/>
              <a:t> hatch and IMV valve</a:t>
            </a:r>
          </a:p>
          <a:p>
            <a:pPr lvl="2"/>
            <a:r>
              <a:rPr lang="en-US" dirty="0"/>
              <a:t>Causes ~ 0.01 % error per swap during normal IMV fan flow</a:t>
            </a:r>
          </a:p>
          <a:p>
            <a:pPr lvl="1"/>
            <a:r>
              <a:rPr lang="en-US" dirty="0"/>
              <a:t>Different fluid specific heat/enthalpy models</a:t>
            </a:r>
          </a:p>
          <a:p>
            <a:pPr lvl="1"/>
            <a:r>
              <a:rPr lang="en-US" dirty="0"/>
              <a:t>HLA frame drops or repeats</a:t>
            </a:r>
          </a:p>
          <a:p>
            <a:pPr lvl="2"/>
            <a:r>
              <a:rPr lang="en-US" dirty="0"/>
              <a:t>In this demo sim, there should be zero drops or repeats</a:t>
            </a:r>
          </a:p>
          <a:p>
            <a:pPr lvl="1"/>
            <a:r>
              <a:rPr lang="en-US" dirty="0"/>
              <a:t>The conservation check computations don’t include the Demand flow in transit across the lag buffer (standalone) or HLA interfaces, so small error appears in proportion to Demand flow rate and latency</a:t>
            </a:r>
          </a:p>
          <a:p>
            <a:pPr lvl="2"/>
            <a:r>
              <a:rPr lang="en-US" dirty="0"/>
              <a:t>Typically ~ 0.04 % error for normal IMV fan flow and nominal latency</a:t>
            </a:r>
          </a:p>
          <a:p>
            <a:pPr lvl="2"/>
            <a:r>
              <a:rPr lang="en-US" dirty="0"/>
              <a:t>This is not a real error, and it disappears when flow goes to zero</a:t>
            </a:r>
          </a:p>
          <a:p>
            <a:pPr lvl="1"/>
            <a:endParaRPr lang="en-US" dirty="0"/>
          </a:p>
        </p:txBody>
      </p:sp>
    </p:spTree>
    <p:extLst>
      <p:ext uri="{BB962C8B-B14F-4D97-AF65-F5344CB8AC3E}">
        <p14:creationId xmlns:p14="http://schemas.microsoft.com/office/powerpoint/2010/main" val="13911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5875-AF61-A922-169E-75511F8AB808}"/>
              </a:ext>
            </a:extLst>
          </p:cNvPr>
          <p:cNvSpPr>
            <a:spLocks noGrp="1"/>
          </p:cNvSpPr>
          <p:nvPr>
            <p:ph type="title"/>
          </p:nvPr>
        </p:nvSpPr>
        <p:spPr/>
        <p:txBody>
          <a:bodyPr/>
          <a:lstStyle/>
          <a:p>
            <a:r>
              <a:rPr lang="en-US" dirty="0"/>
              <a:t>Adjustable Latency (Standalone)</a:t>
            </a:r>
          </a:p>
        </p:txBody>
      </p:sp>
      <p:sp>
        <p:nvSpPr>
          <p:cNvPr id="3" name="Content Placeholder 2">
            <a:extLst>
              <a:ext uri="{FF2B5EF4-FFF2-40B4-BE49-F238E27FC236}">
                <a16:creationId xmlns:a16="http://schemas.microsoft.com/office/drawing/2014/main" id="{4E4C1AAB-36CF-2BD2-EA5C-9FBDDEE94799}"/>
              </a:ext>
            </a:extLst>
          </p:cNvPr>
          <p:cNvSpPr>
            <a:spLocks noGrp="1"/>
          </p:cNvSpPr>
          <p:nvPr>
            <p:ph idx="1"/>
          </p:nvPr>
        </p:nvSpPr>
        <p:spPr/>
        <p:txBody>
          <a:bodyPr/>
          <a:lstStyle/>
          <a:p>
            <a:r>
              <a:rPr lang="en-US" dirty="0"/>
              <a:t>When running the standalone sim, the round-trip data latency of the Fluid Distributed Interfaces can be changed</a:t>
            </a:r>
          </a:p>
          <a:p>
            <a:pPr lvl="1"/>
            <a:r>
              <a:rPr lang="en-US" dirty="0"/>
              <a:t>Set in </a:t>
            </a:r>
            <a:r>
              <a:rPr lang="en-US" dirty="0" err="1"/>
              <a:t>RUN_test</a:t>
            </a:r>
            <a:r>
              <a:rPr lang="en-US" dirty="0"/>
              <a:t>/</a:t>
            </a:r>
            <a:r>
              <a:rPr lang="en-US" dirty="0" err="1"/>
              <a:t>input.py</a:t>
            </a:r>
            <a:r>
              <a:rPr lang="en-US" dirty="0"/>
              <a:t>, prior to sim start:</a:t>
            </a:r>
          </a:p>
          <a:p>
            <a:pPr lvl="1"/>
            <a:r>
              <a:rPr lang="en-US" dirty="0"/>
              <a:t>Modify the value on lines per the comment:</a:t>
            </a:r>
          </a:p>
          <a:p>
            <a:pPr lvl="2"/>
            <a:r>
              <a:rPr lang="en-US" dirty="0">
                <a:solidFill>
                  <a:srgbClr val="C0C0C0"/>
                </a:solidFill>
                <a:effectLst/>
                <a:latin typeface="Menlo" panose="020B0609030804020204" pitchFamily="49" charset="0"/>
              </a:rPr>
              <a:t># Set up lag amount in the lag ring buffers</a:t>
            </a:r>
          </a:p>
          <a:p>
            <a:pPr lvl="2"/>
            <a:r>
              <a:rPr lang="en-US" dirty="0">
                <a:solidFill>
                  <a:srgbClr val="C0C0C0"/>
                </a:solidFill>
                <a:effectLst/>
                <a:latin typeface="Menlo" panose="020B0609030804020204" pitchFamily="49" charset="0"/>
              </a:rPr>
              <a:t># Loop latency will be 2 + (2 * </a:t>
            </a:r>
            <a:r>
              <a:rPr lang="en-US" dirty="0" err="1">
                <a:solidFill>
                  <a:srgbClr val="C0C0C0"/>
                </a:solidFill>
                <a:effectLst/>
                <a:latin typeface="Menlo" panose="020B0609030804020204" pitchFamily="49" charset="0"/>
              </a:rPr>
              <a:t>mDelayFrames</a:t>
            </a:r>
            <a:r>
              <a:rPr lang="en-US" dirty="0">
                <a:solidFill>
                  <a:srgbClr val="C0C0C0"/>
                </a:solidFill>
                <a:effectLst/>
                <a:latin typeface="Menlo" panose="020B0609030804020204" pitchFamily="49" charset="0"/>
              </a:rPr>
              <a:t>)</a:t>
            </a:r>
          </a:p>
          <a:p>
            <a:pPr lvl="2"/>
            <a:r>
              <a:rPr lang="en-US" dirty="0" err="1">
                <a:effectLst/>
                <a:latin typeface="Menlo" panose="020B0609030804020204" pitchFamily="49" charset="0"/>
              </a:rPr>
              <a:t>cabinAtmo.lagBufferVest.mDelayFrames</a:t>
            </a:r>
            <a:r>
              <a:rPr lang="en-US" dirty="0">
                <a:effectLst/>
                <a:latin typeface="Menlo" panose="020B0609030804020204" pitchFamily="49" charset="0"/>
              </a:rPr>
              <a:t> = </a:t>
            </a:r>
            <a:r>
              <a:rPr lang="en-US" dirty="0">
                <a:solidFill>
                  <a:srgbClr val="800000"/>
                </a:solidFill>
                <a:effectLst/>
                <a:latin typeface="Menlo" panose="020B0609030804020204" pitchFamily="49" charset="0"/>
              </a:rPr>
              <a:t>0</a:t>
            </a:r>
            <a:endParaRPr lang="en-US" dirty="0">
              <a:effectLst/>
              <a:latin typeface="Menlo" panose="020B0609030804020204" pitchFamily="49" charset="0"/>
            </a:endParaRPr>
          </a:p>
          <a:p>
            <a:pPr lvl="2"/>
            <a:r>
              <a:rPr lang="en-US" dirty="0" err="1">
                <a:effectLst/>
                <a:latin typeface="Menlo" panose="020B0609030804020204" pitchFamily="49" charset="0"/>
              </a:rPr>
              <a:t>cabinAtmo.lagBufferImv.mDelayFrames</a:t>
            </a:r>
            <a:r>
              <a:rPr lang="en-US" dirty="0">
                <a:effectLst/>
                <a:latin typeface="Menlo" panose="020B0609030804020204" pitchFamily="49" charset="0"/>
              </a:rPr>
              <a:t> = </a:t>
            </a:r>
            <a:r>
              <a:rPr lang="en-US" dirty="0">
                <a:solidFill>
                  <a:srgbClr val="800000"/>
                </a:solidFill>
                <a:effectLst/>
                <a:latin typeface="Menlo" panose="020B0609030804020204" pitchFamily="49" charset="0"/>
              </a:rPr>
              <a:t>0</a:t>
            </a:r>
            <a:endParaRPr lang="en-US" dirty="0">
              <a:effectLst/>
              <a:latin typeface="Menlo" panose="020B0609030804020204" pitchFamily="49" charset="0"/>
            </a:endParaRPr>
          </a:p>
          <a:p>
            <a:pPr lvl="1"/>
            <a:r>
              <a:rPr lang="en-US" dirty="0"/>
              <a:t>Max value is 8, going higher will overflow the lag buffer, very bad</a:t>
            </a:r>
          </a:p>
          <a:p>
            <a:pPr lvl="1"/>
            <a:r>
              <a:rPr lang="en-US" dirty="0"/>
              <a:t>Can’t be changed in runtime, only before sim start</a:t>
            </a:r>
          </a:p>
          <a:p>
            <a:r>
              <a:rPr lang="en-US" dirty="0"/>
              <a:t>Increase latency to see the effect on the interfaces</a:t>
            </a:r>
          </a:p>
        </p:txBody>
      </p:sp>
    </p:spTree>
    <p:extLst>
      <p:ext uri="{BB962C8B-B14F-4D97-AF65-F5344CB8AC3E}">
        <p14:creationId xmlns:p14="http://schemas.microsoft.com/office/powerpoint/2010/main" val="388363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DF5A-7FF7-0110-B7E5-76CE6504DD7B}"/>
              </a:ext>
            </a:extLst>
          </p:cNvPr>
          <p:cNvSpPr>
            <a:spLocks noGrp="1"/>
          </p:cNvSpPr>
          <p:nvPr>
            <p:ph type="title"/>
          </p:nvPr>
        </p:nvSpPr>
        <p:spPr/>
        <p:txBody>
          <a:bodyPr/>
          <a:lstStyle/>
          <a:p>
            <a:r>
              <a:rPr lang="en-US" dirty="0"/>
              <a:t>Error &amp; Info Messages</a:t>
            </a:r>
          </a:p>
        </p:txBody>
      </p:sp>
      <p:sp>
        <p:nvSpPr>
          <p:cNvPr id="3" name="Content Placeholder 2">
            <a:extLst>
              <a:ext uri="{FF2B5EF4-FFF2-40B4-BE49-F238E27FC236}">
                <a16:creationId xmlns:a16="http://schemas.microsoft.com/office/drawing/2014/main" id="{C16A6973-1A64-CD76-867D-5D288854E50B}"/>
              </a:ext>
            </a:extLst>
          </p:cNvPr>
          <p:cNvSpPr>
            <a:spLocks noGrp="1"/>
          </p:cNvSpPr>
          <p:nvPr>
            <p:ph idx="1"/>
          </p:nvPr>
        </p:nvSpPr>
        <p:spPr/>
        <p:txBody>
          <a:bodyPr/>
          <a:lstStyle/>
          <a:p>
            <a:r>
              <a:rPr lang="en-US" dirty="0"/>
              <a:t>The </a:t>
            </a:r>
            <a:r>
              <a:rPr lang="en-US" dirty="0" err="1"/>
              <a:t>CabinAtmo</a:t>
            </a:r>
            <a:r>
              <a:rPr lang="en-US" dirty="0"/>
              <a:t> models will output messages to the console:</a:t>
            </a:r>
          </a:p>
          <a:p>
            <a:pPr lvl="1"/>
            <a:r>
              <a:rPr lang="en-US" dirty="0"/>
              <a:t>Initialization errors due to bad config or IC values, e.g.:</a:t>
            </a:r>
          </a:p>
          <a:p>
            <a:pPr lvl="2"/>
            <a:r>
              <a:rPr lang="en-US" dirty="0">
                <a:solidFill>
                  <a:srgbClr val="0070C0"/>
                </a:solidFill>
                <a:effectLst/>
                <a:latin typeface="Menlo" panose="020B0609030804020204" pitchFamily="49" charset="0"/>
              </a:rPr>
              <a:t>ERROR: </a:t>
            </a:r>
            <a:r>
              <a:rPr lang="en-US" dirty="0" err="1">
                <a:solidFill>
                  <a:srgbClr val="0070C0"/>
                </a:solidFill>
                <a:effectLst/>
                <a:latin typeface="Menlo" panose="020B0609030804020204" pitchFamily="49" charset="0"/>
              </a:rPr>
              <a:t>cabinAtmo.modelA.mCabin</a:t>
            </a:r>
            <a:r>
              <a:rPr lang="en-US" dirty="0">
                <a:solidFill>
                  <a:srgbClr val="0070C0"/>
                </a:solidFill>
                <a:effectLst/>
                <a:latin typeface="Menlo" panose="020B0609030804020204" pitchFamily="49" charset="0"/>
              </a:rPr>
              <a:t> initial temperature &lt; DBL_EPSILON!</a:t>
            </a:r>
          </a:p>
          <a:p>
            <a:pPr lvl="2"/>
            <a:r>
              <a:rPr lang="en-US" dirty="0"/>
              <a:t>These should be self-explanatory</a:t>
            </a:r>
          </a:p>
          <a:p>
            <a:pPr lvl="2"/>
            <a:r>
              <a:rPr lang="en-US" dirty="0"/>
              <a:t>Sim will remain up but the model is borked, fix the input data and restart the sim</a:t>
            </a:r>
          </a:p>
          <a:p>
            <a:pPr lvl="1"/>
            <a:r>
              <a:rPr lang="en-US" dirty="0"/>
              <a:t>Info messages whenever a Fluid Distributed Interface swaps roles, e.g.:</a:t>
            </a:r>
          </a:p>
          <a:p>
            <a:pPr lvl="2"/>
            <a:r>
              <a:rPr lang="en-US" dirty="0" err="1">
                <a:solidFill>
                  <a:srgbClr val="0070C0"/>
                </a:solidFill>
              </a:rPr>
              <a:t>cabinAtmo.modelA.mImvDuct</a:t>
            </a:r>
            <a:r>
              <a:rPr lang="en-US" dirty="0">
                <a:solidFill>
                  <a:srgbClr val="0070C0"/>
                </a:solidFill>
              </a:rPr>
              <a:t> from </a:t>
            </a:r>
            <a:r>
              <a:rPr lang="en-US" dirty="0" err="1">
                <a:solidFill>
                  <a:srgbClr val="0070C0"/>
                </a:solidFill>
              </a:rPr>
              <a:t>mIf</a:t>
            </a:r>
            <a:r>
              <a:rPr lang="en-US" dirty="0">
                <a:solidFill>
                  <a:srgbClr val="0070C0"/>
                </a:solidFill>
              </a:rPr>
              <a:t>: switched to Demand mode.</a:t>
            </a:r>
          </a:p>
          <a:p>
            <a:pPr lvl="2"/>
            <a:r>
              <a:rPr lang="en-US" dirty="0" err="1">
                <a:solidFill>
                  <a:srgbClr val="0070C0"/>
                </a:solidFill>
              </a:rPr>
              <a:t>cabinAtmo.modelA.mVestibule</a:t>
            </a:r>
            <a:r>
              <a:rPr lang="en-US" dirty="0">
                <a:solidFill>
                  <a:srgbClr val="0070C0"/>
                </a:solidFill>
              </a:rPr>
              <a:t> from </a:t>
            </a:r>
            <a:r>
              <a:rPr lang="en-US" dirty="0" err="1">
                <a:solidFill>
                  <a:srgbClr val="0070C0"/>
                </a:solidFill>
              </a:rPr>
              <a:t>mIf</a:t>
            </a:r>
            <a:r>
              <a:rPr lang="en-US" dirty="0">
                <a:solidFill>
                  <a:srgbClr val="0070C0"/>
                </a:solidFill>
              </a:rPr>
              <a:t>: switched to Demand mode.</a:t>
            </a:r>
          </a:p>
        </p:txBody>
      </p:sp>
    </p:spTree>
    <p:extLst>
      <p:ext uri="{BB962C8B-B14F-4D97-AF65-F5344CB8AC3E}">
        <p14:creationId xmlns:p14="http://schemas.microsoft.com/office/powerpoint/2010/main" val="317501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F33A-0462-5513-1B9B-3F3D10A09BC6}"/>
              </a:ext>
            </a:extLst>
          </p:cNvPr>
          <p:cNvSpPr>
            <a:spLocks noGrp="1"/>
          </p:cNvSpPr>
          <p:nvPr>
            <p:ph type="title"/>
          </p:nvPr>
        </p:nvSpPr>
        <p:spPr/>
        <p:txBody>
          <a:bodyPr/>
          <a:lstStyle/>
          <a:p>
            <a:r>
              <a:rPr lang="en-US" dirty="0"/>
              <a:t>Sim Model Diagram, HLA</a:t>
            </a:r>
          </a:p>
        </p:txBody>
      </p:sp>
      <p:sp>
        <p:nvSpPr>
          <p:cNvPr id="8" name="Content Placeholder 7">
            <a:extLst>
              <a:ext uri="{FF2B5EF4-FFF2-40B4-BE49-F238E27FC236}">
                <a16:creationId xmlns:a16="http://schemas.microsoft.com/office/drawing/2014/main" id="{DD43606A-3D58-A6CB-8C12-EC6A8F2A5C90}"/>
              </a:ext>
            </a:extLst>
          </p:cNvPr>
          <p:cNvSpPr>
            <a:spLocks noGrp="1"/>
          </p:cNvSpPr>
          <p:nvPr>
            <p:ph idx="1"/>
          </p:nvPr>
        </p:nvSpPr>
        <p:spPr>
          <a:xfrm>
            <a:off x="838200" y="1345324"/>
            <a:ext cx="5678214" cy="4831639"/>
          </a:xfrm>
        </p:spPr>
        <p:txBody>
          <a:bodyPr/>
          <a:lstStyle/>
          <a:p>
            <a:r>
              <a:rPr lang="en-US" dirty="0"/>
              <a:t>HLA object names in red</a:t>
            </a:r>
          </a:p>
          <a:p>
            <a:r>
              <a:rPr lang="en-US" dirty="0"/>
              <a:t>Shows the 2 independent model pairs, 1A/2B (left), 1B/2A</a:t>
            </a:r>
          </a:p>
        </p:txBody>
      </p:sp>
      <p:pic>
        <p:nvPicPr>
          <p:cNvPr id="10" name="Picture 9" descr="A screenshot of a diagram&#10;&#10;Description automatically generated">
            <a:extLst>
              <a:ext uri="{FF2B5EF4-FFF2-40B4-BE49-F238E27FC236}">
                <a16:creationId xmlns:a16="http://schemas.microsoft.com/office/drawing/2014/main" id="{891A365D-8459-6864-6DF3-9AFFABC1E935}"/>
              </a:ext>
            </a:extLst>
          </p:cNvPr>
          <p:cNvPicPr>
            <a:picLocks noChangeAspect="1"/>
          </p:cNvPicPr>
          <p:nvPr/>
        </p:nvPicPr>
        <p:blipFill>
          <a:blip r:embed="rId2"/>
          <a:stretch>
            <a:fillRect/>
          </a:stretch>
        </p:blipFill>
        <p:spPr>
          <a:xfrm>
            <a:off x="6552745" y="447283"/>
            <a:ext cx="5639255" cy="6045592"/>
          </a:xfrm>
          <a:prstGeom prst="rect">
            <a:avLst/>
          </a:prstGeom>
        </p:spPr>
      </p:pic>
    </p:spTree>
    <p:extLst>
      <p:ext uri="{BB962C8B-B14F-4D97-AF65-F5344CB8AC3E}">
        <p14:creationId xmlns:p14="http://schemas.microsoft.com/office/powerpoint/2010/main" val="4309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2BC9-7029-7E7F-B66D-9A34840CBFF6}"/>
              </a:ext>
            </a:extLst>
          </p:cNvPr>
          <p:cNvSpPr>
            <a:spLocks noGrp="1"/>
          </p:cNvSpPr>
          <p:nvPr>
            <p:ph type="title"/>
          </p:nvPr>
        </p:nvSpPr>
        <p:spPr/>
        <p:txBody>
          <a:bodyPr/>
          <a:lstStyle/>
          <a:p>
            <a:r>
              <a:rPr lang="en-US" dirty="0"/>
              <a:t>Sim Overview</a:t>
            </a:r>
          </a:p>
        </p:txBody>
      </p:sp>
      <p:sp>
        <p:nvSpPr>
          <p:cNvPr id="3" name="Content Placeholder 2">
            <a:extLst>
              <a:ext uri="{FF2B5EF4-FFF2-40B4-BE49-F238E27FC236}">
                <a16:creationId xmlns:a16="http://schemas.microsoft.com/office/drawing/2014/main" id="{3E00ED00-B6AC-4C33-DF83-534F173BEDAD}"/>
              </a:ext>
            </a:extLst>
          </p:cNvPr>
          <p:cNvSpPr>
            <a:spLocks noGrp="1"/>
          </p:cNvSpPr>
          <p:nvPr>
            <p:ph idx="1"/>
          </p:nvPr>
        </p:nvSpPr>
        <p:spPr/>
        <p:txBody>
          <a:bodyPr/>
          <a:lstStyle/>
          <a:p>
            <a:r>
              <a:rPr lang="en-US" dirty="0" err="1"/>
              <a:t>SIM_CabinAtmo</a:t>
            </a:r>
            <a:r>
              <a:rPr lang="en-US" dirty="0"/>
              <a:t> purpose is to demonstrate the Fluid Distributed Interface between two fluid models, for HLA and standalone</a:t>
            </a:r>
          </a:p>
          <a:p>
            <a:r>
              <a:rPr lang="en-US" dirty="0"/>
              <a:t>Trick sim, using </a:t>
            </a:r>
            <a:r>
              <a:rPr lang="en-US" dirty="0" err="1"/>
              <a:t>TrickHLA</a:t>
            </a:r>
            <a:r>
              <a:rPr lang="en-US" dirty="0"/>
              <a:t> to interface with HLA</a:t>
            </a:r>
          </a:p>
          <a:p>
            <a:r>
              <a:rPr lang="en-US" dirty="0"/>
              <a:t>Contains simple cabin atmosphere models for 2 docked space vehicles</a:t>
            </a:r>
          </a:p>
          <a:p>
            <a:pPr lvl="1"/>
            <a:r>
              <a:rPr lang="en-US" dirty="0"/>
              <a:t>Typical vehicle cabin configuration</a:t>
            </a:r>
          </a:p>
          <a:p>
            <a:pPr lvl="1"/>
            <a:r>
              <a:rPr lang="en-US" dirty="0"/>
              <a:t>2 interface locations between vehicles: vestibule and IMV duct</a:t>
            </a:r>
          </a:p>
          <a:p>
            <a:endParaRPr lang="en-US" dirty="0"/>
          </a:p>
          <a:p>
            <a:pPr marL="0" indent="0">
              <a:buNone/>
            </a:pPr>
            <a:endParaRPr lang="en-US" i="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00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DAA2-CE1F-9F42-91FA-6EAFE1993B82}"/>
              </a:ext>
            </a:extLst>
          </p:cNvPr>
          <p:cNvSpPr>
            <a:spLocks noGrp="1"/>
          </p:cNvSpPr>
          <p:nvPr>
            <p:ph type="title"/>
          </p:nvPr>
        </p:nvSpPr>
        <p:spPr/>
        <p:txBody>
          <a:bodyPr/>
          <a:lstStyle/>
          <a:p>
            <a:r>
              <a:rPr lang="en-US" dirty="0"/>
              <a:t>Sim Contents</a:t>
            </a:r>
          </a:p>
        </p:txBody>
      </p:sp>
      <p:sp>
        <p:nvSpPr>
          <p:cNvPr id="3" name="Content Placeholder 2">
            <a:extLst>
              <a:ext uri="{FF2B5EF4-FFF2-40B4-BE49-F238E27FC236}">
                <a16:creationId xmlns:a16="http://schemas.microsoft.com/office/drawing/2014/main" id="{EC315ECB-925D-6B0A-C1A4-9ED2BAD554AD}"/>
              </a:ext>
            </a:extLst>
          </p:cNvPr>
          <p:cNvSpPr>
            <a:spLocks noGrp="1"/>
          </p:cNvSpPr>
          <p:nvPr>
            <p:ph idx="1"/>
          </p:nvPr>
        </p:nvSpPr>
        <p:spPr/>
        <p:txBody>
          <a:bodyPr>
            <a:normAutofit lnSpcReduction="10000"/>
          </a:bodyPr>
          <a:lstStyle/>
          <a:p>
            <a:r>
              <a:rPr lang="en-US" dirty="0"/>
              <a:t>1 Trick sim object of type </a:t>
            </a:r>
            <a:r>
              <a:rPr lang="en-US" dirty="0" err="1"/>
              <a:t>CabinAtmoSimObject</a:t>
            </a:r>
            <a:r>
              <a:rPr lang="en-US" dirty="0"/>
              <a:t> called </a:t>
            </a:r>
            <a:r>
              <a:rPr lang="en-US" i="1" dirty="0" err="1"/>
              <a:t>cabinAtmo</a:t>
            </a:r>
            <a:r>
              <a:rPr lang="en-US" dirty="0"/>
              <a:t> containing:</a:t>
            </a:r>
          </a:p>
          <a:p>
            <a:pPr lvl="1"/>
            <a:r>
              <a:rPr lang="en-US" dirty="0"/>
              <a:t>2 instances of type </a:t>
            </a:r>
            <a:r>
              <a:rPr lang="en-US" dirty="0" err="1"/>
              <a:t>CabinAtmo</a:t>
            </a:r>
            <a:r>
              <a:rPr lang="en-US" dirty="0"/>
              <a:t> called </a:t>
            </a:r>
            <a:r>
              <a:rPr lang="en-US" i="1" dirty="0" err="1"/>
              <a:t>modelA</a:t>
            </a:r>
            <a:r>
              <a:rPr lang="en-US" dirty="0"/>
              <a:t>, </a:t>
            </a:r>
            <a:r>
              <a:rPr lang="en-US" i="1" dirty="0" err="1"/>
              <a:t>modelB</a:t>
            </a:r>
            <a:endParaRPr lang="en-US" dirty="0"/>
          </a:p>
          <a:p>
            <a:pPr lvl="2"/>
            <a:r>
              <a:rPr lang="en-US" dirty="0" err="1"/>
              <a:t>CabinAtmo</a:t>
            </a:r>
            <a:r>
              <a:rPr lang="en-US" dirty="0"/>
              <a:t> is the vehicle cabin atmosphere model</a:t>
            </a:r>
          </a:p>
          <a:p>
            <a:pPr lvl="1"/>
            <a:r>
              <a:rPr lang="en-US" dirty="0"/>
              <a:t>2 instances of type </a:t>
            </a:r>
            <a:r>
              <a:rPr lang="en-US" dirty="0" err="1"/>
              <a:t>CabinAtmoConfigData</a:t>
            </a:r>
            <a:r>
              <a:rPr lang="en-US" dirty="0"/>
              <a:t>: </a:t>
            </a:r>
            <a:r>
              <a:rPr lang="en-US" i="1" dirty="0" err="1"/>
              <a:t>modelConfigA</a:t>
            </a:r>
            <a:r>
              <a:rPr lang="en-US" dirty="0"/>
              <a:t>, </a:t>
            </a:r>
            <a:r>
              <a:rPr lang="en-US" i="1" dirty="0" err="1"/>
              <a:t>modelConfigB</a:t>
            </a:r>
            <a:endParaRPr lang="en-US" i="1" dirty="0"/>
          </a:p>
          <a:p>
            <a:pPr lvl="2"/>
            <a:r>
              <a:rPr lang="en-US" dirty="0"/>
              <a:t>Configuration &amp; initial condition values for </a:t>
            </a:r>
            <a:r>
              <a:rPr lang="en-US" i="1" dirty="0" err="1"/>
              <a:t>modelA</a:t>
            </a:r>
            <a:r>
              <a:rPr lang="en-US" dirty="0"/>
              <a:t>, </a:t>
            </a:r>
            <a:r>
              <a:rPr lang="en-US" i="1" dirty="0" err="1"/>
              <a:t>modelB</a:t>
            </a:r>
            <a:r>
              <a:rPr lang="en-US" dirty="0"/>
              <a:t> respectively</a:t>
            </a:r>
          </a:p>
          <a:p>
            <a:pPr lvl="1"/>
            <a:r>
              <a:rPr lang="en-US" dirty="0"/>
              <a:t>2 instances of type </a:t>
            </a:r>
            <a:r>
              <a:rPr lang="en-US" dirty="0" err="1"/>
              <a:t>FluidDistributedIfLagBuffer</a:t>
            </a:r>
            <a:r>
              <a:rPr lang="en-US" dirty="0"/>
              <a:t>: </a:t>
            </a:r>
            <a:r>
              <a:rPr lang="en-US" i="1" dirty="0" err="1"/>
              <a:t>lagBufferVest</a:t>
            </a:r>
            <a:r>
              <a:rPr lang="en-US" dirty="0"/>
              <a:t>, </a:t>
            </a:r>
            <a:r>
              <a:rPr lang="en-US" i="1" dirty="0" err="1"/>
              <a:t>lagBufferImv</a:t>
            </a:r>
            <a:endParaRPr lang="en-US" i="1" dirty="0"/>
          </a:p>
          <a:p>
            <a:pPr lvl="2"/>
            <a:r>
              <a:rPr lang="en-US" dirty="0"/>
              <a:t>Non-HLA data buffers between </a:t>
            </a:r>
            <a:r>
              <a:rPr lang="en-US" i="1" dirty="0" err="1"/>
              <a:t>modelA</a:t>
            </a:r>
            <a:r>
              <a:rPr lang="en-US" dirty="0"/>
              <a:t>, </a:t>
            </a:r>
            <a:r>
              <a:rPr lang="en-US" i="1" dirty="0" err="1"/>
              <a:t>modelB</a:t>
            </a:r>
            <a:endParaRPr lang="en-US" dirty="0"/>
          </a:p>
          <a:p>
            <a:pPr lvl="1"/>
            <a:r>
              <a:rPr lang="en-US" dirty="0"/>
              <a:t>1 instance of type </a:t>
            </a:r>
            <a:r>
              <a:rPr lang="en-US" dirty="0" err="1"/>
              <a:t>CabinAtmoConserveChecks</a:t>
            </a:r>
            <a:r>
              <a:rPr lang="en-US" dirty="0"/>
              <a:t>: </a:t>
            </a:r>
            <a:r>
              <a:rPr lang="en-US" i="1" dirty="0"/>
              <a:t>conservation</a:t>
            </a:r>
          </a:p>
          <a:p>
            <a:pPr lvl="2"/>
            <a:r>
              <a:rPr lang="en-US" dirty="0"/>
              <a:t>Computes conservation of mass &amp; energy across a combined model A &amp; B</a:t>
            </a:r>
          </a:p>
          <a:p>
            <a:pPr lvl="1"/>
            <a:r>
              <a:rPr lang="en-US" dirty="0"/>
              <a:t>Models, interfaces and conservation checks update @ 10 Hz</a:t>
            </a:r>
          </a:p>
        </p:txBody>
      </p:sp>
    </p:spTree>
    <p:extLst>
      <p:ext uri="{BB962C8B-B14F-4D97-AF65-F5344CB8AC3E}">
        <p14:creationId xmlns:p14="http://schemas.microsoft.com/office/powerpoint/2010/main" val="413599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52F0-758B-18B5-93B2-816F24C91211}"/>
              </a:ext>
            </a:extLst>
          </p:cNvPr>
          <p:cNvSpPr>
            <a:spLocks noGrp="1"/>
          </p:cNvSpPr>
          <p:nvPr>
            <p:ph type="title"/>
          </p:nvPr>
        </p:nvSpPr>
        <p:spPr/>
        <p:txBody>
          <a:bodyPr/>
          <a:lstStyle/>
          <a:p>
            <a:r>
              <a:rPr lang="en-US" dirty="0" err="1"/>
              <a:t>CabinAtmo</a:t>
            </a:r>
            <a:r>
              <a:rPr lang="en-US" dirty="0"/>
              <a:t> class</a:t>
            </a:r>
          </a:p>
        </p:txBody>
      </p:sp>
      <p:sp>
        <p:nvSpPr>
          <p:cNvPr id="3" name="Content Placeholder 2">
            <a:extLst>
              <a:ext uri="{FF2B5EF4-FFF2-40B4-BE49-F238E27FC236}">
                <a16:creationId xmlns:a16="http://schemas.microsoft.com/office/drawing/2014/main" id="{6BB1E0C6-5CC2-87D4-898D-4C80C61C278D}"/>
              </a:ext>
            </a:extLst>
          </p:cNvPr>
          <p:cNvSpPr>
            <a:spLocks noGrp="1"/>
          </p:cNvSpPr>
          <p:nvPr>
            <p:ph idx="1"/>
          </p:nvPr>
        </p:nvSpPr>
        <p:spPr>
          <a:xfrm>
            <a:off x="838200" y="1690687"/>
            <a:ext cx="10515600" cy="4486275"/>
          </a:xfrm>
        </p:spPr>
        <p:txBody>
          <a:bodyPr>
            <a:normAutofit lnSpcReduction="10000"/>
          </a:bodyPr>
          <a:lstStyle/>
          <a:p>
            <a:r>
              <a:rPr lang="en-US" dirty="0"/>
              <a:t>Main vehicle cabin atmosphere model</a:t>
            </a:r>
          </a:p>
          <a:p>
            <a:r>
              <a:rPr lang="en-US" dirty="0"/>
              <a:t>Contains 3 cabin volumes, instances of </a:t>
            </a:r>
            <a:r>
              <a:rPr lang="en-US" dirty="0" err="1"/>
              <a:t>CabinAtmoVolume</a:t>
            </a:r>
            <a:r>
              <a:rPr lang="en-US" dirty="0"/>
              <a:t>:</a:t>
            </a:r>
          </a:p>
          <a:p>
            <a:pPr lvl="1"/>
            <a:r>
              <a:rPr lang="en-US" i="1" dirty="0" err="1"/>
              <a:t>mCabin</a:t>
            </a:r>
            <a:r>
              <a:rPr lang="en-US" dirty="0"/>
              <a:t> (main cabin ~10 m3 volume)</a:t>
            </a:r>
          </a:p>
          <a:p>
            <a:pPr lvl="1"/>
            <a:r>
              <a:rPr lang="en-US" i="1" dirty="0" err="1"/>
              <a:t>mVestibule</a:t>
            </a:r>
            <a:r>
              <a:rPr lang="en-US" dirty="0"/>
              <a:t> (vestibule 1 m3 volume)</a:t>
            </a:r>
          </a:p>
          <a:p>
            <a:pPr lvl="1"/>
            <a:r>
              <a:rPr lang="en-US" i="1" dirty="0" err="1"/>
              <a:t>mImvDuct</a:t>
            </a:r>
            <a:r>
              <a:rPr lang="en-US" dirty="0"/>
              <a:t> (Inter-Module Ventilation (IMV) duct 0.05 m3 volume)</a:t>
            </a:r>
          </a:p>
          <a:p>
            <a:r>
              <a:rPr lang="en-US" dirty="0"/>
              <a:t>Valves between volumes:</a:t>
            </a:r>
          </a:p>
          <a:p>
            <a:pPr lvl="1"/>
            <a:r>
              <a:rPr lang="en-US" dirty="0"/>
              <a:t>IMV valve between </a:t>
            </a:r>
            <a:r>
              <a:rPr lang="en-US" i="1" dirty="0" err="1"/>
              <a:t>mCabin</a:t>
            </a:r>
            <a:r>
              <a:rPr lang="en-US" dirty="0"/>
              <a:t>, </a:t>
            </a:r>
            <a:r>
              <a:rPr lang="en-US" i="1" dirty="0" err="1"/>
              <a:t>mImvDuct</a:t>
            </a:r>
            <a:endParaRPr lang="en-US" i="1" dirty="0"/>
          </a:p>
          <a:p>
            <a:pPr lvl="1"/>
            <a:r>
              <a:rPr lang="en-US" dirty="0"/>
              <a:t>Grill valve between </a:t>
            </a:r>
            <a:r>
              <a:rPr lang="en-US" i="1" dirty="0" err="1"/>
              <a:t>mImvDuct</a:t>
            </a:r>
            <a:r>
              <a:rPr lang="en-US" dirty="0"/>
              <a:t>, </a:t>
            </a:r>
            <a:r>
              <a:rPr lang="en-US" i="1" dirty="0" err="1"/>
              <a:t>mVestibule</a:t>
            </a:r>
            <a:endParaRPr lang="en-US" i="1" dirty="0"/>
          </a:p>
          <a:p>
            <a:pPr lvl="1"/>
            <a:r>
              <a:rPr lang="en-US" dirty="0"/>
              <a:t>Manual Pressure Equalization Valve (MPEV) between </a:t>
            </a:r>
            <a:r>
              <a:rPr lang="en-US" i="1" dirty="0" err="1"/>
              <a:t>mCabin</a:t>
            </a:r>
            <a:r>
              <a:rPr lang="en-US" dirty="0"/>
              <a:t>, </a:t>
            </a:r>
            <a:r>
              <a:rPr lang="en-US" i="1" dirty="0" err="1"/>
              <a:t>mVestibule</a:t>
            </a:r>
            <a:endParaRPr lang="en-US" i="1" dirty="0"/>
          </a:p>
          <a:p>
            <a:r>
              <a:rPr lang="en-US" dirty="0"/>
              <a:t>Hatch between </a:t>
            </a:r>
            <a:r>
              <a:rPr lang="en-US" i="1" dirty="0" err="1"/>
              <a:t>mCabin</a:t>
            </a:r>
            <a:r>
              <a:rPr lang="en-US" dirty="0"/>
              <a:t>, </a:t>
            </a:r>
            <a:r>
              <a:rPr lang="en-US" i="1" dirty="0" err="1"/>
              <a:t>mVestibule</a:t>
            </a:r>
            <a:r>
              <a:rPr lang="en-US" dirty="0"/>
              <a:t>, parallel with MPEV</a:t>
            </a:r>
          </a:p>
          <a:p>
            <a:r>
              <a:rPr lang="en-US" dirty="0"/>
              <a:t>IMV fan between </a:t>
            </a:r>
            <a:r>
              <a:rPr lang="en-US" i="1" dirty="0" err="1"/>
              <a:t>mCabin</a:t>
            </a:r>
            <a:r>
              <a:rPr lang="en-US" dirty="0"/>
              <a:t>, </a:t>
            </a:r>
            <a:r>
              <a:rPr lang="en-US" i="1" dirty="0" err="1"/>
              <a:t>mImvDuct</a:t>
            </a:r>
            <a:r>
              <a:rPr lang="en-US" dirty="0"/>
              <a:t>, series with IMV valve</a:t>
            </a:r>
          </a:p>
        </p:txBody>
      </p:sp>
    </p:spTree>
    <p:extLst>
      <p:ext uri="{BB962C8B-B14F-4D97-AF65-F5344CB8AC3E}">
        <p14:creationId xmlns:p14="http://schemas.microsoft.com/office/powerpoint/2010/main" val="286426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179B-8E35-9D33-D27F-DD6F2811983A}"/>
              </a:ext>
            </a:extLst>
          </p:cNvPr>
          <p:cNvSpPr>
            <a:spLocks noGrp="1"/>
          </p:cNvSpPr>
          <p:nvPr>
            <p:ph type="title"/>
          </p:nvPr>
        </p:nvSpPr>
        <p:spPr/>
        <p:txBody>
          <a:bodyPr/>
          <a:lstStyle/>
          <a:p>
            <a:r>
              <a:rPr lang="en-US" dirty="0" err="1"/>
              <a:t>CabinAtmoVolume</a:t>
            </a:r>
            <a:r>
              <a:rPr lang="en-US" dirty="0"/>
              <a:t> class</a:t>
            </a:r>
          </a:p>
        </p:txBody>
      </p:sp>
      <p:sp>
        <p:nvSpPr>
          <p:cNvPr id="3" name="Content Placeholder 2">
            <a:extLst>
              <a:ext uri="{FF2B5EF4-FFF2-40B4-BE49-F238E27FC236}">
                <a16:creationId xmlns:a16="http://schemas.microsoft.com/office/drawing/2014/main" id="{D4E71ED3-C568-50C8-055B-CD86735DD92D}"/>
              </a:ext>
            </a:extLst>
          </p:cNvPr>
          <p:cNvSpPr>
            <a:spLocks noGrp="1"/>
          </p:cNvSpPr>
          <p:nvPr>
            <p:ph idx="1"/>
          </p:nvPr>
        </p:nvSpPr>
        <p:spPr/>
        <p:txBody>
          <a:bodyPr>
            <a:normAutofit fontScale="92500" lnSpcReduction="10000"/>
          </a:bodyPr>
          <a:lstStyle/>
          <a:p>
            <a:r>
              <a:rPr lang="en-US" dirty="0"/>
              <a:t>Models an air volume and state of air inside</a:t>
            </a:r>
          </a:p>
          <a:p>
            <a:r>
              <a:rPr lang="en-US" dirty="0"/>
              <a:t>Air state: pressure, temperature, specific enthalpy, specific heat, moles and mixture of 4 compounds in air (N2, O2, H2O, CO2)</a:t>
            </a:r>
          </a:p>
          <a:p>
            <a:r>
              <a:rPr lang="en-US" dirty="0"/>
              <a:t>Air properties are homogenous throughout a volume</a:t>
            </a:r>
          </a:p>
          <a:p>
            <a:pPr lvl="1"/>
            <a:r>
              <a:rPr lang="en-US" dirty="0"/>
              <a:t>One air state for the whole volume</a:t>
            </a:r>
          </a:p>
          <a:p>
            <a:r>
              <a:rPr lang="en-US" dirty="0"/>
              <a:t>Ideal Gas Law and calorically perfect gas:</a:t>
            </a:r>
          </a:p>
          <a:p>
            <a:pPr lvl="1"/>
            <a:r>
              <a:rPr lang="en-US" dirty="0"/>
              <a:t>specific heat </a:t>
            </a:r>
            <a:r>
              <a:rPr lang="en-US" i="1" dirty="0"/>
              <a:t>Cp</a:t>
            </a:r>
            <a:r>
              <a:rPr lang="en-US" dirty="0"/>
              <a:t> of each compound is constant</a:t>
            </a:r>
          </a:p>
          <a:p>
            <a:pPr lvl="1"/>
            <a:r>
              <a:rPr lang="en-US" dirty="0"/>
              <a:t>Specific heat of air mixture depends only on mixture</a:t>
            </a:r>
          </a:p>
          <a:p>
            <a:pPr lvl="1"/>
            <a:r>
              <a:rPr lang="en-US" dirty="0"/>
              <a:t>specific enthalpy </a:t>
            </a:r>
            <a:r>
              <a:rPr lang="en-US" i="1" dirty="0"/>
              <a:t>h = Cp * T, </a:t>
            </a:r>
            <a:r>
              <a:rPr lang="en-US" dirty="0"/>
              <a:t>only a function of mixture and temperature T</a:t>
            </a:r>
            <a:endParaRPr lang="en-US" i="1" dirty="0"/>
          </a:p>
          <a:p>
            <a:r>
              <a:rPr lang="en-US" dirty="0"/>
              <a:t>Contains a Distributed2WayBusFluid object called </a:t>
            </a:r>
            <a:r>
              <a:rPr lang="en-US" i="1" dirty="0" err="1"/>
              <a:t>mIf</a:t>
            </a:r>
            <a:endParaRPr lang="en-US" i="1" dirty="0"/>
          </a:p>
          <a:p>
            <a:pPr lvl="1"/>
            <a:r>
              <a:rPr lang="en-US" dirty="0"/>
              <a:t>Generic implementation of the Fluid Distributed Interface</a:t>
            </a:r>
          </a:p>
          <a:p>
            <a:endParaRPr lang="en-US" dirty="0"/>
          </a:p>
          <a:p>
            <a:endParaRPr lang="en-US" dirty="0"/>
          </a:p>
        </p:txBody>
      </p:sp>
    </p:spTree>
    <p:extLst>
      <p:ext uri="{BB962C8B-B14F-4D97-AF65-F5344CB8AC3E}">
        <p14:creationId xmlns:p14="http://schemas.microsoft.com/office/powerpoint/2010/main" val="196768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B43B-2E03-BF39-3BBB-2B0A593A458C}"/>
              </a:ext>
            </a:extLst>
          </p:cNvPr>
          <p:cNvSpPr>
            <a:spLocks noGrp="1"/>
          </p:cNvSpPr>
          <p:nvPr>
            <p:ph type="title"/>
          </p:nvPr>
        </p:nvSpPr>
        <p:spPr/>
        <p:txBody>
          <a:bodyPr/>
          <a:lstStyle/>
          <a:p>
            <a:r>
              <a:rPr lang="en-US" dirty="0"/>
              <a:t>Flow Paths (valves, hatch, fan)</a:t>
            </a:r>
          </a:p>
        </p:txBody>
      </p:sp>
      <p:sp>
        <p:nvSpPr>
          <p:cNvPr id="3" name="Content Placeholder 2">
            <a:extLst>
              <a:ext uri="{FF2B5EF4-FFF2-40B4-BE49-F238E27FC236}">
                <a16:creationId xmlns:a16="http://schemas.microsoft.com/office/drawing/2014/main" id="{F6FC1B0F-B538-FB79-6F54-7009AE4DAE57}"/>
              </a:ext>
            </a:extLst>
          </p:cNvPr>
          <p:cNvSpPr>
            <a:spLocks noGrp="1"/>
          </p:cNvSpPr>
          <p:nvPr>
            <p:ph idx="1"/>
          </p:nvPr>
        </p:nvSpPr>
        <p:spPr/>
        <p:txBody>
          <a:bodyPr>
            <a:normAutofit lnSpcReduction="10000"/>
          </a:bodyPr>
          <a:lstStyle/>
          <a:p>
            <a:r>
              <a:rPr lang="en-US" dirty="0"/>
              <a:t>Flow </a:t>
            </a:r>
            <a:r>
              <a:rPr lang="en-US" i="1" dirty="0" err="1"/>
              <a:t>ndot</a:t>
            </a:r>
            <a:r>
              <a:rPr lang="en-US" dirty="0"/>
              <a:t> (mol/s) is linear with delta-pressure: </a:t>
            </a:r>
            <a:r>
              <a:rPr lang="en-US" i="1" dirty="0" err="1"/>
              <a:t>ndot</a:t>
            </a:r>
            <a:r>
              <a:rPr lang="en-US" i="1" dirty="0"/>
              <a:t> = G * </a:t>
            </a:r>
            <a:r>
              <a:rPr lang="en-US" i="1" dirty="0" err="1"/>
              <a:t>dP</a:t>
            </a:r>
            <a:endParaRPr lang="en-US" i="1" dirty="0"/>
          </a:p>
          <a:p>
            <a:pPr lvl="1"/>
            <a:r>
              <a:rPr lang="en-US" dirty="0"/>
              <a:t>Valves &amp; Hatch </a:t>
            </a:r>
            <a:r>
              <a:rPr lang="en-US" i="1" dirty="0"/>
              <a:t>G</a:t>
            </a:r>
            <a:r>
              <a:rPr lang="en-US" dirty="0"/>
              <a:t> (mol/s/Pa) is zero when closed, constant &gt; 0 when open</a:t>
            </a:r>
          </a:p>
          <a:p>
            <a:pPr lvl="1"/>
            <a:r>
              <a:rPr lang="en-US" dirty="0"/>
              <a:t>Flows between volumes from higher to lower pressure</a:t>
            </a:r>
          </a:p>
          <a:p>
            <a:pPr lvl="1"/>
            <a:r>
              <a:rPr lang="en-US" dirty="0"/>
              <a:t>Hatch is just a big valve: valves have small G, hatch is large G</a:t>
            </a:r>
          </a:p>
          <a:p>
            <a:pPr lvl="1"/>
            <a:r>
              <a:rPr lang="en-US" dirty="0" err="1"/>
              <a:t>CabinAtmo</a:t>
            </a:r>
            <a:r>
              <a:rPr lang="en-US" dirty="0"/>
              <a:t> has bool flags to control open (true), closed (false) state:</a:t>
            </a:r>
          </a:p>
          <a:p>
            <a:pPr lvl="2"/>
            <a:r>
              <a:rPr lang="en-US" i="1" dirty="0" err="1"/>
              <a:t>mHatchOpen</a:t>
            </a:r>
            <a:r>
              <a:rPr lang="en-US" i="1" dirty="0"/>
              <a:t>, </a:t>
            </a:r>
            <a:r>
              <a:rPr lang="en-US" i="1" dirty="0" err="1"/>
              <a:t>mMpevOpen</a:t>
            </a:r>
            <a:r>
              <a:rPr lang="en-US" i="1" dirty="0"/>
              <a:t>, </a:t>
            </a:r>
            <a:r>
              <a:rPr lang="en-US" i="1" dirty="0" err="1"/>
              <a:t>mImvValveOpen</a:t>
            </a:r>
            <a:r>
              <a:rPr lang="en-US" i="1" dirty="0"/>
              <a:t>, </a:t>
            </a:r>
            <a:r>
              <a:rPr lang="en-US" i="1" dirty="0" err="1"/>
              <a:t>mGrillValveOpen</a:t>
            </a:r>
            <a:endParaRPr lang="en-US" i="1" dirty="0"/>
          </a:p>
          <a:p>
            <a:r>
              <a:rPr lang="en-US" dirty="0"/>
              <a:t>Fan pushes flow from </a:t>
            </a:r>
            <a:r>
              <a:rPr lang="en-US" i="1" dirty="0" err="1"/>
              <a:t>mCabin</a:t>
            </a:r>
            <a:r>
              <a:rPr lang="en-US" dirty="0"/>
              <a:t> to </a:t>
            </a:r>
            <a:r>
              <a:rPr lang="en-US" i="1" dirty="0" err="1"/>
              <a:t>mImvDuct</a:t>
            </a:r>
            <a:endParaRPr lang="en-US" i="1" dirty="0"/>
          </a:p>
          <a:p>
            <a:pPr lvl="1"/>
            <a:r>
              <a:rPr lang="en-US" dirty="0"/>
              <a:t>Models an ISS IMV fan: about 2.8 mol/s, 140 cfm flow @ 0.015 – 0.03 psid</a:t>
            </a:r>
          </a:p>
          <a:p>
            <a:pPr lvl="1"/>
            <a:r>
              <a:rPr lang="en-US" dirty="0"/>
              <a:t>Creates delta-pressure, inversely proportional to thru-flow, linear fan curve</a:t>
            </a:r>
          </a:p>
          <a:p>
            <a:pPr lvl="1"/>
            <a:r>
              <a:rPr lang="en-US" dirty="0"/>
              <a:t>Dead-heads @ 0.06 psid, zero flow when flow path cut off</a:t>
            </a:r>
          </a:p>
          <a:p>
            <a:pPr lvl="1"/>
            <a:r>
              <a:rPr lang="en-US" dirty="0"/>
              <a:t>Fan on (true) off (false) bool: </a:t>
            </a:r>
            <a:r>
              <a:rPr lang="en-US" i="1" dirty="0" err="1"/>
              <a:t>mImvFanOn</a:t>
            </a:r>
            <a:endParaRPr lang="en-US" i="1" dirty="0"/>
          </a:p>
          <a:p>
            <a:pPr lvl="1"/>
            <a:endParaRPr lang="en-US" dirty="0"/>
          </a:p>
          <a:p>
            <a:endParaRPr lang="en-US" dirty="0"/>
          </a:p>
        </p:txBody>
      </p:sp>
    </p:spTree>
    <p:extLst>
      <p:ext uri="{BB962C8B-B14F-4D97-AF65-F5344CB8AC3E}">
        <p14:creationId xmlns:p14="http://schemas.microsoft.com/office/powerpoint/2010/main" val="201865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5364-486D-DDA4-A5FC-55DDA7B6F194}"/>
              </a:ext>
            </a:extLst>
          </p:cNvPr>
          <p:cNvSpPr>
            <a:spLocks noGrp="1"/>
          </p:cNvSpPr>
          <p:nvPr>
            <p:ph type="title"/>
          </p:nvPr>
        </p:nvSpPr>
        <p:spPr/>
        <p:txBody>
          <a:bodyPr/>
          <a:lstStyle/>
          <a:p>
            <a:r>
              <a:rPr lang="en-US" dirty="0"/>
              <a:t>Initial Conditions (IC)</a:t>
            </a:r>
          </a:p>
        </p:txBody>
      </p:sp>
      <p:sp>
        <p:nvSpPr>
          <p:cNvPr id="3" name="Content Placeholder 2">
            <a:extLst>
              <a:ext uri="{FF2B5EF4-FFF2-40B4-BE49-F238E27FC236}">
                <a16:creationId xmlns:a16="http://schemas.microsoft.com/office/drawing/2014/main" id="{49C3B805-38CF-9204-9771-187824C21798}"/>
              </a:ext>
            </a:extLst>
          </p:cNvPr>
          <p:cNvSpPr>
            <a:spLocks noGrp="1"/>
          </p:cNvSpPr>
          <p:nvPr>
            <p:ph idx="1"/>
          </p:nvPr>
        </p:nvSpPr>
        <p:spPr/>
        <p:txBody>
          <a:bodyPr>
            <a:normAutofit fontScale="92500" lnSpcReduction="10000"/>
          </a:bodyPr>
          <a:lstStyle/>
          <a:p>
            <a:r>
              <a:rPr lang="en-US" dirty="0"/>
              <a:t>Defined in </a:t>
            </a:r>
            <a:r>
              <a:rPr lang="en-US" dirty="0" err="1"/>
              <a:t>CabinAtmo.cpp</a:t>
            </a:r>
            <a:r>
              <a:rPr lang="en-US" dirty="0"/>
              <a:t>, </a:t>
            </a:r>
            <a:r>
              <a:rPr lang="en-US" dirty="0" err="1"/>
              <a:t>CabinAtmoConfigData</a:t>
            </a:r>
            <a:r>
              <a:rPr lang="en-US" dirty="0"/>
              <a:t>() constructor, with overrides in Trick input files (</a:t>
            </a:r>
            <a:r>
              <a:rPr lang="en-US" dirty="0" err="1"/>
              <a:t>RUN_test</a:t>
            </a:r>
            <a:r>
              <a:rPr lang="en-US" dirty="0"/>
              <a:t>/</a:t>
            </a:r>
            <a:r>
              <a:rPr lang="en-US" dirty="0" err="1"/>
              <a:t>input.py</a:t>
            </a:r>
            <a:r>
              <a:rPr lang="en-US" dirty="0"/>
              <a:t>, etc.)</a:t>
            </a:r>
          </a:p>
          <a:p>
            <a:r>
              <a:rPr lang="en-US" dirty="0"/>
              <a:t>Model B has larger cabin volume than A (20 m3 vs. 10 m3)</a:t>
            </a:r>
          </a:p>
          <a:p>
            <a:pPr lvl="1"/>
            <a:r>
              <a:rPr lang="en-US" dirty="0"/>
              <a:t>B side will take Demand role with all valves &amp; hatches open</a:t>
            </a:r>
          </a:p>
          <a:p>
            <a:r>
              <a:rPr lang="en-US" dirty="0"/>
              <a:t>Both models have equal vestibule (1 m3) and IMV duct (0.05 m3) volumes as required by Fluid Distributed Interface</a:t>
            </a:r>
          </a:p>
          <a:p>
            <a:r>
              <a:rPr lang="en-US" dirty="0"/>
              <a:t>Air is normal mixture, ~1 atm, 70 F</a:t>
            </a:r>
          </a:p>
          <a:p>
            <a:pPr lvl="1"/>
            <a:r>
              <a:rPr lang="en-US" dirty="0"/>
              <a:t>slight variations in pressure, temperature, mixture between volumes, to show mixing</a:t>
            </a:r>
          </a:p>
          <a:p>
            <a:r>
              <a:rPr lang="en-US" dirty="0"/>
              <a:t>All valves, hatches, fans closed &amp; off</a:t>
            </a:r>
          </a:p>
          <a:p>
            <a:r>
              <a:rPr lang="en-US" b="1" dirty="0"/>
              <a:t>User can override IC in the Trick input files</a:t>
            </a:r>
          </a:p>
          <a:p>
            <a:endParaRPr lang="en-US" dirty="0"/>
          </a:p>
        </p:txBody>
      </p:sp>
    </p:spTree>
    <p:extLst>
      <p:ext uri="{BB962C8B-B14F-4D97-AF65-F5344CB8AC3E}">
        <p14:creationId xmlns:p14="http://schemas.microsoft.com/office/powerpoint/2010/main" val="301922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24EB-BF0E-55ED-23D8-7378B371C020}"/>
              </a:ext>
            </a:extLst>
          </p:cNvPr>
          <p:cNvSpPr>
            <a:spLocks noGrp="1"/>
          </p:cNvSpPr>
          <p:nvPr>
            <p:ph type="title"/>
          </p:nvPr>
        </p:nvSpPr>
        <p:spPr>
          <a:xfrm>
            <a:off x="838200" y="365125"/>
            <a:ext cx="10515600" cy="944691"/>
          </a:xfrm>
        </p:spPr>
        <p:txBody>
          <a:bodyPr/>
          <a:lstStyle/>
          <a:p>
            <a:r>
              <a:rPr lang="en-US" dirty="0"/>
              <a:t>Sim model diagram, Models A + B</a:t>
            </a:r>
          </a:p>
        </p:txBody>
      </p:sp>
      <p:pic>
        <p:nvPicPr>
          <p:cNvPr id="5" name="Content Placeholder 4" descr="A diagram of a simple cabin atmosphere model&#10;&#10;Description automatically generated">
            <a:extLst>
              <a:ext uri="{FF2B5EF4-FFF2-40B4-BE49-F238E27FC236}">
                <a16:creationId xmlns:a16="http://schemas.microsoft.com/office/drawing/2014/main" id="{DE9DE7C5-3C4E-CA00-4AF8-4AE41FFA8A0E}"/>
              </a:ext>
            </a:extLst>
          </p:cNvPr>
          <p:cNvPicPr>
            <a:picLocks noGrp="1" noChangeAspect="1"/>
          </p:cNvPicPr>
          <p:nvPr>
            <p:ph idx="1"/>
          </p:nvPr>
        </p:nvPicPr>
        <p:blipFill>
          <a:blip r:embed="rId2"/>
          <a:stretch>
            <a:fillRect/>
          </a:stretch>
        </p:blipFill>
        <p:spPr>
          <a:xfrm>
            <a:off x="423163" y="1146318"/>
            <a:ext cx="11352825" cy="5463131"/>
          </a:xfrm>
        </p:spPr>
      </p:pic>
    </p:spTree>
    <p:extLst>
      <p:ext uri="{BB962C8B-B14F-4D97-AF65-F5344CB8AC3E}">
        <p14:creationId xmlns:p14="http://schemas.microsoft.com/office/powerpoint/2010/main" val="43978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70D2-9AC7-DC18-9BAD-186AE16E2AE0}"/>
              </a:ext>
            </a:extLst>
          </p:cNvPr>
          <p:cNvSpPr>
            <a:spLocks noGrp="1"/>
          </p:cNvSpPr>
          <p:nvPr>
            <p:ph type="title"/>
          </p:nvPr>
        </p:nvSpPr>
        <p:spPr/>
        <p:txBody>
          <a:bodyPr/>
          <a:lstStyle/>
          <a:p>
            <a:r>
              <a:rPr lang="en-US" dirty="0"/>
              <a:t>Building the Sim</a:t>
            </a:r>
          </a:p>
        </p:txBody>
      </p:sp>
      <p:sp>
        <p:nvSpPr>
          <p:cNvPr id="3" name="Content Placeholder 2">
            <a:extLst>
              <a:ext uri="{FF2B5EF4-FFF2-40B4-BE49-F238E27FC236}">
                <a16:creationId xmlns:a16="http://schemas.microsoft.com/office/drawing/2014/main" id="{690E9AB8-993F-A1BE-7707-32A65C6FE086}"/>
              </a:ext>
            </a:extLst>
          </p:cNvPr>
          <p:cNvSpPr>
            <a:spLocks noGrp="1"/>
          </p:cNvSpPr>
          <p:nvPr>
            <p:ph idx="1"/>
          </p:nvPr>
        </p:nvSpPr>
        <p:spPr/>
        <p:txBody>
          <a:bodyPr/>
          <a:lstStyle/>
          <a:p>
            <a:r>
              <a:rPr lang="en-US" dirty="0"/>
              <a:t>Sim dependencies:</a:t>
            </a:r>
          </a:p>
          <a:p>
            <a:pPr lvl="1"/>
            <a:r>
              <a:rPr lang="en-US" dirty="0"/>
              <a:t>Trick: </a:t>
            </a:r>
            <a:r>
              <a:rPr lang="en-US" dirty="0">
                <a:hlinkClick r:id="rId2"/>
              </a:rPr>
              <a:t>https://github.com/nasa/trick</a:t>
            </a:r>
            <a:r>
              <a:rPr lang="en-US" dirty="0"/>
              <a:t>, recommend master branch</a:t>
            </a:r>
          </a:p>
          <a:p>
            <a:pPr lvl="1"/>
            <a:r>
              <a:rPr lang="en-US" dirty="0" err="1"/>
              <a:t>PitchRTI</a:t>
            </a:r>
            <a:endParaRPr lang="en-US" dirty="0"/>
          </a:p>
          <a:p>
            <a:r>
              <a:rPr lang="en-US" dirty="0"/>
              <a:t>Define $TRICK_HOME, pointing to Trick clone folder</a:t>
            </a:r>
          </a:p>
          <a:p>
            <a:r>
              <a:rPr lang="en-US" dirty="0"/>
              <a:t>Add $TRICK_HOME/bin to your $PATH</a:t>
            </a:r>
          </a:p>
          <a:p>
            <a:r>
              <a:rPr lang="en-US" dirty="0"/>
              <a:t>Define $TRICKHLA_HOME pointing to </a:t>
            </a:r>
            <a:r>
              <a:rPr lang="en-US" dirty="0" err="1"/>
              <a:t>TrickHLA</a:t>
            </a:r>
            <a:r>
              <a:rPr lang="en-US" dirty="0"/>
              <a:t> folder</a:t>
            </a:r>
          </a:p>
          <a:p>
            <a:r>
              <a:rPr lang="en-US" dirty="0"/>
              <a:t>Define $RTI_HOME pointing to your RTI install folder</a:t>
            </a:r>
          </a:p>
          <a:p>
            <a:pPr lvl="1"/>
            <a:r>
              <a:rPr lang="en-US" dirty="0"/>
              <a:t>This is optional: sim can build &amp; run standalone without it, but no HLA</a:t>
            </a:r>
          </a:p>
        </p:txBody>
      </p:sp>
    </p:spTree>
    <p:extLst>
      <p:ext uri="{BB962C8B-B14F-4D97-AF65-F5344CB8AC3E}">
        <p14:creationId xmlns:p14="http://schemas.microsoft.com/office/powerpoint/2010/main" val="11325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7690</TotalTime>
  <Words>1586</Words>
  <Application>Microsoft Macintosh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Menlo</vt:lpstr>
      <vt:lpstr>Office Theme</vt:lpstr>
      <vt:lpstr>Fluid Distributed Interface SIM_CabinAtmo User’s Guide</vt:lpstr>
      <vt:lpstr>Sim Overview</vt:lpstr>
      <vt:lpstr>Sim Contents</vt:lpstr>
      <vt:lpstr>CabinAtmo class</vt:lpstr>
      <vt:lpstr>CabinAtmoVolume class</vt:lpstr>
      <vt:lpstr>Flow Paths (valves, hatch, fan)</vt:lpstr>
      <vt:lpstr>Initial Conditions (IC)</vt:lpstr>
      <vt:lpstr>Sim model diagram, Models A + B</vt:lpstr>
      <vt:lpstr>Building the Sim</vt:lpstr>
      <vt:lpstr>Building the Sim, contd.</vt:lpstr>
      <vt:lpstr>Running the Sim Standalone</vt:lpstr>
      <vt:lpstr>Running the Sim Standalone, screenshot</vt:lpstr>
      <vt:lpstr>Running the Sim HLA</vt:lpstr>
      <vt:lpstr>Running the Sim HLA, contd.</vt:lpstr>
      <vt:lpstr>Running the Sim HLA, screenshot</vt:lpstr>
      <vt:lpstr>Conservation Errors</vt:lpstr>
      <vt:lpstr>Adjustable Latency (Standalone)</vt:lpstr>
      <vt:lpstr>Error &amp; Info Messages</vt:lpstr>
      <vt:lpstr>Sim Model Diagram, HLA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Harvey, Jason L. (JSC-ER7)[CACI INC. - FEDERAL]</dc:creator>
  <cp:lastModifiedBy>Harvey, Jason L. (JSC-ER7)[CACI INC. - FEDERAL]</cp:lastModifiedBy>
  <cp:revision>35</cp:revision>
  <dcterms:created xsi:type="dcterms:W3CDTF">2024-10-30T11:57:36Z</dcterms:created>
  <dcterms:modified xsi:type="dcterms:W3CDTF">2024-11-11T13:10:12Z</dcterms:modified>
</cp:coreProperties>
</file>