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418" r:id="rId3"/>
    <p:sldId id="448" r:id="rId4"/>
    <p:sldId id="452" r:id="rId5"/>
    <p:sldId id="453" r:id="rId6"/>
    <p:sldId id="454" r:id="rId7"/>
    <p:sldId id="455" r:id="rId8"/>
    <p:sldId id="476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311FF"/>
    <a:srgbClr val="FFFFFF"/>
    <a:srgbClr val="E1B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47" autoAdjust="0"/>
  </p:normalViewPr>
  <p:slideViewPr>
    <p:cSldViewPr>
      <p:cViewPr varScale="1">
        <p:scale>
          <a:sx n="117" d="100"/>
          <a:sy n="117" d="100"/>
        </p:scale>
        <p:origin x="-104" y="-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64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6385A5A-860E-B348-A51C-4CCC3441F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9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24FC774-B0B0-004E-BD30-C6F7C0B39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0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373AB4C-04AF-984B-992B-4D77B1533F0B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AEBB6058-FD34-624F-B61F-1B16629B22B3}" type="slidenum">
              <a:rPr lang="en-US" sz="1200">
                <a:solidFill>
                  <a:srgbClr val="000000"/>
                </a:solidFill>
              </a:rPr>
              <a:pPr/>
              <a:t>14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9AFC2C36-CE2B-C943-8CFD-4E40636179B1}" type="slidenum">
              <a:rPr lang="en-US" sz="1200">
                <a:solidFill>
                  <a:srgbClr val="000000"/>
                </a:solidFill>
              </a:rPr>
              <a:pPr/>
              <a:t>15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8B34A018-0CB2-BC40-A74D-18BAE96B2E1C}" type="slidenum">
              <a:rPr lang="en-US" sz="1200">
                <a:solidFill>
                  <a:srgbClr val="000000"/>
                </a:solidFill>
              </a:rPr>
              <a:pPr/>
              <a:t>16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9E9C713A-19C5-904E-A5B2-387D31BF6A8E}" type="slidenum">
              <a:rPr lang="en-US" sz="1200">
                <a:solidFill>
                  <a:srgbClr val="000000"/>
                </a:solidFill>
              </a:rPr>
              <a:pPr/>
              <a:t>17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9B2A07B4-1640-6542-8723-D3E3F0B0A37E}" type="slidenum">
              <a:rPr lang="en-US" sz="1200">
                <a:solidFill>
                  <a:srgbClr val="000000"/>
                </a:solidFill>
                <a:latin typeface="Arial" charset="0"/>
              </a:rPr>
              <a:pPr/>
              <a:t>19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30275" eaLnBrk="1" hangingPunct="1"/>
            <a:endParaRPr lang="en-US">
              <a:latin typeface="Arial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0DB5AC72-06E4-0C4A-923B-F49A61680F5F}" type="slidenum">
              <a:rPr lang="en-US" sz="1200">
                <a:solidFill>
                  <a:srgbClr val="000000"/>
                </a:solidFill>
              </a:rPr>
              <a:pPr/>
              <a:t>24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5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791325" cy="368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76700" cy="4887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4887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31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76700" cy="488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488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4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3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7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679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Line 6"/>
          <p:cNvSpPr>
            <a:spLocks noChangeShapeType="1"/>
          </p:cNvSpPr>
          <p:nvPr/>
        </p:nvSpPr>
        <p:spPr bwMode="auto">
          <a:xfrm>
            <a:off x="147638" y="528638"/>
            <a:ext cx="8850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7239000" y="152400"/>
            <a:ext cx="1905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95" tIns="25438" rIns="63595" bIns="25438">
            <a:spAutoFit/>
          </a:bodyPr>
          <a:lstStyle/>
          <a:p>
            <a:pPr defTabSz="915988" eaLnBrk="0" hangingPunct="0">
              <a:lnSpc>
                <a:spcPct val="97000"/>
              </a:lnSpc>
            </a:pPr>
            <a:endParaRPr lang="en-US" sz="1200" b="1" dirty="0">
              <a:latin typeface="Arial" charset="0"/>
            </a:endParaRPr>
          </a:p>
          <a:p>
            <a:pPr algn="ctr" defTabSz="915988" eaLnBrk="0" hangingPunct="0">
              <a:lnSpc>
                <a:spcPct val="97000"/>
              </a:lnSpc>
            </a:pPr>
            <a:r>
              <a:rPr lang="en-US" sz="1200" b="1" dirty="0" smtClean="0">
                <a:latin typeface="Arial" charset="0"/>
              </a:rPr>
              <a:t>${</a:t>
            </a:r>
            <a:r>
              <a:rPr lang="en-US" sz="1200" b="1" smtClean="0">
                <a:latin typeface="Arial" charset="0"/>
              </a:rPr>
              <a:t>Seqnum}</a:t>
            </a:r>
            <a:r>
              <a:rPr lang="en-US" sz="1200" b="1" baseline="0" smtClean="0">
                <a:latin typeface="Arial" charset="0"/>
              </a:rPr>
              <a:t> </a:t>
            </a:r>
            <a:r>
              <a:rPr lang="en-US" sz="1200" b="1" dirty="0" smtClean="0">
                <a:latin typeface="Arial" charset="0"/>
              </a:rPr>
              <a:t>SIP </a:t>
            </a:r>
            <a:r>
              <a:rPr lang="en-US" sz="1200" b="1" dirty="0">
                <a:latin typeface="Arial" charset="0"/>
              </a:rPr>
              <a:t>Kick-Off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52400" y="457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1219200" y="457200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 flipV="1">
            <a:off x="8839200" y="45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>
            <a:off x="147638" y="6329363"/>
            <a:ext cx="8850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auto">
          <a:xfrm flipV="1">
            <a:off x="147638" y="6402388"/>
            <a:ext cx="2333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4"/>
          <p:cNvSpPr>
            <a:spLocks noChangeShapeType="1"/>
          </p:cNvSpPr>
          <p:nvPr/>
        </p:nvSpPr>
        <p:spPr bwMode="auto">
          <a:xfrm>
            <a:off x="8763000" y="6399213"/>
            <a:ext cx="2349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5"/>
          <p:cNvSpPr>
            <a:spLocks noChangeArrowheads="1"/>
          </p:cNvSpPr>
          <p:nvPr/>
        </p:nvSpPr>
        <p:spPr bwMode="auto">
          <a:xfrm>
            <a:off x="4419600" y="6380163"/>
            <a:ext cx="3127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95" tIns="25438" rIns="63595" bIns="25438">
            <a:spAutoFit/>
          </a:bodyPr>
          <a:lstStyle/>
          <a:p>
            <a:pPr defTabSz="915988" eaLnBrk="0" hangingPunct="0">
              <a:lnSpc>
                <a:spcPct val="97000"/>
              </a:lnSpc>
            </a:pPr>
            <a:fld id="{DC6525B0-7EF0-7F44-B5D9-1571213DDCB7}" type="slidenum">
              <a:rPr lang="en-US" sz="1200" b="1">
                <a:latin typeface="Arial" charset="0"/>
              </a:rPr>
              <a:pPr defTabSz="915988" eaLnBrk="0" hangingPunct="0">
                <a:lnSpc>
                  <a:spcPct val="97000"/>
                </a:lnSpc>
              </a:pPr>
              <a:t>‹#›</a:t>
            </a:fld>
            <a:endParaRPr lang="en-US" sz="1200" b="1">
              <a:latin typeface="Arial" charset="0"/>
            </a:endParaRPr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381000" y="6324600"/>
            <a:ext cx="1154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95" tIns="25438" rIns="63595" bIns="25438">
            <a:spAutoFit/>
          </a:bodyPr>
          <a:lstStyle/>
          <a:p>
            <a:pPr defTabSz="915988" eaLnBrk="0" hangingPunct="0">
              <a:lnSpc>
                <a:spcPct val="97000"/>
              </a:lnSpc>
            </a:pPr>
            <a:r>
              <a:rPr lang="en-US" sz="900" b="1">
                <a:latin typeface="Arial" charset="0"/>
              </a:rPr>
              <a:t>N. Rouse /N.Mittal</a:t>
            </a:r>
          </a:p>
        </p:txBody>
      </p:sp>
      <p:sp>
        <p:nvSpPr>
          <p:cNvPr id="1037" name="Rectangle 17"/>
          <p:cNvSpPr>
            <a:spLocks noChangeArrowheads="1"/>
          </p:cNvSpPr>
          <p:nvPr/>
        </p:nvSpPr>
        <p:spPr bwMode="auto">
          <a:xfrm>
            <a:off x="668338" y="1711325"/>
            <a:ext cx="78200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38" name="Line 18"/>
          <p:cNvSpPr>
            <a:spLocks noChangeShapeType="1"/>
          </p:cNvSpPr>
          <p:nvPr/>
        </p:nvSpPr>
        <p:spPr bwMode="auto">
          <a:xfrm flipV="1">
            <a:off x="4687888" y="6400800"/>
            <a:ext cx="3084512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Rectangle 19"/>
          <p:cNvSpPr>
            <a:spLocks noChangeArrowheads="1"/>
          </p:cNvSpPr>
          <p:nvPr/>
        </p:nvSpPr>
        <p:spPr bwMode="auto">
          <a:xfrm>
            <a:off x="7772400" y="6324600"/>
            <a:ext cx="1171762" cy="23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95" tIns="25438" rIns="63595" bIns="25438">
            <a:spAutoFit/>
          </a:bodyPr>
          <a:lstStyle/>
          <a:p>
            <a:pPr defTabSz="915988" eaLnBrk="0" hangingPunct="0">
              <a:lnSpc>
                <a:spcPct val="97000"/>
              </a:lnSpc>
            </a:pPr>
            <a:r>
              <a:rPr lang="en-US" sz="1200" b="1" dirty="0" smtClean="0">
                <a:latin typeface="Arial" charset="0"/>
              </a:rPr>
              <a:t>${</a:t>
            </a:r>
            <a:r>
              <a:rPr lang="en-US" sz="1200" b="1" dirty="0" err="1" smtClean="0">
                <a:latin typeface="Arial" charset="0"/>
              </a:rPr>
              <a:t>date_footer</a:t>
            </a:r>
            <a:r>
              <a:rPr lang="en-US" sz="1200" b="1" dirty="0" smtClean="0">
                <a:latin typeface="Arial" charset="0"/>
              </a:rPr>
              <a:t>}</a:t>
            </a:r>
            <a:endParaRPr lang="en-US" sz="12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4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213" tIns="46107" rIns="92213" bIns="46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1" name="Line 23"/>
          <p:cNvSpPr>
            <a:spLocks noChangeShapeType="1"/>
          </p:cNvSpPr>
          <p:nvPr/>
        </p:nvSpPr>
        <p:spPr bwMode="auto">
          <a:xfrm>
            <a:off x="3352800" y="6400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2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250"/>
            <a:ext cx="838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43" name="Picture 19" descr="spst_head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375400"/>
            <a:ext cx="19494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468" r:id="rId2"/>
    <p:sldLayoutId id="2147484469" r:id="rId3"/>
    <p:sldLayoutId id="2147484470" r:id="rId4"/>
    <p:sldLayoutId id="2147484471" r:id="rId5"/>
    <p:sldLayoutId id="2147484472" r:id="rId6"/>
    <p:sldLayoutId id="2147484473" r:id="rId7"/>
    <p:sldLayoutId id="2147484474" r:id="rId8"/>
    <p:sldLayoutId id="2147484475" r:id="rId9"/>
    <p:sldLayoutId id="2147484476" r:id="rId10"/>
    <p:sldLayoutId id="2147484477" r:id="rId11"/>
    <p:sldLayoutId id="2147484478" r:id="rId12"/>
  </p:sldLayoutIdLst>
  <p:txStyles>
    <p:titleStyle>
      <a:lvl1pPr algn="ctr" defTabSz="915988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915988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ctr" defTabSz="915988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ctr" defTabSz="915988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ctr" defTabSz="915988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ctr" defTabSz="915988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defTabSz="915988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defTabSz="915988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defTabSz="915988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85750" indent="-285750" algn="l" defTabSz="915988" rtl="0" eaLnBrk="0" fontAlgn="base" hangingPunct="0">
        <a:spcBef>
          <a:spcPct val="40000"/>
        </a:spcBef>
        <a:spcAft>
          <a:spcPct val="20000"/>
        </a:spcAft>
        <a:buChar char="•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630238" indent="-230188" algn="l" defTabSz="915988" rtl="0" eaLnBrk="0" fontAlgn="base" hangingPunct="0">
        <a:spcBef>
          <a:spcPct val="40000"/>
        </a:spcBef>
        <a:spcAft>
          <a:spcPct val="2000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973138" indent="-228600" algn="l" defTabSz="915988" rtl="0" eaLnBrk="0" fontAlgn="base" hangingPunct="0">
        <a:spcBef>
          <a:spcPct val="40000"/>
        </a:spcBef>
        <a:spcAft>
          <a:spcPct val="2000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258888" indent="-171450" algn="l" defTabSz="915988" rtl="0" eaLnBrk="0" fontAlgn="base" hangingPunct="0">
        <a:spcBef>
          <a:spcPct val="40000"/>
        </a:spcBef>
        <a:spcAft>
          <a:spcPct val="2000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544638" indent="-171450" algn="l" defTabSz="915988" rtl="0" eaLnBrk="0" fontAlgn="base" hangingPunct="0">
        <a:spcBef>
          <a:spcPct val="40000"/>
        </a:spcBef>
        <a:spcAft>
          <a:spcPct val="2000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001838" indent="-171450" algn="l" defTabSz="915988" rtl="0" eaLnBrk="0" fontAlgn="base" hangingPunct="0">
        <a:spcBef>
          <a:spcPct val="40000"/>
        </a:spcBef>
        <a:spcAft>
          <a:spcPct val="2000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459038" indent="-171450" algn="l" defTabSz="915988" rtl="0" eaLnBrk="0" fontAlgn="base" hangingPunct="0">
        <a:spcBef>
          <a:spcPct val="40000"/>
        </a:spcBef>
        <a:spcAft>
          <a:spcPct val="2000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2916238" indent="-171450" algn="l" defTabSz="915988" rtl="0" eaLnBrk="0" fontAlgn="base" hangingPunct="0">
        <a:spcBef>
          <a:spcPct val="40000"/>
        </a:spcBef>
        <a:spcAft>
          <a:spcPct val="2000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373438" indent="-171450" algn="l" defTabSz="915988" rtl="0" eaLnBrk="0" fontAlgn="base" hangingPunct="0">
        <a:spcBef>
          <a:spcPct val="40000"/>
        </a:spcBef>
        <a:spcAft>
          <a:spcPct val="2000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ini.jpl.nasa.gov/saul/" TargetMode="External"/><Relationship Id="rId4" Type="http://schemas.openxmlformats.org/officeDocument/2006/relationships/hyperlink" Target="mailto:s79@cdsa.jpl.nasa.gov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ssini.jpl.nasa.gov/tools/index.php?q=file_exchange/dl/sip_xxm/s85/leads/s85_opmode_140228.xls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ssini.jpl.nasa.gov/io/spice/spice_ker_new.ph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ssini.jpl.nasa.gov/sp/doc/ANSA_DEF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assini.jpl.nasa.gov/sp/doc/kickoff_referenc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2409825" y="2590800"/>
            <a:ext cx="452437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/>
              <a:t>${</a:t>
            </a:r>
            <a:r>
              <a:rPr lang="en-US" b="1" dirty="0" err="1" smtClean="0"/>
              <a:t>Seqnum</a:t>
            </a:r>
            <a:r>
              <a:rPr lang="en-US" b="1" dirty="0" smtClean="0"/>
              <a:t>} SIP </a:t>
            </a:r>
            <a:r>
              <a:rPr lang="en-US" b="1" dirty="0"/>
              <a:t>Kick-Off Meeting</a:t>
            </a:r>
          </a:p>
          <a:p>
            <a:pPr algn="ctr"/>
            <a:r>
              <a:rPr lang="en-US" dirty="0" smtClean="0"/>
              <a:t>${</a:t>
            </a:r>
            <a:r>
              <a:rPr lang="en-US" dirty="0" err="1" smtClean="0"/>
              <a:t>date_footer</a:t>
            </a:r>
            <a:r>
              <a:rPr lang="en-US" dirty="0" smtClean="0"/>
              <a:t>}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${</a:t>
            </a:r>
            <a:r>
              <a:rPr lang="en-US" sz="1600" dirty="0" err="1" smtClean="0"/>
              <a:t>SIP_Lead_Name</a:t>
            </a:r>
            <a:r>
              <a:rPr lang="en-US" sz="1600" dirty="0" smtClean="0"/>
              <a:t>}</a:t>
            </a:r>
            <a:endParaRPr lang="en-US" sz="1600" dirty="0"/>
          </a:p>
          <a:p>
            <a:pPr algn="ctr"/>
            <a:r>
              <a:rPr lang="en-US" sz="1600" dirty="0"/>
              <a:t>  </a:t>
            </a:r>
            <a:r>
              <a:rPr lang="en-US" sz="1200" dirty="0" smtClean="0"/>
              <a:t>${</a:t>
            </a:r>
            <a:r>
              <a:rPr lang="en-US" sz="1200" dirty="0" err="1" smtClean="0"/>
              <a:t>Seqnum</a:t>
            </a:r>
            <a:r>
              <a:rPr lang="en-US" sz="1200" dirty="0" smtClean="0"/>
              <a:t>}_</a:t>
            </a:r>
            <a:r>
              <a:rPr lang="en-US" sz="1200" dirty="0" err="1" smtClean="0"/>
              <a:t>leads</a:t>
            </a:r>
            <a:r>
              <a:rPr lang="en-US" sz="1200" dirty="0" err="1"/>
              <a:t>@cdsa.jpl.nasa.gov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https://cassini.jpl.nasa.gov/saul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>
                <a:hlinkClick r:id="rId4"/>
              </a:rPr>
              <a:t>${Seqnum_lower}/</a:t>
            </a:r>
            <a:r>
              <a:rPr lang="en-US" sz="1200" dirty="0" smtClean="0">
                <a:hlinkClick r:id="rId4"/>
              </a:rPr>
              <a:t>${Seqnum}@cdsa.jpl.nasa.gov</a:t>
            </a:r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pic>
        <p:nvPicPr>
          <p:cNvPr id="1638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43000"/>
            <a:ext cx="838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6387" name="Picture 4" descr="spst_head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3022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/>
        </p:nvSpPr>
        <p:spPr bwMode="auto">
          <a:xfrm>
            <a:off x="1219200" y="152400"/>
            <a:ext cx="679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95" tIns="25438" rIns="63595" bIns="25438">
            <a:spAutoFit/>
          </a:bodyPr>
          <a:lstStyle/>
          <a:p>
            <a:pPr algn="ctr" defTabSz="915988" eaLnBrk="0" hangingPunct="0">
              <a:lnSpc>
                <a:spcPct val="87000"/>
              </a:lnSpc>
            </a:pPr>
            <a:endParaRPr lang="en-US" b="1">
              <a:latin typeface="Arial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81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Mission Planning Overview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($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Ref_traj_label}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2362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Mission Plan Events File Listing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5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Content Placeholder 7" descr="Solstice_IncProfile_v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98" r="-6598"/>
          <a:stretch>
            <a:fillRect/>
          </a:stretch>
        </p:blipFill>
        <p:spPr>
          <a:xfrm>
            <a:off x="-1676400" y="533400"/>
            <a:ext cx="12420600" cy="5791200"/>
          </a:xfrm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629400" cy="325438"/>
          </a:xfrm>
        </p:spPr>
        <p:txBody>
          <a:bodyPr/>
          <a:lstStyle/>
          <a:p>
            <a:r>
              <a:rPr lang="en-US" sz="2000">
                <a:latin typeface="Arial" charset="0"/>
                <a:ea typeface="MS PGothic" charset="0"/>
              </a:rPr>
              <a:t>XXM Inclination Picture</a:t>
            </a: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606425" y="1371600"/>
            <a:ext cx="184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n-US" sz="1000">
              <a:solidFill>
                <a:srgbClr val="8901F3"/>
              </a:solidFill>
              <a:latin typeface="Arial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181600" y="914400"/>
            <a:ext cx="228600" cy="4724400"/>
          </a:xfrm>
          <a:prstGeom prst="rect">
            <a:avLst/>
          </a:prstGeom>
          <a:solidFill>
            <a:srgbClr val="00B8FF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3200" spc="-150" dirty="0">
              <a:solidFill>
                <a:srgbClr val="000000"/>
              </a:solidFill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4707773" y="609600"/>
            <a:ext cx="12000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 dirty="0">
                <a:solidFill>
                  <a:schemeClr val="accent2"/>
                </a:solidFill>
              </a:rPr>
              <a:t>${</a:t>
            </a:r>
            <a:r>
              <a:rPr lang="en-US" sz="1600">
                <a:solidFill>
                  <a:schemeClr val="accent2"/>
                </a:solidFill>
              </a:rPr>
              <a:t>Seqnum}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2819400" y="3733800"/>
            <a:ext cx="2743200" cy="163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000"/>
              <a:t>In-1A:  Low periapses, designed for high quality RSS &amp; UVIS Ring/ Saturn occs. and ORS ring obs.; reaches max inc. of 61.7 deg.</a:t>
            </a:r>
          </a:p>
          <a:p>
            <a:pPr algn="ctr" eaLnBrk="0" hangingPunct="0"/>
            <a:endParaRPr lang="en-US" sz="1000"/>
          </a:p>
          <a:p>
            <a:pPr algn="ctr" eaLnBrk="0" hangingPunct="0"/>
            <a:r>
              <a:rPr lang="en-US" sz="1000"/>
              <a:t>In-1B:  Magnetotail passage, includes only pi-transfer of Solstice  mission</a:t>
            </a:r>
          </a:p>
          <a:p>
            <a:pPr algn="ctr" eaLnBrk="0" hangingPunct="0"/>
            <a:endParaRPr lang="en-US" sz="1000"/>
          </a:p>
          <a:p>
            <a:pPr algn="ctr" eaLnBrk="0" hangingPunct="0"/>
            <a:r>
              <a:rPr lang="en-US" sz="1000"/>
              <a:t>In-1C: High quality RSS and UVIS polar Titan occultations, cranks back  down to equatorial plane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457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</a:t>
            </a:r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 rectangle!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6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6791325" cy="381000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${</a:t>
            </a:r>
            <a:r>
              <a:rPr lang="en-US" dirty="0" smtClean="0">
                <a:latin typeface="Arial" charset="0"/>
                <a:ea typeface="MS PGothic" charset="0"/>
              </a:rPr>
              <a:t>Flyby_name0} Dual </a:t>
            </a:r>
            <a:r>
              <a:rPr lang="en-US" dirty="0">
                <a:latin typeface="Arial" charset="0"/>
                <a:ea typeface="MS PGothic" charset="0"/>
              </a:rPr>
              <a:t>Playback</a:t>
            </a:r>
            <a:endParaRPr lang="en-US" dirty="0">
              <a:solidFill>
                <a:srgbClr val="FF0000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1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6791325" cy="381000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$</a:t>
            </a:r>
            <a:r>
              <a:rPr lang="en-US">
                <a:latin typeface="Arial" charset="0"/>
                <a:ea typeface="MS PGothic" charset="0"/>
              </a:rPr>
              <a:t>{</a:t>
            </a:r>
            <a:r>
              <a:rPr lang="en-US" smtClean="0">
                <a:latin typeface="Arial" charset="0"/>
                <a:ea typeface="MS PGothic" charset="0"/>
              </a:rPr>
              <a:t>Flyby_name1} Dual </a:t>
            </a:r>
            <a:r>
              <a:rPr lang="en-US">
                <a:latin typeface="Arial" charset="0"/>
                <a:ea typeface="MS PGothic" charset="0"/>
              </a:rPr>
              <a:t>Playback</a:t>
            </a:r>
            <a:endParaRPr lang="en-US">
              <a:solidFill>
                <a:srgbClr val="FF0000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858000" cy="355600"/>
          </a:xfrm>
        </p:spPr>
        <p:txBody>
          <a:bodyPr lIns="63500" tIns="25400" rIns="63500" bIns="2540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 charset="0"/>
                <a:ea typeface="MS PGothic" charset="0"/>
              </a:rPr>
              <a:t>MOVABLE BLOCK SUMMARY</a:t>
            </a:r>
          </a:p>
        </p:txBody>
      </p:sp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838200" y="609600"/>
            <a:ext cx="5677093" cy="57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1143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err="1" smtClean="0"/>
              <a:t>MB_Total</a:t>
            </a:r>
            <a:r>
              <a:rPr lang="en-US" sz="1400" dirty="0" smtClean="0"/>
              <a:t>}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Movable Blocks have been identified by the TWT Leads: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MB_Summary0}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MB_Epoch0}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endParaRPr lang="en-US" sz="1400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MB_Summary1}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${</a:t>
            </a:r>
            <a:r>
              <a:rPr lang="en-US" sz="1400" dirty="0" smtClean="0"/>
              <a:t>MB_Epoch1}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endParaRPr lang="en-US" altLang="ja-JP" sz="1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MB_Summary2}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${</a:t>
            </a:r>
            <a:r>
              <a:rPr lang="en-US" sz="1400" dirty="0" smtClean="0"/>
              <a:t>MB_Epoch2}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endParaRPr lang="en-US" altLang="ja-JP" sz="1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MB_Summary3}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${</a:t>
            </a:r>
            <a:r>
              <a:rPr lang="en-US" sz="1400" dirty="0" smtClean="0"/>
              <a:t>MB_Epoch3}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endParaRPr lang="en-US" altLang="ja-JP" sz="1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MB_Summary4}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${</a:t>
            </a:r>
            <a:r>
              <a:rPr lang="en-US" sz="1400" dirty="0" smtClean="0"/>
              <a:t>MB_Epoch4}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endParaRPr lang="en-US" altLang="ja-JP" sz="1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MB_Summary5}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${</a:t>
            </a:r>
            <a:r>
              <a:rPr lang="en-US" sz="1400" dirty="0" smtClean="0"/>
              <a:t>MB_Epoch5}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endParaRPr lang="en-US" altLang="ja-JP" sz="1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MB_Summary6}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${</a:t>
            </a:r>
            <a:r>
              <a:rPr lang="en-US" sz="1400" dirty="0" smtClean="0"/>
              <a:t>MB_Epoch6}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endParaRPr lang="en-US" altLang="ja-JP" sz="1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MB_Summary7}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${</a:t>
            </a:r>
            <a:r>
              <a:rPr lang="en-US" sz="1400" dirty="0" smtClean="0"/>
              <a:t>MB_Epoch7}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endParaRPr lang="en-US" altLang="ja-JP" sz="1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MB_Summary8}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${</a:t>
            </a:r>
            <a:r>
              <a:rPr lang="en-US" sz="1400" dirty="0" smtClean="0"/>
              <a:t>MB_Epoch8}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5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/>
          <p:cNvSpPr txBox="1">
            <a:spLocks noChangeArrowheads="1"/>
          </p:cNvSpPr>
          <p:nvPr/>
        </p:nvSpPr>
        <p:spPr bwMode="auto">
          <a:xfrm>
            <a:off x="609600" y="1146175"/>
            <a:ext cx="784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84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1600200" y="685800"/>
            <a:ext cx="601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533400" y="11430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defTabSz="915988">
              <a:spcBef>
                <a:spcPct val="40000"/>
              </a:spcBef>
              <a:spcAft>
                <a:spcPct val="20000"/>
              </a:spcAft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15913"/>
          </a:xfrm>
        </p:spPr>
        <p:txBody>
          <a:bodyPr/>
          <a:lstStyle/>
          <a:p>
            <a:r>
              <a:rPr lang="en-US" sz="2000">
                <a:latin typeface="Arial" charset="0"/>
                <a:ea typeface="MS PGothic" charset="0"/>
              </a:rPr>
              <a:t>OTM SUMMARY</a:t>
            </a: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609600"/>
            <a:ext cx="1518364" cy="591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1143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lvl="2">
              <a:lnSpc>
                <a:spcPct val="9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OTM_Line0}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OTM_Line2}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OTM_Line3}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OTM_Line4}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OTM_Line5}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OTM_Line6}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OTM_Line7}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OTM_Line8}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OTM_Line9}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OTM_Line10</a:t>
            </a:r>
            <a:r>
              <a:rPr lang="en-US" sz="1400" dirty="0"/>
              <a:t>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OTM_Line11}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OTM_Line12}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OTM_Line13}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OTM_Line14}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OTM_Line15}</a:t>
            </a: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OTM_Line16}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OTM_Line17}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OTM_Line18}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OTM_Line19}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OTM_Line20}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OTM_Line21}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OTM_Line22}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OTM_Line23}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OTM_Line24}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OTM_Line25}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OTM_Line26}</a:t>
            </a:r>
          </a:p>
          <a:p>
            <a:pPr lvl="1">
              <a:lnSpc>
                <a:spcPct val="90000"/>
              </a:lnSpc>
              <a:buClr>
                <a:srgbClr val="FC0128"/>
              </a:buClr>
              <a:buFontTx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400" dirty="0" smtClean="0"/>
              <a:t>OTM_Line27}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2"/>
          <p:cNvSpPr txBox="1">
            <a:spLocks noChangeArrowheads="1"/>
          </p:cNvSpPr>
          <p:nvPr/>
        </p:nvSpPr>
        <p:spPr bwMode="auto">
          <a:xfrm>
            <a:off x="609600" y="1146175"/>
            <a:ext cx="784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84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971550" y="900113"/>
            <a:ext cx="7483475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3" tIns="46107" rIns="92213" bIns="46107"/>
          <a:lstStyle/>
          <a:p>
            <a:pPr marL="457200" indent="-457200" defTabSz="915988">
              <a:spcBef>
                <a:spcPct val="40000"/>
              </a:spcBef>
              <a:spcAft>
                <a:spcPct val="20000"/>
              </a:spcAft>
              <a:buSzPct val="125000"/>
              <a:buFontTx/>
              <a:buChar char="•"/>
              <a:tabLst>
                <a:tab pos="1485900" algn="l"/>
                <a:tab pos="2857500" algn="l"/>
                <a:tab pos="4057650" algn="l"/>
                <a:tab pos="5486400" algn="l"/>
              </a:tabLst>
            </a:pPr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600200" y="685800"/>
            <a:ext cx="601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15913"/>
          </a:xfrm>
        </p:spPr>
        <p:txBody>
          <a:bodyPr/>
          <a:lstStyle/>
          <a:p>
            <a:r>
              <a:rPr lang="en-US" sz="2000">
                <a:latin typeface="Arial" charset="0"/>
                <a:ea typeface="MS PGothic" charset="0"/>
              </a:rPr>
              <a:t>LIVE UPDATE SUMMARY</a:t>
            </a: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609600" y="1146175"/>
            <a:ext cx="784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85800" y="1143000"/>
            <a:ext cx="784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1600200" y="685800"/>
            <a:ext cx="601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609600" y="6096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3" tIns="46107" rIns="92213" bIns="46107"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There are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LUD_Count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} Live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Updates or LUBs in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${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Seqnum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}.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All OTM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OD</a:t>
            </a:r>
            <a:r>
              <a:rPr lang="en-US" altLang="ja-JP" sz="1600" dirty="0" smtClean="0">
                <a:solidFill>
                  <a:srgbClr val="000000"/>
                </a:solidFill>
                <a:latin typeface="Arial" charset="0"/>
              </a:rPr>
              <a:t>s </a:t>
            </a:r>
            <a:r>
              <a:rPr lang="en-US" altLang="ja-JP" sz="1600" dirty="0">
                <a:solidFill>
                  <a:srgbClr val="000000"/>
                </a:solidFill>
                <a:latin typeface="Arial" charset="0"/>
              </a:rPr>
              <a:t>will be assessed, particularly in case of </a:t>
            </a:r>
            <a:r>
              <a:rPr lang="en-US" altLang="ja-JP" sz="1600" dirty="0" smtClean="0">
                <a:solidFill>
                  <a:srgbClr val="000000"/>
                </a:solidFill>
                <a:latin typeface="Arial" charset="0"/>
              </a:rPr>
              <a:t>cancellations:</a:t>
            </a:r>
            <a:endParaRPr lang="en-US" altLang="ja-JP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6090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1028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48909"/>
              </p:ext>
            </p:extLst>
          </p:nvPr>
        </p:nvGraphicFramePr>
        <p:xfrm>
          <a:off x="228600" y="1905000"/>
          <a:ext cx="8763000" cy="1447800"/>
        </p:xfrm>
        <a:graphic>
          <a:graphicData uri="http://schemas.openxmlformats.org/drawingml/2006/table">
            <a:tbl>
              <a:tblPr/>
              <a:tblGrid>
                <a:gridCol w="508000"/>
                <a:gridCol w="939800"/>
                <a:gridCol w="1395413"/>
                <a:gridCol w="1271587"/>
                <a:gridCol w="1363663"/>
                <a:gridCol w="1117600"/>
                <a:gridCol w="1168400"/>
                <a:gridCol w="998537"/>
              </a:tblGrid>
              <a:tr h="838200"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Name</a:t>
                      </a: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Targets (#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Obs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)</a:t>
                      </a: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(rocks not included***)</a:t>
                      </a: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Instruments or </a:t>
                      </a: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LMB epoch name</a:t>
                      </a: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TIME** (start-end)</a:t>
                      </a: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Previous OTM, type and date</a:t>
                      </a: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OD available/OTM if not previous </a:t>
                      </a: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Uplink DOY</a:t>
                      </a: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Notes</a:t>
                      </a: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N/A</a:t>
                      </a: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40000"/>
                        </a:spcBef>
                        <a:spcAft>
                          <a:spcPct val="2000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8449" marR="8449" marT="8449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3352800"/>
            <a:ext cx="8763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${LUD_Line0}</a:t>
            </a:r>
          </a:p>
          <a:p>
            <a:r>
              <a:rPr lang="en-US" sz="1000" dirty="0"/>
              <a:t>${</a:t>
            </a:r>
            <a:r>
              <a:rPr lang="en-US" sz="1000" dirty="0" smtClean="0"/>
              <a:t>LUD_Line1}</a:t>
            </a:r>
            <a:endParaRPr lang="en-US" sz="1000" dirty="0"/>
          </a:p>
          <a:p>
            <a:r>
              <a:rPr lang="en-US" sz="1000" dirty="0"/>
              <a:t>${</a:t>
            </a:r>
            <a:r>
              <a:rPr lang="en-US" sz="1000" dirty="0" smtClean="0"/>
              <a:t>LUD_Line2}</a:t>
            </a:r>
            <a:endParaRPr lang="en-US" sz="1000" dirty="0"/>
          </a:p>
          <a:p>
            <a:r>
              <a:rPr lang="en-US" sz="1000" dirty="0"/>
              <a:t>${</a:t>
            </a:r>
            <a:r>
              <a:rPr lang="en-US" sz="1000" dirty="0" smtClean="0"/>
              <a:t>LUD_Line3}</a:t>
            </a:r>
            <a:endParaRPr lang="en-US" sz="1000" dirty="0"/>
          </a:p>
          <a:p>
            <a:r>
              <a:rPr lang="en-US" sz="1000" dirty="0"/>
              <a:t>${</a:t>
            </a:r>
            <a:r>
              <a:rPr lang="en-US" sz="1000" dirty="0" smtClean="0"/>
              <a:t>LUD_Line4}</a:t>
            </a:r>
            <a:endParaRPr lang="en-US" sz="1000" dirty="0"/>
          </a:p>
          <a:p>
            <a:r>
              <a:rPr lang="en-US" sz="1000" dirty="0"/>
              <a:t>${</a:t>
            </a:r>
            <a:r>
              <a:rPr lang="en-US" sz="1000" dirty="0" smtClean="0"/>
              <a:t>LUD_Line5}</a:t>
            </a:r>
            <a:endParaRPr lang="en-US" sz="1000" dirty="0"/>
          </a:p>
          <a:p>
            <a:r>
              <a:rPr lang="en-US" sz="1000" dirty="0"/>
              <a:t>${</a:t>
            </a:r>
            <a:r>
              <a:rPr lang="en-US" sz="1000" dirty="0" smtClean="0"/>
              <a:t>LUD_Line6}</a:t>
            </a:r>
            <a:endParaRPr lang="en-US" sz="1000" dirty="0"/>
          </a:p>
          <a:p>
            <a:r>
              <a:rPr lang="en-US" sz="1000" dirty="0"/>
              <a:t>${</a:t>
            </a:r>
            <a:r>
              <a:rPr lang="en-US" sz="1000" dirty="0" smtClean="0"/>
              <a:t>LUD_Line7}</a:t>
            </a:r>
          </a:p>
          <a:p>
            <a:r>
              <a:rPr lang="en-US" sz="1000" dirty="0"/>
              <a:t>${</a:t>
            </a:r>
            <a:r>
              <a:rPr lang="en-US" sz="1000" dirty="0" smtClean="0"/>
              <a:t>LUD_Line8}</a:t>
            </a:r>
            <a:endParaRPr lang="en-US" sz="1000" dirty="0"/>
          </a:p>
          <a:p>
            <a:r>
              <a:rPr lang="en-US" sz="1000" dirty="0"/>
              <a:t>${</a:t>
            </a:r>
            <a:r>
              <a:rPr lang="en-US" sz="1000" dirty="0" smtClean="0"/>
              <a:t>LUD_Line9}</a:t>
            </a:r>
            <a:endParaRPr lang="en-US" sz="1000" dirty="0"/>
          </a:p>
          <a:p>
            <a:r>
              <a:rPr lang="en-US" sz="1000" dirty="0"/>
              <a:t>$</a:t>
            </a:r>
            <a:r>
              <a:rPr lang="en-US" sz="1000"/>
              <a:t>{</a:t>
            </a:r>
            <a:r>
              <a:rPr lang="en-US" sz="1000" smtClean="0"/>
              <a:t>LUD_Line10}</a:t>
            </a:r>
            <a:endParaRPr lang="en-US" sz="1000" dirty="0"/>
          </a:p>
          <a:p>
            <a:endParaRPr lang="en-US" sz="1000" dirty="0"/>
          </a:p>
          <a:p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406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3"/>
          <p:cNvSpPr txBox="1">
            <a:spLocks noChangeArrowheads="1"/>
          </p:cNvSpPr>
          <p:nvPr/>
        </p:nvSpPr>
        <p:spPr bwMode="auto">
          <a:xfrm>
            <a:off x="152400" y="609600"/>
            <a:ext cx="7924800" cy="50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 smtClean="0">
                <a:solidFill>
                  <a:srgbClr val="000000"/>
                </a:solidFill>
              </a:rPr>
              <a:t>${</a:t>
            </a:r>
            <a:r>
              <a:rPr lang="en-US" sz="1800" dirty="0" err="1" smtClean="0"/>
              <a:t>RWA_Slow_cnt</a:t>
            </a:r>
            <a:r>
              <a:rPr lang="en-US" sz="1800" dirty="0" smtClean="0"/>
              <a:t>} </a:t>
            </a:r>
            <a:r>
              <a:rPr lang="en-US" sz="1800" dirty="0" smtClean="0">
                <a:solidFill>
                  <a:srgbClr val="000000"/>
                </a:solidFill>
              </a:rPr>
              <a:t>RWA </a:t>
            </a:r>
            <a:r>
              <a:rPr lang="en-US" sz="1800" dirty="0">
                <a:solidFill>
                  <a:srgbClr val="000000"/>
                </a:solidFill>
              </a:rPr>
              <a:t>Slow or unique modes in </a:t>
            </a:r>
            <a:r>
              <a:rPr lang="en-US" sz="1800" dirty="0" smtClean="0">
                <a:solidFill>
                  <a:srgbClr val="000000"/>
                </a:solidFill>
              </a:rPr>
              <a:t>${</a:t>
            </a:r>
            <a:r>
              <a:rPr lang="en-US" sz="1800" dirty="0" err="1" smtClean="0">
                <a:solidFill>
                  <a:srgbClr val="000000"/>
                </a:solidFill>
              </a:rPr>
              <a:t>Seqnum</a:t>
            </a:r>
            <a:r>
              <a:rPr lang="en-US" sz="1800" dirty="0" smtClean="0">
                <a:solidFill>
                  <a:srgbClr val="000000"/>
                </a:solidFill>
              </a:rPr>
              <a:t>}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RWA_Slow0}</a:t>
            </a:r>
            <a:endParaRPr lang="en-US" sz="1800" dirty="0"/>
          </a:p>
          <a:p>
            <a:r>
              <a:rPr lang="en-US" sz="1800" dirty="0" smtClean="0">
                <a:solidFill>
                  <a:srgbClr val="000000"/>
                </a:solidFill>
              </a:rPr>
              <a:t>	${</a:t>
            </a:r>
            <a:r>
              <a:rPr lang="en-US" sz="1800" dirty="0" smtClean="0"/>
              <a:t>RWA_Slow1}</a:t>
            </a:r>
          </a:p>
          <a:p>
            <a:r>
              <a:rPr lang="en-US" sz="1800" dirty="0" smtClean="0"/>
              <a:t>	${RWA_Slow2}</a:t>
            </a:r>
          </a:p>
          <a:p>
            <a:r>
              <a:rPr lang="en-US" sz="1800" dirty="0" smtClean="0"/>
              <a:t>	$</a:t>
            </a:r>
            <a:r>
              <a:rPr lang="en-US" sz="1800" dirty="0"/>
              <a:t>{</a:t>
            </a:r>
            <a:r>
              <a:rPr lang="en-US" sz="1800" dirty="0" smtClean="0"/>
              <a:t>RWA_Slow3}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RWA_Slow4}</a:t>
            </a:r>
          </a:p>
          <a:p>
            <a:r>
              <a:rPr lang="en-US" sz="1800" dirty="0" smtClean="0"/>
              <a:t>	$</a:t>
            </a:r>
            <a:r>
              <a:rPr lang="en-US" sz="1800" dirty="0"/>
              <a:t>{</a:t>
            </a:r>
            <a:r>
              <a:rPr lang="en-US" sz="1800" dirty="0" smtClean="0"/>
              <a:t>RWA_Slow5} 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RWA_Slow6}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RWA_Slow7}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RWA_Slow8}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RWA_Slow9}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RWA_Slow10}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RWA_Slow11}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RWA_Slow12}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RWA_Slow13}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{</a:t>
            </a:r>
            <a:r>
              <a:rPr lang="en-US" sz="1800" dirty="0" smtClean="0"/>
              <a:t>RWA_Slow14}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813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810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Opmodes</a:t>
            </a: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48131" name="TextBox 1"/>
          <p:cNvSpPr txBox="1">
            <a:spLocks noChangeArrowheads="1"/>
          </p:cNvSpPr>
          <p:nvPr/>
        </p:nvSpPr>
        <p:spPr bwMode="auto">
          <a:xfrm>
            <a:off x="152400" y="517118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</a:rPr>
              <a:t>Complete </a:t>
            </a:r>
            <a:r>
              <a:rPr lang="en-US" sz="1800" dirty="0" err="1">
                <a:solidFill>
                  <a:srgbClr val="000000"/>
                </a:solidFill>
              </a:rPr>
              <a:t>Opmode</a:t>
            </a:r>
            <a:r>
              <a:rPr lang="en-US" sz="1800" dirty="0">
                <a:solidFill>
                  <a:srgbClr val="000000"/>
                </a:solidFill>
              </a:rPr>
              <a:t> report: </a:t>
            </a:r>
          </a:p>
          <a:p>
            <a:pPr eaLnBrk="1" hangingPunct="1"/>
            <a:endParaRPr lang="en-US" sz="1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hlinkClick r:id="rId3"/>
              </a:rPr>
              <a:t>https://cassini.jpl.nasa.gov/tools/index.php?q=file_exchange/dl/sip_xxm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/${Seqnum_lower}/leads/${Opmode_Report}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8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 txBox="1">
            <a:spLocks noChangeArrowheads="1"/>
          </p:cNvSpPr>
          <p:nvPr/>
        </p:nvSpPr>
        <p:spPr bwMode="auto">
          <a:xfrm>
            <a:off x="1066800" y="76200"/>
            <a:ext cx="7526338" cy="59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95" tIns="25438" rIns="63595" bIns="25438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n-US" sz="2000" b="1" dirty="0" smtClean="0">
                <a:latin typeface="Arial" charset="0"/>
              </a:rPr>
              <a:t>Early Prime Delivery due </a:t>
            </a:r>
            <a:r>
              <a:rPr lang="en-US" sz="2000" b="1" dirty="0" smtClean="0">
                <a:solidFill>
                  <a:schemeClr val="accent1"/>
                </a:solidFill>
                <a:latin typeface="Arial" charset="0"/>
              </a:rPr>
              <a:t>${</a:t>
            </a:r>
            <a:r>
              <a:rPr lang="en-US" sz="2000" b="1" smtClean="0">
                <a:solidFill>
                  <a:schemeClr val="accent1"/>
                </a:solidFill>
                <a:latin typeface="Arial" charset="0"/>
              </a:rPr>
              <a:t>Collab_due_date} </a:t>
            </a:r>
            <a:r>
              <a:rPr lang="en-US" sz="2000" b="1" dirty="0" smtClean="0">
                <a:latin typeface="Arial" charset="0"/>
              </a:rPr>
              <a:t>(Collaborative Designs)</a:t>
            </a:r>
            <a:endParaRPr lang="en-US" sz="2000" b="1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93758"/>
              </p:ext>
            </p:extLst>
          </p:nvPr>
        </p:nvGraphicFramePr>
        <p:xfrm>
          <a:off x="0" y="1066800"/>
          <a:ext cx="9144000" cy="247574"/>
        </p:xfrm>
        <a:graphic>
          <a:graphicData uri="http://schemas.openxmlformats.org/drawingml/2006/table">
            <a:tbl>
              <a:tblPr/>
              <a:tblGrid>
                <a:gridCol w="1600200"/>
                <a:gridCol w="228600"/>
                <a:gridCol w="914400"/>
                <a:gridCol w="1676400"/>
                <a:gridCol w="685800"/>
                <a:gridCol w="914400"/>
                <a:gridCol w="800100"/>
                <a:gridCol w="890588"/>
                <a:gridCol w="1433512"/>
              </a:tblGrid>
              <a:tr h="247530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Request</a:t>
                      </a:r>
                    </a:p>
                  </a:txBody>
                  <a:tcPr marL="3735" marR="3735" marT="373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Riders</a:t>
                      </a:r>
                    </a:p>
                  </a:txBody>
                  <a:tcPr marL="3735" marR="3735" marT="373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Start (SCET)</a:t>
                      </a:r>
                    </a:p>
                  </a:txBody>
                  <a:tcPr marL="3735" marR="3735" marT="373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Start (Epoch)</a:t>
                      </a:r>
                    </a:p>
                  </a:txBody>
                  <a:tcPr marL="3735" marR="3735" marT="373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Duration</a:t>
                      </a:r>
                    </a:p>
                  </a:txBody>
                  <a:tcPr marL="3735" marR="3735" marT="373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End (SCET)</a:t>
                      </a:r>
                    </a:p>
                  </a:txBody>
                  <a:tcPr marL="3735" marR="3735" marT="373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Primary</a:t>
                      </a:r>
                    </a:p>
                  </a:txBody>
                  <a:tcPr marL="3735" marR="3735" marT="373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Secondary</a:t>
                      </a:r>
                    </a:p>
                  </a:txBody>
                  <a:tcPr marL="3735" marR="3735" marT="373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Comments</a:t>
                      </a:r>
                    </a:p>
                  </a:txBody>
                  <a:tcPr marL="3735" marR="3735" marT="373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144780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 smtClean="0"/>
              <a:t>${Collab_ary0}</a:t>
            </a:r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Collab_ary2}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Collab_ary3}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Collab_ary4}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Collab_ary5}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Collab_ary6}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Collab_ary7}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Collab_ary8}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Collab_ary9}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Collab_ary10</a:t>
            </a:r>
            <a:r>
              <a:rPr lang="en-US" sz="600" dirty="0"/>
              <a:t>}</a:t>
            </a:r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Collab_ary11}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Collab_ary12}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Collab_ary13}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Collab_ary14}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Collab_ary15}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Collab_ary16}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Collab_ary17}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Collab_ary18}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Collab_ary19}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Collab_ary20</a:t>
            </a:r>
            <a:r>
              <a:rPr lang="en-US" sz="600" dirty="0"/>
              <a:t>}</a:t>
            </a:r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Collab_ary21}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Collab_ary22}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Collab_ary23}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Collab_ary24}</a:t>
            </a:r>
            <a:endParaRPr lang="en-US" sz="600" dirty="0"/>
          </a:p>
          <a:p>
            <a:pPr>
              <a:tabLst>
                <a:tab pos="1485900" algn="l"/>
                <a:tab pos="1711325" algn="l"/>
                <a:tab pos="2625725" algn="l"/>
                <a:tab pos="4284663" algn="l"/>
                <a:tab pos="4976813" algn="l"/>
                <a:tab pos="5883275" algn="l"/>
                <a:tab pos="6686550" algn="l"/>
                <a:tab pos="7602538" algn="l"/>
              </a:tabLst>
            </a:pPr>
            <a:r>
              <a:rPr lang="en-US" sz="600" dirty="0"/>
              <a:t>${</a:t>
            </a:r>
            <a:r>
              <a:rPr lang="en-US" sz="600" dirty="0" smtClean="0"/>
              <a:t>Collab_ary25}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25534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743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SCO CARTOON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7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>
            <a:spLocks noChangeArrowheads="1"/>
          </p:cNvSpPr>
          <p:nvPr/>
        </p:nvSpPr>
        <p:spPr bwMode="auto">
          <a:xfrm>
            <a:off x="4543425" y="136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endParaRPr lang="en-US" sz="2000" b="1"/>
          </a:p>
        </p:txBody>
      </p:sp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762000" y="1247775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40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76200" y="609600"/>
            <a:ext cx="87630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CAPS </a:t>
            </a:r>
            <a:r>
              <a:rPr lang="en-US" sz="1600" dirty="0" smtClean="0">
                <a:solidFill>
                  <a:srgbClr val="000000"/>
                </a:solidFill>
              </a:rPr>
              <a:t>– 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>
                <a:solidFill>
                  <a:srgbClr val="000000"/>
                </a:solidFill>
              </a:rPr>
              <a:t>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CDA </a:t>
            </a:r>
            <a:r>
              <a:rPr lang="en-US" sz="1600" dirty="0" smtClean="0">
                <a:solidFill>
                  <a:srgbClr val="000000"/>
                </a:solidFill>
              </a:rPr>
              <a:t>– 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>
                <a:solidFill>
                  <a:srgbClr val="000000"/>
                </a:solidFill>
              </a:rPr>
              <a:t>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C</a:t>
            </a:r>
            <a:r>
              <a:rPr lang="en-US" sz="1600" dirty="0">
                <a:solidFill>
                  <a:srgbClr val="000000"/>
                </a:solidFill>
              </a:rPr>
              <a:t>IRS – </a:t>
            </a:r>
            <a:r>
              <a:rPr lang="en-US" sz="1600" dirty="0" smtClean="0"/>
              <a:t>XXX 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>
                <a:solidFill>
                  <a:srgbClr val="000000"/>
                </a:solidFill>
              </a:rPr>
              <a:t>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INMS – </a:t>
            </a:r>
            <a:r>
              <a:rPr lang="en-US" sz="1600" dirty="0" smtClean="0">
                <a:solidFill>
                  <a:srgbClr val="000000"/>
                </a:solidFill>
              </a:rPr>
              <a:t>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>
                <a:solidFill>
                  <a:srgbClr val="000000"/>
                </a:solidFill>
              </a:rPr>
              <a:t>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ISS – </a:t>
            </a:r>
            <a:r>
              <a:rPr lang="en-US" sz="1600" dirty="0" smtClean="0">
                <a:solidFill>
                  <a:srgbClr val="000000"/>
                </a:solidFill>
              </a:rPr>
              <a:t>XXX (</a:t>
            </a:r>
            <a:r>
              <a:rPr lang="en-US" sz="1600" dirty="0">
                <a:solidFill>
                  <a:srgbClr val="000000"/>
                </a:solidFill>
              </a:rPr>
              <a:t>lead) </a:t>
            </a:r>
            <a:r>
              <a:rPr lang="en-US" sz="1600" dirty="0" smtClean="0">
                <a:solidFill>
                  <a:srgbClr val="000000"/>
                </a:solidFill>
              </a:rPr>
              <a:t>XXX</a:t>
            </a:r>
            <a:r>
              <a:rPr lang="en-US" sz="1600" dirty="0" smtClean="0"/>
              <a:t>; </a:t>
            </a:r>
            <a:r>
              <a:rPr lang="en-US" sz="1600" dirty="0"/>
              <a:t>IO &amp; SI – </a:t>
            </a:r>
            <a:r>
              <a:rPr lang="en-US" sz="1600" dirty="0" smtClean="0"/>
              <a:t>XXX (</a:t>
            </a:r>
            <a:r>
              <a:rPr lang="en-US" sz="1600" dirty="0"/>
              <a:t>Lead) </a:t>
            </a:r>
            <a:r>
              <a:rPr lang="en-US" sz="1600" dirty="0" smtClean="0"/>
              <a:t>XXX</a:t>
            </a:r>
            <a:endParaRPr lang="en-US" sz="1600" dirty="0"/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MAG – </a:t>
            </a:r>
            <a:r>
              <a:rPr lang="en-US" sz="1600" dirty="0" smtClean="0">
                <a:solidFill>
                  <a:srgbClr val="000000"/>
                </a:solidFill>
              </a:rPr>
              <a:t>XXX (</a:t>
            </a:r>
            <a:r>
              <a:rPr lang="en-US" sz="1600" dirty="0">
                <a:solidFill>
                  <a:srgbClr val="000000"/>
                </a:solidFill>
              </a:rPr>
              <a:t>lead); </a:t>
            </a:r>
            <a:r>
              <a:rPr lang="en-US" sz="1600" dirty="0" smtClean="0">
                <a:solidFill>
                  <a:srgbClr val="000000"/>
                </a:solidFill>
              </a:rPr>
              <a:t>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MIMI </a:t>
            </a:r>
            <a:r>
              <a:rPr lang="en-US" sz="1600" dirty="0" smtClean="0">
                <a:solidFill>
                  <a:srgbClr val="000000"/>
                </a:solidFill>
              </a:rPr>
              <a:t>– 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>
                <a:solidFill>
                  <a:srgbClr val="000000"/>
                </a:solidFill>
              </a:rPr>
              <a:t>XXX, 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MP – </a:t>
            </a:r>
            <a:r>
              <a:rPr lang="en-US" sz="1600" dirty="0" smtClean="0">
                <a:solidFill>
                  <a:srgbClr val="000000"/>
                </a:solidFill>
              </a:rPr>
              <a:t>Erick Sturm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NAV – </a:t>
            </a:r>
            <a:r>
              <a:rPr lang="en-US" sz="1600" dirty="0" smtClean="0">
                <a:solidFill>
                  <a:srgbClr val="000000"/>
                </a:solidFill>
              </a:rPr>
              <a:t>XXX, XXX (</a:t>
            </a:r>
            <a:r>
              <a:rPr lang="en-US" sz="1600" dirty="0" err="1">
                <a:solidFill>
                  <a:srgbClr val="000000"/>
                </a:solidFill>
              </a:rPr>
              <a:t>OpNav</a:t>
            </a:r>
            <a:r>
              <a:rPr lang="en-US" sz="1600" dirty="0">
                <a:solidFill>
                  <a:srgbClr val="000000"/>
                </a:solidFill>
              </a:rPr>
              <a:t>), </a:t>
            </a:r>
            <a:r>
              <a:rPr lang="en-US" sz="1600" dirty="0" err="1" smtClean="0">
                <a:solidFill>
                  <a:srgbClr val="000000"/>
                </a:solidFill>
              </a:rPr>
              <a:t>Sumita</a:t>
            </a:r>
            <a:r>
              <a:rPr lang="en-US" sz="1600" dirty="0" smtClean="0">
                <a:solidFill>
                  <a:srgbClr val="000000"/>
                </a:solidFill>
              </a:rPr>
              <a:t> Nandi, Duane Roth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RADAR </a:t>
            </a:r>
            <a:r>
              <a:rPr lang="en-US" sz="1600" dirty="0" smtClean="0">
                <a:solidFill>
                  <a:srgbClr val="000000"/>
                </a:solidFill>
              </a:rPr>
              <a:t>– 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>
                <a:solidFill>
                  <a:srgbClr val="000000"/>
                </a:solidFill>
              </a:rPr>
              <a:t>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RPWS </a:t>
            </a:r>
            <a:r>
              <a:rPr lang="en-US" sz="1600" dirty="0" smtClean="0">
                <a:solidFill>
                  <a:srgbClr val="000000"/>
                </a:solidFill>
              </a:rPr>
              <a:t>– 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>
                <a:solidFill>
                  <a:srgbClr val="000000"/>
                </a:solidFill>
              </a:rPr>
              <a:t>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R</a:t>
            </a:r>
            <a:r>
              <a:rPr lang="en-US" sz="1600" dirty="0">
                <a:solidFill>
                  <a:srgbClr val="000000"/>
                </a:solidFill>
              </a:rPr>
              <a:t>SS - </a:t>
            </a:r>
            <a:r>
              <a:rPr lang="en-US" sz="1600" dirty="0" err="1"/>
              <a:t>Essam</a:t>
            </a:r>
            <a:r>
              <a:rPr lang="en-US" sz="1600" dirty="0"/>
              <a:t>, Nicole, Dick, Colleen, Paul; </a:t>
            </a:r>
            <a:r>
              <a:rPr lang="en-US" sz="1600" dirty="0">
                <a:solidFill>
                  <a:srgbClr val="000000"/>
                </a:solidFill>
              </a:rPr>
              <a:t>IO- </a:t>
            </a:r>
            <a:r>
              <a:rPr lang="en-US" sz="1600" dirty="0" smtClean="0">
                <a:solidFill>
                  <a:srgbClr val="000000"/>
                </a:solidFill>
              </a:rPr>
              <a:t>XXX, 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 typeface="Times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SCO – Systems: </a:t>
            </a:r>
            <a:r>
              <a:rPr lang="en-US" sz="1600" dirty="0" smtClean="0">
                <a:solidFill>
                  <a:srgbClr val="000000"/>
                </a:solidFill>
              </a:rPr>
              <a:t>XXX, </a:t>
            </a:r>
            <a:r>
              <a:rPr lang="en-US" sz="1600" dirty="0" smtClean="0"/>
              <a:t>XXX</a:t>
            </a:r>
            <a:r>
              <a:rPr lang="en-US" sz="1600" dirty="0" smtClean="0">
                <a:solidFill>
                  <a:srgbClr val="000000"/>
                </a:solidFill>
              </a:rPr>
              <a:t>; 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          CDS: </a:t>
            </a:r>
            <a:r>
              <a:rPr lang="en-US" sz="1600" dirty="0" smtClean="0">
                <a:solidFill>
                  <a:srgbClr val="000000"/>
                </a:solidFill>
              </a:rPr>
              <a:t>XXX, XXX, </a:t>
            </a:r>
            <a:r>
              <a:rPr lang="en-US" sz="1600" dirty="0"/>
              <a:t>Paula Morgan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  AACS: </a:t>
            </a:r>
            <a:r>
              <a:rPr lang="en-US" sz="1600" dirty="0" smtClean="0"/>
              <a:t>XXX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smtClean="0"/>
              <a:t>XXX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          Telecom: </a:t>
            </a:r>
            <a:r>
              <a:rPr lang="en-US" sz="1600" dirty="0" smtClean="0">
                <a:solidFill>
                  <a:srgbClr val="000000"/>
                </a:solidFill>
              </a:rPr>
              <a:t>XXX, </a:t>
            </a:r>
            <a:r>
              <a:rPr lang="en-US" sz="1600" dirty="0" smtClean="0"/>
              <a:t>XXX</a:t>
            </a:r>
            <a:r>
              <a:rPr lang="en-US" sz="1600" dirty="0" smtClean="0">
                <a:solidFill>
                  <a:srgbClr val="000000"/>
                </a:solidFill>
              </a:rPr>
              <a:t>; 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          Thermal: </a:t>
            </a:r>
            <a:r>
              <a:rPr lang="en-US" sz="1600" dirty="0" smtClean="0">
                <a:solidFill>
                  <a:srgbClr val="000000"/>
                </a:solidFill>
              </a:rPr>
              <a:t>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/>
              <a:t>XXX</a:t>
            </a:r>
            <a:r>
              <a:rPr lang="en-US" sz="1600" dirty="0" smtClean="0">
                <a:solidFill>
                  <a:srgbClr val="000000"/>
                </a:solidFill>
              </a:rPr>
              <a:t>; 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          Power: </a:t>
            </a:r>
            <a:r>
              <a:rPr lang="en-US" sz="1600" dirty="0" smtClean="0">
                <a:solidFill>
                  <a:srgbClr val="000000"/>
                </a:solidFill>
              </a:rPr>
              <a:t>Jonathan </a:t>
            </a:r>
            <a:r>
              <a:rPr lang="en-US" sz="1600" dirty="0" err="1" smtClean="0">
                <a:solidFill>
                  <a:srgbClr val="000000"/>
                </a:solidFill>
              </a:rPr>
              <a:t>Grandidier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          Propulsion: </a:t>
            </a:r>
            <a:r>
              <a:rPr lang="en-US" sz="1600" dirty="0" smtClean="0">
                <a:solidFill>
                  <a:srgbClr val="000000"/>
                </a:solidFill>
              </a:rPr>
              <a:t>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>
                <a:solidFill>
                  <a:srgbClr val="000000"/>
                </a:solidFill>
              </a:rPr>
              <a:t>XXX; 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          SFP: Raquel Weitl (Lead), Paula Morgan 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SPST – </a:t>
            </a:r>
            <a:r>
              <a:rPr lang="en-US" sz="1600" dirty="0" smtClean="0">
                <a:solidFill>
                  <a:srgbClr val="000000"/>
                </a:solidFill>
              </a:rPr>
              <a:t>XXX, 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UVIS </a:t>
            </a:r>
            <a:r>
              <a:rPr lang="en-US" sz="1600" dirty="0" smtClean="0">
                <a:solidFill>
                  <a:srgbClr val="000000"/>
                </a:solidFill>
              </a:rPr>
              <a:t>– 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>
                <a:solidFill>
                  <a:srgbClr val="000000"/>
                </a:solidFill>
              </a:rPr>
              <a:t>XXX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VIMS – </a:t>
            </a:r>
            <a:r>
              <a:rPr lang="en-US" sz="1600" dirty="0" smtClean="0">
                <a:solidFill>
                  <a:srgbClr val="000000"/>
                </a:solidFill>
              </a:rPr>
              <a:t>XXX; </a:t>
            </a:r>
            <a:r>
              <a:rPr lang="en-US" sz="1600" dirty="0">
                <a:solidFill>
                  <a:srgbClr val="000000"/>
                </a:solidFill>
              </a:rPr>
              <a:t>IO- </a:t>
            </a:r>
            <a:r>
              <a:rPr lang="en-US" sz="1600" dirty="0" smtClean="0">
                <a:solidFill>
                  <a:srgbClr val="000000"/>
                </a:solidFill>
              </a:rPr>
              <a:t>XXX (</a:t>
            </a:r>
            <a:r>
              <a:rPr lang="en-US" sz="1600" dirty="0">
                <a:solidFill>
                  <a:srgbClr val="000000"/>
                </a:solidFill>
              </a:rPr>
              <a:t>lead), </a:t>
            </a:r>
            <a:r>
              <a:rPr lang="en-US" sz="1600" dirty="0" smtClean="0"/>
              <a:t>XXX</a:t>
            </a:r>
            <a:endParaRPr lang="en-US" sz="1600" dirty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58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SIP Membership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791325" cy="3810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Science Highlights </a:t>
            </a: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457200" y="609600"/>
            <a:ext cx="8153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569913" indent="-569913" eaLnBrk="0" hangingPunct="0"/>
            <a:endParaRPr lang="en-US" sz="1400">
              <a:latin typeface="Times" charset="0"/>
            </a:endParaRPr>
          </a:p>
          <a:p>
            <a:pPr marL="569913" indent="-569913" eaLnBrk="0" hangingPunct="0"/>
            <a:endParaRPr lang="en-US" sz="1400">
              <a:latin typeface="Arial" charset="0"/>
            </a:endParaRPr>
          </a:p>
        </p:txBody>
      </p:sp>
      <p:sp>
        <p:nvSpPr>
          <p:cNvPr id="53251" name="TextBox 1"/>
          <p:cNvSpPr txBox="1">
            <a:spLocks noChangeArrowheads="1"/>
          </p:cNvSpPr>
          <p:nvPr/>
        </p:nvSpPr>
        <p:spPr bwMode="auto">
          <a:xfrm>
            <a:off x="-541338" y="23526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153988" y="717550"/>
            <a:ext cx="88185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800" dirty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37754" y="3198168"/>
            <a:ext cx="4722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</a:t>
            </a:r>
            <a:r>
              <a:rPr lang="en-US" dirty="0" smtClean="0"/>
              <a:t>SCIENCE 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7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791325" cy="3810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Science Highlights </a:t>
            </a: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457200" y="609600"/>
            <a:ext cx="8153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569913" indent="-569913" eaLnBrk="0" hangingPunct="0"/>
            <a:endParaRPr lang="en-US" sz="1400">
              <a:latin typeface="Times" charset="0"/>
            </a:endParaRPr>
          </a:p>
          <a:p>
            <a:pPr marL="569913" indent="-569913" eaLnBrk="0" hangingPunct="0"/>
            <a:endParaRPr lang="en-US" sz="1400">
              <a:latin typeface="Arial" charset="0"/>
            </a:endParaRPr>
          </a:p>
        </p:txBody>
      </p:sp>
      <p:sp>
        <p:nvSpPr>
          <p:cNvPr id="53251" name="TextBox 1"/>
          <p:cNvSpPr txBox="1">
            <a:spLocks noChangeArrowheads="1"/>
          </p:cNvSpPr>
          <p:nvPr/>
        </p:nvSpPr>
        <p:spPr bwMode="auto">
          <a:xfrm>
            <a:off x="-541338" y="23526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153988" y="717550"/>
            <a:ext cx="88185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800" dirty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37754" y="3198168"/>
            <a:ext cx="4722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</a:t>
            </a:r>
            <a:r>
              <a:rPr lang="en-US" dirty="0" smtClean="0"/>
              <a:t>SCIENCE 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791325" cy="3810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Science Highlights </a:t>
            </a: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457200" y="609600"/>
            <a:ext cx="8153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569913" indent="-569913" eaLnBrk="0" hangingPunct="0"/>
            <a:endParaRPr lang="en-US" sz="1400">
              <a:latin typeface="Times" charset="0"/>
            </a:endParaRPr>
          </a:p>
          <a:p>
            <a:pPr marL="569913" indent="-569913" eaLnBrk="0" hangingPunct="0"/>
            <a:endParaRPr lang="en-US" sz="1400">
              <a:latin typeface="Arial" charset="0"/>
            </a:endParaRPr>
          </a:p>
        </p:txBody>
      </p:sp>
      <p:sp>
        <p:nvSpPr>
          <p:cNvPr id="53251" name="TextBox 1"/>
          <p:cNvSpPr txBox="1">
            <a:spLocks noChangeArrowheads="1"/>
          </p:cNvSpPr>
          <p:nvPr/>
        </p:nvSpPr>
        <p:spPr bwMode="auto">
          <a:xfrm>
            <a:off x="-541338" y="23526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153988" y="717550"/>
            <a:ext cx="88185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800" dirty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37754" y="3198168"/>
            <a:ext cx="4722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</a:t>
            </a:r>
            <a:r>
              <a:rPr lang="en-US" dirty="0" smtClean="0"/>
              <a:t>SCIENCE 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5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791325" cy="3810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Science Highlights </a:t>
            </a: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457200" y="609600"/>
            <a:ext cx="8153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569913" indent="-569913" eaLnBrk="0" hangingPunct="0"/>
            <a:endParaRPr lang="en-US" sz="1400">
              <a:latin typeface="Times" charset="0"/>
            </a:endParaRPr>
          </a:p>
          <a:p>
            <a:pPr marL="569913" indent="-569913" eaLnBrk="0" hangingPunct="0"/>
            <a:endParaRPr lang="en-US" sz="1400">
              <a:latin typeface="Arial" charset="0"/>
            </a:endParaRPr>
          </a:p>
        </p:txBody>
      </p:sp>
      <p:sp>
        <p:nvSpPr>
          <p:cNvPr id="53251" name="TextBox 1"/>
          <p:cNvSpPr txBox="1">
            <a:spLocks noChangeArrowheads="1"/>
          </p:cNvSpPr>
          <p:nvPr/>
        </p:nvSpPr>
        <p:spPr bwMode="auto">
          <a:xfrm>
            <a:off x="-541338" y="23526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153988" y="717550"/>
            <a:ext cx="88185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800" dirty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37754" y="3198168"/>
            <a:ext cx="4722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</a:t>
            </a:r>
            <a:r>
              <a:rPr lang="en-US" dirty="0" smtClean="0"/>
              <a:t>SCIENCE 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Software, ancillary files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38" y="609600"/>
            <a:ext cx="9144000" cy="5562600"/>
          </a:xfrm>
          <a:prstGeom prst="rect">
            <a:avLst/>
          </a:prstGeom>
          <a:noFill/>
          <a:ln>
            <a:noFill/>
          </a:ln>
          <a:extLst/>
        </p:spPr>
        <p:txBody>
          <a:bodyPr lIns="92213" tIns="46107" rIns="92213" bIns="46107"/>
          <a:lstStyle>
            <a:lvl1pPr marL="285750" indent="-28575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en-US" sz="1200" dirty="0" smtClean="0">
                <a:latin typeface="+mn-lt"/>
                <a:cs typeface="Times New Roman" pitchFamily="18" charset="0"/>
              </a:rPr>
              <a:t>Reference https://cassini.jpl.nasa.gov/se/cm/VersionControl.html and </a:t>
            </a:r>
            <a:r>
              <a:rPr lang="en-US" altLang="en-US" sz="1200" u="sng" dirty="0" smtClean="0">
                <a:latin typeface="+mn-lt"/>
                <a:cs typeface="Times New Roman" pitchFamily="18" charset="0"/>
                <a:hlinkClick r:id="rId3"/>
              </a:rPr>
              <a:t>https://cassini.jpl.nasa.gov/io/spice/spice_ker_new.php</a:t>
            </a:r>
            <a:endParaRPr lang="en-US" altLang="en-US" sz="1200" u="sng" dirty="0" smtClean="0">
              <a:latin typeface="+mn-lt"/>
              <a:cs typeface="Times New Roman" pitchFamily="18" charset="0"/>
            </a:endParaRPr>
          </a:p>
          <a:p>
            <a:pPr>
              <a:buFontTx/>
              <a:buChar char="•"/>
              <a:defRPr/>
            </a:pPr>
            <a:r>
              <a:rPr lang="en-US" altLang="en-US" sz="1200" dirty="0" smtClean="0">
                <a:latin typeface="+mn-lt"/>
                <a:cs typeface="Times New Roman" pitchFamily="18" charset="0"/>
              </a:rPr>
              <a:t>We will be using MSS: ${</a:t>
            </a:r>
            <a:r>
              <a:rPr lang="en-US" sz="1200" dirty="0" err="1" smtClean="0"/>
              <a:t>MSS_Version</a:t>
            </a:r>
            <a:r>
              <a:rPr lang="en-US" sz="1200" dirty="0" smtClean="0"/>
              <a:t>}</a:t>
            </a:r>
            <a:r>
              <a:rPr lang="en-US" sz="1200" dirty="0"/>
              <a:t> </a:t>
            </a:r>
            <a:r>
              <a:rPr lang="en-US" sz="1200" dirty="0" smtClean="0"/>
              <a:t> IVP: ${</a:t>
            </a:r>
            <a:r>
              <a:rPr lang="en-US" sz="1200" dirty="0" err="1" smtClean="0"/>
              <a:t>IVP_Version</a:t>
            </a:r>
            <a:r>
              <a:rPr lang="en-US" sz="1200" dirty="0" smtClean="0"/>
              <a:t>}  </a:t>
            </a:r>
            <a:r>
              <a:rPr lang="en-US" altLang="en-US" sz="1200" dirty="0" smtClean="0">
                <a:latin typeface="+mn-lt"/>
                <a:cs typeface="Times New Roman" pitchFamily="18" charset="0"/>
              </a:rPr>
              <a:t> KPT: ${</a:t>
            </a:r>
            <a:r>
              <a:rPr lang="en-US" sz="1200" dirty="0" err="1" smtClean="0"/>
              <a:t>KPT_Version</a:t>
            </a:r>
            <a:r>
              <a:rPr lang="en-US" sz="1200" dirty="0" smtClean="0"/>
              <a:t>}  CMD_DB: ${</a:t>
            </a:r>
            <a:r>
              <a:rPr lang="en-US" sz="1200" dirty="0" err="1" smtClean="0"/>
              <a:t>CMDDB_Version</a:t>
            </a:r>
            <a:r>
              <a:rPr lang="en-US" sz="1200" dirty="0" smtClean="0"/>
              <a:t>}</a:t>
            </a:r>
            <a:endParaRPr lang="en-US" altLang="en-US" sz="1200" dirty="0" smtClean="0">
              <a:latin typeface="+mn-lt"/>
              <a:cs typeface="Times New Roman" pitchFamily="18" charset="0"/>
            </a:endParaRPr>
          </a:p>
          <a:p>
            <a:pPr>
              <a:buFontTx/>
              <a:buChar char="•"/>
              <a:defRPr/>
            </a:pPr>
            <a:endParaRPr lang="en-US" alt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Spacecraft Ephemeris:</a:t>
            </a:r>
            <a:r>
              <a:rPr lang="en-US" altLang="en-US" sz="1100" dirty="0">
                <a:latin typeface="Helvetica"/>
                <a:cs typeface="Helvetica"/>
              </a:rPr>
              <a:t>	</a:t>
            </a:r>
            <a:r>
              <a:rPr lang="en-US" altLang="en-US" sz="1100" dirty="0" smtClean="0">
                <a:latin typeface="Helvetica"/>
                <a:cs typeface="Helvetica"/>
              </a:rPr>
              <a:t> ${</a:t>
            </a:r>
            <a:r>
              <a:rPr lang="en-US" sz="1100" dirty="0" err="1" smtClean="0">
                <a:latin typeface="Helvetica"/>
                <a:cs typeface="Helvetica"/>
              </a:rPr>
              <a:t>SC_ephemeris</a:t>
            </a:r>
            <a:r>
              <a:rPr lang="en-US" sz="1100" dirty="0" smtClean="0">
                <a:latin typeface="Helvetica"/>
                <a:cs typeface="Helvetica"/>
              </a:rPr>
              <a:t>}</a:t>
            </a: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Planetary Ephemeris</a:t>
            </a:r>
            <a:r>
              <a:rPr lang="en-US" altLang="en-US" sz="1100" dirty="0">
                <a:latin typeface="Helvetica"/>
                <a:cs typeface="Helvetica"/>
              </a:rPr>
              <a:t>:	</a:t>
            </a:r>
            <a:r>
              <a:rPr lang="en-US" altLang="en-US" sz="1100" dirty="0" smtClean="0">
                <a:latin typeface="Helvetica"/>
                <a:cs typeface="Helvetica"/>
              </a:rPr>
              <a:t> ${</a:t>
            </a:r>
            <a:r>
              <a:rPr lang="en-US" sz="1100" dirty="0" err="1" smtClean="0">
                <a:latin typeface="Helvetica"/>
                <a:cs typeface="Helvetica"/>
              </a:rPr>
              <a:t>Planet_ephemeris</a:t>
            </a:r>
            <a:r>
              <a:rPr lang="en-US" sz="1100" dirty="0" smtClean="0">
                <a:latin typeface="Helvetica"/>
                <a:cs typeface="Helvetica"/>
              </a:rPr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Satellite Ephemeris</a:t>
            </a:r>
            <a:r>
              <a:rPr lang="en-US" altLang="en-US" sz="1100" dirty="0">
                <a:latin typeface="Helvetica"/>
                <a:cs typeface="Helvetica"/>
              </a:rPr>
              <a:t>:</a:t>
            </a:r>
            <a:r>
              <a:rPr lang="en-US" altLang="en-US" sz="1100" dirty="0" smtClean="0">
                <a:latin typeface="Helvetica"/>
                <a:cs typeface="Helvetica"/>
              </a:rPr>
              <a:t>	 ${</a:t>
            </a:r>
            <a:r>
              <a:rPr lang="en-US" sz="1100" dirty="0" err="1">
                <a:latin typeface="Helvetica"/>
                <a:cs typeface="Helvetica"/>
              </a:rPr>
              <a:t>Sat_ephemeris</a:t>
            </a:r>
            <a:r>
              <a:rPr lang="en-US" altLang="en-US" sz="1100" dirty="0" smtClean="0">
                <a:latin typeface="Helvetica"/>
                <a:cs typeface="Helvetica"/>
              </a:rPr>
              <a:t>}</a:t>
            </a: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Planetary Constants</a:t>
            </a:r>
            <a:r>
              <a:rPr lang="en-US" altLang="en-US" sz="1100" dirty="0">
                <a:latin typeface="Helvetica"/>
                <a:cs typeface="Helvetica"/>
              </a:rPr>
              <a:t>:	</a:t>
            </a:r>
            <a:r>
              <a:rPr lang="en-US" altLang="en-US" sz="1100" dirty="0" smtClean="0">
                <a:latin typeface="Helvetica"/>
                <a:cs typeface="Helvetica"/>
              </a:rPr>
              <a:t> ${</a:t>
            </a:r>
            <a:r>
              <a:rPr lang="en-US" sz="1100" dirty="0" err="1" smtClean="0"/>
              <a:t>Planet_constants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err="1" smtClean="0">
                <a:latin typeface="Helvetica"/>
                <a:cs typeface="Helvetica"/>
              </a:rPr>
              <a:t>Leapseconds</a:t>
            </a:r>
            <a:r>
              <a:rPr lang="en-US" altLang="en-US" sz="1100" dirty="0" smtClean="0">
                <a:latin typeface="Helvetica"/>
                <a:cs typeface="Helvetica"/>
              </a:rPr>
              <a:t>:	 ${</a:t>
            </a:r>
            <a:r>
              <a:rPr lang="en-US" sz="1100" dirty="0" err="1" smtClean="0"/>
              <a:t>Leap_seconds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err="1" smtClean="0">
                <a:latin typeface="Helvetica"/>
                <a:cs typeface="Helvetica"/>
              </a:rPr>
              <a:t>Lighttime</a:t>
            </a:r>
            <a:r>
              <a:rPr lang="en-US" altLang="en-US" sz="1100" dirty="0" smtClean="0">
                <a:latin typeface="Helvetica"/>
                <a:cs typeface="Helvetica"/>
              </a:rPr>
              <a:t>:	 ${</a:t>
            </a:r>
            <a:r>
              <a:rPr lang="en-US" sz="1100" dirty="0" err="1" smtClean="0"/>
              <a:t>Lighttime_file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Geometry:</a:t>
            </a:r>
            <a:r>
              <a:rPr lang="en-US" altLang="en-US" sz="1100" dirty="0">
                <a:latin typeface="Helvetica"/>
                <a:cs typeface="Helvetica"/>
              </a:rPr>
              <a:t>	</a:t>
            </a:r>
            <a:r>
              <a:rPr lang="en-US" altLang="en-US" sz="1100" dirty="0" smtClean="0">
                <a:latin typeface="Helvetica"/>
                <a:cs typeface="Helvetica"/>
              </a:rPr>
              <a:t> ${</a:t>
            </a:r>
            <a:r>
              <a:rPr lang="en-US" sz="1100" dirty="0" err="1" smtClean="0"/>
              <a:t>OPTG_file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S/C Clock:	 ${</a:t>
            </a:r>
            <a:r>
              <a:rPr lang="en-US" sz="1100" dirty="0" err="1" smtClean="0"/>
              <a:t>SC_Clock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SCLKSCET:	 ${</a:t>
            </a:r>
            <a:r>
              <a:rPr lang="en-US" sz="1100" dirty="0" err="1" smtClean="0"/>
              <a:t>SCLKSCET_file</a:t>
            </a:r>
            <a:r>
              <a:rPr lang="en-US" sz="1100" dirty="0" smtClean="0"/>
              <a:t>}</a:t>
            </a:r>
            <a:r>
              <a:rPr lang="en-US" altLang="en-US" sz="1100" dirty="0" smtClean="0">
                <a:latin typeface="Helvetica"/>
                <a:cs typeface="Helvetica"/>
              </a:rPr>
              <a:t>	</a:t>
            </a: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DSN </a:t>
            </a:r>
            <a:r>
              <a:rPr lang="en-US" altLang="en-US" sz="1100" dirty="0" err="1" smtClean="0">
                <a:latin typeface="Helvetica"/>
                <a:cs typeface="Helvetica"/>
              </a:rPr>
              <a:t>Viewperiods</a:t>
            </a:r>
            <a:r>
              <a:rPr lang="en-US" altLang="en-US" sz="1100" dirty="0" smtClean="0">
                <a:latin typeface="Helvetica"/>
                <a:cs typeface="Helvetica"/>
              </a:rPr>
              <a:t>:	 ${</a:t>
            </a:r>
            <a:r>
              <a:rPr lang="en-US" sz="1100" dirty="0" err="1" smtClean="0"/>
              <a:t>VP_File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SEQ_GEN Conditions:	 ${</a:t>
            </a:r>
            <a:r>
              <a:rPr lang="en-US" sz="1100" dirty="0" err="1" smtClean="0"/>
              <a:t>Seqgen_CF_File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Epochs:	 ${</a:t>
            </a:r>
            <a:r>
              <a:rPr lang="en-US" sz="1100" dirty="0" err="1" smtClean="0"/>
              <a:t>Epochs_File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Op Turn Limits:	 ${</a:t>
            </a:r>
            <a:r>
              <a:rPr lang="en-US" sz="1100" dirty="0" err="1" smtClean="0"/>
              <a:t>OP_Turn_Limits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MP Orbit Table:	 ${</a:t>
            </a:r>
            <a:r>
              <a:rPr lang="en-US" sz="1100" dirty="0" err="1" smtClean="0"/>
              <a:t>Orbit_Table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Targeted Flyby Table:	 ${</a:t>
            </a:r>
            <a:r>
              <a:rPr lang="en-US" sz="1100" dirty="0" err="1"/>
              <a:t>Targ_Flyby_Table</a:t>
            </a:r>
            <a:r>
              <a:rPr lang="en-US" sz="1100" dirty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CMT Limits:	 ${</a:t>
            </a:r>
            <a:r>
              <a:rPr lang="en-US" sz="1100" dirty="0" err="1"/>
              <a:t>CMT_Limits_File</a:t>
            </a:r>
            <a:r>
              <a:rPr lang="en-US" sz="1100" dirty="0"/>
              <a:t>} 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Body Vector History:	 ${</a:t>
            </a:r>
            <a:r>
              <a:rPr lang="en-US" sz="1100" dirty="0" err="1" smtClean="0"/>
              <a:t>Body_Vector_History_File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Inertial Vector Table:	 ${</a:t>
            </a:r>
            <a:r>
              <a:rPr lang="en-US" sz="1100" dirty="0" err="1" smtClean="0"/>
              <a:t>Inertial_Vector_Table</a:t>
            </a:r>
            <a:r>
              <a:rPr lang="en-US" sz="1100" dirty="0" smtClean="0"/>
              <a:t>} 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MMF Models:	 ${</a:t>
            </a:r>
            <a:r>
              <a:rPr lang="en-US" sz="1100" dirty="0" err="1" smtClean="0"/>
              <a:t>MMF_File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MASS Properties:	 ${</a:t>
            </a:r>
            <a:r>
              <a:rPr lang="en-US" sz="1100" dirty="0" err="1" smtClean="0"/>
              <a:t>Mass_Properties_File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Input Flt Rules:	 ${</a:t>
            </a:r>
            <a:r>
              <a:rPr lang="en-US" sz="1100" dirty="0" err="1" smtClean="0"/>
              <a:t>Input_Flt_Rules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Target Angles:	 ${</a:t>
            </a:r>
            <a:r>
              <a:rPr lang="en-US" sz="1100" dirty="0" err="1" smtClean="0"/>
              <a:t>Target_Ang_File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spcAft>
                <a:spcPct val="20000"/>
              </a:spcAft>
              <a:tabLst>
                <a:tab pos="1600200" algn="l"/>
              </a:tabLst>
              <a:defRPr/>
            </a:pPr>
            <a:r>
              <a:rPr lang="en-US" altLang="en-US" sz="1100" dirty="0" smtClean="0">
                <a:latin typeface="Helvetica"/>
                <a:cs typeface="Helvetica"/>
              </a:rPr>
              <a:t>SPICE ID:	 ${</a:t>
            </a:r>
            <a:r>
              <a:rPr lang="en-US" sz="1100" dirty="0" err="1" smtClean="0"/>
              <a:t>Spice_ID_File</a:t>
            </a:r>
            <a:r>
              <a:rPr lang="en-US" sz="1100" dirty="0" smtClean="0"/>
              <a:t>}</a:t>
            </a:r>
            <a:endParaRPr lang="en-US" altLang="en-US" sz="11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0777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6791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defTabSz="915988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7000"/>
              </a:lnSpc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Y-bias windows/RBOT/RWA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304800" y="685800"/>
            <a:ext cx="8534400" cy="621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00"/>
                </a:solidFill>
              </a:rPr>
              <a:t>List all </a:t>
            </a:r>
            <a:r>
              <a:rPr lang="en-US" sz="1400" dirty="0" err="1">
                <a:solidFill>
                  <a:srgbClr val="000000"/>
                </a:solidFill>
              </a:rPr>
              <a:t>Ybias</a:t>
            </a:r>
            <a:r>
              <a:rPr lang="en-US" sz="1400" dirty="0">
                <a:solidFill>
                  <a:srgbClr val="000000"/>
                </a:solidFill>
              </a:rPr>
              <a:t> windows that overlap downlinks, and highlight if it</a:t>
            </a:r>
            <a:r>
              <a:rPr lang="ja-JP" altLang="en-US" sz="1400" dirty="0">
                <a:solidFill>
                  <a:srgbClr val="000000"/>
                </a:solidFill>
              </a:rPr>
              <a:t>’</a:t>
            </a:r>
            <a:r>
              <a:rPr lang="en-US" altLang="ja-JP" sz="1400" dirty="0">
                <a:solidFill>
                  <a:srgbClr val="000000"/>
                </a:solidFill>
              </a:rPr>
              <a:t>s a 70M pass:  None.</a:t>
            </a:r>
          </a:p>
          <a:p>
            <a:pPr eaLnBrk="1" hangingPunct="1"/>
            <a:endParaRPr lang="en-US" sz="1400" dirty="0">
              <a:solidFill>
                <a:srgbClr val="FC0128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No RSS gravity observations are conducted in S85.</a:t>
            </a:r>
            <a:endParaRPr lang="en-US" sz="1400" dirty="0">
              <a:solidFill>
                <a:srgbClr val="E46C0A"/>
              </a:solidFill>
              <a:latin typeface="Arial" charset="0"/>
            </a:endParaRPr>
          </a:p>
          <a:p>
            <a:pPr eaLnBrk="1" hangingPunct="1"/>
            <a:endParaRPr lang="en-US" sz="1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</a:rPr>
              <a:t>List any periods 48 hours or longer in which we remain </a:t>
            </a:r>
            <a:r>
              <a:rPr lang="ja-JP" altLang="en-US" sz="1400" dirty="0">
                <a:solidFill>
                  <a:srgbClr val="000000"/>
                </a:solidFill>
              </a:rPr>
              <a:t>“</a:t>
            </a:r>
            <a:r>
              <a:rPr lang="en-US" altLang="ja-JP" sz="1400" dirty="0">
                <a:solidFill>
                  <a:srgbClr val="000000"/>
                </a:solidFill>
              </a:rPr>
              <a:t>quiescently</a:t>
            </a:r>
            <a:r>
              <a:rPr lang="ja-JP" altLang="en-US" sz="1400" dirty="0">
                <a:solidFill>
                  <a:srgbClr val="000000"/>
                </a:solidFill>
              </a:rPr>
              <a:t>”</a:t>
            </a:r>
            <a:r>
              <a:rPr lang="en-US" altLang="ja-JP" sz="1400" dirty="0">
                <a:solidFill>
                  <a:srgbClr val="000000"/>
                </a:solidFill>
              </a:rPr>
              <a:t> Earth pointed (integration packages should list these, likely only XD segments):   None.</a:t>
            </a:r>
          </a:p>
          <a:p>
            <a:pPr eaLnBrk="1" hangingPunct="1"/>
            <a:endParaRPr lang="en-US" sz="1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</a:rPr>
              <a:t>Any other RBOT related notes from handoff packages (jettison days, </a:t>
            </a:r>
            <a:r>
              <a:rPr lang="en-US" sz="1400" dirty="0" err="1">
                <a:solidFill>
                  <a:srgbClr val="000000"/>
                </a:solidFill>
              </a:rPr>
              <a:t>etc</a:t>
            </a:r>
            <a:r>
              <a:rPr lang="en-US" sz="1400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RBOT </a:t>
            </a:r>
            <a:r>
              <a:rPr lang="en-US" sz="1400" dirty="0" err="1">
                <a:solidFill>
                  <a:srgbClr val="000000"/>
                </a:solidFill>
              </a:rPr>
              <a:t>Secondaries</a:t>
            </a:r>
            <a:r>
              <a:rPr lang="en-US" sz="1400" dirty="0">
                <a:solidFill>
                  <a:srgbClr val="000000"/>
                </a:solidFill>
              </a:rPr>
              <a:t> are not used in the observation periods between DOY 212 – 221 in order to accommodate UVIS </a:t>
            </a:r>
            <a:r>
              <a:rPr lang="en-US" sz="1400" dirty="0" err="1">
                <a:solidFill>
                  <a:srgbClr val="000000"/>
                </a:solidFill>
              </a:rPr>
              <a:t>Apoapse</a:t>
            </a:r>
            <a:r>
              <a:rPr lang="en-US" sz="1400" dirty="0">
                <a:solidFill>
                  <a:srgbClr val="000000"/>
                </a:solidFill>
              </a:rPr>
              <a:t> Mosaic Science.</a:t>
            </a:r>
          </a:p>
          <a:p>
            <a:pPr eaLnBrk="1" hangingPunct="1"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CIRS MIRMAP from 222T11:08-223T00:23 and CIRS COMPSIT from 227T07:55-19:55 also do not use RBOT </a:t>
            </a:r>
            <a:r>
              <a:rPr lang="en-US" sz="1400" dirty="0" err="1">
                <a:solidFill>
                  <a:srgbClr val="000000"/>
                </a:solidFill>
              </a:rPr>
              <a:t>Secondaries</a:t>
            </a:r>
            <a:r>
              <a:rPr lang="en-US" sz="1400" dirty="0">
                <a:solidFill>
                  <a:srgbClr val="000000"/>
                </a:solidFill>
              </a:rPr>
              <a:t>, because the science could not be properly accomplished at this attitude.</a:t>
            </a:r>
          </a:p>
          <a:p>
            <a:pPr eaLnBrk="1" hangingPunct="1"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•“RBOT-friendly” waypoint </a:t>
            </a:r>
            <a:r>
              <a:rPr lang="en-US" sz="1400" dirty="0" err="1">
                <a:solidFill>
                  <a:srgbClr val="000000"/>
                </a:solidFill>
              </a:rPr>
              <a:t>secondaries</a:t>
            </a:r>
            <a:r>
              <a:rPr lang="en-US" sz="1400" dirty="0">
                <a:solidFill>
                  <a:srgbClr val="000000"/>
                </a:solidFill>
              </a:rPr>
              <a:t> were not used during  the Saturn 207 DOY 229-232 observation periods as they were not compatible with the science objectives. Instead, a secondary was chosen to minimize turns between observations.</a:t>
            </a:r>
          </a:p>
          <a:p>
            <a:pPr eaLnBrk="1" hangingPunct="1"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waypoint secondary for the Rings 208 DOY 262 observation period (-Z to NSP) is not the RBOT friendly one due to science desires and turn times</a:t>
            </a:r>
          </a:p>
          <a:p>
            <a:pPr eaLnBrk="1" hangingPunct="1"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Rings 208 DOY 263 ISS F-movie secondary was chosen for CDA and was used as the secondary for the whole observation period</a:t>
            </a:r>
          </a:p>
          <a:p>
            <a:pPr eaLnBrk="1" hangingPunct="1"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RBOT-friendly waypoints didn’t work for T105 segment (DOY 264-268)</a:t>
            </a:r>
          </a:p>
          <a:p>
            <a:pPr eaLnBrk="1" hangingPunct="1"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Jettison Activity: ISS_208OT_IJIRES040_PRIME at 271T00:02 – 15:02</a:t>
            </a:r>
          </a:p>
          <a:p>
            <a:pPr eaLnBrk="1" hangingPunct="1"/>
            <a:endParaRPr lang="en-US" sz="1600" dirty="0">
              <a:solidFill>
                <a:srgbClr val="0000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800000"/>
                </a:solidFill>
              </a:rPr>
              <a:t>UPDATE PAGE</a:t>
            </a:r>
            <a:endParaRPr lang="en-US" dirty="0">
              <a:solidFill>
                <a:srgbClr val="800000"/>
              </a:solidFill>
            </a:endParaRPr>
          </a:p>
          <a:p>
            <a:pPr eaLnBrk="1" hangingPunct="1"/>
            <a:endParaRPr lang="en-US" sz="1600" dirty="0">
              <a:solidFill>
                <a:srgbClr val="FC0128"/>
              </a:solidFill>
            </a:endParaRPr>
          </a:p>
          <a:p>
            <a:pPr eaLnBrk="1" hangingPunct="1"/>
            <a:endParaRPr lang="en-US" sz="1600" dirty="0">
              <a:solidFill>
                <a:srgbClr val="FC0128"/>
              </a:solidFill>
            </a:endParaRPr>
          </a:p>
          <a:p>
            <a:pPr eaLnBrk="1" hangingPunct="1"/>
            <a:endParaRPr lang="en-US" sz="1600" dirty="0">
              <a:solidFill>
                <a:srgbClr val="FC0128"/>
              </a:solidFill>
            </a:endParaRPr>
          </a:p>
          <a:p>
            <a:pPr eaLnBrk="1" hangingPunct="1"/>
            <a:endParaRPr lang="en-US" sz="1600" dirty="0">
              <a:solidFill>
                <a:srgbClr val="FC01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9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791325" cy="3810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Unusual Events / Notes</a:t>
            </a: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609600"/>
            <a:ext cx="9144000" cy="539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171450" indent="-171450">
              <a:buFontTx/>
              <a:buChar char="•"/>
            </a:pPr>
            <a:endParaRPr lang="en-US" sz="1200" dirty="0">
              <a:solidFill>
                <a:srgbClr val="008000"/>
              </a:solidFill>
            </a:endParaRPr>
          </a:p>
          <a:p>
            <a:pPr lvl="1" eaLnBrk="0" hangingPunct="0">
              <a:lnSpc>
                <a:spcPct val="90000"/>
              </a:lnSpc>
              <a:buSzPct val="125000"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Waypoint not good between 2014-265T05:22 to 05:57 (T105); using Custom Period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sz="1200" dirty="0">
              <a:solidFill>
                <a:srgbClr val="000000"/>
              </a:solidFill>
            </a:endParaRPr>
          </a:p>
          <a:p>
            <a:pPr lvl="1" eaLnBrk="0" hangingPunct="0">
              <a:lnSpc>
                <a:spcPct val="90000"/>
              </a:lnSpc>
              <a:buSzPct val="125000"/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lvl="1" eaLnBrk="0" hangingPunct="0">
              <a:lnSpc>
                <a:spcPct val="90000"/>
              </a:lnSpc>
              <a:buSzPct val="125000"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Special Calibration that will be first time event for Cassini Tour: </a:t>
            </a:r>
          </a:p>
          <a:p>
            <a:pPr lvl="2" eaLnBrk="0" hangingPunct="0">
              <a:lnSpc>
                <a:spcPct val="90000"/>
              </a:lnSpc>
              <a:buSzPct val="125000"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ISS_208ST_CALSTAR1001_PRIME, at 278T02:36 – 16:01</a:t>
            </a:r>
          </a:p>
          <a:p>
            <a:pPr lvl="1" eaLnBrk="0" hangingPunct="0">
              <a:lnSpc>
                <a:spcPct val="90000"/>
              </a:lnSpc>
              <a:buSzPct val="125000"/>
              <a:buFontTx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lvl="1" eaLnBrk="0" hangingPunct="0">
              <a:lnSpc>
                <a:spcPct val="90000"/>
              </a:lnSpc>
              <a:buSzPct val="125000"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There are 2 Jettison Activities in S85:</a:t>
            </a:r>
          </a:p>
          <a:p>
            <a:pPr lvl="2" eaLnBrk="0" hangingPunct="0">
              <a:lnSpc>
                <a:spcPct val="90000"/>
              </a:lnSpc>
              <a:buSzPct val="125000"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ISS_207OT_THRROT027_PRIME, at 2014-242T03:20 – 243T16:35</a:t>
            </a:r>
          </a:p>
          <a:p>
            <a:pPr lvl="2" eaLnBrk="0" hangingPunct="0">
              <a:lnSpc>
                <a:spcPct val="90000"/>
              </a:lnSpc>
              <a:buSzPct val="125000"/>
              <a:buFontTx/>
              <a:buChar char="•"/>
            </a:pPr>
            <a:r>
              <a:rPr lang="da-DK" sz="1200" b="1" dirty="0">
                <a:solidFill>
                  <a:srgbClr val="000000"/>
                </a:solidFill>
              </a:rPr>
              <a:t> </a:t>
            </a:r>
            <a:r>
              <a:rPr lang="da-DK" sz="1200" dirty="0">
                <a:solidFill>
                  <a:srgbClr val="000000"/>
                </a:solidFill>
              </a:rPr>
              <a:t>ISS_208OT_IJIRES040_PRIME, at 271T00:02 – 15:02</a:t>
            </a:r>
            <a:endParaRPr lang="en-US" sz="1200" dirty="0">
              <a:solidFill>
                <a:srgbClr val="000000"/>
              </a:solidFill>
            </a:endParaRPr>
          </a:p>
          <a:p>
            <a:pPr lvl="1" eaLnBrk="0" hangingPunct="0">
              <a:lnSpc>
                <a:spcPct val="90000"/>
              </a:lnSpc>
              <a:buSzPct val="125000"/>
              <a:buFontTx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lvl="1" eaLnBrk="0" hangingPunct="0">
              <a:lnSpc>
                <a:spcPct val="90000"/>
              </a:lnSpc>
              <a:buSzPct val="125000"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There are no Level 3 DSN requests in S85.</a:t>
            </a:r>
          </a:p>
          <a:p>
            <a:pPr lvl="1" eaLnBrk="0" hangingPunct="0">
              <a:lnSpc>
                <a:spcPct val="90000"/>
              </a:lnSpc>
              <a:buSzPct val="125000"/>
              <a:buFontTx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lvl="1" eaLnBrk="0" hangingPunct="0">
              <a:lnSpc>
                <a:spcPct val="90000"/>
              </a:lnSpc>
              <a:buSzPct val="125000"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OPNAV or SFAD requests:  One OPNAV from 2014-236T12:16 – 236T13:46</a:t>
            </a:r>
          </a:p>
          <a:p>
            <a:pPr lvl="1" eaLnBrk="0" hangingPunct="0">
              <a:lnSpc>
                <a:spcPct val="90000"/>
              </a:lnSpc>
            </a:pPr>
            <a:endParaRPr lang="en-US" sz="1200" dirty="0">
              <a:solidFill>
                <a:srgbClr val="FC0128"/>
              </a:solidFill>
              <a:latin typeface="Arial" charset="0"/>
            </a:endParaRPr>
          </a:p>
          <a:p>
            <a:pPr marL="171450" indent="-171450"/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200" dirty="0">
                <a:solidFill>
                  <a:srgbClr val="063DE8"/>
                </a:solidFill>
              </a:rPr>
              <a:t>Reminders:</a:t>
            </a:r>
          </a:p>
          <a:p>
            <a:pPr marL="171450" indent="-171450">
              <a:buFontTx/>
              <a:buChar char="•"/>
            </a:pPr>
            <a:endParaRPr lang="en-US" sz="1200" dirty="0">
              <a:solidFill>
                <a:srgbClr val="063DE8"/>
              </a:solidFill>
            </a:endParaRPr>
          </a:p>
          <a:p>
            <a:pPr lvl="1"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Review </a:t>
            </a:r>
            <a:r>
              <a:rPr lang="en-US" sz="1200" dirty="0" err="1">
                <a:solidFill>
                  <a:srgbClr val="000000"/>
                </a:solidFill>
              </a:rPr>
              <a:t>shortforms</a:t>
            </a:r>
            <a:r>
              <a:rPr lang="en-US" sz="1200" dirty="0">
                <a:solidFill>
                  <a:srgbClr val="000000"/>
                </a:solidFill>
              </a:rPr>
              <a:t> for flight rule violations, let SIP leads know of any ASAP you plan to not fix before delivering</a:t>
            </a:r>
          </a:p>
          <a:p>
            <a:pPr lvl="1">
              <a:buFontTx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No ANSAs being used as waypoints in S85.</a:t>
            </a:r>
          </a:p>
          <a:p>
            <a:pPr lvl="2"/>
            <a:r>
              <a:rPr lang="en-US" sz="1200" dirty="0">
                <a:solidFill>
                  <a:srgbClr val="063DE8"/>
                </a:solidFill>
              </a:rPr>
              <a:t>ANSA distances: see </a:t>
            </a:r>
            <a:r>
              <a:rPr lang="en-US" sz="1200" dirty="0">
                <a:solidFill>
                  <a:srgbClr val="063DE8"/>
                </a:solidFill>
                <a:hlinkClick r:id="rId2"/>
              </a:rPr>
              <a:t>https://cassini.jpl.nasa.gov/sp/doc/ANSA_DEFS.pdf</a:t>
            </a:r>
            <a:endParaRPr lang="en-US" sz="1200" dirty="0">
              <a:solidFill>
                <a:srgbClr val="063DE8"/>
              </a:solidFill>
            </a:endParaRPr>
          </a:p>
          <a:p>
            <a:pPr lvl="2"/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• If using </a:t>
            </a:r>
            <a:r>
              <a:rPr lang="en-US" sz="1200" dirty="0" err="1">
                <a:solidFill>
                  <a:srgbClr val="000000"/>
                </a:solidFill>
              </a:rPr>
              <a:t>lat</a:t>
            </a:r>
            <a:r>
              <a:rPr lang="en-US" sz="1200" dirty="0">
                <a:solidFill>
                  <a:srgbClr val="000000"/>
                </a:solidFill>
              </a:rPr>
              <a:t>/long target option, use 89.99 degrees, not 90 even.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For RA/DEC, please do NOT "redefine" the same "name" within 24 hours.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</a:p>
          <a:p>
            <a:pPr marL="171450" indent="-171450"/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/>
            <a:endParaRPr lang="en-US" sz="1200" dirty="0">
              <a:solidFill>
                <a:srgbClr val="000000"/>
              </a:solidFill>
            </a:endParaRPr>
          </a:p>
          <a:p>
            <a:pPr marL="171450" indent="-171450"/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 algn="ctr"/>
            <a:r>
              <a:rPr lang="en-US" dirty="0" smtClean="0">
                <a:solidFill>
                  <a:srgbClr val="000000"/>
                </a:solidFill>
              </a:rPr>
              <a:t>UPDATE PAGE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6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/>
          <p:cNvSpPr txBox="1">
            <a:spLocks noChangeArrowheads="1"/>
          </p:cNvSpPr>
          <p:nvPr/>
        </p:nvSpPr>
        <p:spPr bwMode="auto">
          <a:xfrm>
            <a:off x="4578350" y="1524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762000" y="1247775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25438"/>
          </a:xfrm>
        </p:spPr>
        <p:txBody>
          <a:bodyPr/>
          <a:lstStyle/>
          <a:p>
            <a:r>
              <a:rPr lang="en-US" sz="2000">
                <a:latin typeface="Helvetica" charset="0"/>
                <a:ea typeface="MS PGothic" charset="0"/>
              </a:rPr>
              <a:t>Open Issues/Waivers</a:t>
            </a: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61444" name="Text Box 8"/>
          <p:cNvSpPr txBox="1">
            <a:spLocks noChangeArrowheads="1"/>
          </p:cNvSpPr>
          <p:nvPr/>
        </p:nvSpPr>
        <p:spPr bwMode="auto">
          <a:xfrm>
            <a:off x="0" y="533400"/>
            <a:ext cx="8991600" cy="592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000000"/>
                </a:solidFill>
              </a:rPr>
              <a:t>SPLAT items: </a:t>
            </a:r>
          </a:p>
          <a:p>
            <a:pPr eaLnBrk="1" hangingPunct="1"/>
            <a:r>
              <a:rPr lang="en-US" sz="1200" b="1" dirty="0">
                <a:solidFill>
                  <a:srgbClr val="00000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      2 for dual playbacks (T104, T105)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</a:rPr>
              <a:t>         1 for hand-edit of S85 Initial Conditions file due to R/T commands in S84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Power off PCA Panel Heater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Power off Helium Line Heater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Disable ATC 6 SFP (to prevent it from turning the PCA panel back on)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endParaRPr lang="en-US" sz="12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</a:rPr>
              <a:t>         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</a:rPr>
              <a:t>Actual DSN allocation unknown yet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Overlap between C70/M70 stations on DOY 234 is shorter than usual; treated as two separate downlink blocks (5 minute playback delay on M70 downlink)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Overlap between C70/M70 stations on DOY 265/266 is shorter than usual; treated as two separate downlink blocks (5 minute playback delay on M70 downlink)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CMT management: T104 POS-X to Sun angle goes to a minimum of 23.7 degrees 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(POS_X to SUN angle threshold is 83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deg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Waivers: One known (to be submitted by RADAR)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T104 CIRS/VIMS heating violations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CIRS and VIMS temperature violations around c/a.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CIRS temperature rises from 74.6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deg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K to 83.7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deg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K (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dT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= 9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deg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K).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VIMS temperature rises from 61.4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deg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K to 64.5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deg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K (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dT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= 3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deg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K).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CIRS and VIMS to accept 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UPDATE PAGE</a:t>
            </a:r>
            <a:endParaRPr lang="en-US" sz="1200" dirty="0">
              <a:solidFill>
                <a:srgbClr val="008000"/>
              </a:solidFill>
            </a:endParaRPr>
          </a:p>
          <a:p>
            <a:pPr eaLnBrk="1" hangingPunct="1"/>
            <a:endParaRPr 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3"/>
          <p:cNvSpPr txBox="1">
            <a:spLocks noChangeArrowheads="1"/>
          </p:cNvSpPr>
          <p:nvPr/>
        </p:nvSpPr>
        <p:spPr bwMode="auto">
          <a:xfrm>
            <a:off x="762000" y="1247775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6246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810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Work to do</a:t>
            </a:r>
          </a:p>
        </p:txBody>
      </p:sp>
      <p:sp>
        <p:nvSpPr>
          <p:cNvPr id="62467" name="Rectangle 7"/>
          <p:cNvSpPr>
            <a:spLocks noChangeArrowheads="1"/>
          </p:cNvSpPr>
          <p:nvPr/>
        </p:nvSpPr>
        <p:spPr bwMode="auto">
          <a:xfrm>
            <a:off x="-76200" y="685800"/>
            <a:ext cx="9220200" cy="486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latin typeface="Arial" charset="0"/>
              </a:rPr>
              <a:t>Work in progress</a:t>
            </a:r>
          </a:p>
          <a:p>
            <a:endParaRPr lang="en-US" sz="1600" b="1" dirty="0">
              <a:latin typeface="Arial" charset="0"/>
            </a:endParaRPr>
          </a:p>
          <a:p>
            <a:pPr lvl="1"/>
            <a:r>
              <a:rPr lang="en-US" sz="1600" b="1" dirty="0">
                <a:latin typeface="Arial" charset="0"/>
              </a:rPr>
              <a:t>• Everyone working on their designs in PDT</a:t>
            </a:r>
          </a:p>
          <a:p>
            <a:pPr lvl="1"/>
            <a:r>
              <a:rPr lang="en-US" sz="1600" b="1" dirty="0">
                <a:latin typeface="Arial" charset="0"/>
              </a:rPr>
              <a:t>	Early delivery is </a:t>
            </a:r>
            <a:r>
              <a:rPr lang="en-US" sz="1600" b="1" dirty="0" smtClean="0">
                <a:latin typeface="Arial" charset="0"/>
              </a:rPr>
              <a:t>${Work2Do_Collab}, </a:t>
            </a:r>
            <a:r>
              <a:rPr lang="en-US" sz="1600" b="1" dirty="0">
                <a:latin typeface="Arial" charset="0"/>
              </a:rPr>
              <a:t>port 1 is </a:t>
            </a:r>
            <a:r>
              <a:rPr lang="en-US" sz="1600" b="1" dirty="0" smtClean="0">
                <a:latin typeface="Arial" charset="0"/>
              </a:rPr>
              <a:t>$</a:t>
            </a:r>
            <a:r>
              <a:rPr lang="en-US" sz="1600" b="1" smtClean="0">
                <a:latin typeface="Arial" charset="0"/>
              </a:rPr>
              <a:t>{Work2Do_Port1}</a:t>
            </a:r>
            <a:endParaRPr lang="en-US" sz="1600" b="1" dirty="0">
              <a:latin typeface="Arial" charset="0"/>
            </a:endParaRPr>
          </a:p>
          <a:p>
            <a:pPr lvl="1"/>
            <a:r>
              <a:rPr lang="en-US" sz="1600" b="1" dirty="0">
                <a:latin typeface="Arial" charset="0"/>
              </a:rPr>
              <a:t>• TWT/OST leads to provide Science Forum inputs, see separate email</a:t>
            </a:r>
          </a:p>
          <a:p>
            <a:pPr lvl="1"/>
            <a:r>
              <a:rPr lang="en-US" sz="1600" b="1" dirty="0">
                <a:latin typeface="Arial" charset="0"/>
              </a:rPr>
              <a:t>• SIP lead: updated files to website as needed, Waypoint </a:t>
            </a:r>
            <a:r>
              <a:rPr lang="en-US" sz="1600" b="1" dirty="0" err="1">
                <a:latin typeface="Arial" charset="0"/>
              </a:rPr>
              <a:t>pef</a:t>
            </a:r>
            <a:r>
              <a:rPr lang="en-US" sz="1600" b="1" dirty="0">
                <a:latin typeface="Arial" charset="0"/>
              </a:rPr>
              <a:t> to be delivered to AACS</a:t>
            </a:r>
          </a:p>
          <a:p>
            <a:pPr lvl="1"/>
            <a:endParaRPr lang="en-US" sz="1600" b="1" dirty="0">
              <a:latin typeface="Arial" charset="0"/>
            </a:endParaRPr>
          </a:p>
          <a:p>
            <a:pPr lvl="1"/>
            <a:endParaRPr lang="en-US" sz="1600" b="1" dirty="0">
              <a:latin typeface="Arial" charset="0"/>
            </a:endParaRPr>
          </a:p>
          <a:p>
            <a:pPr lvl="1"/>
            <a:r>
              <a:rPr lang="en-US" sz="1600" b="1" dirty="0">
                <a:latin typeface="Arial" charset="0"/>
              </a:rPr>
              <a:t>Current Files:</a:t>
            </a:r>
          </a:p>
          <a:p>
            <a:pPr lvl="1"/>
            <a:r>
              <a:rPr lang="en-US" sz="1400" dirty="0">
                <a:latin typeface="Arial" charset="0"/>
              </a:rPr>
              <a:t>SPASS:</a:t>
            </a:r>
          </a:p>
          <a:p>
            <a:pPr lvl="1"/>
            <a:r>
              <a:rPr lang="en-US" sz="1200" dirty="0" smtClean="0">
                <a:latin typeface="Arial" charset="0"/>
              </a:rPr>
              <a:t>${</a:t>
            </a:r>
            <a:r>
              <a:rPr lang="en-US" sz="1200" dirty="0" err="1" smtClean="0"/>
              <a:t>SPASS_line</a:t>
            </a:r>
            <a:r>
              <a:rPr lang="en-US" sz="1200" dirty="0" smtClean="0"/>
              <a:t>}</a:t>
            </a:r>
            <a:endParaRPr lang="en-US" sz="1200" dirty="0">
              <a:latin typeface="Arial" charset="0"/>
            </a:endParaRPr>
          </a:p>
          <a:p>
            <a:pPr lvl="1"/>
            <a:endParaRPr lang="en-US" sz="1200" dirty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SMT:</a:t>
            </a:r>
          </a:p>
          <a:p>
            <a:pPr lvl="1"/>
            <a:r>
              <a:rPr lang="en-US" sz="1200" dirty="0" smtClean="0">
                <a:latin typeface="Arial" charset="0"/>
              </a:rPr>
              <a:t>${</a:t>
            </a:r>
            <a:r>
              <a:rPr lang="en-US" sz="1200" dirty="0" err="1" smtClean="0"/>
              <a:t>SMT_line</a:t>
            </a:r>
            <a:r>
              <a:rPr lang="en-US" sz="1200" dirty="0" smtClean="0"/>
              <a:t>}</a:t>
            </a:r>
            <a:endParaRPr lang="en-US" sz="1200" dirty="0">
              <a:latin typeface="Arial" charset="0"/>
            </a:endParaRPr>
          </a:p>
          <a:p>
            <a:pPr lvl="1"/>
            <a:endParaRPr lang="en-US" sz="1200" dirty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DSN requests:</a:t>
            </a:r>
          </a:p>
          <a:p>
            <a:pPr lvl="1"/>
            <a:r>
              <a:rPr lang="en-US" sz="1200" dirty="0" smtClean="0">
                <a:latin typeface="Arial" charset="0"/>
              </a:rPr>
              <a:t>${</a:t>
            </a:r>
            <a:r>
              <a:rPr lang="en-US" sz="1200" dirty="0" err="1" smtClean="0"/>
              <a:t>SEG_line</a:t>
            </a:r>
            <a:r>
              <a:rPr lang="en-US" sz="1200" dirty="0" smtClean="0"/>
              <a:t>}</a:t>
            </a:r>
            <a:endParaRPr lang="en-US" sz="1200" dirty="0">
              <a:latin typeface="Arial" charset="0"/>
            </a:endParaRPr>
          </a:p>
          <a:p>
            <a:pPr lvl="1"/>
            <a:endParaRPr lang="en-US" sz="1200" dirty="0">
              <a:latin typeface="Arial" charset="0"/>
            </a:endParaRPr>
          </a:p>
          <a:p>
            <a:pPr lvl="1"/>
            <a:endParaRPr lang="en-US" sz="1200" dirty="0">
              <a:latin typeface="Arial" charset="0"/>
            </a:endParaRPr>
          </a:p>
          <a:p>
            <a:pPr lvl="1"/>
            <a:endParaRPr lang="en-US" sz="1200" dirty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Reference material </a:t>
            </a:r>
            <a:r>
              <a:rPr lang="en-US" sz="1400" dirty="0"/>
              <a:t>(Slew Margin, Turn Rates, Instrument and Frame Kernels, Trigger Offsets, Body Vector Table, IEB Timing, Cyclic Naming, Vector Labels)</a:t>
            </a:r>
            <a:r>
              <a:rPr lang="en-US" sz="1400" dirty="0">
                <a:latin typeface="Arial" charset="0"/>
              </a:rPr>
              <a:t>: </a:t>
            </a:r>
            <a:r>
              <a:rPr lang="en-US" sz="1400" dirty="0">
                <a:latin typeface="Arial" charset="0"/>
                <a:hlinkClick r:id="rId2"/>
              </a:rPr>
              <a:t>https://cassini.jpl.nasa.gov/sp/doc/</a:t>
            </a:r>
            <a:r>
              <a:rPr lang="en-US" sz="1400" dirty="0" smtClean="0">
                <a:latin typeface="Arial" charset="0"/>
                <a:hlinkClick r:id="rId2"/>
              </a:rPr>
              <a:t>kickoff_reference.pdf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9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>
            <a:spLocks noChangeArrowheads="1"/>
          </p:cNvSpPr>
          <p:nvPr/>
        </p:nvSpPr>
        <p:spPr bwMode="auto">
          <a:xfrm>
            <a:off x="4506913" y="1524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endParaRPr lang="en-US" sz="2000" b="1"/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762000" y="1247775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40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0" y="533400"/>
            <a:ext cx="9144000" cy="581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14300" indent="-1143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/>
              <a:t>Important dates:</a:t>
            </a: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/>
              <a:t>${</a:t>
            </a:r>
            <a:r>
              <a:rPr lang="en-US" sz="1200" dirty="0" err="1"/>
              <a:t>SIP_Kickoff_Meeting</a:t>
            </a:r>
            <a:r>
              <a:rPr lang="en-US" sz="1200" dirty="0" smtClean="0"/>
              <a:t>} </a:t>
            </a:r>
            <a:r>
              <a:rPr lang="en-US" sz="1200" b="1" dirty="0" smtClean="0">
                <a:solidFill>
                  <a:srgbClr val="FF0000"/>
                </a:solidFill>
              </a:rPr>
              <a:t>${</a:t>
            </a:r>
            <a:r>
              <a:rPr lang="en-US" sz="1200" b="1" dirty="0" err="1" smtClean="0">
                <a:solidFill>
                  <a:srgbClr val="FF0000"/>
                </a:solidFill>
              </a:rPr>
              <a:t>ko_meeting_time</a:t>
            </a:r>
            <a:r>
              <a:rPr lang="en-US" sz="1200" b="1" dirty="0" smtClean="0">
                <a:solidFill>
                  <a:srgbClr val="FF0000"/>
                </a:solidFill>
              </a:rPr>
              <a:t>}</a:t>
            </a:r>
            <a:endParaRPr lang="en-US" sz="1200" b="1" dirty="0">
              <a:solidFill>
                <a:srgbClr val="FF0000"/>
              </a:solidFill>
            </a:endParaRP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${</a:t>
            </a:r>
            <a:r>
              <a:rPr lang="en-US" sz="1200" dirty="0" err="1" smtClean="0"/>
              <a:t>Collaborative_Prime_Designs_Due</a:t>
            </a:r>
            <a:r>
              <a:rPr lang="en-US" sz="1200" dirty="0" smtClean="0"/>
              <a:t>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Science_Forum</a:t>
            </a:r>
            <a:r>
              <a:rPr lang="en-US" sz="1200" dirty="0" smtClean="0"/>
              <a:t>} </a:t>
            </a:r>
            <a:r>
              <a:rPr lang="en-US" sz="1200" b="1" dirty="0" smtClean="0">
                <a:solidFill>
                  <a:srgbClr val="FF0000"/>
                </a:solidFill>
              </a:rPr>
              <a:t>$</a:t>
            </a:r>
            <a:r>
              <a:rPr lang="en-US" sz="1200" b="1" dirty="0">
                <a:solidFill>
                  <a:srgbClr val="FF0000"/>
                </a:solidFill>
              </a:rPr>
              <a:t>{</a:t>
            </a:r>
            <a:r>
              <a:rPr lang="en-US" sz="1200" b="1" dirty="0" err="1" smtClean="0">
                <a:solidFill>
                  <a:srgbClr val="FF0000"/>
                </a:solidFill>
              </a:rPr>
              <a:t>Science_Forum_Time</a:t>
            </a:r>
            <a:r>
              <a:rPr lang="en-US" sz="1200" b="1" dirty="0" smtClean="0">
                <a:solidFill>
                  <a:srgbClr val="FF0000"/>
                </a:solidFill>
              </a:rPr>
              <a:t>}</a:t>
            </a:r>
            <a:endParaRPr lang="en-US" sz="1200" b="1" dirty="0">
              <a:solidFill>
                <a:srgbClr val="FF0000"/>
              </a:solidFill>
            </a:endParaRP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Rider_Feedback_on_Prime_Designs</a:t>
            </a:r>
            <a:r>
              <a:rPr lang="en-US" sz="1200" dirty="0" smtClean="0"/>
              <a:t>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{Port1_SASFs_due_EOD_PRIMEs_required</a:t>
            </a:r>
            <a:r>
              <a:rPr lang="en-US" sz="1200" dirty="0" smtClean="0"/>
              <a:t>}</a:t>
            </a:r>
            <a:endParaRPr lang="en-US" altLang="ja-JP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/>
              <a:t>Science_Pointing_Change_Appeals_due</a:t>
            </a:r>
            <a:r>
              <a:rPr lang="en-US" sz="1200" dirty="0" smtClean="0"/>
              <a:t>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{Port2_SASFs_due_EOD</a:t>
            </a:r>
            <a:r>
              <a:rPr lang="en-US" sz="1200" dirty="0" smtClean="0"/>
              <a:t>}</a:t>
            </a:r>
            <a:endParaRPr lang="en-US" altLang="ja-JP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Pointing_Observation_Deletion_Contingency</a:t>
            </a:r>
            <a:r>
              <a:rPr lang="en-US" sz="1200" dirty="0" smtClean="0"/>
              <a:t>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${Port2_Checklists_And_Waivers_Due}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Files_due_for_preRBOT_A_UG_merge</a:t>
            </a:r>
            <a:r>
              <a:rPr lang="en-US" sz="1200" dirty="0" smtClean="0"/>
              <a:t>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RBOT_A_Meeting</a:t>
            </a:r>
            <a:r>
              <a:rPr lang="en-US" sz="1200" dirty="0"/>
              <a:t>} </a:t>
            </a:r>
            <a:r>
              <a:rPr lang="en-US" sz="1200" b="1" dirty="0">
                <a:solidFill>
                  <a:srgbClr val="FF0000"/>
                </a:solidFill>
              </a:rPr>
              <a:t>${</a:t>
            </a:r>
            <a:r>
              <a:rPr lang="en-US" sz="1200" b="1" dirty="0" err="1" smtClean="0">
                <a:solidFill>
                  <a:srgbClr val="FF0000"/>
                </a:solidFill>
              </a:rPr>
              <a:t>RBOT_A_Meeting_Time</a:t>
            </a:r>
            <a:r>
              <a:rPr lang="en-US" sz="1200" b="1" dirty="0" smtClean="0">
                <a:solidFill>
                  <a:srgbClr val="FF0000"/>
                </a:solidFill>
              </a:rPr>
              <a:t>}</a:t>
            </a:r>
            <a:endParaRPr lang="en-US" sz="1200" b="1" dirty="0">
              <a:solidFill>
                <a:srgbClr val="FF0000"/>
              </a:solidFill>
            </a:endParaRP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/>
              <a:t>Files_due_for_PRE_RBOTB_UG_Merge</a:t>
            </a:r>
            <a:r>
              <a:rPr lang="en-US" sz="1200" dirty="0"/>
              <a:t>}</a:t>
            </a: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/>
              <a:t> ${</a:t>
            </a:r>
            <a:r>
              <a:rPr lang="en-US" sz="1200" dirty="0" err="1" smtClean="0"/>
              <a:t>RBOT_B_Meeting</a:t>
            </a:r>
            <a:r>
              <a:rPr lang="en-US" sz="1200" dirty="0"/>
              <a:t>} </a:t>
            </a:r>
            <a:r>
              <a:rPr lang="en-US" sz="1200" b="1" dirty="0">
                <a:solidFill>
                  <a:srgbClr val="FF0000"/>
                </a:solidFill>
              </a:rPr>
              <a:t>${</a:t>
            </a:r>
            <a:r>
              <a:rPr lang="en-US" sz="1200" b="1" dirty="0" err="1" smtClean="0">
                <a:solidFill>
                  <a:srgbClr val="FF0000"/>
                </a:solidFill>
              </a:rPr>
              <a:t>RBOT_B_Meeting_Time</a:t>
            </a: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Files_due_for_RBOTB_UG_Merge</a:t>
            </a:r>
            <a:r>
              <a:rPr lang="en-US" sz="1200" dirty="0" smtClean="0"/>
              <a:t>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/>
              <a:t>RWA_HS_Meeting</a:t>
            </a:r>
            <a:r>
              <a:rPr lang="en-US" sz="1200" dirty="0"/>
              <a:t>} </a:t>
            </a:r>
            <a:r>
              <a:rPr lang="en-US" sz="1200" b="1" dirty="0">
                <a:solidFill>
                  <a:srgbClr val="FF0000"/>
                </a:solidFill>
              </a:rPr>
              <a:t>${</a:t>
            </a:r>
            <a:r>
              <a:rPr lang="en-US" sz="1200" b="1" dirty="0" err="1">
                <a:solidFill>
                  <a:srgbClr val="FF0000"/>
                </a:solidFill>
              </a:rPr>
              <a:t>RBOT_HS_Meeting_Time</a:t>
            </a: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smtClean="0"/>
              <a:t>Port3_SASFs_due_EOD}</a:t>
            </a:r>
            <a:endParaRPr lang="en-US" altLang="ja-JP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smtClean="0"/>
              <a:t>Port3_Checklists_And_Waivers_Due}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PSIV_SCRs_Due</a:t>
            </a:r>
            <a:r>
              <a:rPr lang="en-US" sz="1200" dirty="0" smtClean="0"/>
              <a:t>}</a:t>
            </a: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altLang="ja-JP" sz="1200" dirty="0" smtClean="0"/>
              <a:t>${</a:t>
            </a:r>
            <a:r>
              <a:rPr lang="en-US" sz="1200" dirty="0" err="1"/>
              <a:t>Simulation_Coordination_Meeting</a:t>
            </a:r>
            <a:r>
              <a:rPr lang="en-US" sz="1200" dirty="0"/>
              <a:t>} </a:t>
            </a:r>
            <a:r>
              <a:rPr lang="en-US" sz="1200" b="1" dirty="0">
                <a:solidFill>
                  <a:srgbClr val="FF0000"/>
                </a:solidFill>
              </a:rPr>
              <a:t>${</a:t>
            </a:r>
            <a:r>
              <a:rPr lang="en-US" sz="1200" b="1" dirty="0" err="1">
                <a:solidFill>
                  <a:srgbClr val="FF0000"/>
                </a:solidFill>
              </a:rPr>
              <a:t>Simulation_Coordination_Meeting_Time</a:t>
            </a: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/>
              <a:t>${</a:t>
            </a:r>
            <a:r>
              <a:rPr lang="en-US" sz="1200" dirty="0" err="1"/>
              <a:t>Simulation_Procedure_Review_Meeting</a:t>
            </a:r>
            <a:r>
              <a:rPr lang="en-US" sz="1200" dirty="0"/>
              <a:t>} </a:t>
            </a:r>
            <a:r>
              <a:rPr lang="en-US" sz="1200" b="1" dirty="0">
                <a:solidFill>
                  <a:srgbClr val="FF0000"/>
                </a:solidFill>
              </a:rPr>
              <a:t>${</a:t>
            </a:r>
            <a:r>
              <a:rPr lang="en-US" sz="1200" b="1" dirty="0" err="1">
                <a:solidFill>
                  <a:srgbClr val="FF0000"/>
                </a:solidFill>
              </a:rPr>
              <a:t>Simulation_Procedure_Review_Time</a:t>
            </a: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/>
              <a:t>PSIV_SCR_Approval_Meeting</a:t>
            </a:r>
            <a:r>
              <a:rPr lang="en-US" sz="1200" dirty="0"/>
              <a:t>} </a:t>
            </a:r>
            <a:r>
              <a:rPr lang="en-US" sz="1200" b="1" dirty="0">
                <a:solidFill>
                  <a:srgbClr val="FF0000"/>
                </a:solidFill>
              </a:rPr>
              <a:t>${</a:t>
            </a:r>
            <a:r>
              <a:rPr lang="en-US" sz="1200" b="1" dirty="0" err="1" smtClean="0">
                <a:solidFill>
                  <a:srgbClr val="FF0000"/>
                </a:solidFill>
              </a:rPr>
              <a:t>PSIV_SCR_Approval_Time</a:t>
            </a:r>
            <a:r>
              <a:rPr lang="en-US" sz="1200" b="1" dirty="0" smtClean="0">
                <a:solidFill>
                  <a:srgbClr val="FF0000"/>
                </a:solidFill>
              </a:rPr>
              <a:t>}</a:t>
            </a:r>
            <a:endParaRPr lang="en-US" sz="1200" b="1" dirty="0">
              <a:solidFill>
                <a:srgbClr val="FF0000"/>
              </a:solidFill>
            </a:endParaRP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PSIV_SASFs_Due</a:t>
            </a:r>
            <a:r>
              <a:rPr lang="en-US" sz="1200" dirty="0" smtClean="0"/>
              <a:t>}</a:t>
            </a:r>
            <a:endParaRPr lang="en-US" altLang="ja-JP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IEB_SASFs_Due</a:t>
            </a:r>
            <a:r>
              <a:rPr lang="en-US" sz="1200" dirty="0" smtClean="0"/>
              <a:t>}</a:t>
            </a:r>
            <a:endParaRPr lang="en-US" altLang="ja-JP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PSIV_Checklists_Due</a:t>
            </a:r>
            <a:r>
              <a:rPr lang="en-US" sz="1200" dirty="0" smtClean="0"/>
              <a:t>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FSIV_SCRs_Due</a:t>
            </a:r>
            <a:r>
              <a:rPr lang="en-US" sz="1200" dirty="0" smtClean="0"/>
              <a:t>}</a:t>
            </a:r>
            <a:endParaRPr lang="en-US" altLang="ja-JP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altLang="ja-JP" sz="1200" dirty="0" smtClean="0"/>
              <a:t>${</a:t>
            </a:r>
            <a:r>
              <a:rPr lang="en-US" sz="1200" dirty="0" err="1"/>
              <a:t>FSIV_SCR_And_Waiver_Approval_Meeting</a:t>
            </a:r>
            <a:r>
              <a:rPr lang="en-US" sz="1200" dirty="0"/>
              <a:t>} </a:t>
            </a:r>
            <a:r>
              <a:rPr lang="en-US" sz="1200" b="1" dirty="0">
                <a:solidFill>
                  <a:srgbClr val="FF0000"/>
                </a:solidFill>
              </a:rPr>
              <a:t>${</a:t>
            </a:r>
            <a:r>
              <a:rPr lang="en-US" sz="1200" b="1" dirty="0" err="1">
                <a:solidFill>
                  <a:srgbClr val="FF0000"/>
                </a:solidFill>
              </a:rPr>
              <a:t>FSIV_SCR_Waiver_Approval_Time</a:t>
            </a: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FSIV_SASFs_Due_EOD</a:t>
            </a:r>
            <a:r>
              <a:rPr lang="en-US" sz="1200" dirty="0" smtClean="0"/>
              <a:t>}</a:t>
            </a:r>
            <a:endParaRPr lang="en-US" altLang="ja-JP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sz="1200" dirty="0" smtClean="0"/>
              <a:t>$</a:t>
            </a:r>
            <a:r>
              <a:rPr lang="en-US" sz="1200" dirty="0"/>
              <a:t>{</a:t>
            </a:r>
            <a:r>
              <a:rPr lang="en-US" sz="1200" dirty="0" err="1" smtClean="0"/>
              <a:t>FSIV_Sequence_Review_Due</a:t>
            </a:r>
            <a:r>
              <a:rPr lang="en-US" sz="1200" dirty="0" smtClean="0"/>
              <a:t>}</a:t>
            </a:r>
            <a:endParaRPr lang="en-US" sz="1200" dirty="0"/>
          </a:p>
          <a:p>
            <a:pPr lvl="1">
              <a:buFontTx/>
              <a:buChar char="•"/>
              <a:tabLst>
                <a:tab pos="1825625" algn="l"/>
                <a:tab pos="3889375" algn="l"/>
              </a:tabLst>
            </a:pPr>
            <a:r>
              <a:rPr lang="en-US" altLang="ja-JP" sz="1200" dirty="0" smtClean="0"/>
              <a:t>${</a:t>
            </a:r>
            <a:r>
              <a:rPr lang="en-US" sz="1200" dirty="0" err="1"/>
              <a:t>Sequence_Approval_Meeting</a:t>
            </a:r>
            <a:r>
              <a:rPr lang="en-US" sz="1200" dirty="0"/>
              <a:t>} </a:t>
            </a:r>
            <a:r>
              <a:rPr lang="en-US" sz="1200" b="1" dirty="0">
                <a:solidFill>
                  <a:srgbClr val="FF0000"/>
                </a:solidFill>
              </a:rPr>
              <a:t>${</a:t>
            </a:r>
            <a:r>
              <a:rPr lang="en-US" sz="1200" b="1" dirty="0" err="1">
                <a:solidFill>
                  <a:srgbClr val="FF0000"/>
                </a:solidFill>
              </a:rPr>
              <a:t>Sequence_Approval_Mtg_Time</a:t>
            </a: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25438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SIP Dates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0" y="1066800"/>
            <a:ext cx="2057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 the LGA preliminary approval meeting if you are one of the LGA sequences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3"/>
          <p:cNvSpPr txBox="1">
            <a:spLocks noChangeArrowheads="1"/>
          </p:cNvSpPr>
          <p:nvPr/>
        </p:nvSpPr>
        <p:spPr bwMode="auto">
          <a:xfrm>
            <a:off x="762000" y="1247775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400"/>
          </a:p>
        </p:txBody>
      </p:sp>
      <p:sp>
        <p:nvSpPr>
          <p:cNvPr id="2048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81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SIP Schedule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2590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SIP </a:t>
            </a:r>
            <a:r>
              <a:rPr lang="en-US" dirty="0" err="1" smtClean="0"/>
              <a:t>Fasttrack</a:t>
            </a:r>
            <a:r>
              <a:rPr lang="en-US" dirty="0" smtClean="0"/>
              <a:t> Schedule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3"/>
          <p:cNvSpPr txBox="1">
            <a:spLocks noChangeArrowheads="1"/>
          </p:cNvSpPr>
          <p:nvPr/>
        </p:nvSpPr>
        <p:spPr bwMode="auto">
          <a:xfrm>
            <a:off x="762000" y="1247775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400"/>
          </a:p>
        </p:txBody>
      </p:sp>
      <p:sp>
        <p:nvSpPr>
          <p:cNvPr id="2048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81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SIP Schedule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2590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SIP </a:t>
            </a:r>
            <a:r>
              <a:rPr lang="en-US" dirty="0" err="1" smtClean="0"/>
              <a:t>Fasttrack</a:t>
            </a:r>
            <a:r>
              <a:rPr lang="en-US" dirty="0" smtClean="0"/>
              <a:t>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6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/>
          <p:cNvSpPr txBox="1">
            <a:spLocks noChangeArrowheads="1"/>
          </p:cNvSpPr>
          <p:nvPr/>
        </p:nvSpPr>
        <p:spPr bwMode="auto">
          <a:xfrm>
            <a:off x="4522788" y="1524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endParaRPr lang="en-US" sz="2000" b="1"/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762000" y="1247775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40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0" y="533400"/>
            <a:ext cx="9144000" cy="6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14300" indent="-1143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571500" indent="-1143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600" dirty="0"/>
              <a:t>Delivery Products include:</a:t>
            </a:r>
          </a:p>
          <a:p>
            <a:pPr lvl="1">
              <a:buFontTx/>
              <a:buChar char="•"/>
            </a:pPr>
            <a:r>
              <a:rPr lang="en-US" sz="1600" dirty="0"/>
              <a:t> DOM: An SASF as output from </a:t>
            </a:r>
            <a:r>
              <a:rPr lang="en-US" sz="1600" dirty="0" err="1"/>
              <a:t>Seqgen</a:t>
            </a:r>
            <a:r>
              <a:rPr lang="en-US" sz="1600" dirty="0"/>
              <a:t> containing all pointing and all non-pointing requests.  All SASFs *MUST* be run through </a:t>
            </a:r>
            <a:r>
              <a:rPr lang="en-US" sz="1600" dirty="0" err="1"/>
              <a:t>Seqgen</a:t>
            </a:r>
            <a:r>
              <a:rPr lang="en-US" sz="1600" dirty="0"/>
              <a:t> before delivery.</a:t>
            </a:r>
          </a:p>
          <a:p>
            <a:pPr lvl="2">
              <a:buFontTx/>
              <a:buChar char="•"/>
            </a:pPr>
            <a:r>
              <a:rPr lang="en-US" sz="1600" dirty="0"/>
              <a:t>Port 1: all pointing requests are required, non-pointing requests are optional</a:t>
            </a:r>
          </a:p>
          <a:p>
            <a:pPr lvl="1">
              <a:buFontTx/>
              <a:buChar char="•"/>
            </a:pPr>
            <a:endParaRPr lang="en-US" sz="1600" dirty="0"/>
          </a:p>
          <a:p>
            <a:pPr lvl="1">
              <a:buFontTx/>
              <a:buChar char="•"/>
            </a:pPr>
            <a:r>
              <a:rPr lang="en-US" sz="1600" dirty="0"/>
              <a:t> FTP site: PDT </a:t>
            </a:r>
            <a:r>
              <a:rPr lang="en-US" sz="1600" dirty="0" err="1"/>
              <a:t>shortform</a:t>
            </a:r>
            <a:r>
              <a:rPr lang="en-US" sz="1600" dirty="0"/>
              <a:t> files and C-kernels for all observations</a:t>
            </a:r>
          </a:p>
          <a:p>
            <a:pPr lvl="2">
              <a:buFontTx/>
              <a:buChar char="•"/>
            </a:pPr>
            <a:r>
              <a:rPr lang="en-US" sz="1600" dirty="0"/>
              <a:t>Collaborative designs due 1 week before port 1 for rider feedback</a:t>
            </a:r>
          </a:p>
          <a:p>
            <a:pPr lvl="1"/>
            <a:endParaRPr lang="en-US" sz="1600" dirty="0"/>
          </a:p>
          <a:p>
            <a:pPr lvl="1">
              <a:buFontTx/>
              <a:buChar char="•"/>
            </a:pPr>
            <a:r>
              <a:rPr lang="en-US" sz="1600" dirty="0"/>
              <a:t> FTP site: Flight Rule checklist/list of violations</a:t>
            </a:r>
          </a:p>
          <a:p>
            <a:pPr lvl="2">
              <a:buFontTx/>
              <a:buChar char="•"/>
            </a:pPr>
            <a:r>
              <a:rPr lang="en-US" sz="1600" dirty="0"/>
              <a:t>Port 1 - SPAM and AACS review/KPT run only</a:t>
            </a:r>
          </a:p>
          <a:p>
            <a:pPr lvl="3">
              <a:buFontTx/>
              <a:buChar char="•"/>
            </a:pPr>
            <a:r>
              <a:rPr lang="en-US" sz="1600" dirty="0"/>
              <a:t>Preliminary RBOT analysis begun IF the merge is clean enough</a:t>
            </a:r>
          </a:p>
          <a:p>
            <a:pPr>
              <a:buFontTx/>
              <a:buChar char="•"/>
            </a:pPr>
            <a:endParaRPr lang="en-US" sz="1600" dirty="0"/>
          </a:p>
          <a:p>
            <a:pPr>
              <a:buFontTx/>
              <a:buChar char="•"/>
            </a:pPr>
            <a:r>
              <a:rPr lang="en-US" sz="1600" dirty="0"/>
              <a:t>SASFs should be delivered to the DOM for </a:t>
            </a:r>
            <a:r>
              <a:rPr lang="en-US" sz="1600" dirty="0" smtClean="0"/>
              <a:t>${</a:t>
            </a:r>
            <a:r>
              <a:rPr lang="en-US" sz="1600" dirty="0" err="1" smtClean="0"/>
              <a:t>Seqnum</a:t>
            </a:r>
            <a:r>
              <a:rPr lang="en-US" sz="1600" dirty="0" smtClean="0"/>
              <a:t>}</a:t>
            </a:r>
            <a:endParaRPr lang="en-US" sz="1600" dirty="0"/>
          </a:p>
          <a:p>
            <a:pPr>
              <a:buFontTx/>
              <a:buChar char="•"/>
            </a:pPr>
            <a:endParaRPr lang="en-US" sz="1600" dirty="0"/>
          </a:p>
          <a:p>
            <a:pPr lvl="1">
              <a:buFontTx/>
              <a:buChar char="•"/>
            </a:pPr>
            <a:r>
              <a:rPr lang="en-US" sz="1600" dirty="0"/>
              <a:t> SASF naming convention: </a:t>
            </a:r>
          </a:p>
          <a:p>
            <a:pPr lvl="2">
              <a:buFontTx/>
              <a:buChar char="•"/>
            </a:pPr>
            <a:r>
              <a:rPr lang="en-US" sz="1600" dirty="0"/>
              <a:t>ports 1-3: &lt;INST&gt;</a:t>
            </a:r>
            <a:r>
              <a:rPr lang="en-US" sz="1600" dirty="0" smtClean="0"/>
              <a:t>_$</a:t>
            </a:r>
            <a:r>
              <a:rPr lang="en-US" sz="1600" dirty="0"/>
              <a:t>{</a:t>
            </a:r>
            <a:r>
              <a:rPr lang="en-US" sz="1600" dirty="0" err="1"/>
              <a:t>Seqnum</a:t>
            </a:r>
            <a:r>
              <a:rPr lang="en-US" sz="1600" dirty="0"/>
              <a:t>}</a:t>
            </a:r>
            <a:r>
              <a:rPr lang="en-US" sz="1600" dirty="0" smtClean="0"/>
              <a:t>_</a:t>
            </a:r>
            <a:r>
              <a:rPr lang="en-US" sz="1600" dirty="0" err="1" smtClean="0"/>
              <a:t>SIP_PORTX_yymmdd.sasf</a:t>
            </a:r>
            <a:endParaRPr lang="en-US" sz="1600" dirty="0"/>
          </a:p>
          <a:p>
            <a:pPr lvl="2">
              <a:buFontTx/>
              <a:buChar char="•"/>
            </a:pPr>
            <a:r>
              <a:rPr lang="en-US" sz="1600" dirty="0"/>
              <a:t>UG merges 1-N: &lt;INST&gt;</a:t>
            </a:r>
            <a:r>
              <a:rPr lang="en-US" sz="1600" dirty="0" smtClean="0"/>
              <a:t>_$</a:t>
            </a:r>
            <a:r>
              <a:rPr lang="en-US" sz="1600" dirty="0"/>
              <a:t>{</a:t>
            </a:r>
            <a:r>
              <a:rPr lang="en-US" sz="1600"/>
              <a:t>Seqnum}</a:t>
            </a:r>
            <a:r>
              <a:rPr lang="en-US" sz="1600" dirty="0" smtClean="0"/>
              <a:t>_</a:t>
            </a:r>
            <a:r>
              <a:rPr lang="en-US" sz="1600" dirty="0" err="1" smtClean="0"/>
              <a:t>SIP_PORTX_UGN_yymmdd.sasf</a:t>
            </a:r>
            <a:endParaRPr lang="en-US" sz="1600" dirty="0"/>
          </a:p>
          <a:p>
            <a:pPr lvl="2">
              <a:buFontTx/>
              <a:buChar char="•"/>
            </a:pPr>
            <a:r>
              <a:rPr lang="en-US" sz="1600" dirty="0"/>
              <a:t>PSIV: </a:t>
            </a:r>
            <a:r>
              <a:rPr lang="en-US" sz="1600" dirty="0" err="1" smtClean="0"/>
              <a:t>inst_z</a:t>
            </a:r>
            <a:r>
              <a:rPr lang="en-US" sz="1600" dirty="0"/>
              <a:t>${</a:t>
            </a:r>
            <a:r>
              <a:rPr lang="en-US" sz="1600" dirty="0" err="1" smtClean="0"/>
              <a:t>Filename_part</a:t>
            </a:r>
            <a:r>
              <a:rPr lang="en-US" sz="1600" dirty="0" smtClean="0"/>
              <a:t>}0c_in.sasf</a:t>
            </a:r>
            <a:endParaRPr lang="en-US" sz="1600" dirty="0"/>
          </a:p>
          <a:p>
            <a:pPr lvl="2">
              <a:buFontTx/>
              <a:buChar char="•"/>
            </a:pPr>
            <a:r>
              <a:rPr lang="en-US" sz="1600" dirty="0"/>
              <a:t>FSIV: </a:t>
            </a:r>
            <a:r>
              <a:rPr lang="en-US" sz="1600" dirty="0" err="1" smtClean="0"/>
              <a:t>inst_z</a:t>
            </a:r>
            <a:r>
              <a:rPr lang="en-US" sz="1600" dirty="0"/>
              <a:t>${</a:t>
            </a:r>
            <a:r>
              <a:rPr lang="en-US" sz="1600" dirty="0" err="1" smtClean="0"/>
              <a:t>Filename_part</a:t>
            </a:r>
            <a:r>
              <a:rPr lang="en-US" sz="1600" dirty="0" smtClean="0"/>
              <a:t>}0f_in.sasf</a:t>
            </a:r>
            <a:endParaRPr lang="en-US" sz="1600" dirty="0"/>
          </a:p>
          <a:p>
            <a:pPr lvl="3"/>
            <a:r>
              <a:rPr lang="en-US" sz="1600" i="1" dirty="0"/>
              <a:t>(note: </a:t>
            </a:r>
            <a:r>
              <a:rPr lang="ja-JP" altLang="en-US" sz="1600" i="1" dirty="0"/>
              <a:t>“</a:t>
            </a:r>
            <a:r>
              <a:rPr lang="en-US" altLang="ja-JP" sz="1600" i="1" dirty="0"/>
              <a:t>a</a:t>
            </a:r>
            <a:r>
              <a:rPr lang="ja-JP" altLang="en-US" sz="1600" i="1" dirty="0"/>
              <a:t>”</a:t>
            </a:r>
            <a:r>
              <a:rPr lang="en-US" altLang="ja-JP" sz="1600" i="1" dirty="0"/>
              <a:t> is port 3 renamed, </a:t>
            </a:r>
            <a:r>
              <a:rPr lang="ja-JP" altLang="en-US" sz="1600" i="1" dirty="0"/>
              <a:t>“</a:t>
            </a:r>
            <a:r>
              <a:rPr lang="en-US" altLang="ja-JP" sz="1600" i="1" dirty="0"/>
              <a:t>b</a:t>
            </a:r>
            <a:r>
              <a:rPr lang="ja-JP" altLang="en-US" sz="1600" i="1" dirty="0"/>
              <a:t>”</a:t>
            </a:r>
            <a:r>
              <a:rPr lang="en-US" altLang="ja-JP" sz="1600" i="1" dirty="0"/>
              <a:t> is cycle 2 port 3, </a:t>
            </a:r>
            <a:r>
              <a:rPr lang="ja-JP" altLang="en-US" sz="1600" i="1" dirty="0"/>
              <a:t>“</a:t>
            </a:r>
            <a:r>
              <a:rPr lang="en-US" altLang="ja-JP" sz="1600" i="1" dirty="0"/>
              <a:t>d</a:t>
            </a:r>
            <a:r>
              <a:rPr lang="ja-JP" altLang="en-US" sz="1600" i="1" dirty="0"/>
              <a:t>”</a:t>
            </a:r>
            <a:r>
              <a:rPr lang="en-US" altLang="ja-JP" sz="1600" i="1" dirty="0"/>
              <a:t> is cycle 2 PSIV, </a:t>
            </a:r>
            <a:r>
              <a:rPr lang="ja-JP" altLang="en-US" sz="1600" i="1" dirty="0"/>
              <a:t>“</a:t>
            </a:r>
            <a:r>
              <a:rPr lang="en-US" altLang="ja-JP" sz="1600" i="1" dirty="0"/>
              <a:t>e</a:t>
            </a:r>
            <a:r>
              <a:rPr lang="ja-JP" altLang="en-US" sz="1600" i="1" dirty="0"/>
              <a:t>”</a:t>
            </a:r>
            <a:r>
              <a:rPr lang="en-US" altLang="ja-JP" sz="1600" i="1" dirty="0"/>
              <a:t> is unused)</a:t>
            </a:r>
          </a:p>
          <a:p>
            <a:pPr lvl="1">
              <a:buFontTx/>
              <a:buChar char="•"/>
            </a:pPr>
            <a:r>
              <a:rPr lang="en-US" sz="1600" dirty="0"/>
              <a:t>	IVD naming convention: &lt;INST&gt;</a:t>
            </a:r>
            <a:r>
              <a:rPr lang="en-US" sz="1600" dirty="0" smtClean="0"/>
              <a:t>_$</a:t>
            </a:r>
            <a:r>
              <a:rPr lang="en-US" sz="1600" dirty="0"/>
              <a:t>{</a:t>
            </a:r>
            <a:r>
              <a:rPr lang="en-US" sz="1600" dirty="0" err="1"/>
              <a:t>Seqnum</a:t>
            </a:r>
            <a:r>
              <a:rPr lang="en-US" sz="1600" dirty="0"/>
              <a:t>}</a:t>
            </a:r>
            <a:r>
              <a:rPr lang="en-US" sz="1600" dirty="0" smtClean="0"/>
              <a:t>_</a:t>
            </a:r>
            <a:r>
              <a:rPr lang="en-US" sz="1600" dirty="0" err="1" smtClean="0"/>
              <a:t>SIP_RequestTag_yymmdd_version.ivd</a:t>
            </a:r>
            <a:endParaRPr lang="en-US" sz="1600" dirty="0"/>
          </a:p>
          <a:p>
            <a:pPr lvl="1">
              <a:buFontTx/>
              <a:buChar char="•"/>
            </a:pPr>
            <a:r>
              <a:rPr lang="en-US" sz="1600" dirty="0"/>
              <a:t> IVD Mini-Sequence naming convention: &lt;INST&gt;_&lt;label&gt;</a:t>
            </a:r>
            <a:r>
              <a:rPr lang="en-US" sz="1600" dirty="0" err="1" smtClean="0"/>
              <a:t>ivd</a:t>
            </a:r>
            <a:r>
              <a:rPr lang="en-US" sz="1600" dirty="0" smtClean="0"/>
              <a:t>_$</a:t>
            </a:r>
            <a:r>
              <a:rPr lang="en-US" sz="1600" dirty="0"/>
              <a:t>{</a:t>
            </a:r>
            <a:r>
              <a:rPr lang="en-US" sz="1600" dirty="0" err="1"/>
              <a:t>Seqnum</a:t>
            </a:r>
            <a:r>
              <a:rPr lang="en-US" sz="1600" dirty="0"/>
              <a:t>}</a:t>
            </a:r>
            <a:r>
              <a:rPr lang="en-US" sz="1600" dirty="0" smtClean="0"/>
              <a:t>_</a:t>
            </a:r>
            <a:r>
              <a:rPr lang="en-US" sz="1600" dirty="0" err="1" smtClean="0"/>
              <a:t>yymmdd_version.sasf</a:t>
            </a:r>
            <a:endParaRPr lang="en-US" sz="1600" dirty="0">
              <a:solidFill>
                <a:schemeClr val="accent2"/>
              </a:solidFill>
            </a:endParaRPr>
          </a:p>
          <a:p>
            <a:pPr lvl="1"/>
            <a:endParaRPr lang="en-US" sz="1600" dirty="0"/>
          </a:p>
          <a:p>
            <a:pPr lvl="1">
              <a:buFontTx/>
              <a:buChar char="•"/>
            </a:pP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1325" cy="325438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Products &amp; Names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6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367463" cy="315913"/>
          </a:xfrm>
        </p:spPr>
        <p:txBody>
          <a:bodyPr/>
          <a:lstStyle/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Sequence Execution and Segment Times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685800"/>
            <a:ext cx="7239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${</a:t>
            </a:r>
            <a:r>
              <a:rPr lang="en-US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Seqnum</a:t>
            </a:r>
            <a:r>
              <a:rPr lang="en-US" sz="1400" dirty="0" smtClean="0">
                <a:latin typeface="Arial" charset="0"/>
                <a:ea typeface="ＭＳ Ｐゴシック" charset="0"/>
                <a:cs typeface="ＭＳ Ｐゴシック" charset="0"/>
              </a:rPr>
              <a:t>} Sequence 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runs </a:t>
            </a:r>
            <a:r>
              <a:rPr lang="en-US" sz="1400" smtClean="0">
                <a:latin typeface="Arial" charset="0"/>
                <a:ea typeface="ＭＳ Ｐゴシック" charset="0"/>
                <a:cs typeface="ＭＳ Ｐゴシック" charset="0"/>
              </a:rPr>
              <a:t>from  $</a:t>
            </a:r>
            <a:r>
              <a:rPr lang="en-US" sz="1400" dirty="0" smtClean="0"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1400" dirty="0" err="1" smtClean="0"/>
              <a:t>Seq_time_span</a:t>
            </a:r>
            <a:r>
              <a:rPr lang="en-US" sz="1400" dirty="0" smtClean="0"/>
              <a:t>}</a:t>
            </a:r>
            <a:endParaRPr lang="en-US" sz="1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737" y="94123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315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${Segment_line0}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Segment_line1}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Segment_line2}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Segment_line3}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Segment_line4}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Segment_line5}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Segment_line6}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Segment_line7}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Segment_line8}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Segment_line9}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Segment_line10}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Segment_line11} </a:t>
            </a:r>
          </a:p>
          <a:p>
            <a:pPr>
              <a:tabLst>
                <a:tab pos="2284413" algn="l"/>
                <a:tab pos="4573588" algn="l"/>
              </a:tabLst>
            </a:pPr>
            <a:r>
              <a:rPr lang="en-US" sz="1600" dirty="0" smtClean="0"/>
              <a:t>$</a:t>
            </a:r>
            <a:r>
              <a:rPr lang="en-US" sz="1600" dirty="0"/>
              <a:t>{</a:t>
            </a:r>
            <a:r>
              <a:rPr lang="en-US" sz="1600" dirty="0" smtClean="0"/>
              <a:t>Segment_line12}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595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367463" cy="315913"/>
          </a:xfrm>
        </p:spPr>
        <p:txBody>
          <a:bodyPr/>
          <a:lstStyle/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Sequence Execution and Segment Times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685800"/>
            <a:ext cx="7239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${</a:t>
            </a:r>
            <a:r>
              <a:rPr lang="en-US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Seqnum</a:t>
            </a:r>
            <a:r>
              <a:rPr lang="en-US" sz="1400" dirty="0" smtClean="0">
                <a:latin typeface="Arial" charset="0"/>
                <a:ea typeface="ＭＳ Ｐゴシック" charset="0"/>
                <a:cs typeface="ＭＳ Ｐゴシック" charset="0"/>
              </a:rPr>
              <a:t>} Sequence 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runs </a:t>
            </a:r>
            <a:r>
              <a:rPr lang="en-US" sz="1400" smtClean="0">
                <a:latin typeface="Arial" charset="0"/>
                <a:ea typeface="ＭＳ Ｐゴシック" charset="0"/>
                <a:cs typeface="ＭＳ Ｐゴシック" charset="0"/>
              </a:rPr>
              <a:t>from  $</a:t>
            </a:r>
            <a:r>
              <a:rPr lang="en-US" sz="1400" dirty="0" smtClean="0"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1400" dirty="0" err="1" smtClean="0"/>
              <a:t>Seq_time_span</a:t>
            </a:r>
            <a:r>
              <a:rPr lang="en-US" sz="1400" dirty="0" smtClean="0"/>
              <a:t>}</a:t>
            </a:r>
            <a:endParaRPr lang="en-US" sz="1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737" y="94123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61872"/>
              </p:ext>
            </p:extLst>
          </p:nvPr>
        </p:nvGraphicFramePr>
        <p:xfrm>
          <a:off x="457200" y="990600"/>
          <a:ext cx="7391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${Segment_name_0}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${Segment_start_0}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${Segment_end_0}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${Segment_name_1}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${Segment_start_1}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${Segment_end_1}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${Segment_name_2}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${Segment_start_2}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${Segment_end_2}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${Segment_name_3}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${Segment_start_3}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${Segment_end_3}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${Segment_name_4}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${Segment_start_4}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${Segment_end_4}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${Segment_name_5}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${Segment_start_5}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${Segment_end_5}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${Segment_name_6}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${Segment_start_6}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${Segment_end_6}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${Segment_name_7}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${Segment_start_7}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${Segment_end_7}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42162"/>
              </p:ext>
            </p:extLst>
          </p:nvPr>
        </p:nvGraphicFramePr>
        <p:xfrm>
          <a:off x="533400" y="502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${Segment_line0}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91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63000" cy="290513"/>
          </a:xfrm>
        </p:spPr>
        <p:txBody>
          <a:bodyPr/>
          <a:lstStyle/>
          <a:p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Geometric Events, DSN Downtimes</a:t>
            </a:r>
          </a:p>
        </p:txBody>
      </p:sp>
      <p:sp>
        <p:nvSpPr>
          <p:cNvPr id="245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76200" y="685800"/>
            <a:ext cx="9296400" cy="5715000"/>
          </a:xfrm>
          <a:noFill/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Targeted encounters 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($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{</a:t>
            </a:r>
            <a:r>
              <a:rPr lang="en-US" sz="1200" b="1" dirty="0" err="1" smtClean="0">
                <a:latin typeface="Helvetica" charset="0"/>
                <a:ea typeface="ＭＳ Ｐゴシック" charset="0"/>
                <a:cs typeface="Helvetica" charset="0"/>
              </a:rPr>
              <a:t>Flyby_total_cnt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}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)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: 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${Flyby_line0}</a:t>
            </a:r>
            <a:endParaRPr lang="en-US" sz="1200" dirty="0">
              <a:latin typeface="Helvetica" charset="0"/>
              <a:ea typeface="ＭＳ Ｐゴシック" charset="0"/>
              <a:cs typeface="Helvetica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${Flyby_line1}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${Flyby_line2}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${Flyby_line3}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${Flyby_line4}</a:t>
            </a: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	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		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b="1" dirty="0" err="1">
                <a:latin typeface="Helvetica" charset="0"/>
                <a:ea typeface="ＭＳ Ｐゴシック" charset="0"/>
                <a:cs typeface="Helvetica" charset="0"/>
              </a:rPr>
              <a:t>Periapses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 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($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{</a:t>
            </a:r>
            <a:r>
              <a:rPr lang="en-US" sz="1200" b="1" dirty="0" err="1">
                <a:latin typeface="Helvetica" charset="0"/>
                <a:ea typeface="ＭＳ Ｐゴシック" charset="0"/>
                <a:cs typeface="Helvetica" charset="0"/>
              </a:rPr>
              <a:t>Periapse_cnt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}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):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${Periapse_line0}</a:t>
            </a:r>
            <a:endParaRPr lang="en-US" sz="1200" dirty="0">
              <a:latin typeface="Helvetica" charset="0"/>
              <a:ea typeface="ＭＳ Ｐゴシック" charset="0"/>
              <a:cs typeface="Helvetica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${Periapse_line1}</a:t>
            </a:r>
            <a:endParaRPr lang="en-US" sz="1200" dirty="0">
              <a:latin typeface="Helvetica" charset="0"/>
              <a:ea typeface="ＭＳ Ｐゴシック" charset="0"/>
              <a:cs typeface="Helvetica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${Periapse_line2}</a:t>
            </a:r>
            <a:endParaRPr lang="en-US" sz="1200" dirty="0">
              <a:latin typeface="Helvetica" charset="0"/>
              <a:ea typeface="ＭＳ Ｐゴシック" charset="0"/>
              <a:cs typeface="Helvetica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${Periapse_line3}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${Periapse_line4}</a:t>
            </a:r>
            <a:endParaRPr lang="en-US" sz="1200" dirty="0">
              <a:latin typeface="Helvetica" charset="0"/>
              <a:ea typeface="ＭＳ Ｐゴシック" charset="0"/>
              <a:cs typeface="Helvetica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200" b="1" dirty="0">
              <a:latin typeface="Helvetica" charset="0"/>
              <a:ea typeface="ＭＳ Ｐゴシック" charset="0"/>
              <a:cs typeface="Helvetica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Dust Crossing/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Hazards 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($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{</a:t>
            </a:r>
            <a:r>
              <a:rPr lang="en-US" sz="1200" b="1" dirty="0" err="1"/>
              <a:t>Hazard_cnt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}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):</a:t>
            </a: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${Hazard_line0}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${Hazard_line1}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${Hazard_line2}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${Hazard_line3}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${Hazard_line4}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${Hazard_line5}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743200" algn="l"/>
              </a:tabLst>
            </a:pP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${Hazard_line6}</a:t>
            </a: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buFontTx/>
              <a:buNone/>
            </a:pPr>
            <a:endParaRPr lang="en-US" sz="1200" dirty="0">
              <a:latin typeface="Helvetica" charset="0"/>
              <a:ea typeface="ＭＳ Ｐゴシック" charset="0"/>
              <a:cs typeface="Helvetica" charset="0"/>
            </a:endParaRP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buFontTx/>
              <a:buNone/>
              <a:tabLst>
                <a:tab pos="2743200" algn="l"/>
              </a:tabLst>
            </a:pP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Solar 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Conjunction:</a:t>
            </a: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ＭＳ Ｐゴシック" charset="0"/>
                <a:cs typeface="Helvetica" charset="0"/>
              </a:rPr>
              <a:t>$</a:t>
            </a: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{</a:t>
            </a:r>
            <a:r>
              <a:rPr lang="en-US" sz="1200" dirty="0" err="1">
                <a:latin typeface="Helvetica" charset="0"/>
                <a:ea typeface="ＭＳ Ｐゴシック" charset="0"/>
                <a:cs typeface="Helvetica" charset="0"/>
              </a:rPr>
              <a:t>Sconj_line</a:t>
            </a:r>
            <a:r>
              <a:rPr lang="en-US" sz="1200" dirty="0">
                <a:latin typeface="Helvetica" charset="0"/>
                <a:ea typeface="ＭＳ Ｐゴシック" charset="0"/>
                <a:cs typeface="Helvetica" charset="0"/>
              </a:rPr>
              <a:t>}</a:t>
            </a: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buFontTx/>
              <a:buNone/>
            </a:pPr>
            <a:endParaRPr lang="en-US" sz="1200" b="1" dirty="0">
              <a:latin typeface="Helvetica" charset="0"/>
              <a:ea typeface="ＭＳ Ｐゴシック" charset="0"/>
              <a:cs typeface="Helvetica" charset="0"/>
            </a:endParaRP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spcAft>
                <a:spcPts val="625"/>
              </a:spcAft>
              <a:buFontTx/>
              <a:buNone/>
              <a:tabLst>
                <a:tab pos="2743200" algn="l"/>
              </a:tabLst>
            </a:pP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DSN 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Downtimes (${</a:t>
            </a:r>
            <a:r>
              <a:rPr lang="en-US" sz="1200" b="1" dirty="0" err="1" smtClean="0">
                <a:latin typeface="Helvetica" charset="0"/>
                <a:ea typeface="ＭＳ Ｐゴシック" charset="0"/>
                <a:cs typeface="Helvetica" charset="0"/>
              </a:rPr>
              <a:t>DSN_down_cnt</a:t>
            </a:r>
            <a:r>
              <a:rPr lang="en-US" sz="1200" b="1" dirty="0" smtClean="0">
                <a:latin typeface="Helvetica" charset="0"/>
                <a:ea typeface="ＭＳ Ｐゴシック" charset="0"/>
                <a:cs typeface="Helvetica" charset="0"/>
              </a:rPr>
              <a:t>}):</a:t>
            </a:r>
            <a:r>
              <a:rPr lang="en-US" sz="1200" b="1" dirty="0">
                <a:latin typeface="Helvetica" charset="0"/>
                <a:ea typeface="ＭＳ Ｐゴシック" charset="0"/>
                <a:cs typeface="Helvetica" charset="0"/>
              </a:rPr>
              <a:t>	</a:t>
            </a:r>
            <a:r>
              <a:rPr lang="en-US" sz="1200" dirty="0" smtClean="0">
                <a:latin typeface="Helvetica"/>
                <a:ea typeface="ＭＳ Ｐゴシック" charset="0"/>
                <a:cs typeface="Helvetica"/>
              </a:rPr>
              <a:t>${</a:t>
            </a:r>
            <a:r>
              <a:rPr lang="en-US" sz="1200" dirty="0" smtClean="0">
                <a:latin typeface="Helvetica"/>
                <a:cs typeface="Helvetica"/>
              </a:rPr>
              <a:t>DSN_Down0}</a:t>
            </a: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spcAft>
                <a:spcPts val="625"/>
              </a:spcAft>
              <a:buNone/>
              <a:tabLst>
                <a:tab pos="2743200" algn="l"/>
              </a:tabLst>
            </a:pPr>
            <a:r>
              <a:rPr lang="en-US" sz="1200" dirty="0">
                <a:latin typeface="Helvetica"/>
                <a:ea typeface="ＭＳ Ｐゴシック" charset="0"/>
                <a:cs typeface="Helvetica"/>
              </a:rPr>
              <a:t>	</a:t>
            </a:r>
            <a:r>
              <a:rPr lang="en-US" sz="1200" dirty="0" smtClean="0">
                <a:latin typeface="Helvetica"/>
                <a:ea typeface="ＭＳ Ｐゴシック" charset="0"/>
                <a:cs typeface="Helvetica"/>
              </a:rPr>
              <a:t>$</a:t>
            </a:r>
            <a:r>
              <a:rPr lang="en-US" sz="1200" dirty="0">
                <a:latin typeface="Helvetica"/>
                <a:ea typeface="ＭＳ Ｐゴシック" charset="0"/>
                <a:cs typeface="Helvetica"/>
              </a:rPr>
              <a:t>{</a:t>
            </a:r>
            <a:r>
              <a:rPr lang="en-US" sz="1200" dirty="0" smtClean="0">
                <a:latin typeface="Helvetica"/>
                <a:cs typeface="Helvetica"/>
              </a:rPr>
              <a:t>DSN_Down1}</a:t>
            </a:r>
            <a:endParaRPr lang="en-US" sz="1200" dirty="0">
              <a:latin typeface="Helvetica"/>
              <a:cs typeface="Helvetica"/>
            </a:endParaRP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spcAft>
                <a:spcPts val="625"/>
              </a:spcAft>
              <a:buNone/>
              <a:tabLst>
                <a:tab pos="2743200" algn="l"/>
              </a:tabLst>
            </a:pPr>
            <a:r>
              <a:rPr lang="en-US" sz="1200" dirty="0">
                <a:latin typeface="Helvetica"/>
                <a:ea typeface="ＭＳ Ｐゴシック" charset="0"/>
                <a:cs typeface="Helvetica"/>
              </a:rPr>
              <a:t>	</a:t>
            </a:r>
            <a:r>
              <a:rPr lang="en-US" sz="1200" dirty="0" smtClean="0">
                <a:latin typeface="Helvetica"/>
                <a:ea typeface="ＭＳ Ｐゴシック" charset="0"/>
                <a:cs typeface="Helvetica"/>
              </a:rPr>
              <a:t>$</a:t>
            </a:r>
            <a:r>
              <a:rPr lang="en-US" sz="1200" dirty="0">
                <a:latin typeface="Helvetica"/>
                <a:ea typeface="ＭＳ Ｐゴシック" charset="0"/>
                <a:cs typeface="Helvetica"/>
              </a:rPr>
              <a:t>{</a:t>
            </a:r>
            <a:r>
              <a:rPr lang="en-US" sz="1200" dirty="0" smtClean="0">
                <a:latin typeface="Helvetica"/>
                <a:cs typeface="Helvetica"/>
              </a:rPr>
              <a:t>DSN_Down2}</a:t>
            </a: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spcAft>
                <a:spcPts val="625"/>
              </a:spcAft>
              <a:buNone/>
              <a:tabLst>
                <a:tab pos="2743200" algn="l"/>
              </a:tabLst>
            </a:pPr>
            <a:r>
              <a:rPr lang="en-US" sz="1200" dirty="0">
                <a:latin typeface="Helvetica"/>
                <a:ea typeface="ＭＳ Ｐゴシック" charset="0"/>
                <a:cs typeface="Helvetica"/>
              </a:rPr>
              <a:t>	</a:t>
            </a:r>
            <a:r>
              <a:rPr lang="en-US" sz="1200" dirty="0" smtClean="0">
                <a:latin typeface="Helvetica"/>
                <a:ea typeface="ＭＳ Ｐゴシック" charset="0"/>
                <a:cs typeface="Helvetica"/>
              </a:rPr>
              <a:t>$</a:t>
            </a:r>
            <a:r>
              <a:rPr lang="en-US" sz="1200" dirty="0">
                <a:latin typeface="Helvetica"/>
                <a:ea typeface="ＭＳ Ｐゴシック" charset="0"/>
                <a:cs typeface="Helvetica"/>
              </a:rPr>
              <a:t>{</a:t>
            </a:r>
            <a:r>
              <a:rPr lang="en-US" sz="1200" dirty="0" smtClean="0">
                <a:latin typeface="Helvetica"/>
                <a:cs typeface="Helvetica"/>
              </a:rPr>
              <a:t>DSN_Down3}</a:t>
            </a: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spcAft>
                <a:spcPts val="625"/>
              </a:spcAft>
              <a:buNone/>
              <a:tabLst>
                <a:tab pos="2743200" algn="l"/>
              </a:tabLst>
            </a:pPr>
            <a:r>
              <a:rPr lang="en-US" sz="1200" dirty="0">
                <a:latin typeface="Helvetica"/>
                <a:cs typeface="Helvetica"/>
              </a:rPr>
              <a:t>	</a:t>
            </a:r>
            <a:r>
              <a:rPr lang="en-US" sz="1200" dirty="0">
                <a:latin typeface="Helvetica"/>
                <a:ea typeface="ＭＳ Ｐゴシック" charset="0"/>
                <a:cs typeface="Helvetica"/>
              </a:rPr>
              <a:t>${</a:t>
            </a:r>
            <a:r>
              <a:rPr lang="en-US" sz="1200" dirty="0" smtClean="0">
                <a:latin typeface="Helvetica"/>
                <a:cs typeface="Helvetica"/>
              </a:rPr>
              <a:t>DSN_Down4}</a:t>
            </a:r>
            <a:endParaRPr lang="en-US" sz="1200" dirty="0">
              <a:latin typeface="Helvetica"/>
              <a:cs typeface="Helvetica"/>
            </a:endParaRP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spcAft>
                <a:spcPts val="625"/>
              </a:spcAft>
              <a:buNone/>
              <a:tabLst>
                <a:tab pos="2743200" algn="l"/>
              </a:tabLst>
            </a:pPr>
            <a:endParaRPr lang="en-US" sz="1200" dirty="0">
              <a:latin typeface="Helvetica"/>
              <a:cs typeface="Helvetica"/>
            </a:endParaRP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spcAft>
                <a:spcPts val="625"/>
              </a:spcAft>
              <a:buNone/>
            </a:pPr>
            <a:endParaRPr lang="en-US" sz="1300" dirty="0">
              <a:latin typeface="Helvetica"/>
              <a:cs typeface="Helvetica"/>
            </a:endParaRPr>
          </a:p>
          <a:p>
            <a:pPr marL="0" indent="0" defTabSz="914400">
              <a:lnSpc>
                <a:spcPct val="70000"/>
              </a:lnSpc>
              <a:spcBef>
                <a:spcPct val="20000"/>
              </a:spcBef>
              <a:spcAft>
                <a:spcPts val="625"/>
              </a:spcAft>
              <a:buFontTx/>
              <a:buNone/>
            </a:pPr>
            <a:endParaRPr lang="en-US" sz="1300" dirty="0">
              <a:latin typeface="Helvetica"/>
              <a:ea typeface="ＭＳ Ｐゴシック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176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25_SPVT_Kickoff_Packag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25_SPVT_Kickoff_Pack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25_SPVT_Kickoff_Pack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5_SPVT_Kickoff_Pack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25_SPVT_Kickoff_Pack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5_SPVT_Kickoff_Pack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5_SPVT_Kickoff_Pack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5_SPVT_Kickoff_Pack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5_SPVT_Kickoff_Pack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Folder:C25_SPVT_Kickoff_Package.ppt</Template>
  <TotalTime>212178</TotalTime>
  <Words>2172</Words>
  <Application>Microsoft Macintosh PowerPoint</Application>
  <PresentationFormat>On-screen Show (4:3)</PresentationFormat>
  <Paragraphs>465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C25_SPVT_Kickoff_Package</vt:lpstr>
      <vt:lpstr>PowerPoint Presentation</vt:lpstr>
      <vt:lpstr>SIP Membership</vt:lpstr>
      <vt:lpstr>SIP Dates</vt:lpstr>
      <vt:lpstr>SIP Schedule</vt:lpstr>
      <vt:lpstr>SIP Schedule</vt:lpstr>
      <vt:lpstr>Products &amp; Names</vt:lpstr>
      <vt:lpstr>Sequence Execution and Segment Times</vt:lpstr>
      <vt:lpstr>Sequence Execution and Segment Times</vt:lpstr>
      <vt:lpstr>Geometric Events, DSN Downtimes</vt:lpstr>
      <vt:lpstr>Mission Planning Overview (${Ref_traj_label}) </vt:lpstr>
      <vt:lpstr>XXM Inclination Picture</vt:lpstr>
      <vt:lpstr>${Flyby_name0} Dual Playback</vt:lpstr>
      <vt:lpstr>${Flyby_name1} Dual Playback</vt:lpstr>
      <vt:lpstr>MOVABLE BLOCK SUMMARY</vt:lpstr>
      <vt:lpstr>OTM SUMMARY</vt:lpstr>
      <vt:lpstr>LIVE UPDATE SUMMARY</vt:lpstr>
      <vt:lpstr>Opmodes</vt:lpstr>
      <vt:lpstr>PowerPoint Presentation</vt:lpstr>
      <vt:lpstr>PowerPoint Presentation</vt:lpstr>
      <vt:lpstr>Science Highlights </vt:lpstr>
      <vt:lpstr>Science Highlights </vt:lpstr>
      <vt:lpstr>Science Highlights </vt:lpstr>
      <vt:lpstr>Science Highlights </vt:lpstr>
      <vt:lpstr>Software, ancillary files</vt:lpstr>
      <vt:lpstr>PowerPoint Presentation</vt:lpstr>
      <vt:lpstr>Unusual Events / Notes</vt:lpstr>
      <vt:lpstr>Open Issues/Waivers</vt:lpstr>
      <vt:lpstr>Work to do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Science Planning</dc:creator>
  <cp:lastModifiedBy>JPL</cp:lastModifiedBy>
  <cp:revision>2004</cp:revision>
  <cp:lastPrinted>2013-01-15T14:50:01Z</cp:lastPrinted>
  <dcterms:created xsi:type="dcterms:W3CDTF">2011-04-14T17:43:13Z</dcterms:created>
  <dcterms:modified xsi:type="dcterms:W3CDTF">2014-04-24T23:16:34Z</dcterms:modified>
</cp:coreProperties>
</file>