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61" r:id="rId5"/>
    <p:sldId id="499" r:id="rId6"/>
    <p:sldId id="258" r:id="rId7"/>
    <p:sldId id="267" r:id="rId8"/>
    <p:sldId id="273" r:id="rId9"/>
    <p:sldId id="276" r:id="rId10"/>
    <p:sldId id="277" r:id="rId11"/>
    <p:sldId id="270" r:id="rId12"/>
    <p:sldId id="295" r:id="rId13"/>
    <p:sldId id="296" r:id="rId14"/>
    <p:sldId id="282" r:id="rId15"/>
    <p:sldId id="503" r:id="rId16"/>
    <p:sldId id="504" r:id="rId17"/>
    <p:sldId id="500" r:id="rId18"/>
    <p:sldId id="501" r:id="rId19"/>
    <p:sldId id="5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A02"/>
    <a:srgbClr val="F91900"/>
    <a:srgbClr val="E890E8"/>
    <a:srgbClr val="FA7676"/>
    <a:srgbClr val="FFFFFF"/>
    <a:srgbClr val="E997E9"/>
    <a:srgbClr val="F1D9F1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822064" y="23205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883595" y="30140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330895" y="30055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976883" y="30055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330895" y="30055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330895" y="43390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883595" y="30055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315987" y="10529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700754" y="48465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616520" y="22420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7020137" y="25789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421117" y="43027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883594" y="30511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883594" y="43390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883595" y="39939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727997" y="8924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499931" y="8924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276450" y="53189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911636" y="35007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835320" y="27187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822064" y="18381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275346" y="18263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315986" y="13997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812767" y="29345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4324" r="-108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385781" y="29439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>
            <a:cxnSpLocks/>
          </p:cNvCxnSpPr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parameter_sample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1138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fault_sample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propagate.sequence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2581532" y="5155292"/>
            <a:ext cx="692596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 </a:t>
            </a:r>
            <a:r>
              <a:rPr lang="en-US" b="1" dirty="0" err="1"/>
              <a:t>propagate.nested_sample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8716097" y="1525889"/>
            <a:ext cx="3475903" cy="482724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/graph</a:t>
            </a:r>
          </a:p>
          <a:p>
            <a:r>
              <a:rPr lang="en-US" sz="1600" dirty="0">
                <a:solidFill>
                  <a:schemeClr val="tx1"/>
                </a:solidFill>
              </a:rPr>
              <a:t>Graph-based visualizations.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8651" y="1525890"/>
            <a:ext cx="2972008" cy="207402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result.py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Analysis and save/load of simulation results.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Result</a:t>
            </a:r>
            <a:r>
              <a:rPr lang="en-US" sz="1600" dirty="0">
                <a:solidFill>
                  <a:schemeClr val="tx1"/>
                </a:solidFill>
              </a:rPr>
              <a:t>: Class for storing and analyzing results from a simulation specified in 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</a:rPr>
              <a:t>desired_result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argument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3106132" y="1525889"/>
            <a:ext cx="2775564" cy="393537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Construction of analyses based on samples.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: FMEA-like assessment with faults, probabilities, and costs.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Comparison: </a:t>
            </a:r>
            <a:r>
              <a:rPr lang="en-US" sz="1600" dirty="0">
                <a:solidFill>
                  <a:schemeClr val="tx1"/>
                </a:solidFill>
              </a:rPr>
              <a:t>Class for comparing different metrics over different scenarios in a </a:t>
            </a:r>
            <a:r>
              <a:rPr lang="en-US" sz="1600" dirty="0" err="1">
                <a:solidFill>
                  <a:schemeClr val="tx1"/>
                </a:solidFill>
              </a:rPr>
              <a:t>ParameterSample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Faultsample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NominalEnvelope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 Class for determining nominal envelope of system over a </a:t>
            </a:r>
            <a:r>
              <a:rPr lang="en-US" sz="1600" dirty="0" err="1">
                <a:solidFill>
                  <a:schemeClr val="tx1"/>
                </a:solidFill>
              </a:rPr>
              <a:t>ParameterSample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77" y="5777241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5BFB8611-F122-DA60-B3A7-D1B438994E2D}"/>
              </a:ext>
            </a:extLst>
          </p:cNvPr>
          <p:cNvSpPr/>
          <p:nvPr/>
        </p:nvSpPr>
        <p:spPr>
          <a:xfrm>
            <a:off x="1" y="466132"/>
            <a:ext cx="12117786" cy="60519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Basic analysis utilities (plotting, calculations,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) used throughout.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726" y="614503"/>
            <a:ext cx="1745673" cy="398790"/>
          </a:xfrm>
          <a:prstGeom prst="rect">
            <a:avLst/>
          </a:prstGeom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8183204-4E4B-7B56-7B2B-3F31B77B5F17}"/>
              </a:ext>
            </a:extLst>
          </p:cNvPr>
          <p:cNvSpPr/>
          <p:nvPr/>
        </p:nvSpPr>
        <p:spPr>
          <a:xfrm>
            <a:off x="8651" y="4042063"/>
            <a:ext cx="2983884" cy="207402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history.py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Logging, processing, and simulation histories.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History</a:t>
            </a:r>
            <a:r>
              <a:rPr lang="en-US" sz="1600" dirty="0">
                <a:solidFill>
                  <a:schemeClr val="tx1"/>
                </a:solidFill>
              </a:rPr>
              <a:t>: Class for logging and analyzing results from a simulation specified by tracking options.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4E68D44-CB30-B882-061B-B957F2F5E7F9}"/>
              </a:ext>
            </a:extLst>
          </p:cNvPr>
          <p:cNvSpPr/>
          <p:nvPr/>
        </p:nvSpPr>
        <p:spPr>
          <a:xfrm>
            <a:off x="6021537" y="1525887"/>
            <a:ext cx="2570566" cy="29297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phases.py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Analysis of phases of operation in the system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PhaseMap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Class for interacting with model phases of operation for sampling and analysis.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from_hist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method for generating </a:t>
            </a:r>
            <a:r>
              <a:rPr lang="en-US" sz="1600" dirty="0" err="1">
                <a:solidFill>
                  <a:schemeClr val="tx1"/>
                </a:solidFill>
              </a:rPr>
              <a:t>PhaseMaps</a:t>
            </a:r>
            <a:r>
              <a:rPr lang="en-US" sz="1600" dirty="0">
                <a:solidFill>
                  <a:schemeClr val="tx1"/>
                </a:solidFill>
              </a:rPr>
              <a:t> from throughout a model.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557C6E-272A-E11E-08CB-25C971DB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786" y="441593"/>
            <a:ext cx="1399404" cy="6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pandas (software) - Wikipedia">
            <a:extLst>
              <a:ext uri="{FF2B5EF4-FFF2-40B4-BE49-F238E27FC236}">
                <a16:creationId xmlns:a16="http://schemas.microsoft.com/office/drawing/2014/main" id="{CDB94E6C-B997-7EC8-724A-FEEE544B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085" y="504865"/>
            <a:ext cx="1529234" cy="61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2119A8-D698-909E-D2E5-9508E7CCF5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494655" y="1071325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7DEE9E-9CD5-A418-7DE6-54DC87DBDECE}"/>
              </a:ext>
            </a:extLst>
          </p:cNvPr>
          <p:cNvCxnSpPr>
            <a:cxnSpLocks/>
          </p:cNvCxnSpPr>
          <p:nvPr/>
        </p:nvCxnSpPr>
        <p:spPr>
          <a:xfrm flipV="1">
            <a:off x="4493914" y="1071324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8A6D77-39E5-E0D2-3362-41F2D037FA64}"/>
              </a:ext>
            </a:extLst>
          </p:cNvPr>
          <p:cNvCxnSpPr>
            <a:cxnSpLocks/>
          </p:cNvCxnSpPr>
          <p:nvPr/>
        </p:nvCxnSpPr>
        <p:spPr>
          <a:xfrm flipV="1">
            <a:off x="7298896" y="1071322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440F6-58FA-B609-7BBD-EF997BE1457C}"/>
              </a:ext>
            </a:extLst>
          </p:cNvPr>
          <p:cNvCxnSpPr>
            <a:cxnSpLocks/>
          </p:cNvCxnSpPr>
          <p:nvPr/>
        </p:nvCxnSpPr>
        <p:spPr>
          <a:xfrm flipV="1">
            <a:off x="1397673" y="3599915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F081A5-594D-F87A-A434-1549C23E144B}"/>
              </a:ext>
            </a:extLst>
          </p:cNvPr>
          <p:cNvCxnSpPr>
            <a:cxnSpLocks/>
          </p:cNvCxnSpPr>
          <p:nvPr/>
        </p:nvCxnSpPr>
        <p:spPr>
          <a:xfrm flipV="1">
            <a:off x="10466526" y="1071322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6FCDDE0-2BC9-7D13-3256-1274F9535E88}"/>
              </a:ext>
            </a:extLst>
          </p:cNvPr>
          <p:cNvSpPr/>
          <p:nvPr/>
        </p:nvSpPr>
        <p:spPr>
          <a:xfrm>
            <a:off x="8804525" y="3225525"/>
            <a:ext cx="3324001" cy="113969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base.py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Generic graph-based visualizations.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Graph: </a:t>
            </a:r>
            <a:r>
              <a:rPr lang="en-US" sz="1600" dirty="0">
                <a:solidFill>
                  <a:schemeClr val="tx1"/>
                </a:solidFill>
              </a:rPr>
              <a:t>Base class for displaying and interacting with graphs.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1836C59-11E6-FBBE-895B-14262CF2A8D7}"/>
              </a:ext>
            </a:extLst>
          </p:cNvPr>
          <p:cNvSpPr/>
          <p:nvPr/>
        </p:nvSpPr>
        <p:spPr>
          <a:xfrm>
            <a:off x="8716097" y="2149559"/>
            <a:ext cx="1742359" cy="80037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label.py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Defines graph labels.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8279F10-B53E-23F2-92DF-C0404D68590C}"/>
              </a:ext>
            </a:extLst>
          </p:cNvPr>
          <p:cNvSpPr/>
          <p:nvPr/>
        </p:nvSpPr>
        <p:spPr>
          <a:xfrm>
            <a:off x="8792047" y="4622627"/>
            <a:ext cx="3324001" cy="113969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Graph visualizations for models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ModelGraph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Class to represent model constructs as graphs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26DF5D43-C707-DDDB-8DFA-5BC6597D438F}"/>
              </a:ext>
            </a:extLst>
          </p:cNvPr>
          <p:cNvSpPr/>
          <p:nvPr/>
        </p:nvSpPr>
        <p:spPr>
          <a:xfrm>
            <a:off x="10458575" y="2143581"/>
            <a:ext cx="1742358" cy="80037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style.py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Defines node and edge styles.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C4125A-EAED-FF7E-18A7-EFF67A7FB8C9}"/>
              </a:ext>
            </a:extLst>
          </p:cNvPr>
          <p:cNvCxnSpPr>
            <a:cxnSpLocks/>
          </p:cNvCxnSpPr>
          <p:nvPr/>
        </p:nvCxnSpPr>
        <p:spPr>
          <a:xfrm flipV="1">
            <a:off x="9513325" y="2943956"/>
            <a:ext cx="0" cy="281569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53837F-3657-A60D-41A1-BA981EA87136}"/>
              </a:ext>
            </a:extLst>
          </p:cNvPr>
          <p:cNvCxnSpPr>
            <a:cxnSpLocks/>
          </p:cNvCxnSpPr>
          <p:nvPr/>
        </p:nvCxnSpPr>
        <p:spPr>
          <a:xfrm flipV="1">
            <a:off x="11329754" y="2937849"/>
            <a:ext cx="0" cy="287676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5C5F95-ADB8-495F-227D-B258CCF4A766}"/>
              </a:ext>
            </a:extLst>
          </p:cNvPr>
          <p:cNvCxnSpPr>
            <a:cxnSpLocks/>
          </p:cNvCxnSpPr>
          <p:nvPr/>
        </p:nvCxnSpPr>
        <p:spPr>
          <a:xfrm flipV="1">
            <a:off x="10466525" y="4330630"/>
            <a:ext cx="0" cy="286137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E3E3584-227D-7E46-0587-6F88879284F0}"/>
              </a:ext>
            </a:extLst>
          </p:cNvPr>
          <p:cNvSpPr/>
          <p:nvPr/>
        </p:nvSpPr>
        <p:spPr>
          <a:xfrm>
            <a:off x="646999" y="4653965"/>
            <a:ext cx="1583017" cy="347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E2ED7F-4DC9-2335-F24F-A1C31AA19CD2}"/>
              </a:ext>
            </a:extLst>
          </p:cNvPr>
          <p:cNvSpPr/>
          <p:nvPr/>
        </p:nvSpPr>
        <p:spPr>
          <a:xfrm>
            <a:off x="613775" y="4368335"/>
            <a:ext cx="2334698" cy="347847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FDA4EB-098B-1E78-EDBE-908157E2832A}"/>
              </a:ext>
            </a:extLst>
          </p:cNvPr>
          <p:cNvSpPr/>
          <p:nvPr/>
        </p:nvSpPr>
        <p:spPr>
          <a:xfrm>
            <a:off x="646999" y="3765232"/>
            <a:ext cx="4100829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0A73A-8B97-E20D-C276-F3F28FF97A4D}"/>
              </a:ext>
            </a:extLst>
          </p:cNvPr>
          <p:cNvSpPr/>
          <p:nvPr/>
        </p:nvSpPr>
        <p:spPr>
          <a:xfrm>
            <a:off x="5145561" y="1938114"/>
            <a:ext cx="4992785" cy="334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3E456E-4943-61DF-34C0-62DB5DA7A545}"/>
              </a:ext>
            </a:extLst>
          </p:cNvPr>
          <p:cNvSpPr/>
          <p:nvPr/>
        </p:nvSpPr>
        <p:spPr>
          <a:xfrm>
            <a:off x="5145562" y="1367209"/>
            <a:ext cx="26477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08E9D8-9C65-7752-4B6F-87BEE9AB394D}"/>
              </a:ext>
            </a:extLst>
          </p:cNvPr>
          <p:cNvSpPr/>
          <p:nvPr/>
        </p:nvSpPr>
        <p:spPr>
          <a:xfrm>
            <a:off x="994561" y="1214301"/>
            <a:ext cx="865097" cy="5678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4D2E71-19F1-3EBF-3C2C-0079DFF87A09}"/>
              </a:ext>
            </a:extLst>
          </p:cNvPr>
          <p:cNvSpPr/>
          <p:nvPr/>
        </p:nvSpPr>
        <p:spPr>
          <a:xfrm>
            <a:off x="1809557" y="1214301"/>
            <a:ext cx="653726" cy="5678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88504-BF51-14F1-B1F5-5BF81B37EC09}"/>
              </a:ext>
            </a:extLst>
          </p:cNvPr>
          <p:cNvSpPr/>
          <p:nvPr/>
        </p:nvSpPr>
        <p:spPr>
          <a:xfrm>
            <a:off x="2375490" y="1214301"/>
            <a:ext cx="1468722" cy="5678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70845-5D0F-5ACA-9BCF-31CFC714FB7B}"/>
              </a:ext>
            </a:extLst>
          </p:cNvPr>
          <p:cNvSpPr/>
          <p:nvPr/>
        </p:nvSpPr>
        <p:spPr>
          <a:xfrm>
            <a:off x="764651" y="956664"/>
            <a:ext cx="3900652" cy="9330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StateName</a:t>
            </a:r>
            <a:r>
              <a:rPr lang="en-US" sz="1600" dirty="0"/>
              <a:t>(State):</a:t>
            </a:r>
          </a:p>
          <a:p>
            <a:r>
              <a:rPr lang="en-US" sz="1600" dirty="0"/>
              <a:t>    varname1: float = 1.0</a:t>
            </a:r>
          </a:p>
          <a:p>
            <a:r>
              <a:rPr lang="en-US" sz="1600" dirty="0"/>
              <a:t>    varname2: str = “</a:t>
            </a:r>
            <a:r>
              <a:rPr lang="en-US" sz="1600" dirty="0" err="1"/>
              <a:t>default_value</a:t>
            </a:r>
            <a:r>
              <a:rPr lang="en-US" sz="1600" dirty="0"/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4A9F2-AB40-E7B4-93E6-86058C2BEB8C}"/>
              </a:ext>
            </a:extLst>
          </p:cNvPr>
          <p:cNvSpPr/>
          <p:nvPr/>
        </p:nvSpPr>
        <p:spPr>
          <a:xfrm>
            <a:off x="5026521" y="884341"/>
            <a:ext cx="5533509" cy="12876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ParameterName</a:t>
            </a:r>
            <a:r>
              <a:rPr lang="en-US" sz="1600" dirty="0"/>
              <a:t>(Parameter):</a:t>
            </a:r>
          </a:p>
          <a:p>
            <a:r>
              <a:rPr lang="en-US" sz="1600" dirty="0"/>
              <a:t>    varname1: float = 1.0</a:t>
            </a:r>
          </a:p>
          <a:p>
            <a:r>
              <a:rPr lang="en-US" sz="1600" dirty="0"/>
              <a:t>    varname1_range = (0.0, 10.0)</a:t>
            </a:r>
          </a:p>
          <a:p>
            <a:r>
              <a:rPr lang="en-US" sz="1600" dirty="0"/>
              <a:t>    varname2 : str = “</a:t>
            </a:r>
            <a:r>
              <a:rPr lang="en-US" sz="1600" dirty="0" err="1"/>
              <a:t>default_value</a:t>
            </a:r>
            <a:r>
              <a:rPr lang="en-US" sz="1600" dirty="0"/>
              <a:t>”</a:t>
            </a:r>
          </a:p>
          <a:p>
            <a:r>
              <a:rPr lang="en-US" sz="1600" dirty="0"/>
              <a:t>    varname2_set = (“</a:t>
            </a:r>
            <a:r>
              <a:rPr lang="en-US" sz="1600" dirty="0" err="1"/>
              <a:t>default_value</a:t>
            </a:r>
            <a:r>
              <a:rPr lang="en-US" sz="1600" dirty="0"/>
              <a:t>”, “</a:t>
            </a:r>
            <a:r>
              <a:rPr lang="en-US" sz="1600" dirty="0" err="1"/>
              <a:t>other_possible_value</a:t>
            </a:r>
            <a:r>
              <a:rPr lang="en-US" sz="1600" dirty="0"/>
              <a:t>”)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732F1-90B0-DA8E-3B66-8C9633111125}"/>
              </a:ext>
            </a:extLst>
          </p:cNvPr>
          <p:cNvSpPr/>
          <p:nvPr/>
        </p:nvSpPr>
        <p:spPr>
          <a:xfrm>
            <a:off x="438079" y="3681725"/>
            <a:ext cx="5533509" cy="12876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ModeName</a:t>
            </a:r>
            <a:r>
              <a:rPr lang="en-US" sz="1600" dirty="0"/>
              <a:t>(Mode):</a:t>
            </a:r>
          </a:p>
          <a:p>
            <a:r>
              <a:rPr lang="en-US" sz="1600" dirty="0"/>
              <a:t>    fault_faultname1 = (0.001, 200.0),</a:t>
            </a:r>
          </a:p>
          <a:p>
            <a:r>
              <a:rPr lang="en-US" sz="1600" dirty="0"/>
              <a:t>    fault_faultname2 = (0.00001, 100.0, {‘on’: 1.0})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opermodes</a:t>
            </a:r>
            <a:r>
              <a:rPr lang="en-US" sz="1600" dirty="0"/>
              <a:t> = (“off”, “on”)</a:t>
            </a:r>
          </a:p>
          <a:p>
            <a:r>
              <a:rPr lang="en-US" sz="1600" dirty="0"/>
              <a:t>    mode: str = “off”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65AE3-4F9A-EDD0-019A-5A7994D97D75}"/>
              </a:ext>
            </a:extLst>
          </p:cNvPr>
          <p:cNvSpPr txBox="1"/>
          <p:nvPr/>
        </p:nvSpPr>
        <p:spPr>
          <a:xfrm>
            <a:off x="289055" y="225584"/>
            <a:ext cx="461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classes are used to represent variables (called fields) that change over time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4FEB2-B158-D527-32D3-6F942715F958}"/>
              </a:ext>
            </a:extLst>
          </p:cNvPr>
          <p:cNvSpPr txBox="1"/>
          <p:nvPr/>
        </p:nvSpPr>
        <p:spPr>
          <a:xfrm>
            <a:off x="5283555" y="95362"/>
            <a:ext cx="54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 classes are used to represent variables that don’t change over time, with similar syntax to States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ECC82-9084-E2C6-CAF2-AA2E726052B8}"/>
              </a:ext>
            </a:extLst>
          </p:cNvPr>
          <p:cNvSpPr txBox="1"/>
          <p:nvPr/>
        </p:nvSpPr>
        <p:spPr>
          <a:xfrm>
            <a:off x="432935" y="3030090"/>
            <a:ext cx="5856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 classes are used to represent modes (faults and operational modes) that could occur in the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857048-6292-CD42-0F46-CBCFA871371E}"/>
              </a:ext>
            </a:extLst>
          </p:cNvPr>
          <p:cNvSpPr/>
          <p:nvPr/>
        </p:nvSpPr>
        <p:spPr>
          <a:xfrm>
            <a:off x="438079" y="2034988"/>
            <a:ext cx="1287889" cy="521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7F69E7-6A81-066C-FC09-D8FFFC050E51}"/>
              </a:ext>
            </a:extLst>
          </p:cNvPr>
          <p:cNvSpPr/>
          <p:nvPr/>
        </p:nvSpPr>
        <p:spPr>
          <a:xfrm>
            <a:off x="1809557" y="2040292"/>
            <a:ext cx="1287889" cy="5216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 type or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42B17-396E-6512-A2B8-923EEFEF084B}"/>
              </a:ext>
            </a:extLst>
          </p:cNvPr>
          <p:cNvSpPr/>
          <p:nvPr/>
        </p:nvSpPr>
        <p:spPr>
          <a:xfrm>
            <a:off x="3142607" y="2034988"/>
            <a:ext cx="1287889" cy="5216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initial value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9E0321-99F7-ED50-3F09-17A712A75D57}"/>
              </a:ext>
            </a:extLst>
          </p:cNvPr>
          <p:cNvCxnSpPr>
            <a:cxnSpLocks/>
          </p:cNvCxnSpPr>
          <p:nvPr/>
        </p:nvCxnSpPr>
        <p:spPr>
          <a:xfrm flipV="1">
            <a:off x="1427109" y="1761807"/>
            <a:ext cx="0" cy="286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C921A3-553F-51CB-BFC2-9DDA8D52E77E}"/>
              </a:ext>
            </a:extLst>
          </p:cNvPr>
          <p:cNvCxnSpPr>
            <a:cxnSpLocks/>
          </p:cNvCxnSpPr>
          <p:nvPr/>
        </p:nvCxnSpPr>
        <p:spPr>
          <a:xfrm flipV="1">
            <a:off x="2136420" y="1723204"/>
            <a:ext cx="0" cy="3255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E668A8-9C40-21D8-275F-DC363707A2E6}"/>
              </a:ext>
            </a:extLst>
          </p:cNvPr>
          <p:cNvCxnSpPr>
            <a:cxnSpLocks/>
          </p:cNvCxnSpPr>
          <p:nvPr/>
        </p:nvCxnSpPr>
        <p:spPr>
          <a:xfrm flipV="1">
            <a:off x="3361425" y="1761806"/>
            <a:ext cx="0" cy="28690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CA6D54C-73E7-F1A4-75FC-2D6AE5C0E7F5}"/>
              </a:ext>
            </a:extLst>
          </p:cNvPr>
          <p:cNvSpPr/>
          <p:nvPr/>
        </p:nvSpPr>
        <p:spPr>
          <a:xfrm>
            <a:off x="8244483" y="1265737"/>
            <a:ext cx="2780869" cy="521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varname1_range defines allowable range for the variable varname1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457197-5BC2-81D4-8BDF-3136762C4A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779701" y="1526538"/>
            <a:ext cx="464782" cy="0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07B8E-3DA1-8361-A75E-DE9C3C869472}"/>
              </a:ext>
            </a:extLst>
          </p:cNvPr>
          <p:cNvSpPr/>
          <p:nvPr/>
        </p:nvSpPr>
        <p:spPr>
          <a:xfrm>
            <a:off x="5214557" y="2479817"/>
            <a:ext cx="4854792" cy="334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varname2_set defines allowable values for the field varname2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7CBD60-B28E-AE5F-819B-E8BD8B2414C7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7641953" y="2272208"/>
            <a:ext cx="1" cy="20760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3816940-3C78-5CE3-EE3F-B3D9B83A216E}"/>
              </a:ext>
            </a:extLst>
          </p:cNvPr>
          <p:cNvSpPr/>
          <p:nvPr/>
        </p:nvSpPr>
        <p:spPr>
          <a:xfrm>
            <a:off x="5801318" y="3752227"/>
            <a:ext cx="4900894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Dictionary of fault names and their optional properties (rate, repair cost, phases they could occur and their rates)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C6AB08-9845-2B2C-83A9-7C465BC32BB2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4747828" y="4087109"/>
            <a:ext cx="1053490" cy="10682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A1009E7-841C-B432-336E-5EE4C7C50728}"/>
              </a:ext>
            </a:extLst>
          </p:cNvPr>
          <p:cNvSpPr/>
          <p:nvPr/>
        </p:nvSpPr>
        <p:spPr>
          <a:xfrm>
            <a:off x="5801317" y="4399342"/>
            <a:ext cx="3921180" cy="347847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List of potential operational modes (if multiple)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EA0CCF-AEFC-69E3-BF3D-5904354ADCCD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2948473" y="4573266"/>
            <a:ext cx="2852844" cy="9645"/>
          </a:xfrm>
          <a:prstGeom prst="straightConnector1">
            <a:avLst/>
          </a:prstGeom>
          <a:ln w="38100">
            <a:solidFill>
              <a:srgbClr val="F91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5448C8D-658C-BEBE-C7E5-E785FDD5473B}"/>
              </a:ext>
            </a:extLst>
          </p:cNvPr>
          <p:cNvSpPr/>
          <p:nvPr/>
        </p:nvSpPr>
        <p:spPr>
          <a:xfrm>
            <a:off x="5801317" y="4747189"/>
            <a:ext cx="3566617" cy="347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mode (if multiple modes/not nominal)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0CFA39-6CF8-D764-D9D7-5B6B7790AB18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2263240" y="4875589"/>
            <a:ext cx="3538077" cy="455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19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05E7D8F-7178-C0FA-3C79-7BC494D2EE9F}"/>
              </a:ext>
            </a:extLst>
          </p:cNvPr>
          <p:cNvSpPr/>
          <p:nvPr/>
        </p:nvSpPr>
        <p:spPr>
          <a:xfrm>
            <a:off x="596306" y="2011624"/>
            <a:ext cx="3626498" cy="55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6D857-88DA-B68B-F22B-703A29FCCABD}"/>
              </a:ext>
            </a:extLst>
          </p:cNvPr>
          <p:cNvSpPr/>
          <p:nvPr/>
        </p:nvSpPr>
        <p:spPr>
          <a:xfrm>
            <a:off x="514110" y="2688349"/>
            <a:ext cx="5285570" cy="1089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FC196C-C8D8-5A27-5F55-F9FA6125A8AF}"/>
              </a:ext>
            </a:extLst>
          </p:cNvPr>
          <p:cNvSpPr/>
          <p:nvPr/>
        </p:nvSpPr>
        <p:spPr>
          <a:xfrm>
            <a:off x="626989" y="2378458"/>
            <a:ext cx="2349924" cy="3189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6DC6C-1BE0-BE94-FAB1-0037AA89F8FF}"/>
              </a:ext>
            </a:extLst>
          </p:cNvPr>
          <p:cNvSpPr/>
          <p:nvPr/>
        </p:nvSpPr>
        <p:spPr>
          <a:xfrm>
            <a:off x="736266" y="1587759"/>
            <a:ext cx="1188098" cy="410613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9DAFC3-4513-6A0A-BD32-2807BA04FCBE}"/>
              </a:ext>
            </a:extLst>
          </p:cNvPr>
          <p:cNvSpPr/>
          <p:nvPr/>
        </p:nvSpPr>
        <p:spPr>
          <a:xfrm>
            <a:off x="490100" y="1395203"/>
            <a:ext cx="5337571" cy="25921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FlowName</a:t>
            </a:r>
            <a:r>
              <a:rPr lang="en-US" sz="1600" dirty="0"/>
              <a:t>(Flow):</a:t>
            </a:r>
          </a:p>
          <a:p>
            <a:r>
              <a:rPr lang="en-US" sz="1600" dirty="0"/>
              <a:t>    __slots__ = ()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container_s</a:t>
            </a:r>
            <a:r>
              <a:rPr lang="en-US" sz="1600" dirty="0"/>
              <a:t> = </a:t>
            </a:r>
            <a:r>
              <a:rPr lang="en-US" sz="1600" dirty="0" err="1"/>
              <a:t>StateName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container_p</a:t>
            </a:r>
            <a:r>
              <a:rPr lang="en-US" sz="1600" dirty="0"/>
              <a:t> = </a:t>
            </a:r>
            <a:r>
              <a:rPr lang="en-US" sz="1600" dirty="0" err="1"/>
              <a:t>ParameterName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[‘</a:t>
            </a:r>
            <a:r>
              <a:rPr lang="en-US" sz="1600" dirty="0" err="1"/>
              <a:t>s’,’m</a:t>
            </a:r>
            <a:r>
              <a:rPr lang="en-US" sz="1600" dirty="0"/>
              <a:t>’]</a:t>
            </a:r>
          </a:p>
          <a:p>
            <a:r>
              <a:rPr lang="en-US" sz="1600" dirty="0"/>
              <a:t> def </a:t>
            </a:r>
            <a:r>
              <a:rPr lang="en-US" sz="1600" dirty="0" err="1"/>
              <a:t>indicate_XXX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(e.g., </a:t>
            </a:r>
            <a:r>
              <a:rPr lang="en-US" sz="1600" dirty="0" err="1">
                <a:highlight>
                  <a:srgbClr val="00FF00"/>
                </a:highlight>
              </a:rPr>
              <a:t>self.s.state</a:t>
            </a:r>
            <a:r>
              <a:rPr lang="en-US" sz="1600" dirty="0">
                <a:highlight>
                  <a:srgbClr val="00FF00"/>
                </a:highlight>
              </a:rPr>
              <a:t>&gt;threshold) which is logged in the history and may be used to terminate simulations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B1DDA-981F-C8FD-739D-8709EDF53B4B}"/>
              </a:ext>
            </a:extLst>
          </p:cNvPr>
          <p:cNvSpPr/>
          <p:nvPr/>
        </p:nvSpPr>
        <p:spPr>
          <a:xfrm>
            <a:off x="6283150" y="1453846"/>
            <a:ext cx="5540993" cy="544525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Classes in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fmdtools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rely heavily on __slots__ for performance and type-safety. If no non-standard attributes are added, leave this blank.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4D8BB3-EA70-3278-5DC5-1A5F4460017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924364" y="1726109"/>
            <a:ext cx="4358786" cy="78914"/>
          </a:xfrm>
          <a:prstGeom prst="straightConnector1">
            <a:avLst/>
          </a:prstGeom>
          <a:ln w="38100">
            <a:solidFill>
              <a:srgbClr val="FA7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C7F11E-A072-A4AD-F38A-E3E4DF026A82}"/>
              </a:ext>
            </a:extLst>
          </p:cNvPr>
          <p:cNvSpPr/>
          <p:nvPr/>
        </p:nvSpPr>
        <p:spPr>
          <a:xfrm>
            <a:off x="6285265" y="2066925"/>
            <a:ext cx="5538878" cy="630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which container classes play specific Flow </a:t>
            </a:r>
            <a:r>
              <a:rPr lang="en-US" sz="1400" b="1" dirty="0">
                <a:solidFill>
                  <a:schemeClr val="tx1"/>
                </a:solidFill>
              </a:rPr>
              <a:t>roles </a:t>
            </a:r>
            <a:r>
              <a:rPr lang="en-US" sz="1400" dirty="0">
                <a:solidFill>
                  <a:schemeClr val="tx1"/>
                </a:solidFill>
              </a:rPr>
              <a:t>(e.g., s corresponds to the state role, p corresponds to a parameter role, m corresponds to the mode role,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E1143D-39EF-EF61-5A8C-1F769C7E2B5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177875" y="2323532"/>
            <a:ext cx="2107390" cy="58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A68BA-1FEA-C881-36F8-4A1E9300C7D7}"/>
              </a:ext>
            </a:extLst>
          </p:cNvPr>
          <p:cNvSpPr/>
          <p:nvPr/>
        </p:nvSpPr>
        <p:spPr>
          <a:xfrm>
            <a:off x="6283150" y="3478717"/>
            <a:ext cx="5540993" cy="50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Flow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flow.i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49163A-33FF-1950-9ACC-BF0584A16ED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065991" y="3426469"/>
            <a:ext cx="1217159" cy="3065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4E031-A442-C267-76D9-5349371FBA62}"/>
              </a:ext>
            </a:extLst>
          </p:cNvPr>
          <p:cNvSpPr/>
          <p:nvPr/>
        </p:nvSpPr>
        <p:spPr>
          <a:xfrm>
            <a:off x="6283150" y="2749677"/>
            <a:ext cx="5540993" cy="7406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history (</a:t>
            </a:r>
            <a:r>
              <a:rPr lang="en-US" sz="1400" dirty="0" err="1">
                <a:solidFill>
                  <a:schemeClr val="tx1"/>
                </a:solidFill>
              </a:rPr>
              <a:t>fxnname.h</a:t>
            </a:r>
            <a:r>
              <a:rPr lang="en-US" sz="1400" dirty="0">
                <a:solidFill>
                  <a:schemeClr val="tx1"/>
                </a:solidFill>
              </a:rPr>
              <a:t>)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track parameter at model instantiation.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AFA92A-F557-0EE4-FF2D-62C6EE1362E2}"/>
              </a:ext>
            </a:extLst>
          </p:cNvPr>
          <p:cNvCxnSpPr>
            <a:cxnSpLocks/>
          </p:cNvCxnSpPr>
          <p:nvPr/>
        </p:nvCxnSpPr>
        <p:spPr>
          <a:xfrm flipH="1" flipV="1">
            <a:off x="2860535" y="2586456"/>
            <a:ext cx="3422615" cy="371346"/>
          </a:xfrm>
          <a:prstGeom prst="straightConnector1">
            <a:avLst/>
          </a:prstGeom>
          <a:ln w="38100">
            <a:solidFill>
              <a:srgbClr val="FF8A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27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3A252-A017-976B-7771-035403786F0E}"/>
              </a:ext>
            </a:extLst>
          </p:cNvPr>
          <p:cNvSpPr/>
          <p:nvPr/>
        </p:nvSpPr>
        <p:spPr>
          <a:xfrm>
            <a:off x="4029199" y="337102"/>
            <a:ext cx="2304426" cy="459800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639FBB-FEB5-DA38-1257-27E1770ED7AB}"/>
              </a:ext>
            </a:extLst>
          </p:cNvPr>
          <p:cNvSpPr/>
          <p:nvPr/>
        </p:nvSpPr>
        <p:spPr>
          <a:xfrm>
            <a:off x="3823439" y="2886436"/>
            <a:ext cx="6430023" cy="2192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4036872" y="2386227"/>
            <a:ext cx="3639847" cy="4885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036873" y="2161579"/>
            <a:ext cx="1976763" cy="221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036873" y="1876641"/>
            <a:ext cx="2601157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57DC22-740F-82D7-A00D-42CF44D23CA6}"/>
              </a:ext>
            </a:extLst>
          </p:cNvPr>
          <p:cNvSpPr/>
          <p:nvPr/>
        </p:nvSpPr>
        <p:spPr>
          <a:xfrm>
            <a:off x="4036873" y="1414401"/>
            <a:ext cx="4225772" cy="4885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036874" y="669126"/>
            <a:ext cx="2601156" cy="745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0" y="1782889"/>
            <a:ext cx="3480540" cy="1090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history (</a:t>
            </a:r>
            <a:r>
              <a:rPr lang="en-US" sz="1400" dirty="0" err="1">
                <a:solidFill>
                  <a:schemeClr val="tx1"/>
                </a:solidFill>
              </a:rPr>
              <a:t>fxnname.h</a:t>
            </a:r>
            <a:r>
              <a:rPr lang="en-US" sz="1400" dirty="0">
                <a:solidFill>
                  <a:schemeClr val="tx1"/>
                </a:solidFill>
              </a:rPr>
              <a:t>)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parameter during model instantiation.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27A4B-E6D1-E3FB-020B-333E46CFE23E}"/>
              </a:ext>
            </a:extLst>
          </p:cNvPr>
          <p:cNvSpPr/>
          <p:nvPr/>
        </p:nvSpPr>
        <p:spPr>
          <a:xfrm>
            <a:off x="0" y="648352"/>
            <a:ext cx="3480540" cy="1170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flow_XXX</a:t>
            </a:r>
            <a:r>
              <a:rPr lang="en-US" sz="1400" dirty="0">
                <a:solidFill>
                  <a:schemeClr val="tx1"/>
                </a:solidFill>
              </a:rPr>
              <a:t> is used to append a </a:t>
            </a:r>
            <a:r>
              <a:rPr lang="en-US" sz="1400" b="1" dirty="0">
                <a:solidFill>
                  <a:schemeClr val="tx1"/>
                </a:solidFill>
              </a:rPr>
              <a:t>flow </a:t>
            </a:r>
            <a:r>
              <a:rPr lang="en-US" sz="1400" dirty="0">
                <a:solidFill>
                  <a:schemeClr val="tx1"/>
                </a:solidFill>
              </a:rPr>
              <a:t>of given type that is named XXX to the function class. If the flow(s) has a different name outside the function (optional), </a:t>
            </a:r>
            <a:r>
              <a:rPr lang="en-US" sz="1400" dirty="0" err="1">
                <a:solidFill>
                  <a:schemeClr val="tx1"/>
                </a:solidFill>
              </a:rPr>
              <a:t>flownames</a:t>
            </a:r>
            <a:r>
              <a:rPr lang="en-US" sz="1400" dirty="0">
                <a:solidFill>
                  <a:schemeClr val="tx1"/>
                </a:solidFill>
              </a:rPr>
              <a:t> matches the external name to the internal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278397" y="758555"/>
            <a:ext cx="4602318" cy="630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which classes play specific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roles </a:t>
            </a:r>
            <a:r>
              <a:rPr lang="en-US" sz="1400" dirty="0">
                <a:solidFill>
                  <a:schemeClr val="tx1"/>
                </a:solidFill>
              </a:rPr>
              <a:t>(e.g., s corresponds to the state role, m corresponds to the mode role,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8240869" y="2313204"/>
            <a:ext cx="3639846" cy="8675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Optional</a:t>
            </a:r>
            <a:r>
              <a:rPr lang="en-US" sz="1400" dirty="0">
                <a:solidFill>
                  <a:schemeClr val="tx1"/>
                </a:solidFill>
              </a:rPr>
              <a:t> method to call to set up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in ways not already defined by role </a:t>
            </a:r>
            <a:r>
              <a:rPr lang="en-US" sz="1400" dirty="0" err="1">
                <a:solidFill>
                  <a:schemeClr val="tx1"/>
                </a:solidFill>
              </a:rPr>
              <a:t>initalization</a:t>
            </a:r>
            <a:r>
              <a:rPr lang="en-US" sz="1400" dirty="0">
                <a:solidFill>
                  <a:schemeClr val="tx1"/>
                </a:solidFill>
              </a:rPr>
              <a:t> (e.g., attaching local </a:t>
            </a:r>
            <a:r>
              <a:rPr lang="en-US" sz="1400" dirty="0" err="1">
                <a:solidFill>
                  <a:schemeClr val="tx1"/>
                </a:solidFill>
              </a:rPr>
              <a:t>MultiFlows</a:t>
            </a:r>
            <a:r>
              <a:rPr lang="en-US" sz="1400" dirty="0">
                <a:solidFill>
                  <a:schemeClr val="tx1"/>
                </a:solidFill>
              </a:rPr>
              <a:t> or setting initial values for States from Parameter)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 flipV="1">
            <a:off x="6638030" y="1041764"/>
            <a:ext cx="640367" cy="32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3E556-B5AF-E72D-AC7A-7B463B25E468}"/>
              </a:ext>
            </a:extLst>
          </p:cNvPr>
          <p:cNvCxnSpPr>
            <a:cxnSpLocks/>
          </p:cNvCxnSpPr>
          <p:nvPr/>
        </p:nvCxnSpPr>
        <p:spPr>
          <a:xfrm>
            <a:off x="3446694" y="1658664"/>
            <a:ext cx="644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3480540" y="2272550"/>
            <a:ext cx="6101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 flipH="1">
            <a:off x="6638030" y="2003056"/>
            <a:ext cx="183324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 flipH="1">
            <a:off x="7676719" y="2677020"/>
            <a:ext cx="56415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54CDA26-7188-7FC2-53F5-F949AB4666D7}"/>
              </a:ext>
            </a:extLst>
          </p:cNvPr>
          <p:cNvSpPr/>
          <p:nvPr/>
        </p:nvSpPr>
        <p:spPr>
          <a:xfrm>
            <a:off x="0" y="2873190"/>
            <a:ext cx="3480540" cy="725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the </a:t>
            </a:r>
            <a:r>
              <a:rPr lang="en-US" sz="1400" b="1" dirty="0">
                <a:solidFill>
                  <a:schemeClr val="tx1"/>
                </a:solidFill>
              </a:rPr>
              <a:t>behavior</a:t>
            </a:r>
            <a:r>
              <a:rPr lang="en-US" sz="1400" dirty="0">
                <a:solidFill>
                  <a:schemeClr val="tx1"/>
                </a:solidFill>
              </a:rPr>
              <a:t> of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and thus simulate at each time-step of the simulation.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B4D921-7315-0CD4-C005-045DA48F73E2}"/>
              </a:ext>
            </a:extLst>
          </p:cNvPr>
          <p:cNvCxnSpPr>
            <a:cxnSpLocks/>
          </p:cNvCxnSpPr>
          <p:nvPr/>
        </p:nvCxnSpPr>
        <p:spPr>
          <a:xfrm>
            <a:off x="3480540" y="3475090"/>
            <a:ext cx="351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1" y="3637400"/>
            <a:ext cx="3480540" cy="71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fxnname.i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8480026" y="1572546"/>
            <a:ext cx="3400689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Only necessary when the </a:t>
            </a:r>
            <a:r>
              <a:rPr lang="en-US" sz="1400" dirty="0" err="1">
                <a:solidFill>
                  <a:schemeClr val="tx1"/>
                </a:solidFill>
              </a:rPr>
              <a:t>functionblock</a:t>
            </a:r>
            <a:r>
              <a:rPr lang="en-US" sz="1400" dirty="0">
                <a:solidFill>
                  <a:schemeClr val="tx1"/>
                </a:solidFill>
              </a:rPr>
              <a:t> will be simulated individually.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480540" y="4070949"/>
            <a:ext cx="38480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1" y="4346769"/>
            <a:ext cx="3474004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when simulated individually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480540" y="4717178"/>
            <a:ext cx="384809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69ACA-439D-0139-BDDC-92349E69443D}"/>
              </a:ext>
            </a:extLst>
          </p:cNvPr>
          <p:cNvSpPr/>
          <p:nvPr/>
        </p:nvSpPr>
        <p:spPr>
          <a:xfrm>
            <a:off x="7153705" y="295911"/>
            <a:ext cx="3614416" cy="459800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Tuple of flows must be specified in __slots__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D07A8-4272-9244-7C8A-5D29FC870D5D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327490" y="512074"/>
            <a:ext cx="826215" cy="13737"/>
          </a:xfrm>
          <a:prstGeom prst="straightConnector1">
            <a:avLst/>
          </a:prstGeom>
          <a:ln w="38100">
            <a:solidFill>
              <a:srgbClr val="FA7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819093" y="3854765"/>
            <a:ext cx="6430023" cy="768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814747" y="4570834"/>
            <a:ext cx="6392648" cy="507638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815764" y="132785"/>
            <a:ext cx="6436682" cy="49456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FunctionName</a:t>
            </a:r>
            <a:r>
              <a:rPr lang="en-US" sz="1600" dirty="0"/>
              <a:t>(Function):</a:t>
            </a:r>
          </a:p>
          <a:p>
            <a:r>
              <a:rPr lang="en-US" sz="1600" dirty="0"/>
              <a:t>    __slots__ =(‘flowname1’,)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container_s</a:t>
            </a:r>
            <a:r>
              <a:rPr lang="en-US" sz="1600" dirty="0"/>
              <a:t> = </a:t>
            </a:r>
            <a:r>
              <a:rPr lang="en-US" sz="1600" dirty="0" err="1"/>
              <a:t>FunctionState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container_m</a:t>
            </a:r>
            <a:r>
              <a:rPr lang="en-US" sz="1600" dirty="0"/>
              <a:t> = </a:t>
            </a:r>
            <a:r>
              <a:rPr lang="en-US" sz="1600" dirty="0" err="1"/>
              <a:t>FunctionMode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container_t</a:t>
            </a:r>
            <a:r>
              <a:rPr lang="en-US" sz="1600" dirty="0"/>
              <a:t> = </a:t>
            </a:r>
            <a:r>
              <a:rPr lang="en-US" sz="1600" dirty="0" err="1"/>
              <a:t>FunctionTime</a:t>
            </a:r>
            <a:endParaRPr lang="en-US" sz="1600" dirty="0"/>
          </a:p>
          <a:p>
            <a:r>
              <a:rPr lang="en-US" sz="1600" dirty="0"/>
              <a:t>    flow_flowname1 = FlowClass1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flownames</a:t>
            </a:r>
            <a:r>
              <a:rPr lang="en-US" sz="1600" dirty="0"/>
              <a:t> = {“outsideflowname”:”flowname1”}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</a:t>
            </a:r>
            <a:r>
              <a:rPr lang="en-US" sz="1600" dirty="0" err="1"/>
              <a:t>end_time</a:t>
            </a:r>
            <a:r>
              <a:rPr lang="en-US" sz="1600" dirty="0"/>
              <a:t>’: </a:t>
            </a:r>
            <a:r>
              <a:rPr lang="en-US" sz="1600" dirty="0">
                <a:sym typeface="Wingdings" panose="05000000000000000000" pitchFamily="2" charset="2"/>
              </a:rPr>
              <a:t>100</a:t>
            </a:r>
            <a:r>
              <a:rPr lang="en-US" sz="1600" dirty="0"/>
              <a:t>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[‘</a:t>
            </a:r>
            <a:r>
              <a:rPr lang="en-US" sz="1600" dirty="0" err="1"/>
              <a:t>s’,’m</a:t>
            </a:r>
            <a:r>
              <a:rPr lang="en-US" sz="1600" dirty="0"/>
              <a:t>’]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init_block</a:t>
            </a:r>
            <a:r>
              <a:rPr lang="en-US" sz="1600" dirty="0"/>
              <a:t>(self,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&lt;e.g., </a:t>
            </a:r>
            <a:r>
              <a:rPr lang="en-US" sz="1600" dirty="0" err="1"/>
              <a:t>self.s.x</a:t>
            </a:r>
            <a:r>
              <a:rPr lang="en-US" sz="1600" dirty="0"/>
              <a:t> = 2.0&gt;</a:t>
            </a:r>
          </a:p>
          <a:p>
            <a:r>
              <a:rPr lang="en-US" sz="1600" dirty="0"/>
              <a:t>   def </a:t>
            </a:r>
            <a:r>
              <a:rPr lang="en-US" sz="1600" dirty="0" err="1"/>
              <a:t>static_behavior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static propagation steps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dynamic_behavior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dynamic propagation steps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indicate_XXX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(e.g., </a:t>
            </a:r>
            <a:r>
              <a:rPr lang="en-US" sz="1600" dirty="0" err="1">
                <a:highlight>
                  <a:srgbClr val="00FF00"/>
                </a:highlight>
              </a:rPr>
              <a:t>self.s.state</a:t>
            </a:r>
            <a:r>
              <a:rPr lang="en-US" sz="1600" dirty="0">
                <a:highlight>
                  <a:srgbClr val="00FF00"/>
                </a:highlight>
              </a:rPr>
              <a:t>&gt;threshold) which is logged in the history and may be used to terminate simulations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find_classification</a:t>
            </a:r>
            <a:r>
              <a:rPr lang="en-US" sz="1600" dirty="0"/>
              <a:t>(self, time):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</p:spTree>
    <p:extLst>
      <p:ext uri="{BB962C8B-B14F-4D97-AF65-F5344CB8AC3E}">
        <p14:creationId xmlns:p14="http://schemas.microsoft.com/office/powerpoint/2010/main" val="302037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926869" y="3429476"/>
            <a:ext cx="6738360" cy="117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902321" y="4649052"/>
            <a:ext cx="6697853" cy="843940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3926869" y="2024203"/>
            <a:ext cx="6738360" cy="1478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158792" y="1765140"/>
            <a:ext cx="2628088" cy="208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158792" y="1480201"/>
            <a:ext cx="3233595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158792" y="1256969"/>
            <a:ext cx="2177618" cy="190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904298" y="659249"/>
            <a:ext cx="6738360" cy="48337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ArchitectureName</a:t>
            </a:r>
            <a:r>
              <a:rPr lang="en-US" sz="1600" dirty="0"/>
              <a:t>(</a:t>
            </a:r>
            <a:r>
              <a:rPr lang="en-US" sz="1600" dirty="0" err="1"/>
              <a:t>FunctionArchitecture</a:t>
            </a:r>
            <a:r>
              <a:rPr lang="en-US" sz="1600" dirty="0"/>
              <a:t>):</a:t>
            </a:r>
          </a:p>
          <a:p>
            <a:r>
              <a:rPr lang="en-US" sz="1600" dirty="0"/>
              <a:t>    __slots__ = ()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container_p</a:t>
            </a:r>
            <a:r>
              <a:rPr lang="en-US" sz="1600" dirty="0"/>
              <a:t>= </a:t>
            </a:r>
            <a:r>
              <a:rPr lang="en-US" sz="1600" dirty="0" err="1"/>
              <a:t>ModelParam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</a:t>
            </a:r>
            <a:r>
              <a:rPr lang="en-US" sz="1600" dirty="0" err="1"/>
              <a:t>end_time</a:t>
            </a:r>
            <a:r>
              <a:rPr lang="en-US" sz="1600" dirty="0"/>
              <a:t>’:</a:t>
            </a:r>
            <a:r>
              <a:rPr lang="en-US" sz="1600" dirty="0">
                <a:sym typeface="Wingdings" panose="05000000000000000000" pitchFamily="2" charset="2"/>
              </a:rPr>
              <a:t> 100</a:t>
            </a:r>
            <a:r>
              <a:rPr lang="en-US" sz="1600" dirty="0"/>
              <a:t>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[“</a:t>
            </a:r>
            <a:r>
              <a:rPr lang="en-US" sz="1600" dirty="0" err="1"/>
              <a:t>fxns</a:t>
            </a:r>
            <a:r>
              <a:rPr lang="en-US" sz="1600" dirty="0"/>
              <a:t>”, “flows]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init_architecture</a:t>
            </a:r>
            <a:r>
              <a:rPr lang="en-US" sz="1600" dirty="0"/>
              <a:t>(self,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self.add_flow</a:t>
            </a:r>
            <a:r>
              <a:rPr lang="en-US" sz="1600" dirty="0"/>
              <a:t>(“</a:t>
            </a:r>
            <a:r>
              <a:rPr lang="en-US" sz="1600" dirty="0" err="1"/>
              <a:t>flowname</a:t>
            </a:r>
            <a:r>
              <a:rPr lang="en-US" sz="1600" dirty="0"/>
              <a:t>”, </a:t>
            </a:r>
            <a:r>
              <a:rPr lang="en-US" sz="1600" dirty="0" err="1"/>
              <a:t>FlowClass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self.add_fxn</a:t>
            </a:r>
            <a:r>
              <a:rPr lang="en-US" sz="1600" dirty="0"/>
              <a:t>(“</a:t>
            </a:r>
            <a:r>
              <a:rPr lang="en-US" sz="1600" dirty="0" err="1"/>
              <a:t>functionname</a:t>
            </a:r>
            <a:r>
              <a:rPr lang="en-US" sz="1600" dirty="0"/>
              <a:t>”, </a:t>
            </a:r>
            <a:r>
              <a:rPr lang="en-US" sz="1600" dirty="0" err="1"/>
              <a:t>FunctionClass</a:t>
            </a:r>
            <a:r>
              <a:rPr lang="en-US" sz="1600" dirty="0"/>
              <a:t>, “flowname1”, “flowname2”)</a:t>
            </a:r>
          </a:p>
          <a:p>
            <a:r>
              <a:rPr lang="en-US" sz="1600" dirty="0"/>
              <a:t>        …</a:t>
            </a:r>
          </a:p>
          <a:p>
            <a:endParaRPr lang="en-US" sz="1600" dirty="0"/>
          </a:p>
          <a:p>
            <a:r>
              <a:rPr lang="en-US" sz="1600" dirty="0"/>
              <a:t>def </a:t>
            </a:r>
            <a:r>
              <a:rPr lang="en-US" sz="1600" dirty="0" err="1"/>
              <a:t>indicate_XXX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(e.g., </a:t>
            </a:r>
            <a:r>
              <a:rPr lang="en-US" sz="1600" dirty="0" err="1">
                <a:highlight>
                  <a:srgbClr val="00FF00"/>
                </a:highlight>
              </a:rPr>
              <a:t>self.fxns</a:t>
            </a:r>
            <a:r>
              <a:rPr lang="en-US" sz="1600" dirty="0">
                <a:highlight>
                  <a:srgbClr val="00FF00"/>
                </a:highlight>
              </a:rPr>
              <a:t>[“</a:t>
            </a:r>
            <a:r>
              <a:rPr lang="en-US" sz="1600" dirty="0" err="1">
                <a:highlight>
                  <a:srgbClr val="00FF00"/>
                </a:highlight>
              </a:rPr>
              <a:t>functionname</a:t>
            </a:r>
            <a:r>
              <a:rPr lang="en-US" sz="1600" dirty="0">
                <a:highlight>
                  <a:srgbClr val="00FF00"/>
                </a:highlight>
              </a:rPr>
              <a:t>”].</a:t>
            </a:r>
            <a:r>
              <a:rPr lang="en-US" sz="1600" dirty="0" err="1">
                <a:highlight>
                  <a:srgbClr val="00FF00"/>
                </a:highlight>
              </a:rPr>
              <a:t>s.state</a:t>
            </a:r>
            <a:r>
              <a:rPr lang="en-US" sz="1600" dirty="0">
                <a:highlight>
                  <a:srgbClr val="00FF00"/>
                </a:highlight>
              </a:rPr>
              <a:t>&gt;threshold)</a:t>
            </a:r>
          </a:p>
          <a:p>
            <a:r>
              <a:rPr lang="en-US" sz="1600" dirty="0">
                <a:highlight>
                  <a:srgbClr val="00FF00"/>
                </a:highlight>
              </a:rPr>
              <a:t> which is logged in the history and may be used to terminate simulations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find_classification</a:t>
            </a:r>
            <a:r>
              <a:rPr lang="en-US" sz="1600" dirty="0"/>
              <a:t>(self, time):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7917287" y="1646681"/>
            <a:ext cx="4076593" cy="940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Model history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option in propagate.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391562" y="1200510"/>
            <a:ext cx="4602318" cy="488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Points to a Parameter representing immutable model characteristics instantiated at the start of the simulation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206463" y="2237173"/>
            <a:ext cx="3505864" cy="1265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Method to </a:t>
            </a:r>
            <a:r>
              <a:rPr lang="en-US" sz="1400" b="1" dirty="0">
                <a:solidFill>
                  <a:schemeClr val="tx1"/>
                </a:solidFill>
              </a:rPr>
              <a:t>instantiate the model and define its structure: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add_flow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flow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add_fxn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function and attach connected flows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</p:cNvCxnSpPr>
          <p:nvPr/>
        </p:nvCxnSpPr>
        <p:spPr>
          <a:xfrm flipH="1">
            <a:off x="6550429" y="1391515"/>
            <a:ext cx="8411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6868160" y="1865950"/>
            <a:ext cx="1049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>
            <a:off x="3561634" y="1578909"/>
            <a:ext cx="558044" cy="1165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>
            <a:off x="3655541" y="2976800"/>
            <a:ext cx="30214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206463" y="3560309"/>
            <a:ext cx="3214503" cy="740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Model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modelname.i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206463" y="1049485"/>
            <a:ext cx="3355171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Defines max time of the simulation, along with phases, timestep, units, etc.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418989" y="3995763"/>
            <a:ext cx="538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204486" y="4698879"/>
            <a:ext cx="3214503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by the model.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439456" y="5047698"/>
            <a:ext cx="538701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B04EC17-F5F6-0A39-5B99-E68F6BE22164}"/>
              </a:ext>
            </a:extLst>
          </p:cNvPr>
          <p:cNvSpPr/>
          <p:nvPr/>
        </p:nvSpPr>
        <p:spPr>
          <a:xfrm>
            <a:off x="7716416" y="900686"/>
            <a:ext cx="4277464" cy="299823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Architecture classes are usually given empty __slots__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E01FD0-30F7-753A-50DC-A9D1A9D4403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467739" y="1050598"/>
            <a:ext cx="2248677" cy="33451"/>
          </a:xfrm>
          <a:prstGeom prst="straightConnector1">
            <a:avLst/>
          </a:prstGeom>
          <a:ln w="38100">
            <a:solidFill>
              <a:srgbClr val="FA7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0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uzzle with solid fill">
            <a:extLst>
              <a:ext uri="{FF2B5EF4-FFF2-40B4-BE49-F238E27FC236}">
                <a16:creationId xmlns:a16="http://schemas.microsoft.com/office/drawing/2014/main" id="{DA0E0B71-A98D-B995-DDF2-253CF5BEF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368" y="2029461"/>
            <a:ext cx="1864982" cy="1864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97204D-DFB5-F93C-D662-481BFB6A3CDF}"/>
              </a:ext>
            </a:extLst>
          </p:cNvPr>
          <p:cNvSpPr txBox="1"/>
          <p:nvPr/>
        </p:nvSpPr>
        <p:spPr>
          <a:xfrm>
            <a:off x="2556233" y="3862046"/>
            <a:ext cx="91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Flexible</a:t>
            </a:r>
          </a:p>
        </p:txBody>
      </p:sp>
      <p:pic>
        <p:nvPicPr>
          <p:cNvPr id="10" name="Graphic 9" descr="Rocket with solid fill">
            <a:extLst>
              <a:ext uri="{FF2B5EF4-FFF2-40B4-BE49-F238E27FC236}">
                <a16:creationId xmlns:a16="http://schemas.microsoft.com/office/drawing/2014/main" id="{772436F9-6958-3152-D093-73CA42DAD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7509" y="2029461"/>
            <a:ext cx="1783080" cy="1783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F6AD1F-3A57-9725-EC9F-D9DF530E661D}"/>
              </a:ext>
            </a:extLst>
          </p:cNvPr>
          <p:cNvSpPr txBox="1"/>
          <p:nvPr/>
        </p:nvSpPr>
        <p:spPr>
          <a:xfrm>
            <a:off x="5245284" y="3858262"/>
            <a:ext cx="10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Powerful</a:t>
            </a:r>
          </a:p>
        </p:txBody>
      </p:sp>
      <p:pic>
        <p:nvPicPr>
          <p:cNvPr id="13" name="Graphic 12" descr="Workflow with solid fill">
            <a:extLst>
              <a:ext uri="{FF2B5EF4-FFF2-40B4-BE49-F238E27FC236}">
                <a16:creationId xmlns:a16="http://schemas.microsoft.com/office/drawing/2014/main" id="{A17820C9-5CBF-52CA-A3CE-A45C05C24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1749" y="2029461"/>
            <a:ext cx="1864982" cy="18649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8E9C69-C27B-67D7-C5AA-09000679A8C8}"/>
              </a:ext>
            </a:extLst>
          </p:cNvPr>
          <p:cNvSpPr txBox="1"/>
          <p:nvPr/>
        </p:nvSpPr>
        <p:spPr>
          <a:xfrm>
            <a:off x="8042538" y="3862046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Efficient</a:t>
            </a:r>
          </a:p>
        </p:txBody>
      </p:sp>
    </p:spTree>
    <p:extLst>
      <p:ext uri="{BB962C8B-B14F-4D97-AF65-F5344CB8AC3E}">
        <p14:creationId xmlns:p14="http://schemas.microsoft.com/office/powerpoint/2010/main" val="159198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9A4A6D-FA4F-6B05-650E-6FC0997F5E87}"/>
              </a:ext>
            </a:extLst>
          </p:cNvPr>
          <p:cNvSpPr/>
          <p:nvPr/>
        </p:nvSpPr>
        <p:spPr>
          <a:xfrm>
            <a:off x="5331357" y="2461552"/>
            <a:ext cx="632024" cy="2586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48C8EA-493E-4681-AFC6-8978FF882C24}"/>
              </a:ext>
            </a:extLst>
          </p:cNvPr>
          <p:cNvCxnSpPr>
            <a:cxnSpLocks/>
          </p:cNvCxnSpPr>
          <p:nvPr/>
        </p:nvCxnSpPr>
        <p:spPr>
          <a:xfrm>
            <a:off x="1384734" y="1385755"/>
            <a:ext cx="0" cy="43806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0FD721-12A0-4641-9A34-F02F0357B324}"/>
              </a:ext>
            </a:extLst>
          </p:cNvPr>
          <p:cNvCxnSpPr>
            <a:cxnSpLocks/>
          </p:cNvCxnSpPr>
          <p:nvPr/>
        </p:nvCxnSpPr>
        <p:spPr>
          <a:xfrm flipH="1">
            <a:off x="977154" y="5504100"/>
            <a:ext cx="624839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0AD7AC-0DB7-4C69-994E-3803ABCB0DCC}"/>
              </a:ext>
            </a:extLst>
          </p:cNvPr>
          <p:cNvCxnSpPr>
            <a:cxnSpLocks/>
          </p:cNvCxnSpPr>
          <p:nvPr/>
        </p:nvCxnSpPr>
        <p:spPr>
          <a:xfrm flipH="1">
            <a:off x="1384734" y="2787537"/>
            <a:ext cx="136096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13E66B-2A49-4C7E-A2C0-BE309A27E4F7}"/>
              </a:ext>
            </a:extLst>
          </p:cNvPr>
          <p:cNvCxnSpPr>
            <a:cxnSpLocks/>
          </p:cNvCxnSpPr>
          <p:nvPr/>
        </p:nvCxnSpPr>
        <p:spPr>
          <a:xfrm flipH="1">
            <a:off x="2745703" y="2780448"/>
            <a:ext cx="1" cy="1858869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684F00-20D1-4D9E-9AC5-CB340D18319C}"/>
              </a:ext>
            </a:extLst>
          </p:cNvPr>
          <p:cNvCxnSpPr>
            <a:cxnSpLocks/>
          </p:cNvCxnSpPr>
          <p:nvPr/>
        </p:nvCxnSpPr>
        <p:spPr>
          <a:xfrm flipH="1">
            <a:off x="1055126" y="4171486"/>
            <a:ext cx="633345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8CB440-A52B-4F6E-AD50-917A9C2CE46D}"/>
              </a:ext>
            </a:extLst>
          </p:cNvPr>
          <p:cNvCxnSpPr>
            <a:cxnSpLocks/>
          </p:cNvCxnSpPr>
          <p:nvPr/>
        </p:nvCxnSpPr>
        <p:spPr>
          <a:xfrm flipH="1" flipV="1">
            <a:off x="2745702" y="4639317"/>
            <a:ext cx="2758483" cy="1527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7A68A-0E67-4E8E-9F96-199153A60EAA}"/>
              </a:ext>
            </a:extLst>
          </p:cNvPr>
          <p:cNvCxnSpPr>
            <a:cxnSpLocks/>
          </p:cNvCxnSpPr>
          <p:nvPr/>
        </p:nvCxnSpPr>
        <p:spPr>
          <a:xfrm flipH="1" flipV="1">
            <a:off x="2745702" y="2787537"/>
            <a:ext cx="404037" cy="92234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A0C75D-FEC4-4479-B303-907B449F1F43}"/>
              </a:ext>
            </a:extLst>
          </p:cNvPr>
          <p:cNvCxnSpPr>
            <a:cxnSpLocks/>
          </p:cNvCxnSpPr>
          <p:nvPr/>
        </p:nvCxnSpPr>
        <p:spPr>
          <a:xfrm flipV="1">
            <a:off x="3149739" y="3679486"/>
            <a:ext cx="2512384" cy="30398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378DA1-1609-449C-A348-4FF986CA930A}"/>
              </a:ext>
            </a:extLst>
          </p:cNvPr>
          <p:cNvCxnSpPr>
            <a:cxnSpLocks/>
          </p:cNvCxnSpPr>
          <p:nvPr/>
        </p:nvCxnSpPr>
        <p:spPr>
          <a:xfrm flipH="1">
            <a:off x="1384734" y="3134813"/>
            <a:ext cx="4908698" cy="240650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8D0017-3703-4F17-9FEA-71C7E0F07544}"/>
              </a:ext>
            </a:extLst>
          </p:cNvPr>
          <p:cNvCxnSpPr>
            <a:cxnSpLocks/>
          </p:cNvCxnSpPr>
          <p:nvPr/>
        </p:nvCxnSpPr>
        <p:spPr>
          <a:xfrm flipV="1">
            <a:off x="4747279" y="2891546"/>
            <a:ext cx="877188" cy="83031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12D252-CD2A-464D-957B-5BF91B28DFF9}"/>
              </a:ext>
            </a:extLst>
          </p:cNvPr>
          <p:cNvSpPr txBox="1"/>
          <p:nvPr/>
        </p:nvSpPr>
        <p:spPr>
          <a:xfrm>
            <a:off x="290553" y="3785928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Robustness Safety Threshold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251B9-2313-41E2-BB3B-9DC881291524}"/>
              </a:ext>
            </a:extLst>
          </p:cNvPr>
          <p:cNvSpPr txBox="1"/>
          <p:nvPr/>
        </p:nvSpPr>
        <p:spPr>
          <a:xfrm>
            <a:off x="1467328" y="4718090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Recovery Time Safety Threshold</a:t>
            </a:r>
          </a:p>
        </p:txBody>
      </p:sp>
      <p:sp>
        <p:nvSpPr>
          <p:cNvPr id="39" name="Explosion: 8 Points 38">
            <a:extLst>
              <a:ext uri="{FF2B5EF4-FFF2-40B4-BE49-F238E27FC236}">
                <a16:creationId xmlns:a16="http://schemas.microsoft.com/office/drawing/2014/main" id="{C37E24B3-0D3D-4566-9940-744CBC27DDDD}"/>
              </a:ext>
            </a:extLst>
          </p:cNvPr>
          <p:cNvSpPr/>
          <p:nvPr/>
        </p:nvSpPr>
        <p:spPr>
          <a:xfrm>
            <a:off x="5426325" y="4449192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xplosion: 8 Points 39">
            <a:extLst>
              <a:ext uri="{FF2B5EF4-FFF2-40B4-BE49-F238E27FC236}">
                <a16:creationId xmlns:a16="http://schemas.microsoft.com/office/drawing/2014/main" id="{7217CDF7-C7AA-4A65-99F4-485155D83140}"/>
              </a:ext>
            </a:extLst>
          </p:cNvPr>
          <p:cNvSpPr/>
          <p:nvPr/>
        </p:nvSpPr>
        <p:spPr>
          <a:xfrm>
            <a:off x="5432526" y="3516979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5B9684-2968-4453-BF0F-8E3C96CC5821}"/>
              </a:ext>
            </a:extLst>
          </p:cNvPr>
          <p:cNvSpPr/>
          <p:nvPr/>
        </p:nvSpPr>
        <p:spPr>
          <a:xfrm>
            <a:off x="5481038" y="2737467"/>
            <a:ext cx="315876" cy="318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D54CFF-F3D1-42DE-98AE-DB0FCB713DBC}"/>
              </a:ext>
            </a:extLst>
          </p:cNvPr>
          <p:cNvSpPr txBox="1"/>
          <p:nvPr/>
        </p:nvSpPr>
        <p:spPr>
          <a:xfrm>
            <a:off x="5173025" y="3828036"/>
            <a:ext cx="1839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Unsafe Disruptions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4EA7D-F715-7E6E-D3F9-08DDD4089B35}"/>
              </a:ext>
            </a:extLst>
          </p:cNvPr>
          <p:cNvSpPr txBox="1"/>
          <p:nvPr/>
        </p:nvSpPr>
        <p:spPr>
          <a:xfrm>
            <a:off x="1549539" y="1042709"/>
            <a:ext cx="4302088" cy="70788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Resilience means taking  a </a:t>
            </a:r>
            <a:r>
              <a:rPr lang="en-US" sz="2000" b="1" dirty="0">
                <a:latin typeface="Arial Nova" panose="020B0604020202020204" pitchFamily="34" charset="0"/>
              </a:rPr>
              <a:t>dynamic understanding of risk/safety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CD600-8846-AB22-19A4-A900EDCFB37E}"/>
              </a:ext>
            </a:extLst>
          </p:cNvPr>
          <p:cNvSpPr txBox="1"/>
          <p:nvPr/>
        </p:nvSpPr>
        <p:spPr>
          <a:xfrm>
            <a:off x="4713556" y="2438349"/>
            <a:ext cx="204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Safe Disruptions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9EC55-A97D-3D35-A50D-2E3523828561}"/>
              </a:ext>
            </a:extLst>
          </p:cNvPr>
          <p:cNvSpPr txBox="1"/>
          <p:nvPr/>
        </p:nvSpPr>
        <p:spPr>
          <a:xfrm>
            <a:off x="4817021" y="2018914"/>
            <a:ext cx="183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Risk Outcomes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FCA1C-7C8E-FD4B-76AD-0A82D09B5957}"/>
              </a:ext>
            </a:extLst>
          </p:cNvPr>
          <p:cNvSpPr txBox="1"/>
          <p:nvPr/>
        </p:nvSpPr>
        <p:spPr>
          <a:xfrm>
            <a:off x="6639438" y="1690062"/>
            <a:ext cx="5148372" cy="347787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Considering resilience is important when our system has dynamic attributes, e.g.: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The system state changes over time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position, velocity, </a:t>
            </a:r>
            <a:r>
              <a:rPr lang="en-US" sz="2000" dirty="0" err="1">
                <a:latin typeface="Arial Nova" panose="020B0604020202020204" pitchFamily="34" charset="0"/>
              </a:rPr>
              <a:t>etc</a:t>
            </a:r>
            <a:r>
              <a:rPr lang="en-US" sz="2000" dirty="0">
                <a:latin typeface="Arial Nova" panose="020B060402020202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We can control this state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operators, autopilot)</a:t>
            </a:r>
          </a:p>
          <a:p>
            <a:r>
              <a:rPr lang="en-US" sz="2000" dirty="0">
                <a:latin typeface="Arial Nova" panose="020B0604020202020204" pitchFamily="34" charset="0"/>
              </a:rPr>
              <a:t>Because we can use it to determine </a:t>
            </a:r>
            <a:r>
              <a:rPr lang="en-US" sz="2000" b="1" dirty="0">
                <a:latin typeface="Arial Nova" panose="020B0604020202020204" pitchFamily="34" charset="0"/>
              </a:rPr>
              <a:t>how to control the system to a safe outcome </a:t>
            </a:r>
            <a:r>
              <a:rPr lang="en-US" sz="2000" dirty="0">
                <a:latin typeface="Arial Nova" panose="020B0604020202020204" pitchFamily="34" charset="0"/>
              </a:rPr>
              <a:t>in unsafe circumstances and what </a:t>
            </a:r>
            <a:r>
              <a:rPr lang="en-US" sz="2000" b="1" dirty="0">
                <a:latin typeface="Arial Nova" panose="020B0604020202020204" pitchFamily="34" charset="0"/>
              </a:rPr>
              <a:t>design/operational features </a:t>
            </a:r>
            <a:r>
              <a:rPr lang="en-US" sz="2000" dirty="0">
                <a:latin typeface="Arial Nova" panose="020B0604020202020204" pitchFamily="34" charset="0"/>
              </a:rPr>
              <a:t>we need to enable this control		</a:t>
            </a:r>
            <a:endParaRPr lang="en-US" sz="2000" b="1" dirty="0"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82" y="513940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Idea: the system should be </a:t>
            </a:r>
            <a:r>
              <a:rPr lang="en-US" sz="3600" b="1" dirty="0"/>
              <a:t>resilient-by-design</a:t>
            </a:r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631774" y="4328655"/>
            <a:ext cx="3380504" cy="1892077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Definition Packages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/define/block/function.py,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/define/container/state.py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/define/flow/base.py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/define/architecture/function.py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/define/container/mode.py, … 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16427" y="639165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Model File: </a:t>
            </a:r>
            <a:r>
              <a:rPr lang="en-US" dirty="0">
                <a:solidFill>
                  <a:schemeClr val="tx1"/>
                </a:solidFill>
              </a:rPr>
              <a:t>model.py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Parameter Classes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325175" y="633021"/>
            <a:ext cx="6186088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Script: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Simulation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result, history =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fault, 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ModelGraph</a:t>
            </a:r>
            <a:r>
              <a:rPr lang="en-US" dirty="0">
                <a:solidFill>
                  <a:schemeClr val="tx1"/>
                </a:solidFill>
              </a:rPr>
              <a:t>(mdl).draw()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History.plot_line</a:t>
            </a:r>
            <a:r>
              <a:rPr lang="en-US" dirty="0">
                <a:solidFill>
                  <a:schemeClr val="tx1"/>
                </a:solidFill>
              </a:rPr>
              <a:t>(‘value’)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5281631" y="4912807"/>
            <a:ext cx="2423604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Simulation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/sim/propagate.py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/sim/sample.py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/sim/search.py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8440370" y="4912807"/>
            <a:ext cx="2538707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/analyze/phases.py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/analyze/tabulate.py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/analyze/phases.py 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2319343" y="3142669"/>
            <a:ext cx="2683" cy="1185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16427" y="3472336"/>
            <a:ext cx="3005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FunctionArchitecture</a:t>
            </a:r>
            <a:r>
              <a:rPr lang="en-US" dirty="0"/>
              <a:t>, Function, Flow, State…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22259" y="1884773"/>
            <a:ext cx="1502916" cy="6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4012278" y="1561606"/>
            <a:ext cx="89332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  <a:p>
            <a:r>
              <a:rPr lang="en-US" dirty="0"/>
              <a:t>Class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493433" y="3136524"/>
            <a:ext cx="0" cy="1776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09724" y="3203750"/>
            <a:ext cx="0" cy="17090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5543604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ParameterSample</a:t>
            </a:r>
            <a:r>
              <a:rPr lang="en-US" dirty="0"/>
              <a:t>, </a:t>
            </a:r>
            <a:r>
              <a:rPr lang="en-US" dirty="0" err="1"/>
              <a:t>one_fault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21BB88-BD25-F257-C447-D28801EDCAC1}"/>
              </a:ext>
            </a:extLst>
          </p:cNvPr>
          <p:cNvSpPr txBox="1"/>
          <p:nvPr/>
        </p:nvSpPr>
        <p:spPr>
          <a:xfrm>
            <a:off x="8679498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PhaseMap</a:t>
            </a:r>
            <a:r>
              <a:rPr lang="en-US" dirty="0"/>
              <a:t>,</a:t>
            </a:r>
          </a:p>
          <a:p>
            <a:r>
              <a:rPr lang="en-US" dirty="0" err="1"/>
              <a:t>fmea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2361091" y="225993"/>
            <a:ext cx="6230834" cy="59052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2361090" y="15733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5887874" y="4673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2361090" y="3143995"/>
            <a:ext cx="6291461" cy="14027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4386244" y="4781549"/>
            <a:ext cx="2105638" cy="137148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3440297" y="5113229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6595956" y="4791424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5993125" y="1323363"/>
            <a:ext cx="2017163" cy="8808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5932499" y="553034"/>
            <a:ext cx="2077789" cy="5256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5974028" y="2462374"/>
            <a:ext cx="2036260" cy="4824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6688431" y="2042590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6658118" y="970704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31E54-2FCF-4A70-83F6-7E604C9DA7B9}"/>
              </a:ext>
            </a:extLst>
          </p:cNvPr>
          <p:cNvSpPr/>
          <p:nvPr/>
        </p:nvSpPr>
        <p:spPr>
          <a:xfrm>
            <a:off x="297514" y="390235"/>
            <a:ext cx="5178128" cy="919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FunctionArchitecture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Agglomeration of Functions, Flows, and Hazard Metrics in overall graph structure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1190B-310F-0D1F-3869-5336E01056F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475642" y="849878"/>
            <a:ext cx="38874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107415-FEE4-91A4-078A-7D4868D603FE}"/>
              </a:ext>
            </a:extLst>
          </p:cNvPr>
          <p:cNvCxnSpPr>
            <a:cxnSpLocks/>
          </p:cNvCxnSpPr>
          <p:nvPr/>
        </p:nvCxnSpPr>
        <p:spPr>
          <a:xfrm>
            <a:off x="2903484" y="1309522"/>
            <a:ext cx="0" cy="299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72DAE71-C101-4229-549E-36534CD49233}"/>
              </a:ext>
            </a:extLst>
          </p:cNvPr>
          <p:cNvSpPr/>
          <p:nvPr/>
        </p:nvSpPr>
        <p:spPr>
          <a:xfrm>
            <a:off x="-1" y="5241889"/>
            <a:ext cx="3379264" cy="889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Sub-behavior internal to a Function with its own behaviors and properties, etc.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CF85D-CB82-03BC-A266-20803C89DE7E}"/>
              </a:ext>
            </a:extLst>
          </p:cNvPr>
          <p:cNvCxnSpPr>
            <a:cxnSpLocks/>
          </p:cNvCxnSpPr>
          <p:nvPr/>
        </p:nvCxnSpPr>
        <p:spPr>
          <a:xfrm flipH="1" flipV="1">
            <a:off x="7599228" y="5462695"/>
            <a:ext cx="411060" cy="459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C9151D-1B20-FED4-491B-AEFAF32215A2}"/>
              </a:ext>
            </a:extLst>
          </p:cNvPr>
          <p:cNvCxnSpPr>
            <a:cxnSpLocks/>
          </p:cNvCxnSpPr>
          <p:nvPr/>
        </p:nvCxnSpPr>
        <p:spPr>
          <a:xfrm flipH="1" flipV="1">
            <a:off x="8010286" y="1945759"/>
            <a:ext cx="763424" cy="4861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C9704-EA6F-D15D-EAF4-321904A9BDCD}"/>
              </a:ext>
            </a:extLst>
          </p:cNvPr>
          <p:cNvCxnSpPr>
            <a:cxnSpLocks/>
          </p:cNvCxnSpPr>
          <p:nvPr/>
        </p:nvCxnSpPr>
        <p:spPr>
          <a:xfrm flipH="1">
            <a:off x="8652551" y="3181478"/>
            <a:ext cx="783865" cy="8680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489C4A-C92E-4F85-77DF-D44F46CFFF86}"/>
              </a:ext>
            </a:extLst>
          </p:cNvPr>
          <p:cNvCxnSpPr>
            <a:cxnSpLocks/>
          </p:cNvCxnSpPr>
          <p:nvPr/>
        </p:nvCxnSpPr>
        <p:spPr>
          <a:xfrm flipH="1" flipV="1">
            <a:off x="7336373" y="2577498"/>
            <a:ext cx="1316178" cy="245369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BB0ED7B-3E8B-CFD8-F947-19D3CDA1C33B}"/>
              </a:ext>
            </a:extLst>
          </p:cNvPr>
          <p:cNvSpPr/>
          <p:nvPr/>
        </p:nvSpPr>
        <p:spPr>
          <a:xfrm>
            <a:off x="7879976" y="5052961"/>
            <a:ext cx="4238732" cy="603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(inputs/outputs) that connect Functions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B3951B-A22F-C4EA-1A39-FF84D7392A61}"/>
              </a:ext>
            </a:extLst>
          </p:cNvPr>
          <p:cNvSpPr/>
          <p:nvPr/>
        </p:nvSpPr>
        <p:spPr>
          <a:xfrm>
            <a:off x="8212629" y="2431949"/>
            <a:ext cx="3906079" cy="919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Defines high-level system behaviors as well as failure modes and component architectures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BED53B-69DC-458E-FB3B-BFA996A327B8}"/>
              </a:ext>
            </a:extLst>
          </p:cNvPr>
          <p:cNvSpPr/>
          <p:nvPr/>
        </p:nvSpPr>
        <p:spPr>
          <a:xfrm>
            <a:off x="60759" y="4563741"/>
            <a:ext cx="2898547" cy="625753"/>
          </a:xfrm>
          <a:prstGeom prst="rect">
            <a:avLst/>
          </a:prstGeom>
          <a:solidFill>
            <a:srgbClr val="CCCCFF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Entries that define Function/Flow state 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728A5F-01AE-49A0-E20F-F9DCE817D6B0}"/>
              </a:ext>
            </a:extLst>
          </p:cNvPr>
          <p:cNvSpPr/>
          <p:nvPr/>
        </p:nvSpPr>
        <p:spPr>
          <a:xfrm>
            <a:off x="6624619" y="5136303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754629-3719-49B2-264E-06AE21B4CE67}"/>
              </a:ext>
            </a:extLst>
          </p:cNvPr>
          <p:cNvSpPr/>
          <p:nvPr/>
        </p:nvSpPr>
        <p:spPr>
          <a:xfrm>
            <a:off x="3407925" y="4765487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38B42A-AF1F-004F-9F96-F27057EF9D9F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2959306" y="4876618"/>
            <a:ext cx="480990" cy="25414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36CE67-6B99-66D8-C11A-38D8120344DC}"/>
              </a:ext>
            </a:extLst>
          </p:cNvPr>
          <p:cNvCxnSpPr>
            <a:cxnSpLocks/>
          </p:cNvCxnSpPr>
          <p:nvPr/>
        </p:nvCxnSpPr>
        <p:spPr>
          <a:xfrm>
            <a:off x="3379263" y="5803055"/>
            <a:ext cx="100327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  <p:bldP spid="24" grpId="0" animBg="1"/>
      <p:bldP spid="37" grpId="0" animBg="1"/>
      <p:bldP spid="35" grpId="0" animBg="1"/>
      <p:bldP spid="36" grpId="0" animBg="1"/>
      <p:bldP spid="53" grpId="0" animBg="1"/>
      <p:bldP spid="56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6/10/2025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B7266E-DF44-460A-A16F-F5ABEAF9A56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4239</TotalTime>
  <Words>2114</Words>
  <Application>Microsoft Office PowerPoint</Application>
  <PresentationFormat>Widescreen</PresentationFormat>
  <Paragraphs>279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Arial Nova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Fault Propagation</vt:lpstr>
      <vt:lpstr>Dynamic Fault Propagation</vt:lpstr>
      <vt:lpstr>Activity: Open and instantiate pump model</vt:lpstr>
      <vt:lpstr>Goal: Quantify Resilience With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(ARC-TI)</cp:lastModifiedBy>
  <cp:revision>192</cp:revision>
  <dcterms:created xsi:type="dcterms:W3CDTF">2020-07-06T18:15:45Z</dcterms:created>
  <dcterms:modified xsi:type="dcterms:W3CDTF">2025-06-10T18:48:04Z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