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94" r:id="rId6"/>
    <p:sldId id="260" r:id="rId7"/>
    <p:sldId id="261" r:id="rId8"/>
    <p:sldId id="258" r:id="rId9"/>
    <p:sldId id="259" r:id="rId10"/>
    <p:sldId id="262" r:id="rId11"/>
    <p:sldId id="291" r:id="rId12"/>
    <p:sldId id="264" r:id="rId13"/>
    <p:sldId id="288" r:id="rId14"/>
    <p:sldId id="292" r:id="rId15"/>
    <p:sldId id="265" r:id="rId16"/>
    <p:sldId id="267" r:id="rId17"/>
    <p:sldId id="268" r:id="rId18"/>
    <p:sldId id="269" r:id="rId19"/>
    <p:sldId id="273" r:id="rId20"/>
    <p:sldId id="271" r:id="rId21"/>
    <p:sldId id="272" r:id="rId22"/>
    <p:sldId id="276" r:id="rId23"/>
    <p:sldId id="277" r:id="rId24"/>
    <p:sldId id="270" r:id="rId25"/>
    <p:sldId id="295" r:id="rId26"/>
    <p:sldId id="274" r:id="rId27"/>
    <p:sldId id="289" r:id="rId28"/>
    <p:sldId id="275" r:id="rId29"/>
    <p:sldId id="278" r:id="rId30"/>
    <p:sldId id="296" r:id="rId31"/>
    <p:sldId id="290" r:id="rId32"/>
    <p:sldId id="298" r:id="rId33"/>
    <p:sldId id="280" r:id="rId34"/>
    <p:sldId id="281" r:id="rId35"/>
    <p:sldId id="282" r:id="rId36"/>
    <p:sldId id="284" r:id="rId37"/>
    <p:sldId id="285" r:id="rId38"/>
    <p:sldId id="287" r:id="rId39"/>
    <p:sldId id="283" r:id="rId40"/>
    <p:sldId id="293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34940-7EB6-4F66-B055-7EE601967BB1}" v="5" dt="2020-07-06T22:45:49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a/fmd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a/fmdtools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01D9E6-B851-4346-8C74-3C68B06C0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 to resilience modelling, simulation, and visualization in Python with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Author: Daniel Hulse</a:t>
            </a:r>
          </a:p>
          <a:p>
            <a:r>
              <a:rPr lang="en-US" dirty="0"/>
              <a:t>Version 1.1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2B349-D13F-4BF3-AD27-D2C335FC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65" y="1300798"/>
            <a:ext cx="3366469" cy="18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86896-F8A1-4858-9A61-B951C573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EDFA-43D4-4D4C-AB0B-BD3EBC9D8CE3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4FDE4-9F4B-4FCE-979C-0C6B1E0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AF0-3CB8-4EF2-BDEB-E9B393A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381B-2697-40CC-8228-4CFF419C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88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https://github.com/nasa/fmdtools</a:t>
            </a:r>
            <a:endParaRPr lang="en-US" sz="2400" dirty="0"/>
          </a:p>
          <a:p>
            <a:r>
              <a:rPr lang="en-US" sz="2400" dirty="0"/>
              <a:t> /</a:t>
            </a:r>
            <a:r>
              <a:rPr lang="en-US" sz="2400" dirty="0" err="1"/>
              <a:t>fmdtools</a:t>
            </a:r>
            <a:r>
              <a:rPr lang="en-US" sz="2400" dirty="0"/>
              <a:t> 		- toolkit modules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example_XXX</a:t>
            </a:r>
            <a:r>
              <a:rPr lang="en-US" sz="2400" dirty="0"/>
              <a:t> 	– example models</a:t>
            </a:r>
          </a:p>
          <a:p>
            <a:pPr lvl="1"/>
            <a:r>
              <a:rPr lang="en-US" sz="2000" dirty="0" err="1"/>
              <a:t>Example_pump</a:t>
            </a:r>
            <a:r>
              <a:rPr lang="en-US" sz="2000" dirty="0"/>
              <a:t>	- Simple model and tutorial/demonstration notebooks</a:t>
            </a:r>
          </a:p>
          <a:p>
            <a:pPr lvl="1"/>
            <a:r>
              <a:rPr lang="en-US" sz="2000" dirty="0" err="1"/>
              <a:t>Example_multirotor</a:t>
            </a:r>
            <a:r>
              <a:rPr lang="en-US" sz="2000" dirty="0"/>
              <a:t> 	- Example of several model types from "</a:t>
            </a:r>
            <a:r>
              <a:rPr lang="en-US" sz="2000" dirty="0" err="1"/>
              <a:t>fmdtools</a:t>
            </a:r>
            <a:r>
              <a:rPr lang="en-US" sz="2000" dirty="0"/>
              <a:t>: A Fault Propagation Toolkit for Resilience Assessment in Early Design.“</a:t>
            </a:r>
          </a:p>
          <a:p>
            <a:pPr lvl="1"/>
            <a:r>
              <a:rPr lang="en-US" sz="2000" dirty="0" err="1"/>
              <a:t>Example_eps</a:t>
            </a:r>
            <a:r>
              <a:rPr lang="en-US" sz="2000" dirty="0"/>
              <a:t>	- Example of a static propagation model</a:t>
            </a:r>
          </a:p>
          <a:p>
            <a:pPr lvl="1"/>
            <a:r>
              <a:rPr lang="en-US" sz="2000" dirty="0" err="1"/>
              <a:t>Example_tank</a:t>
            </a:r>
            <a:r>
              <a:rPr lang="en-US" sz="2000" dirty="0"/>
              <a:t>	- Example of a human error model implemented with components</a:t>
            </a:r>
          </a:p>
          <a:p>
            <a:r>
              <a:rPr lang="en-US" sz="2400" dirty="0"/>
              <a:t>/docs			- additional documentation</a:t>
            </a:r>
          </a:p>
          <a:p>
            <a:r>
              <a:rPr lang="en-US" sz="2400" dirty="0"/>
              <a:t>/tests		- automated software tests</a:t>
            </a:r>
          </a:p>
          <a:p>
            <a:pPr marL="0" indent="0">
              <a:buNone/>
            </a:pPr>
            <a:r>
              <a:rPr lang="en-US" sz="2400" dirty="0"/>
              <a:t>Toolkit modules also available from </a:t>
            </a:r>
            <a:r>
              <a:rPr lang="en-US" sz="2400" dirty="0" err="1"/>
              <a:t>PyPl</a:t>
            </a:r>
            <a:r>
              <a:rPr lang="en-US" sz="2400" dirty="0"/>
              <a:t> (e.g. pip install </a:t>
            </a:r>
            <a:r>
              <a:rPr lang="en-US" sz="2400" dirty="0" err="1"/>
              <a:t>fmdtools</a:t>
            </a:r>
            <a:r>
              <a:rPr lang="en-US" sz="2400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7EAE4-8B92-4F62-B10E-3AF8298A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8D2D-62ED-45AF-A1E2-9E90FD101627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756F-B78F-4291-8052-4765E22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4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CF06-52CF-47AD-A67E-5A21613F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Download and Install 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33DD-E530-4ADC-9164-232BBC76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sure Python environment is installed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fmdtools</a:t>
            </a:r>
            <a:r>
              <a:rPr lang="en-US" dirty="0"/>
              <a:t> from </a:t>
            </a:r>
            <a:r>
              <a:rPr lang="en-US" dirty="0" err="1"/>
              <a:t>PyPl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Download workbook files from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sz="2400" dirty="0">
                <a:hlinkClick r:id="rId3"/>
              </a:rPr>
              <a:t>https://github.com/nasa/fmdtools</a:t>
            </a:r>
            <a:endParaRPr lang="en-US" dirty="0"/>
          </a:p>
          <a:p>
            <a:pPr lvl="1"/>
            <a:r>
              <a:rPr lang="en-US" dirty="0"/>
              <a:t>Navigate to /</a:t>
            </a:r>
            <a:r>
              <a:rPr lang="en-US" dirty="0" err="1"/>
              <a:t>example_pump</a:t>
            </a:r>
            <a:endParaRPr lang="en-US" dirty="0"/>
          </a:p>
          <a:p>
            <a:pPr lvl="1"/>
            <a:r>
              <a:rPr lang="en-US" dirty="0"/>
              <a:t>Right Click </a:t>
            </a:r>
            <a:r>
              <a:rPr lang="en-US" b="1" dirty="0" err="1"/>
              <a:t>Tutorial_unfilled.ipynb</a:t>
            </a:r>
            <a:r>
              <a:rPr lang="en-US" b="1" dirty="0"/>
              <a:t> </a:t>
            </a:r>
            <a:r>
              <a:rPr lang="en-US" dirty="0"/>
              <a:t>and click “Save Link As” to download</a:t>
            </a:r>
          </a:p>
          <a:p>
            <a:pPr lvl="1"/>
            <a:r>
              <a:rPr lang="en-US" dirty="0"/>
              <a:t>Right Click </a:t>
            </a:r>
            <a:r>
              <a:rPr lang="en-US" b="1" dirty="0"/>
              <a:t>ex_pump.py </a:t>
            </a:r>
            <a:r>
              <a:rPr lang="en-US" dirty="0"/>
              <a:t>and click “Save Link As” to download to your computer</a:t>
            </a:r>
          </a:p>
          <a:p>
            <a:r>
              <a:rPr lang="en-US" dirty="0"/>
              <a:t>Open the notebook and model!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0C12-4B87-48E8-AE62-7E2D061C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1A4F-8F78-471A-958F-3ECF60515233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C9436-968C-41FC-B6F2-0E87C102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7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1EF-1C98-4E99-B439-44E41115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/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8B807-3B63-4E9D-95F6-0C11CBC5306F}"/>
              </a:ext>
            </a:extLst>
          </p:cNvPr>
          <p:cNvSpPr txBox="1"/>
          <p:nvPr/>
        </p:nvSpPr>
        <p:spPr>
          <a:xfrm>
            <a:off x="1244723" y="1703496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7E7D5-A2D4-4F96-A57D-E201FB727DA6}"/>
              </a:ext>
            </a:extLst>
          </p:cNvPr>
          <p:cNvSpPr txBox="1"/>
          <p:nvPr/>
        </p:nvSpPr>
        <p:spPr>
          <a:xfrm>
            <a:off x="4972975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70D22-A872-4BA7-8FB0-695755934D10}"/>
              </a:ext>
            </a:extLst>
          </p:cNvPr>
          <p:cNvSpPr txBox="1"/>
          <p:nvPr/>
        </p:nvSpPr>
        <p:spPr>
          <a:xfrm>
            <a:off x="8639082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Analysis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ED01455-44C9-440F-8E2A-F994B72FD096}"/>
              </a:ext>
            </a:extLst>
          </p:cNvPr>
          <p:cNvSpPr/>
          <p:nvPr/>
        </p:nvSpPr>
        <p:spPr>
          <a:xfrm>
            <a:off x="776056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Model class</a:t>
            </a:r>
            <a:r>
              <a:rPr lang="en-US" dirty="0">
                <a:solidFill>
                  <a:schemeClr val="tx1"/>
                </a:solidFill>
              </a:rPr>
              <a:t>: representation of model functions, flows, behaviors, faults, etc.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class, …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SampleApproach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fault scenarios to represent the statistical expectation of resilience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NominalApproach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nominal scenarios for simulating design/operational envelope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B5411F9-BCA1-4AFC-B809-CB314A90D1CE}"/>
              </a:ext>
            </a:extLst>
          </p:cNvPr>
          <p:cNvSpPr/>
          <p:nvPr/>
        </p:nvSpPr>
        <p:spPr>
          <a:xfrm>
            <a:off x="4504307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faultsim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F7A80C4-B210-410D-9931-377F0E45FFA1}"/>
              </a:ext>
            </a:extLst>
          </p:cNvPr>
          <p:cNvSpPr/>
          <p:nvPr/>
        </p:nvSpPr>
        <p:spPr>
          <a:xfrm>
            <a:off x="8170415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FC445D8-6A2F-4AB6-9420-250FA35B49D2}"/>
              </a:ext>
            </a:extLst>
          </p:cNvPr>
          <p:cNvSpPr/>
          <p:nvPr/>
        </p:nvSpPr>
        <p:spPr>
          <a:xfrm>
            <a:off x="4504307" y="2769832"/>
            <a:ext cx="3183385" cy="113634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networks.py</a:t>
            </a:r>
          </a:p>
          <a:p>
            <a:r>
              <a:rPr lang="en-US" dirty="0">
                <a:solidFill>
                  <a:schemeClr val="tx1"/>
                </a:solidFill>
              </a:rPr>
              <a:t>Quantification and visualization of metrics using a network model representation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20BCF3D-3916-4618-8DEF-AC0F7690EE28}"/>
              </a:ext>
            </a:extLst>
          </p:cNvPr>
          <p:cNvSpPr/>
          <p:nvPr/>
        </p:nvSpPr>
        <p:spPr>
          <a:xfrm>
            <a:off x="4504307" y="3906175"/>
            <a:ext cx="3183385" cy="237921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propagate.py</a:t>
            </a:r>
          </a:p>
          <a:p>
            <a:r>
              <a:rPr lang="en-US" dirty="0">
                <a:solidFill>
                  <a:schemeClr val="tx1"/>
                </a:solidFill>
              </a:rPr>
              <a:t>Propagation of model behaviors in nominal and faulty scenarios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nominal(), </a:t>
            </a:r>
            <a:r>
              <a:rPr lang="en-US" dirty="0" err="1">
                <a:solidFill>
                  <a:schemeClr val="tx1"/>
                </a:solidFill>
              </a:rPr>
              <a:t>one_fault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singlefaults</a:t>
            </a:r>
            <a:r>
              <a:rPr lang="en-US" dirty="0">
                <a:solidFill>
                  <a:schemeClr val="tx1"/>
                </a:solidFill>
              </a:rPr>
              <a:t>(), approach()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nominal_approach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nested_approach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5952D2F-5A79-4E58-A20B-8A56DC7055C9}"/>
              </a:ext>
            </a:extLst>
          </p:cNvPr>
          <p:cNvSpPr/>
          <p:nvPr/>
        </p:nvSpPr>
        <p:spPr>
          <a:xfrm>
            <a:off x="8166717" y="4484066"/>
            <a:ext cx="3183385" cy="93131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of simulation results on the model graph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5BEEC5E-DF55-4D02-8326-C44D9984D635}"/>
              </a:ext>
            </a:extLst>
          </p:cNvPr>
          <p:cNvSpPr/>
          <p:nvPr/>
        </p:nvSpPr>
        <p:spPr>
          <a:xfrm>
            <a:off x="8166717" y="3639844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dirty="0">
                <a:solidFill>
                  <a:schemeClr val="tx1"/>
                </a:solidFill>
              </a:rPr>
              <a:t>Plotting of system behaviors and costs over time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4C0C38D-E63C-41F8-B5D3-2688C1157736}"/>
              </a:ext>
            </a:extLst>
          </p:cNvPr>
          <p:cNvSpPr/>
          <p:nvPr/>
        </p:nvSpPr>
        <p:spPr>
          <a:xfrm>
            <a:off x="8168566" y="2795623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dirty="0">
                <a:solidFill>
                  <a:schemeClr val="tx1"/>
                </a:solidFill>
              </a:rPr>
              <a:t>Processing of simulation results into metrics/statistics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D819B5E-201B-459F-A2C9-517EC1AC444F}"/>
              </a:ext>
            </a:extLst>
          </p:cNvPr>
          <p:cNvSpPr/>
          <p:nvPr/>
        </p:nvSpPr>
        <p:spPr>
          <a:xfrm>
            <a:off x="8174855" y="5415380"/>
            <a:ext cx="3183385" cy="87001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dirty="0">
                <a:solidFill>
                  <a:schemeClr val="tx1"/>
                </a:solidFill>
              </a:rPr>
              <a:t>Display and export of simulation results as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C8C6A-5121-4FB6-9E6C-4FB8D382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958-480F-4C1E-A449-B4E9BBCC4CF8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1B58-0A2F-4965-A93C-2F5F6D69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3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8F8-06D5-4FF6-A120-65AF03E4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work-flow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838199" y="5530280"/>
            <a:ext cx="3005832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38200" y="2132351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Define model: </a:t>
            </a:r>
            <a:r>
              <a:rPr lang="en-US" dirty="0">
                <a:solidFill>
                  <a:schemeClr val="tx1"/>
                </a:solidFill>
              </a:rPr>
              <a:t>System.py</a:t>
            </a:r>
          </a:p>
          <a:p>
            <a:r>
              <a:rPr lang="en-US" dirty="0">
                <a:solidFill>
                  <a:schemeClr val="tx1"/>
                </a:solidFill>
              </a:rPr>
              <a:t>Model Class: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Run parameters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Function/flow connections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Effects Classification</a:t>
            </a:r>
          </a:p>
          <a:p>
            <a:r>
              <a:rPr lang="en-US" dirty="0">
                <a:solidFill>
                  <a:schemeClr val="tx1"/>
                </a:solidFill>
              </a:rPr>
              <a:t>Function/Component Classes: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295065" y="2132351"/>
            <a:ext cx="6453326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Simulate, visualize process model: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 simulation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propagate.nominal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graph.show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plot.mdlhists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 …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tabulate.hist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tabulate.simplefmea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endclasses</a:t>
            </a:r>
            <a:r>
              <a:rPr lang="en-US" dirty="0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4569414" y="5530280"/>
            <a:ext cx="2423604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/faultsim/propagate.py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7054113" y="5530280"/>
            <a:ext cx="203009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/resultdisp/plot.py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45D9365-388C-4DD2-9C7F-F337C7A98EA1}"/>
              </a:ext>
            </a:extLst>
          </p:cNvPr>
          <p:cNvSpPr/>
          <p:nvPr/>
        </p:nvSpPr>
        <p:spPr>
          <a:xfrm>
            <a:off x="9084204" y="5530280"/>
            <a:ext cx="2189693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r>
              <a:rPr lang="en-US" b="1" dirty="0">
                <a:solidFill>
                  <a:schemeClr val="tx1"/>
                </a:solidFill>
              </a:rPr>
              <a:t> /graph.py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C29A414-FF43-4609-A867-063047B9D5A4}"/>
              </a:ext>
            </a:extLst>
          </p:cNvPr>
          <p:cNvSpPr/>
          <p:nvPr/>
        </p:nvSpPr>
        <p:spPr>
          <a:xfrm>
            <a:off x="11274920" y="5530280"/>
            <a:ext cx="47347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341115" y="463585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38199" y="499605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44032" y="3384103"/>
            <a:ext cx="1451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4016137" y="3173557"/>
            <a:ext cx="891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4D43C-50D8-410D-911F-4BCC12B5128A}"/>
              </a:ext>
            </a:extLst>
          </p:cNvPr>
          <p:cNvCxnSpPr>
            <a:cxnSpLocks/>
          </p:cNvCxnSpPr>
          <p:nvPr/>
        </p:nvCxnSpPr>
        <p:spPr>
          <a:xfrm flipV="1">
            <a:off x="3853834" y="3991559"/>
            <a:ext cx="1451405" cy="1554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3772536" y="4337897"/>
            <a:ext cx="188170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SampleApproach</a:t>
            </a:r>
            <a:r>
              <a:rPr lang="en-US" dirty="0"/>
              <a:t>,</a:t>
            </a:r>
          </a:p>
          <a:p>
            <a:r>
              <a:rPr lang="en-US" dirty="0" err="1"/>
              <a:t>NominalApproach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</p:cNvCxnSpPr>
          <p:nvPr/>
        </p:nvCxnSpPr>
        <p:spPr>
          <a:xfrm flipV="1">
            <a:off x="5895797" y="4633470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</p:cNvCxnSpPr>
          <p:nvPr/>
        </p:nvCxnSpPr>
        <p:spPr>
          <a:xfrm flipV="1">
            <a:off x="8051883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C9E6E1-C983-4102-A06E-6DA0290E6318}"/>
              </a:ext>
            </a:extLst>
          </p:cNvPr>
          <p:cNvCxnSpPr>
            <a:cxnSpLocks/>
          </p:cNvCxnSpPr>
          <p:nvPr/>
        </p:nvCxnSpPr>
        <p:spPr>
          <a:xfrm flipV="1">
            <a:off x="10104846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D8F9F2-6F22-4768-B973-8C067717AE0E}"/>
              </a:ext>
            </a:extLst>
          </p:cNvPr>
          <p:cNvCxnSpPr>
            <a:cxnSpLocks/>
          </p:cNvCxnSpPr>
          <p:nvPr/>
        </p:nvCxnSpPr>
        <p:spPr>
          <a:xfrm flipV="1">
            <a:off x="11510635" y="4624394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D63A1-3A45-45B0-AB91-1B2B10C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B183-217F-4BC0-B001-BC7C35BF6FFB}" type="datetime1">
              <a:rPr lang="en-US" smtClean="0"/>
              <a:t>6/21/2022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70E8-C983-4F94-BB81-FC1260A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41FF-A9E6-4E55-A578-37D9B634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3891-E0CC-45E6-BCD2-5C583AAD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we want out of a model?</a:t>
            </a:r>
          </a:p>
          <a:p>
            <a:r>
              <a:rPr lang="en-US" dirty="0"/>
              <a:t>What functions/components and how much fidelity do we need?</a:t>
            </a:r>
          </a:p>
          <a:p>
            <a:pPr lvl="1"/>
            <a:r>
              <a:rPr lang="en-US" dirty="0"/>
              <a:t>Network or behavioral?</a:t>
            </a:r>
          </a:p>
          <a:p>
            <a:pPr lvl="1"/>
            <a:r>
              <a:rPr lang="en-US" dirty="0"/>
              <a:t>Dynamic or static?</a:t>
            </a:r>
          </a:p>
          <a:p>
            <a:pPr lvl="1"/>
            <a:r>
              <a:rPr lang="en-US" dirty="0"/>
              <a:t>Functions or component architectures?</a:t>
            </a:r>
          </a:p>
          <a:p>
            <a:pPr lvl="1"/>
            <a:r>
              <a:rPr lang="en-US" dirty="0"/>
              <a:t>Behaviors or failure logic?</a:t>
            </a:r>
          </a:p>
          <a:p>
            <a:r>
              <a:rPr lang="en-US" dirty="0"/>
              <a:t>What can go wrong? What are the faults/events?</a:t>
            </a:r>
          </a:p>
          <a:p>
            <a:r>
              <a:rPr lang="en-US" dirty="0"/>
              <a:t>What model parameters do we need to assess the resilience over?</a:t>
            </a:r>
          </a:p>
          <a:p>
            <a:r>
              <a:rPr lang="en-US" dirty="0"/>
              <a:t>What are the possible effects and how bad are they?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1B66-80B8-4EFA-B10D-2F6FF0F4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DAAE-0CD4-44CD-8607-E7F59634386A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1C78F-E2AC-438A-9D01-8AEF2979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3A73-D21D-477A-8153-775558C7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Model - Pump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EB3D-0F30-42D7-B22C-A1D0B223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/pump example/ex_pump.py</a:t>
            </a:r>
          </a:p>
          <a:p>
            <a:r>
              <a:rPr lang="en-US" dirty="0"/>
              <a:t>Functions: (nodes)</a:t>
            </a:r>
          </a:p>
          <a:p>
            <a:pPr lvl="1"/>
            <a:r>
              <a:rPr lang="en-US" dirty="0"/>
              <a:t>Define behaviors, and faults of the of the system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ImportSignal</a:t>
            </a:r>
            <a:r>
              <a:rPr lang="en-US" dirty="0"/>
              <a:t>, </a:t>
            </a:r>
            <a:r>
              <a:rPr lang="en-US" dirty="0" err="1"/>
              <a:t>ImportWater</a:t>
            </a:r>
            <a:r>
              <a:rPr lang="en-US" dirty="0"/>
              <a:t>, </a:t>
            </a:r>
            <a:r>
              <a:rPr lang="en-US" dirty="0" err="1"/>
              <a:t>MoveWater</a:t>
            </a:r>
            <a:r>
              <a:rPr lang="en-US" dirty="0"/>
              <a:t>, </a:t>
            </a:r>
            <a:r>
              <a:rPr lang="en-US" dirty="0" err="1"/>
              <a:t>ExportWater</a:t>
            </a:r>
            <a:r>
              <a:rPr lang="en-US" dirty="0"/>
              <a:t>, </a:t>
            </a:r>
            <a:r>
              <a:rPr lang="en-US" dirty="0" err="1"/>
              <a:t>ImportEE</a:t>
            </a:r>
            <a:endParaRPr lang="en-US" dirty="0"/>
          </a:p>
          <a:p>
            <a:r>
              <a:rPr lang="en-US" dirty="0"/>
              <a:t>Flows: (edges)</a:t>
            </a:r>
          </a:p>
          <a:p>
            <a:pPr lvl="1"/>
            <a:r>
              <a:rPr lang="en-US" dirty="0"/>
              <a:t>Define the connections between functions of material, energy, signal, etc.</a:t>
            </a:r>
          </a:p>
          <a:p>
            <a:pPr lvl="1"/>
            <a:r>
              <a:rPr lang="en-US" dirty="0"/>
              <a:t>e.g. Sig_1, Wat_1, EE_1, Wat_2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96B2D-6975-472D-8849-B8C8EA9F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02" y="2068829"/>
            <a:ext cx="4661218" cy="30984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D2D5-7D5B-46CE-80B7-C4B07543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5E2A-9CF3-4FC0-AEDE-F8AD112B137F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B848-C4B8-4359-9686-1DAE4A9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77AD7-8DD3-4582-9F15-F0701237FA42}"/>
              </a:ext>
            </a:extLst>
          </p:cNvPr>
          <p:cNvSpPr txBox="1">
            <a:spLocks/>
          </p:cNvSpPr>
          <p:nvPr/>
        </p:nvSpPr>
        <p:spPr>
          <a:xfrm>
            <a:off x="513521" y="1344553"/>
            <a:ext cx="4597182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Function Classes</a:t>
            </a:r>
          </a:p>
          <a:p>
            <a:pPr lvl="1"/>
            <a:r>
              <a:rPr lang="en-US" dirty="0"/>
              <a:t>Behaviors (I/O relationships)</a:t>
            </a:r>
          </a:p>
          <a:p>
            <a:pPr lvl="1"/>
            <a:r>
              <a:rPr lang="en-US" dirty="0"/>
              <a:t>Faults	(modes, probabilities)</a:t>
            </a:r>
          </a:p>
          <a:p>
            <a:pPr lvl="1"/>
            <a:r>
              <a:rPr lang="en-US" dirty="0"/>
              <a:t>States	(variable values)</a:t>
            </a:r>
          </a:p>
          <a:p>
            <a:pPr lvl="1"/>
            <a:r>
              <a:rPr lang="en-US" dirty="0"/>
              <a:t>Failure logic	(fault effects)</a:t>
            </a:r>
          </a:p>
          <a:p>
            <a:pPr lvl="1"/>
            <a:r>
              <a:rPr lang="en-US" dirty="0"/>
              <a:t>Relationships to flows and components</a:t>
            </a:r>
          </a:p>
          <a:p>
            <a:pPr marL="0" indent="0">
              <a:buNone/>
            </a:pPr>
            <a:r>
              <a:rPr lang="en-US" dirty="0"/>
              <a:t>Component Classes</a:t>
            </a:r>
          </a:p>
          <a:p>
            <a:pPr lvl="1"/>
            <a:r>
              <a:rPr lang="en-US" dirty="0"/>
              <a:t>Similar to function classes, but no access to flows outside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9747-AB5D-4268-A89F-53857118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60" y="1359947"/>
            <a:ext cx="5001743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Class</a:t>
            </a:r>
          </a:p>
          <a:p>
            <a:pPr lvl="1"/>
            <a:r>
              <a:rPr lang="en-US" dirty="0"/>
              <a:t>Function/Flows</a:t>
            </a:r>
          </a:p>
          <a:p>
            <a:pPr lvl="2"/>
            <a:r>
              <a:rPr lang="en-US" dirty="0"/>
              <a:t>Function/flow objects</a:t>
            </a:r>
          </a:p>
          <a:p>
            <a:pPr lvl="2"/>
            <a:r>
              <a:rPr lang="en-US" dirty="0"/>
              <a:t>Graph of connections</a:t>
            </a:r>
          </a:p>
          <a:p>
            <a:pPr lvl="1"/>
            <a:r>
              <a:rPr lang="en-US" dirty="0"/>
              <a:t>Run parameters</a:t>
            </a:r>
          </a:p>
          <a:p>
            <a:pPr lvl="2"/>
            <a:r>
              <a:rPr lang="en-US" dirty="0"/>
              <a:t>Time, phases, units,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Classification Method</a:t>
            </a:r>
          </a:p>
          <a:p>
            <a:pPr lvl="2"/>
            <a:r>
              <a:rPr lang="en-US" dirty="0"/>
              <a:t>Method for determining fault effect costs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344E2-B7A7-442B-A08D-09AE3E5A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5961166" y="476365"/>
            <a:ext cx="6230834" cy="590526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21204-E83F-4E1F-BC21-3444B01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CA47-FB90-4A95-9F47-34504C017D8D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AF2E-39A1-4C56-8519-FEC7A0D0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4C6BB8-526B-43C6-A84A-4D8C83857660}"/>
              </a:ext>
            </a:extLst>
          </p:cNvPr>
          <p:cNvSpPr txBox="1">
            <a:spLocks/>
          </p:cNvSpPr>
          <p:nvPr/>
        </p:nvSpPr>
        <p:spPr>
          <a:xfrm>
            <a:off x="532887" y="1359947"/>
            <a:ext cx="4812345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Flows</a:t>
            </a:r>
          </a:p>
          <a:p>
            <a:pPr lvl="1"/>
            <a:r>
              <a:rPr lang="en-US" dirty="0"/>
              <a:t>State Dictionary</a:t>
            </a:r>
          </a:p>
          <a:p>
            <a:pPr lvl="1"/>
            <a:r>
              <a:rPr lang="en-US" dirty="0"/>
              <a:t>EE = {voltage: 1.0, current:1.0}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5961165" y="18019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9487949" y="6959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5961165" y="3372595"/>
            <a:ext cx="6291461" cy="1402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7986319" y="5010149"/>
            <a:ext cx="2105638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7040372" y="5010149"/>
            <a:ext cx="945947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10196031" y="5020024"/>
            <a:ext cx="1003272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9593200" y="1551963"/>
            <a:ext cx="2017163" cy="88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9532574" y="781634"/>
            <a:ext cx="2077789" cy="52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9574103" y="2690974"/>
            <a:ext cx="2036260" cy="482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10288506" y="2271190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10258193" y="1199304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 animBg="1"/>
      <p:bldP spid="9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974" y="1454727"/>
            <a:ext cx="10439400" cy="52667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fmdtools.modeldef</a:t>
            </a:r>
            <a:r>
              <a:rPr lang="en-US" sz="2000" dirty="0"/>
              <a:t> import Model, </a:t>
            </a:r>
            <a:r>
              <a:rPr lang="en-US" sz="2000" dirty="0" err="1"/>
              <a:t>FxnBlock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 System(Model):</a:t>
            </a:r>
          </a:p>
          <a:p>
            <a:pPr marL="0" indent="0">
              <a:buNone/>
            </a:pPr>
            <a:r>
              <a:rPr lang="en-US" sz="2000" dirty="0"/>
              <a:t>	def __</a:t>
            </a:r>
            <a:r>
              <a:rPr lang="en-US" sz="2000" dirty="0" err="1"/>
              <a:t>init</a:t>
            </a:r>
            <a:r>
              <a:rPr lang="en-US" sz="2000" dirty="0"/>
              <a:t>__(self, params={}, </a:t>
            </a:r>
            <a:r>
              <a:rPr lang="en-US" sz="2000" dirty="0" err="1"/>
              <a:t>modelparams</a:t>
            </a:r>
            <a:r>
              <a:rPr lang="en-US" sz="2000" dirty="0"/>
              <a:t>={}, </a:t>
            </a:r>
            <a:r>
              <a:rPr lang="en-US" sz="2000" dirty="0" err="1"/>
              <a:t>valparams</a:t>
            </a:r>
            <a:r>
              <a:rPr lang="en-US" sz="2000" dirty="0"/>
              <a:t>={})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super.__</a:t>
            </a:r>
            <a:r>
              <a:rPr lang="en-US" sz="2000" dirty="0" err="1"/>
              <a:t>init</a:t>
            </a:r>
            <a:r>
              <a:rPr lang="en-US" sz="2000" dirty="0"/>
              <a:t>__(</a:t>
            </a:r>
            <a:r>
              <a:rPr lang="en-US" sz="2000" dirty="0" err="1"/>
              <a:t>params,modelparams,valparams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self.add_flow</a:t>
            </a:r>
            <a:r>
              <a:rPr lang="en-US" sz="2000" dirty="0"/>
              <a:t>(</a:t>
            </a:r>
            <a:r>
              <a:rPr lang="en-US" sz="2000" dirty="0" err="1"/>
              <a:t>flowname</a:t>
            </a:r>
            <a:r>
              <a:rPr lang="en-US" sz="2000" dirty="0"/>
              <a:t>, {value1:initvalue, value2: </a:t>
            </a:r>
            <a:r>
              <a:rPr lang="en-US" sz="2000" dirty="0" err="1"/>
              <a:t>initvalue</a:t>
            </a:r>
            <a:r>
              <a:rPr lang="en-US" sz="2000" dirty="0"/>
              <a:t>}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self.add_fxn</a:t>
            </a:r>
            <a:r>
              <a:rPr lang="en-US" sz="2000" dirty="0"/>
              <a:t>(</a:t>
            </a:r>
            <a:r>
              <a:rPr lang="en-US" sz="2000" dirty="0" err="1"/>
              <a:t>functionname</a:t>
            </a:r>
            <a:r>
              <a:rPr lang="en-US" sz="2000" dirty="0"/>
              <a:t>, [list of flows], </a:t>
            </a:r>
            <a:r>
              <a:rPr lang="en-US" sz="2000" dirty="0" err="1"/>
              <a:t>fclass</a:t>
            </a:r>
            <a:r>
              <a:rPr lang="en-US" sz="2000" dirty="0"/>
              <a:t> = DoSomething)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self.build_model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end_condition</a:t>
            </a:r>
            <a:r>
              <a:rPr lang="en-US" sz="2000" dirty="0"/>
              <a:t>(self, time):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True/False at end-state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find_classification</a:t>
            </a:r>
            <a:r>
              <a:rPr lang="en-US" sz="2000" dirty="0"/>
              <a:t>(</a:t>
            </a:r>
            <a:r>
              <a:rPr lang="en-US" sz="2000" dirty="0" err="1"/>
              <a:t>self,resgraph</a:t>
            </a:r>
            <a:r>
              <a:rPr lang="en-US" sz="2000" dirty="0"/>
              <a:t>, </a:t>
            </a:r>
            <a:r>
              <a:rPr lang="en-US" sz="2000" dirty="0" err="1"/>
              <a:t>endfaults</a:t>
            </a:r>
            <a:r>
              <a:rPr lang="en-US" sz="2000" dirty="0"/>
              <a:t>, </a:t>
            </a:r>
            <a:r>
              <a:rPr lang="en-US" sz="2000" dirty="0" err="1"/>
              <a:t>endflows</a:t>
            </a:r>
            <a:r>
              <a:rPr lang="en-US" sz="2000" dirty="0"/>
              <a:t>, </a:t>
            </a:r>
            <a:r>
              <a:rPr lang="en-US" sz="2000" dirty="0" err="1"/>
              <a:t>scen</a:t>
            </a:r>
            <a:r>
              <a:rPr lang="en-US" sz="2000" dirty="0"/>
              <a:t>, </a:t>
            </a:r>
            <a:r>
              <a:rPr lang="en-US" sz="2000" dirty="0" err="1"/>
              <a:t>mdlhists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{‘</a:t>
            </a:r>
            <a:r>
              <a:rPr lang="en-US" sz="2000" dirty="0" err="1"/>
              <a:t>rate’:rate</a:t>
            </a:r>
            <a:r>
              <a:rPr lang="en-US" sz="2000" dirty="0"/>
              <a:t>, ‘</a:t>
            </a:r>
            <a:r>
              <a:rPr lang="en-US" sz="2000" dirty="0" err="1"/>
              <a:t>cost’:cost</a:t>
            </a:r>
            <a:r>
              <a:rPr lang="en-US" sz="2000" dirty="0"/>
              <a:t>, ‘expected cost’=expected cost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899A0-580C-48C9-8CA6-AC5D49D2B6B9}"/>
              </a:ext>
            </a:extLst>
          </p:cNvPr>
          <p:cNvSpPr txBox="1"/>
          <p:nvPr/>
        </p:nvSpPr>
        <p:spPr>
          <a:xfrm>
            <a:off x="6004646" y="1383005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(imports)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996C5-CB2B-4C23-8B24-C9B6E7E99F85}"/>
              </a:ext>
            </a:extLst>
          </p:cNvPr>
          <p:cNvSpPr txBox="1"/>
          <p:nvPr/>
        </p:nvSpPr>
        <p:spPr>
          <a:xfrm>
            <a:off x="3554069" y="1788070"/>
            <a:ext cx="36407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(defining model class for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05231-C581-48DB-9FA5-5B0BA6836B39}"/>
              </a:ext>
            </a:extLst>
          </p:cNvPr>
          <p:cNvSpPr txBox="1"/>
          <p:nvPr/>
        </p:nvSpPr>
        <p:spPr>
          <a:xfrm>
            <a:off x="8043206" y="2055273"/>
            <a:ext cx="31277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(model initialization method)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D9989-0576-4682-98CC-23761CD4D158}"/>
              </a:ext>
            </a:extLst>
          </p:cNvPr>
          <p:cNvSpPr txBox="1"/>
          <p:nvPr/>
        </p:nvSpPr>
        <p:spPr>
          <a:xfrm>
            <a:off x="7793260" y="2917276"/>
            <a:ext cx="27959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(attach params to model)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2513-10A5-4BDC-9A8C-0F3192D7DD0E}"/>
              </a:ext>
            </a:extLst>
          </p:cNvPr>
          <p:cNvSpPr txBox="1"/>
          <p:nvPr/>
        </p:nvSpPr>
        <p:spPr>
          <a:xfrm>
            <a:off x="945387" y="3204025"/>
            <a:ext cx="23006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model flows)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61C3F-645B-480C-A93F-FBB4890DAF21}"/>
              </a:ext>
            </a:extLst>
          </p:cNvPr>
          <p:cNvSpPr txBox="1"/>
          <p:nvPr/>
        </p:nvSpPr>
        <p:spPr>
          <a:xfrm>
            <a:off x="203196" y="3573357"/>
            <a:ext cx="30428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(add and connect functions)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1F778-C899-4FE1-8CBD-34935143FB87}"/>
              </a:ext>
            </a:extLst>
          </p:cNvPr>
          <p:cNvSpPr txBox="1"/>
          <p:nvPr/>
        </p:nvSpPr>
        <p:spPr>
          <a:xfrm>
            <a:off x="5093914" y="3902619"/>
            <a:ext cx="42017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(form model graph and run order, etc.)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CD4D9-6682-4C48-8468-D29DDF718026}"/>
              </a:ext>
            </a:extLst>
          </p:cNvPr>
          <p:cNvSpPr txBox="1"/>
          <p:nvPr/>
        </p:nvSpPr>
        <p:spPr>
          <a:xfrm>
            <a:off x="4448786" y="5698394"/>
            <a:ext cx="40783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how to classify model results)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DFDF3C-0866-4797-BD41-3197918D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0C2B-FD52-44F8-A140-1347C757CEDB}" type="datetime1">
              <a:rPr lang="en-US" smtClean="0"/>
              <a:t>6/21/2022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F42CFC-5E5B-48C6-AA14-27862AA6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02899-08E6-45D3-8610-7CC3B763DA74}"/>
              </a:ext>
            </a:extLst>
          </p:cNvPr>
          <p:cNvSpPr txBox="1"/>
          <p:nvPr/>
        </p:nvSpPr>
        <p:spPr>
          <a:xfrm>
            <a:off x="1908854" y="2460087"/>
            <a:ext cx="17411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design params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7A2B89-1EC2-47D2-B8B7-AD066CA9A940}"/>
              </a:ext>
            </a:extLst>
          </p:cNvPr>
          <p:cNvSpPr txBox="1"/>
          <p:nvPr/>
        </p:nvSpPr>
        <p:spPr>
          <a:xfrm>
            <a:off x="3768417" y="2488065"/>
            <a:ext cx="37593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simulation params (e.g., start/end)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943A2-7A4C-4559-8924-E6E3FC769DA4}"/>
              </a:ext>
            </a:extLst>
          </p:cNvPr>
          <p:cNvSpPr txBox="1"/>
          <p:nvPr/>
        </p:nvSpPr>
        <p:spPr>
          <a:xfrm>
            <a:off x="7646160" y="2467448"/>
            <a:ext cx="37625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value params (</a:t>
            </a:r>
            <a:r>
              <a:rPr lang="en-US" dirty="0" err="1">
                <a:latin typeface="Bahnschrift" panose="020B0502040204020203" pitchFamily="34" charset="0"/>
              </a:rPr>
              <a:t>fxns</a:t>
            </a:r>
            <a:r>
              <a:rPr lang="en-US" dirty="0">
                <a:latin typeface="Bahnschrift" panose="020B0502040204020203" pitchFamily="34" charset="0"/>
              </a:rPr>
              <a:t>/flows to track)</a:t>
            </a:r>
          </a:p>
        </p:txBody>
      </p:sp>
    </p:spTree>
    <p:extLst>
      <p:ext uri="{BB962C8B-B14F-4D97-AF65-F5344CB8AC3E}">
        <p14:creationId xmlns:p14="http://schemas.microsoft.com/office/powerpoint/2010/main" val="37030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DoSomething(</a:t>
            </a:r>
            <a:r>
              <a:rPr lang="en-US" dirty="0" err="1"/>
              <a:t>FxnBlock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name, flows):</a:t>
            </a:r>
          </a:p>
          <a:p>
            <a:pPr marL="0" indent="0">
              <a:buNone/>
            </a:pPr>
            <a:r>
              <a:rPr lang="en-US" dirty="0"/>
              <a:t>		super.__</a:t>
            </a:r>
            <a:r>
              <a:rPr lang="en-US" dirty="0" err="1"/>
              <a:t>init</a:t>
            </a:r>
            <a:r>
              <a:rPr lang="en-US" dirty="0"/>
              <a:t>__(name, flows,{state1: </a:t>
            </a:r>
            <a:r>
              <a:rPr lang="en-US" dirty="0" err="1"/>
              <a:t>initval</a:t>
            </a:r>
            <a:r>
              <a:rPr lang="en-US" dirty="0"/>
              <a:t>}, …)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self.failrate</a:t>
            </a:r>
            <a:r>
              <a:rPr lang="en-US" dirty="0"/>
              <a:t> = </a:t>
            </a:r>
            <a:r>
              <a:rPr lang="en-US" dirty="0" err="1"/>
              <a:t>failrate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self.assoc_modes</a:t>
            </a:r>
            <a:r>
              <a:rPr lang="en-US" dirty="0"/>
              <a:t>({mode1:properties}, [</a:t>
            </a:r>
            <a:r>
              <a:rPr lang="en-US" dirty="0" err="1"/>
              <a:t>opermodes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self.assoc_randstate</a:t>
            </a:r>
            <a:r>
              <a:rPr lang="en-US" dirty="0"/>
              <a:t>(</a:t>
            </a:r>
            <a:r>
              <a:rPr lang="en-US" dirty="0" err="1"/>
              <a:t>statename</a:t>
            </a:r>
            <a:r>
              <a:rPr lang="en-US" dirty="0"/>
              <a:t>, default)</a:t>
            </a:r>
          </a:p>
          <a:p>
            <a:pPr marL="0" indent="0">
              <a:buNone/>
            </a:pPr>
            <a:r>
              <a:rPr lang="en-US" dirty="0"/>
              <a:t>	def behavior(self, time):</a:t>
            </a:r>
          </a:p>
          <a:p>
            <a:pPr marL="0" indent="0">
              <a:buNone/>
            </a:pPr>
            <a:r>
              <a:rPr lang="en-US" dirty="0"/>
              <a:t>		if self.flowname.val1 &gt; threshold: </a:t>
            </a:r>
            <a:r>
              <a:rPr lang="en-US" dirty="0" err="1"/>
              <a:t>self.add_fault</a:t>
            </a:r>
            <a:r>
              <a:rPr lang="en-US" dirty="0"/>
              <a:t>(‘mode1’)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self.has_fault</a:t>
            </a:r>
            <a:r>
              <a:rPr lang="en-US" dirty="0"/>
              <a:t>(‘mode1’): self.flowname.val2 = 0</a:t>
            </a:r>
          </a:p>
          <a:p>
            <a:pPr marL="0" indent="0">
              <a:buNone/>
            </a:pPr>
            <a:r>
              <a:rPr lang="en-US" dirty="0"/>
              <a:t>		else: self.flowname.val2 = 1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dynamic_behavior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self.state1.inc( = self.state1 + self.flowname.val2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static_behavior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5339C-B6C2-45AA-8951-AD6D44E1BD25}"/>
              </a:ext>
            </a:extLst>
          </p:cNvPr>
          <p:cNvSpPr txBox="1"/>
          <p:nvPr/>
        </p:nvSpPr>
        <p:spPr>
          <a:xfrm>
            <a:off x="3703391" y="1329201"/>
            <a:ext cx="41488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class for DoSomething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693EC-BE35-4F59-9EFD-E222FE10D92E}"/>
              </a:ext>
            </a:extLst>
          </p:cNvPr>
          <p:cNvSpPr txBox="1"/>
          <p:nvPr/>
        </p:nvSpPr>
        <p:spPr>
          <a:xfrm>
            <a:off x="4477207" y="1772933"/>
            <a:ext cx="64668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initialization method (can also be used to pass parameters)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1DE15-4FEF-4701-9D16-7C9C9CF2C05A}"/>
              </a:ext>
            </a:extLst>
          </p:cNvPr>
          <p:cNvSpPr txBox="1"/>
          <p:nvPr/>
        </p:nvSpPr>
        <p:spPr>
          <a:xfrm>
            <a:off x="7030027" y="2200133"/>
            <a:ext cx="414946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add/associate model constructs:</a:t>
            </a:r>
          </a:p>
          <a:p>
            <a:r>
              <a:rPr lang="en-US" dirty="0">
                <a:latin typeface="Bahnschrift" panose="020B0502040204020203" pitchFamily="34" charset="0"/>
              </a:rPr>
              <a:t>flows, states, timers,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A2B44-2CCE-481D-B9B1-BBF059F1C97A}"/>
              </a:ext>
            </a:extLst>
          </p:cNvPr>
          <p:cNvSpPr txBox="1"/>
          <p:nvPr/>
        </p:nvSpPr>
        <p:spPr>
          <a:xfrm>
            <a:off x="7710624" y="2850714"/>
            <a:ext cx="35294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fault/operational modes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AE8FE-E352-41F6-884B-2B94DD5535D2}"/>
              </a:ext>
            </a:extLst>
          </p:cNvPr>
          <p:cNvSpPr txBox="1"/>
          <p:nvPr/>
        </p:nvSpPr>
        <p:spPr>
          <a:xfrm>
            <a:off x="3771893" y="3589378"/>
            <a:ext cx="55787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generic method for all (static and dynamic) 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7DA4F-9A5C-4886-AA76-AE2460FF2B9A}"/>
              </a:ext>
            </a:extLst>
          </p:cNvPr>
          <p:cNvSpPr txBox="1"/>
          <p:nvPr/>
        </p:nvSpPr>
        <p:spPr>
          <a:xfrm>
            <a:off x="7553992" y="4248474"/>
            <a:ext cx="2846716" cy="64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(different modes change behaviors)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4FFB4-554C-415B-94E6-6C9D166D0B33}"/>
              </a:ext>
            </a:extLst>
          </p:cNvPr>
          <p:cNvSpPr txBox="1"/>
          <p:nvPr/>
        </p:nvSpPr>
        <p:spPr>
          <a:xfrm>
            <a:off x="4730370" y="4991388"/>
            <a:ext cx="5829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dynamic (once per timestep) behaviors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2666E-41B0-41B5-BD0A-FF6B8523104E}"/>
              </a:ext>
            </a:extLst>
          </p:cNvPr>
          <p:cNvSpPr txBox="1"/>
          <p:nvPr/>
        </p:nvSpPr>
        <p:spPr>
          <a:xfrm>
            <a:off x="7347528" y="5401640"/>
            <a:ext cx="40062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(accumulation of a state over time)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E2C9595-8804-4EDB-B5CE-60245A7C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F06D-C49D-4DB7-865B-71455723119B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85D290-24DF-4914-9529-2D7FCE8D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5889C7-3E4F-42AD-AE8E-4D72BF0B55BC}"/>
              </a:ext>
            </a:extLst>
          </p:cNvPr>
          <p:cNvSpPr txBox="1"/>
          <p:nvPr/>
        </p:nvSpPr>
        <p:spPr>
          <a:xfrm>
            <a:off x="6554530" y="3220046"/>
            <a:ext cx="55922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Associate random states (for stochastic simulation)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400A39-7BF7-4CAB-8140-EAD3B2A80603}"/>
              </a:ext>
            </a:extLst>
          </p:cNvPr>
          <p:cNvSpPr txBox="1"/>
          <p:nvPr/>
        </p:nvSpPr>
        <p:spPr>
          <a:xfrm>
            <a:off x="4505265" y="5797852"/>
            <a:ext cx="669403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static behaviors that can propagate between constructs during a single timestep</a:t>
            </a:r>
          </a:p>
        </p:txBody>
      </p:sp>
    </p:spTree>
    <p:extLst>
      <p:ext uri="{BB962C8B-B14F-4D97-AF65-F5344CB8AC3E}">
        <p14:creationId xmlns:p14="http://schemas.microsoft.com/office/powerpoint/2010/main" val="2246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6/21/2022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530725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fmdtools</a:t>
            </a:r>
            <a:endParaRPr lang="en-US" dirty="0"/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Code structures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Syntax</a:t>
            </a:r>
          </a:p>
          <a:p>
            <a:r>
              <a:rPr lang="en-US" dirty="0"/>
              <a:t>Coding Activity</a:t>
            </a:r>
          </a:p>
          <a:p>
            <a:pPr lvl="1"/>
            <a:r>
              <a:rPr lang="en-US" dirty="0"/>
              <a:t>Example model</a:t>
            </a:r>
          </a:p>
          <a:p>
            <a:pPr lvl="1"/>
            <a:r>
              <a:rPr lang="en-US" dirty="0"/>
              <a:t>Workbook</a:t>
            </a:r>
          </a:p>
          <a:p>
            <a:pPr lvl="2"/>
            <a:r>
              <a:rPr lang="en-US" dirty="0"/>
              <a:t>Model Instantiation</a:t>
            </a:r>
          </a:p>
          <a:p>
            <a:pPr lvl="2"/>
            <a:r>
              <a:rPr lang="en-US" dirty="0"/>
              <a:t>Simulation</a:t>
            </a:r>
          </a:p>
          <a:p>
            <a:pPr lvl="2"/>
            <a:r>
              <a:rPr lang="en-US" dirty="0"/>
              <a:t>Visualization/Analysis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BC82DAD-AA94-49BC-9121-EF2335B51E95}"/>
              </a:ext>
            </a:extLst>
          </p:cNvPr>
          <p:cNvSpPr/>
          <p:nvPr/>
        </p:nvSpPr>
        <p:spPr>
          <a:xfrm>
            <a:off x="4157221" y="3982824"/>
            <a:ext cx="292232" cy="2243579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61D0C0-E11E-4A74-A67D-D11E37898695}"/>
              </a:ext>
            </a:extLst>
          </p:cNvPr>
          <p:cNvSpPr txBox="1">
            <a:spLocks/>
          </p:cNvSpPr>
          <p:nvPr/>
        </p:nvSpPr>
        <p:spPr>
          <a:xfrm>
            <a:off x="4609708" y="4521507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need a Python distribution! </a:t>
            </a:r>
          </a:p>
          <a:p>
            <a:pPr marL="0" indent="0">
              <a:buNone/>
            </a:pPr>
            <a:r>
              <a:rPr lang="en-US" dirty="0"/>
              <a:t>(preferable Anaconda)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A802857-9DAD-460E-A004-939D14D05A74}"/>
              </a:ext>
            </a:extLst>
          </p:cNvPr>
          <p:cNvSpPr/>
          <p:nvPr/>
        </p:nvSpPr>
        <p:spPr>
          <a:xfrm>
            <a:off x="4157221" y="1825623"/>
            <a:ext cx="292232" cy="2157200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8809-4424-4CB7-86A0-55727A0BBAEC}"/>
              </a:ext>
            </a:extLst>
          </p:cNvPr>
          <p:cNvSpPr txBox="1">
            <a:spLocks/>
          </p:cNvSpPr>
          <p:nvPr/>
        </p:nvSpPr>
        <p:spPr>
          <a:xfrm>
            <a:off x="4609708" y="2415013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Download Slides:</a:t>
            </a:r>
          </a:p>
          <a:p>
            <a:r>
              <a:rPr lang="en-US" sz="2400" dirty="0"/>
              <a:t>/docs/Intro to </a:t>
            </a:r>
            <a:r>
              <a:rPr lang="en-US" sz="2400" dirty="0" err="1"/>
              <a:t>Fmdtools</a:t>
            </a:r>
            <a:endParaRPr lang="en-US" sz="2400" dirty="0"/>
          </a:p>
          <a:p>
            <a:r>
              <a:rPr lang="en-US" sz="2400" dirty="0"/>
              <a:t>Right click “Save link as…”</a:t>
            </a:r>
          </a:p>
        </p:txBody>
      </p:sp>
    </p:spTree>
    <p:extLst>
      <p:ext uri="{BB962C8B-B14F-4D97-AF65-F5344CB8AC3E}">
        <p14:creationId xmlns:p14="http://schemas.microsoft.com/office/powerpoint/2010/main" val="128363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6/21/2022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6/21/2022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8AEE-7729-4096-B1FC-17B4AAC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Simulation—things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57C3-9B7F-4B8B-95E6-878D99A4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we trying to model:</a:t>
            </a:r>
          </a:p>
          <a:p>
            <a:r>
              <a:rPr lang="en-US" dirty="0"/>
              <a:t>The nominal performance of a system?</a:t>
            </a:r>
          </a:p>
          <a:p>
            <a:r>
              <a:rPr lang="en-US" dirty="0"/>
              <a:t>The performance of a system over a set of operational </a:t>
            </a:r>
            <a:r>
              <a:rPr lang="en-US" dirty="0" err="1"/>
              <a:t>paremeters</a:t>
            </a:r>
            <a:endParaRPr lang="en-US" dirty="0"/>
          </a:p>
          <a:p>
            <a:r>
              <a:rPr lang="en-US" dirty="0"/>
              <a:t>The performance in a fault scenario?</a:t>
            </a:r>
          </a:p>
          <a:p>
            <a:r>
              <a:rPr lang="en-US" dirty="0"/>
              <a:t>The performance over a set of fault scenarios?</a:t>
            </a:r>
          </a:p>
          <a:p>
            <a:pPr lvl="1"/>
            <a:r>
              <a:rPr lang="en-US" dirty="0"/>
              <a:t>What kind of set?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D330-F553-4DE4-A3FF-ABCC312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588-272A-4987-B4C9-924A09E3E482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7AD7C-43BC-453B-909C-EBA40DA0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0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6/21/2022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24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126391" y="2698326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713440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151914"/>
            <a:ext cx="24384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315028" y="1597498"/>
            <a:ext cx="181136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315028" y="3212207"/>
            <a:ext cx="179589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10126362" y="2772416"/>
            <a:ext cx="186799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1578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8AA6-BD28-4FE2-8472-CBB63821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propagation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693E-F7D4-43E5-839D-CD461F85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Static/Dynamic propagation</a:t>
            </a:r>
            <a:r>
              <a:rPr lang="en-US" dirty="0"/>
              <a:t>: How function states propagate to each other in a single time-step and multiple time-steps</a:t>
            </a:r>
          </a:p>
          <a:p>
            <a:pPr lvl="1"/>
            <a:r>
              <a:rPr lang="en-US" dirty="0"/>
              <a:t>Undirected graph representation—states can effect all other connected states, and vice versa, in any order</a:t>
            </a:r>
          </a:p>
          <a:p>
            <a:r>
              <a:rPr lang="en-US" b="1" dirty="0"/>
              <a:t>Stochastic Propagation: </a:t>
            </a:r>
            <a:r>
              <a:rPr lang="en-US" dirty="0"/>
              <a:t>Whether and how stochastic states are instantiated over time</a:t>
            </a:r>
          </a:p>
          <a:p>
            <a:pPr lvl="1"/>
            <a:r>
              <a:rPr lang="en-US" dirty="0"/>
              <a:t>e.g. do we run with the “default” values of parameters, or do we sample from a random number generator?</a:t>
            </a:r>
          </a:p>
          <a:p>
            <a:r>
              <a:rPr lang="en-US" b="1" dirty="0"/>
              <a:t>Breadth of Scenarios</a:t>
            </a:r>
            <a:r>
              <a:rPr lang="en-US" dirty="0"/>
              <a:t>: How hazards are represented as discrete scenarios to simulate</a:t>
            </a:r>
          </a:p>
          <a:p>
            <a:pPr lvl="1"/>
            <a:r>
              <a:rPr lang="en-US" dirty="0"/>
              <a:t>What set of joint faults do we use? How many times are sampled?</a:t>
            </a:r>
          </a:p>
          <a:p>
            <a:pPr lvl="1"/>
            <a:r>
              <a:rPr lang="en-US" dirty="0"/>
              <a:t>Operational scenarios and Joint operational/fault scenarios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30B5-4834-4C83-A909-15FAC9D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E4E-96F5-4AD3-882E-48793DD5740D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0E345-2EA1-41B4-AE55-7EF07EE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9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3051-FA85-4152-9EF3-A86CB6E4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Simulation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2C5-5EED-465D-9656-F6292F49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739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propagate.nominal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system once with no fault—good for model setup</a:t>
            </a:r>
          </a:p>
          <a:p>
            <a:r>
              <a:rPr lang="en-US" dirty="0" err="1"/>
              <a:t>propagate.one_fault</a:t>
            </a:r>
            <a:r>
              <a:rPr lang="en-US" dirty="0"/>
              <a:t>(mdl, function, fault, time=</a:t>
            </a:r>
            <a:r>
              <a:rPr lang="en-US" dirty="0" err="1"/>
              <a:t>faulttime</a:t>
            </a:r>
            <a:r>
              <a:rPr lang="en-US" dirty="0"/>
              <a:t>), .</a:t>
            </a:r>
            <a:r>
              <a:rPr lang="en-US" dirty="0" err="1"/>
              <a:t>propagate.mult_fault</a:t>
            </a:r>
            <a:r>
              <a:rPr lang="en-US" dirty="0"/>
              <a:t>(mdl, </a:t>
            </a:r>
            <a:r>
              <a:rPr lang="en-US" dirty="0" err="1"/>
              <a:t>faultseq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Simulates system once with and without a fault</a:t>
            </a:r>
          </a:p>
          <a:p>
            <a:pPr lvl="1"/>
            <a:r>
              <a:rPr lang="en-US" dirty="0"/>
              <a:t>Good for verifying/visualizing model behavior under a given fault</a:t>
            </a:r>
          </a:p>
          <a:p>
            <a:r>
              <a:rPr lang="en-US" dirty="0" err="1"/>
              <a:t>propagate.single_faults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the list of single fault modes</a:t>
            </a:r>
          </a:p>
          <a:p>
            <a:pPr lvl="1"/>
            <a:r>
              <a:rPr lang="en-US" dirty="0"/>
              <a:t>Only use for static (single time-step) models &amp; to gauge fault severity</a:t>
            </a:r>
          </a:p>
          <a:p>
            <a:r>
              <a:rPr lang="en-US" dirty="0" err="1"/>
              <a:t>propagate.approach</a:t>
            </a:r>
            <a:r>
              <a:rPr lang="en-US" dirty="0"/>
              <a:t>(mdl, app)</a:t>
            </a:r>
          </a:p>
          <a:p>
            <a:pPr lvl="1"/>
            <a:r>
              <a:rPr lang="en-US" dirty="0"/>
              <a:t>Simulates a set of fault modes over a set of times</a:t>
            </a:r>
          </a:p>
          <a:p>
            <a:pPr lvl="1"/>
            <a:r>
              <a:rPr lang="en-US" dirty="0"/>
              <a:t>Useful for expected resilience quantification</a:t>
            </a:r>
          </a:p>
          <a:p>
            <a:pPr lvl="1"/>
            <a:r>
              <a:rPr lang="en-US" dirty="0"/>
              <a:t>app defined in </a:t>
            </a:r>
            <a:r>
              <a:rPr lang="en-US" dirty="0" err="1"/>
              <a:t>SampleApproach</a:t>
            </a:r>
            <a:r>
              <a:rPr lang="en-US" dirty="0"/>
              <a:t> class</a:t>
            </a:r>
          </a:p>
          <a:p>
            <a:r>
              <a:rPr lang="en-US" dirty="0" err="1"/>
              <a:t>propagate.nominal_approach</a:t>
            </a:r>
            <a:r>
              <a:rPr lang="en-US" dirty="0"/>
              <a:t>(mdl, </a:t>
            </a:r>
            <a:r>
              <a:rPr lang="en-US" dirty="0" err="1"/>
              <a:t>nomapp</a:t>
            </a:r>
            <a:r>
              <a:rPr lang="en-US" dirty="0"/>
              <a:t>), </a:t>
            </a:r>
            <a:r>
              <a:rPr lang="en-US" dirty="0" err="1"/>
              <a:t>propagate.nested_approach</a:t>
            </a:r>
            <a:r>
              <a:rPr lang="en-US" dirty="0"/>
              <a:t>(</a:t>
            </a:r>
            <a:r>
              <a:rPr lang="en-US" dirty="0" err="1"/>
              <a:t>mdl,nomapp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Used for sampling the model over a range of parameters defined in a </a:t>
            </a:r>
            <a:r>
              <a:rPr lang="en-US" dirty="0" err="1"/>
              <a:t>NominalApproach</a:t>
            </a:r>
            <a:r>
              <a:rPr lang="en-US" dirty="0"/>
              <a:t> in nominal (</a:t>
            </a:r>
            <a:r>
              <a:rPr lang="en-US" dirty="0" err="1"/>
              <a:t>nominal_approach</a:t>
            </a:r>
            <a:r>
              <a:rPr lang="en-US" dirty="0"/>
              <a:t>) and faulty (</a:t>
            </a:r>
            <a:r>
              <a:rPr lang="en-US" dirty="0" err="1"/>
              <a:t>nested_approach</a:t>
            </a:r>
            <a:r>
              <a:rPr lang="en-US" dirty="0"/>
              <a:t>)  scenarios.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B166-4B0D-4CD6-9472-2B8064F5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00C9-F11F-462E-86AE-DBEE126043CC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A67A-CC45-438D-85C8-7FF4F15B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6/21/2022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27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nominal_approach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propagate.approach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propagate.mult_fault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propagate.nested_approach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fault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app = </a:t>
            </a:r>
            <a:r>
              <a:rPr lang="en-US" dirty="0" err="1"/>
              <a:t>SampleApproach</a:t>
            </a:r>
            <a:r>
              <a:rPr lang="en-US" dirty="0"/>
              <a:t>(mdl, </a:t>
            </a:r>
          </a:p>
          <a:p>
            <a:pPr marL="0" indent="0">
              <a:buNone/>
            </a:pPr>
            <a:r>
              <a:rPr lang="en-US" dirty="0"/>
              <a:t>	faults = ‘all’/[list of faults]</a:t>
            </a:r>
          </a:p>
          <a:p>
            <a:pPr marL="0" indent="0">
              <a:buNone/>
            </a:pPr>
            <a:r>
              <a:rPr lang="en-US" dirty="0"/>
              <a:t>	phases = ‘all’/{</a:t>
            </a:r>
            <a:r>
              <a:rPr lang="en-US" dirty="0" err="1"/>
              <a:t>fxn:phase</a:t>
            </a:r>
            <a:r>
              <a:rPr lang="en-US" dirty="0"/>
              <a:t>:[</a:t>
            </a:r>
            <a:r>
              <a:rPr lang="en-US" dirty="0" err="1"/>
              <a:t>s,e</a:t>
            </a:r>
            <a:r>
              <a:rPr lang="en-US" dirty="0"/>
              <a:t>]}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modephases</a:t>
            </a:r>
            <a:r>
              <a:rPr lang="en-US" dirty="0"/>
              <a:t> = {</a:t>
            </a:r>
            <a:r>
              <a:rPr lang="en-US" dirty="0" err="1"/>
              <a:t>fxn:mode</a:t>
            </a:r>
            <a:r>
              <a:rPr lang="en-US" dirty="0"/>
              <a:t>:{phases}}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jointfaults</a:t>
            </a:r>
            <a:r>
              <a:rPr lang="en-US" dirty="0"/>
              <a:t> = {‘faults’:#, 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jointfuncs</a:t>
            </a:r>
            <a:r>
              <a:rPr lang="en-US" dirty="0"/>
              <a:t>’:True/False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pcond</a:t>
            </a:r>
            <a:r>
              <a:rPr lang="en-US" dirty="0"/>
              <a:t>’: 0.##}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defaultsamp</a:t>
            </a:r>
            <a:r>
              <a:rPr lang="en-US" dirty="0"/>
              <a:t>: = {‘</a:t>
            </a:r>
            <a:r>
              <a:rPr lang="en-US" dirty="0" err="1"/>
              <a:t>samp</a:t>
            </a:r>
            <a:r>
              <a:rPr lang="en-US" dirty="0"/>
              <a:t>’: ‘quad’/’</a:t>
            </a:r>
            <a:r>
              <a:rPr lang="en-US" dirty="0" err="1"/>
              <a:t>fullint</a:t>
            </a:r>
            <a:r>
              <a:rPr lang="en-US" dirty="0"/>
              <a:t>’/’</a:t>
            </a:r>
            <a:r>
              <a:rPr lang="en-US" dirty="0" err="1"/>
              <a:t>evenspacing</a:t>
            </a:r>
            <a:r>
              <a:rPr lang="en-US" dirty="0"/>
              <a:t>’…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numpts</a:t>
            </a:r>
            <a:r>
              <a:rPr lang="en-US" dirty="0"/>
              <a:t>’: #</a:t>
            </a:r>
          </a:p>
          <a:p>
            <a:pPr marL="0" indent="0">
              <a:buNone/>
            </a:pPr>
            <a:r>
              <a:rPr lang="en-US" dirty="0"/>
              <a:t>			‘quad’: quadrature}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sampparams</a:t>
            </a:r>
            <a:r>
              <a:rPr lang="en-US" dirty="0"/>
              <a:t> = {(fault, mode): </a:t>
            </a:r>
            <a:r>
              <a:rPr lang="en-US" dirty="0" err="1"/>
              <a:t>sampparam</a:t>
            </a: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5830287" y="2111677"/>
            <a:ext cx="30219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(faults to include in the 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5830287" y="2511019"/>
            <a:ext cx="61510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(phases of each function to include (if model has phases))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0D6D-9E85-42BC-B56A-F0F10F6C4BB2}"/>
              </a:ext>
            </a:extLst>
          </p:cNvPr>
          <p:cNvSpPr txBox="1"/>
          <p:nvPr/>
        </p:nvSpPr>
        <p:spPr>
          <a:xfrm>
            <a:off x="5830287" y="3293164"/>
            <a:ext cx="61900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joint-fault modes to simulate (e.g. None, 2,3,..))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8F029-5CD3-4FDB-90DA-448E05D3E402}"/>
              </a:ext>
            </a:extLst>
          </p:cNvPr>
          <p:cNvSpPr txBox="1"/>
          <p:nvPr/>
        </p:nvSpPr>
        <p:spPr>
          <a:xfrm>
            <a:off x="6746168" y="3703709"/>
            <a:ext cx="52629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(Whether function modes are mutually exclusive)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74A8F-9E25-449D-9649-F8AC373BB894}"/>
              </a:ext>
            </a:extLst>
          </p:cNvPr>
          <p:cNvSpPr txBox="1"/>
          <p:nvPr/>
        </p:nvSpPr>
        <p:spPr>
          <a:xfrm>
            <a:off x="5441150" y="4097128"/>
            <a:ext cx="5905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(Conditional probability for joint faults (ind. by default))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7683-598C-44AC-B4EA-E88756B1F62C}"/>
              </a:ext>
            </a:extLst>
          </p:cNvPr>
          <p:cNvSpPr txBox="1"/>
          <p:nvPr/>
        </p:nvSpPr>
        <p:spPr>
          <a:xfrm>
            <a:off x="9104183" y="4507673"/>
            <a:ext cx="29161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to represent phases)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155AF-00C1-4145-8EF4-8DD1FE46D789}"/>
              </a:ext>
            </a:extLst>
          </p:cNvPr>
          <p:cNvSpPr txBox="1"/>
          <p:nvPr/>
        </p:nvSpPr>
        <p:spPr>
          <a:xfrm>
            <a:off x="5163977" y="4903789"/>
            <a:ext cx="46297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samples to take in each phase)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2D06B-7D4D-4273-A567-B49F6E4214AA}"/>
              </a:ext>
            </a:extLst>
          </p:cNvPr>
          <p:cNvSpPr txBox="1"/>
          <p:nvPr/>
        </p:nvSpPr>
        <p:spPr>
          <a:xfrm>
            <a:off x="6213021" y="5340589"/>
            <a:ext cx="46089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quadrature is used, the </a:t>
            </a:r>
            <a:r>
              <a:rPr lang="en-US" dirty="0" err="1">
                <a:latin typeface="Bahnschrift" panose="020B0502040204020203" pitchFamily="34" charset="0"/>
              </a:rPr>
              <a:t>quadpy</a:t>
            </a:r>
            <a:r>
              <a:rPr lang="en-US" dirty="0">
                <a:latin typeface="Bahnschrift" panose="020B0502040204020203" pitchFamily="34" charset="0"/>
              </a:rPr>
              <a:t> object)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88B6D-0398-4705-9ECC-5DAA90469ADD}"/>
              </a:ext>
            </a:extLst>
          </p:cNvPr>
          <p:cNvSpPr txBox="1"/>
          <p:nvPr/>
        </p:nvSpPr>
        <p:spPr>
          <a:xfrm>
            <a:off x="1025543" y="6004341"/>
            <a:ext cx="103749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different approach is to be used for each fault, </a:t>
            </a:r>
            <a:r>
              <a:rPr lang="en-US" dirty="0" err="1">
                <a:latin typeface="Bahnschrift" panose="020B0502040204020203" pitchFamily="34" charset="0"/>
              </a:rPr>
              <a:t>sampparam</a:t>
            </a:r>
            <a:r>
              <a:rPr lang="en-US" dirty="0">
                <a:latin typeface="Bahnschrift" panose="020B0502040204020203" pitchFamily="34" charset="0"/>
              </a:rPr>
              <a:t> follows the </a:t>
            </a:r>
            <a:r>
              <a:rPr lang="en-US" dirty="0" err="1">
                <a:latin typeface="Bahnschrift" panose="020B0502040204020203" pitchFamily="34" charset="0"/>
              </a:rPr>
              <a:t>defaultsamp</a:t>
            </a:r>
            <a:r>
              <a:rPr lang="en-US" dirty="0">
                <a:latin typeface="Bahnschrift" panose="020B0502040204020203" pitchFamily="34" charset="0"/>
              </a:rPr>
              <a:t> structure)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6/21/2022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79618-B202-4BA5-B7EE-75C9D0D7C6CD}"/>
              </a:ext>
            </a:extLst>
          </p:cNvPr>
          <p:cNvSpPr txBox="1"/>
          <p:nvPr/>
        </p:nvSpPr>
        <p:spPr>
          <a:xfrm>
            <a:off x="5830287" y="2901202"/>
            <a:ext cx="4498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function modes correlate to phases)</a:t>
            </a:r>
          </a:p>
        </p:txBody>
      </p:sp>
    </p:spTree>
    <p:extLst>
      <p:ext uri="{BB962C8B-B14F-4D97-AF65-F5344CB8AC3E}">
        <p14:creationId xmlns:p14="http://schemas.microsoft.com/office/powerpoint/2010/main" val="38753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nominal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nomapp</a:t>
            </a:r>
            <a:r>
              <a:rPr lang="en-US" sz="2400" dirty="0"/>
              <a:t> = </a:t>
            </a:r>
            <a:r>
              <a:rPr lang="en-US" sz="2400" dirty="0" err="1"/>
              <a:t>NominalApproach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err="1"/>
              <a:t>nomapp.add_seed_replicates</a:t>
            </a:r>
            <a:r>
              <a:rPr lang="en-US" sz="2400" dirty="0"/>
              <a:t>(</a:t>
            </a:r>
            <a:r>
              <a:rPr lang="en-US" sz="2400" dirty="0" err="1"/>
              <a:t>raingeid</a:t>
            </a:r>
            <a:r>
              <a:rPr lang="en-US" sz="2400" dirty="0"/>
              <a:t>, seeds)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nomapp.add_param_replicates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replicates)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nomapp.add_param_ranges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nomapp.add_rand_params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rangid</a:t>
            </a:r>
            <a:r>
              <a:rPr lang="en-US" sz="2400" dirty="0"/>
              <a:t>, *</a:t>
            </a:r>
            <a:r>
              <a:rPr lang="en-US" sz="2400" dirty="0" err="1"/>
              <a:t>fixedargs</a:t>
            </a:r>
            <a:r>
              <a:rPr lang="en-US" sz="2400" dirty="0"/>
              <a:t>, **</a:t>
            </a:r>
            <a:r>
              <a:rPr lang="en-US" sz="2400" dirty="0" err="1"/>
              <a:t>randvars</a:t>
            </a:r>
            <a:r>
              <a:rPr lang="en-US" sz="2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4901487" y="1871359"/>
            <a:ext cx="23054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Instantiate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645164" y="2684951"/>
            <a:ext cx="75729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a set of random seeds to instantiate in the model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6/21/2022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04246-2419-4112-B10C-B7DCC3C717CB}"/>
              </a:ext>
            </a:extLst>
          </p:cNvPr>
          <p:cNvSpPr txBox="1"/>
          <p:nvPr/>
        </p:nvSpPr>
        <p:spPr>
          <a:xfrm>
            <a:off x="645164" y="3471860"/>
            <a:ext cx="8291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parameters in a function over x replicates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04B24-0EC6-4C5C-9E9E-3CCDE4772E23}"/>
              </a:ext>
            </a:extLst>
          </p:cNvPr>
          <p:cNvSpPr txBox="1"/>
          <p:nvPr/>
        </p:nvSpPr>
        <p:spPr>
          <a:xfrm>
            <a:off x="645164" y="4258769"/>
            <a:ext cx="1062502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of arguments *</a:t>
            </a:r>
            <a:r>
              <a:rPr lang="en-US" dirty="0" err="1">
                <a:latin typeface="Bahnschrift" panose="020B0502040204020203" pitchFamily="34" charset="0"/>
              </a:rPr>
              <a:t>args</a:t>
            </a:r>
            <a:r>
              <a:rPr lang="en-US" dirty="0">
                <a:latin typeface="Bahnschrift" panose="020B0502040204020203" pitchFamily="34" charset="0"/>
              </a:rPr>
              <a:t>, and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which may either be fixed or varied as a tuple defining the range (start, end, step)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C18ED-96E4-4A00-9A69-AD44C5509B61}"/>
              </a:ext>
            </a:extLst>
          </p:cNvPr>
          <p:cNvSpPr txBox="1"/>
          <p:nvPr/>
        </p:nvSpPr>
        <p:spPr>
          <a:xfrm>
            <a:off x="645164" y="5485262"/>
            <a:ext cx="98411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fixed arguments *</a:t>
            </a:r>
            <a:r>
              <a:rPr lang="en-US" dirty="0" err="1">
                <a:latin typeface="Bahnschrift" panose="020B0502040204020203" pitchFamily="34" charset="0"/>
              </a:rPr>
              <a:t>fixedargs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and stochastic variables generated in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as (</a:t>
            </a:r>
            <a:r>
              <a:rPr lang="en-US" dirty="0" err="1">
                <a:latin typeface="Bahnschrift" panose="020B0502040204020203" pitchFamily="34" charset="0"/>
              </a:rPr>
              <a:t>randfunc</a:t>
            </a:r>
            <a:r>
              <a:rPr lang="en-US" dirty="0">
                <a:latin typeface="Bahnschrift" panose="020B0502040204020203" pitchFamily="34" charset="0"/>
              </a:rPr>
              <a:t>, funcparam1, funcparam2)</a:t>
            </a:r>
          </a:p>
        </p:txBody>
      </p:sp>
    </p:spTree>
    <p:extLst>
      <p:ext uri="{BB962C8B-B14F-4D97-AF65-F5344CB8AC3E}">
        <p14:creationId xmlns:p14="http://schemas.microsoft.com/office/powerpoint/2010/main" val="28643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system resilience?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know how the system will respond to hazardous events, to:</a:t>
            </a:r>
          </a:p>
          <a:p>
            <a:pPr lvl="1"/>
            <a:r>
              <a:rPr lang="en-US" dirty="0"/>
              <a:t>Reduce unforeseen maintenance/repairs</a:t>
            </a:r>
          </a:p>
          <a:p>
            <a:pPr lvl="1"/>
            <a:r>
              <a:rPr lang="en-US" dirty="0"/>
              <a:t>Ensure system safety</a:t>
            </a:r>
          </a:p>
          <a:p>
            <a:pPr lvl="1"/>
            <a:r>
              <a:rPr lang="en-US" dirty="0"/>
              <a:t>Check that system behavior will be robust to unforeseen events</a:t>
            </a:r>
          </a:p>
          <a:p>
            <a:r>
              <a:rPr lang="en-US" dirty="0"/>
              <a:t>In a hazardous scenario:</a:t>
            </a:r>
          </a:p>
          <a:p>
            <a:pPr lvl="1"/>
            <a:r>
              <a:rPr lang="en-US" dirty="0"/>
              <a:t>Will the system fail to a safe condition?</a:t>
            </a:r>
          </a:p>
          <a:p>
            <a:pPr lvl="1"/>
            <a:r>
              <a:rPr lang="en-US" dirty="0"/>
              <a:t>Will it recover?</a:t>
            </a:r>
          </a:p>
          <a:p>
            <a:pPr lvl="1"/>
            <a:r>
              <a:rPr lang="en-US" dirty="0"/>
              <a:t>Or, will it wreak havoc on itself and the environment?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44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DF1E-51DD-41C3-B17D-3C2DC897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Propagate faults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BD86-2A2C-4CA8-ABCC-C9367FA3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fault propagation methods: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Fault(s)</a:t>
            </a:r>
          </a:p>
          <a:p>
            <a:pPr lvl="1"/>
            <a:r>
              <a:rPr lang="en-US" dirty="0"/>
              <a:t>Approach</a:t>
            </a:r>
          </a:p>
          <a:p>
            <a:pPr marL="0" indent="0">
              <a:buNone/>
            </a:pPr>
            <a:r>
              <a:rPr lang="en-US" dirty="0"/>
              <a:t>What do the results look like?</a:t>
            </a:r>
          </a:p>
          <a:p>
            <a:pPr lvl="1"/>
            <a:r>
              <a:rPr lang="en-US" dirty="0" err="1"/>
              <a:t>endresults</a:t>
            </a:r>
            <a:r>
              <a:rPr lang="en-US" dirty="0"/>
              <a:t>, </a:t>
            </a:r>
            <a:r>
              <a:rPr lang="en-US" dirty="0" err="1"/>
              <a:t>resultshist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Explore:</a:t>
            </a:r>
          </a:p>
          <a:p>
            <a:pPr lvl="1"/>
            <a:r>
              <a:rPr lang="en-US" dirty="0"/>
              <a:t>What happens when you change </a:t>
            </a:r>
            <a:r>
              <a:rPr lang="en-US" dirty="0" err="1"/>
              <a:t>SampleApproach</a:t>
            </a:r>
            <a:r>
              <a:rPr lang="en-US" dirty="0"/>
              <a:t> parameters?</a:t>
            </a:r>
          </a:p>
          <a:p>
            <a:pPr lvl="1"/>
            <a:r>
              <a:rPr lang="en-US" dirty="0"/>
              <a:t>What happens when you change model parameters?</a:t>
            </a:r>
          </a:p>
          <a:p>
            <a:pPr lvl="1"/>
            <a:r>
              <a:rPr lang="en-US" dirty="0"/>
              <a:t>How do these methods compare in terms of computational time?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B682-CC37-45DB-8627-A191E212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7182-BE1B-4D02-83BE-934CD6168783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EF080-81BF-4955-9AD9-1478DA45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A1AF-26CE-42F3-861E-F004F4BB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Visualization, Quantification,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3E63-895B-45F5-9AAD-44065B81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 model</a:t>
            </a:r>
          </a:p>
          <a:p>
            <a:r>
              <a:rPr lang="en-US" dirty="0"/>
              <a:t>Looking at modelled quantities</a:t>
            </a:r>
          </a:p>
          <a:p>
            <a:r>
              <a:rPr lang="en-US" dirty="0"/>
              <a:t>Quantifying resilience</a:t>
            </a:r>
          </a:p>
          <a:p>
            <a:r>
              <a:rPr lang="en-US" dirty="0"/>
              <a:t>Saving/exporting results,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BBDD-5DEB-436E-B675-C0FC4CFE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661D-1C8C-4DAB-9D77-C6D1B8FB4259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4D78-8665-4252-97B7-7ED0287C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75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9F61565-7316-4361-8658-3D5A19097FAF}"/>
              </a:ext>
            </a:extLst>
          </p:cNvPr>
          <p:cNvSpPr/>
          <p:nvPr/>
        </p:nvSpPr>
        <p:spPr>
          <a:xfrm>
            <a:off x="9095397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482FB58-176C-4954-8900-C49212135C48}"/>
              </a:ext>
            </a:extLst>
          </p:cNvPr>
          <p:cNvSpPr/>
          <p:nvPr/>
        </p:nvSpPr>
        <p:spPr>
          <a:xfrm>
            <a:off x="6236566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793D5A0-A75E-47AC-A234-DF7A8876191C}"/>
              </a:ext>
            </a:extLst>
          </p:cNvPr>
          <p:cNvSpPr/>
          <p:nvPr/>
        </p:nvSpPr>
        <p:spPr>
          <a:xfrm>
            <a:off x="3383131" y="5994664"/>
            <a:ext cx="2572305" cy="70532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2265-DA21-45CC-99EE-D52570E3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resultdisp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6096000" y="1310400"/>
            <a:ext cx="2853432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set_pos</a:t>
            </a:r>
            <a:r>
              <a:rPr lang="en-US" sz="1600" b="1" dirty="0">
                <a:solidFill>
                  <a:schemeClr val="tx1"/>
                </a:solidFill>
              </a:rPr>
              <a:t>(graph):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Manually positions of functions/flows in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-show(mdl/graph):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graph at end-state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exec_order</a:t>
            </a:r>
            <a:r>
              <a:rPr lang="en-US" sz="1600" b="1" dirty="0">
                <a:solidFill>
                  <a:schemeClr val="tx1"/>
                </a:solidFill>
              </a:rPr>
              <a:t>(mdl/graph)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dynamic/static order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-history(</a:t>
            </a:r>
            <a:r>
              <a:rPr lang="en-US" sz="1600" b="1" dirty="0" err="1">
                <a:solidFill>
                  <a:schemeClr val="tx1"/>
                </a:solidFill>
              </a:rPr>
              <a:t>graphhist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set of graphs over history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-result(s)_from(mdl, 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, t)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model state at a particular time(s)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animation_from</a:t>
            </a:r>
            <a:r>
              <a:rPr lang="en-US" sz="1600" b="1" dirty="0">
                <a:solidFill>
                  <a:schemeClr val="tx1"/>
                </a:solidFill>
              </a:rPr>
              <a:t>(mdl, </a:t>
            </a:r>
            <a:r>
              <a:rPr lang="en-US" sz="1600" b="1" dirty="0" err="1">
                <a:solidFill>
                  <a:schemeClr val="tx1"/>
                </a:solidFill>
              </a:rPr>
              <a:t>reshist,t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Animates model states over given times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C2FC910-D241-4F35-B041-0CF601403B70}"/>
              </a:ext>
            </a:extLst>
          </p:cNvPr>
          <p:cNvSpPr/>
          <p:nvPr/>
        </p:nvSpPr>
        <p:spPr>
          <a:xfrm>
            <a:off x="3242569" y="13231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389138" y="1310398"/>
            <a:ext cx="2853431" cy="426401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Processing of simulation results into metrics/statistics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)/hist(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processes result history for </a:t>
            </a:r>
            <a:r>
              <a:rPr lang="en-US" sz="1600" dirty="0" err="1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/visualization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: creates heatmap of respective quantities over time/runs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totalcost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calculates total expected cost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-end/</a:t>
            </a:r>
            <a:r>
              <a:rPr lang="en-US" sz="1600" b="1" dirty="0" err="1">
                <a:solidFill>
                  <a:schemeClr val="tx1"/>
                </a:solidFill>
              </a:rPr>
              <a:t>overall_diff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Difference between nominal and faulty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-percent/average/rate/…</a:t>
            </a:r>
          </a:p>
          <a:p>
            <a:r>
              <a:rPr lang="en-US" sz="1600" dirty="0">
                <a:solidFill>
                  <a:schemeClr val="tx1"/>
                </a:solidFill>
              </a:rPr>
              <a:t>Various statistics for </a:t>
            </a:r>
            <a:r>
              <a:rPr lang="en-US" sz="1600" dirty="0" err="1">
                <a:solidFill>
                  <a:schemeClr val="tx1"/>
                </a:solidFill>
              </a:rPr>
              <a:t>endclasses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8949431" y="1310399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15" y="6083866"/>
            <a:ext cx="2359136" cy="538932"/>
          </a:xfrm>
          <a:prstGeom prst="rect">
            <a:avLst/>
          </a:prstGeom>
        </p:spPr>
      </p:pic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78" y="5910141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C174BC-4467-48E5-AF3D-95951958DAB8}"/>
              </a:ext>
            </a:extLst>
          </p:cNvPr>
          <p:cNvSpPr txBox="1"/>
          <p:nvPr/>
        </p:nvSpPr>
        <p:spPr>
          <a:xfrm>
            <a:off x="6882327" y="6262042"/>
            <a:ext cx="137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Netgraph</a:t>
            </a:r>
            <a:endParaRPr lang="en-US" b="1" dirty="0"/>
          </a:p>
        </p:txBody>
      </p:sp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34D86B6E-983A-487D-BBA0-100E87B8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971" y="5832148"/>
            <a:ext cx="2262349" cy="9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0FA967-0BCC-41ED-9DBA-103ED265217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4669284" y="5534816"/>
            <a:ext cx="1" cy="45984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E9DC67-21E9-460A-8CCD-ED815F9BEA1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7522716" y="5769200"/>
            <a:ext cx="3" cy="876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52FEDF-C8E5-49C6-96E3-7502B9A1701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10376147" y="5769199"/>
            <a:ext cx="5403" cy="8763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AB0F-28F7-4E79-93A6-9FFFD392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5094-39D8-4D6B-B0E8-E94DC8E8EED8}" type="datetime1">
              <a:rPr lang="en-US" smtClean="0"/>
              <a:t>6/21/2022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1AC58-0863-47AD-9D81-2716C8D1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32</a:t>
            </a:fld>
            <a:endParaRPr lang="en-US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9512BDB7-AD65-4688-B513-C0DE77DBCE39}"/>
              </a:ext>
            </a:extLst>
          </p:cNvPr>
          <p:cNvSpPr/>
          <p:nvPr/>
        </p:nvSpPr>
        <p:spPr>
          <a:xfrm>
            <a:off x="3247972" y="1310399"/>
            <a:ext cx="2853431" cy="469628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metric_dist</a:t>
            </a:r>
            <a:r>
              <a:rPr lang="en-US" sz="1600" b="1" dirty="0">
                <a:solidFill>
                  <a:schemeClr val="tx1"/>
                </a:solidFill>
              </a:rPr>
              <a:t>()/_from():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Histograms of modelled metrics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1039-60D8-4270-86A9-2DED0E29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DDE72-77AC-4832-8B85-D776A902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06" y="1159460"/>
            <a:ext cx="5623864" cy="3649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2A948-D17E-4C54-9DFF-051336585E59}"/>
              </a:ext>
            </a:extLst>
          </p:cNvPr>
          <p:cNvSpPr txBox="1"/>
          <p:nvPr/>
        </p:nvSpPr>
        <p:spPr>
          <a:xfrm>
            <a:off x="4082248" y="4808723"/>
            <a:ext cx="69882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Syntax: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rd.plot.mdlhists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</a:t>
            </a:r>
            <a:r>
              <a:rPr lang="en-US" dirty="0">
                <a:latin typeface="Bahnschrift" panose="020B0502040204020203" pitchFamily="34" charset="0"/>
              </a:rPr>
              <a:t>, title=“Response to </a:t>
            </a:r>
            <a:r>
              <a:rPr lang="en-US" dirty="0" err="1">
                <a:latin typeface="Bahnschrift" panose="020B0502040204020203" pitchFamily="34" charset="0"/>
              </a:rPr>
              <a:t>faultname</a:t>
            </a:r>
            <a:r>
              <a:rPr lang="en-US" dirty="0">
                <a:latin typeface="Bahnschrift" panose="020B0502040204020203" pitchFamily="34" charset="0"/>
              </a:rPr>
              <a:t>”,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time_slice</a:t>
            </a:r>
            <a:r>
              <a:rPr lang="en-US" dirty="0">
                <a:latin typeface="Bahnschrift" panose="020B0502040204020203" pitchFamily="34" charset="0"/>
              </a:rPr>
              <a:t>=</a:t>
            </a:r>
            <a:r>
              <a:rPr lang="en-US" dirty="0" err="1">
                <a:latin typeface="Bahnschrift" panose="020B0502040204020203" pitchFamily="34" charset="0"/>
              </a:rPr>
              <a:t>faulttime</a:t>
            </a:r>
            <a:r>
              <a:rPr lang="en-US" dirty="0">
                <a:latin typeface="Bahnschrift" panose="020B0502040204020203" pitchFamily="34" charset="0"/>
              </a:rPr>
              <a:t>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fxnflowvals</a:t>
            </a:r>
            <a:r>
              <a:rPr lang="en-US" dirty="0">
                <a:latin typeface="Bahnschrift" panose="020B0502040204020203" pitchFamily="34" charset="0"/>
              </a:rPr>
              <a:t>={‘Flow1':[‘val1', ‘val2'],’flow2’:’val1’}, </a:t>
            </a:r>
          </a:p>
          <a:p>
            <a:r>
              <a:rPr lang="en-US" dirty="0">
                <a:latin typeface="Bahnschrift" panose="020B0502040204020203" pitchFamily="34" charset="0"/>
              </a:rPr>
              <a:t>		cols=2, </a:t>
            </a:r>
            <a:r>
              <a:rPr lang="en-US" dirty="0" err="1">
                <a:latin typeface="Bahnschrift" panose="020B0502040204020203" pitchFamily="34" charset="0"/>
              </a:rPr>
              <a:t>timelabel</a:t>
            </a:r>
            <a:r>
              <a:rPr lang="en-US" dirty="0">
                <a:latin typeface="Bahnschrift" panose="020B0502040204020203" pitchFamily="34" charset="0"/>
              </a:rPr>
              <a:t>="time (min)")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61AE-2A39-407A-AF18-082F28F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17D8-DE2B-4B56-9269-E3946BB7F747}" type="datetime1">
              <a:rPr lang="en-US" smtClean="0"/>
              <a:t>6/21/2022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AAF2-4669-4619-8909-0B04FA4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7363C5E-2395-44AF-98BD-62D1AB528FA8}"/>
              </a:ext>
            </a:extLst>
          </p:cNvPr>
          <p:cNvSpPr/>
          <p:nvPr/>
        </p:nvSpPr>
        <p:spPr>
          <a:xfrm>
            <a:off x="838200" y="1503183"/>
            <a:ext cx="2853431" cy="469628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metric_dist</a:t>
            </a:r>
            <a:r>
              <a:rPr lang="en-US" sz="1600" b="1" dirty="0">
                <a:solidFill>
                  <a:schemeClr val="tx1"/>
                </a:solidFill>
              </a:rPr>
              <a:t>()/_from():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Histograms of modelled metrics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4007430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89C8-FAC2-403D-8AD5-961D5B24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8057F-7397-4E86-ABAA-C3D10DD0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59" y="903514"/>
            <a:ext cx="4654443" cy="3203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54D1E-7E21-4992-87CC-FFF1C7B56B0B}"/>
              </a:ext>
            </a:extLst>
          </p:cNvPr>
          <p:cNvSpPr txBox="1"/>
          <p:nvPr/>
        </p:nvSpPr>
        <p:spPr>
          <a:xfrm>
            <a:off x="4077277" y="4107385"/>
            <a:ext cx="6988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mdl.graph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resgraph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rd.graph.result_from</a:t>
            </a:r>
            <a:r>
              <a:rPr lang="en-US" dirty="0">
                <a:latin typeface="Bahnschrift" panose="020B0502040204020203" pitchFamily="34" charset="0"/>
              </a:rPr>
              <a:t>(mdl, </a:t>
            </a:r>
            <a:r>
              <a:rPr lang="en-US" dirty="0" err="1">
                <a:latin typeface="Bahnschrift" panose="020B0502040204020203" pitchFamily="34" charset="0"/>
              </a:rPr>
              <a:t>reshist</a:t>
            </a:r>
            <a:r>
              <a:rPr lang="en-US" dirty="0">
                <a:latin typeface="Bahnschrift" panose="020B0502040204020203" pitchFamily="34" charset="0"/>
              </a:rPr>
              <a:t>, time, </a:t>
            </a:r>
          </a:p>
          <a:p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err="1">
                <a:latin typeface="Bahnschrift" panose="020B0502040204020203" pitchFamily="34" charset="0"/>
              </a:rPr>
              <a:t>gtype</a:t>
            </a:r>
            <a:r>
              <a:rPr lang="en-US" dirty="0">
                <a:latin typeface="Bahnschrift" panose="020B0502040204020203" pitchFamily="34" charset="0"/>
              </a:rPr>
              <a:t> = ‘normal’/'bipartite’, </a:t>
            </a:r>
          </a:p>
          <a:p>
            <a:r>
              <a:rPr lang="en-US" dirty="0">
                <a:latin typeface="Bahnschrift" panose="020B0502040204020203" pitchFamily="34" charset="0"/>
              </a:rPr>
              <a:t>	scale=2, pos=pos)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E9735B-2F3D-45BA-8F9B-D970EC74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DC2-27F8-41E2-A26C-4A5AEAD6F271}" type="datetime1">
              <a:rPr lang="en-US" smtClean="0"/>
              <a:t>6/21/2022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BD1C-CE1D-4537-90B0-271E1669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B0FA68B-F5FE-48BE-87CA-E05C178859A3}"/>
              </a:ext>
            </a:extLst>
          </p:cNvPr>
          <p:cNvSpPr/>
          <p:nvPr/>
        </p:nvSpPr>
        <p:spPr>
          <a:xfrm>
            <a:off x="866682" y="1582383"/>
            <a:ext cx="3103152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samplemetric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Metric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metricovertime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Metric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221775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962-8C6F-4049-996E-27D7E54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tabulate.py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25786-215C-4CAE-B2CA-4A1BD164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22" y="1499246"/>
            <a:ext cx="7592623" cy="3055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54077-0B21-4C3B-B620-5444706DD8BF}"/>
              </a:ext>
            </a:extLst>
          </p:cNvPr>
          <p:cNvSpPr txBox="1"/>
          <p:nvPr/>
        </p:nvSpPr>
        <p:spPr>
          <a:xfrm>
            <a:off x="4048996" y="4578725"/>
            <a:ext cx="6988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reshists</a:t>
            </a:r>
            <a:r>
              <a:rPr lang="en-US" dirty="0">
                <a:latin typeface="Bahnschrift" panose="020B0502040204020203" pitchFamily="34" charset="0"/>
              </a:rPr>
              <a:t>, diffs, summaries = </a:t>
            </a:r>
            <a:r>
              <a:rPr lang="en-US" dirty="0" err="1">
                <a:latin typeface="Bahnschrift" panose="020B0502040204020203" pitchFamily="34" charset="0"/>
              </a:rPr>
              <a:t>rd.process.hists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mdlhists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fullfmea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rd.tabulate.fullfmea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summaries)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phasefmea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rd.tabulate.phasefmea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app)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D68FF-7EA5-4906-9537-95A6A376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03D3-C4D8-4F82-B3DF-07F42D9AF747}" type="datetime1">
              <a:rPr lang="en-US" smtClean="0"/>
              <a:t>6/21/2022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704E-98FF-46D8-8BDC-2F22B63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C406F1A-8916-46DA-BC7F-DAE5CD4307CB}"/>
              </a:ext>
            </a:extLst>
          </p:cNvPr>
          <p:cNvSpPr/>
          <p:nvPr/>
        </p:nvSpPr>
        <p:spPr>
          <a:xfrm>
            <a:off x="907746" y="1690688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1415114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E7F7-C41F-4F65-B4DD-C28D6B61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Visualize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DB02-919E-4A55-ACC8-22D7D1E1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744"/>
          </a:xfrm>
        </p:spPr>
        <p:txBody>
          <a:bodyPr>
            <a:normAutofit/>
          </a:bodyPr>
          <a:lstStyle/>
          <a:p>
            <a:r>
              <a:rPr lang="en-US" dirty="0"/>
              <a:t>Visualize the results</a:t>
            </a:r>
          </a:p>
          <a:p>
            <a:pPr lvl="1"/>
            <a:r>
              <a:rPr lang="en-US" dirty="0"/>
              <a:t>Show model graph</a:t>
            </a:r>
          </a:p>
          <a:p>
            <a:pPr lvl="1"/>
            <a:r>
              <a:rPr lang="en-US" dirty="0"/>
              <a:t>Show nominal performances</a:t>
            </a:r>
          </a:p>
          <a:p>
            <a:pPr lvl="1"/>
            <a:r>
              <a:rPr lang="en-US" dirty="0"/>
              <a:t>Show performances in a nominal scenario</a:t>
            </a:r>
          </a:p>
          <a:p>
            <a:pPr lvl="1"/>
            <a:r>
              <a:rPr lang="en-US" dirty="0"/>
              <a:t>Make a scenario-based </a:t>
            </a:r>
            <a:r>
              <a:rPr lang="en-US" dirty="0" err="1"/>
              <a:t>fmea</a:t>
            </a:r>
            <a:endParaRPr lang="en-US" dirty="0"/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How can you show only the parameters you want? Or change the formatting?</a:t>
            </a:r>
          </a:p>
          <a:p>
            <a:pPr lvl="1"/>
            <a:r>
              <a:rPr lang="en-US" dirty="0"/>
              <a:t>What does the behavior under other faults look like?</a:t>
            </a:r>
          </a:p>
          <a:p>
            <a:pPr lvl="1"/>
            <a:r>
              <a:rPr lang="en-US" dirty="0"/>
              <a:t>What other analyses can you perform with these results?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2BF2-8D94-4EAC-8763-4C2BFBFE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B339-778E-4C7A-9A03-DDF59C39E9F9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CECE-FD96-4C15-94DC-161D0D70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1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D08B-7BD7-4253-86D2-B422D04F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87F7-4734-48A0-B7B7-7C2AE4C6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4400"/>
            <a:ext cx="10515600" cy="16625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Explanatory Papers</a:t>
            </a:r>
          </a:p>
          <a:p>
            <a:r>
              <a:rPr lang="en-US" dirty="0"/>
              <a:t>D. Hulse, H. Walsh, A. Dong, C. Hoyle, I.Y. </a:t>
            </a:r>
            <a:r>
              <a:rPr lang="en-US" dirty="0" err="1"/>
              <a:t>Tumer</a:t>
            </a:r>
            <a:r>
              <a:rPr lang="en-US" dirty="0"/>
              <a:t>, C. Kulkarni, K. Goebel, “</a:t>
            </a:r>
            <a:r>
              <a:rPr lang="en-US" dirty="0" err="1"/>
              <a:t>fmdtools</a:t>
            </a:r>
            <a:r>
              <a:rPr lang="en-US" dirty="0"/>
              <a:t>: A Fault Propagation Toolkit for Resilience Assessment in Early Design“ IJPHM. Submitted</a:t>
            </a:r>
          </a:p>
          <a:p>
            <a:r>
              <a:rPr lang="en-US" dirty="0"/>
              <a:t>D. Hulse, C. Hoyle, I.Y. </a:t>
            </a:r>
            <a:r>
              <a:rPr lang="en-US" dirty="0" err="1"/>
              <a:t>Tumer</a:t>
            </a:r>
            <a:r>
              <a:rPr lang="en-US" dirty="0"/>
              <a:t>, K. Goebel, C. Kulkarni, “Temporal Fault Injection Considerations in Resilience Quantification.” ASME IDETC/CIE 2020, Design Automation Conference. IDETC2020-19287.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63ED-CD25-4CBA-9796-D1266F68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AA4E-DFA2-485D-8105-D345E4DF8240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9811C-CDA6-4272-881F-417F62C1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B429D8C-249B-4BEA-AAC2-3E7F806D3147}"/>
              </a:ext>
            </a:extLst>
          </p:cNvPr>
          <p:cNvSpPr/>
          <p:nvPr/>
        </p:nvSpPr>
        <p:spPr>
          <a:xfrm>
            <a:off x="7826401" y="2089303"/>
            <a:ext cx="3221548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8. Stochastic Simulation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/Stochastic </a:t>
            </a:r>
            <a:r>
              <a:rPr lang="en-US" sz="1400" dirty="0" err="1">
                <a:solidFill>
                  <a:schemeClr val="tx1"/>
                </a:solidFill>
              </a:rPr>
              <a:t>Modelling.ipynb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CE975B6-9FCA-4E02-9A16-75C2EE007CB4}"/>
              </a:ext>
            </a:extLst>
          </p:cNvPr>
          <p:cNvSpPr/>
          <p:nvPr/>
        </p:nvSpPr>
        <p:spPr>
          <a:xfrm>
            <a:off x="708600" y="187007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 Model Definition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docs/Model Structure Visualization </a:t>
            </a:r>
            <a:r>
              <a:rPr lang="en-US" sz="1400" dirty="0" err="1">
                <a:solidFill>
                  <a:schemeClr val="tx1"/>
                </a:solidFill>
              </a:rPr>
              <a:t>Tutorial.ipynb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40788C4-50BE-4167-8F7D-9CB67DA2518A}"/>
              </a:ext>
            </a:extLst>
          </p:cNvPr>
          <p:cNvSpPr/>
          <p:nvPr/>
        </p:nvSpPr>
        <p:spPr>
          <a:xfrm>
            <a:off x="708600" y="361144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 Plotting/Visualization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/Pump Example </a:t>
            </a:r>
            <a:r>
              <a:rPr lang="en-US" sz="1400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67B8A1F-24C1-4A99-B2C7-E7E7A212B41B}"/>
              </a:ext>
            </a:extLst>
          </p:cNvPr>
          <p:cNvSpPr/>
          <p:nvPr/>
        </p:nvSpPr>
        <p:spPr>
          <a:xfrm>
            <a:off x="4031924" y="1860855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4. Fault Sampling Approaches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docs/Approach Use-</a:t>
            </a:r>
            <a:r>
              <a:rPr lang="en-US" sz="1400" dirty="0" err="1">
                <a:solidFill>
                  <a:schemeClr val="tx1"/>
                </a:solidFill>
              </a:rPr>
              <a:t>Cases.ipynb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D87E51C-7B31-45E0-8D51-EEC2F27A862D}"/>
              </a:ext>
            </a:extLst>
          </p:cNvPr>
          <p:cNvSpPr/>
          <p:nvPr/>
        </p:nvSpPr>
        <p:spPr>
          <a:xfrm>
            <a:off x="4031924" y="2719626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6. Simulation Parallelism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/Parallelism </a:t>
            </a:r>
            <a:r>
              <a:rPr lang="en-US" sz="1400" dirty="0" err="1">
                <a:solidFill>
                  <a:schemeClr val="tx1"/>
                </a:solidFill>
              </a:rPr>
              <a:t>Tutorial.ipynb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FF2E80-384D-401F-B441-931E73A34DB1}"/>
              </a:ext>
            </a:extLst>
          </p:cNvPr>
          <p:cNvSpPr/>
          <p:nvPr/>
        </p:nvSpPr>
        <p:spPr>
          <a:xfrm>
            <a:off x="3541004" y="2659327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8A41CF-E61C-4D00-9175-674C655CED86}"/>
              </a:ext>
            </a:extLst>
          </p:cNvPr>
          <p:cNvSpPr/>
          <p:nvPr/>
        </p:nvSpPr>
        <p:spPr>
          <a:xfrm>
            <a:off x="7196609" y="2650709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10C2D-1418-42C1-84DA-E24B4E02BEDF}"/>
              </a:ext>
            </a:extLst>
          </p:cNvPr>
          <p:cNvSpPr txBox="1"/>
          <p:nvPr/>
        </p:nvSpPr>
        <p:spPr>
          <a:xfrm>
            <a:off x="594132" y="1405483"/>
            <a:ext cx="31213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Modelling/Simulation Basics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E594ABCA-5ABB-4EF1-A0BC-2F596073E840}"/>
              </a:ext>
            </a:extLst>
          </p:cNvPr>
          <p:cNvSpPr/>
          <p:nvPr/>
        </p:nvSpPr>
        <p:spPr>
          <a:xfrm>
            <a:off x="708600" y="271962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 Model Simulation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example_multirotor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Demonstration.ipynb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C5675-92D7-44A7-99DA-92B5CC641157}"/>
              </a:ext>
            </a:extLst>
          </p:cNvPr>
          <p:cNvSpPr txBox="1"/>
          <p:nvPr/>
        </p:nvSpPr>
        <p:spPr>
          <a:xfrm>
            <a:off x="4575647" y="1439514"/>
            <a:ext cx="2127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Scenario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A00456-D5F2-486D-9E87-10CFEEBD5A1E}"/>
              </a:ext>
            </a:extLst>
          </p:cNvPr>
          <p:cNvSpPr txBox="1"/>
          <p:nvPr/>
        </p:nvSpPr>
        <p:spPr>
          <a:xfrm>
            <a:off x="7423350" y="1409007"/>
            <a:ext cx="3791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Advanced/Specialized Model Setup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DA22C5F-7356-4811-8DCD-8F01DB90DD2C}"/>
              </a:ext>
            </a:extLst>
          </p:cNvPr>
          <p:cNvSpPr/>
          <p:nvPr/>
        </p:nvSpPr>
        <p:spPr>
          <a:xfrm>
            <a:off x="4028624" y="3622580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7. Nominal/Nested Approaches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docs/Nominal Approach Use-</a:t>
            </a:r>
            <a:r>
              <a:rPr lang="en-US" sz="1400" dirty="0" err="1">
                <a:solidFill>
                  <a:schemeClr val="tx1"/>
                </a:solidFill>
              </a:rPr>
              <a:t>Cases.ipynb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B1382E9-DCDF-429F-8209-AC2309FE35DF}"/>
              </a:ext>
            </a:extLst>
          </p:cNvPr>
          <p:cNvSpPr/>
          <p:nvPr/>
        </p:nvSpPr>
        <p:spPr>
          <a:xfrm>
            <a:off x="7802397" y="3129022"/>
            <a:ext cx="3221549" cy="73799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9. Further Examples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example_tank</a:t>
            </a:r>
            <a:r>
              <a:rPr lang="en-US" sz="1200" dirty="0">
                <a:solidFill>
                  <a:schemeClr val="tx1"/>
                </a:solidFill>
              </a:rPr>
              <a:t>/Tank </a:t>
            </a:r>
            <a:r>
              <a:rPr lang="en-US" sz="1200" dirty="0" err="1">
                <a:solidFill>
                  <a:schemeClr val="tx1"/>
                </a:solidFill>
              </a:rPr>
              <a:t>Analysis.ipynb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example_eps</a:t>
            </a:r>
            <a:r>
              <a:rPr lang="en-US" sz="1200" dirty="0">
                <a:solidFill>
                  <a:schemeClr val="tx1"/>
                </a:solidFill>
              </a:rPr>
              <a:t>/EPS Example </a:t>
            </a:r>
            <a:r>
              <a:rPr lang="en-US" sz="1200" dirty="0" err="1">
                <a:solidFill>
                  <a:schemeClr val="tx1"/>
                </a:solidFill>
              </a:rPr>
              <a:t>Notebook.ipynb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62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E4E2-DD77-4B0F-BE35-E1ADEB42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6750-067E-4E97-AA33-65988E8C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AC3DB-504C-4461-8A98-8E03A781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8E90D-CFD1-4E46-BC76-D41E3E18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resilience?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6/21/2022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8D82-4082-45F8-BFEB-6B22D38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resilience in design?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FF86801-4343-4340-969D-83B2A7F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6" y="6048981"/>
            <a:ext cx="2555430" cy="365125"/>
          </a:xfrm>
        </p:spPr>
        <p:txBody>
          <a:bodyPr/>
          <a:lstStyle/>
          <a:p>
            <a:fld id="{A9F06186-681F-7246-9274-0E5FA005C98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951" y="3159912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So we can make the system </a:t>
            </a:r>
            <a:r>
              <a:rPr lang="en-US" sz="3600" b="1" dirty="0"/>
              <a:t>resilient-by-design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E9CB-10C0-40A2-BE5C-2EDB12EA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3EC2-9353-465E-8275-590A21556A4C}" type="datetime1">
              <a:rPr lang="en-US" smtClean="0"/>
              <a:t>6/21/2022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23AD-6CB3-4C41-945D-E8BD1487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 Why not an existing tool?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08AA-9C8B-4F57-8FE4-FCC16F2C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Uncertainty Quantification tools:  (e.g. </a:t>
            </a:r>
            <a:r>
              <a:rPr lang="en-US" dirty="0" err="1"/>
              <a:t>OpenCossan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Doesn’t incorporate fault modelling/propagation/visualization aspects</a:t>
            </a:r>
          </a:p>
          <a:p>
            <a:r>
              <a:rPr lang="en-US" dirty="0"/>
              <a:t>MATLAB/</a:t>
            </a:r>
            <a:r>
              <a:rPr lang="en-US" dirty="0" err="1"/>
              <a:t>modelica</a:t>
            </a:r>
            <a:r>
              <a:rPr lang="en-US" dirty="0"/>
              <a:t>/etc. Fault Simulation tools</a:t>
            </a:r>
          </a:p>
          <a:p>
            <a:pPr lvl="1"/>
            <a:r>
              <a:rPr lang="en-US" dirty="0"/>
              <a:t>Rely on pre-existing model/software stack</a:t>
            </a:r>
          </a:p>
          <a:p>
            <a:pPr lvl="1"/>
            <a:r>
              <a:rPr lang="en-US" dirty="0"/>
              <a:t>Useful, but often difficult to hack/extend</a:t>
            </a:r>
          </a:p>
          <a:p>
            <a:r>
              <a:rPr lang="en-US" dirty="0"/>
              <a:t>Safety Assessment tools: (e.g. </a:t>
            </a:r>
            <a:r>
              <a:rPr lang="en-US" dirty="0" err="1"/>
              <a:t>Alyrica</a:t>
            </a:r>
            <a:r>
              <a:rPr lang="en-US" dirty="0"/>
              <a:t>, Hip-Hops)</a:t>
            </a:r>
          </a:p>
          <a:p>
            <a:pPr lvl="1"/>
            <a:r>
              <a:rPr lang="en-US" dirty="0"/>
              <a:t>Focused on quantifying safety, not necessarily resilience </a:t>
            </a:r>
          </a:p>
          <a:p>
            <a:pPr lvl="2"/>
            <a:r>
              <a:rPr lang="en-US" dirty="0"/>
              <a:t>(though they are related)</a:t>
            </a:r>
          </a:p>
          <a:p>
            <a:pPr lvl="1"/>
            <a:r>
              <a:rPr lang="en-US" dirty="0"/>
              <a:t>Different model formalisms!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6E88-1BED-4EDC-9B08-6B290F7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C805-31B6-4A11-AAC4-FD0B22218204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6B77-01E8-4540-8CE6-3824CA2A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Expressive:</a:t>
            </a:r>
          </a:p>
          <a:p>
            <a:pPr lvl="1"/>
            <a:r>
              <a:rPr lang="en-US" dirty="0"/>
              <a:t>Undirected graph propagation</a:t>
            </a:r>
          </a:p>
          <a:p>
            <a:pPr lvl="2"/>
            <a:r>
              <a:rPr lang="en-US" dirty="0"/>
              <a:t>faults from any component can propagate to any other connected component</a:t>
            </a:r>
          </a:p>
          <a:p>
            <a:pPr lvl="1"/>
            <a:r>
              <a:rPr lang="en-US" dirty="0"/>
              <a:t>General model representation—not a strict formalism</a:t>
            </a:r>
          </a:p>
          <a:p>
            <a:pPr lvl="2"/>
            <a:r>
              <a:rPr lang="en-US" dirty="0"/>
              <a:t>Behavioral (equations), fault logic (if-else statements), etc.</a:t>
            </a:r>
          </a:p>
          <a:p>
            <a:pPr lvl="1"/>
            <a:r>
              <a:rPr lang="en-US" dirty="0"/>
              <a:t>Dynamic simulation needed to </a:t>
            </a:r>
            <a:r>
              <a:rPr lang="en-US" b="1" dirty="0"/>
              <a:t>quantify resilience</a:t>
            </a:r>
          </a:p>
          <a:p>
            <a:r>
              <a:rPr lang="en-US" dirty="0"/>
              <a:t>Research-oriented:</a:t>
            </a:r>
          </a:p>
          <a:p>
            <a:pPr lvl="1"/>
            <a:r>
              <a:rPr lang="en-US" dirty="0"/>
              <a:t>Written in/relies on the Python stack</a:t>
            </a:r>
          </a:p>
          <a:p>
            <a:pPr lvl="1"/>
            <a:r>
              <a:rPr lang="en-US" dirty="0"/>
              <a:t>Open source/free software</a:t>
            </a:r>
          </a:p>
          <a:p>
            <a:r>
              <a:rPr lang="en-US" dirty="0"/>
              <a:t>Enables design:</a:t>
            </a:r>
          </a:p>
          <a:p>
            <a:pPr lvl="1"/>
            <a:r>
              <a:rPr lang="en-US" dirty="0"/>
              <a:t>Models can be parameterized an optimized!</a:t>
            </a:r>
          </a:p>
          <a:p>
            <a:pPr lvl="1"/>
            <a:r>
              <a:rPr lang="en-US" dirty="0"/>
              <a:t>Provides tools to visualize and quantify simulation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8D09-2548-4EB8-B879-6556B728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449-35FB-44B7-9F78-8BE693FE99B8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D9184-95F8-4C39-AF95-1EDD3F6E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Limitations:</a:t>
            </a:r>
          </a:p>
          <a:p>
            <a:pPr lvl="1"/>
            <a:r>
              <a:rPr lang="en-US" dirty="0"/>
              <a:t>Doesn’t work with existing models in different software</a:t>
            </a:r>
          </a:p>
          <a:p>
            <a:pPr lvl="2"/>
            <a:r>
              <a:rPr lang="en-US" dirty="0"/>
              <a:t>no integration with Simulink, </a:t>
            </a:r>
            <a:r>
              <a:rPr lang="en-US" dirty="0" err="1"/>
              <a:t>modelica</a:t>
            </a:r>
            <a:r>
              <a:rPr lang="en-US" dirty="0"/>
              <a:t>, etc. system models</a:t>
            </a:r>
          </a:p>
          <a:p>
            <a:pPr lvl="1"/>
            <a:r>
              <a:rPr lang="en-US" dirty="0"/>
              <a:t>It’s research code</a:t>
            </a:r>
          </a:p>
          <a:p>
            <a:pPr lvl="2"/>
            <a:r>
              <a:rPr lang="en-US" dirty="0"/>
              <a:t>Not yet fully tested outside of known use-cases</a:t>
            </a:r>
          </a:p>
          <a:p>
            <a:pPr lvl="2"/>
            <a:r>
              <a:rPr lang="en-US" dirty="0"/>
              <a:t>Ongoing development may create problems for existing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B8F0-9DE1-4085-B1B8-DA713230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56D-2DFA-4CBC-8BBF-D9C396665CA3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BBA4-7E7A-4147-8A8B-1852B4A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2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641C-4EC3-4AF9-9541-6EAFA82D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6F96-3381-4601-B108-703718A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82B-A579-437C-AABB-EF257589C124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8A66-8EF5-4096-B250-065D403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7214C-A26E-43F9-B636-4DDFE357E69D}"/>
              </a:ext>
            </a:extLst>
          </p:cNvPr>
          <p:cNvSpPr/>
          <p:nvPr/>
        </p:nvSpPr>
        <p:spPr>
          <a:xfrm>
            <a:off x="8257299" y="1429625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Analyze Resilience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Expected costs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Behavior over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Plots/animations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EA4A0-5559-420D-AC0F-58B587AA5D66}"/>
              </a:ext>
            </a:extLst>
          </p:cNvPr>
          <p:cNvSpPr/>
          <p:nvPr/>
        </p:nvSpPr>
        <p:spPr>
          <a:xfrm>
            <a:off x="4455551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Simulate Faults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fault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Record result histories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317F5-4637-46CB-B2B7-DC0C13E2992F}"/>
              </a:ext>
            </a:extLst>
          </p:cNvPr>
          <p:cNvSpPr/>
          <p:nvPr/>
        </p:nvSpPr>
        <p:spPr>
          <a:xfrm>
            <a:off x="653804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Construct Model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Model class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Sample approach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655F9-600B-405C-9E38-6D460BF3F549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910617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E75D3-BC4B-418D-82D3-3EB2A20A054E}"/>
              </a:ext>
            </a:extLst>
          </p:cNvPr>
          <p:cNvCxnSpPr/>
          <p:nvPr/>
        </p:nvCxnSpPr>
        <p:spPr>
          <a:xfrm>
            <a:off x="7712365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3DBE2-D45C-46B9-8FFA-BFE06B17F385}"/>
              </a:ext>
            </a:extLst>
          </p:cNvPr>
          <p:cNvSpPr/>
          <p:nvPr/>
        </p:nvSpPr>
        <p:spPr>
          <a:xfrm>
            <a:off x="653804" y="2837572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Network Structure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BDBBAF-A9F5-42D1-A576-C36207BAC863}"/>
              </a:ext>
            </a:extLst>
          </p:cNvPr>
          <p:cNvSpPr/>
          <p:nvPr/>
        </p:nvSpPr>
        <p:spPr>
          <a:xfrm>
            <a:off x="653804" y="3839935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Dynamic Behavioral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63DD64-A282-4FA8-B6C2-9C150E0779B4}"/>
              </a:ext>
            </a:extLst>
          </p:cNvPr>
          <p:cNvSpPr/>
          <p:nvPr/>
        </p:nvSpPr>
        <p:spPr>
          <a:xfrm>
            <a:off x="653803" y="4385317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Hierarchical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9F1191-B9E1-476A-8E3B-5349E8981779}"/>
              </a:ext>
            </a:extLst>
          </p:cNvPr>
          <p:cNvCxnSpPr>
            <a:cxnSpLocks/>
          </p:cNvCxnSpPr>
          <p:nvPr/>
        </p:nvCxnSpPr>
        <p:spPr>
          <a:xfrm>
            <a:off x="4183084" y="2956279"/>
            <a:ext cx="0" cy="1760081"/>
          </a:xfrm>
          <a:prstGeom prst="straightConnector1">
            <a:avLst/>
          </a:prstGeom>
          <a:ln w="76200">
            <a:solidFill>
              <a:srgbClr val="DC44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5E73E5-5A7F-4A91-9E2A-77A41F798FB8}"/>
              </a:ext>
            </a:extLst>
          </p:cNvPr>
          <p:cNvSpPr txBox="1"/>
          <p:nvPr/>
        </p:nvSpPr>
        <p:spPr>
          <a:xfrm>
            <a:off x="4277052" y="3240148"/>
            <a:ext cx="282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Increasing Model Detail/Fidelity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962052-8016-4C59-A714-27D02AA143ED}"/>
              </a:ext>
            </a:extLst>
          </p:cNvPr>
          <p:cNvSpPr/>
          <p:nvPr/>
        </p:nvSpPr>
        <p:spPr>
          <a:xfrm>
            <a:off x="653804" y="3382954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Static Propagation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6FB407-2D2E-4097-B6CF-77A73E02D6A7}"/>
              </a:ext>
            </a:extLst>
          </p:cNvPr>
          <p:cNvSpPr/>
          <p:nvPr/>
        </p:nvSpPr>
        <p:spPr>
          <a:xfrm>
            <a:off x="653802" y="4842298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Stochastic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8D43DF1-A636-4385-8EBB-8C351E97B612}"/>
              </a:ext>
            </a:extLst>
          </p:cNvPr>
          <p:cNvSpPr/>
          <p:nvPr/>
        </p:nvSpPr>
        <p:spPr>
          <a:xfrm rot="16200000">
            <a:off x="5826851" y="-133864"/>
            <a:ext cx="365126" cy="110093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65E144-56A9-49D2-9897-31AA1457ED8A}"/>
              </a:ext>
            </a:extLst>
          </p:cNvPr>
          <p:cNvSpPr txBox="1"/>
          <p:nvPr/>
        </p:nvSpPr>
        <p:spPr>
          <a:xfrm>
            <a:off x="2757600" y="5569941"/>
            <a:ext cx="689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A Resilience-based Design Environment</a:t>
            </a:r>
          </a:p>
        </p:txBody>
      </p:sp>
    </p:spTree>
    <p:extLst>
      <p:ext uri="{BB962C8B-B14F-4D97-AF65-F5344CB8AC3E}">
        <p14:creationId xmlns:p14="http://schemas.microsoft.com/office/powerpoint/2010/main" val="18866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6" grpId="0" animBg="1"/>
      <p:bldP spid="19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B7266E-DF44-460A-A16F-F5ABEAF9A56A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4187</Words>
  <Application>Microsoft Office PowerPoint</Application>
  <PresentationFormat>Widescreen</PresentationFormat>
  <Paragraphs>691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Office Theme</vt:lpstr>
      <vt:lpstr>PowerPoint Presentation</vt:lpstr>
      <vt:lpstr>Overview/Prerequisites</vt:lpstr>
      <vt:lpstr>Why model system resilience?</vt:lpstr>
      <vt:lpstr>What is resilience?</vt:lpstr>
      <vt:lpstr>Why use resilience in design?</vt:lpstr>
      <vt:lpstr>Why fmdtools? Why not an existing tool? </vt:lpstr>
      <vt:lpstr>Why fmdtools?</vt:lpstr>
      <vt:lpstr>Why not fmdtools?</vt:lpstr>
      <vt:lpstr>What is fmdtools?</vt:lpstr>
      <vt:lpstr>Repository</vt:lpstr>
      <vt:lpstr>Activity: Download and Install fmdtools</vt:lpstr>
      <vt:lpstr>Structure: /fmdtools</vt:lpstr>
      <vt:lpstr>A typical work-flow</vt:lpstr>
      <vt:lpstr>Defining a model</vt:lpstr>
      <vt:lpstr>Demonstration Model - Pump</vt:lpstr>
      <vt:lpstr>Model structure</vt:lpstr>
      <vt:lpstr>Defining a model – generic code</vt:lpstr>
      <vt:lpstr>Defining functions – generic code</vt:lpstr>
      <vt:lpstr>Static Fault Propagation</vt:lpstr>
      <vt:lpstr>Dynamic Fault Propagation</vt:lpstr>
      <vt:lpstr>Activity: Open and instantiate pump model</vt:lpstr>
      <vt:lpstr>Goal: Quantify Resilience With Simulation</vt:lpstr>
      <vt:lpstr>Simulation—things to consider</vt:lpstr>
      <vt:lpstr>Simulation types</vt:lpstr>
      <vt:lpstr>Fault propagation aspects</vt:lpstr>
      <vt:lpstr>Behavioral Simulation Methods</vt:lpstr>
      <vt:lpstr>Simulation types</vt:lpstr>
      <vt:lpstr>Definition of a fault sampling approach</vt:lpstr>
      <vt:lpstr>Definition of a nominal sampling approach</vt:lpstr>
      <vt:lpstr>Activity: Propagate faults in the model</vt:lpstr>
      <vt:lpstr>Visualization, Quantification, Processing</vt:lpstr>
      <vt:lpstr>/resultdisp</vt:lpstr>
      <vt:lpstr>plot.py</vt:lpstr>
      <vt:lpstr>graph.py</vt:lpstr>
      <vt:lpstr>tabulate.py</vt:lpstr>
      <vt:lpstr>Activity: Visualize the results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E. (ARC-TI)</cp:lastModifiedBy>
  <cp:revision>126</cp:revision>
  <dcterms:created xsi:type="dcterms:W3CDTF">2020-07-06T18:15:45Z</dcterms:created>
  <dcterms:modified xsi:type="dcterms:W3CDTF">2022-06-21T23:50:00Z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