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66" r:id="rId14"/>
    <p:sldId id="288" r:id="rId15"/>
    <p:sldId id="292" r:id="rId16"/>
    <p:sldId id="265" r:id="rId17"/>
    <p:sldId id="267" r:id="rId18"/>
    <p:sldId id="268" r:id="rId19"/>
    <p:sldId id="269" r:id="rId20"/>
    <p:sldId id="273" r:id="rId21"/>
    <p:sldId id="271" r:id="rId22"/>
    <p:sldId id="272" r:id="rId23"/>
    <p:sldId id="270" r:id="rId24"/>
    <p:sldId id="274" r:id="rId25"/>
    <p:sldId id="289" r:id="rId26"/>
    <p:sldId id="275" r:id="rId27"/>
    <p:sldId id="276" r:id="rId28"/>
    <p:sldId id="277" r:id="rId29"/>
    <p:sldId id="278" r:id="rId30"/>
    <p:sldId id="279" r:id="rId31"/>
    <p:sldId id="290" r:id="rId32"/>
    <p:sldId id="280" r:id="rId33"/>
    <p:sldId id="281" r:id="rId34"/>
    <p:sldId id="282" r:id="rId35"/>
    <p:sldId id="284" r:id="rId36"/>
    <p:sldId id="285" r:id="rId37"/>
    <p:sldId id="287" r:id="rId38"/>
    <p:sldId id="283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esignEngrLab/fmd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ignEngrLab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ignEngrLab/fmdtools/tree/main/doc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3828048" TargetMode="External"/><Relationship Id="rId2" Type="http://schemas.openxmlformats.org/officeDocument/2006/relationships/hyperlink" Target="https://github.com/DesignEngrLab/fmd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Author: Daniel Hulse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5B885-72E6-4D02-9AD5-25A747C30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t="764" r="486"/>
          <a:stretch/>
        </p:blipFill>
        <p:spPr>
          <a:xfrm>
            <a:off x="1351280" y="71120"/>
            <a:ext cx="9794240" cy="671576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6D8EC-0919-4EA7-AEC9-5C0BCF79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5396-F9EA-4187-AD29-B18C11E87E95}" type="datetime1">
              <a:rPr lang="en-US" smtClean="0"/>
              <a:t>7/14/2020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A3EB1-8F7F-4CA9-B4D3-2702F487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356" y="1825625"/>
            <a:ext cx="57537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github.com/</a:t>
            </a:r>
            <a:r>
              <a:rPr lang="en-US" sz="2400" dirty="0" err="1">
                <a:hlinkClick r:id="rId2"/>
              </a:rPr>
              <a:t>DesignEngrLab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fmdtools</a:t>
            </a:r>
            <a:endParaRPr lang="en-US" sz="2400" dirty="0"/>
          </a:p>
          <a:p>
            <a:r>
              <a:rPr lang="en-US" sz="2400" dirty="0"/>
              <a:t>/</a:t>
            </a:r>
            <a:r>
              <a:rPr lang="en-US" sz="2400" dirty="0" err="1"/>
              <a:t>fmdtools</a:t>
            </a:r>
            <a:r>
              <a:rPr lang="en-US" sz="2400" dirty="0"/>
              <a:t> – toolkit modules</a:t>
            </a:r>
          </a:p>
          <a:p>
            <a:r>
              <a:rPr lang="en-US" sz="2400" dirty="0"/>
              <a:t>/XX example – example models</a:t>
            </a:r>
          </a:p>
          <a:p>
            <a:r>
              <a:rPr lang="en-US" sz="2400" dirty="0"/>
              <a:t>Documentation in /docs, readme, examples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7222F-01A5-4D65-AEEA-DEA3A5C5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2" y="1432560"/>
            <a:ext cx="5915135" cy="495808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https://github.com/DesignEngrLab/fmdtools</a:t>
            </a:r>
            <a:endParaRPr lang="en-US" dirty="0"/>
          </a:p>
          <a:p>
            <a:pPr lvl="1"/>
            <a:r>
              <a:rPr lang="en-US" dirty="0"/>
              <a:t>Navigate to /pump example</a:t>
            </a:r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Component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</a:t>
            </a:r>
            <a:r>
              <a:rPr lang="en-US" dirty="0" err="1">
                <a:solidFill>
                  <a:schemeClr val="tx1"/>
                </a:solidFill>
              </a:rPr>
              <a:t>represtenation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approach()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7/14/2020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3901" y="551882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554361" y="4584095"/>
            <a:ext cx="18150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7/14/2020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03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params={})</a:t>
            </a:r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__(params=params, </a:t>
            </a:r>
            <a:r>
              <a:rPr lang="en-US" sz="2000" dirty="0" err="1"/>
              <a:t>modelparams</a:t>
            </a:r>
            <a:r>
              <a:rPr lang="en-US" sz="2000" dirty="0"/>
              <a:t> = {phases, times, timestep})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self.construct_graph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957751" y="1454727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992879" y="1835943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5588921" y="2251948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519203" y="2621280"/>
            <a:ext cx="26597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run parameters)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878275" y="3032427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130537" y="3455320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975320" y="3866467"/>
            <a:ext cx="21980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535493" y="4652726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7/14/2020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__([</a:t>
            </a:r>
            <a:r>
              <a:rPr lang="en-US" dirty="0" err="1"/>
              <a:t>flownames</a:t>
            </a:r>
            <a:r>
              <a:rPr lang="en-US" dirty="0"/>
              <a:t>],flows,{state1: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({mode1:[proportion,[phases],</a:t>
            </a:r>
            <a:r>
              <a:rPr lang="en-US" dirty="0" err="1"/>
              <a:t>repcost</a:t>
            </a:r>
            <a:r>
              <a:rPr lang="en-US" dirty="0"/>
              <a:t>]})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condfaults</a:t>
            </a:r>
            <a:r>
              <a:rPr lang="en-US" dirty="0"/>
              <a:t>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def behavior(self, time)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	if time&gt;</a:t>
            </a:r>
            <a:r>
              <a:rPr lang="en-US" dirty="0" err="1"/>
              <a:t>self.time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self.state1 = self.state1 + self.flowname.val2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4331963" y="1690688"/>
            <a:ext cx="43620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class for DoSomething function)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331963" y="2123675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(initialization method (can also be used to pass parameters))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8399837" y="2504869"/>
            <a:ext cx="38026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63166" y="2689535"/>
            <a:ext cx="190859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faults and probability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0764B-E97A-4937-8271-8CD20220300B}"/>
              </a:ext>
            </a:extLst>
          </p:cNvPr>
          <p:cNvSpPr txBox="1"/>
          <p:nvPr/>
        </p:nvSpPr>
        <p:spPr>
          <a:xfrm>
            <a:off x="4484363" y="3583515"/>
            <a:ext cx="36519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(optional method for failure logic)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E149-0A04-4F13-8FDC-4D005C27A06A}"/>
              </a:ext>
            </a:extLst>
          </p:cNvPr>
          <p:cNvSpPr txBox="1"/>
          <p:nvPr/>
        </p:nvSpPr>
        <p:spPr>
          <a:xfrm>
            <a:off x="9033164" y="3768181"/>
            <a:ext cx="305191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(function enters fault mode under given condition)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4137999" y="4299333"/>
            <a:ext cx="32447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(method for system behavior)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8041167" y="479798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307207" y="5414961"/>
            <a:ext cx="67949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(dynamic behaviors are placed in an if time&gt;</a:t>
            </a:r>
            <a:r>
              <a:rPr lang="en-US" dirty="0" err="1">
                <a:latin typeface="Bahnschrift" panose="020B0502040204020203" pitchFamily="34" charset="0"/>
              </a:rPr>
              <a:t>self.time</a:t>
            </a:r>
            <a:r>
              <a:rPr lang="en-US" dirty="0">
                <a:latin typeface="Bahnschrift" panose="020B0502040204020203" pitchFamily="34" charset="0"/>
              </a:rPr>
              <a:t> statement)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030028" y="609540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7/14/2020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>
                <a:hlinkClick r:id="rId3"/>
              </a:rPr>
              <a:t>github.com/DesignEngrLab/fmdtools/tree/main/docs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Simulation and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quantify resilience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1128611" y="2752550"/>
            <a:ext cx="1503037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6BB2C43-1ECB-408E-B5DF-DCE8B211D6DE}"/>
              </a:ext>
            </a:extLst>
          </p:cNvPr>
          <p:cNvSpPr txBox="1"/>
          <p:nvPr/>
        </p:nvSpPr>
        <p:spPr>
          <a:xfrm>
            <a:off x="9372276" y="2378391"/>
            <a:ext cx="25820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Simulate Nominal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9C72F-4234-41BC-AE11-E5566D2A266A}"/>
              </a:ext>
            </a:extLst>
          </p:cNvPr>
          <p:cNvSpPr txBox="1"/>
          <p:nvPr/>
        </p:nvSpPr>
        <p:spPr>
          <a:xfrm>
            <a:off x="9356854" y="3444860"/>
            <a:ext cx="25820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Simulate Fault Scenario Performance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FB92B-1C37-41B9-912C-1127C383DD5F}"/>
              </a:ext>
            </a:extLst>
          </p:cNvPr>
          <p:cNvSpPr txBox="1"/>
          <p:nvPr/>
        </p:nvSpPr>
        <p:spPr>
          <a:xfrm>
            <a:off x="1880129" y="4077711"/>
            <a:ext cx="258205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Simulate Performance Over Set of Fault Scenarios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7/14/2020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propagation</a:t>
            </a:r>
            <a:r>
              <a:rPr lang="en-US" dirty="0"/>
              <a:t>: How function states propagate to each other in a single time-step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Dynamic propagation</a:t>
            </a:r>
            <a:r>
              <a:rPr lang="en-US" dirty="0"/>
              <a:t>: How model states unfold over time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91" y="1690688"/>
            <a:ext cx="9422218" cy="468979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64" y="1522490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Propagation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AB62-630F-48DA-BF49-80751EB4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a fault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EF33-5231-4940-9EE3-8F6D0835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Quantify expected resilience over a set of fault modes and operational phases</a:t>
            </a:r>
          </a:p>
          <a:p>
            <a:pPr lvl="1"/>
            <a:r>
              <a:rPr lang="en-US" dirty="0"/>
              <a:t>What times—all? 1-2? Several?</a:t>
            </a:r>
          </a:p>
          <a:p>
            <a:pPr lvl="1"/>
            <a:r>
              <a:rPr lang="en-US" dirty="0"/>
              <a:t>What modes—all modes? A selection of modes? Joint fault modes?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2FB15-C10E-4AE2-B8D4-65FA8380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7" y="2075974"/>
            <a:ext cx="5439927" cy="38506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8CBE-B47E-4F63-A97B-6148017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ED83-9702-4D45-95F4-1BE68A1290ED}" type="datetime1">
              <a:rPr lang="en-US" smtClean="0"/>
              <a:t>7/14/2020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3F43-6783-4314-B509-53A21863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4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a fault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‘all’/[list of phases]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200451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98735"/>
            <a:ext cx="57470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operation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6" y="3009280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7" y="3419825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49" y="3813244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2" y="4223789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6" y="4619905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0" y="5056705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2" y="5841365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7/14/2020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89993" y="5478747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291331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470964"/>
            <a:ext cx="2853432" cy="416971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given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470179"/>
            <a:ext cx="2853431" cy="342141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Plotting of system behaviors and costs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en-US" sz="1600" b="1" dirty="0" err="1">
                <a:solidFill>
                  <a:schemeClr val="tx1"/>
                </a:solidFill>
              </a:rPr>
              <a:t>mdlhistvals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given faulty and nominal scenario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costs and rates of a set of faults injected over time in an approach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the total expected cost of faults over time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471515"/>
            <a:ext cx="2853431" cy="269211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475619"/>
            <a:ext cx="2853431" cy="370323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in tabular form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Gives FMEA-like assessment of the effects of faults/scenarios and their probability and costs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7" y="5371209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2" y="5442361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4669284" y="4891597"/>
            <a:ext cx="1" cy="39973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640675"/>
            <a:ext cx="3" cy="21616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10376146" y="5178857"/>
            <a:ext cx="1" cy="29989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7/14/2020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F103726-0DA0-4DB2-A402-3789F6FA6781}"/>
              </a:ext>
            </a:extLst>
          </p:cNvPr>
          <p:cNvSpPr/>
          <p:nvPr/>
        </p:nvSpPr>
        <p:spPr>
          <a:xfrm>
            <a:off x="838200" y="1690688"/>
            <a:ext cx="2853431" cy="342141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Plotting of system behaviors and costs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en-US" sz="1600" b="1" dirty="0" err="1">
                <a:solidFill>
                  <a:schemeClr val="tx1"/>
                </a:solidFill>
              </a:rPr>
              <a:t>mdlhistvals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given faulty and nominal scenario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costs and rates of a set of faults injected over time in an approach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the total expected cost of faults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7/14/2020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688E90-9A6E-492A-94E8-97960D393711}"/>
              </a:ext>
            </a:extLst>
          </p:cNvPr>
          <p:cNvSpPr/>
          <p:nvPr/>
        </p:nvSpPr>
        <p:spPr>
          <a:xfrm>
            <a:off x="838200" y="1714592"/>
            <a:ext cx="2853432" cy="416971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given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7/14/2020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D4231B3-BD50-4526-B9F9-3E434897C210}"/>
              </a:ext>
            </a:extLst>
          </p:cNvPr>
          <p:cNvSpPr/>
          <p:nvPr/>
        </p:nvSpPr>
        <p:spPr>
          <a:xfrm>
            <a:off x="838200" y="1690688"/>
            <a:ext cx="2853431" cy="370323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in tabular form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Gives FMEA-like assessment of the effects of faults/scenarios and their probability and costs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7/14/2020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Repository</a:t>
            </a:r>
          </a:p>
          <a:p>
            <a:r>
              <a:rPr lang="en-US" dirty="0">
                <a:hlinkClick r:id="rId2"/>
              </a:rPr>
              <a:t>https://github.com/DesignEngrLab/fmdtools</a:t>
            </a:r>
            <a:endParaRPr lang="en-US" dirty="0"/>
          </a:p>
          <a:p>
            <a:r>
              <a:rPr lang="en-US" dirty="0">
                <a:hlinkClick r:id="rId3"/>
              </a:rPr>
              <a:t>https://doi.org/10.5281/zenodo.3828048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Explanatory Paper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pPr marL="0" indent="0">
              <a:buNone/>
            </a:pPr>
            <a:r>
              <a:rPr lang="en-US" dirty="0"/>
              <a:t>Details on Fault Sampling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7/14/2020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7/14/2020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Deterministic modelling paradigm</a:t>
            </a:r>
          </a:p>
          <a:p>
            <a:pPr lvl="2"/>
            <a:r>
              <a:rPr lang="en-US" dirty="0"/>
              <a:t>no ability to model non-deterministic behaviors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Not targeted for safety/fault tree calculation</a:t>
            </a:r>
          </a:p>
          <a:p>
            <a:pPr lvl="1"/>
            <a:r>
              <a:rPr lang="en-US" dirty="0"/>
              <a:t>It’s research code!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7AE9-3731-4CBB-9574-AA43E8FE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modelling framework</a:t>
            </a:r>
          </a:p>
          <a:p>
            <a:r>
              <a:rPr lang="en-US" dirty="0"/>
              <a:t>Simulation methods</a:t>
            </a:r>
          </a:p>
          <a:p>
            <a:r>
              <a:rPr lang="en-US" dirty="0"/>
              <a:t>Visualizations/Metrics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r>
              <a:rPr lang="en-US" dirty="0"/>
              <a:t>A design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7/14/2020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3142</Words>
  <Application>Microsoft Office PowerPoint</Application>
  <PresentationFormat>Widescreen</PresentationFormat>
  <Paragraphs>556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PowerPoint Presentation</vt:lpstr>
      <vt:lpstr>GitHub 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Activity: Open and instantiate pump model</vt:lpstr>
      <vt:lpstr>Fault Simulation and Propagation</vt:lpstr>
      <vt:lpstr>What if we want to quantify resilience</vt:lpstr>
      <vt:lpstr>Fault propagation – how it works</vt:lpstr>
      <vt:lpstr>Static Fault Propagation</vt:lpstr>
      <vt:lpstr>Dynamic Fault Propagation</vt:lpstr>
      <vt:lpstr>Behavioral Propagation Methods</vt:lpstr>
      <vt:lpstr>Propagation of a fault approach</vt:lpstr>
      <vt:lpstr>Propagation of a fault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Daniel Hulse</cp:lastModifiedBy>
  <cp:revision>103</cp:revision>
  <dcterms:created xsi:type="dcterms:W3CDTF">2020-07-06T18:15:45Z</dcterms:created>
  <dcterms:modified xsi:type="dcterms:W3CDTF">2020-07-15T01:13:56Z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