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61" r:id="rId5"/>
    <p:sldId id="499" r:id="rId6"/>
    <p:sldId id="258" r:id="rId7"/>
    <p:sldId id="267" r:id="rId8"/>
    <p:sldId id="273" r:id="rId9"/>
    <p:sldId id="276" r:id="rId10"/>
    <p:sldId id="277" r:id="rId11"/>
    <p:sldId id="270" r:id="rId12"/>
    <p:sldId id="295" r:id="rId13"/>
    <p:sldId id="274" r:id="rId14"/>
    <p:sldId id="289" r:id="rId15"/>
    <p:sldId id="275" r:id="rId16"/>
    <p:sldId id="278" r:id="rId17"/>
    <p:sldId id="296" r:id="rId18"/>
    <p:sldId id="290" r:id="rId19"/>
    <p:sldId id="298" r:id="rId20"/>
    <p:sldId id="280" r:id="rId21"/>
    <p:sldId id="281" r:id="rId22"/>
    <p:sldId id="282" r:id="rId23"/>
    <p:sldId id="284" r:id="rId24"/>
    <p:sldId id="285" r:id="rId25"/>
    <p:sldId id="287" r:id="rId26"/>
    <p:sldId id="283" r:id="rId27"/>
    <p:sldId id="293" r:id="rId28"/>
    <p:sldId id="29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52A6-9D8E-41FC-9651-78B3E515F87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653A-B344-4247-92A9-FC44040C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CE46-F5DE-4525-B302-B8D77A31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5FBB5-1BA3-40B8-9972-CDC5C328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SemiCondensed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E204-6D63-4288-893D-5FF9E915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7F775AD-3704-4F98-A581-F4E052B5E341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FE4-4715-4700-86DD-814DAB9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2856-EC7A-4D53-B1B6-7A5D185E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6270-7014-4280-97DD-2E5876C5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2BF0-6BBC-4217-B3B1-439E9C03F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45E2-9C30-4803-9DC0-3DD07B7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7F0-8049-4B63-9B9F-B08800B08AEA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2469-D162-41E7-AB30-FD58468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7431-2465-4C27-84E2-C53468D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F7FC8-42DE-4A73-9EBF-7FE13C3A6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58298-31A6-401F-9E21-E276539E3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6A44-C779-4D04-A1D2-5C3C688E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3555-78C2-4894-951A-9F28C24107FA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4DC5-EE79-441A-BC1D-7CB59EFE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D167-FB69-44EA-B58C-2099229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B8D-BF4C-4FBF-AD5B-10937ABF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6243-6F58-4809-9205-EDADCFCF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D9F0-3FD5-4876-ABBD-BC632907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0CC1-143C-487C-A035-21D8865A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876C-4ECF-4875-8888-C269794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6CC-6892-4FCF-8630-AE41118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04A4A-62DA-4ABE-9DBB-89AF06A4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ahnschrift SemiBold SemiConden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FD5-D80E-41CF-8310-C62A4493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7512-E62E-4968-99B9-D028D358C1D6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0162-1B07-44C6-A9E8-2345778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3E77-1937-4864-B1CE-8C634C3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12D-D47D-4B5F-AF4B-C9A2682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EC79-3E6A-4F0E-AE18-F5B6316C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DCD2-DA7E-44D4-80B1-03DB8951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0E05-1ABA-4F1E-8916-9491D07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7E7-9EE9-4D28-82A7-0AE338FFEED9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D622-5B4B-4ED4-9FED-772B545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C9AB9-8410-4A4C-B499-1F00716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AD51-2076-4698-AEBB-DB2C07FB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9318-5F5B-43E4-AD45-7A7DFAC3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A331-D2D3-4140-9542-31A3A3EB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E08E-48F0-4E81-9D5E-63E0A87F8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2367C-C01C-4792-AE1D-0427D31A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9D3EC-2DD8-4EFA-9960-2D2EFAA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5E0-6150-412F-8881-52709F06EC3B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4670F-5E0C-44F3-BE79-0D38AB2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CFD3-1ADE-45EA-8445-91E5C04A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39DE-3498-4B38-A90D-31FE62EC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D110-0971-44E9-B5D0-55CB8A1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FA3-5281-4B53-8B8B-8FD665A2F0D7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C8C9-8060-42CF-A228-A205317B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7CCF-BCFB-4243-84A1-15551112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DC47F-32AC-4042-BFA1-16EAD91B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1394-26AC-45DA-9E25-AB3CC25C7422}" type="datetime1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A260-CF71-43E1-8654-C6AB49B0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B531-148C-4EB3-8AC6-FD323FE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F9A6-EA38-4F2F-9EC0-5E069738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9B52-746F-46CF-B39B-977A7721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Bahnschrift SemiCondensed" panose="020B0502040204020203" pitchFamily="34" charset="0"/>
              </a:defRPr>
            </a:lvl1pPr>
            <a:lvl2pPr>
              <a:defRPr sz="2800">
                <a:latin typeface="Bahnschrift SemiCondensed" panose="020B0502040204020203" pitchFamily="34" charset="0"/>
              </a:defRPr>
            </a:lvl2pPr>
            <a:lvl3pPr>
              <a:defRPr sz="2400">
                <a:latin typeface="Bahnschrift SemiCondensed" panose="020B0502040204020203" pitchFamily="34" charset="0"/>
              </a:defRPr>
            </a:lvl3pPr>
            <a:lvl4pPr>
              <a:defRPr sz="2000">
                <a:latin typeface="Bahnschrift SemiCondensed" panose="020B0502040204020203" pitchFamily="34" charset="0"/>
              </a:defRPr>
            </a:lvl4pPr>
            <a:lvl5pPr>
              <a:defRPr sz="2000">
                <a:latin typeface="Bahnschrift SemiCondensed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B01D-8B2A-4FEC-859B-0725CDB0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07C3-0369-477F-A812-E71D7673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803-18D9-4B72-95D8-021B736F630F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ED9-7011-4FC5-8018-20D6FB59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6F98-2D31-412D-AE8D-7B8E6A0F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6BAD-7729-4BCD-8BAA-810BF5DB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2FDA6-9C7C-4712-A30F-E7BB6EFD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09B6A-FF2D-4A50-826A-E4AFF44D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8DD1-7043-486C-89B4-F023818B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DFCB-4787-4629-B4F0-DCD676BE203A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DDED-9F8B-4CE9-9BA9-16C2E64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E1863-6F3A-4C8B-86D1-4CF2EE99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688E-D30C-4B46-B42C-A95468BF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0CFBD-FB22-4A7B-A343-055F4808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690A-CE33-4785-8A28-517DC3D93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300C2ECC-D91C-40D5-A01C-469FC90F0645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93BC-3343-4E5D-8EC4-72B1F68A1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E029-B466-49F9-BFAB-4504FB1F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SemiBold SemiConden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822064" y="23205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883595" y="30140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330895" y="30055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976883" y="30055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330895" y="30055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330895" y="43390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883595" y="30055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315987" y="10529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700754" y="48465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616520" y="22420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7020137" y="25789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421117" y="43027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883594" y="30511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883594" y="43390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883595" y="39939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727997" y="8924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499931" y="8924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276450" y="53189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911636" y="35007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835320" y="27187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822064" y="18381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275346" y="18263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315986" y="13997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812767" y="29345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917788" y="17150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88" y="17150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4324" r="-108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385781" y="29439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</p:spTree>
    <p:extLst>
      <p:ext uri="{BB962C8B-B14F-4D97-AF65-F5344CB8AC3E}">
        <p14:creationId xmlns:p14="http://schemas.microsoft.com/office/powerpoint/2010/main" val="37236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6" grpId="0"/>
      <p:bldP spid="18" grpId="0"/>
      <p:bldP spid="22" grpId="0" animBg="1"/>
      <p:bldP spid="27" grpId="0" animBg="1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8AEE-7729-4096-B1FC-17B4AAC2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Simulation—things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57C3-9B7F-4B8B-95E6-878D99A4A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we trying to model:</a:t>
            </a:r>
          </a:p>
          <a:p>
            <a:r>
              <a:rPr lang="en-US" dirty="0"/>
              <a:t>The nominal performance of a system?</a:t>
            </a:r>
          </a:p>
          <a:p>
            <a:r>
              <a:rPr lang="en-US" dirty="0"/>
              <a:t>The performance of a system over a set of operational </a:t>
            </a:r>
            <a:r>
              <a:rPr lang="en-US" dirty="0" err="1"/>
              <a:t>paremeters</a:t>
            </a:r>
            <a:endParaRPr lang="en-US" dirty="0"/>
          </a:p>
          <a:p>
            <a:r>
              <a:rPr lang="en-US" dirty="0"/>
              <a:t>The performance in a fault scenario?</a:t>
            </a:r>
          </a:p>
          <a:p>
            <a:r>
              <a:rPr lang="en-US" dirty="0"/>
              <a:t>The performance over a set of fault scenarios?</a:t>
            </a:r>
          </a:p>
          <a:p>
            <a:pPr lvl="1"/>
            <a:r>
              <a:rPr lang="en-US" dirty="0"/>
              <a:t>What kind of set?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FD330-F553-4DE4-A3FF-ABCC3122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6588-272A-4987-B4C9-924A09E3E482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7AD7C-43BC-453B-909C-EBA40DA0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0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EC05-6F00-485C-80F4-28D6D01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6C9C-2E17-4388-95ED-94439EAB1C0F}" type="datetime1">
              <a:rPr lang="en-US" smtClean="0"/>
              <a:t>6/14/2023</a:t>
            </a:fld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C69A45B-69C0-4A55-A25F-112A1275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11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126391" y="2698326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713440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151914"/>
            <a:ext cx="24384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315028" y="1597498"/>
            <a:ext cx="1811363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315028" y="3212207"/>
            <a:ext cx="179589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10126362" y="2772416"/>
            <a:ext cx="186799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315785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8AA6-BD28-4FE2-8472-CBB63821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propagation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693E-F7D4-43E5-839D-CD461F85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Static/Dynamic propagation</a:t>
            </a:r>
            <a:r>
              <a:rPr lang="en-US" dirty="0"/>
              <a:t>: How function states propagate to each other in a single time-step and multiple time-steps</a:t>
            </a:r>
          </a:p>
          <a:p>
            <a:pPr lvl="1"/>
            <a:r>
              <a:rPr lang="en-US" dirty="0"/>
              <a:t>Undirected graph representation—states can effect all other connected states, and vice versa, in any order</a:t>
            </a:r>
          </a:p>
          <a:p>
            <a:r>
              <a:rPr lang="en-US" b="1" dirty="0"/>
              <a:t>Stochastic Propagation: </a:t>
            </a:r>
            <a:r>
              <a:rPr lang="en-US" dirty="0"/>
              <a:t>Whether and how stochastic states are instantiated over time</a:t>
            </a:r>
          </a:p>
          <a:p>
            <a:pPr lvl="1"/>
            <a:r>
              <a:rPr lang="en-US" dirty="0"/>
              <a:t>e.g. do we run with the “default” values of parameters, or do we sample from a random number generator?</a:t>
            </a:r>
          </a:p>
          <a:p>
            <a:r>
              <a:rPr lang="en-US" b="1" dirty="0"/>
              <a:t>Breadth of Scenarios</a:t>
            </a:r>
            <a:r>
              <a:rPr lang="en-US" dirty="0"/>
              <a:t>: How hazards are represented as discrete scenarios to simulate</a:t>
            </a:r>
          </a:p>
          <a:p>
            <a:pPr lvl="1"/>
            <a:r>
              <a:rPr lang="en-US" dirty="0"/>
              <a:t>What set of joint faults do we use? How many times are sampled?</a:t>
            </a:r>
          </a:p>
          <a:p>
            <a:pPr lvl="1"/>
            <a:r>
              <a:rPr lang="en-US" dirty="0"/>
              <a:t>Operational scenarios and Joint operational/fault scenarios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30B5-4834-4C83-A909-15FAC9D1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E4E-96F5-4AD3-882E-48793DD5740D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0E345-2EA1-41B4-AE55-7EF07EE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9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3051-FA85-4152-9EF3-A86CB6E4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Simulation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72C5-5EED-465D-9656-F6292F49F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739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propagate.nominal</a:t>
            </a:r>
            <a:r>
              <a:rPr lang="en-US" dirty="0"/>
              <a:t>(mdl)</a:t>
            </a:r>
          </a:p>
          <a:p>
            <a:pPr lvl="1"/>
            <a:r>
              <a:rPr lang="en-US" dirty="0"/>
              <a:t>Simulates system once with no fault—good for model setup</a:t>
            </a:r>
          </a:p>
          <a:p>
            <a:r>
              <a:rPr lang="en-US" dirty="0" err="1"/>
              <a:t>propagate.one_fault</a:t>
            </a:r>
            <a:r>
              <a:rPr lang="en-US" dirty="0"/>
              <a:t>(mdl, function, fault, time=</a:t>
            </a:r>
            <a:r>
              <a:rPr lang="en-US" dirty="0" err="1"/>
              <a:t>faulttime</a:t>
            </a:r>
            <a:r>
              <a:rPr lang="en-US" dirty="0"/>
              <a:t>), .</a:t>
            </a:r>
            <a:r>
              <a:rPr lang="en-US" dirty="0" err="1"/>
              <a:t>propagate.mult_fault</a:t>
            </a:r>
            <a:r>
              <a:rPr lang="en-US" dirty="0"/>
              <a:t>(mdl, </a:t>
            </a:r>
            <a:r>
              <a:rPr lang="en-US" dirty="0" err="1"/>
              <a:t>faultseq</a:t>
            </a:r>
            <a:r>
              <a:rPr lang="en-US" dirty="0"/>
              <a:t>, disturbances)</a:t>
            </a:r>
          </a:p>
          <a:p>
            <a:pPr lvl="1"/>
            <a:r>
              <a:rPr lang="en-US" dirty="0"/>
              <a:t>Simulates system once </a:t>
            </a:r>
            <a:r>
              <a:rPr lang="en-US" b="1" dirty="0"/>
              <a:t>with</a:t>
            </a:r>
            <a:r>
              <a:rPr lang="en-US" dirty="0"/>
              <a:t> and </a:t>
            </a:r>
            <a:r>
              <a:rPr lang="en-US" b="1" dirty="0"/>
              <a:t>without</a:t>
            </a:r>
            <a:r>
              <a:rPr lang="en-US" dirty="0"/>
              <a:t> a fault</a:t>
            </a:r>
          </a:p>
          <a:p>
            <a:pPr lvl="1"/>
            <a:r>
              <a:rPr lang="en-US" dirty="0"/>
              <a:t>Good for verifying/visualizing model behavior under a given fault</a:t>
            </a:r>
          </a:p>
          <a:p>
            <a:r>
              <a:rPr lang="en-US" dirty="0" err="1"/>
              <a:t>propagate.single_faults</a:t>
            </a:r>
            <a:r>
              <a:rPr lang="en-US" dirty="0"/>
              <a:t>(mdl)</a:t>
            </a:r>
          </a:p>
          <a:p>
            <a:pPr lvl="1"/>
            <a:r>
              <a:rPr lang="en-US" dirty="0"/>
              <a:t>Simulates the list of single fault modes</a:t>
            </a:r>
          </a:p>
          <a:p>
            <a:pPr lvl="1"/>
            <a:r>
              <a:rPr lang="en-US" dirty="0"/>
              <a:t>Only use for static (single time-step) models &amp; to gauge fault severity</a:t>
            </a:r>
          </a:p>
          <a:p>
            <a:r>
              <a:rPr lang="en-US" dirty="0" err="1"/>
              <a:t>propagate.approach</a:t>
            </a:r>
            <a:r>
              <a:rPr lang="en-US" dirty="0"/>
              <a:t>(mdl, app)</a:t>
            </a:r>
          </a:p>
          <a:p>
            <a:pPr lvl="1"/>
            <a:r>
              <a:rPr lang="en-US" dirty="0"/>
              <a:t>Simulates a set of fault modes over a set of times</a:t>
            </a:r>
          </a:p>
          <a:p>
            <a:pPr lvl="1"/>
            <a:r>
              <a:rPr lang="en-US" dirty="0"/>
              <a:t>Useful for expected resilience quantification</a:t>
            </a:r>
          </a:p>
          <a:p>
            <a:pPr lvl="1"/>
            <a:r>
              <a:rPr lang="en-US" dirty="0"/>
              <a:t>app defined in </a:t>
            </a:r>
            <a:r>
              <a:rPr lang="en-US" dirty="0" err="1"/>
              <a:t>SampleApproach</a:t>
            </a:r>
            <a:r>
              <a:rPr lang="en-US" dirty="0"/>
              <a:t> class</a:t>
            </a:r>
          </a:p>
          <a:p>
            <a:r>
              <a:rPr lang="en-US" dirty="0" err="1"/>
              <a:t>propagate.nominal_approach</a:t>
            </a:r>
            <a:r>
              <a:rPr lang="en-US" dirty="0"/>
              <a:t>(mdl, </a:t>
            </a:r>
            <a:r>
              <a:rPr lang="en-US" dirty="0" err="1"/>
              <a:t>nomapp</a:t>
            </a:r>
            <a:r>
              <a:rPr lang="en-US" dirty="0"/>
              <a:t>), </a:t>
            </a:r>
            <a:r>
              <a:rPr lang="en-US" dirty="0" err="1"/>
              <a:t>propagate.nested_approach</a:t>
            </a:r>
            <a:r>
              <a:rPr lang="en-US" dirty="0"/>
              <a:t>(</a:t>
            </a:r>
            <a:r>
              <a:rPr lang="en-US" dirty="0" err="1"/>
              <a:t>mdl,nomapp</a:t>
            </a:r>
            <a:r>
              <a:rPr lang="en-US" dirty="0"/>
              <a:t>, **</a:t>
            </a:r>
            <a:r>
              <a:rPr lang="en-US" dirty="0" err="1"/>
              <a:t>app_args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Used for sampling the model over a range of parameters defined in a </a:t>
            </a:r>
            <a:r>
              <a:rPr lang="en-US" dirty="0" err="1"/>
              <a:t>NominalApproach</a:t>
            </a:r>
            <a:r>
              <a:rPr lang="en-US" dirty="0"/>
              <a:t> in nominal (</a:t>
            </a:r>
            <a:r>
              <a:rPr lang="en-US" dirty="0" err="1"/>
              <a:t>nominal_approach</a:t>
            </a:r>
            <a:r>
              <a:rPr lang="en-US" dirty="0"/>
              <a:t>) and faulty (</a:t>
            </a:r>
            <a:r>
              <a:rPr lang="en-US" dirty="0" err="1"/>
              <a:t>nested_approach</a:t>
            </a:r>
            <a:r>
              <a:rPr lang="en-US" dirty="0"/>
              <a:t>)  scenarios.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B166-4B0D-4CD6-9472-2B8064F5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00C9-F11F-462E-86AE-DBEE126043CC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A67A-CC45-438D-85C8-7FF4F15B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64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EC05-6F00-485C-80F4-28D6D01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6C9C-2E17-4388-95ED-94439EAB1C0F}" type="datetime1">
              <a:rPr lang="en-US" smtClean="0"/>
              <a:t>6/14/2023</a:t>
            </a:fld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C69A45B-69C0-4A55-A25F-112A1275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14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013167"/>
            <a:ext cx="25133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  <a:p>
            <a:r>
              <a:rPr lang="en-US" b="1" dirty="0" err="1"/>
              <a:t>propagate.nominal</a:t>
            </a:r>
            <a:r>
              <a:rPr lang="en-US" b="1" dirty="0"/>
              <a:t>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86401" y="1350159"/>
            <a:ext cx="2142964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  <a:p>
            <a:r>
              <a:rPr lang="en-US" sz="1600" b="1" dirty="0">
                <a:latin typeface="Bahnschrift" panose="020B0502040204020203" pitchFamily="34" charset="0"/>
              </a:rPr>
              <a:t>propagate.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nominal_approach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56538" y="3429000"/>
            <a:ext cx="2245937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propagate.approach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9764857" y="2633916"/>
            <a:ext cx="242714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  <a:p>
            <a:r>
              <a:rPr lang="en-US" b="1" dirty="0" err="1"/>
              <a:t>propagate.one_fault</a:t>
            </a:r>
            <a:r>
              <a:rPr lang="en-US" b="1" dirty="0"/>
              <a:t>()</a:t>
            </a:r>
          </a:p>
          <a:p>
            <a:r>
              <a:rPr lang="en-US" b="1" dirty="0" err="1"/>
              <a:t>propagate.mult_fault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  <a:p>
            <a:r>
              <a:rPr lang="en-US" b="1" dirty="0" err="1"/>
              <a:t>propagate.nested_approach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229364" y="2668385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507494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64CC-304F-438D-B342-A912CA0D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fault sampling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CDF8-FB38-497D-9B28-3EAC649A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825625"/>
            <a:ext cx="1081226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app = </a:t>
            </a:r>
            <a:r>
              <a:rPr lang="en-US" dirty="0" err="1"/>
              <a:t>SampleApproach</a:t>
            </a:r>
            <a:r>
              <a:rPr lang="en-US" dirty="0"/>
              <a:t>(mdl, </a:t>
            </a:r>
          </a:p>
          <a:p>
            <a:pPr marL="0" indent="0">
              <a:buNone/>
            </a:pPr>
            <a:r>
              <a:rPr lang="en-US" dirty="0"/>
              <a:t>	faults = ‘all’/[list of faults]</a:t>
            </a:r>
          </a:p>
          <a:p>
            <a:pPr marL="0" indent="0">
              <a:buNone/>
            </a:pPr>
            <a:r>
              <a:rPr lang="en-US" dirty="0"/>
              <a:t>	phases = ‘all’/{</a:t>
            </a:r>
            <a:r>
              <a:rPr lang="en-US" dirty="0" err="1"/>
              <a:t>fxn:phase</a:t>
            </a:r>
            <a:r>
              <a:rPr lang="en-US" dirty="0"/>
              <a:t>:[</a:t>
            </a:r>
            <a:r>
              <a:rPr lang="en-US" dirty="0" err="1"/>
              <a:t>s,e</a:t>
            </a:r>
            <a:r>
              <a:rPr lang="en-US" dirty="0"/>
              <a:t>]}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modephases</a:t>
            </a:r>
            <a:r>
              <a:rPr lang="en-US" dirty="0"/>
              <a:t> = {</a:t>
            </a:r>
            <a:r>
              <a:rPr lang="en-US" dirty="0" err="1"/>
              <a:t>fxn:mode</a:t>
            </a:r>
            <a:r>
              <a:rPr lang="en-US" dirty="0"/>
              <a:t>:{phases}}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jointfaults</a:t>
            </a:r>
            <a:r>
              <a:rPr lang="en-US" dirty="0"/>
              <a:t> = {‘faults’:#, 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jointfuncs</a:t>
            </a:r>
            <a:r>
              <a:rPr lang="en-US" dirty="0"/>
              <a:t>’:True/False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pcond</a:t>
            </a:r>
            <a:r>
              <a:rPr lang="en-US" dirty="0"/>
              <a:t>’: 0.##}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defaultsamp</a:t>
            </a:r>
            <a:r>
              <a:rPr lang="en-US" dirty="0"/>
              <a:t>: = {‘</a:t>
            </a:r>
            <a:r>
              <a:rPr lang="en-US" dirty="0" err="1"/>
              <a:t>samp</a:t>
            </a:r>
            <a:r>
              <a:rPr lang="en-US" dirty="0"/>
              <a:t>’: ‘quad’/’</a:t>
            </a:r>
            <a:r>
              <a:rPr lang="en-US" dirty="0" err="1"/>
              <a:t>fullint</a:t>
            </a:r>
            <a:r>
              <a:rPr lang="en-US" dirty="0"/>
              <a:t>’/’</a:t>
            </a:r>
            <a:r>
              <a:rPr lang="en-US" dirty="0" err="1"/>
              <a:t>evenspacing</a:t>
            </a:r>
            <a:r>
              <a:rPr lang="en-US" dirty="0"/>
              <a:t>’…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numpts</a:t>
            </a:r>
            <a:r>
              <a:rPr lang="en-US" dirty="0"/>
              <a:t>’: #</a:t>
            </a:r>
          </a:p>
          <a:p>
            <a:pPr marL="0" indent="0">
              <a:buNone/>
            </a:pPr>
            <a:r>
              <a:rPr lang="en-US" dirty="0"/>
              <a:t>			‘quad’: quadrature}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sampparams</a:t>
            </a:r>
            <a:r>
              <a:rPr lang="en-US" dirty="0"/>
              <a:t> = {(fault, mode): </a:t>
            </a:r>
            <a:r>
              <a:rPr lang="en-US" dirty="0" err="1"/>
              <a:t>sampparam</a:t>
            </a: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DFC48-269F-42D6-B3C5-AD398F17CF47}"/>
              </a:ext>
            </a:extLst>
          </p:cNvPr>
          <p:cNvSpPr txBox="1"/>
          <p:nvPr/>
        </p:nvSpPr>
        <p:spPr>
          <a:xfrm>
            <a:off x="5830287" y="2111677"/>
            <a:ext cx="30219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(faults to include in the list)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DE1F7-089B-46F8-9EB8-33E2C0ADF0F0}"/>
              </a:ext>
            </a:extLst>
          </p:cNvPr>
          <p:cNvSpPr txBox="1"/>
          <p:nvPr/>
        </p:nvSpPr>
        <p:spPr>
          <a:xfrm>
            <a:off x="5830287" y="2511019"/>
            <a:ext cx="61510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(phases of each function to include (if model has phases))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0D6D-9E85-42BC-B56A-F0F10F6C4BB2}"/>
              </a:ext>
            </a:extLst>
          </p:cNvPr>
          <p:cNvSpPr txBox="1"/>
          <p:nvPr/>
        </p:nvSpPr>
        <p:spPr>
          <a:xfrm>
            <a:off x="5830287" y="3293164"/>
            <a:ext cx="61900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(Number of joint-fault modes to simulate (e.g. None, 2,3,..))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8F029-5CD3-4FDB-90DA-448E05D3E402}"/>
              </a:ext>
            </a:extLst>
          </p:cNvPr>
          <p:cNvSpPr txBox="1"/>
          <p:nvPr/>
        </p:nvSpPr>
        <p:spPr>
          <a:xfrm>
            <a:off x="6746168" y="3703709"/>
            <a:ext cx="52629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(Whether function modes are mutually exclusive)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74A8F-9E25-449D-9649-F8AC373BB894}"/>
              </a:ext>
            </a:extLst>
          </p:cNvPr>
          <p:cNvSpPr txBox="1"/>
          <p:nvPr/>
        </p:nvSpPr>
        <p:spPr>
          <a:xfrm>
            <a:off x="5441150" y="4097128"/>
            <a:ext cx="5905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(Conditional probability for joint faults (ind. by default))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7683-598C-44AC-B4EA-E88756B1F62C}"/>
              </a:ext>
            </a:extLst>
          </p:cNvPr>
          <p:cNvSpPr txBox="1"/>
          <p:nvPr/>
        </p:nvSpPr>
        <p:spPr>
          <a:xfrm>
            <a:off x="9104183" y="4507673"/>
            <a:ext cx="29161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(how to represent phases)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155AF-00C1-4145-8EF4-8DD1FE46D789}"/>
              </a:ext>
            </a:extLst>
          </p:cNvPr>
          <p:cNvSpPr txBox="1"/>
          <p:nvPr/>
        </p:nvSpPr>
        <p:spPr>
          <a:xfrm>
            <a:off x="5163977" y="4903789"/>
            <a:ext cx="46297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(Number of samples to take in each phase)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2D06B-7D4D-4273-A567-B49F6E4214AA}"/>
              </a:ext>
            </a:extLst>
          </p:cNvPr>
          <p:cNvSpPr txBox="1"/>
          <p:nvPr/>
        </p:nvSpPr>
        <p:spPr>
          <a:xfrm>
            <a:off x="6213021" y="5340589"/>
            <a:ext cx="46089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(If a quadrature is used, the </a:t>
            </a:r>
            <a:r>
              <a:rPr lang="en-US" dirty="0" err="1">
                <a:latin typeface="Bahnschrift" panose="020B0502040204020203" pitchFamily="34" charset="0"/>
              </a:rPr>
              <a:t>quadpy</a:t>
            </a:r>
            <a:r>
              <a:rPr lang="en-US" dirty="0">
                <a:latin typeface="Bahnschrift" panose="020B0502040204020203" pitchFamily="34" charset="0"/>
              </a:rPr>
              <a:t> object)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88B6D-0398-4705-9ECC-5DAA90469ADD}"/>
              </a:ext>
            </a:extLst>
          </p:cNvPr>
          <p:cNvSpPr txBox="1"/>
          <p:nvPr/>
        </p:nvSpPr>
        <p:spPr>
          <a:xfrm>
            <a:off x="1025543" y="6004341"/>
            <a:ext cx="103749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(If a different approach is to be used for each fault, </a:t>
            </a:r>
            <a:r>
              <a:rPr lang="en-US" dirty="0" err="1">
                <a:latin typeface="Bahnschrift" panose="020B0502040204020203" pitchFamily="34" charset="0"/>
              </a:rPr>
              <a:t>sampparam</a:t>
            </a:r>
            <a:r>
              <a:rPr lang="en-US" dirty="0">
                <a:latin typeface="Bahnschrift" panose="020B0502040204020203" pitchFamily="34" charset="0"/>
              </a:rPr>
              <a:t> follows the </a:t>
            </a:r>
            <a:r>
              <a:rPr lang="en-US" dirty="0" err="1">
                <a:latin typeface="Bahnschrift" panose="020B0502040204020203" pitchFamily="34" charset="0"/>
              </a:rPr>
              <a:t>defaultsamp</a:t>
            </a:r>
            <a:r>
              <a:rPr lang="en-US" dirty="0">
                <a:latin typeface="Bahnschrift" panose="020B0502040204020203" pitchFamily="34" charset="0"/>
              </a:rPr>
              <a:t> structure)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AC81B8C-E09D-496E-9414-8F665BC9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6056-E556-4216-9C89-0D01EBF00A92}" type="datetime1">
              <a:rPr lang="en-US" smtClean="0"/>
              <a:t>6/14/2023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FC2C11C-E09A-4DC9-91B4-9C55E3A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15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79618-B202-4BA5-B7EE-75C9D0D7C6CD}"/>
              </a:ext>
            </a:extLst>
          </p:cNvPr>
          <p:cNvSpPr txBox="1"/>
          <p:nvPr/>
        </p:nvSpPr>
        <p:spPr>
          <a:xfrm>
            <a:off x="5830287" y="2901202"/>
            <a:ext cx="4498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(how function modes correlate to phases)</a:t>
            </a:r>
          </a:p>
        </p:txBody>
      </p:sp>
    </p:spTree>
    <p:extLst>
      <p:ext uri="{BB962C8B-B14F-4D97-AF65-F5344CB8AC3E}">
        <p14:creationId xmlns:p14="http://schemas.microsoft.com/office/powerpoint/2010/main" val="38753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64CC-304F-438D-B342-A912CA0D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nominal sampling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CDF8-FB38-497D-9B28-3EAC649A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825625"/>
            <a:ext cx="108122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nomapp</a:t>
            </a:r>
            <a:r>
              <a:rPr lang="en-US" sz="2400" dirty="0"/>
              <a:t> = </a:t>
            </a:r>
            <a:r>
              <a:rPr lang="en-US" sz="2400" dirty="0" err="1"/>
              <a:t>NominalApproach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 err="1"/>
              <a:t>nomapp.add_seed_replicates</a:t>
            </a:r>
            <a:r>
              <a:rPr lang="en-US" sz="2400" dirty="0"/>
              <a:t>(</a:t>
            </a:r>
            <a:r>
              <a:rPr lang="en-US" sz="2400" dirty="0" err="1"/>
              <a:t>raingeid</a:t>
            </a:r>
            <a:r>
              <a:rPr lang="en-US" sz="2400" dirty="0"/>
              <a:t>, seeds)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nomapp.add_param_replicates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rangeid</a:t>
            </a:r>
            <a:r>
              <a:rPr lang="en-US" sz="2400" dirty="0"/>
              <a:t>, replicates)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nomapp.add_param_ranges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rangeid</a:t>
            </a:r>
            <a:r>
              <a:rPr lang="en-US" sz="2400" dirty="0"/>
              <a:t>, 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nomapp.add_rand_params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rangid</a:t>
            </a:r>
            <a:r>
              <a:rPr lang="en-US" sz="2400" dirty="0"/>
              <a:t>, *</a:t>
            </a:r>
            <a:r>
              <a:rPr lang="en-US" sz="2400" dirty="0" err="1"/>
              <a:t>fixedargs</a:t>
            </a:r>
            <a:r>
              <a:rPr lang="en-US" sz="2400" dirty="0"/>
              <a:t>, **</a:t>
            </a:r>
            <a:r>
              <a:rPr lang="en-US" sz="2400" dirty="0" err="1"/>
              <a:t>randvars</a:t>
            </a:r>
            <a:r>
              <a:rPr lang="en-US" sz="24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DFC48-269F-42D6-B3C5-AD398F17CF47}"/>
              </a:ext>
            </a:extLst>
          </p:cNvPr>
          <p:cNvSpPr txBox="1"/>
          <p:nvPr/>
        </p:nvSpPr>
        <p:spPr>
          <a:xfrm>
            <a:off x="4901487" y="1871359"/>
            <a:ext cx="23054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Instantiate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DE1F7-089B-46F8-9EB8-33E2C0ADF0F0}"/>
              </a:ext>
            </a:extLst>
          </p:cNvPr>
          <p:cNvSpPr txBox="1"/>
          <p:nvPr/>
        </p:nvSpPr>
        <p:spPr>
          <a:xfrm>
            <a:off x="645164" y="2684951"/>
            <a:ext cx="75729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a set of random seeds to instantiate in the model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AC81B8C-E09D-496E-9414-8F665BC9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6056-E556-4216-9C89-0D01EBF00A92}" type="datetime1">
              <a:rPr lang="en-US" smtClean="0"/>
              <a:t>6/14/2023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FC2C11C-E09A-4DC9-91B4-9C55E3A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16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904246-2419-4112-B10C-B7DCC3C717CB}"/>
              </a:ext>
            </a:extLst>
          </p:cNvPr>
          <p:cNvSpPr txBox="1"/>
          <p:nvPr/>
        </p:nvSpPr>
        <p:spPr>
          <a:xfrm>
            <a:off x="645164" y="3471860"/>
            <a:ext cx="82910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parameters in a function over x replicates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04B24-0EC6-4C5C-9E9E-3CCDE4772E23}"/>
              </a:ext>
            </a:extLst>
          </p:cNvPr>
          <p:cNvSpPr txBox="1"/>
          <p:nvPr/>
        </p:nvSpPr>
        <p:spPr>
          <a:xfrm>
            <a:off x="645164" y="4258769"/>
            <a:ext cx="1062502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a parameter function a range of arguments *</a:t>
            </a:r>
            <a:r>
              <a:rPr lang="en-US" dirty="0" err="1">
                <a:latin typeface="Bahnschrift" panose="020B0502040204020203" pitchFamily="34" charset="0"/>
              </a:rPr>
              <a:t>args</a:t>
            </a:r>
            <a:r>
              <a:rPr lang="en-US" dirty="0">
                <a:latin typeface="Bahnschrift" panose="020B0502040204020203" pitchFamily="34" charset="0"/>
              </a:rPr>
              <a:t>, and **</a:t>
            </a:r>
            <a:r>
              <a:rPr lang="en-US" dirty="0" err="1">
                <a:latin typeface="Bahnschrift" panose="020B0502040204020203" pitchFamily="34" charset="0"/>
              </a:rPr>
              <a:t>kwargs</a:t>
            </a:r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r>
              <a:rPr lang="en-US" dirty="0">
                <a:latin typeface="Bahnschrift" panose="020B0502040204020203" pitchFamily="34" charset="0"/>
              </a:rPr>
              <a:t>which may either be fixed or varied as a tuple defining the range (start, end, step)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2C18ED-96E4-4A00-9A69-AD44C5509B61}"/>
              </a:ext>
            </a:extLst>
          </p:cNvPr>
          <p:cNvSpPr txBox="1"/>
          <p:nvPr/>
        </p:nvSpPr>
        <p:spPr>
          <a:xfrm>
            <a:off x="645164" y="5485262"/>
            <a:ext cx="984115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a parameter function a range fixed arguments *</a:t>
            </a:r>
            <a:r>
              <a:rPr lang="en-US" dirty="0" err="1">
                <a:latin typeface="Bahnschrift" panose="020B0502040204020203" pitchFamily="34" charset="0"/>
              </a:rPr>
              <a:t>fixedargs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and stochastic variables generated in **</a:t>
            </a:r>
            <a:r>
              <a:rPr lang="en-US" dirty="0" err="1">
                <a:latin typeface="Bahnschrift" panose="020B0502040204020203" pitchFamily="34" charset="0"/>
              </a:rPr>
              <a:t>kwargs</a:t>
            </a:r>
            <a:r>
              <a:rPr lang="en-US" dirty="0">
                <a:latin typeface="Bahnschrift" panose="020B0502040204020203" pitchFamily="34" charset="0"/>
              </a:rPr>
              <a:t> as (</a:t>
            </a:r>
            <a:r>
              <a:rPr lang="en-US" dirty="0" err="1">
                <a:latin typeface="Bahnschrift" panose="020B0502040204020203" pitchFamily="34" charset="0"/>
              </a:rPr>
              <a:t>randfunc</a:t>
            </a:r>
            <a:r>
              <a:rPr lang="en-US" dirty="0">
                <a:latin typeface="Bahnschrift" panose="020B0502040204020203" pitchFamily="34" charset="0"/>
              </a:rPr>
              <a:t>, funcparam1, funcparam2)</a:t>
            </a:r>
          </a:p>
        </p:txBody>
      </p:sp>
    </p:spTree>
    <p:extLst>
      <p:ext uri="{BB962C8B-B14F-4D97-AF65-F5344CB8AC3E}">
        <p14:creationId xmlns:p14="http://schemas.microsoft.com/office/powerpoint/2010/main" val="28643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DF1E-51DD-41C3-B17D-3C2DC897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Propagate faults 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BD86-2A2C-4CA8-ABCC-C9367FA3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fault propagation methods:</a:t>
            </a:r>
          </a:p>
          <a:p>
            <a:pPr lvl="1"/>
            <a:r>
              <a:rPr lang="en-US" dirty="0"/>
              <a:t>Nominal</a:t>
            </a:r>
          </a:p>
          <a:p>
            <a:pPr lvl="1"/>
            <a:r>
              <a:rPr lang="en-US" dirty="0"/>
              <a:t>Fault(s)</a:t>
            </a:r>
          </a:p>
          <a:p>
            <a:pPr lvl="1"/>
            <a:r>
              <a:rPr lang="en-US" dirty="0"/>
              <a:t>Approach</a:t>
            </a:r>
          </a:p>
          <a:p>
            <a:pPr marL="0" indent="0">
              <a:buNone/>
            </a:pPr>
            <a:r>
              <a:rPr lang="en-US" dirty="0"/>
              <a:t>What do the results look like?</a:t>
            </a:r>
          </a:p>
          <a:p>
            <a:pPr lvl="1"/>
            <a:r>
              <a:rPr lang="en-US" dirty="0" err="1"/>
              <a:t>endresults</a:t>
            </a:r>
            <a:r>
              <a:rPr lang="en-US" dirty="0"/>
              <a:t>, </a:t>
            </a:r>
            <a:r>
              <a:rPr lang="en-US" dirty="0" err="1"/>
              <a:t>resultshist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Explore:</a:t>
            </a:r>
          </a:p>
          <a:p>
            <a:pPr lvl="1"/>
            <a:r>
              <a:rPr lang="en-US" dirty="0"/>
              <a:t>What happens when you change </a:t>
            </a:r>
            <a:r>
              <a:rPr lang="en-US" dirty="0" err="1"/>
              <a:t>SampleApproach</a:t>
            </a:r>
            <a:r>
              <a:rPr lang="en-US" dirty="0"/>
              <a:t> parameters?</a:t>
            </a:r>
          </a:p>
          <a:p>
            <a:pPr lvl="1"/>
            <a:r>
              <a:rPr lang="en-US" dirty="0"/>
              <a:t>What happens when you change model parameters?</a:t>
            </a:r>
          </a:p>
          <a:p>
            <a:pPr lvl="1"/>
            <a:r>
              <a:rPr lang="en-US" dirty="0"/>
              <a:t>How do these methods compare in terms of computational time?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B682-CC37-45DB-8627-A191E212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7182-BE1B-4D02-83BE-934CD6168783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EF080-81BF-4955-9AD9-1478DA45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A1AF-26CE-42F3-861E-F004F4BB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Visualization, Quantification,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3E63-895B-45F5-9AAD-44065B81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a model</a:t>
            </a:r>
          </a:p>
          <a:p>
            <a:r>
              <a:rPr lang="en-US" dirty="0"/>
              <a:t>Looking at modelled quantities</a:t>
            </a:r>
          </a:p>
          <a:p>
            <a:r>
              <a:rPr lang="en-US" dirty="0"/>
              <a:t>Quantifying resilience</a:t>
            </a:r>
          </a:p>
          <a:p>
            <a:r>
              <a:rPr lang="en-US" dirty="0"/>
              <a:t>Saving/exporting results,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8BBDD-5DEB-436E-B675-C0FC4CFE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661D-1C8C-4DAB-9D77-C6D1B8FB4259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54D78-8665-4252-97B7-7ED0287C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75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9F61565-7316-4361-8658-3D5A19097FAF}"/>
              </a:ext>
            </a:extLst>
          </p:cNvPr>
          <p:cNvSpPr/>
          <p:nvPr/>
        </p:nvSpPr>
        <p:spPr>
          <a:xfrm>
            <a:off x="9095397" y="5856836"/>
            <a:ext cx="2572305" cy="88967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482FB58-176C-4954-8900-C49212135C48}"/>
              </a:ext>
            </a:extLst>
          </p:cNvPr>
          <p:cNvSpPr/>
          <p:nvPr/>
        </p:nvSpPr>
        <p:spPr>
          <a:xfrm>
            <a:off x="6236566" y="5856836"/>
            <a:ext cx="2572305" cy="88967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793D5A0-A75E-47AC-A234-DF7A8876191C}"/>
              </a:ext>
            </a:extLst>
          </p:cNvPr>
          <p:cNvSpPr/>
          <p:nvPr/>
        </p:nvSpPr>
        <p:spPr>
          <a:xfrm>
            <a:off x="3383131" y="5994664"/>
            <a:ext cx="2572305" cy="70532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2265-DA21-45CC-99EE-D52570E3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resultdisp</a:t>
            </a:r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7946FE6-8404-4AF4-BF23-2095E167C95C}"/>
              </a:ext>
            </a:extLst>
          </p:cNvPr>
          <p:cNvSpPr/>
          <p:nvPr/>
        </p:nvSpPr>
        <p:spPr>
          <a:xfrm>
            <a:off x="6096000" y="1310400"/>
            <a:ext cx="2853432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Visualization of simulation results on the model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set_pos</a:t>
            </a:r>
            <a:r>
              <a:rPr lang="en-US" sz="1600" b="1" dirty="0">
                <a:solidFill>
                  <a:schemeClr val="tx1"/>
                </a:solidFill>
              </a:rPr>
              <a:t>(graph):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Manually positions of functions/flows in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-show(mdl/graph):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 graph at end-state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exec_order</a:t>
            </a:r>
            <a:r>
              <a:rPr lang="en-US" sz="1600" b="1" dirty="0">
                <a:solidFill>
                  <a:schemeClr val="tx1"/>
                </a:solidFill>
              </a:rPr>
              <a:t>(mdl/graph)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 dynamic/static order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-history(</a:t>
            </a:r>
            <a:r>
              <a:rPr lang="en-US" sz="1600" b="1" dirty="0" err="1">
                <a:solidFill>
                  <a:schemeClr val="tx1"/>
                </a:solidFill>
              </a:rPr>
              <a:t>graphhist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set of graphs over history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-result(s)_from(mdl, </a:t>
            </a:r>
            <a:r>
              <a:rPr lang="en-US" sz="1600" b="1" dirty="0" err="1">
                <a:solidFill>
                  <a:schemeClr val="tx1"/>
                </a:solidFill>
              </a:rPr>
              <a:t>reshist</a:t>
            </a:r>
            <a:r>
              <a:rPr lang="en-US" sz="1600" b="1" dirty="0">
                <a:solidFill>
                  <a:schemeClr val="tx1"/>
                </a:solidFill>
              </a:rPr>
              <a:t>, t)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model state at a particular time(s)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animation_from</a:t>
            </a:r>
            <a:r>
              <a:rPr lang="en-US" sz="1600" b="1" dirty="0">
                <a:solidFill>
                  <a:schemeClr val="tx1"/>
                </a:solidFill>
              </a:rPr>
              <a:t>(mdl, </a:t>
            </a:r>
            <a:r>
              <a:rPr lang="en-US" sz="1600" b="1" dirty="0" err="1">
                <a:solidFill>
                  <a:schemeClr val="tx1"/>
                </a:solidFill>
              </a:rPr>
              <a:t>reshist,t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Animates model states over given times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C2FC910-D241-4F35-B041-0CF601403B70}"/>
              </a:ext>
            </a:extLst>
          </p:cNvPr>
          <p:cNvSpPr/>
          <p:nvPr/>
        </p:nvSpPr>
        <p:spPr>
          <a:xfrm>
            <a:off x="3242569" y="1323183"/>
            <a:ext cx="2853431" cy="421163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44AFF50-8015-411D-99F5-6441CA13542E}"/>
              </a:ext>
            </a:extLst>
          </p:cNvPr>
          <p:cNvSpPr/>
          <p:nvPr/>
        </p:nvSpPr>
        <p:spPr>
          <a:xfrm>
            <a:off x="389138" y="1310398"/>
            <a:ext cx="2853431" cy="426401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Processing of simulation results into metrics/statistics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)/hist(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processes result history for </a:t>
            </a:r>
            <a:r>
              <a:rPr lang="en-US" sz="1600" dirty="0" err="1">
                <a:solidFill>
                  <a:schemeClr val="tx1"/>
                </a:solidFill>
              </a:rPr>
              <a:t>fmea</a:t>
            </a:r>
            <a:r>
              <a:rPr lang="en-US" sz="1600" dirty="0">
                <a:solidFill>
                  <a:schemeClr val="tx1"/>
                </a:solidFill>
              </a:rPr>
              <a:t>/visualization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</a:t>
            </a:r>
            <a:r>
              <a:rPr lang="en-US" sz="1600" b="1" dirty="0" err="1">
                <a:solidFill>
                  <a:schemeClr val="tx1"/>
                </a:solidFill>
              </a:rPr>
              <a:t>reshist</a:t>
            </a:r>
            <a:r>
              <a:rPr lang="en-US" sz="1600" b="1" dirty="0">
                <a:solidFill>
                  <a:schemeClr val="tx1"/>
                </a:solidFill>
              </a:rPr>
              <a:t>),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: creates heatmap of respective quantities over time/runs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totalcost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calculates total expected cost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-end/</a:t>
            </a:r>
            <a:r>
              <a:rPr lang="en-US" sz="1600" b="1" dirty="0" err="1">
                <a:solidFill>
                  <a:schemeClr val="tx1"/>
                </a:solidFill>
              </a:rPr>
              <a:t>overall_diff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Difference between nominal and faulty scenarios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-percent/average/rate/…</a:t>
            </a:r>
          </a:p>
          <a:p>
            <a:r>
              <a:rPr lang="en-US" sz="1600" dirty="0">
                <a:solidFill>
                  <a:schemeClr val="tx1"/>
                </a:solidFill>
              </a:rPr>
              <a:t>Various statistics for </a:t>
            </a:r>
            <a:r>
              <a:rPr lang="en-US" sz="1600" dirty="0" err="1">
                <a:solidFill>
                  <a:schemeClr val="tx1"/>
                </a:solidFill>
              </a:rPr>
              <a:t>endclasses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883D02-5732-4B33-B279-BD73DACCC69B}"/>
              </a:ext>
            </a:extLst>
          </p:cNvPr>
          <p:cNvSpPr/>
          <p:nvPr/>
        </p:nvSpPr>
        <p:spPr>
          <a:xfrm>
            <a:off x="8949431" y="1310399"/>
            <a:ext cx="2853431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Display and export of simulation results as tables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the history of model states.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deghist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withstats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all degraded functions and flows over time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heatmaps(heatmap): </a:t>
            </a:r>
            <a:r>
              <a:rPr lang="en-US" sz="1600" dirty="0">
                <a:solidFill>
                  <a:schemeClr val="tx1"/>
                </a:solidFill>
              </a:rPr>
              <a:t>Displays heatmap dictionary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simple/phase/sum/</a:t>
            </a:r>
            <a:r>
              <a:rPr lang="en-US" sz="1600" b="1" dirty="0" err="1">
                <a:solidFill>
                  <a:schemeClr val="tx1"/>
                </a:solidFill>
              </a:rPr>
              <a:t>fullfmea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FMEA-like assessment with faults, probabilities, and costs.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nominal/</a:t>
            </a:r>
            <a:r>
              <a:rPr lang="en-US" sz="1600" b="1" dirty="0" err="1">
                <a:solidFill>
                  <a:schemeClr val="tx1"/>
                </a:solidFill>
              </a:rPr>
              <a:t>nested_stats</a:t>
            </a:r>
            <a:r>
              <a:rPr lang="en-US" sz="1600" b="1" dirty="0">
                <a:solidFill>
                  <a:schemeClr val="tx1"/>
                </a:solidFill>
              </a:rPr>
              <a:t>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 over given factors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BAF90-F5F0-4872-84E3-53C2B60D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715" y="6083866"/>
            <a:ext cx="2359136" cy="538932"/>
          </a:xfrm>
          <a:prstGeom prst="rect">
            <a:avLst/>
          </a:prstGeom>
        </p:spPr>
      </p:pic>
      <p:pic>
        <p:nvPicPr>
          <p:cNvPr id="1028" name="Picture 4" descr="Revitalizing NetworkX for Complex Network Analysis - Chan ...">
            <a:extLst>
              <a:ext uri="{FF2B5EF4-FFF2-40B4-BE49-F238E27FC236}">
                <a16:creationId xmlns:a16="http://schemas.microsoft.com/office/drawing/2014/main" id="{5D808FB4-2BE9-46FB-9B7D-707B90CD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078" y="5910141"/>
            <a:ext cx="2048671" cy="4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C174BC-4467-48E5-AF3D-95951958DAB8}"/>
              </a:ext>
            </a:extLst>
          </p:cNvPr>
          <p:cNvSpPr txBox="1"/>
          <p:nvPr/>
        </p:nvSpPr>
        <p:spPr>
          <a:xfrm>
            <a:off x="6882327" y="6262042"/>
            <a:ext cx="137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Netgraph</a:t>
            </a:r>
            <a:endParaRPr lang="en-US" b="1" dirty="0"/>
          </a:p>
        </p:txBody>
      </p:sp>
      <p:pic>
        <p:nvPicPr>
          <p:cNvPr id="1030" name="Picture 6" descr="pandas (software) - Wikipedia">
            <a:extLst>
              <a:ext uri="{FF2B5EF4-FFF2-40B4-BE49-F238E27FC236}">
                <a16:creationId xmlns:a16="http://schemas.microsoft.com/office/drawing/2014/main" id="{34D86B6E-983A-487D-BBA0-100E87B8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971" y="5832148"/>
            <a:ext cx="2262349" cy="9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0FA967-0BCC-41ED-9DBA-103ED265217C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4669284" y="5534816"/>
            <a:ext cx="1" cy="45984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E9DC67-21E9-460A-8CCD-ED815F9BEA10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7522716" y="5769200"/>
            <a:ext cx="3" cy="876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52FEDF-C8E5-49C6-96E3-7502B9A17013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10376147" y="5769199"/>
            <a:ext cx="5403" cy="8763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5AB0F-28F7-4E79-93A6-9FFFD392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5094-39D8-4D6B-B0E8-E94DC8E8EED8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1AC58-0863-47AD-9D81-2716C8D1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19</a:t>
            </a:fld>
            <a:endParaRPr lang="en-US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9512BDB7-AD65-4688-B513-C0DE77DBCE39}"/>
              </a:ext>
            </a:extLst>
          </p:cNvPr>
          <p:cNvSpPr/>
          <p:nvPr/>
        </p:nvSpPr>
        <p:spPr>
          <a:xfrm>
            <a:off x="3247972" y="1310399"/>
            <a:ext cx="2853431" cy="469628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metric_dist</a:t>
            </a:r>
            <a:r>
              <a:rPr lang="en-US" sz="1600" b="1" dirty="0">
                <a:solidFill>
                  <a:schemeClr val="tx1"/>
                </a:solidFill>
              </a:rPr>
              <a:t>()/_from():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Histograms of modelled metrics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106469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9A4A6D-FA4F-6B05-650E-6FC0997F5E87}"/>
              </a:ext>
            </a:extLst>
          </p:cNvPr>
          <p:cNvSpPr/>
          <p:nvPr/>
        </p:nvSpPr>
        <p:spPr>
          <a:xfrm>
            <a:off x="5573404" y="2915230"/>
            <a:ext cx="632024" cy="25868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48C8EA-493E-4681-AFC6-8978FF882C24}"/>
              </a:ext>
            </a:extLst>
          </p:cNvPr>
          <p:cNvCxnSpPr>
            <a:cxnSpLocks/>
          </p:cNvCxnSpPr>
          <p:nvPr/>
        </p:nvCxnSpPr>
        <p:spPr>
          <a:xfrm>
            <a:off x="1626781" y="1839433"/>
            <a:ext cx="0" cy="43806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0FD721-12A0-4641-9A34-F02F0357B324}"/>
              </a:ext>
            </a:extLst>
          </p:cNvPr>
          <p:cNvCxnSpPr>
            <a:cxnSpLocks/>
          </p:cNvCxnSpPr>
          <p:nvPr/>
        </p:nvCxnSpPr>
        <p:spPr>
          <a:xfrm flipH="1">
            <a:off x="1219201" y="5957778"/>
            <a:ext cx="624839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0AD7AC-0DB7-4C69-994E-3803ABCB0DCC}"/>
              </a:ext>
            </a:extLst>
          </p:cNvPr>
          <p:cNvCxnSpPr>
            <a:cxnSpLocks/>
          </p:cNvCxnSpPr>
          <p:nvPr/>
        </p:nvCxnSpPr>
        <p:spPr>
          <a:xfrm flipH="1">
            <a:off x="1626781" y="3241215"/>
            <a:ext cx="136096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13E66B-2A49-4C7E-A2C0-BE309A27E4F7}"/>
              </a:ext>
            </a:extLst>
          </p:cNvPr>
          <p:cNvCxnSpPr>
            <a:cxnSpLocks/>
          </p:cNvCxnSpPr>
          <p:nvPr/>
        </p:nvCxnSpPr>
        <p:spPr>
          <a:xfrm flipH="1">
            <a:off x="2987750" y="3234126"/>
            <a:ext cx="1" cy="1858869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684F00-20D1-4D9E-9AC5-CB340D18319C}"/>
              </a:ext>
            </a:extLst>
          </p:cNvPr>
          <p:cNvCxnSpPr>
            <a:cxnSpLocks/>
          </p:cNvCxnSpPr>
          <p:nvPr/>
        </p:nvCxnSpPr>
        <p:spPr>
          <a:xfrm flipH="1">
            <a:off x="1297173" y="4625164"/>
            <a:ext cx="6333459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8CB440-A52B-4F6E-AD50-917A9C2CE46D}"/>
              </a:ext>
            </a:extLst>
          </p:cNvPr>
          <p:cNvCxnSpPr>
            <a:cxnSpLocks/>
          </p:cNvCxnSpPr>
          <p:nvPr/>
        </p:nvCxnSpPr>
        <p:spPr>
          <a:xfrm flipH="1" flipV="1">
            <a:off x="2987749" y="5092995"/>
            <a:ext cx="2758483" cy="1527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7A68A-0E67-4E8E-9F96-199153A60EAA}"/>
              </a:ext>
            </a:extLst>
          </p:cNvPr>
          <p:cNvCxnSpPr>
            <a:cxnSpLocks/>
          </p:cNvCxnSpPr>
          <p:nvPr/>
        </p:nvCxnSpPr>
        <p:spPr>
          <a:xfrm flipH="1" flipV="1">
            <a:off x="2987749" y="3241215"/>
            <a:ext cx="404037" cy="92234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A0C75D-FEC4-4479-B303-907B449F1F43}"/>
              </a:ext>
            </a:extLst>
          </p:cNvPr>
          <p:cNvCxnSpPr>
            <a:cxnSpLocks/>
          </p:cNvCxnSpPr>
          <p:nvPr/>
        </p:nvCxnSpPr>
        <p:spPr>
          <a:xfrm flipV="1">
            <a:off x="3391786" y="4133164"/>
            <a:ext cx="2512384" cy="30398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378DA1-1609-449C-A348-4FF986CA930A}"/>
              </a:ext>
            </a:extLst>
          </p:cNvPr>
          <p:cNvCxnSpPr>
            <a:cxnSpLocks/>
          </p:cNvCxnSpPr>
          <p:nvPr/>
        </p:nvCxnSpPr>
        <p:spPr>
          <a:xfrm flipH="1">
            <a:off x="1626781" y="3588491"/>
            <a:ext cx="4908698" cy="240650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8D0017-3703-4F17-9FEA-71C7E0F07544}"/>
              </a:ext>
            </a:extLst>
          </p:cNvPr>
          <p:cNvCxnSpPr>
            <a:cxnSpLocks/>
          </p:cNvCxnSpPr>
          <p:nvPr/>
        </p:nvCxnSpPr>
        <p:spPr>
          <a:xfrm flipV="1">
            <a:off x="4989326" y="3345224"/>
            <a:ext cx="877188" cy="83031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12D252-CD2A-464D-957B-5BF91B28DFF9}"/>
              </a:ext>
            </a:extLst>
          </p:cNvPr>
          <p:cNvSpPr txBox="1"/>
          <p:nvPr/>
        </p:nvSpPr>
        <p:spPr>
          <a:xfrm>
            <a:off x="532600" y="4239606"/>
            <a:ext cx="306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Robustness Safety Threshold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F251B9-2313-41E2-BB3B-9DC881291524}"/>
              </a:ext>
            </a:extLst>
          </p:cNvPr>
          <p:cNvSpPr txBox="1"/>
          <p:nvPr/>
        </p:nvSpPr>
        <p:spPr>
          <a:xfrm>
            <a:off x="1709375" y="5171768"/>
            <a:ext cx="306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Recovery Time Safety Threshold</a:t>
            </a:r>
          </a:p>
        </p:txBody>
      </p:sp>
      <p:sp>
        <p:nvSpPr>
          <p:cNvPr id="39" name="Explosion: 8 Points 38">
            <a:extLst>
              <a:ext uri="{FF2B5EF4-FFF2-40B4-BE49-F238E27FC236}">
                <a16:creationId xmlns:a16="http://schemas.microsoft.com/office/drawing/2014/main" id="{C37E24B3-0D3D-4566-9940-744CBC27DDDD}"/>
              </a:ext>
            </a:extLst>
          </p:cNvPr>
          <p:cNvSpPr/>
          <p:nvPr/>
        </p:nvSpPr>
        <p:spPr>
          <a:xfrm>
            <a:off x="5668372" y="4902870"/>
            <a:ext cx="425303" cy="409763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xplosion: 8 Points 39">
            <a:extLst>
              <a:ext uri="{FF2B5EF4-FFF2-40B4-BE49-F238E27FC236}">
                <a16:creationId xmlns:a16="http://schemas.microsoft.com/office/drawing/2014/main" id="{7217CDF7-C7AA-4A65-99F4-485155D83140}"/>
              </a:ext>
            </a:extLst>
          </p:cNvPr>
          <p:cNvSpPr/>
          <p:nvPr/>
        </p:nvSpPr>
        <p:spPr>
          <a:xfrm>
            <a:off x="5674573" y="3970657"/>
            <a:ext cx="425303" cy="409763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25B9684-2968-4453-BF0F-8E3C96CC5821}"/>
              </a:ext>
            </a:extLst>
          </p:cNvPr>
          <p:cNvSpPr/>
          <p:nvPr/>
        </p:nvSpPr>
        <p:spPr>
          <a:xfrm>
            <a:off x="5723085" y="3191145"/>
            <a:ext cx="315876" cy="3187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D54CFF-F3D1-42DE-98AE-DB0FCB713DBC}"/>
              </a:ext>
            </a:extLst>
          </p:cNvPr>
          <p:cNvSpPr txBox="1"/>
          <p:nvPr/>
        </p:nvSpPr>
        <p:spPr>
          <a:xfrm>
            <a:off x="5415072" y="4281714"/>
            <a:ext cx="1839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Unsafe Disruptions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4EA7D-F715-7E6E-D3F9-08DDD4089B35}"/>
              </a:ext>
            </a:extLst>
          </p:cNvPr>
          <p:cNvSpPr txBox="1"/>
          <p:nvPr/>
        </p:nvSpPr>
        <p:spPr>
          <a:xfrm>
            <a:off x="1791586" y="1496387"/>
            <a:ext cx="4302088" cy="707886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" panose="020B0604020202020204" pitchFamily="34" charset="0"/>
              </a:rPr>
              <a:t>Resilience means taking  a </a:t>
            </a:r>
            <a:r>
              <a:rPr lang="en-US" sz="2000" b="1" dirty="0">
                <a:latin typeface="Arial Nova" panose="020B0604020202020204" pitchFamily="34" charset="0"/>
              </a:rPr>
              <a:t>dynamic understanding of risk/safety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CD600-8846-AB22-19A4-A900EDCFB37E}"/>
              </a:ext>
            </a:extLst>
          </p:cNvPr>
          <p:cNvSpPr txBox="1"/>
          <p:nvPr/>
        </p:nvSpPr>
        <p:spPr>
          <a:xfrm>
            <a:off x="4955603" y="2892027"/>
            <a:ext cx="204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Safe Disruptions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9EC55-A97D-3D35-A50D-2E3523828561}"/>
              </a:ext>
            </a:extLst>
          </p:cNvPr>
          <p:cNvSpPr txBox="1"/>
          <p:nvPr/>
        </p:nvSpPr>
        <p:spPr>
          <a:xfrm>
            <a:off x="5059068" y="2472592"/>
            <a:ext cx="183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Risk Outcomes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FCA1C-7C8E-FD4B-76AD-0A82D09B5957}"/>
              </a:ext>
            </a:extLst>
          </p:cNvPr>
          <p:cNvSpPr txBox="1"/>
          <p:nvPr/>
        </p:nvSpPr>
        <p:spPr>
          <a:xfrm>
            <a:off x="6881485" y="2143740"/>
            <a:ext cx="5148372" cy="347787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" panose="020B0604020202020204" pitchFamily="34" charset="0"/>
              </a:rPr>
              <a:t>Considering resilience is important when our system has dynamic attributes, e.g.: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rial Nova" panose="020B0604020202020204" pitchFamily="34" charset="0"/>
              </a:rPr>
              <a:t>The system state changes over time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 Nova" panose="020B0604020202020204" pitchFamily="34" charset="0"/>
              </a:rPr>
              <a:t>(e.g., position, velocity, </a:t>
            </a:r>
            <a:r>
              <a:rPr lang="en-US" sz="2000" dirty="0" err="1">
                <a:latin typeface="Arial Nova" panose="020B0604020202020204" pitchFamily="34" charset="0"/>
              </a:rPr>
              <a:t>etc</a:t>
            </a:r>
            <a:r>
              <a:rPr lang="en-US" sz="2000" dirty="0">
                <a:latin typeface="Arial Nova" panose="020B0604020202020204" pitchFamily="34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rial Nova" panose="020B0604020202020204" pitchFamily="34" charset="0"/>
              </a:rPr>
              <a:t>We can control this state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 Nova" panose="020B0604020202020204" pitchFamily="34" charset="0"/>
              </a:rPr>
              <a:t>(e.g., operators, autopilot)</a:t>
            </a:r>
          </a:p>
          <a:p>
            <a:r>
              <a:rPr lang="en-US" sz="2000" dirty="0">
                <a:latin typeface="Arial Nova" panose="020B0604020202020204" pitchFamily="34" charset="0"/>
              </a:rPr>
              <a:t>Because we can use it to determine </a:t>
            </a:r>
            <a:r>
              <a:rPr lang="en-US" sz="2000" b="1" dirty="0">
                <a:latin typeface="Arial Nova" panose="020B0604020202020204" pitchFamily="34" charset="0"/>
              </a:rPr>
              <a:t>how to control the system to a safe outcome </a:t>
            </a:r>
            <a:r>
              <a:rPr lang="en-US" sz="2000" dirty="0">
                <a:latin typeface="Arial Nova" panose="020B0604020202020204" pitchFamily="34" charset="0"/>
              </a:rPr>
              <a:t>in unsafe circumstances and what </a:t>
            </a:r>
            <a:r>
              <a:rPr lang="en-US" sz="2000" b="1" dirty="0">
                <a:latin typeface="Arial Nova" panose="020B0604020202020204" pitchFamily="34" charset="0"/>
              </a:rPr>
              <a:t>design/operational features </a:t>
            </a:r>
            <a:r>
              <a:rPr lang="en-US" sz="2000" dirty="0">
                <a:latin typeface="Arial Nova" panose="020B0604020202020204" pitchFamily="34" charset="0"/>
              </a:rPr>
              <a:t>we need to enable this control		</a:t>
            </a:r>
            <a:endParaRPr lang="en-US" sz="2000" b="1" dirty="0">
              <a:latin typeface="Arial Nov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1039-60D8-4270-86A9-2DED0E29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DDE72-77AC-4832-8B85-D776A902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06" y="1159460"/>
            <a:ext cx="5623864" cy="3649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2A948-D17E-4C54-9DFF-051336585E59}"/>
              </a:ext>
            </a:extLst>
          </p:cNvPr>
          <p:cNvSpPr txBox="1"/>
          <p:nvPr/>
        </p:nvSpPr>
        <p:spPr>
          <a:xfrm>
            <a:off x="4082248" y="4808723"/>
            <a:ext cx="69882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Syntax:</a:t>
            </a:r>
          </a:p>
          <a:p>
            <a:r>
              <a:rPr lang="en-US" dirty="0">
                <a:latin typeface="Bahnschrift" panose="020B0502040204020203" pitchFamily="34" charset="0"/>
              </a:rPr>
              <a:t>fig, ax = </a:t>
            </a:r>
            <a:r>
              <a:rPr lang="en-US" dirty="0" err="1">
                <a:latin typeface="Bahnschrift" panose="020B0502040204020203" pitchFamily="34" charset="0"/>
              </a:rPr>
              <a:t>rd.plot.mdlhists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mdlhist</a:t>
            </a:r>
            <a:r>
              <a:rPr lang="en-US" dirty="0">
                <a:latin typeface="Bahnschrift" panose="020B0502040204020203" pitchFamily="34" charset="0"/>
              </a:rPr>
              <a:t>, title=“Response to </a:t>
            </a:r>
            <a:r>
              <a:rPr lang="en-US" dirty="0" err="1">
                <a:latin typeface="Bahnschrift" panose="020B0502040204020203" pitchFamily="34" charset="0"/>
              </a:rPr>
              <a:t>faultname</a:t>
            </a:r>
            <a:r>
              <a:rPr lang="en-US" dirty="0">
                <a:latin typeface="Bahnschrift" panose="020B0502040204020203" pitchFamily="34" charset="0"/>
              </a:rPr>
              <a:t>”,</a:t>
            </a:r>
          </a:p>
          <a:p>
            <a:r>
              <a:rPr lang="en-US" dirty="0">
                <a:latin typeface="Bahnschrift" panose="020B0502040204020203" pitchFamily="34" charset="0"/>
              </a:rPr>
              <a:t>		</a:t>
            </a:r>
            <a:r>
              <a:rPr lang="en-US" dirty="0" err="1">
                <a:latin typeface="Bahnschrift" panose="020B0502040204020203" pitchFamily="34" charset="0"/>
              </a:rPr>
              <a:t>time_slice</a:t>
            </a:r>
            <a:r>
              <a:rPr lang="en-US" dirty="0">
                <a:latin typeface="Bahnschrift" panose="020B0502040204020203" pitchFamily="34" charset="0"/>
              </a:rPr>
              <a:t>=</a:t>
            </a:r>
            <a:r>
              <a:rPr lang="en-US" dirty="0" err="1">
                <a:latin typeface="Bahnschrift" panose="020B0502040204020203" pitchFamily="34" charset="0"/>
              </a:rPr>
              <a:t>faulttime</a:t>
            </a:r>
            <a:r>
              <a:rPr lang="en-US" dirty="0">
                <a:latin typeface="Bahnschrift" panose="020B0502040204020203" pitchFamily="34" charset="0"/>
              </a:rPr>
              <a:t>,</a:t>
            </a:r>
          </a:p>
          <a:p>
            <a:r>
              <a:rPr lang="en-US" dirty="0">
                <a:latin typeface="Bahnschrift" panose="020B0502040204020203" pitchFamily="34" charset="0"/>
              </a:rPr>
              <a:t>		</a:t>
            </a:r>
            <a:r>
              <a:rPr lang="en-US" dirty="0" err="1">
                <a:latin typeface="Bahnschrift" panose="020B0502040204020203" pitchFamily="34" charset="0"/>
              </a:rPr>
              <a:t>fxnflowvals</a:t>
            </a:r>
            <a:r>
              <a:rPr lang="en-US" dirty="0">
                <a:latin typeface="Bahnschrift" panose="020B0502040204020203" pitchFamily="34" charset="0"/>
              </a:rPr>
              <a:t>={‘Flow1':[‘val1', ‘val2'],’flow2’:’val1’}, </a:t>
            </a:r>
          </a:p>
          <a:p>
            <a:r>
              <a:rPr lang="en-US" dirty="0">
                <a:latin typeface="Bahnschrift" panose="020B0502040204020203" pitchFamily="34" charset="0"/>
              </a:rPr>
              <a:t>		cols=2, </a:t>
            </a:r>
            <a:r>
              <a:rPr lang="en-US" dirty="0" err="1">
                <a:latin typeface="Bahnschrift" panose="020B0502040204020203" pitchFamily="34" charset="0"/>
              </a:rPr>
              <a:t>timelabel</a:t>
            </a:r>
            <a:r>
              <a:rPr lang="en-US" dirty="0">
                <a:latin typeface="Bahnschrift" panose="020B0502040204020203" pitchFamily="34" charset="0"/>
              </a:rPr>
              <a:t>="time (min)")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F61AE-2A39-407A-AF18-082F28F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17D8-DE2B-4B56-9269-E3946BB7F747}" type="datetime1">
              <a:rPr lang="en-US" smtClean="0"/>
              <a:t>6/14/2023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DAAF2-4669-4619-8909-0B04FA42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7363C5E-2395-44AF-98BD-62D1AB528FA8}"/>
              </a:ext>
            </a:extLst>
          </p:cNvPr>
          <p:cNvSpPr/>
          <p:nvPr/>
        </p:nvSpPr>
        <p:spPr>
          <a:xfrm>
            <a:off x="838200" y="1503183"/>
            <a:ext cx="2853431" cy="469628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metric_dist</a:t>
            </a:r>
            <a:r>
              <a:rPr lang="en-US" sz="1600" b="1" dirty="0">
                <a:solidFill>
                  <a:schemeClr val="tx1"/>
                </a:solidFill>
              </a:rPr>
              <a:t>()/_from():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Histograms of modelled metrics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4007430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89C8-FAC2-403D-8AD5-961D5B24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8057F-7397-4E86-ABAA-C3D10DD0C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159" y="903514"/>
            <a:ext cx="4654443" cy="3203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D54D1E-7E21-4992-87CC-FFF1C7B56B0B}"/>
              </a:ext>
            </a:extLst>
          </p:cNvPr>
          <p:cNvSpPr txBox="1"/>
          <p:nvPr/>
        </p:nvSpPr>
        <p:spPr>
          <a:xfrm>
            <a:off x="4077277" y="4107385"/>
            <a:ext cx="6988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Syntaxes:</a:t>
            </a:r>
          </a:p>
          <a:p>
            <a:r>
              <a:rPr lang="en-US" dirty="0">
                <a:latin typeface="Bahnschrift" panose="020B0502040204020203" pitchFamily="34" charset="0"/>
              </a:rPr>
              <a:t>fig, ax = </a:t>
            </a:r>
            <a:r>
              <a:rPr lang="en-US" dirty="0" err="1">
                <a:latin typeface="Bahnschrift" panose="020B0502040204020203" pitchFamily="34" charset="0"/>
              </a:rPr>
              <a:t>rd.graph.show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mdl.graph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>
                <a:latin typeface="Bahnschrift" panose="020B0502040204020203" pitchFamily="34" charset="0"/>
              </a:rPr>
              <a:t>fig, ax = </a:t>
            </a:r>
            <a:r>
              <a:rPr lang="en-US" dirty="0" err="1">
                <a:latin typeface="Bahnschrift" panose="020B0502040204020203" pitchFamily="34" charset="0"/>
              </a:rPr>
              <a:t>rd.graph.show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resgraph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>
                <a:latin typeface="Bahnschrift" panose="020B0502040204020203" pitchFamily="34" charset="0"/>
              </a:rPr>
              <a:t>fig, ax = </a:t>
            </a:r>
            <a:r>
              <a:rPr lang="en-US" dirty="0" err="1">
                <a:latin typeface="Bahnschrift" panose="020B0502040204020203" pitchFamily="34" charset="0"/>
              </a:rPr>
              <a:t>rd.graph.result_from</a:t>
            </a:r>
            <a:r>
              <a:rPr lang="en-US" dirty="0">
                <a:latin typeface="Bahnschrift" panose="020B0502040204020203" pitchFamily="34" charset="0"/>
              </a:rPr>
              <a:t>(mdl, </a:t>
            </a:r>
            <a:r>
              <a:rPr lang="en-US" dirty="0" err="1">
                <a:latin typeface="Bahnschrift" panose="020B0502040204020203" pitchFamily="34" charset="0"/>
              </a:rPr>
              <a:t>reshist</a:t>
            </a:r>
            <a:r>
              <a:rPr lang="en-US" dirty="0">
                <a:latin typeface="Bahnschrift" panose="020B0502040204020203" pitchFamily="34" charset="0"/>
              </a:rPr>
              <a:t>, time, </a:t>
            </a:r>
          </a:p>
          <a:p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dirty="0" err="1">
                <a:latin typeface="Bahnschrift" panose="020B0502040204020203" pitchFamily="34" charset="0"/>
              </a:rPr>
              <a:t>gtype</a:t>
            </a:r>
            <a:r>
              <a:rPr lang="en-US" dirty="0">
                <a:latin typeface="Bahnschrift" panose="020B0502040204020203" pitchFamily="34" charset="0"/>
              </a:rPr>
              <a:t> = ‘normal’/'bipartite’, </a:t>
            </a:r>
          </a:p>
          <a:p>
            <a:r>
              <a:rPr lang="en-US" dirty="0">
                <a:latin typeface="Bahnschrift" panose="020B0502040204020203" pitchFamily="34" charset="0"/>
              </a:rPr>
              <a:t>	scale=2, pos=pos)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E9735B-2F3D-45BA-8F9B-D970EC74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DC2-27F8-41E2-A26C-4A5AEAD6F271}" type="datetime1">
              <a:rPr lang="en-US" smtClean="0"/>
              <a:t>6/14/2023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BD1C-CE1D-4537-90B0-271E1669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B0FA68B-F5FE-48BE-87CA-E05C178859A3}"/>
              </a:ext>
            </a:extLst>
          </p:cNvPr>
          <p:cNvSpPr/>
          <p:nvPr/>
        </p:nvSpPr>
        <p:spPr>
          <a:xfrm>
            <a:off x="866682" y="1582383"/>
            <a:ext cx="3103152" cy="421163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/s/</a:t>
            </a:r>
            <a:r>
              <a:rPr lang="en-US" sz="1600" b="1" dirty="0" err="1">
                <a:solidFill>
                  <a:schemeClr val="tx1"/>
                </a:solidFill>
              </a:rPr>
              <a:t>vals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samplemetric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Metric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metricovertime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Metric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2217752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5962-8C6F-4049-996E-27D7E549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tabulate.py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25786-215C-4CAE-B2CA-4A1BD164E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822" y="1499246"/>
            <a:ext cx="7592623" cy="3055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554077-0B21-4C3B-B620-5444706DD8BF}"/>
              </a:ext>
            </a:extLst>
          </p:cNvPr>
          <p:cNvSpPr txBox="1"/>
          <p:nvPr/>
        </p:nvSpPr>
        <p:spPr>
          <a:xfrm>
            <a:off x="4048996" y="4578725"/>
            <a:ext cx="6988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Syntaxes: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reshists</a:t>
            </a:r>
            <a:r>
              <a:rPr lang="en-US" dirty="0">
                <a:latin typeface="Bahnschrift" panose="020B0502040204020203" pitchFamily="34" charset="0"/>
              </a:rPr>
              <a:t>, diffs, summaries = </a:t>
            </a:r>
            <a:r>
              <a:rPr lang="en-US" dirty="0" err="1">
                <a:latin typeface="Bahnschrift" panose="020B0502040204020203" pitchFamily="34" charset="0"/>
              </a:rPr>
              <a:t>rd.process.hists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mdlhists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fullfmea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rd.tabulate.fullfmea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endclasses</a:t>
            </a:r>
            <a:r>
              <a:rPr lang="en-US" dirty="0">
                <a:latin typeface="Bahnschrift" panose="020B0502040204020203" pitchFamily="34" charset="0"/>
              </a:rPr>
              <a:t>, summaries)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phasefmea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rd.tabulate.phasefmea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endclasses</a:t>
            </a:r>
            <a:r>
              <a:rPr lang="en-US" dirty="0">
                <a:latin typeface="Bahnschrift" panose="020B0502040204020203" pitchFamily="34" charset="0"/>
              </a:rPr>
              <a:t>, app)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D68FF-7EA5-4906-9537-95A6A376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03D3-C4D8-4F82-B3DF-07F42D9AF747}" type="datetime1">
              <a:rPr lang="en-US" smtClean="0"/>
              <a:t>6/14/2023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C704E-98FF-46D8-8BDC-2F22B63A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C406F1A-8916-46DA-BC7F-DAE5CD4307CB}"/>
              </a:ext>
            </a:extLst>
          </p:cNvPr>
          <p:cNvSpPr/>
          <p:nvPr/>
        </p:nvSpPr>
        <p:spPr>
          <a:xfrm>
            <a:off x="907746" y="1690688"/>
            <a:ext cx="2853431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Display and export of simulation results as tables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the history of model states.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deghist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withstats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all degraded functions and flows over time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heatmaps(heatmap): </a:t>
            </a:r>
            <a:r>
              <a:rPr lang="en-US" sz="1600" dirty="0">
                <a:solidFill>
                  <a:schemeClr val="tx1"/>
                </a:solidFill>
              </a:rPr>
              <a:t>Displays heatmap dictionary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fmea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FMEA-like assessment with faults, probabilities, and costs.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nominal/</a:t>
            </a:r>
            <a:r>
              <a:rPr lang="en-US" sz="1600" b="1" dirty="0" err="1">
                <a:solidFill>
                  <a:schemeClr val="tx1"/>
                </a:solidFill>
              </a:rPr>
              <a:t>nested_stats</a:t>
            </a:r>
            <a:r>
              <a:rPr lang="en-US" sz="1600" b="1" dirty="0">
                <a:solidFill>
                  <a:schemeClr val="tx1"/>
                </a:solidFill>
              </a:rPr>
              <a:t>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1415114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E7F7-C41F-4F65-B4DD-C28D6B61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Visualize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DB02-919E-4A55-ACC8-22D7D1E1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8744"/>
          </a:xfrm>
        </p:spPr>
        <p:txBody>
          <a:bodyPr>
            <a:normAutofit/>
          </a:bodyPr>
          <a:lstStyle/>
          <a:p>
            <a:r>
              <a:rPr lang="en-US" dirty="0"/>
              <a:t>Visualize the results</a:t>
            </a:r>
          </a:p>
          <a:p>
            <a:pPr lvl="1"/>
            <a:r>
              <a:rPr lang="en-US" dirty="0"/>
              <a:t>Show model graph</a:t>
            </a:r>
          </a:p>
          <a:p>
            <a:pPr lvl="1"/>
            <a:r>
              <a:rPr lang="en-US" dirty="0"/>
              <a:t>Show nominal performances</a:t>
            </a:r>
          </a:p>
          <a:p>
            <a:pPr lvl="1"/>
            <a:r>
              <a:rPr lang="en-US" dirty="0"/>
              <a:t>Show performances in a nominal scenario</a:t>
            </a:r>
          </a:p>
          <a:p>
            <a:pPr lvl="1"/>
            <a:r>
              <a:rPr lang="en-US" dirty="0"/>
              <a:t>Make a scenario-based </a:t>
            </a:r>
            <a:r>
              <a:rPr lang="en-US" dirty="0" err="1"/>
              <a:t>fmea</a:t>
            </a:r>
            <a:endParaRPr lang="en-US" dirty="0"/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How can you show only the parameters you want? Or change the formatting?</a:t>
            </a:r>
          </a:p>
          <a:p>
            <a:pPr lvl="1"/>
            <a:r>
              <a:rPr lang="en-US" dirty="0"/>
              <a:t>What does the behavior under other faults look like?</a:t>
            </a:r>
          </a:p>
          <a:p>
            <a:pPr lvl="1"/>
            <a:r>
              <a:rPr lang="en-US" dirty="0"/>
              <a:t>What other analyses can you perform with these results?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2BF2-8D94-4EAC-8763-4C2BFBFE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B339-778E-4C7A-9A03-DDF59C39E9F9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CECE-FD96-4C15-94DC-161D0D70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01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0DA22C5F-7356-4811-8DCD-8F01DB90DD2C}"/>
              </a:ext>
            </a:extLst>
          </p:cNvPr>
          <p:cNvSpPr/>
          <p:nvPr/>
        </p:nvSpPr>
        <p:spPr>
          <a:xfrm>
            <a:off x="4025322" y="2890003"/>
            <a:ext cx="3221549" cy="89453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7. Nominal/Nested Approaches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/docs/Nominal Approach Use-</a:t>
            </a:r>
            <a:r>
              <a:rPr lang="en-US" sz="1000" dirty="0" err="1">
                <a:solidFill>
                  <a:schemeClr val="tx1"/>
                </a:solidFill>
              </a:rPr>
              <a:t>Cases.ipynb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example_rover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degradation_modelling</a:t>
            </a:r>
            <a:r>
              <a:rPr lang="en-US" sz="1000" dirty="0">
                <a:solidFill>
                  <a:schemeClr val="tx1"/>
                </a:solidFill>
              </a:rPr>
              <a:t>/Degradation Modelling </a:t>
            </a:r>
            <a:r>
              <a:rPr lang="en-US" sz="1000" dirty="0" err="1">
                <a:solidFill>
                  <a:schemeClr val="tx1"/>
                </a:solidFill>
              </a:rPr>
              <a:t>Notebook.ipynb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BD08B-7BD7-4253-86D2-B422D04F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87F7-4734-48A0-B7B7-7C2AE4C68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1398"/>
            <a:ext cx="10515600" cy="1706617"/>
          </a:xfrm>
        </p:spPr>
        <p:txBody>
          <a:bodyPr>
            <a:normAutofit fontScale="40000" lnSpcReduction="20000"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D. Hulse, H. Walsh, A. Dong, C. Hoyle, I.Y. </a:t>
            </a:r>
            <a:r>
              <a:rPr lang="en-US" dirty="0" err="1">
                <a:latin typeface="Bahnschrift SemiBold Condensed" panose="020B0502040204020203" pitchFamily="34" charset="0"/>
              </a:rPr>
              <a:t>Tumer</a:t>
            </a:r>
            <a:r>
              <a:rPr lang="en-US" dirty="0">
                <a:latin typeface="Bahnschrift SemiBold Condensed" panose="020B0502040204020203" pitchFamily="34" charset="0"/>
              </a:rPr>
              <a:t>, C. Kulkarni, K. Goebel, “</a:t>
            </a:r>
            <a:r>
              <a:rPr lang="en-US" dirty="0" err="1">
                <a:latin typeface="Bahnschrift SemiBold Condensed" panose="020B0502040204020203" pitchFamily="34" charset="0"/>
              </a:rPr>
              <a:t>fmdtools</a:t>
            </a:r>
            <a:r>
              <a:rPr lang="en-US" dirty="0">
                <a:latin typeface="Bahnschrift SemiBold Condensed" panose="020B0502040204020203" pitchFamily="34" charset="0"/>
              </a:rPr>
              <a:t>: A Fault Propagation Toolkit for Resilience Assessment in Early Design“ IJPHM. Submitted</a:t>
            </a:r>
          </a:p>
          <a:p>
            <a:r>
              <a:rPr lang="en-US" dirty="0">
                <a:latin typeface="Bahnschrift SemiBold Condensed" panose="020B0502040204020203" pitchFamily="34" charset="0"/>
              </a:rPr>
              <a:t>D. Hulse, C. Hoyle, I.Y. </a:t>
            </a:r>
            <a:r>
              <a:rPr lang="en-US" dirty="0" err="1">
                <a:latin typeface="Bahnschrift SemiBold Condensed" panose="020B0502040204020203" pitchFamily="34" charset="0"/>
              </a:rPr>
              <a:t>Tumer</a:t>
            </a:r>
            <a:r>
              <a:rPr lang="en-US" dirty="0">
                <a:latin typeface="Bahnschrift SemiBold Condensed" panose="020B0502040204020203" pitchFamily="34" charset="0"/>
              </a:rPr>
              <a:t>, K. Goebel, C. Kulkarni, “Temporal Fault Injection Considerations in Resilience Quantification.” ASME IDETC/CIE 2020, Design Automation Conference. IDETC2020-19287. </a:t>
            </a:r>
          </a:p>
          <a:p>
            <a:r>
              <a:rPr lang="en-US" dirty="0">
                <a:latin typeface="Bahnschrift SemiBold Condensed" panose="020B0502040204020203" pitchFamily="34" charset="0"/>
              </a:rPr>
              <a:t>Hulse, D., &amp; Irshad, L. (2022). Synthetic fault mode generation for resilience analysis and failure mechanism discovery. Journal of Mechanical Design, 145(3), 031707.</a:t>
            </a:r>
          </a:p>
          <a:p>
            <a:r>
              <a:rPr lang="en-US" dirty="0">
                <a:latin typeface="Bahnschrift SemiBold Condensed" panose="020B0502040204020203" pitchFamily="34" charset="0"/>
              </a:rPr>
              <a:t>Hulse, D., &amp; Irshad, L. (2022, September). Using Degradation Modeling to Identify Fragile Operational Conditions in Human-and Component-driven Resilience Assessment. In 2022 IEEE/AIAA 41st Digital Avionics Systems Conference (DASC) (pp. 1-10). IEEE.</a:t>
            </a:r>
          </a:p>
          <a:p>
            <a:r>
              <a:rPr lang="en-US" dirty="0">
                <a:latin typeface="Bahnschrift SemiBold Condensed" panose="020B0502040204020203" pitchFamily="34" charset="0"/>
              </a:rPr>
              <a:t>Irshad, L., &amp; Hulse, D. (2022, August). Resilience Modeling in Complex Engineered Systems With Human-Machine Interactions. In International Design Engineering Technical Conferences and Computers and Information in Engineering Conference (Vol. 86212, p. V002T02A024). American Society of Mechanical Engineers.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263ED-CD25-4CBA-9796-D1266F68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AA4E-DFA2-485D-8105-D345E4DF8240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9811C-CDA6-4272-881F-417F62C1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B429D8C-249B-4BEA-AAC2-3E7F806D3147}"/>
              </a:ext>
            </a:extLst>
          </p:cNvPr>
          <p:cNvSpPr/>
          <p:nvPr/>
        </p:nvSpPr>
        <p:spPr>
          <a:xfrm>
            <a:off x="4028623" y="3781335"/>
            <a:ext cx="3221548" cy="85934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8. Stochastic Simulation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example_pump</a:t>
            </a:r>
            <a:r>
              <a:rPr lang="en-US" sz="1000" dirty="0">
                <a:solidFill>
                  <a:schemeClr val="tx1"/>
                </a:solidFill>
              </a:rPr>
              <a:t>/Stochastic </a:t>
            </a:r>
            <a:r>
              <a:rPr lang="en-US" sz="1000" dirty="0" err="1">
                <a:solidFill>
                  <a:schemeClr val="tx1"/>
                </a:solidFill>
              </a:rPr>
              <a:t>Modelling.ipynb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CE975B6-9FCA-4E02-9A16-75C2EE007CB4}"/>
              </a:ext>
            </a:extLst>
          </p:cNvPr>
          <p:cNvSpPr/>
          <p:nvPr/>
        </p:nvSpPr>
        <p:spPr>
          <a:xfrm>
            <a:off x="708600" y="1870076"/>
            <a:ext cx="2774400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1. Model Definition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/docs/Model Structure Visualization </a:t>
            </a:r>
            <a:r>
              <a:rPr lang="en-US" sz="1000" dirty="0" err="1">
                <a:solidFill>
                  <a:schemeClr val="tx1"/>
                </a:solidFill>
              </a:rPr>
              <a:t>Tutorial.ipynb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40788C4-50BE-4167-8F7D-9CB67DA2518A}"/>
              </a:ext>
            </a:extLst>
          </p:cNvPr>
          <p:cNvSpPr/>
          <p:nvPr/>
        </p:nvSpPr>
        <p:spPr>
          <a:xfrm>
            <a:off x="708600" y="3164518"/>
            <a:ext cx="2774400" cy="51903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3. Plotting/Visualization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example_pump</a:t>
            </a:r>
            <a:r>
              <a:rPr lang="en-US" sz="1000" dirty="0">
                <a:solidFill>
                  <a:schemeClr val="tx1"/>
                </a:solidFill>
              </a:rPr>
              <a:t>/Pump Example </a:t>
            </a:r>
            <a:r>
              <a:rPr lang="en-US" sz="1000" dirty="0" err="1">
                <a:solidFill>
                  <a:schemeClr val="tx1"/>
                </a:solidFill>
              </a:rPr>
              <a:t>Notebook.ipynb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67B8A1F-24C1-4A99-B2C7-E7E7A212B41B}"/>
              </a:ext>
            </a:extLst>
          </p:cNvPr>
          <p:cNvSpPr/>
          <p:nvPr/>
        </p:nvSpPr>
        <p:spPr>
          <a:xfrm>
            <a:off x="4031924" y="1860855"/>
            <a:ext cx="3221549" cy="50440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5. Fault Sampling Approaches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/docs/Approach Use-</a:t>
            </a:r>
            <a:r>
              <a:rPr lang="en-US" sz="1000" dirty="0" err="1">
                <a:solidFill>
                  <a:schemeClr val="tx1"/>
                </a:solidFill>
              </a:rPr>
              <a:t>Cases.ipynb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2D87E51C-7B31-45E0-8D51-EEC2F27A862D}"/>
              </a:ext>
            </a:extLst>
          </p:cNvPr>
          <p:cNvSpPr/>
          <p:nvPr/>
        </p:nvSpPr>
        <p:spPr>
          <a:xfrm>
            <a:off x="4028623" y="2365753"/>
            <a:ext cx="3221549" cy="54321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6. Simulation Parallelism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example_pump</a:t>
            </a:r>
            <a:r>
              <a:rPr lang="en-US" sz="1000" dirty="0">
                <a:solidFill>
                  <a:schemeClr val="tx1"/>
                </a:solidFill>
              </a:rPr>
              <a:t>/Parallelism </a:t>
            </a:r>
            <a:r>
              <a:rPr lang="en-US" sz="1000" dirty="0" err="1">
                <a:solidFill>
                  <a:schemeClr val="tx1"/>
                </a:solidFill>
              </a:rPr>
              <a:t>Tutorial.ipynb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FF2E80-384D-401F-B441-931E73A34DB1}"/>
              </a:ext>
            </a:extLst>
          </p:cNvPr>
          <p:cNvSpPr/>
          <p:nvPr/>
        </p:nvSpPr>
        <p:spPr>
          <a:xfrm>
            <a:off x="3541004" y="2659327"/>
            <a:ext cx="612000" cy="65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88A41CF-E61C-4D00-9175-674C655CED86}"/>
              </a:ext>
            </a:extLst>
          </p:cNvPr>
          <p:cNvSpPr/>
          <p:nvPr/>
        </p:nvSpPr>
        <p:spPr>
          <a:xfrm>
            <a:off x="7196609" y="2650709"/>
            <a:ext cx="612000" cy="65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10C2D-1418-42C1-84DA-E24B4E02BEDF}"/>
              </a:ext>
            </a:extLst>
          </p:cNvPr>
          <p:cNvSpPr txBox="1"/>
          <p:nvPr/>
        </p:nvSpPr>
        <p:spPr>
          <a:xfrm>
            <a:off x="594132" y="1405483"/>
            <a:ext cx="31213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Modelling/Simulation Basics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E594ABCA-5ABB-4EF1-A0BC-2F596073E840}"/>
              </a:ext>
            </a:extLst>
          </p:cNvPr>
          <p:cNvSpPr/>
          <p:nvPr/>
        </p:nvSpPr>
        <p:spPr>
          <a:xfrm>
            <a:off x="708600" y="2592764"/>
            <a:ext cx="2774400" cy="5816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2. Model Simulation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example_multirotor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Demonstration.ipynb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3C5675-92D7-44A7-99DA-92B5CC641157}"/>
              </a:ext>
            </a:extLst>
          </p:cNvPr>
          <p:cNvSpPr txBox="1"/>
          <p:nvPr/>
        </p:nvSpPr>
        <p:spPr>
          <a:xfrm>
            <a:off x="4575647" y="1439514"/>
            <a:ext cx="21275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Scenario Sampling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A00456-D5F2-486D-9E87-10CFEEBD5A1E}"/>
              </a:ext>
            </a:extLst>
          </p:cNvPr>
          <p:cNvSpPr txBox="1"/>
          <p:nvPr/>
        </p:nvSpPr>
        <p:spPr>
          <a:xfrm>
            <a:off x="7423350" y="1409007"/>
            <a:ext cx="37914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Advanced/Specialized Model Setup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8B1382E9-DCDF-429F-8209-AC2309FE35DF}"/>
              </a:ext>
            </a:extLst>
          </p:cNvPr>
          <p:cNvSpPr/>
          <p:nvPr/>
        </p:nvSpPr>
        <p:spPr>
          <a:xfrm>
            <a:off x="7817738" y="3842006"/>
            <a:ext cx="3536062" cy="73799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11. Further Examples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example_tank</a:t>
            </a:r>
            <a:r>
              <a:rPr lang="en-US" sz="1000" dirty="0">
                <a:solidFill>
                  <a:schemeClr val="tx1"/>
                </a:solidFill>
              </a:rPr>
              <a:t>/Tank </a:t>
            </a:r>
            <a:r>
              <a:rPr lang="en-US" sz="1000" dirty="0" err="1">
                <a:solidFill>
                  <a:schemeClr val="tx1"/>
                </a:solidFill>
              </a:rPr>
              <a:t>Analysis.ipynb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example_eps</a:t>
            </a:r>
            <a:r>
              <a:rPr lang="en-US" sz="1000" dirty="0">
                <a:solidFill>
                  <a:schemeClr val="tx1"/>
                </a:solidFill>
              </a:rPr>
              <a:t>/EPS Example </a:t>
            </a:r>
            <a:r>
              <a:rPr lang="en-US" sz="1000" dirty="0" err="1">
                <a:solidFill>
                  <a:schemeClr val="tx1"/>
                </a:solidFill>
              </a:rPr>
              <a:t>Notebook.ipynb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3C66144-7E0B-7F30-B41D-AE677CD9448E}"/>
              </a:ext>
            </a:extLst>
          </p:cNvPr>
          <p:cNvSpPr/>
          <p:nvPr/>
        </p:nvSpPr>
        <p:spPr>
          <a:xfrm>
            <a:off x="7817738" y="2670499"/>
            <a:ext cx="3536062" cy="116245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10. Optimization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example_rover</a:t>
            </a:r>
            <a:r>
              <a:rPr lang="en-US" sz="1000" dirty="0">
                <a:solidFill>
                  <a:schemeClr val="tx1"/>
                </a:solidFill>
              </a:rPr>
              <a:t>/optimization/Rover Response </a:t>
            </a:r>
            <a:r>
              <a:rPr lang="en-US" sz="1000" dirty="0" err="1">
                <a:solidFill>
                  <a:schemeClr val="tx1"/>
                </a:solidFill>
              </a:rPr>
              <a:t>Optimization.ipynb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example_multirotor</a:t>
            </a:r>
            <a:r>
              <a:rPr lang="en-US" sz="1000" dirty="0">
                <a:solidFill>
                  <a:schemeClr val="tx1"/>
                </a:solidFill>
              </a:rPr>
              <a:t>/Multirotor </a:t>
            </a:r>
            <a:r>
              <a:rPr lang="en-US" sz="1000" dirty="0" err="1">
                <a:solidFill>
                  <a:schemeClr val="tx1"/>
                </a:solidFill>
              </a:rPr>
              <a:t>Optimization.ipynb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example_pump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Optimization.ipynb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example_tank</a:t>
            </a:r>
            <a:r>
              <a:rPr lang="en-US" sz="1000" dirty="0">
                <a:solidFill>
                  <a:schemeClr val="tx1"/>
                </a:solidFill>
              </a:rPr>
              <a:t>/Tank </a:t>
            </a:r>
            <a:r>
              <a:rPr lang="en-US" sz="1000" dirty="0" err="1">
                <a:solidFill>
                  <a:schemeClr val="tx1"/>
                </a:solidFill>
              </a:rPr>
              <a:t>Optimization.ipynb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CBE7008-8103-C4EE-4299-63096F25E10D}"/>
              </a:ext>
            </a:extLst>
          </p:cNvPr>
          <p:cNvSpPr/>
          <p:nvPr/>
        </p:nvSpPr>
        <p:spPr>
          <a:xfrm>
            <a:off x="708600" y="3693245"/>
            <a:ext cx="2774400" cy="947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4. Human Modelling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example_rover</a:t>
            </a:r>
            <a:r>
              <a:rPr lang="en-US" sz="1000" dirty="0">
                <a:solidFill>
                  <a:schemeClr val="tx1"/>
                </a:solidFill>
              </a:rPr>
              <a:t>/Rover Setup </a:t>
            </a:r>
            <a:r>
              <a:rPr lang="en-US" sz="1000" dirty="0" err="1">
                <a:solidFill>
                  <a:schemeClr val="tx1"/>
                </a:solidFill>
              </a:rPr>
              <a:t>Notebook.ipynb</a:t>
            </a:r>
            <a:endParaRPr lang="en-US" sz="10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example_rover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/HFAC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Analyses.ipynb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example_rover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IDETC_Human_Paper_Analysis.ipynb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66EF60A-E076-5748-46E2-91A55F4718AF}"/>
              </a:ext>
            </a:extLst>
          </p:cNvPr>
          <p:cNvSpPr/>
          <p:nvPr/>
        </p:nvSpPr>
        <p:spPr>
          <a:xfrm>
            <a:off x="7817738" y="1870076"/>
            <a:ext cx="3536062" cy="81462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9. Advanced Scenario Sampling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example_rover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fault_sampling</a:t>
            </a:r>
            <a:r>
              <a:rPr lang="en-US" sz="1000" dirty="0">
                <a:solidFill>
                  <a:schemeClr val="tx1"/>
                </a:solidFill>
              </a:rPr>
              <a:t>/Rover Mode </a:t>
            </a:r>
            <a:r>
              <a:rPr lang="en-US" sz="1000" dirty="0" err="1">
                <a:solidFill>
                  <a:schemeClr val="tx1"/>
                </a:solidFill>
              </a:rPr>
              <a:t>Notebook.ipynb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example_pump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AST_Sampling.ipynb</a:t>
            </a:r>
            <a:endParaRPr lang="en-US" sz="10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example_rover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/optimization/Search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Comparison.ipynb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62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E4E2-DD77-4B0F-BE35-E1ADEB42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6750-067E-4E97-AA33-65988E8C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AC3DB-504C-4461-8A98-8E03A781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8E90D-CFD1-4E46-BC76-D41E3E18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8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6CB193-CC5A-4278-8295-36675E34E0DF}"/>
              </a:ext>
            </a:extLst>
          </p:cNvPr>
          <p:cNvCxnSpPr>
            <a:cxnSpLocks/>
          </p:cNvCxnSpPr>
          <p:nvPr/>
        </p:nvCxnSpPr>
        <p:spPr>
          <a:xfrm flipV="1">
            <a:off x="612590" y="363489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998740-AB07-475C-9D25-7D49572187AB}"/>
              </a:ext>
            </a:extLst>
          </p:cNvPr>
          <p:cNvSpPr txBox="1"/>
          <p:nvPr/>
        </p:nvSpPr>
        <p:spPr>
          <a:xfrm>
            <a:off x="566922" y="3632428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Proactive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49193-815A-423B-ADAF-091605594844}"/>
              </a:ext>
            </a:extLst>
          </p:cNvPr>
          <p:cNvSpPr txBox="1"/>
          <p:nvPr/>
        </p:nvSpPr>
        <p:spPr>
          <a:xfrm>
            <a:off x="651311" y="1833827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790511-87B3-46FF-A129-98B127376086}"/>
              </a:ext>
            </a:extLst>
          </p:cNvPr>
          <p:cNvCxnSpPr>
            <a:cxnSpLocks/>
          </p:cNvCxnSpPr>
          <p:nvPr/>
        </p:nvCxnSpPr>
        <p:spPr>
          <a:xfrm flipH="1" flipV="1">
            <a:off x="2015787" y="1270221"/>
            <a:ext cx="1" cy="4323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8FB50-0D25-4F69-BA95-D2A84496BAB9}"/>
              </a:ext>
            </a:extLst>
          </p:cNvPr>
          <p:cNvCxnSpPr>
            <a:cxnSpLocks/>
          </p:cNvCxnSpPr>
          <p:nvPr/>
        </p:nvCxnSpPr>
        <p:spPr>
          <a:xfrm flipV="1">
            <a:off x="607464" y="176012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A9A444-C1DA-41D7-BEAF-EF87CADCEDA1}"/>
              </a:ext>
            </a:extLst>
          </p:cNvPr>
          <p:cNvSpPr txBox="1"/>
          <p:nvPr/>
        </p:nvSpPr>
        <p:spPr>
          <a:xfrm>
            <a:off x="2015786" y="1270922"/>
            <a:ext cx="315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Concept 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E0248-08A9-43C2-AC82-17C23582A46C}"/>
              </a:ext>
            </a:extLst>
          </p:cNvPr>
          <p:cNvSpPr txBox="1"/>
          <p:nvPr/>
        </p:nvSpPr>
        <p:spPr>
          <a:xfrm>
            <a:off x="5173266" y="1281712"/>
            <a:ext cx="323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Embodiment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0EC5E-F22E-45B7-816C-48BE90F848C5}"/>
              </a:ext>
            </a:extLst>
          </p:cNvPr>
          <p:cNvSpPr txBox="1"/>
          <p:nvPr/>
        </p:nvSpPr>
        <p:spPr>
          <a:xfrm>
            <a:off x="8405171" y="1252016"/>
            <a:ext cx="31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F9C2B6-D898-4A14-81C1-6F4172DD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51" y="2209421"/>
            <a:ext cx="1879025" cy="12981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75EFAE-BBA2-45B7-8726-43169A0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16" y="4106132"/>
            <a:ext cx="2174538" cy="1502334"/>
          </a:xfrm>
          <a:prstGeom prst="rect">
            <a:avLst/>
          </a:prstGeom>
        </p:spPr>
      </p:pic>
      <p:pic>
        <p:nvPicPr>
          <p:cNvPr id="28" name="Picture 27" descr="A close up of an engine&#10;&#10;Description automatically generated">
            <a:extLst>
              <a:ext uri="{FF2B5EF4-FFF2-40B4-BE49-F238E27FC236}">
                <a16:creationId xmlns:a16="http://schemas.microsoft.com/office/drawing/2014/main" id="{8EBADF3D-218D-44C8-89E2-8012DE9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973" y="2161858"/>
            <a:ext cx="1945713" cy="1267493"/>
          </a:xfrm>
          <a:prstGeom prst="rect">
            <a:avLst/>
          </a:prstGeom>
        </p:spPr>
      </p:pic>
      <p:pic>
        <p:nvPicPr>
          <p:cNvPr id="29" name="Picture 28" descr="A close up of an engine&#10;&#10;Description automatically generated">
            <a:extLst>
              <a:ext uri="{FF2B5EF4-FFF2-40B4-BE49-F238E27FC236}">
                <a16:creationId xmlns:a16="http://schemas.microsoft.com/office/drawing/2014/main" id="{DBE073DC-1694-481B-B47C-906F1A65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80" y="4087412"/>
            <a:ext cx="2414061" cy="1572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C59CCD-5C7C-4D35-8A99-35E3FD82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163" y="2446870"/>
            <a:ext cx="2828976" cy="7799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7B72C1D-19CE-43F7-800A-9CAA28E0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333" y="4264841"/>
            <a:ext cx="3011096" cy="8302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D83675-A76F-4272-AD3B-96FFBED154E9}"/>
              </a:ext>
            </a:extLst>
          </p:cNvPr>
          <p:cNvSpPr txBox="1"/>
          <p:nvPr/>
        </p:nvSpPr>
        <p:spPr>
          <a:xfrm>
            <a:off x="2015786" y="3650764"/>
            <a:ext cx="315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Establish resilience approach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D4E24-EE60-4271-88AB-507D8497EF0F}"/>
              </a:ext>
            </a:extLst>
          </p:cNvPr>
          <p:cNvSpPr txBox="1"/>
          <p:nvPr/>
        </p:nvSpPr>
        <p:spPr>
          <a:xfrm>
            <a:off x="5173267" y="3644467"/>
            <a:ext cx="3231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Integrate resilient features in design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4858D-E724-4A77-80B4-FF2D0F704C7F}"/>
              </a:ext>
            </a:extLst>
          </p:cNvPr>
          <p:cNvSpPr txBox="1"/>
          <p:nvPr/>
        </p:nvSpPr>
        <p:spPr>
          <a:xfrm>
            <a:off x="8405173" y="3656351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Verify resilient function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D54583-F142-4105-AB12-DFCCA31C903E}"/>
              </a:ext>
            </a:extLst>
          </p:cNvPr>
          <p:cNvSpPr txBox="1"/>
          <p:nvPr/>
        </p:nvSpPr>
        <p:spPr>
          <a:xfrm>
            <a:off x="2464084" y="396476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A3A8F-5B2A-4A43-BEA4-99B5B1B767BF}"/>
              </a:ext>
            </a:extLst>
          </p:cNvPr>
          <p:cNvSpPr txBox="1"/>
          <p:nvPr/>
        </p:nvSpPr>
        <p:spPr>
          <a:xfrm>
            <a:off x="2623537" y="484844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8A68D-8787-4A62-A4C8-CFBBDE8A7AE9}"/>
              </a:ext>
            </a:extLst>
          </p:cNvPr>
          <p:cNvSpPr txBox="1"/>
          <p:nvPr/>
        </p:nvSpPr>
        <p:spPr>
          <a:xfrm>
            <a:off x="3506901" y="4327121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F22B8-0872-47D5-85FB-560F137C25BB}"/>
              </a:ext>
            </a:extLst>
          </p:cNvPr>
          <p:cNvSpPr txBox="1"/>
          <p:nvPr/>
        </p:nvSpPr>
        <p:spPr>
          <a:xfrm>
            <a:off x="3905694" y="4909244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34DD3A-2CA9-4CF4-8C3C-6307109C2A37}"/>
              </a:ext>
            </a:extLst>
          </p:cNvPr>
          <p:cNvSpPr txBox="1"/>
          <p:nvPr/>
        </p:nvSpPr>
        <p:spPr>
          <a:xfrm>
            <a:off x="4327336" y="4000510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D25BF0-A926-4A13-8B7A-A532AA26B26F}"/>
              </a:ext>
            </a:extLst>
          </p:cNvPr>
          <p:cNvSpPr txBox="1"/>
          <p:nvPr/>
        </p:nvSpPr>
        <p:spPr>
          <a:xfrm>
            <a:off x="8414534" y="177200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Retrofit for resilience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E14E3-8887-47FE-8D24-868CD8FD1E25}"/>
              </a:ext>
            </a:extLst>
          </p:cNvPr>
          <p:cNvSpPr txBox="1"/>
          <p:nvPr/>
        </p:nvSpPr>
        <p:spPr>
          <a:xfrm>
            <a:off x="10561167" y="2884067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9C857B-188A-4C1C-8696-E4177A71FC8C}"/>
              </a:ext>
            </a:extLst>
          </p:cNvPr>
          <p:cNvSpPr txBox="1"/>
          <p:nvPr/>
        </p:nvSpPr>
        <p:spPr>
          <a:xfrm>
            <a:off x="8829032" y="214068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833FF-948B-4EEC-B133-F0C593033907}"/>
              </a:ext>
            </a:extLst>
          </p:cNvPr>
          <p:cNvSpPr txBox="1"/>
          <p:nvPr/>
        </p:nvSpPr>
        <p:spPr>
          <a:xfrm>
            <a:off x="8889087" y="303464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028B1-C521-4D60-871A-CE914221A2CA}"/>
              </a:ext>
            </a:extLst>
          </p:cNvPr>
          <p:cNvSpPr txBox="1"/>
          <p:nvPr/>
        </p:nvSpPr>
        <p:spPr>
          <a:xfrm>
            <a:off x="9909821" y="1976749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D9F35-42D2-4F69-B512-BD9CBD0B4441}"/>
              </a:ext>
            </a:extLst>
          </p:cNvPr>
          <p:cNvSpPr txBox="1"/>
          <p:nvPr/>
        </p:nvSpPr>
        <p:spPr>
          <a:xfrm>
            <a:off x="5210486" y="176263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Design system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61CEB4-48E5-4703-98ED-F517A0EBB71B}"/>
              </a:ext>
            </a:extLst>
          </p:cNvPr>
          <p:cNvSpPr txBox="1"/>
          <p:nvPr/>
        </p:nvSpPr>
        <p:spPr>
          <a:xfrm>
            <a:off x="2015802" y="1772848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Choose concept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B107CD-1218-4260-A00F-F980DFD7EB40}"/>
              </a:ext>
            </a:extLst>
          </p:cNvPr>
          <p:cNvSpPr txBox="1"/>
          <p:nvPr/>
        </p:nvSpPr>
        <p:spPr>
          <a:xfrm>
            <a:off x="8798925" y="52851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54123-1329-4104-B613-09C8FC1A5512}"/>
              </a:ext>
            </a:extLst>
          </p:cNvPr>
          <p:cNvSpPr txBox="1"/>
          <p:nvPr/>
        </p:nvSpPr>
        <p:spPr>
          <a:xfrm>
            <a:off x="8878091" y="3979899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E4BD47-3CF0-4F30-AA34-7FE774FC0B4C}"/>
              </a:ext>
            </a:extLst>
          </p:cNvPr>
          <p:cNvSpPr txBox="1"/>
          <p:nvPr/>
        </p:nvSpPr>
        <p:spPr>
          <a:xfrm>
            <a:off x="10440838" y="4957216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5DB36-EE63-4B53-9112-8A5FCA6401DD}"/>
              </a:ext>
            </a:extLst>
          </p:cNvPr>
          <p:cNvSpPr txBox="1"/>
          <p:nvPr/>
        </p:nvSpPr>
        <p:spPr>
          <a:xfrm>
            <a:off x="10014709" y="38897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A43B10-F27A-49B8-A2A4-5C54595AB281}"/>
              </a:ext>
            </a:extLst>
          </p:cNvPr>
          <p:cNvSpPr txBox="1"/>
          <p:nvPr/>
        </p:nvSpPr>
        <p:spPr>
          <a:xfrm>
            <a:off x="5904697" y="5423394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2ADE2-CE99-40C8-B7C9-BAE4B314E294}"/>
              </a:ext>
            </a:extLst>
          </p:cNvPr>
          <p:cNvSpPr txBox="1"/>
          <p:nvPr/>
        </p:nvSpPr>
        <p:spPr>
          <a:xfrm>
            <a:off x="7110886" y="5384879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3B8DCD-011F-4410-AB30-5E368ACC6115}"/>
              </a:ext>
            </a:extLst>
          </p:cNvPr>
          <p:cNvSpPr txBox="1"/>
          <p:nvPr/>
        </p:nvSpPr>
        <p:spPr>
          <a:xfrm>
            <a:off x="7493922" y="4038375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F3B55D-37A1-4A50-8220-59E93F8D413E}"/>
              </a:ext>
            </a:extLst>
          </p:cNvPr>
          <p:cNvCxnSpPr>
            <a:cxnSpLocks/>
          </p:cNvCxnSpPr>
          <p:nvPr/>
        </p:nvCxnSpPr>
        <p:spPr>
          <a:xfrm flipV="1">
            <a:off x="6327444" y="4957216"/>
            <a:ext cx="488503" cy="57985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83FB34-F7B7-45C2-A0F8-30E5DA0654E9}"/>
              </a:ext>
            </a:extLst>
          </p:cNvPr>
          <p:cNvCxnSpPr>
            <a:cxnSpLocks/>
          </p:cNvCxnSpPr>
          <p:nvPr/>
        </p:nvCxnSpPr>
        <p:spPr>
          <a:xfrm flipH="1" flipV="1">
            <a:off x="7172711" y="5012737"/>
            <a:ext cx="241319" cy="44409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6B22DD-FEFA-42FD-9791-41FB5BD51A1D}"/>
              </a:ext>
            </a:extLst>
          </p:cNvPr>
          <p:cNvCxnSpPr>
            <a:cxnSpLocks/>
          </p:cNvCxnSpPr>
          <p:nvPr/>
        </p:nvCxnSpPr>
        <p:spPr>
          <a:xfrm flipH="1">
            <a:off x="7304213" y="4393628"/>
            <a:ext cx="329484" cy="28631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D05F7FE-8FE9-4FF1-B3A6-8EDA28CCD4A3}"/>
              </a:ext>
            </a:extLst>
          </p:cNvPr>
          <p:cNvSpPr/>
          <p:nvPr/>
        </p:nvSpPr>
        <p:spPr>
          <a:xfrm>
            <a:off x="1899137" y="3213269"/>
            <a:ext cx="3401837" cy="2647031"/>
          </a:xfrm>
          <a:prstGeom prst="ellipse">
            <a:avLst/>
          </a:prstGeom>
          <a:noFill/>
          <a:ln w="38100"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34AF2A-F48C-4D03-8326-044E852396F0}"/>
              </a:ext>
            </a:extLst>
          </p:cNvPr>
          <p:cNvSpPr/>
          <p:nvPr/>
        </p:nvSpPr>
        <p:spPr>
          <a:xfrm>
            <a:off x="566922" y="5756198"/>
            <a:ext cx="10515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Image 1 &amp; 2 Credit: 	User’s Guide for the Commercial Modular Aero-Propulsion System Simulation (C-MAPSS)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Image 3 Credit: 		https://en.wikipedia.org/wiki/File:General_Electric_Passport.jpg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5818-B191-4477-A464-B3BACE7A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682" y="513940"/>
            <a:ext cx="10515600" cy="6600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Idea: the system should be </a:t>
            </a:r>
            <a:r>
              <a:rPr lang="en-US" sz="3600" b="1" dirty="0"/>
              <a:t>resilient-by-design</a:t>
            </a:r>
          </a:p>
        </p:txBody>
      </p:sp>
    </p:spTree>
    <p:extLst>
      <p:ext uri="{BB962C8B-B14F-4D97-AF65-F5344CB8AC3E}">
        <p14:creationId xmlns:p14="http://schemas.microsoft.com/office/powerpoint/2010/main" val="13432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40383C-3EA8-4ED8-9A70-A40F3DD1A822}"/>
              </a:ext>
            </a:extLst>
          </p:cNvPr>
          <p:cNvSpPr/>
          <p:nvPr/>
        </p:nvSpPr>
        <p:spPr>
          <a:xfrm>
            <a:off x="816427" y="4328655"/>
            <a:ext cx="3005832" cy="1892077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Definition Packages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/define/block.py,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/define/state.py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/define/flow.py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/define/model.py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/define/mode.py, … 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D3BE12B-6349-4563-B46E-86C629E58B2A}"/>
              </a:ext>
            </a:extLst>
          </p:cNvPr>
          <p:cNvSpPr/>
          <p:nvPr/>
        </p:nvSpPr>
        <p:spPr>
          <a:xfrm>
            <a:off x="816427" y="639165"/>
            <a:ext cx="3005832" cy="250350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System Model File: </a:t>
            </a:r>
            <a:r>
              <a:rPr lang="en-US" dirty="0">
                <a:solidFill>
                  <a:schemeClr val="tx1"/>
                </a:solidFill>
              </a:rPr>
              <a:t>model.py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State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Flow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Parameter Classes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31D56D-D92D-4C53-A275-5E2248801105}"/>
              </a:ext>
            </a:extLst>
          </p:cNvPr>
          <p:cNvSpPr/>
          <p:nvPr/>
        </p:nvSpPr>
        <p:spPr>
          <a:xfrm>
            <a:off x="5325175" y="633021"/>
            <a:ext cx="6186088" cy="250350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Analysis Script: </a:t>
            </a:r>
            <a:r>
              <a:rPr lang="en-US" dirty="0">
                <a:solidFill>
                  <a:schemeClr val="tx1"/>
                </a:solidFill>
              </a:rPr>
              <a:t>Script.py or </a:t>
            </a:r>
            <a:r>
              <a:rPr lang="en-US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instantiation (e.g. mdl = Model())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Simulation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result, history = </a:t>
            </a:r>
            <a:r>
              <a:rPr lang="en-US" dirty="0" err="1">
                <a:solidFill>
                  <a:schemeClr val="tx1"/>
                </a:solidFill>
              </a:rPr>
              <a:t>propagate.one_fault</a:t>
            </a:r>
            <a:r>
              <a:rPr lang="en-US" dirty="0">
                <a:solidFill>
                  <a:schemeClr val="tx1"/>
                </a:solidFill>
              </a:rPr>
              <a:t>(mdl, fault, t) 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Results processing and visualization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ModelGraph</a:t>
            </a:r>
            <a:r>
              <a:rPr lang="en-US" dirty="0">
                <a:solidFill>
                  <a:schemeClr val="tx1"/>
                </a:solidFill>
              </a:rPr>
              <a:t>(mdl).draw()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plot.hist</a:t>
            </a:r>
            <a:r>
              <a:rPr lang="en-US" dirty="0">
                <a:solidFill>
                  <a:schemeClr val="tx1"/>
                </a:solidFill>
              </a:rPr>
              <a:t>(history)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122B242-5CD6-42DB-A53F-231BB3191CF2}"/>
              </a:ext>
            </a:extLst>
          </p:cNvPr>
          <p:cNvSpPr/>
          <p:nvPr/>
        </p:nvSpPr>
        <p:spPr>
          <a:xfrm>
            <a:off x="5281631" y="4912807"/>
            <a:ext cx="2423604" cy="13003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Simulation Modules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/sim/propagate.py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/sim/approach.py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/sim/search.py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1CD0CAC-98C0-4442-9753-3738841B0D2F}"/>
              </a:ext>
            </a:extLst>
          </p:cNvPr>
          <p:cNvSpPr/>
          <p:nvPr/>
        </p:nvSpPr>
        <p:spPr>
          <a:xfrm>
            <a:off x="8465308" y="4865914"/>
            <a:ext cx="2538707" cy="13003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Analysis Modules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/analyze/plot.py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/analyze/graph.py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/analyze/tabulate.py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F478BC-6B51-407E-A838-C81F687395C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2319343" y="3142669"/>
            <a:ext cx="0" cy="11859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12B11-1004-426B-A592-9EE37D5D6225}"/>
              </a:ext>
            </a:extLst>
          </p:cNvPr>
          <p:cNvSpPr txBox="1"/>
          <p:nvPr/>
        </p:nvSpPr>
        <p:spPr>
          <a:xfrm>
            <a:off x="816427" y="3719375"/>
            <a:ext cx="30058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Model, </a:t>
            </a:r>
            <a:r>
              <a:rPr lang="en-US" dirty="0" err="1"/>
              <a:t>FxnBlock</a:t>
            </a:r>
            <a:r>
              <a:rPr lang="en-US" dirty="0"/>
              <a:t>, Flow, State…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82FAAB-3F9F-45B5-B4B6-8A63E25BA0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22259" y="1884773"/>
            <a:ext cx="1502916" cy="6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82B6BE-68F7-42D9-A836-B5601F2DAE17}"/>
              </a:ext>
            </a:extLst>
          </p:cNvPr>
          <p:cNvSpPr txBox="1"/>
          <p:nvPr/>
        </p:nvSpPr>
        <p:spPr>
          <a:xfrm>
            <a:off x="3983478" y="1700107"/>
            <a:ext cx="8933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84030B-ACD1-49E9-BFF7-F3573FA8229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493433" y="3136524"/>
            <a:ext cx="0" cy="17762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223216-9717-4C42-94B9-1626AFE49D5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734662" y="3156857"/>
            <a:ext cx="0" cy="17090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CA3C83-A594-412D-9259-73E7F167A2BA}"/>
              </a:ext>
            </a:extLst>
          </p:cNvPr>
          <p:cNvSpPr txBox="1"/>
          <p:nvPr/>
        </p:nvSpPr>
        <p:spPr>
          <a:xfrm>
            <a:off x="5543604" y="3655562"/>
            <a:ext cx="2080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SampleApproach</a:t>
            </a:r>
            <a:r>
              <a:rPr lang="en-US" dirty="0"/>
              <a:t>, </a:t>
            </a:r>
            <a:r>
              <a:rPr lang="en-US" dirty="0" err="1"/>
              <a:t>one_fault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21BB88-BD25-F257-C447-D28801EDCAC1}"/>
              </a:ext>
            </a:extLst>
          </p:cNvPr>
          <p:cNvSpPr txBox="1"/>
          <p:nvPr/>
        </p:nvSpPr>
        <p:spPr>
          <a:xfrm>
            <a:off x="8679498" y="3655562"/>
            <a:ext cx="2080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hist(), </a:t>
            </a:r>
            <a:r>
              <a:rPr lang="en-US" dirty="0" err="1"/>
              <a:t>ModelGraph</a:t>
            </a:r>
            <a:r>
              <a:rPr lang="en-US" dirty="0"/>
              <a:t>,</a:t>
            </a:r>
          </a:p>
          <a:p>
            <a:r>
              <a:rPr lang="en-US" dirty="0" err="1"/>
              <a:t>fmea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9099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86D203-4C4C-408C-AAA4-C2AB373A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b="1124"/>
          <a:stretch/>
        </p:blipFill>
        <p:spPr>
          <a:xfrm>
            <a:off x="2361091" y="225993"/>
            <a:ext cx="6230834" cy="59052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2659D8-B2DB-4752-A8B3-2489B08AE953}"/>
              </a:ext>
            </a:extLst>
          </p:cNvPr>
          <p:cNvSpPr/>
          <p:nvPr/>
        </p:nvSpPr>
        <p:spPr>
          <a:xfrm>
            <a:off x="2361090" y="1573328"/>
            <a:ext cx="3392559" cy="13714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C62A0-2F61-4A71-A0B1-60E9AAEFB4E8}"/>
              </a:ext>
            </a:extLst>
          </p:cNvPr>
          <p:cNvSpPr/>
          <p:nvPr/>
        </p:nvSpPr>
        <p:spPr>
          <a:xfrm>
            <a:off x="5887874" y="467380"/>
            <a:ext cx="2190530" cy="25757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C9141-FEA2-4C3F-B992-0024BBBAE2C1}"/>
              </a:ext>
            </a:extLst>
          </p:cNvPr>
          <p:cNvSpPr/>
          <p:nvPr/>
        </p:nvSpPr>
        <p:spPr>
          <a:xfrm>
            <a:off x="2361090" y="3143995"/>
            <a:ext cx="6291461" cy="14027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76322-5CBC-4F55-B504-B1CE63E97F0E}"/>
              </a:ext>
            </a:extLst>
          </p:cNvPr>
          <p:cNvSpPr/>
          <p:nvPr/>
        </p:nvSpPr>
        <p:spPr>
          <a:xfrm>
            <a:off x="4386244" y="4781549"/>
            <a:ext cx="2105638" cy="137148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9FEAA-0EA3-466E-88AC-F01798A9A3CD}"/>
              </a:ext>
            </a:extLst>
          </p:cNvPr>
          <p:cNvSpPr/>
          <p:nvPr/>
        </p:nvSpPr>
        <p:spPr>
          <a:xfrm>
            <a:off x="3440297" y="5113229"/>
            <a:ext cx="945947" cy="54666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C886-4F04-41AB-857D-ECE02726E195}"/>
              </a:ext>
            </a:extLst>
          </p:cNvPr>
          <p:cNvSpPr/>
          <p:nvPr/>
        </p:nvSpPr>
        <p:spPr>
          <a:xfrm>
            <a:off x="6595956" y="4791424"/>
            <a:ext cx="1003272" cy="9964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EB927-49A9-4B49-B9D9-FF8A587ED265}"/>
              </a:ext>
            </a:extLst>
          </p:cNvPr>
          <p:cNvSpPr/>
          <p:nvPr/>
        </p:nvSpPr>
        <p:spPr>
          <a:xfrm>
            <a:off x="5993125" y="1323363"/>
            <a:ext cx="2017163" cy="8808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3FC92-7BAF-4287-B9CA-C3FF9E38E343}"/>
              </a:ext>
            </a:extLst>
          </p:cNvPr>
          <p:cNvSpPr/>
          <p:nvPr/>
        </p:nvSpPr>
        <p:spPr>
          <a:xfrm>
            <a:off x="5932499" y="553034"/>
            <a:ext cx="2077789" cy="5256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4E683-33E7-46AD-8F8E-D47C47FA81F2}"/>
              </a:ext>
            </a:extLst>
          </p:cNvPr>
          <p:cNvSpPr/>
          <p:nvPr/>
        </p:nvSpPr>
        <p:spPr>
          <a:xfrm>
            <a:off x="5974028" y="2462374"/>
            <a:ext cx="2036260" cy="4824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67A59D-C946-4A87-855B-2EB6F469DDBF}"/>
              </a:ext>
            </a:extLst>
          </p:cNvPr>
          <p:cNvSpPr/>
          <p:nvPr/>
        </p:nvSpPr>
        <p:spPr>
          <a:xfrm>
            <a:off x="6688431" y="2042590"/>
            <a:ext cx="626549" cy="5457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DBDCA-E487-4644-995B-2A8B4C819AEC}"/>
              </a:ext>
            </a:extLst>
          </p:cNvPr>
          <p:cNvSpPr/>
          <p:nvPr/>
        </p:nvSpPr>
        <p:spPr>
          <a:xfrm>
            <a:off x="6658118" y="970704"/>
            <a:ext cx="626549" cy="5457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31E54-2FCF-4A70-83F6-7E604C9DA7B9}"/>
              </a:ext>
            </a:extLst>
          </p:cNvPr>
          <p:cNvSpPr/>
          <p:nvPr/>
        </p:nvSpPr>
        <p:spPr>
          <a:xfrm>
            <a:off x="1102554" y="247765"/>
            <a:ext cx="3761056" cy="919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Model: </a:t>
            </a:r>
            <a:r>
              <a:rPr lang="en-US" dirty="0">
                <a:solidFill>
                  <a:schemeClr val="tx1"/>
                </a:solidFill>
              </a:rPr>
              <a:t>Agglomeration of Functions, Flows, and Hazard Metrics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01190B-310F-0D1F-3869-5336E01056F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863610" y="707409"/>
            <a:ext cx="1024264" cy="229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107415-FEE4-91A4-078A-7D4868D603FE}"/>
              </a:ext>
            </a:extLst>
          </p:cNvPr>
          <p:cNvCxnSpPr>
            <a:cxnSpLocks/>
          </p:cNvCxnSpPr>
          <p:nvPr/>
        </p:nvCxnSpPr>
        <p:spPr>
          <a:xfrm>
            <a:off x="2903484" y="1205901"/>
            <a:ext cx="0" cy="4032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72DAE71-C101-4229-549E-36534CD49233}"/>
              </a:ext>
            </a:extLst>
          </p:cNvPr>
          <p:cNvSpPr/>
          <p:nvPr/>
        </p:nvSpPr>
        <p:spPr>
          <a:xfrm>
            <a:off x="152214" y="5866730"/>
            <a:ext cx="3761056" cy="852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Component: </a:t>
            </a:r>
            <a:r>
              <a:rPr lang="en-US" dirty="0">
                <a:solidFill>
                  <a:schemeClr val="tx1"/>
                </a:solidFill>
              </a:rPr>
              <a:t>Sub-behavior internal to a Function with its own behaviors and properties,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36CE67-6B99-66D8-C11A-38D8120344DC}"/>
              </a:ext>
            </a:extLst>
          </p:cNvPr>
          <p:cNvCxnSpPr>
            <a:cxnSpLocks/>
          </p:cNvCxnSpPr>
          <p:nvPr/>
        </p:nvCxnSpPr>
        <p:spPr>
          <a:xfrm flipV="1">
            <a:off x="3929356" y="6153034"/>
            <a:ext cx="457781" cy="30175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1CF85D-CB82-03BC-A266-20803C89DE7E}"/>
              </a:ext>
            </a:extLst>
          </p:cNvPr>
          <p:cNvCxnSpPr>
            <a:cxnSpLocks/>
          </p:cNvCxnSpPr>
          <p:nvPr/>
        </p:nvCxnSpPr>
        <p:spPr>
          <a:xfrm flipH="1" flipV="1">
            <a:off x="7599228" y="5462695"/>
            <a:ext cx="411060" cy="459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C9151D-1B20-FED4-491B-AEFAF32215A2}"/>
              </a:ext>
            </a:extLst>
          </p:cNvPr>
          <p:cNvCxnSpPr>
            <a:cxnSpLocks/>
          </p:cNvCxnSpPr>
          <p:nvPr/>
        </p:nvCxnSpPr>
        <p:spPr>
          <a:xfrm flipH="1" flipV="1">
            <a:off x="8010286" y="1945759"/>
            <a:ext cx="763424" cy="48619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1C9704-EA6F-D15D-EAF4-321904A9BDCD}"/>
              </a:ext>
            </a:extLst>
          </p:cNvPr>
          <p:cNvCxnSpPr>
            <a:cxnSpLocks/>
          </p:cNvCxnSpPr>
          <p:nvPr/>
        </p:nvCxnSpPr>
        <p:spPr>
          <a:xfrm flipH="1">
            <a:off x="8652551" y="3181478"/>
            <a:ext cx="783865" cy="86800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489C4A-C92E-4F85-77DF-D44F46CFFF86}"/>
              </a:ext>
            </a:extLst>
          </p:cNvPr>
          <p:cNvCxnSpPr>
            <a:cxnSpLocks/>
          </p:cNvCxnSpPr>
          <p:nvPr/>
        </p:nvCxnSpPr>
        <p:spPr>
          <a:xfrm flipH="1" flipV="1">
            <a:off x="7336373" y="2577498"/>
            <a:ext cx="1180662" cy="232991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BB0ED7B-3E8B-CFD8-F947-19D3CDA1C33B}"/>
              </a:ext>
            </a:extLst>
          </p:cNvPr>
          <p:cNvSpPr/>
          <p:nvPr/>
        </p:nvSpPr>
        <p:spPr>
          <a:xfrm>
            <a:off x="8010286" y="4868622"/>
            <a:ext cx="3917117" cy="919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Flow: </a:t>
            </a:r>
            <a:r>
              <a:rPr lang="en-US" dirty="0">
                <a:solidFill>
                  <a:schemeClr val="tx1"/>
                </a:solidFill>
              </a:rPr>
              <a:t>Data Structures (inputs/outputs) that connect Functions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B3951B-A22F-C4EA-1A39-FF84D7392A61}"/>
              </a:ext>
            </a:extLst>
          </p:cNvPr>
          <p:cNvSpPr/>
          <p:nvPr/>
        </p:nvSpPr>
        <p:spPr>
          <a:xfrm>
            <a:off x="8357653" y="2431949"/>
            <a:ext cx="3761055" cy="919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Function: </a:t>
            </a:r>
            <a:r>
              <a:rPr lang="en-US" dirty="0">
                <a:solidFill>
                  <a:schemeClr val="tx1"/>
                </a:solidFill>
              </a:rPr>
              <a:t>Defines high-level system behaviors as well as failure modes and component architectures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38B42A-AF1F-004F-9F96-F27057EF9D9F}"/>
              </a:ext>
            </a:extLst>
          </p:cNvPr>
          <p:cNvCxnSpPr>
            <a:cxnSpLocks/>
          </p:cNvCxnSpPr>
          <p:nvPr/>
        </p:nvCxnSpPr>
        <p:spPr>
          <a:xfrm>
            <a:off x="3032218" y="5427944"/>
            <a:ext cx="441032" cy="193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3BED53B-69DC-458E-FB3B-BFA996A327B8}"/>
              </a:ext>
            </a:extLst>
          </p:cNvPr>
          <p:cNvSpPr/>
          <p:nvPr/>
        </p:nvSpPr>
        <p:spPr>
          <a:xfrm>
            <a:off x="264597" y="5018313"/>
            <a:ext cx="2898547" cy="769596"/>
          </a:xfrm>
          <a:prstGeom prst="rect">
            <a:avLst/>
          </a:prstGeom>
          <a:solidFill>
            <a:srgbClr val="CCCCFF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State: </a:t>
            </a:r>
            <a:r>
              <a:rPr lang="en-US" dirty="0">
                <a:solidFill>
                  <a:schemeClr val="tx1"/>
                </a:solidFill>
              </a:rPr>
              <a:t>Entries that define Function/Flow state 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728A5F-01AE-49A0-E20F-F9DCE817D6B0}"/>
              </a:ext>
            </a:extLst>
          </p:cNvPr>
          <p:cNvSpPr/>
          <p:nvPr/>
        </p:nvSpPr>
        <p:spPr>
          <a:xfrm>
            <a:off x="6624619" y="5136303"/>
            <a:ext cx="945947" cy="54666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754629-3719-49B2-264E-06AE21B4CE67}"/>
              </a:ext>
            </a:extLst>
          </p:cNvPr>
          <p:cNvSpPr/>
          <p:nvPr/>
        </p:nvSpPr>
        <p:spPr>
          <a:xfrm>
            <a:off x="3407925" y="4765487"/>
            <a:ext cx="1003272" cy="9964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1" grpId="0" animBg="1"/>
      <p:bldP spid="24" grpId="0" animBg="1"/>
      <p:bldP spid="37" grpId="0" animBg="1"/>
      <p:bldP spid="35" grpId="0" animBg="1"/>
      <p:bldP spid="36" grpId="0" animBg="1"/>
      <p:bldP spid="53" grpId="0" animBg="1"/>
      <p:bldP spid="56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5A03-5A28-46B1-AAFC-7417AC2B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Fault Propagation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55C8780-8A40-402F-A65B-5DFF471D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37" y="2533101"/>
            <a:ext cx="8441414" cy="420160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2DE22-DE48-4B04-B362-CE953892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2ECE-C27A-4FBC-A5B7-24ADD502157D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E407F-462F-4768-8039-6005D21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96A40D-F9AA-4A6C-BDA7-6B7D47C6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Behaviors defined in .behavior(), .</a:t>
            </a:r>
            <a:r>
              <a:rPr lang="en-US" dirty="0" err="1"/>
              <a:t>static_behavior</a:t>
            </a:r>
            <a:r>
              <a:rPr lang="en-US" dirty="0"/>
              <a:t>(), and .</a:t>
            </a:r>
            <a:r>
              <a:rPr lang="en-US" dirty="0" err="1"/>
              <a:t>condfaults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Stored in </a:t>
            </a:r>
            <a:r>
              <a:rPr lang="en-US" dirty="0" err="1"/>
              <a:t>mdl.staticfxns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0A97-77C4-4E67-94DA-2D0072EB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Fault Propagation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085D01-F403-4D53-B13F-6E5F02CE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66" y="1605641"/>
            <a:ext cx="5253356" cy="511583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B689-DA2E-485D-B459-0653D545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7213-7DC7-4566-B4E8-39CBEF03CE40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10EE-E25A-4759-AFB7-904801DC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8DF4BE-6367-4702-B6D2-C29E0964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5922818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Defined in .</a:t>
            </a:r>
            <a:r>
              <a:rPr lang="en-US" dirty="0" err="1"/>
              <a:t>dynamic_behavior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Runs once per timestep in a user-specified order.</a:t>
            </a:r>
          </a:p>
          <a:p>
            <a:pPr marL="0" indent="0">
              <a:buNone/>
            </a:pPr>
            <a:r>
              <a:rPr lang="en-US" dirty="0"/>
              <a:t>Accessible in </a:t>
            </a:r>
            <a:r>
              <a:rPr lang="en-US" dirty="0" err="1"/>
              <a:t>mdl.dynamicfxns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</a:t>
            </a:r>
          </a:p>
          <a:p>
            <a:pPr marL="0" indent="0">
              <a:buNone/>
            </a:pPr>
            <a:r>
              <a:rPr lang="en-US" dirty="0"/>
              <a:t>Static/Dynamic propagation can be visualized using </a:t>
            </a:r>
            <a:r>
              <a:rPr lang="en-US" dirty="0" err="1"/>
              <a:t>rd.graph.exec_order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110-B99B-4195-BF2F-4BA75ECC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Open and instantiate pump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54A1-0394-4F7C-9153-CE0CAC4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/>
          <a:lstStyle/>
          <a:p>
            <a:r>
              <a:rPr lang="en-US" dirty="0"/>
              <a:t>Review code:</a:t>
            </a:r>
          </a:p>
          <a:p>
            <a:pPr lvl="1"/>
            <a:r>
              <a:rPr lang="en-US" dirty="0"/>
              <a:t>See pump code defining the Pump model class</a:t>
            </a:r>
          </a:p>
          <a:p>
            <a:pPr lvl="1"/>
            <a:r>
              <a:rPr lang="en-US" dirty="0"/>
              <a:t>See pump code defining </a:t>
            </a:r>
            <a:r>
              <a:rPr lang="en-US" dirty="0" err="1"/>
              <a:t>MoveWater</a:t>
            </a:r>
            <a:r>
              <a:rPr lang="en-US" dirty="0"/>
              <a:t> function class</a:t>
            </a:r>
          </a:p>
          <a:p>
            <a:r>
              <a:rPr lang="en-US" dirty="0"/>
              <a:t>Open tutorial notebook</a:t>
            </a:r>
          </a:p>
          <a:p>
            <a:pPr lvl="1"/>
            <a:r>
              <a:rPr lang="en-US" dirty="0" err="1"/>
              <a:t>Tutorial_unfilled.ipynb</a:t>
            </a:r>
            <a:endParaRPr lang="en-US" dirty="0"/>
          </a:p>
          <a:p>
            <a:r>
              <a:rPr lang="en-US" dirty="0"/>
              <a:t>Instantiate the model</a:t>
            </a:r>
          </a:p>
          <a:p>
            <a:pPr lvl="1"/>
            <a:r>
              <a:rPr lang="en-US" dirty="0"/>
              <a:t>mdl = Pump()</a:t>
            </a:r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Try different parameters! Change things!</a:t>
            </a:r>
          </a:p>
          <a:p>
            <a:pPr lvl="1"/>
            <a:r>
              <a:rPr lang="en-US" dirty="0"/>
              <a:t>What does the model directory look like? </a:t>
            </a:r>
            <a:r>
              <a:rPr lang="en-US" dirty="0" err="1"/>
              <a:t>dir</a:t>
            </a:r>
            <a:r>
              <a:rPr lang="en-US" dirty="0"/>
              <a:t>(mdl)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8896-E84E-444B-891E-EFE2C9D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9849-58D3-4F19-9398-5C19541DD8B5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E850E-6593-450A-B187-79D6E0C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Quantify Resilience With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6/14/2023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B4413AAFFE34B9A5E0B87EBB2BF4F" ma:contentTypeVersion="0" ma:contentTypeDescription="Create a new document." ma:contentTypeScope="" ma:versionID="9632435baf965c6c093711282b9a86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47a0f10127d9e30d85633090e67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728C9A-7C9B-4A99-A7F5-4857043C7D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07AEC1-3868-4489-99AA-F6101CBA6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2B7266E-DF44-460A-A16F-F5ABEAF9A56A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3115</Words>
  <Application>Microsoft Office PowerPoint</Application>
  <PresentationFormat>Widescreen</PresentationFormat>
  <Paragraphs>454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Arial Nova</vt:lpstr>
      <vt:lpstr>Bahnschrift</vt:lpstr>
      <vt:lpstr>Bahnschrift Condensed</vt:lpstr>
      <vt:lpstr>Bahnschrift Light</vt:lpstr>
      <vt:lpstr>Bahnschrift Light Condensed</vt:lpstr>
      <vt:lpstr>Bahnschrift SemiBold</vt:lpstr>
      <vt:lpstr>Bahnschrift SemiBold Condensed</vt:lpstr>
      <vt:lpstr>Bahnschrift SemiBold SemiConden</vt:lpstr>
      <vt:lpstr>Bahnschrift SemiCondensed</vt:lpstr>
      <vt:lpstr>Bahnschrift SemiLight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Static Fault Propagation</vt:lpstr>
      <vt:lpstr>Dynamic Fault Propagation</vt:lpstr>
      <vt:lpstr>Activity: Open and instantiate pump model</vt:lpstr>
      <vt:lpstr>Goal: Quantify Resilience With Simulation</vt:lpstr>
      <vt:lpstr>Simulation—things to consider</vt:lpstr>
      <vt:lpstr>Simulation types</vt:lpstr>
      <vt:lpstr>Fault propagation aspects</vt:lpstr>
      <vt:lpstr>Behavioral Simulation Methods</vt:lpstr>
      <vt:lpstr>Simulation types</vt:lpstr>
      <vt:lpstr>Definition of a fault sampling approach</vt:lpstr>
      <vt:lpstr>Definition of a nominal sampling approach</vt:lpstr>
      <vt:lpstr>Activity: Propagate faults in the model</vt:lpstr>
      <vt:lpstr>Visualization, Quantification, Processing</vt:lpstr>
      <vt:lpstr>/resultdisp</vt:lpstr>
      <vt:lpstr>plot.py</vt:lpstr>
      <vt:lpstr>graph.py</vt:lpstr>
      <vt:lpstr>tabulate.py</vt:lpstr>
      <vt:lpstr>Activity: Visualize the results</vt:lpstr>
      <vt:lpstr>Further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fmdtools</dc:title>
  <dc:creator>Hulse, Daniel E. (ARC-TI)</dc:creator>
  <cp:lastModifiedBy>Hulse, Daniel E. (ARC-TI)</cp:lastModifiedBy>
  <cp:revision>139</cp:revision>
  <dcterms:created xsi:type="dcterms:W3CDTF">2020-07-06T18:15:45Z</dcterms:created>
  <dcterms:modified xsi:type="dcterms:W3CDTF">2023-06-15T01:47:16Z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0x0101002F0B4413AAFFE34B9A5E0B87EBB2BF4F</vt:lpwstr>
  </property>
</Properties>
</file>