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  <p:sldId id="503" r:id="rId16"/>
    <p:sldId id="504" r:id="rId17"/>
    <p:sldId id="500" r:id="rId18"/>
    <p:sldId id="501" r:id="rId19"/>
    <p:sldId id="5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02"/>
    <a:srgbClr val="F91900"/>
    <a:srgbClr val="E890E8"/>
    <a:srgbClr val="FA7676"/>
    <a:srgbClr val="FFFFFF"/>
    <a:srgbClr val="E997E9"/>
    <a:srgbClr val="F1D9F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7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12/11/2024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12/11/2024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12/11/2024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/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parameter_sample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fault_sample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4550374" y="5155292"/>
            <a:ext cx="3091249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</a:t>
            </a:r>
          </a:p>
          <a:p>
            <a:r>
              <a:rPr lang="en-US" b="1" dirty="0" err="1"/>
              <a:t>propagate.nested_sample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8716097" y="1525889"/>
            <a:ext cx="3475903" cy="514577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/graph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Graph-based visualizations.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8651" y="1525890"/>
            <a:ext cx="2972008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Analysis and save/load of simulation results.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and analyzing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3106132" y="1525889"/>
            <a:ext cx="2775564" cy="393537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Construction of analyses based on samples.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Comparison: </a:t>
            </a:r>
            <a:r>
              <a:rPr lang="en-US" sz="1600" dirty="0">
                <a:solidFill>
                  <a:schemeClr val="tx1"/>
                </a:solidFill>
              </a:rPr>
              <a:t>Class for comparing different metrics over different scenarios in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Faultsample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NominalEnvelope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Class for determining nominal envelope of system over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9855" y="6092619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BFB8611-F122-DA60-B3A7-D1B438994E2D}"/>
              </a:ext>
            </a:extLst>
          </p:cNvPr>
          <p:cNvSpPr/>
          <p:nvPr/>
        </p:nvSpPr>
        <p:spPr>
          <a:xfrm>
            <a:off x="1" y="186340"/>
            <a:ext cx="12117786" cy="88498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Basic analysis utilities (plotting, calculations,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 used throughout.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26" y="614503"/>
            <a:ext cx="1745673" cy="398790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8183204-4E4B-7B56-7B2B-3F31B77B5F17}"/>
              </a:ext>
            </a:extLst>
          </p:cNvPr>
          <p:cNvSpPr/>
          <p:nvPr/>
        </p:nvSpPr>
        <p:spPr>
          <a:xfrm>
            <a:off x="8651" y="4042063"/>
            <a:ext cx="2983884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history.py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simulation histories.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logging and analyzing results from a simulation specified by tracking options.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4E68D44-CB30-B882-061B-B957F2F5E7F9}"/>
              </a:ext>
            </a:extLst>
          </p:cNvPr>
          <p:cNvSpPr/>
          <p:nvPr/>
        </p:nvSpPr>
        <p:spPr>
          <a:xfrm>
            <a:off x="6021537" y="1525887"/>
            <a:ext cx="2570566" cy="29297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phases.py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Analysis of phases of operation in the system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PhaseMap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for interacting with model phases of operation for sampling and analysis.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from_hist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method for generating </a:t>
            </a:r>
            <a:r>
              <a:rPr lang="en-US" sz="1600" dirty="0" err="1">
                <a:solidFill>
                  <a:schemeClr val="tx1"/>
                </a:solidFill>
              </a:rPr>
              <a:t>PhaseMaps</a:t>
            </a:r>
            <a:r>
              <a:rPr lang="en-US" sz="1600" dirty="0">
                <a:solidFill>
                  <a:schemeClr val="tx1"/>
                </a:solidFill>
              </a:rPr>
              <a:t> from throughout a model.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57C6E-272A-E11E-08CB-25C971DB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6" y="441593"/>
            <a:ext cx="1399404" cy="6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ndas (software) - Wikipedia">
            <a:extLst>
              <a:ext uri="{FF2B5EF4-FFF2-40B4-BE49-F238E27FC236}">
                <a16:creationId xmlns:a16="http://schemas.microsoft.com/office/drawing/2014/main" id="{CDB94E6C-B997-7EC8-724A-FEEE54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85" y="504865"/>
            <a:ext cx="1529234" cy="6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119A8-D698-909E-D2E5-9508E7CCF5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494655" y="107132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DEE9E-9CD5-A418-7DE6-54DC87DBDECE}"/>
              </a:ext>
            </a:extLst>
          </p:cNvPr>
          <p:cNvCxnSpPr>
            <a:cxnSpLocks/>
          </p:cNvCxnSpPr>
          <p:nvPr/>
        </p:nvCxnSpPr>
        <p:spPr>
          <a:xfrm flipV="1">
            <a:off x="4493914" y="1071324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6D77-39E5-E0D2-3362-41F2D037FA64}"/>
              </a:ext>
            </a:extLst>
          </p:cNvPr>
          <p:cNvCxnSpPr>
            <a:cxnSpLocks/>
          </p:cNvCxnSpPr>
          <p:nvPr/>
        </p:nvCxnSpPr>
        <p:spPr>
          <a:xfrm flipV="1">
            <a:off x="729889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440F6-58FA-B609-7BBD-EF997BE1457C}"/>
              </a:ext>
            </a:extLst>
          </p:cNvPr>
          <p:cNvCxnSpPr>
            <a:cxnSpLocks/>
          </p:cNvCxnSpPr>
          <p:nvPr/>
        </p:nvCxnSpPr>
        <p:spPr>
          <a:xfrm flipV="1">
            <a:off x="1397673" y="359991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081A5-594D-F87A-A434-1549C23E144B}"/>
              </a:ext>
            </a:extLst>
          </p:cNvPr>
          <p:cNvCxnSpPr>
            <a:cxnSpLocks/>
          </p:cNvCxnSpPr>
          <p:nvPr/>
        </p:nvCxnSpPr>
        <p:spPr>
          <a:xfrm flipV="1">
            <a:off x="1046652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6FCDDE0-2BC9-7D13-3256-1274F9535E88}"/>
              </a:ext>
            </a:extLst>
          </p:cNvPr>
          <p:cNvSpPr/>
          <p:nvPr/>
        </p:nvSpPr>
        <p:spPr>
          <a:xfrm>
            <a:off x="8804525" y="3392414"/>
            <a:ext cx="3324001" cy="113969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base.py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Generic graph-based visualizations.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displaying and interacting with graphs.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1836C59-11E6-FBBE-895B-14262CF2A8D7}"/>
              </a:ext>
            </a:extLst>
          </p:cNvPr>
          <p:cNvSpPr/>
          <p:nvPr/>
        </p:nvSpPr>
        <p:spPr>
          <a:xfrm>
            <a:off x="8716097" y="2149559"/>
            <a:ext cx="1742359" cy="80037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label.py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Defines graph labels.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8279F10-B53E-23F2-92DF-C0404D68590C}"/>
              </a:ext>
            </a:extLst>
          </p:cNvPr>
          <p:cNvSpPr/>
          <p:nvPr/>
        </p:nvSpPr>
        <p:spPr>
          <a:xfrm>
            <a:off x="8804525" y="4914191"/>
            <a:ext cx="3324001" cy="113969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Graph visualizations for models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to represent model constructs as graphs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6DF5D43-C707-DDDB-8DFA-5BC6597D438F}"/>
              </a:ext>
            </a:extLst>
          </p:cNvPr>
          <p:cNvSpPr/>
          <p:nvPr/>
        </p:nvSpPr>
        <p:spPr>
          <a:xfrm>
            <a:off x="10458575" y="2143581"/>
            <a:ext cx="1742358" cy="80037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style.py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Defines node and edge styles.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4125A-EAED-FF7E-18A7-EFF67A7FB8C9}"/>
              </a:ext>
            </a:extLst>
          </p:cNvPr>
          <p:cNvCxnSpPr>
            <a:cxnSpLocks/>
          </p:cNvCxnSpPr>
          <p:nvPr/>
        </p:nvCxnSpPr>
        <p:spPr>
          <a:xfrm flipV="1">
            <a:off x="9513325" y="2943956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53837F-3657-A60D-41A1-BA981EA87136}"/>
              </a:ext>
            </a:extLst>
          </p:cNvPr>
          <p:cNvCxnSpPr>
            <a:cxnSpLocks/>
          </p:cNvCxnSpPr>
          <p:nvPr/>
        </p:nvCxnSpPr>
        <p:spPr>
          <a:xfrm flipV="1">
            <a:off x="11329754" y="2937849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5C5F95-ADB8-495F-227D-B258CCF4A766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0458456" y="4532109"/>
            <a:ext cx="8070" cy="382082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E3E3584-227D-7E46-0587-6F88879284F0}"/>
              </a:ext>
            </a:extLst>
          </p:cNvPr>
          <p:cNvSpPr/>
          <p:nvPr/>
        </p:nvSpPr>
        <p:spPr>
          <a:xfrm>
            <a:off x="646999" y="4990293"/>
            <a:ext cx="1583017" cy="347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E2ED7F-4DC9-2335-F24F-A1C31AA19CD2}"/>
              </a:ext>
            </a:extLst>
          </p:cNvPr>
          <p:cNvSpPr/>
          <p:nvPr/>
        </p:nvSpPr>
        <p:spPr>
          <a:xfrm>
            <a:off x="613775" y="4704663"/>
            <a:ext cx="2334698" cy="347847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FDA4EB-098B-1E78-EDBE-908157E2832A}"/>
              </a:ext>
            </a:extLst>
          </p:cNvPr>
          <p:cNvSpPr/>
          <p:nvPr/>
        </p:nvSpPr>
        <p:spPr>
          <a:xfrm>
            <a:off x="646999" y="4101560"/>
            <a:ext cx="4100829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0A73A-8B97-E20D-C276-F3F28FF97A4D}"/>
              </a:ext>
            </a:extLst>
          </p:cNvPr>
          <p:cNvSpPr/>
          <p:nvPr/>
        </p:nvSpPr>
        <p:spPr>
          <a:xfrm>
            <a:off x="5145561" y="1938114"/>
            <a:ext cx="4992785" cy="334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E456E-4943-61DF-34C0-62DB5DA7A545}"/>
              </a:ext>
            </a:extLst>
          </p:cNvPr>
          <p:cNvSpPr/>
          <p:nvPr/>
        </p:nvSpPr>
        <p:spPr>
          <a:xfrm>
            <a:off x="5145562" y="1367209"/>
            <a:ext cx="26477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08E9D8-9C65-7752-4B6F-87BEE9AB394D}"/>
              </a:ext>
            </a:extLst>
          </p:cNvPr>
          <p:cNvSpPr/>
          <p:nvPr/>
        </p:nvSpPr>
        <p:spPr>
          <a:xfrm>
            <a:off x="994561" y="1214301"/>
            <a:ext cx="865097" cy="5678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4D2E71-19F1-3EBF-3C2C-0079DFF87A09}"/>
              </a:ext>
            </a:extLst>
          </p:cNvPr>
          <p:cNvSpPr/>
          <p:nvPr/>
        </p:nvSpPr>
        <p:spPr>
          <a:xfrm>
            <a:off x="1809557" y="1214301"/>
            <a:ext cx="653726" cy="567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88504-BF51-14F1-B1F5-5BF81B37EC09}"/>
              </a:ext>
            </a:extLst>
          </p:cNvPr>
          <p:cNvSpPr/>
          <p:nvPr/>
        </p:nvSpPr>
        <p:spPr>
          <a:xfrm>
            <a:off x="2375490" y="1214301"/>
            <a:ext cx="1468722" cy="5678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70845-5D0F-5ACA-9BCF-31CFC714FB7B}"/>
              </a:ext>
            </a:extLst>
          </p:cNvPr>
          <p:cNvSpPr/>
          <p:nvPr/>
        </p:nvSpPr>
        <p:spPr>
          <a:xfrm>
            <a:off x="764651" y="956664"/>
            <a:ext cx="3900652" cy="933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StateName</a:t>
            </a:r>
            <a:r>
              <a:rPr lang="en-US" sz="1600" dirty="0"/>
              <a:t>(State):</a:t>
            </a:r>
          </a:p>
          <a:p>
            <a:r>
              <a:rPr lang="en-US" sz="1600" dirty="0"/>
              <a:t>    varname1: float = 1.0</a:t>
            </a:r>
          </a:p>
          <a:p>
            <a:r>
              <a:rPr lang="en-US" sz="1600" dirty="0"/>
              <a:t>    varname2: str = “</a:t>
            </a:r>
            <a:r>
              <a:rPr lang="en-US" sz="1600" dirty="0" err="1"/>
              <a:t>default_value</a:t>
            </a:r>
            <a:r>
              <a:rPr lang="en-US" sz="1600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4A9F2-AB40-E7B4-93E6-86058C2BEB8C}"/>
              </a:ext>
            </a:extLst>
          </p:cNvPr>
          <p:cNvSpPr/>
          <p:nvPr/>
        </p:nvSpPr>
        <p:spPr>
          <a:xfrm>
            <a:off x="5026521" y="884341"/>
            <a:ext cx="5533509" cy="1287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ParameterName</a:t>
            </a:r>
            <a:r>
              <a:rPr lang="en-US" sz="1600" dirty="0"/>
              <a:t>(Parameter):</a:t>
            </a:r>
          </a:p>
          <a:p>
            <a:r>
              <a:rPr lang="en-US" sz="1600" dirty="0"/>
              <a:t>    varname1: float = 1.0</a:t>
            </a:r>
          </a:p>
          <a:p>
            <a:r>
              <a:rPr lang="en-US" sz="1600" dirty="0"/>
              <a:t>    varname1_range = (0.0, 10.0)</a:t>
            </a:r>
          </a:p>
          <a:p>
            <a:r>
              <a:rPr lang="en-US" sz="1600" dirty="0"/>
              <a:t>    varname2 : str = “</a:t>
            </a:r>
            <a:r>
              <a:rPr lang="en-US" sz="1600" dirty="0" err="1"/>
              <a:t>default_value</a:t>
            </a:r>
            <a:r>
              <a:rPr lang="en-US" sz="1600" dirty="0"/>
              <a:t>”</a:t>
            </a:r>
          </a:p>
          <a:p>
            <a:r>
              <a:rPr lang="en-US" sz="1600" dirty="0"/>
              <a:t>    varname2_set = (“</a:t>
            </a:r>
            <a:r>
              <a:rPr lang="en-US" sz="1600" dirty="0" err="1"/>
              <a:t>default_value</a:t>
            </a:r>
            <a:r>
              <a:rPr lang="en-US" sz="1600" dirty="0"/>
              <a:t>”, “</a:t>
            </a:r>
            <a:r>
              <a:rPr lang="en-US" sz="1600" dirty="0" err="1"/>
              <a:t>other_possible_value</a:t>
            </a:r>
            <a:r>
              <a:rPr lang="en-US" sz="1600" dirty="0"/>
              <a:t>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32F1-90B0-DA8E-3B66-8C9633111125}"/>
              </a:ext>
            </a:extLst>
          </p:cNvPr>
          <p:cNvSpPr/>
          <p:nvPr/>
        </p:nvSpPr>
        <p:spPr>
          <a:xfrm>
            <a:off x="438079" y="4018053"/>
            <a:ext cx="5533509" cy="1287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ModeName</a:t>
            </a:r>
            <a:r>
              <a:rPr lang="en-US" sz="1600" dirty="0"/>
              <a:t>(Mode):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fm_args</a:t>
            </a:r>
            <a:r>
              <a:rPr lang="en-US" sz="1600" dirty="0"/>
              <a:t> = {‘fault_1’: (0.001, 200.0),</a:t>
            </a:r>
          </a:p>
          <a:p>
            <a:r>
              <a:rPr lang="en-US" sz="1600" dirty="0"/>
              <a:t>	    ‘fault_2’: 0.00001, 100.0, {‘on’: 1.0}}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opermodes</a:t>
            </a:r>
            <a:r>
              <a:rPr lang="en-US" sz="1600" dirty="0"/>
              <a:t> = [“off”, “on”]</a:t>
            </a:r>
          </a:p>
          <a:p>
            <a:r>
              <a:rPr lang="en-US" sz="1600" dirty="0"/>
              <a:t>    mode: str = “off”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65AE3-4F9A-EDD0-019A-5A7994D97D75}"/>
              </a:ext>
            </a:extLst>
          </p:cNvPr>
          <p:cNvSpPr txBox="1"/>
          <p:nvPr/>
        </p:nvSpPr>
        <p:spPr>
          <a:xfrm>
            <a:off x="289055" y="225584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classes are used to represent variables (called fields) that change over time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4FEB2-B158-D527-32D3-6F942715F958}"/>
              </a:ext>
            </a:extLst>
          </p:cNvPr>
          <p:cNvSpPr txBox="1"/>
          <p:nvPr/>
        </p:nvSpPr>
        <p:spPr>
          <a:xfrm>
            <a:off x="5283555" y="95362"/>
            <a:ext cx="54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 classes are used to represent variables that don’t change over time, with similar syntax to States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ECC82-9084-E2C6-CAF2-AA2E726052B8}"/>
              </a:ext>
            </a:extLst>
          </p:cNvPr>
          <p:cNvSpPr txBox="1"/>
          <p:nvPr/>
        </p:nvSpPr>
        <p:spPr>
          <a:xfrm>
            <a:off x="344774" y="3219160"/>
            <a:ext cx="5856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classes are used to represent modes (faults and operational modes) that could occur in the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57048-6292-CD42-0F46-CBCFA871371E}"/>
              </a:ext>
            </a:extLst>
          </p:cNvPr>
          <p:cNvSpPr/>
          <p:nvPr/>
        </p:nvSpPr>
        <p:spPr>
          <a:xfrm>
            <a:off x="438079" y="2034988"/>
            <a:ext cx="1287889" cy="521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F69E7-6A81-066C-FC09-D8FFFC050E51}"/>
              </a:ext>
            </a:extLst>
          </p:cNvPr>
          <p:cNvSpPr/>
          <p:nvPr/>
        </p:nvSpPr>
        <p:spPr>
          <a:xfrm>
            <a:off x="1809557" y="2040292"/>
            <a:ext cx="1287889" cy="5216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 type or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42B17-396E-6512-A2B8-923EEFEF084B}"/>
              </a:ext>
            </a:extLst>
          </p:cNvPr>
          <p:cNvSpPr/>
          <p:nvPr/>
        </p:nvSpPr>
        <p:spPr>
          <a:xfrm>
            <a:off x="3142607" y="2034988"/>
            <a:ext cx="1287889" cy="5216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initial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E0321-99F7-ED50-3F09-17A712A75D57}"/>
              </a:ext>
            </a:extLst>
          </p:cNvPr>
          <p:cNvCxnSpPr>
            <a:cxnSpLocks/>
          </p:cNvCxnSpPr>
          <p:nvPr/>
        </p:nvCxnSpPr>
        <p:spPr>
          <a:xfrm flipV="1">
            <a:off x="1427109" y="1761807"/>
            <a:ext cx="0" cy="286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C921A3-553F-51CB-BFC2-9DDA8D52E77E}"/>
              </a:ext>
            </a:extLst>
          </p:cNvPr>
          <p:cNvCxnSpPr>
            <a:cxnSpLocks/>
          </p:cNvCxnSpPr>
          <p:nvPr/>
        </p:nvCxnSpPr>
        <p:spPr>
          <a:xfrm flipV="1">
            <a:off x="2136420" y="1723204"/>
            <a:ext cx="0" cy="3255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E668A8-9C40-21D8-275F-DC363707A2E6}"/>
              </a:ext>
            </a:extLst>
          </p:cNvPr>
          <p:cNvCxnSpPr>
            <a:cxnSpLocks/>
          </p:cNvCxnSpPr>
          <p:nvPr/>
        </p:nvCxnSpPr>
        <p:spPr>
          <a:xfrm flipV="1">
            <a:off x="3361425" y="1761806"/>
            <a:ext cx="0" cy="286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CA6D54C-73E7-F1A4-75FC-2D6AE5C0E7F5}"/>
              </a:ext>
            </a:extLst>
          </p:cNvPr>
          <p:cNvSpPr/>
          <p:nvPr/>
        </p:nvSpPr>
        <p:spPr>
          <a:xfrm>
            <a:off x="8676496" y="1267352"/>
            <a:ext cx="3411894" cy="521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varname1_range defines allowable range for the variable varname1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457197-5BC2-81D4-8BDF-3136762C4A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793276" y="1528153"/>
            <a:ext cx="883220" cy="11398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07B8E-3DA1-8361-A75E-DE9C3C869472}"/>
              </a:ext>
            </a:extLst>
          </p:cNvPr>
          <p:cNvSpPr/>
          <p:nvPr/>
        </p:nvSpPr>
        <p:spPr>
          <a:xfrm>
            <a:off x="5214557" y="2530578"/>
            <a:ext cx="4854792" cy="334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varname2_set defines allowable values for the field varname2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7CBD60-B28E-AE5F-819B-E8BD8B2414C7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641953" y="2272208"/>
            <a:ext cx="1" cy="25837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16940-3C78-5CE3-EE3F-B3D9B83A216E}"/>
              </a:ext>
            </a:extLst>
          </p:cNvPr>
          <p:cNvSpPr/>
          <p:nvPr/>
        </p:nvSpPr>
        <p:spPr>
          <a:xfrm>
            <a:off x="5801318" y="4088555"/>
            <a:ext cx="4900894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Dictionary of fault names and their optional properties (rate, repair cost, phases they could occur and their rates)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C6AB08-9845-2B2C-83A9-7C465BC32BB2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4747828" y="4423437"/>
            <a:ext cx="1053490" cy="10682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A1009E7-841C-B432-336E-5EE4C7C50728}"/>
              </a:ext>
            </a:extLst>
          </p:cNvPr>
          <p:cNvSpPr/>
          <p:nvPr/>
        </p:nvSpPr>
        <p:spPr>
          <a:xfrm>
            <a:off x="5801318" y="4776505"/>
            <a:ext cx="3921180" cy="347847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List of potential operational modes (if multiple)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EA0CCF-AEFC-69E3-BF3D-5904354ADCCD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948473" y="4906580"/>
            <a:ext cx="2852845" cy="43849"/>
          </a:xfrm>
          <a:prstGeom prst="straightConnector1">
            <a:avLst/>
          </a:prstGeom>
          <a:ln w="38100">
            <a:solidFill>
              <a:srgbClr val="F91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5448C8D-658C-BEBE-C7E5-E785FDD5473B}"/>
              </a:ext>
            </a:extLst>
          </p:cNvPr>
          <p:cNvSpPr/>
          <p:nvPr/>
        </p:nvSpPr>
        <p:spPr>
          <a:xfrm>
            <a:off x="5801317" y="5135015"/>
            <a:ext cx="3566617" cy="347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mode (if multiple modes/not nominal)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0CFA39-6CF8-D764-D9D7-5B6B7790AB18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2230016" y="5198660"/>
            <a:ext cx="3571301" cy="110279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9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5E7D8F-7178-C0FA-3C79-7BC494D2EE9F}"/>
              </a:ext>
            </a:extLst>
          </p:cNvPr>
          <p:cNvSpPr/>
          <p:nvPr/>
        </p:nvSpPr>
        <p:spPr>
          <a:xfrm>
            <a:off x="964163" y="2011624"/>
            <a:ext cx="3626498" cy="55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6D857-88DA-B68B-F22B-703A29FCCABD}"/>
              </a:ext>
            </a:extLst>
          </p:cNvPr>
          <p:cNvSpPr/>
          <p:nvPr/>
        </p:nvSpPr>
        <p:spPr>
          <a:xfrm>
            <a:off x="881967" y="2688349"/>
            <a:ext cx="5285570" cy="1089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FC196C-C8D8-5A27-5F55-F9FA6125A8AF}"/>
              </a:ext>
            </a:extLst>
          </p:cNvPr>
          <p:cNvSpPr/>
          <p:nvPr/>
        </p:nvSpPr>
        <p:spPr>
          <a:xfrm>
            <a:off x="994846" y="2378458"/>
            <a:ext cx="2349924" cy="318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986DC6C-1BE0-BE94-FAB1-0037AA89F8FF}"/>
              </a:ext>
            </a:extLst>
          </p:cNvPr>
          <p:cNvSpPr/>
          <p:nvPr/>
        </p:nvSpPr>
        <p:spPr>
          <a:xfrm>
            <a:off x="1104123" y="1587759"/>
            <a:ext cx="1188098" cy="410613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DAFC3-4513-6A0A-BD32-2807BA04FCBE}"/>
              </a:ext>
            </a:extLst>
          </p:cNvPr>
          <p:cNvSpPr/>
          <p:nvPr/>
        </p:nvSpPr>
        <p:spPr>
          <a:xfrm>
            <a:off x="857957" y="1395203"/>
            <a:ext cx="5337571" cy="25921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FlowName</a:t>
            </a:r>
            <a:r>
              <a:rPr lang="en-US" sz="1600" dirty="0"/>
              <a:t>(Flow):</a:t>
            </a:r>
          </a:p>
          <a:p>
            <a:r>
              <a:rPr lang="en-US" sz="1600" dirty="0"/>
              <a:t>    __slots__ = 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StateName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 = </a:t>
            </a:r>
            <a:r>
              <a:rPr lang="en-US" sz="1600" dirty="0" err="1"/>
              <a:t>ParameterName</a:t>
            </a:r>
            <a:r>
              <a:rPr lang="en-US" sz="1600" dirty="0"/>
              <a:t>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  <a:endParaRPr lang="en-US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37B1DDA-981F-C8FD-739D-8709EDF53B4B}"/>
              </a:ext>
            </a:extLst>
          </p:cNvPr>
          <p:cNvSpPr/>
          <p:nvPr/>
        </p:nvSpPr>
        <p:spPr>
          <a:xfrm>
            <a:off x="6651007" y="1203650"/>
            <a:ext cx="4982547" cy="794722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Classes in </a:t>
            </a:r>
            <a:r>
              <a:rPr lang="en-US" sz="1400" dirty="0" err="1">
                <a:solidFill>
                  <a:prstClr val="black"/>
                </a:solidFill>
                <a:latin typeface="Calibri" panose="020F0502020204030204"/>
              </a:rPr>
              <a:t>fmdtools</a:t>
            </a: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 rely heavily on __slots__ for performance and type-safety. If no non-standard attributes are added, leave this blank.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14D8BB3-EA70-3278-5DC5-1A5F44600170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2292221" y="1601011"/>
            <a:ext cx="4358786" cy="204012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7F11E-A072-A4AD-F38A-E3E4DF026A82}"/>
              </a:ext>
            </a:extLst>
          </p:cNvPr>
          <p:cNvSpPr/>
          <p:nvPr/>
        </p:nvSpPr>
        <p:spPr>
          <a:xfrm>
            <a:off x="6653122" y="2066925"/>
            <a:ext cx="4602318" cy="630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container classes play specific Flow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p corresponds to a parameter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1143D-39EF-EF61-5A8C-1F769C7E2B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545732" y="2323532"/>
            <a:ext cx="2107390" cy="5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A68BA-1FEA-C881-36F8-4A1E9300C7D7}"/>
              </a:ext>
            </a:extLst>
          </p:cNvPr>
          <p:cNvSpPr/>
          <p:nvPr/>
        </p:nvSpPr>
        <p:spPr>
          <a:xfrm>
            <a:off x="6977578" y="3987316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Flow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flow.i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9163A-33FF-1950-9ACC-BF0584A16ED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719665" y="3215938"/>
            <a:ext cx="1257913" cy="1141704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4E031-A442-C267-76D9-5349371FBA62}"/>
              </a:ext>
            </a:extLst>
          </p:cNvPr>
          <p:cNvSpPr/>
          <p:nvPr/>
        </p:nvSpPr>
        <p:spPr>
          <a:xfrm>
            <a:off x="6651007" y="2749676"/>
            <a:ext cx="5152219" cy="10894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parameter during model instantiation.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FA92A-F557-0EE4-FF2D-62C6EE1362E2}"/>
              </a:ext>
            </a:extLst>
          </p:cNvPr>
          <p:cNvCxnSpPr>
            <a:cxnSpLocks/>
          </p:cNvCxnSpPr>
          <p:nvPr/>
        </p:nvCxnSpPr>
        <p:spPr>
          <a:xfrm flipH="1" flipV="1">
            <a:off x="3228392" y="2586456"/>
            <a:ext cx="3422615" cy="371346"/>
          </a:xfrm>
          <a:prstGeom prst="straightConnector1">
            <a:avLst/>
          </a:prstGeom>
          <a:ln w="38100">
            <a:solidFill>
              <a:srgbClr val="FF8A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7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693A252-A017-976B-7771-035403786F0E}"/>
              </a:ext>
            </a:extLst>
          </p:cNvPr>
          <p:cNvSpPr/>
          <p:nvPr/>
        </p:nvSpPr>
        <p:spPr>
          <a:xfrm>
            <a:off x="4029199" y="337102"/>
            <a:ext cx="2304426" cy="459800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860814" y="5838288"/>
            <a:ext cx="6392648" cy="85694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830098" y="5073270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9639FBB-FEB5-DA38-1257-27E1770ED7AB}"/>
              </a:ext>
            </a:extLst>
          </p:cNvPr>
          <p:cNvSpPr/>
          <p:nvPr/>
        </p:nvSpPr>
        <p:spPr>
          <a:xfrm>
            <a:off x="3823439" y="2886436"/>
            <a:ext cx="6430023" cy="219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4036872" y="2386227"/>
            <a:ext cx="3639847" cy="488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036873" y="2161579"/>
            <a:ext cx="1976763" cy="2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036873" y="1876641"/>
            <a:ext cx="2601157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7DC22-740F-82D7-A00D-42CF44D23CA6}"/>
              </a:ext>
            </a:extLst>
          </p:cNvPr>
          <p:cNvSpPr/>
          <p:nvPr/>
        </p:nvSpPr>
        <p:spPr>
          <a:xfrm>
            <a:off x="4036873" y="1414401"/>
            <a:ext cx="4225772" cy="488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036874" y="669126"/>
            <a:ext cx="2601156" cy="745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815764" y="132784"/>
            <a:ext cx="6436682" cy="654702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FunctionName</a:t>
            </a:r>
            <a:r>
              <a:rPr lang="en-US" sz="1600" dirty="0"/>
              <a:t>(Function):</a:t>
            </a:r>
          </a:p>
          <a:p>
            <a:r>
              <a:rPr lang="en-US" sz="1600" dirty="0"/>
              <a:t>    __slots__ =(‘flowname1’,)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FunctionState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container_m</a:t>
            </a:r>
            <a:r>
              <a:rPr lang="en-US" sz="1600" dirty="0"/>
              <a:t> = </a:t>
            </a:r>
            <a:r>
              <a:rPr lang="en-US" sz="1600" dirty="0" err="1"/>
              <a:t>FunctionMode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container_t</a:t>
            </a:r>
            <a:r>
              <a:rPr lang="en-US" sz="1600" dirty="0"/>
              <a:t> = </a:t>
            </a:r>
            <a:r>
              <a:rPr lang="en-US" sz="1600" dirty="0" err="1"/>
              <a:t>FunctionTime</a:t>
            </a:r>
            <a:endParaRPr lang="en-US" sz="1600" dirty="0"/>
          </a:p>
          <a:p>
            <a:r>
              <a:rPr lang="en-US" sz="1600" dirty="0"/>
              <a:t>    flow_flowname1 = FlowClass1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flownames</a:t>
            </a:r>
            <a:r>
              <a:rPr lang="en-US" sz="1600" dirty="0"/>
              <a:t> = {“outsideflowname”:”flowname1”}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 </a:t>
            </a: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init_block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&lt;e.g., </a:t>
            </a:r>
            <a:r>
              <a:rPr lang="en-US" sz="1600" dirty="0" err="1"/>
              <a:t>self.s.x</a:t>
            </a:r>
            <a:r>
              <a:rPr lang="en-US" sz="1600" dirty="0"/>
              <a:t> = 2.0&gt;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static_behavior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static propagation steps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dynamic_behavior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dynamic propagation steps</a:t>
            </a:r>
          </a:p>
          <a:p>
            <a:r>
              <a:rPr lang="en-US" sz="1600" dirty="0"/>
              <a:t>     def behavior(self,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static propagation step (same as </a:t>
            </a:r>
            <a:r>
              <a:rPr lang="en-US" sz="1600" dirty="0" err="1">
                <a:highlight>
                  <a:srgbClr val="00FFFF"/>
                </a:highlight>
              </a:rPr>
              <a:t>static_behavior</a:t>
            </a:r>
            <a:r>
              <a:rPr lang="en-US" sz="1600" dirty="0">
                <a:highlight>
                  <a:srgbClr val="00FFFF"/>
                </a:highlight>
              </a:rPr>
              <a:t>)</a:t>
            </a:r>
            <a:endParaRPr lang="en-US" sz="1600" dirty="0"/>
          </a:p>
          <a:p>
            <a:r>
              <a:rPr lang="en-US" sz="1600" dirty="0"/>
              <a:t>    def </a:t>
            </a:r>
            <a:r>
              <a:rPr lang="en-US" sz="1600" dirty="0" err="1"/>
              <a:t>condfaults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in both static and dynamic propagation steps prior to behaviors and internal fault propagation (to components  and actions)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151599" y="2003056"/>
            <a:ext cx="3328941" cy="141089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parameter during model instantiation.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27A4B-E6D1-E3FB-020B-333E46CFE23E}"/>
              </a:ext>
            </a:extLst>
          </p:cNvPr>
          <p:cNvSpPr/>
          <p:nvPr/>
        </p:nvSpPr>
        <p:spPr>
          <a:xfrm>
            <a:off x="257946" y="525811"/>
            <a:ext cx="3222594" cy="13256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flow_XXX</a:t>
            </a:r>
            <a:r>
              <a:rPr lang="en-US" sz="1400" dirty="0">
                <a:solidFill>
                  <a:schemeClr val="tx1"/>
                </a:solidFill>
              </a:rPr>
              <a:t> is used to append a </a:t>
            </a:r>
            <a:r>
              <a:rPr lang="en-US" sz="1400" b="1" dirty="0">
                <a:solidFill>
                  <a:schemeClr val="tx1"/>
                </a:solidFill>
              </a:rPr>
              <a:t>flow </a:t>
            </a:r>
            <a:r>
              <a:rPr lang="en-US" sz="1400" dirty="0">
                <a:solidFill>
                  <a:schemeClr val="tx1"/>
                </a:solidFill>
              </a:rPr>
              <a:t>of given type that is named XXX to the function class. If the flow(s) has a different name outside the function (optional), </a:t>
            </a:r>
            <a:r>
              <a:rPr lang="en-US" sz="1400" dirty="0" err="1">
                <a:solidFill>
                  <a:schemeClr val="tx1"/>
                </a:solidFill>
              </a:rPr>
              <a:t>flownames</a:t>
            </a:r>
            <a:r>
              <a:rPr lang="en-US" sz="1400" dirty="0">
                <a:solidFill>
                  <a:schemeClr val="tx1"/>
                </a:solidFill>
              </a:rPr>
              <a:t> matches the external name to the internal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278397" y="758555"/>
            <a:ext cx="4602318" cy="630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classes play specific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8240869" y="2313204"/>
            <a:ext cx="3639846" cy="867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Optional</a:t>
            </a:r>
            <a:r>
              <a:rPr lang="en-US" sz="1400" dirty="0">
                <a:solidFill>
                  <a:schemeClr val="tx1"/>
                </a:solidFill>
              </a:rPr>
              <a:t> method to call to set up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in ways not already defined by role </a:t>
            </a:r>
            <a:r>
              <a:rPr lang="en-US" sz="1400" dirty="0" err="1">
                <a:solidFill>
                  <a:schemeClr val="tx1"/>
                </a:solidFill>
              </a:rPr>
              <a:t>initalization</a:t>
            </a:r>
            <a:r>
              <a:rPr lang="en-US" sz="1400" dirty="0">
                <a:solidFill>
                  <a:schemeClr val="tx1"/>
                </a:solidFill>
              </a:rPr>
              <a:t> (e.g., attaching local </a:t>
            </a:r>
            <a:r>
              <a:rPr lang="en-US" sz="1400" dirty="0" err="1">
                <a:solidFill>
                  <a:schemeClr val="tx1"/>
                </a:solidFill>
              </a:rPr>
              <a:t>MultiFlows</a:t>
            </a:r>
            <a:r>
              <a:rPr lang="en-US" sz="1400" dirty="0">
                <a:solidFill>
                  <a:schemeClr val="tx1"/>
                </a:solidFill>
              </a:rPr>
              <a:t> or setting initial values for States from Parameter)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 flipV="1">
            <a:off x="6638030" y="1041764"/>
            <a:ext cx="640367" cy="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3E556-B5AF-E72D-AC7A-7B463B25E468}"/>
              </a:ext>
            </a:extLst>
          </p:cNvPr>
          <p:cNvCxnSpPr>
            <a:cxnSpLocks/>
          </p:cNvCxnSpPr>
          <p:nvPr/>
        </p:nvCxnSpPr>
        <p:spPr>
          <a:xfrm>
            <a:off x="3446694" y="1658664"/>
            <a:ext cx="644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3480540" y="2272550"/>
            <a:ext cx="6101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 flipH="1">
            <a:off x="6638030" y="2003056"/>
            <a:ext cx="18332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 flipH="1">
            <a:off x="7676719" y="2677020"/>
            <a:ext cx="5641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CDA26-7188-7FC2-53F5-F949AB4666D7}"/>
              </a:ext>
            </a:extLst>
          </p:cNvPr>
          <p:cNvSpPr/>
          <p:nvPr/>
        </p:nvSpPr>
        <p:spPr>
          <a:xfrm>
            <a:off x="257946" y="3693884"/>
            <a:ext cx="3040112" cy="952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the </a:t>
            </a:r>
            <a:r>
              <a:rPr lang="en-US" sz="1400" b="1" dirty="0">
                <a:solidFill>
                  <a:schemeClr val="tx1"/>
                </a:solidFill>
              </a:rPr>
              <a:t>behavior</a:t>
            </a:r>
            <a:r>
              <a:rPr lang="en-US" sz="1400" dirty="0">
                <a:solidFill>
                  <a:schemeClr val="tx1"/>
                </a:solidFill>
              </a:rPr>
              <a:t> of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and thus simulate at each time-step of the simulation.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4D921-7315-0CD4-C005-045DA48F73E2}"/>
              </a:ext>
            </a:extLst>
          </p:cNvPr>
          <p:cNvCxnSpPr>
            <a:cxnSpLocks/>
          </p:cNvCxnSpPr>
          <p:nvPr/>
        </p:nvCxnSpPr>
        <p:spPr>
          <a:xfrm>
            <a:off x="3284738" y="4239718"/>
            <a:ext cx="5387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256648" y="5010793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fxnname.i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8480026" y="1572546"/>
            <a:ext cx="3400689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Only necessary when the </a:t>
            </a:r>
            <a:r>
              <a:rPr lang="en-US" sz="1400" dirty="0" err="1">
                <a:solidFill>
                  <a:schemeClr val="tx1"/>
                </a:solidFill>
              </a:rPr>
              <a:t>functionblock</a:t>
            </a:r>
            <a:r>
              <a:rPr lang="en-US" sz="1400" dirty="0">
                <a:solidFill>
                  <a:schemeClr val="tx1"/>
                </a:solidFill>
              </a:rPr>
              <a:t> will be simulated individually.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300089" y="5435810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258934" y="5860828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when simulated individually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317536" y="6209647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0C69ACA-439D-0139-BDDC-92349E69443D}"/>
              </a:ext>
            </a:extLst>
          </p:cNvPr>
          <p:cNvSpPr/>
          <p:nvPr/>
        </p:nvSpPr>
        <p:spPr>
          <a:xfrm>
            <a:off x="7153705" y="295911"/>
            <a:ext cx="3614416" cy="459800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Tuple of flows must be specified in __slots__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2D07A8-4272-9244-7C8A-5D29FC870D5D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6327490" y="512074"/>
            <a:ext cx="826215" cy="13737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7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967375" y="5113373"/>
            <a:ext cx="6697853" cy="843940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926869" y="3841426"/>
            <a:ext cx="6738360" cy="117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3926869" y="2024202"/>
            <a:ext cx="6738360" cy="1723919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158792" y="1765140"/>
            <a:ext cx="2628088" cy="20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158792" y="1480201"/>
            <a:ext cx="3233595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158792" y="1256969"/>
            <a:ext cx="2177618" cy="190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904298" y="659248"/>
            <a:ext cx="6738360" cy="523811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ArchitectureName</a:t>
            </a:r>
            <a:r>
              <a:rPr lang="en-US" sz="1600" dirty="0"/>
              <a:t>(</a:t>
            </a:r>
            <a:r>
              <a:rPr lang="en-US" sz="1600" dirty="0" err="1"/>
              <a:t>FunctionArchitecture</a:t>
            </a:r>
            <a:r>
              <a:rPr lang="en-US" sz="1600" dirty="0"/>
              <a:t>):</a:t>
            </a:r>
          </a:p>
          <a:p>
            <a:r>
              <a:rPr lang="en-US" sz="1600" dirty="0"/>
              <a:t>    __slots__ = ()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= </a:t>
            </a:r>
            <a:r>
              <a:rPr lang="en-US" sz="1600" dirty="0" err="1"/>
              <a:t>ModelParam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</a:t>
            </a:r>
            <a:r>
              <a:rPr lang="en-US" sz="1600" dirty="0">
                <a:sym typeface="Wingdings" panose="05000000000000000000" pitchFamily="2" charset="2"/>
              </a:rPr>
              <a:t> 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[“</a:t>
            </a:r>
            <a:r>
              <a:rPr lang="en-US" sz="1600" dirty="0" err="1"/>
              <a:t>fxns</a:t>
            </a:r>
            <a:r>
              <a:rPr lang="en-US" sz="1600" dirty="0"/>
              <a:t>”, “flows]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init_architecture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self.add_flow</a:t>
            </a:r>
            <a:r>
              <a:rPr lang="en-US" sz="1600" dirty="0"/>
              <a:t>(“</a:t>
            </a:r>
            <a:r>
              <a:rPr lang="en-US" sz="1600" dirty="0" err="1"/>
              <a:t>flowname</a:t>
            </a:r>
            <a:r>
              <a:rPr lang="en-US" sz="1600" dirty="0"/>
              <a:t>”, </a:t>
            </a:r>
            <a:r>
              <a:rPr lang="en-US" sz="1600" dirty="0" err="1"/>
              <a:t>FlowClass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self.add_fxn</a:t>
            </a:r>
            <a:r>
              <a:rPr lang="en-US" sz="1600" dirty="0"/>
              <a:t>(“</a:t>
            </a:r>
            <a:r>
              <a:rPr lang="en-US" sz="1600" dirty="0" err="1"/>
              <a:t>functionname</a:t>
            </a:r>
            <a:r>
              <a:rPr lang="en-US" sz="1600" dirty="0"/>
              <a:t>”, </a:t>
            </a:r>
            <a:r>
              <a:rPr lang="en-US" sz="1600" dirty="0" err="1"/>
              <a:t>FunctionClass</a:t>
            </a:r>
            <a:r>
              <a:rPr lang="en-US" sz="1600" dirty="0"/>
              <a:t>, “flowname1”, “flowname2”)</a:t>
            </a:r>
          </a:p>
          <a:p>
            <a:r>
              <a:rPr lang="en-US" sz="1600" dirty="0"/>
              <a:t>        …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(self, time):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(e.g., </a:t>
            </a:r>
            <a:r>
              <a:rPr lang="en-US" sz="1600" dirty="0" err="1">
                <a:highlight>
                  <a:srgbClr val="00FF00"/>
                </a:highlight>
              </a:rPr>
              <a:t>self.fxns</a:t>
            </a:r>
            <a:r>
              <a:rPr lang="en-US" sz="1600" dirty="0">
                <a:highlight>
                  <a:srgbClr val="00FF00"/>
                </a:highlight>
              </a:rPr>
              <a:t>[“</a:t>
            </a:r>
            <a:r>
              <a:rPr lang="en-US" sz="1600" dirty="0" err="1">
                <a:highlight>
                  <a:srgbClr val="00FF00"/>
                </a:highlight>
              </a:rPr>
              <a:t>functionname</a:t>
            </a:r>
            <a:r>
              <a:rPr lang="en-US" sz="1600" dirty="0">
                <a:highlight>
                  <a:srgbClr val="00FF00"/>
                </a:highlight>
              </a:rPr>
              <a:t>”].</a:t>
            </a:r>
            <a:r>
              <a:rPr lang="en-US" sz="1600" dirty="0" err="1">
                <a:highlight>
                  <a:srgbClr val="00FF00"/>
                </a:highlight>
              </a:rPr>
              <a:t>s.state</a:t>
            </a:r>
            <a:r>
              <a:rPr lang="en-US" sz="1600" dirty="0">
                <a:highlight>
                  <a:srgbClr val="00FF00"/>
                </a:highlight>
              </a:rPr>
              <a:t>&gt;threshold)</a:t>
            </a:r>
          </a:p>
          <a:p>
            <a:r>
              <a:rPr lang="en-US" sz="1600" dirty="0">
                <a:highlight>
                  <a:srgbClr val="00FF00"/>
                </a:highlight>
              </a:rPr>
              <a:t> which is logged in the history and may be used to terminate simulations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find_classification</a:t>
            </a:r>
            <a:r>
              <a:rPr lang="en-US" sz="1600" dirty="0"/>
              <a:t>(self, time):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7917287" y="1646681"/>
            <a:ext cx="4076593" cy="940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Model history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391562" y="1200510"/>
            <a:ext cx="4602318" cy="488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Points to a Parameter representing immutable model characteristics instantiated at the start of the simulation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206463" y="2237173"/>
            <a:ext cx="3505864" cy="1265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to </a:t>
            </a:r>
            <a:r>
              <a:rPr lang="en-US" sz="1400" b="1" dirty="0">
                <a:solidFill>
                  <a:schemeClr val="tx1"/>
                </a:solidFill>
              </a:rPr>
              <a:t>instantiate the model and define its structure: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add_flow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add_fxn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function and attach connected flows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550429" y="1391515"/>
            <a:ext cx="841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6868160" y="1865950"/>
            <a:ext cx="1049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>
            <a:off x="3232338" y="1588244"/>
            <a:ext cx="887340" cy="231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>
            <a:off x="3655541" y="2976800"/>
            <a:ext cx="3021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380854" y="4106849"/>
            <a:ext cx="3040112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Model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modelname.i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170143" y="1049485"/>
            <a:ext cx="3391491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Defines max time of the simulation, along with phases, timestep, units, etc.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18989" y="4542303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380854" y="5119296"/>
            <a:ext cx="3038135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the model.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39456" y="5468115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FB04EC17-F5F6-0A39-5B99-E68F6BE22164}"/>
              </a:ext>
            </a:extLst>
          </p:cNvPr>
          <p:cNvSpPr/>
          <p:nvPr/>
        </p:nvSpPr>
        <p:spPr>
          <a:xfrm>
            <a:off x="7716416" y="900686"/>
            <a:ext cx="4208105" cy="323245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Architecture classes are usually given empty __slots__</a:t>
            </a:r>
            <a:endParaRPr 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0CE01FD0-30F7-753A-50DC-A9D1A9D4403A}"/>
              </a:ext>
            </a:extLst>
          </p:cNvPr>
          <p:cNvCxnSpPr>
            <a:cxnSpLocks/>
            <a:stCxn id="2" idx="1"/>
          </p:cNvCxnSpPr>
          <p:nvPr/>
        </p:nvCxnSpPr>
        <p:spPr>
          <a:xfrm flipH="1">
            <a:off x="5467739" y="1062309"/>
            <a:ext cx="2248677" cy="21740"/>
          </a:xfrm>
          <a:prstGeom prst="straightConnector1">
            <a:avLst/>
          </a:prstGeom>
          <a:ln w="38100">
            <a:solidFill>
              <a:srgbClr val="FA767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with solid fill">
            <a:extLst>
              <a:ext uri="{FF2B5EF4-FFF2-40B4-BE49-F238E27FC236}">
                <a16:creationId xmlns:a16="http://schemas.microsoft.com/office/drawing/2014/main" id="{DA0E0B71-A98D-B995-DDF2-253CF5BE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368" y="2029461"/>
            <a:ext cx="1864982" cy="1864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7204D-DFB5-F93C-D662-481BFB6A3CDF}"/>
              </a:ext>
            </a:extLst>
          </p:cNvPr>
          <p:cNvSpPr txBox="1"/>
          <p:nvPr/>
        </p:nvSpPr>
        <p:spPr>
          <a:xfrm>
            <a:off x="2556233" y="3862046"/>
            <a:ext cx="91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Flexible</a:t>
            </a:r>
          </a:p>
        </p:txBody>
      </p:sp>
      <p:pic>
        <p:nvPicPr>
          <p:cNvPr id="10" name="Graphic 9" descr="Rocket with solid fill">
            <a:extLst>
              <a:ext uri="{FF2B5EF4-FFF2-40B4-BE49-F238E27FC236}">
                <a16:creationId xmlns:a16="http://schemas.microsoft.com/office/drawing/2014/main" id="{772436F9-6958-3152-D093-73CA42DAD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7509" y="2029461"/>
            <a:ext cx="1783080" cy="1783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6AD1F-3A57-9725-EC9F-D9DF530E661D}"/>
              </a:ext>
            </a:extLst>
          </p:cNvPr>
          <p:cNvSpPr txBox="1"/>
          <p:nvPr/>
        </p:nvSpPr>
        <p:spPr>
          <a:xfrm>
            <a:off x="5245284" y="3858262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Powerful</a:t>
            </a:r>
          </a:p>
        </p:txBody>
      </p:sp>
      <p:pic>
        <p:nvPicPr>
          <p:cNvPr id="13" name="Graphic 12" descr="Workflow with solid fill">
            <a:extLst>
              <a:ext uri="{FF2B5EF4-FFF2-40B4-BE49-F238E27FC236}">
                <a16:creationId xmlns:a16="http://schemas.microsoft.com/office/drawing/2014/main" id="{A17820C9-5CBF-52CA-A3CE-A45C05C24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1749" y="2029461"/>
            <a:ext cx="1864982" cy="18649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8E9C69-C27B-67D7-C5AA-09000679A8C8}"/>
              </a:ext>
            </a:extLst>
          </p:cNvPr>
          <p:cNvSpPr txBox="1"/>
          <p:nvPr/>
        </p:nvSpPr>
        <p:spPr>
          <a:xfrm>
            <a:off x="8042538" y="3862046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15919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573404" y="2915230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626781" y="1839433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1219201" y="5957778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626781" y="3241215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987750" y="3234126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297173" y="4625164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5092995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987749" y="3241215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391786" y="4133164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626781" y="3588491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989326" y="3345224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532600" y="4239606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709375" y="517176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668372" y="4902870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674573" y="3970657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723085" y="3191145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415072" y="4281714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791586" y="1496387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955603" y="2892027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5059068" y="2472592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881485" y="2143740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631774" y="4328655"/>
            <a:ext cx="3380504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/define/block/function.py,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/define/flow/base.py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/define/architecture/function.py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History.plot_line</a:t>
            </a:r>
            <a:r>
              <a:rPr lang="en-US" dirty="0">
                <a:solidFill>
                  <a:schemeClr val="tx1"/>
                </a:solidFill>
              </a:rPr>
              <a:t>(‘value’)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/sim/sample.py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40370" y="4912807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319343" y="3142669"/>
            <a:ext cx="2683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472336"/>
            <a:ext cx="3005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FunctionArchitecture</a:t>
            </a:r>
            <a:r>
              <a:rPr lang="en-US" dirty="0"/>
              <a:t>, Function,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2278" y="1561606"/>
            <a:ext cx="89332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9724" y="3203750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ParameterSample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PhaseMap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264597" y="247765"/>
            <a:ext cx="4599013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err="1">
                <a:solidFill>
                  <a:schemeClr val="tx1"/>
                </a:solidFill>
              </a:rPr>
              <a:t>FunctionArchitecture</a:t>
            </a:r>
            <a:r>
              <a:rPr lang="en-US" sz="2400" b="1" dirty="0">
                <a:solidFill>
                  <a:schemeClr val="tx1"/>
                </a:solidFill>
              </a:rPr>
              <a:t>: </a:t>
            </a:r>
            <a:r>
              <a:rPr lang="en-US" dirty="0">
                <a:solidFill>
                  <a:schemeClr val="tx1"/>
                </a:solidFill>
              </a:rPr>
              <a:t>Agglomeration of Functions, Flows, and Hazard Metrics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>
            <a:off x="4863610" y="707409"/>
            <a:ext cx="1024264" cy="22919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205901"/>
            <a:ext cx="0" cy="40324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152214" y="5866730"/>
            <a:ext cx="3761056" cy="85280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Component: </a:t>
            </a:r>
            <a:r>
              <a:rPr lang="en-US" dirty="0">
                <a:solidFill>
                  <a:schemeClr val="tx1"/>
                </a:solidFill>
              </a:rPr>
              <a:t>Sub-behavior internal to a Function with its own behaviors and properties, </a:t>
            </a:r>
            <a:r>
              <a:rPr lang="en-US" dirty="0" err="1">
                <a:solidFill>
                  <a:schemeClr val="tx1"/>
                </a:solidFill>
              </a:rPr>
              <a:t>etc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 flipV="1">
            <a:off x="3929356" y="6153034"/>
            <a:ext cx="457781" cy="301755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180662" cy="2329913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8010286" y="4868622"/>
            <a:ext cx="3917117" cy="9192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Flow: </a:t>
            </a:r>
            <a:r>
              <a:rPr lang="en-US" dirty="0">
                <a:solidFill>
                  <a:schemeClr val="tx1"/>
                </a:solidFill>
              </a:rPr>
              <a:t>Data Structures (inputs/outputs) that connect Functions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357653" y="2431949"/>
            <a:ext cx="3761055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Function: </a:t>
            </a:r>
            <a:r>
              <a:rPr lang="en-US" dirty="0">
                <a:solidFill>
                  <a:schemeClr val="tx1"/>
                </a:solidFill>
              </a:rPr>
              <a:t>Defines high-level system behaviors as well as failure modes and component architectures</a:t>
            </a:r>
            <a:endParaRPr lang="en-US" sz="3200" dirty="0">
              <a:solidFill>
                <a:schemeClr val="tx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</p:cNvCxnSpPr>
          <p:nvPr/>
        </p:nvCxnSpPr>
        <p:spPr>
          <a:xfrm>
            <a:off x="3032218" y="5427944"/>
            <a:ext cx="441032" cy="193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264597" y="5018313"/>
            <a:ext cx="2898547" cy="769596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State: </a:t>
            </a:r>
            <a:r>
              <a:rPr lang="en-US" dirty="0">
                <a:solidFill>
                  <a:schemeClr val="tx1"/>
                </a:solidFill>
              </a:rPr>
              <a:t>Entries that define Function/Flow state  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12/11/2024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12/11/2024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12/11/2024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4106</TotalTime>
  <Words>2170</Words>
  <Application>Microsoft Office PowerPoint</Application>
  <PresentationFormat>Widescreen</PresentationFormat>
  <Paragraphs>285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{he, him} (ARC-TI)</cp:lastModifiedBy>
  <cp:revision>176</cp:revision>
  <dcterms:created xsi:type="dcterms:W3CDTF">2020-07-06T18:15:45Z</dcterms:created>
  <dcterms:modified xsi:type="dcterms:W3CDTF">2024-12-11T23:04:47Z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