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94" r:id="rId6"/>
    <p:sldId id="260" r:id="rId7"/>
    <p:sldId id="261" r:id="rId8"/>
    <p:sldId id="258" r:id="rId9"/>
    <p:sldId id="259" r:id="rId10"/>
    <p:sldId id="262" r:id="rId11"/>
    <p:sldId id="291" r:id="rId12"/>
    <p:sldId id="264" r:id="rId13"/>
    <p:sldId id="266" r:id="rId14"/>
    <p:sldId id="288" r:id="rId15"/>
    <p:sldId id="292" r:id="rId16"/>
    <p:sldId id="265" r:id="rId17"/>
    <p:sldId id="267" r:id="rId18"/>
    <p:sldId id="268" r:id="rId19"/>
    <p:sldId id="269" r:id="rId20"/>
    <p:sldId id="273" r:id="rId21"/>
    <p:sldId id="271" r:id="rId22"/>
    <p:sldId id="272" r:id="rId23"/>
    <p:sldId id="270" r:id="rId24"/>
    <p:sldId id="274" r:id="rId25"/>
    <p:sldId id="289" r:id="rId26"/>
    <p:sldId id="275" r:id="rId27"/>
    <p:sldId id="276" r:id="rId28"/>
    <p:sldId id="277" r:id="rId29"/>
    <p:sldId id="278" r:id="rId30"/>
    <p:sldId id="279" r:id="rId31"/>
    <p:sldId id="290" r:id="rId32"/>
    <p:sldId id="280" r:id="rId33"/>
    <p:sldId id="281" r:id="rId34"/>
    <p:sldId id="282" r:id="rId35"/>
    <p:sldId id="284" r:id="rId36"/>
    <p:sldId id="285" r:id="rId37"/>
    <p:sldId id="287" r:id="rId38"/>
    <p:sldId id="283" r:id="rId39"/>
    <p:sldId id="29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34940-7EB6-4F66-B055-7EE601967BB1}" v="5" dt="2020-07-06T22:45:4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esignEngrLab/fmdtool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ignEngrLab/fmdtool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signEngrLab/fmdtools/tree/main/docs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3828048" TargetMode="External"/><Relationship Id="rId2" Type="http://schemas.openxmlformats.org/officeDocument/2006/relationships/hyperlink" Target="https://github.com/DesignEngrLab/fmdtool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01D9E6-B851-4346-8C74-3C68B06C02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 to resilience modelling, simulation, and visualization in Python with </a:t>
            </a:r>
            <a:r>
              <a:rPr lang="en-US" dirty="0" err="1"/>
              <a:t>fmdtools</a:t>
            </a:r>
            <a:endParaRPr lang="en-US" dirty="0"/>
          </a:p>
          <a:p>
            <a:endParaRPr lang="en-US" dirty="0"/>
          </a:p>
          <a:p>
            <a:r>
              <a:rPr lang="en-US" dirty="0"/>
              <a:t>Author: Daniel Hulse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E2B349-D13F-4BF3-AD27-D2C335FC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765" y="1300798"/>
            <a:ext cx="3366469" cy="18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86896-F8A1-4858-9A61-B951C573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8EDFA-43D4-4D4C-AB0B-BD3EBC9D8CE3}" type="datetime1">
              <a:rPr lang="en-US" smtClean="0"/>
              <a:t>4/14/2021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FDE4-9F4B-4FCE-979C-0C6B1E07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6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B5B885-72E6-4D02-9AD5-25A747C30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" t="764" r="486"/>
          <a:stretch/>
        </p:blipFill>
        <p:spPr>
          <a:xfrm>
            <a:off x="1351280" y="71120"/>
            <a:ext cx="9794240" cy="671576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06D8EC-0919-4EA7-AEC9-5C0BCF797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05396-F9EA-4187-AD29-B18C11E87E95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4A3EB1-8F7F-4CA9-B4D3-2702F487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472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11AF0-3CB8-4EF2-BDEB-E9B393A9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381B-2697-40CC-8228-4CFF419CE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3356" y="1825625"/>
            <a:ext cx="575374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2"/>
              </a:rPr>
              <a:t>github.com/</a:t>
            </a:r>
            <a:r>
              <a:rPr lang="en-US" sz="2400" dirty="0" err="1">
                <a:hlinkClick r:id="rId2"/>
              </a:rPr>
              <a:t>DesignEngrLab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fmdtools</a:t>
            </a:r>
            <a:endParaRPr lang="en-US" sz="2400" dirty="0"/>
          </a:p>
          <a:p>
            <a:r>
              <a:rPr lang="en-US" sz="2400" dirty="0"/>
              <a:t>/</a:t>
            </a:r>
            <a:r>
              <a:rPr lang="en-US" sz="2400" dirty="0" err="1"/>
              <a:t>fmdtools</a:t>
            </a:r>
            <a:r>
              <a:rPr lang="en-US" sz="2400" dirty="0"/>
              <a:t> – toolkit modules</a:t>
            </a:r>
          </a:p>
          <a:p>
            <a:r>
              <a:rPr lang="en-US" sz="2400" dirty="0"/>
              <a:t>/XX example – example models</a:t>
            </a:r>
          </a:p>
          <a:p>
            <a:r>
              <a:rPr lang="en-US" sz="2400" dirty="0"/>
              <a:t>Documentation in /docs, readme, examples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Toolkit modules also available from </a:t>
            </a:r>
            <a:r>
              <a:rPr lang="en-US" sz="2400" dirty="0" err="1"/>
              <a:t>PyPl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(e.g. pip install </a:t>
            </a:r>
            <a:r>
              <a:rPr lang="en-US" sz="2400" dirty="0" err="1"/>
              <a:t>fmdtools</a:t>
            </a:r>
            <a:r>
              <a:rPr lang="en-US" sz="24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7222F-01A5-4D65-AEEA-DEA3A5C53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22" y="1432560"/>
            <a:ext cx="5915135" cy="495808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EAE4-8B92-4F62-B10E-3AF8298AA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8D2D-62ED-45AF-A1E2-9E90FD101627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756F-B78F-4291-8052-4765E228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845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CF06-52CF-47AD-A67E-5A21613F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Download and Install 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33DD-E530-4ADC-9164-232BBC76F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sure Python environment is installed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fmdtools</a:t>
            </a:r>
            <a:r>
              <a:rPr lang="en-US" dirty="0"/>
              <a:t> from </a:t>
            </a:r>
            <a:r>
              <a:rPr lang="en-US" dirty="0" err="1"/>
              <a:t>PyPl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fmdtools</a:t>
            </a:r>
            <a:endParaRPr lang="en-US" dirty="0"/>
          </a:p>
          <a:p>
            <a:r>
              <a:rPr lang="en-US" dirty="0"/>
              <a:t>Download workbook files from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pPr lvl="1"/>
            <a:r>
              <a:rPr lang="en-US" dirty="0">
                <a:hlinkClick r:id="rId3"/>
              </a:rPr>
              <a:t>https://github.com/DesignEngrLab/fmdtools</a:t>
            </a:r>
            <a:endParaRPr lang="en-US" dirty="0"/>
          </a:p>
          <a:p>
            <a:pPr lvl="1"/>
            <a:r>
              <a:rPr lang="en-US" dirty="0"/>
              <a:t>Navigate to /pump example</a:t>
            </a:r>
          </a:p>
          <a:p>
            <a:pPr lvl="1"/>
            <a:r>
              <a:rPr lang="en-US" dirty="0"/>
              <a:t>Right Click </a:t>
            </a:r>
            <a:r>
              <a:rPr lang="en-US" b="1" dirty="0" err="1"/>
              <a:t>Tutorial_unfilled.ipynb</a:t>
            </a:r>
            <a:r>
              <a:rPr lang="en-US" b="1" dirty="0"/>
              <a:t> </a:t>
            </a:r>
            <a:r>
              <a:rPr lang="en-US" dirty="0"/>
              <a:t>and click “Save Link As” to download</a:t>
            </a:r>
          </a:p>
          <a:p>
            <a:pPr lvl="1"/>
            <a:r>
              <a:rPr lang="en-US" dirty="0"/>
              <a:t>Right Click </a:t>
            </a:r>
            <a:r>
              <a:rPr lang="en-US" b="1" dirty="0"/>
              <a:t>ex_pump.py </a:t>
            </a:r>
            <a:r>
              <a:rPr lang="en-US" dirty="0"/>
              <a:t>and click “Save Link As” to download to your computer</a:t>
            </a:r>
          </a:p>
          <a:p>
            <a:r>
              <a:rPr lang="en-US" dirty="0"/>
              <a:t>Open the notebook and model!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70C12-4B87-48E8-AE62-7E2D061C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01A4F-8F78-471A-958F-3ECF60515233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C9436-968C-41FC-B6F2-0E87C102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7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871EF-1C98-4E99-B439-44E41115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Structure: /</a:t>
            </a:r>
            <a:r>
              <a:rPr lang="en-US" dirty="0" err="1"/>
              <a:t>fmdtools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8B807-3B63-4E9D-95F6-0C11CBC5306F}"/>
              </a:ext>
            </a:extLst>
          </p:cNvPr>
          <p:cNvSpPr txBox="1"/>
          <p:nvPr/>
        </p:nvSpPr>
        <p:spPr>
          <a:xfrm>
            <a:off x="1244723" y="1703496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67E7D5-A2D4-4F96-A57D-E201FB727DA6}"/>
              </a:ext>
            </a:extLst>
          </p:cNvPr>
          <p:cNvSpPr txBox="1"/>
          <p:nvPr/>
        </p:nvSpPr>
        <p:spPr>
          <a:xfrm>
            <a:off x="4972975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670D22-A872-4BA7-8FB0-695755934D10}"/>
              </a:ext>
            </a:extLst>
          </p:cNvPr>
          <p:cNvSpPr txBox="1"/>
          <p:nvPr/>
        </p:nvSpPr>
        <p:spPr>
          <a:xfrm>
            <a:off x="8639082" y="1690688"/>
            <a:ext cx="2246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hnschrift" panose="020B0502040204020203" pitchFamily="34" charset="0"/>
              </a:rPr>
              <a:t>Analysis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9ED01455-44C9-440F-8E2A-F994B72FD096}"/>
              </a:ext>
            </a:extLst>
          </p:cNvPr>
          <p:cNvSpPr/>
          <p:nvPr/>
        </p:nvSpPr>
        <p:spPr>
          <a:xfrm>
            <a:off x="776056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tx1"/>
                </a:solidFill>
              </a:rPr>
              <a:t>Model class</a:t>
            </a:r>
            <a:r>
              <a:rPr lang="en-US" dirty="0">
                <a:solidFill>
                  <a:schemeClr val="tx1"/>
                </a:solidFill>
              </a:rPr>
              <a:t>: representation of model functions, flows, behaviors, faults, etc.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Component class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tx1"/>
                </a:solidFill>
              </a:rPr>
              <a:t>SampleApproach</a:t>
            </a:r>
            <a:r>
              <a:rPr lang="en-US" b="1" dirty="0">
                <a:solidFill>
                  <a:schemeClr val="tx1"/>
                </a:solidFill>
              </a:rPr>
              <a:t> class</a:t>
            </a:r>
            <a:r>
              <a:rPr lang="en-US" dirty="0">
                <a:solidFill>
                  <a:schemeClr val="tx1"/>
                </a:solidFill>
              </a:rPr>
              <a:t>: defines set of fault scenarios to represent the statistical expectation of resilience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3B5411F9-BCA1-4AFC-B809-CB314A90D1CE}"/>
              </a:ext>
            </a:extLst>
          </p:cNvPr>
          <p:cNvSpPr/>
          <p:nvPr/>
        </p:nvSpPr>
        <p:spPr>
          <a:xfrm>
            <a:off x="4504307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faultsim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8F7A80C4-B210-410D-9931-377F0E45FFA1}"/>
              </a:ext>
            </a:extLst>
          </p:cNvPr>
          <p:cNvSpPr/>
          <p:nvPr/>
        </p:nvSpPr>
        <p:spPr>
          <a:xfrm>
            <a:off x="8170415" y="2379216"/>
            <a:ext cx="3183385" cy="390617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6FC445D8-6A2F-4AB6-9420-250FA35B49D2}"/>
              </a:ext>
            </a:extLst>
          </p:cNvPr>
          <p:cNvSpPr/>
          <p:nvPr/>
        </p:nvSpPr>
        <p:spPr>
          <a:xfrm>
            <a:off x="4504307" y="2769832"/>
            <a:ext cx="3183385" cy="113634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networks.py</a:t>
            </a:r>
          </a:p>
          <a:p>
            <a:r>
              <a:rPr lang="en-US" dirty="0">
                <a:solidFill>
                  <a:schemeClr val="tx1"/>
                </a:solidFill>
              </a:rPr>
              <a:t>Quantification and visualization of metrics using a network model </a:t>
            </a:r>
            <a:r>
              <a:rPr lang="en-US" dirty="0" err="1">
                <a:solidFill>
                  <a:schemeClr val="tx1"/>
                </a:solidFill>
              </a:rPr>
              <a:t>represtenation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B20BCF3D-3916-4618-8DEF-AC0F7690EE28}"/>
              </a:ext>
            </a:extLst>
          </p:cNvPr>
          <p:cNvSpPr/>
          <p:nvPr/>
        </p:nvSpPr>
        <p:spPr>
          <a:xfrm>
            <a:off x="4504307" y="3906175"/>
            <a:ext cx="3183385" cy="237921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propagate.py</a:t>
            </a:r>
          </a:p>
          <a:p>
            <a:r>
              <a:rPr lang="en-US" dirty="0">
                <a:solidFill>
                  <a:schemeClr val="tx1"/>
                </a:solidFill>
              </a:rPr>
              <a:t>Propagation of model behaviors in nominal and faulty scenarios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nominal()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one_fault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singlefaults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approach()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D5952D2F-5A79-4E58-A20B-8A56DC7055C9}"/>
              </a:ext>
            </a:extLst>
          </p:cNvPr>
          <p:cNvSpPr/>
          <p:nvPr/>
        </p:nvSpPr>
        <p:spPr>
          <a:xfrm>
            <a:off x="8166717" y="4484066"/>
            <a:ext cx="3183385" cy="93131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dirty="0">
                <a:solidFill>
                  <a:schemeClr val="tx1"/>
                </a:solidFill>
              </a:rPr>
              <a:t>Visualization of simulation results on the model graph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E5BEEC5E-DF55-4D02-8326-C44D9984D635}"/>
              </a:ext>
            </a:extLst>
          </p:cNvPr>
          <p:cNvSpPr/>
          <p:nvPr/>
        </p:nvSpPr>
        <p:spPr>
          <a:xfrm>
            <a:off x="8166717" y="3639844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dirty="0">
                <a:solidFill>
                  <a:schemeClr val="tx1"/>
                </a:solidFill>
              </a:rPr>
              <a:t>Plotting of system behaviors and costs over time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E4C0C38D-E63C-41F8-B5D3-2688C1157736}"/>
              </a:ext>
            </a:extLst>
          </p:cNvPr>
          <p:cNvSpPr/>
          <p:nvPr/>
        </p:nvSpPr>
        <p:spPr>
          <a:xfrm>
            <a:off x="8168566" y="2795623"/>
            <a:ext cx="3183385" cy="84422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dirty="0">
                <a:solidFill>
                  <a:schemeClr val="tx1"/>
                </a:solidFill>
              </a:rPr>
              <a:t>Processing of simulation results into metrics/statistics</a:t>
            </a: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D819B5E-201B-459F-A2C9-517EC1AC444F}"/>
              </a:ext>
            </a:extLst>
          </p:cNvPr>
          <p:cNvSpPr/>
          <p:nvPr/>
        </p:nvSpPr>
        <p:spPr>
          <a:xfrm>
            <a:off x="8174855" y="5415380"/>
            <a:ext cx="3183385" cy="87001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dirty="0">
                <a:solidFill>
                  <a:schemeClr val="tx1"/>
                </a:solidFill>
              </a:rPr>
              <a:t>Display and export of simulation results as tables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C8C6A-5121-4FB6-9E6C-4FB8D38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CE958-480F-4C1E-A449-B4E9BBCC4CF8}" type="datetime1">
              <a:rPr lang="en-US" smtClean="0"/>
              <a:t>4/14/2021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61B58-0A2F-4965-A93C-2F5F6D6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34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8F8-06D5-4FF6-A120-65AF03E4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typical work-flow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838199" y="5530280"/>
            <a:ext cx="3005832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modeldef.py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38200" y="2132351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Define model: </a:t>
            </a:r>
            <a:r>
              <a:rPr lang="en-US" dirty="0">
                <a:solidFill>
                  <a:schemeClr val="tx1"/>
                </a:solidFill>
              </a:rPr>
              <a:t>System.py</a:t>
            </a:r>
          </a:p>
          <a:p>
            <a:r>
              <a:rPr lang="en-US" dirty="0">
                <a:solidFill>
                  <a:schemeClr val="tx1"/>
                </a:solidFill>
              </a:rPr>
              <a:t>Model Class: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Run parameters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Function/flow connections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Effects Classification</a:t>
            </a:r>
          </a:p>
          <a:p>
            <a:r>
              <a:rPr lang="en-US" dirty="0">
                <a:solidFill>
                  <a:schemeClr val="tx1"/>
                </a:solidFill>
              </a:rPr>
              <a:t>Function/Component Classes: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295065" y="2132351"/>
            <a:ext cx="6453326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Simulate, visualize process model: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Behavior simulation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propagate.nominal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graph.show</a:t>
            </a:r>
            <a:r>
              <a:rPr lang="en-US" dirty="0">
                <a:solidFill>
                  <a:schemeClr val="tx1"/>
                </a:solidFill>
              </a:rPr>
              <a:t>(mdl), </a:t>
            </a:r>
            <a:r>
              <a:rPr lang="en-US" dirty="0" err="1">
                <a:solidFill>
                  <a:schemeClr val="tx1"/>
                </a:solidFill>
              </a:rPr>
              <a:t>plot.mdlhistvals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 …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tabulate.hist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mdlhist</a:t>
            </a:r>
            <a:r>
              <a:rPr lang="en-US" dirty="0">
                <a:solidFill>
                  <a:schemeClr val="tx1"/>
                </a:solidFill>
              </a:rPr>
              <a:t>), </a:t>
            </a:r>
            <a:r>
              <a:rPr lang="en-US" dirty="0" err="1">
                <a:solidFill>
                  <a:schemeClr val="tx1"/>
                </a:solidFill>
              </a:rPr>
              <a:t>tabulate.simplefmea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endclasses</a:t>
            </a:r>
            <a:r>
              <a:rPr lang="en-US" dirty="0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4569414" y="5530280"/>
            <a:ext cx="2423604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/faultsim/propagate.py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7054113" y="5530280"/>
            <a:ext cx="203009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/resultdisp/plot.py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45D9365-388C-4DD2-9C7F-F337C7A98EA1}"/>
              </a:ext>
            </a:extLst>
          </p:cNvPr>
          <p:cNvSpPr/>
          <p:nvPr/>
        </p:nvSpPr>
        <p:spPr>
          <a:xfrm>
            <a:off x="9084204" y="5530280"/>
            <a:ext cx="2189693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resultdisp</a:t>
            </a:r>
            <a:r>
              <a:rPr lang="en-US" b="1" dirty="0">
                <a:solidFill>
                  <a:schemeClr val="tx1"/>
                </a:solidFill>
              </a:rPr>
              <a:t> /graph.py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3C29A414-FF43-4609-A867-063047B9D5A4}"/>
              </a:ext>
            </a:extLst>
          </p:cNvPr>
          <p:cNvSpPr/>
          <p:nvPr/>
        </p:nvSpPr>
        <p:spPr>
          <a:xfrm>
            <a:off x="11273901" y="5518820"/>
            <a:ext cx="473471" cy="7124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2341115" y="463585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38199" y="4996055"/>
            <a:ext cx="30058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Model, </a:t>
            </a:r>
            <a:r>
              <a:rPr lang="en-US" dirty="0" err="1"/>
              <a:t>FxnBlock</a:t>
            </a:r>
            <a:r>
              <a:rPr lang="en-US" dirty="0"/>
              <a:t>,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844032" y="3384103"/>
            <a:ext cx="14510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6137" y="3173557"/>
            <a:ext cx="8914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System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34D43C-50D8-410D-911F-4BCC12B5128A}"/>
              </a:ext>
            </a:extLst>
          </p:cNvPr>
          <p:cNvCxnSpPr>
            <a:cxnSpLocks/>
          </p:cNvCxnSpPr>
          <p:nvPr/>
        </p:nvCxnSpPr>
        <p:spPr>
          <a:xfrm flipV="1">
            <a:off x="3853834" y="3991559"/>
            <a:ext cx="1451405" cy="155440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3554361" y="4584095"/>
            <a:ext cx="181502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SampleApproach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</p:cNvCxnSpPr>
          <p:nvPr/>
        </p:nvCxnSpPr>
        <p:spPr>
          <a:xfrm flipV="1">
            <a:off x="5895797" y="4633470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</p:cNvCxnSpPr>
          <p:nvPr/>
        </p:nvCxnSpPr>
        <p:spPr>
          <a:xfrm flipV="1">
            <a:off x="8051883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C9E6E1-C983-4102-A06E-6DA0290E6318}"/>
              </a:ext>
            </a:extLst>
          </p:cNvPr>
          <p:cNvCxnSpPr>
            <a:cxnSpLocks/>
          </p:cNvCxnSpPr>
          <p:nvPr/>
        </p:nvCxnSpPr>
        <p:spPr>
          <a:xfrm flipV="1">
            <a:off x="10104846" y="4624395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0D8F9F2-6F22-4768-B973-8C067717AE0E}"/>
              </a:ext>
            </a:extLst>
          </p:cNvPr>
          <p:cNvCxnSpPr>
            <a:cxnSpLocks/>
          </p:cNvCxnSpPr>
          <p:nvPr/>
        </p:nvCxnSpPr>
        <p:spPr>
          <a:xfrm flipV="1">
            <a:off x="11510635" y="4624394"/>
            <a:ext cx="1" cy="894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D63A1-3A45-45B0-AB91-1B2B10CD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B183-217F-4BC0-B001-BC7C35BF6FFB}" type="datetime1">
              <a:rPr lang="en-US" smtClean="0"/>
              <a:t>4/14/2021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70E8-C983-4F94-BB81-FC1260A0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1FF-A9E6-4E55-A578-37D9B634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93891-E0CC-45E6-BCD2-5C583AADF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do we want out of a model?</a:t>
            </a:r>
          </a:p>
          <a:p>
            <a:r>
              <a:rPr lang="en-US" dirty="0"/>
              <a:t>What functions/components and how much fidelity do we need?</a:t>
            </a:r>
          </a:p>
          <a:p>
            <a:pPr lvl="1"/>
            <a:r>
              <a:rPr lang="en-US" dirty="0"/>
              <a:t>Network or behavioral?</a:t>
            </a:r>
          </a:p>
          <a:p>
            <a:pPr lvl="1"/>
            <a:r>
              <a:rPr lang="en-US" dirty="0"/>
              <a:t>Dynamic or static?</a:t>
            </a:r>
          </a:p>
          <a:p>
            <a:pPr lvl="1"/>
            <a:r>
              <a:rPr lang="en-US" dirty="0"/>
              <a:t>Functions or component architectures?</a:t>
            </a:r>
          </a:p>
          <a:p>
            <a:pPr lvl="1"/>
            <a:r>
              <a:rPr lang="en-US" dirty="0"/>
              <a:t>Behaviors or failure logic?</a:t>
            </a:r>
          </a:p>
          <a:p>
            <a:r>
              <a:rPr lang="en-US" dirty="0"/>
              <a:t>What can go wrong? What are the faults/events?</a:t>
            </a:r>
          </a:p>
          <a:p>
            <a:r>
              <a:rPr lang="en-US" dirty="0"/>
              <a:t>What are the possible effects and how bad are they?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21B66-80B8-4EFA-B10D-2F6FF0F4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BDAAE-0CD4-44CD-8607-E7F59634386A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1C78F-E2AC-438A-9D01-8AEF2979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3A73-D21D-477A-8153-775558C7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Model - Pump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7EB3D-0F30-42D7-B22C-A1D0B223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/pump example/ex_pump.py</a:t>
            </a:r>
          </a:p>
          <a:p>
            <a:r>
              <a:rPr lang="en-US" dirty="0"/>
              <a:t>Functions: (nodes)</a:t>
            </a:r>
          </a:p>
          <a:p>
            <a:pPr lvl="1"/>
            <a:r>
              <a:rPr lang="en-US" dirty="0"/>
              <a:t>Define behaviors, and faults of the of the system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ImportSignal</a:t>
            </a:r>
            <a:r>
              <a:rPr lang="en-US" dirty="0"/>
              <a:t>, </a:t>
            </a:r>
            <a:r>
              <a:rPr lang="en-US" dirty="0" err="1"/>
              <a:t>ImportWater</a:t>
            </a:r>
            <a:r>
              <a:rPr lang="en-US" dirty="0"/>
              <a:t>, </a:t>
            </a:r>
            <a:r>
              <a:rPr lang="en-US" dirty="0" err="1"/>
              <a:t>MoveWater</a:t>
            </a:r>
            <a:r>
              <a:rPr lang="en-US" dirty="0"/>
              <a:t>, </a:t>
            </a:r>
            <a:r>
              <a:rPr lang="en-US" dirty="0" err="1"/>
              <a:t>ExportWater</a:t>
            </a:r>
            <a:r>
              <a:rPr lang="en-US" dirty="0"/>
              <a:t>, </a:t>
            </a:r>
            <a:r>
              <a:rPr lang="en-US" dirty="0" err="1"/>
              <a:t>ImportEE</a:t>
            </a:r>
            <a:endParaRPr lang="en-US" dirty="0"/>
          </a:p>
          <a:p>
            <a:r>
              <a:rPr lang="en-US" dirty="0"/>
              <a:t>Flows: (edges)</a:t>
            </a:r>
          </a:p>
          <a:p>
            <a:pPr lvl="1"/>
            <a:r>
              <a:rPr lang="en-US" dirty="0"/>
              <a:t>Define the connections between functions of material, energy, signal, etc.</a:t>
            </a:r>
          </a:p>
          <a:p>
            <a:pPr lvl="1"/>
            <a:r>
              <a:rPr lang="en-US" dirty="0"/>
              <a:t>e.g. Sig_1, Wat_1, EE_1, Wat_2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096B2D-6975-472D-8849-B8C8EA9F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02" y="2068829"/>
            <a:ext cx="4661218" cy="309841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ED2D5-7D5B-46CE-80B7-C4B07543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C5E2A-9CF3-4FC0-AEDE-F8AD112B137F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B848-C4B8-4359-9686-1DAE4A95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677AD7-8DD3-4582-9F15-F0701237FA42}"/>
              </a:ext>
            </a:extLst>
          </p:cNvPr>
          <p:cNvSpPr txBox="1">
            <a:spLocks/>
          </p:cNvSpPr>
          <p:nvPr/>
        </p:nvSpPr>
        <p:spPr>
          <a:xfrm>
            <a:off x="513521" y="1344553"/>
            <a:ext cx="4597182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Function Classes</a:t>
            </a:r>
          </a:p>
          <a:p>
            <a:pPr lvl="1"/>
            <a:r>
              <a:rPr lang="en-US" dirty="0"/>
              <a:t>Behaviors (I/O relationships)</a:t>
            </a:r>
          </a:p>
          <a:p>
            <a:pPr lvl="1"/>
            <a:r>
              <a:rPr lang="en-US" dirty="0"/>
              <a:t>Faults	(modes, probabilities)</a:t>
            </a:r>
          </a:p>
          <a:p>
            <a:pPr lvl="1"/>
            <a:r>
              <a:rPr lang="en-US" dirty="0"/>
              <a:t>States	(variable values)</a:t>
            </a:r>
          </a:p>
          <a:p>
            <a:pPr lvl="1"/>
            <a:r>
              <a:rPr lang="en-US" dirty="0"/>
              <a:t>Failure logic	(fault effects)</a:t>
            </a:r>
          </a:p>
          <a:p>
            <a:pPr lvl="1"/>
            <a:r>
              <a:rPr lang="en-US" dirty="0"/>
              <a:t>Relationships to flows and components</a:t>
            </a:r>
          </a:p>
          <a:p>
            <a:pPr marL="0" indent="0">
              <a:buNone/>
            </a:pPr>
            <a:r>
              <a:rPr lang="en-US" dirty="0"/>
              <a:t>Component Classes</a:t>
            </a:r>
          </a:p>
          <a:p>
            <a:pPr lvl="1"/>
            <a:r>
              <a:rPr lang="en-US" dirty="0"/>
              <a:t>Similar to function classes, but no access to flows outside of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59747-AB5D-4268-A89F-53857118C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060" y="1359947"/>
            <a:ext cx="5001743" cy="435133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Model Class</a:t>
            </a:r>
          </a:p>
          <a:p>
            <a:pPr lvl="1"/>
            <a:r>
              <a:rPr lang="en-US" dirty="0"/>
              <a:t>Function/Flows</a:t>
            </a:r>
          </a:p>
          <a:p>
            <a:pPr lvl="2"/>
            <a:r>
              <a:rPr lang="en-US" dirty="0"/>
              <a:t>Function/flow objects</a:t>
            </a:r>
          </a:p>
          <a:p>
            <a:pPr lvl="2"/>
            <a:r>
              <a:rPr lang="en-US" dirty="0"/>
              <a:t>Graph of connections</a:t>
            </a:r>
          </a:p>
          <a:p>
            <a:pPr lvl="1"/>
            <a:r>
              <a:rPr lang="en-US" dirty="0"/>
              <a:t>Run parameters</a:t>
            </a:r>
          </a:p>
          <a:p>
            <a:pPr lvl="2"/>
            <a:r>
              <a:rPr lang="en-US" dirty="0"/>
              <a:t>Time, phases, units,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Classification Method</a:t>
            </a:r>
          </a:p>
          <a:p>
            <a:pPr lvl="2"/>
            <a:r>
              <a:rPr lang="en-US" dirty="0"/>
              <a:t>Method for determining fault effect costs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C344E2-B7A7-442B-A08D-09AE3E5A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5961166" y="476365"/>
            <a:ext cx="6230834" cy="590526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1204-E83F-4E1F-BC21-3444B016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CA47-FB90-4A95-9F47-34504C017D8D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AF2E-39A1-4C56-8519-FEC7A0D0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4C6BB8-526B-43C6-A84A-4D8C83857660}"/>
              </a:ext>
            </a:extLst>
          </p:cNvPr>
          <p:cNvSpPr txBox="1">
            <a:spLocks/>
          </p:cNvSpPr>
          <p:nvPr/>
        </p:nvSpPr>
        <p:spPr>
          <a:xfrm>
            <a:off x="532887" y="1359947"/>
            <a:ext cx="4812345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Flows</a:t>
            </a:r>
          </a:p>
          <a:p>
            <a:pPr lvl="1"/>
            <a:r>
              <a:rPr lang="en-US" dirty="0"/>
              <a:t>State Dictionary</a:t>
            </a:r>
          </a:p>
          <a:p>
            <a:pPr lvl="1"/>
            <a:r>
              <a:rPr lang="en-US" dirty="0"/>
              <a:t>EE = {voltage: 1.0, current:1.0}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5961165" y="18019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9487949" y="6959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5961165" y="3372595"/>
            <a:ext cx="6291461" cy="1402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7986319" y="5010149"/>
            <a:ext cx="2105638" cy="1371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7040372" y="5010149"/>
            <a:ext cx="945947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10196031" y="5020024"/>
            <a:ext cx="1003272" cy="9964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9593200" y="1551963"/>
            <a:ext cx="2017163" cy="880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9532574" y="781634"/>
            <a:ext cx="2077789" cy="52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9574103" y="2690974"/>
            <a:ext cx="2036260" cy="482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10288506" y="2271190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10258193" y="1199304"/>
            <a:ext cx="626549" cy="545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uiExpand="1" build="p" animBg="1"/>
      <p:bldP spid="9" grpId="0" animBg="1"/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 model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4974" y="1454727"/>
            <a:ext cx="10439400" cy="5038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fmdtools.modeldef</a:t>
            </a:r>
            <a:r>
              <a:rPr lang="en-US" sz="2000" dirty="0"/>
              <a:t> import Model, </a:t>
            </a:r>
            <a:r>
              <a:rPr lang="en-US" sz="2000" dirty="0" err="1"/>
              <a:t>FxnBlock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class  System(Model):</a:t>
            </a:r>
          </a:p>
          <a:p>
            <a:pPr marL="0" indent="0">
              <a:buNone/>
            </a:pPr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__(self, params={})</a:t>
            </a:r>
          </a:p>
          <a:p>
            <a:pPr marL="0" indent="0">
              <a:buNone/>
            </a:pPr>
            <a:r>
              <a:rPr lang="en-US" sz="2000" dirty="0"/>
              <a:t>		super.__</a:t>
            </a:r>
            <a:r>
              <a:rPr lang="en-US" sz="2000" dirty="0" err="1"/>
              <a:t>init</a:t>
            </a:r>
            <a:r>
              <a:rPr lang="en-US" sz="2000" dirty="0"/>
              <a:t>__(params=params, </a:t>
            </a:r>
            <a:r>
              <a:rPr lang="en-US" sz="2000" dirty="0" err="1"/>
              <a:t>modelparams</a:t>
            </a:r>
            <a:r>
              <a:rPr lang="en-US" sz="2000" dirty="0"/>
              <a:t> = {phases, times, timestep})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self.add_flow</a:t>
            </a:r>
            <a:r>
              <a:rPr lang="en-US" sz="2000" dirty="0"/>
              <a:t>(</a:t>
            </a:r>
            <a:r>
              <a:rPr lang="en-US" sz="2000" dirty="0" err="1"/>
              <a:t>flowname</a:t>
            </a:r>
            <a:r>
              <a:rPr lang="en-US" sz="2000" dirty="0"/>
              <a:t>, {value1:initvalue, value2: </a:t>
            </a:r>
            <a:r>
              <a:rPr lang="en-US" sz="2000" dirty="0" err="1"/>
              <a:t>initvalue</a:t>
            </a:r>
            <a:r>
              <a:rPr lang="en-US" sz="2000" dirty="0"/>
              <a:t>}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self.add_fxn</a:t>
            </a:r>
            <a:r>
              <a:rPr lang="en-US" sz="2000" dirty="0"/>
              <a:t>(</a:t>
            </a:r>
            <a:r>
              <a:rPr lang="en-US" sz="2000" dirty="0" err="1"/>
              <a:t>functionname</a:t>
            </a:r>
            <a:r>
              <a:rPr lang="en-US" sz="2000" dirty="0"/>
              <a:t>, [list of flows], </a:t>
            </a:r>
            <a:r>
              <a:rPr lang="en-US" sz="2000" dirty="0" err="1"/>
              <a:t>fclass</a:t>
            </a:r>
            <a:r>
              <a:rPr lang="en-US" sz="2000" dirty="0"/>
              <a:t> = DoSomething) …</a:t>
            </a:r>
          </a:p>
          <a:p>
            <a:pPr marL="0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self.construct_graph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	def </a:t>
            </a:r>
            <a:r>
              <a:rPr lang="en-US" sz="2000" dirty="0" err="1"/>
              <a:t>find_classification</a:t>
            </a:r>
            <a:r>
              <a:rPr lang="en-US" sz="2000" dirty="0"/>
              <a:t>(</a:t>
            </a:r>
            <a:r>
              <a:rPr lang="en-US" sz="2000" dirty="0" err="1"/>
              <a:t>self,resgraph</a:t>
            </a:r>
            <a:r>
              <a:rPr lang="en-US" sz="2000" dirty="0"/>
              <a:t>, </a:t>
            </a:r>
            <a:r>
              <a:rPr lang="en-US" sz="2000" dirty="0" err="1"/>
              <a:t>endfaults</a:t>
            </a:r>
            <a:r>
              <a:rPr lang="en-US" sz="2000" dirty="0"/>
              <a:t>, </a:t>
            </a:r>
            <a:r>
              <a:rPr lang="en-US" sz="2000" dirty="0" err="1"/>
              <a:t>endflows</a:t>
            </a:r>
            <a:r>
              <a:rPr lang="en-US" sz="2000" dirty="0"/>
              <a:t>, </a:t>
            </a:r>
            <a:r>
              <a:rPr lang="en-US" sz="2000" dirty="0" err="1"/>
              <a:t>scen</a:t>
            </a:r>
            <a:r>
              <a:rPr lang="en-US" sz="2000" dirty="0"/>
              <a:t>, </a:t>
            </a:r>
            <a:r>
              <a:rPr lang="en-US" sz="2000" dirty="0" err="1"/>
              <a:t>mdlhists</a:t>
            </a:r>
            <a:r>
              <a:rPr lang="en-US" sz="2000" dirty="0"/>
              <a:t>):</a:t>
            </a:r>
          </a:p>
          <a:p>
            <a:pPr marL="0" indent="0">
              <a:buNone/>
            </a:pPr>
            <a:r>
              <a:rPr lang="en-US" sz="2000" dirty="0"/>
              <a:t>		(anything)</a:t>
            </a:r>
          </a:p>
          <a:p>
            <a:pPr marL="0" indent="0">
              <a:buNone/>
            </a:pPr>
            <a:r>
              <a:rPr lang="en-US" sz="2000" dirty="0"/>
              <a:t>		return {‘</a:t>
            </a:r>
            <a:r>
              <a:rPr lang="en-US" sz="2000" dirty="0" err="1"/>
              <a:t>rate’:rate</a:t>
            </a:r>
            <a:r>
              <a:rPr lang="en-US" sz="2000" dirty="0"/>
              <a:t>, ‘</a:t>
            </a:r>
            <a:r>
              <a:rPr lang="en-US" sz="2000" dirty="0" err="1"/>
              <a:t>cost’:cost</a:t>
            </a:r>
            <a:r>
              <a:rPr lang="en-US" sz="2000" dirty="0"/>
              <a:t>, ‘expected cost’=expected cost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899A0-580C-48C9-8CA6-AC5D49D2B6B9}"/>
              </a:ext>
            </a:extLst>
          </p:cNvPr>
          <p:cNvSpPr txBox="1"/>
          <p:nvPr/>
        </p:nvSpPr>
        <p:spPr>
          <a:xfrm>
            <a:off x="6957751" y="1454727"/>
            <a:ext cx="11400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(imports)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996C5-CB2B-4C23-8B24-C9B6E7E99F85}"/>
              </a:ext>
            </a:extLst>
          </p:cNvPr>
          <p:cNvSpPr txBox="1"/>
          <p:nvPr/>
        </p:nvSpPr>
        <p:spPr>
          <a:xfrm>
            <a:off x="3992879" y="1835943"/>
            <a:ext cx="364074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(defining model class for system)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05231-C581-48DB-9FA5-5B0BA6836B39}"/>
              </a:ext>
            </a:extLst>
          </p:cNvPr>
          <p:cNvSpPr txBox="1"/>
          <p:nvPr/>
        </p:nvSpPr>
        <p:spPr>
          <a:xfrm>
            <a:off x="5588921" y="2251948"/>
            <a:ext cx="31277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(model initialization method)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D9989-0576-4682-98CC-23761CD4D158}"/>
              </a:ext>
            </a:extLst>
          </p:cNvPr>
          <p:cNvSpPr txBox="1"/>
          <p:nvPr/>
        </p:nvSpPr>
        <p:spPr>
          <a:xfrm>
            <a:off x="519203" y="2621280"/>
            <a:ext cx="265970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run parameters)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2513-10A5-4BDC-9A8C-0F3192D7DD0E}"/>
              </a:ext>
            </a:extLst>
          </p:cNvPr>
          <p:cNvSpPr txBox="1"/>
          <p:nvPr/>
        </p:nvSpPr>
        <p:spPr>
          <a:xfrm>
            <a:off x="878275" y="3032427"/>
            <a:ext cx="23006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model flows)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61C3F-645B-480C-A93F-FBB4890DAF21}"/>
              </a:ext>
            </a:extLst>
          </p:cNvPr>
          <p:cNvSpPr txBox="1"/>
          <p:nvPr/>
        </p:nvSpPr>
        <p:spPr>
          <a:xfrm>
            <a:off x="130537" y="3455320"/>
            <a:ext cx="304282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 and connect functions)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1F778-C899-4FE1-8CBD-34935143FB87}"/>
              </a:ext>
            </a:extLst>
          </p:cNvPr>
          <p:cNvSpPr txBox="1"/>
          <p:nvPr/>
        </p:nvSpPr>
        <p:spPr>
          <a:xfrm>
            <a:off x="975320" y="3866467"/>
            <a:ext cx="21980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(form model graph)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CCD4D9-6682-4C48-8468-D29DDF718026}"/>
              </a:ext>
            </a:extLst>
          </p:cNvPr>
          <p:cNvSpPr txBox="1"/>
          <p:nvPr/>
        </p:nvSpPr>
        <p:spPr>
          <a:xfrm>
            <a:off x="4535493" y="4652726"/>
            <a:ext cx="40783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how to classify model results)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74DFDF3C-0866-4797-BD41-3197918D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C0C2B-FD52-44F8-A140-1347C757CEDB}" type="datetime1">
              <a:rPr lang="en-US" smtClean="0"/>
              <a:t>4/14/2021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CF42CFC-5E5B-48C6-AA14-27862AA6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5D96-6F43-4767-9F16-7DAA5308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functions – generic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2EFB8-25D7-4B5D-98D0-0D99A023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DoSomething(</a:t>
            </a:r>
            <a:r>
              <a:rPr lang="en-US" dirty="0" err="1"/>
              <a:t>FxnBlock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flows):</a:t>
            </a:r>
          </a:p>
          <a:p>
            <a:pPr marL="0" indent="0">
              <a:buNone/>
            </a:pPr>
            <a:r>
              <a:rPr lang="en-US" dirty="0"/>
              <a:t>		super.__</a:t>
            </a:r>
            <a:r>
              <a:rPr lang="en-US" dirty="0" err="1"/>
              <a:t>init</a:t>
            </a:r>
            <a:r>
              <a:rPr lang="en-US" dirty="0"/>
              <a:t>__([</a:t>
            </a:r>
            <a:r>
              <a:rPr lang="en-US" dirty="0" err="1"/>
              <a:t>flownames</a:t>
            </a:r>
            <a:r>
              <a:rPr lang="en-US" dirty="0"/>
              <a:t>],flows,{state1: </a:t>
            </a:r>
            <a:r>
              <a:rPr lang="en-US" dirty="0" err="1"/>
              <a:t>initval</a:t>
            </a:r>
            <a:r>
              <a:rPr lang="en-US" dirty="0"/>
              <a:t>}, …)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self.failrate</a:t>
            </a:r>
            <a:r>
              <a:rPr lang="en-US" dirty="0"/>
              <a:t> = </a:t>
            </a:r>
            <a:r>
              <a:rPr lang="en-US" dirty="0" err="1"/>
              <a:t>failrate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self.assoc_modes</a:t>
            </a:r>
            <a:r>
              <a:rPr lang="en-US" dirty="0"/>
              <a:t>({mode1:[proportion,[phases],</a:t>
            </a:r>
            <a:r>
              <a:rPr lang="en-US" dirty="0" err="1"/>
              <a:t>repcost</a:t>
            </a:r>
            <a:r>
              <a:rPr lang="en-US" dirty="0"/>
              <a:t>]})</a:t>
            </a:r>
          </a:p>
          <a:p>
            <a:pPr marL="0" indent="0">
              <a:buNone/>
            </a:pPr>
            <a:r>
              <a:rPr lang="en-US" dirty="0"/>
              <a:t>	def </a:t>
            </a:r>
            <a:r>
              <a:rPr lang="en-US" dirty="0" err="1"/>
              <a:t>condfaults</a:t>
            </a:r>
            <a:r>
              <a:rPr lang="en-US" dirty="0"/>
              <a:t>(self, time):</a:t>
            </a:r>
          </a:p>
          <a:p>
            <a:pPr marL="0" indent="0">
              <a:buNone/>
            </a:pPr>
            <a:r>
              <a:rPr lang="en-US" dirty="0"/>
              <a:t>		if self.flowname.val1 &gt; threshold: </a:t>
            </a:r>
            <a:r>
              <a:rPr lang="en-US" dirty="0" err="1"/>
              <a:t>self.add_fault</a:t>
            </a:r>
            <a:r>
              <a:rPr lang="en-US" dirty="0"/>
              <a:t>(‘mode1’)</a:t>
            </a:r>
          </a:p>
          <a:p>
            <a:pPr marL="0" indent="0">
              <a:buNone/>
            </a:pPr>
            <a:r>
              <a:rPr lang="en-US" dirty="0"/>
              <a:t>	def behavior(self, time)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self.has_fault</a:t>
            </a:r>
            <a:r>
              <a:rPr lang="en-US" dirty="0"/>
              <a:t>(‘mode1’): self.flowname.val2 = 0</a:t>
            </a:r>
          </a:p>
          <a:p>
            <a:pPr marL="0" indent="0">
              <a:buNone/>
            </a:pPr>
            <a:r>
              <a:rPr lang="en-US" dirty="0"/>
              <a:t>		else: self.flowname.val2 = 1</a:t>
            </a:r>
          </a:p>
          <a:p>
            <a:pPr marL="0" indent="0">
              <a:buNone/>
            </a:pPr>
            <a:r>
              <a:rPr lang="en-US" dirty="0"/>
              <a:t>		if time&gt;</a:t>
            </a:r>
            <a:r>
              <a:rPr lang="en-US" dirty="0" err="1"/>
              <a:t>self.time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	self.state1 = self.state1 + self.flowname.val2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5339C-B6C2-45AA-8951-AD6D44E1BD25}"/>
              </a:ext>
            </a:extLst>
          </p:cNvPr>
          <p:cNvSpPr txBox="1"/>
          <p:nvPr/>
        </p:nvSpPr>
        <p:spPr>
          <a:xfrm>
            <a:off x="4331963" y="1690688"/>
            <a:ext cx="436209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class for DoSomething function)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693EC-BE35-4F59-9EFD-E222FE10D92E}"/>
              </a:ext>
            </a:extLst>
          </p:cNvPr>
          <p:cNvSpPr txBox="1"/>
          <p:nvPr/>
        </p:nvSpPr>
        <p:spPr>
          <a:xfrm>
            <a:off x="4331963" y="2123675"/>
            <a:ext cx="646683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(initialization method (can also be used to pass parameters))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1DE15-4FEF-4701-9D16-7C9C9CF2C05A}"/>
              </a:ext>
            </a:extLst>
          </p:cNvPr>
          <p:cNvSpPr txBox="1"/>
          <p:nvPr/>
        </p:nvSpPr>
        <p:spPr>
          <a:xfrm>
            <a:off x="8399837" y="2504869"/>
            <a:ext cx="380264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(add/associate model constructs:</a:t>
            </a:r>
          </a:p>
          <a:p>
            <a:r>
              <a:rPr lang="en-US" dirty="0">
                <a:latin typeface="Bahnschrift" panose="020B0502040204020203" pitchFamily="34" charset="0"/>
              </a:rPr>
              <a:t>flows, states, timers, components)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A2B44-2CCE-481D-B9B1-BBF059F1C97A}"/>
              </a:ext>
            </a:extLst>
          </p:cNvPr>
          <p:cNvSpPr txBox="1"/>
          <p:nvPr/>
        </p:nvSpPr>
        <p:spPr>
          <a:xfrm>
            <a:off x="63166" y="2689535"/>
            <a:ext cx="190859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(Define faults and probability model)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80764B-E97A-4937-8271-8CD20220300B}"/>
              </a:ext>
            </a:extLst>
          </p:cNvPr>
          <p:cNvSpPr txBox="1"/>
          <p:nvPr/>
        </p:nvSpPr>
        <p:spPr>
          <a:xfrm>
            <a:off x="4484363" y="3583515"/>
            <a:ext cx="36519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(optional method for failure logic)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2E149-0A04-4F13-8FDC-4D005C27A06A}"/>
              </a:ext>
            </a:extLst>
          </p:cNvPr>
          <p:cNvSpPr txBox="1"/>
          <p:nvPr/>
        </p:nvSpPr>
        <p:spPr>
          <a:xfrm>
            <a:off x="9033164" y="3768181"/>
            <a:ext cx="305191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(function enters fault mode under given condition)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AE8FE-E352-41F6-884B-2B94DD5535D2}"/>
              </a:ext>
            </a:extLst>
          </p:cNvPr>
          <p:cNvSpPr txBox="1"/>
          <p:nvPr/>
        </p:nvSpPr>
        <p:spPr>
          <a:xfrm>
            <a:off x="4137999" y="4299333"/>
            <a:ext cx="32447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(method for system behavior)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47DA4F-9A5C-4886-AA76-AE2460FF2B9A}"/>
              </a:ext>
            </a:extLst>
          </p:cNvPr>
          <p:cNvSpPr txBox="1"/>
          <p:nvPr/>
        </p:nvSpPr>
        <p:spPr>
          <a:xfrm>
            <a:off x="8041167" y="479798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(different modes change behaviors)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4FFB4-554C-415B-94E6-6C9D166D0B33}"/>
              </a:ext>
            </a:extLst>
          </p:cNvPr>
          <p:cNvSpPr txBox="1"/>
          <p:nvPr/>
        </p:nvSpPr>
        <p:spPr>
          <a:xfrm>
            <a:off x="4307207" y="5414961"/>
            <a:ext cx="679490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(dynamic behaviors are placed in an if time&gt;</a:t>
            </a:r>
            <a:r>
              <a:rPr lang="en-US" dirty="0" err="1">
                <a:latin typeface="Bahnschrift" panose="020B0502040204020203" pitchFamily="34" charset="0"/>
              </a:rPr>
              <a:t>self.time</a:t>
            </a:r>
            <a:r>
              <a:rPr lang="en-US" dirty="0">
                <a:latin typeface="Bahnschrift" panose="020B0502040204020203" pitchFamily="34" charset="0"/>
              </a:rPr>
              <a:t> statement)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B2666E-41B0-41B5-BD0A-FF6B8523104E}"/>
              </a:ext>
            </a:extLst>
          </p:cNvPr>
          <p:cNvSpPr txBox="1"/>
          <p:nvPr/>
        </p:nvSpPr>
        <p:spPr>
          <a:xfrm>
            <a:off x="7030028" y="6095400"/>
            <a:ext cx="400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(accumulation of a state over time)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E2C9595-8804-4EDB-B5CE-60245A7C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9F06D-C49D-4DB7-865B-71455723119B}" type="datetime1">
              <a:rPr lang="en-US" smtClean="0"/>
              <a:t>4/14/2021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385D290-24DF-4914-9529-2D7FCE8D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Overview/Prerequisites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/>
          <a:lstStyle/>
          <a:p>
            <a:r>
              <a:rPr lang="en-US" dirty="0"/>
              <a:t>Overview of </a:t>
            </a:r>
            <a:r>
              <a:rPr lang="en-US" dirty="0" err="1"/>
              <a:t>fmdtools</a:t>
            </a:r>
            <a:endParaRPr lang="en-US" dirty="0"/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Code structures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Syntax</a:t>
            </a:r>
          </a:p>
          <a:p>
            <a:r>
              <a:rPr lang="en-US" dirty="0"/>
              <a:t>Coding Activity</a:t>
            </a:r>
          </a:p>
          <a:p>
            <a:pPr lvl="1"/>
            <a:r>
              <a:rPr lang="en-US" dirty="0"/>
              <a:t>Example model</a:t>
            </a:r>
          </a:p>
          <a:p>
            <a:pPr lvl="1"/>
            <a:r>
              <a:rPr lang="en-US" dirty="0"/>
              <a:t>Workbook</a:t>
            </a:r>
          </a:p>
          <a:p>
            <a:pPr lvl="2"/>
            <a:r>
              <a:rPr lang="en-US" dirty="0"/>
              <a:t>Model Instantiation</a:t>
            </a:r>
          </a:p>
          <a:p>
            <a:pPr lvl="2"/>
            <a:r>
              <a:rPr lang="en-US" dirty="0"/>
              <a:t>Simulation</a:t>
            </a:r>
          </a:p>
          <a:p>
            <a:pPr lvl="2"/>
            <a:r>
              <a:rPr lang="en-US" dirty="0"/>
              <a:t>Visualization/Analysis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BC82DAD-AA94-49BC-9121-EF2335B51E95}"/>
              </a:ext>
            </a:extLst>
          </p:cNvPr>
          <p:cNvSpPr/>
          <p:nvPr/>
        </p:nvSpPr>
        <p:spPr>
          <a:xfrm>
            <a:off x="4157221" y="3982824"/>
            <a:ext cx="292232" cy="2243579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61D0C0-E11E-4A74-A67D-D11E37898695}"/>
              </a:ext>
            </a:extLst>
          </p:cNvPr>
          <p:cNvSpPr txBox="1">
            <a:spLocks/>
          </p:cNvSpPr>
          <p:nvPr/>
        </p:nvSpPr>
        <p:spPr>
          <a:xfrm>
            <a:off x="4609708" y="4521507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need a Python distribution! </a:t>
            </a:r>
          </a:p>
          <a:p>
            <a:pPr marL="0" indent="0">
              <a:buNone/>
            </a:pPr>
            <a:r>
              <a:rPr lang="en-US" dirty="0"/>
              <a:t>(preferable Anaconda)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A802857-9DAD-460E-A004-939D14D05A74}"/>
              </a:ext>
            </a:extLst>
          </p:cNvPr>
          <p:cNvSpPr/>
          <p:nvPr/>
        </p:nvSpPr>
        <p:spPr>
          <a:xfrm>
            <a:off x="4157221" y="1825623"/>
            <a:ext cx="292232" cy="2157200"/>
          </a:xfrm>
          <a:prstGeom prst="rightBrace">
            <a:avLst>
              <a:gd name="adj1" fmla="val 24333"/>
              <a:gd name="adj2" fmla="val 49998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678809-4424-4CB7-86A0-55727A0BBAEC}"/>
              </a:ext>
            </a:extLst>
          </p:cNvPr>
          <p:cNvSpPr txBox="1">
            <a:spLocks/>
          </p:cNvSpPr>
          <p:nvPr/>
        </p:nvSpPr>
        <p:spPr>
          <a:xfrm>
            <a:off x="4609708" y="2415013"/>
            <a:ext cx="7390614" cy="1704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hnschrift SemiCondensed" panose="020B05020402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Download Slides:</a:t>
            </a:r>
          </a:p>
          <a:p>
            <a:r>
              <a:rPr lang="en-US" sz="2400" dirty="0">
                <a:hlinkClick r:id="rId3"/>
              </a:rPr>
              <a:t>github.com/DesignEngrLab/fmdtools/tree/main/docs</a:t>
            </a:r>
            <a:endParaRPr lang="en-US" sz="2400" dirty="0"/>
          </a:p>
          <a:p>
            <a:r>
              <a:rPr lang="en-US" sz="2400" dirty="0"/>
              <a:t>Right click “Save link as…”</a:t>
            </a:r>
          </a:p>
        </p:txBody>
      </p:sp>
    </p:spTree>
    <p:extLst>
      <p:ext uri="{BB962C8B-B14F-4D97-AF65-F5344CB8AC3E}">
        <p14:creationId xmlns:p14="http://schemas.microsoft.com/office/powerpoint/2010/main" val="1283633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8AEE-7729-4096-B1FC-17B4AAC2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Simulation and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757C3-9B7F-4B8B-95E6-878D99A4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we trying to model:</a:t>
            </a:r>
          </a:p>
          <a:p>
            <a:r>
              <a:rPr lang="en-US" dirty="0"/>
              <a:t>The nominal performance of a system?</a:t>
            </a:r>
          </a:p>
          <a:p>
            <a:r>
              <a:rPr lang="en-US" dirty="0"/>
              <a:t>The performance in a fault scenario?</a:t>
            </a:r>
          </a:p>
          <a:p>
            <a:r>
              <a:rPr lang="en-US" dirty="0"/>
              <a:t>The performance over a set of fault scenarios?</a:t>
            </a:r>
          </a:p>
          <a:p>
            <a:pPr lvl="1"/>
            <a:r>
              <a:rPr lang="en-US" dirty="0"/>
              <a:t>What kind of set?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FD330-F553-4DE4-A3FF-ABCC3122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76588-272A-4987-B4C9-924A09E3E482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7AD7C-43BC-453B-909C-EBA40DA0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09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want to quantify resilience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1128611" y="2752550"/>
            <a:ext cx="1503037" cy="646331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6BB2C43-1ECB-408E-B5DF-DCE8B211D6DE}"/>
              </a:ext>
            </a:extLst>
          </p:cNvPr>
          <p:cNvSpPr txBox="1"/>
          <p:nvPr/>
        </p:nvSpPr>
        <p:spPr>
          <a:xfrm>
            <a:off x="9372276" y="2378391"/>
            <a:ext cx="25820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Simulate Nominal Performance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29C72F-4234-41BC-AE11-E5566D2A266A}"/>
              </a:ext>
            </a:extLst>
          </p:cNvPr>
          <p:cNvSpPr txBox="1"/>
          <p:nvPr/>
        </p:nvSpPr>
        <p:spPr>
          <a:xfrm>
            <a:off x="9356854" y="3444860"/>
            <a:ext cx="25820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Simulate Fault Scenario Performance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2FB92B-1C37-41B9-912C-1127C383DD5F}"/>
              </a:ext>
            </a:extLst>
          </p:cNvPr>
          <p:cNvSpPr txBox="1"/>
          <p:nvPr/>
        </p:nvSpPr>
        <p:spPr>
          <a:xfrm>
            <a:off x="1880129" y="4077711"/>
            <a:ext cx="258205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Simulate Performance Over Set of Fault Scenarios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BDEC05-6F00-485C-80F4-28D6D01B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6C9C-2E17-4388-95ED-94439EAB1C0F}" type="datetime1">
              <a:rPr lang="en-US" smtClean="0"/>
              <a:t>4/14/2021</a:t>
            </a:fld>
            <a:endParaRPr lang="en-US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FC69A45B-69C0-4A55-A25F-112A1275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5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98AA6-BD28-4FE2-8472-CBB63821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propagation – 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93E-F7D4-43E5-839D-CD461F85A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Static propagation</a:t>
            </a:r>
            <a:r>
              <a:rPr lang="en-US" dirty="0"/>
              <a:t>: How function states propagate to each other in a single time-step</a:t>
            </a:r>
          </a:p>
          <a:p>
            <a:pPr lvl="1"/>
            <a:r>
              <a:rPr lang="en-US" dirty="0"/>
              <a:t>Undirected graph representation—states can effect all other connected states, and vice versa, in any order</a:t>
            </a:r>
          </a:p>
          <a:p>
            <a:r>
              <a:rPr lang="en-US" b="1" dirty="0"/>
              <a:t>Dynamic propagation</a:t>
            </a:r>
            <a:r>
              <a:rPr lang="en-US" dirty="0"/>
              <a:t>: How model states unfold over time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30B5-4834-4C83-A909-15FAC9D1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BE4E-96F5-4AD3-882E-48793DD5740D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0E345-2EA1-41B4-AE55-7EF07EE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9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91" y="1690688"/>
            <a:ext cx="9422218" cy="468979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364" y="1522490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3051-FA85-4152-9EF3-A86CB6E4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Propagation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272C5-5EED-465D-9656-F6292F49F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propagate.nominal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system with no fault—good for model setup</a:t>
            </a:r>
          </a:p>
          <a:p>
            <a:r>
              <a:rPr lang="en-US" dirty="0" err="1"/>
              <a:t>propagate.one_fault</a:t>
            </a:r>
            <a:r>
              <a:rPr lang="en-US" dirty="0"/>
              <a:t>(mdl, function, fault, time=</a:t>
            </a:r>
            <a:r>
              <a:rPr lang="en-US" dirty="0" err="1"/>
              <a:t>faulttime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Simulates system with and without a fault</a:t>
            </a:r>
          </a:p>
          <a:p>
            <a:pPr lvl="1"/>
            <a:r>
              <a:rPr lang="en-US" dirty="0"/>
              <a:t>Good for verifying/visualizing model behavior under a given fault</a:t>
            </a:r>
          </a:p>
          <a:p>
            <a:r>
              <a:rPr lang="en-US" dirty="0" err="1"/>
              <a:t>propagate.single_faults</a:t>
            </a:r>
            <a:r>
              <a:rPr lang="en-US" dirty="0"/>
              <a:t>(mdl)</a:t>
            </a:r>
          </a:p>
          <a:p>
            <a:pPr lvl="1"/>
            <a:r>
              <a:rPr lang="en-US" dirty="0"/>
              <a:t>Simulates the list of single fault modes</a:t>
            </a:r>
          </a:p>
          <a:p>
            <a:pPr lvl="1"/>
            <a:r>
              <a:rPr lang="en-US" dirty="0"/>
              <a:t>Only use for static (single time-step) models &amp; to gauge fault severity</a:t>
            </a:r>
          </a:p>
          <a:p>
            <a:r>
              <a:rPr lang="en-US" dirty="0" err="1"/>
              <a:t>propagate.approach</a:t>
            </a:r>
            <a:r>
              <a:rPr lang="en-US" dirty="0"/>
              <a:t>(mdl, app)</a:t>
            </a:r>
          </a:p>
          <a:p>
            <a:pPr lvl="1"/>
            <a:r>
              <a:rPr lang="en-US" dirty="0"/>
              <a:t>Simulates a set of fault modes over a set of times</a:t>
            </a:r>
          </a:p>
          <a:p>
            <a:pPr lvl="1"/>
            <a:r>
              <a:rPr lang="en-US" dirty="0"/>
              <a:t>Useful for expected resilience quantification</a:t>
            </a:r>
          </a:p>
          <a:p>
            <a:pPr lvl="1"/>
            <a:r>
              <a:rPr lang="en-US" dirty="0"/>
              <a:t>app defined in </a:t>
            </a:r>
            <a:r>
              <a:rPr lang="en-US" dirty="0" err="1"/>
              <a:t>SampleApproach</a:t>
            </a:r>
            <a:r>
              <a:rPr lang="en-US" dirty="0"/>
              <a:t> class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B166-4B0D-4CD6-9472-2B8064F5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500C9-F11F-462E-86AE-DBEE126043CC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A67A-CC45-438D-85C8-7FF4F15B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864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AB62-630F-48DA-BF49-80751EB4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a fault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EF33-5231-4940-9EE3-8F6D08351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Quantify expected resilience over a set of fault modes and operational phases</a:t>
            </a:r>
          </a:p>
          <a:p>
            <a:pPr lvl="1"/>
            <a:r>
              <a:rPr lang="en-US" dirty="0"/>
              <a:t>What times—all? 1-2? Several?</a:t>
            </a:r>
          </a:p>
          <a:p>
            <a:pPr lvl="1"/>
            <a:r>
              <a:rPr lang="en-US" dirty="0"/>
              <a:t>What modes—all modes? A selection of modes? Joint fault modes?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2FB15-C10E-4AE2-B8D4-65FA8380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7" y="2075974"/>
            <a:ext cx="5439927" cy="385064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88CBE-B47E-4F63-A97B-6148017A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ED83-9702-4D45-95F4-1BE68A1290ED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3F43-6783-4314-B509-53A21863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4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64CC-304F-438D-B342-A912CA0D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a fault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3CDF8-FB38-497D-9B28-3EAC649A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38" y="1825625"/>
            <a:ext cx="1081226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 = </a:t>
            </a:r>
            <a:r>
              <a:rPr lang="en-US" dirty="0" err="1"/>
              <a:t>SampleApproach</a:t>
            </a:r>
            <a:r>
              <a:rPr lang="en-US" dirty="0"/>
              <a:t>(mdl, </a:t>
            </a:r>
          </a:p>
          <a:p>
            <a:pPr marL="0" indent="0">
              <a:buNone/>
            </a:pPr>
            <a:r>
              <a:rPr lang="en-US" dirty="0"/>
              <a:t>	faults = ‘all’/[list of faults]</a:t>
            </a:r>
          </a:p>
          <a:p>
            <a:pPr marL="0" indent="0">
              <a:buNone/>
            </a:pPr>
            <a:r>
              <a:rPr lang="en-US" dirty="0"/>
              <a:t>	phases = ‘all’/{</a:t>
            </a:r>
            <a:r>
              <a:rPr lang="en-US" dirty="0" err="1"/>
              <a:t>fxn:phase</a:t>
            </a:r>
            <a:r>
              <a:rPr lang="en-US" dirty="0"/>
              <a:t>:[</a:t>
            </a:r>
            <a:r>
              <a:rPr lang="en-US" dirty="0" err="1"/>
              <a:t>s,e</a:t>
            </a:r>
            <a:r>
              <a:rPr lang="en-US" dirty="0"/>
              <a:t>]}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modephases</a:t>
            </a:r>
            <a:r>
              <a:rPr lang="en-US" dirty="0"/>
              <a:t> = {</a:t>
            </a:r>
            <a:r>
              <a:rPr lang="en-US" dirty="0" err="1"/>
              <a:t>fxn:mode</a:t>
            </a:r>
            <a:r>
              <a:rPr lang="en-US" dirty="0"/>
              <a:t>:{phases}}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jointfaults</a:t>
            </a:r>
            <a:r>
              <a:rPr lang="en-US" dirty="0"/>
              <a:t> = {‘faults’:#, 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jointfuncs</a:t>
            </a:r>
            <a:r>
              <a:rPr lang="en-US" dirty="0"/>
              <a:t>’:True/False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pcond</a:t>
            </a:r>
            <a:r>
              <a:rPr lang="en-US" dirty="0"/>
              <a:t>’: 0.##}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defaultsamp</a:t>
            </a:r>
            <a:r>
              <a:rPr lang="en-US" dirty="0"/>
              <a:t>: = {‘</a:t>
            </a:r>
            <a:r>
              <a:rPr lang="en-US" dirty="0" err="1"/>
              <a:t>samp</a:t>
            </a:r>
            <a:r>
              <a:rPr lang="en-US" dirty="0"/>
              <a:t>’: ‘quad’/’</a:t>
            </a:r>
            <a:r>
              <a:rPr lang="en-US" dirty="0" err="1"/>
              <a:t>fullint</a:t>
            </a:r>
            <a:r>
              <a:rPr lang="en-US" dirty="0"/>
              <a:t>’/’</a:t>
            </a:r>
            <a:r>
              <a:rPr lang="en-US" dirty="0" err="1"/>
              <a:t>evenspacing</a:t>
            </a:r>
            <a:r>
              <a:rPr lang="en-US" dirty="0"/>
              <a:t>’…</a:t>
            </a:r>
          </a:p>
          <a:p>
            <a:pPr marL="0" indent="0">
              <a:buNone/>
            </a:pPr>
            <a:r>
              <a:rPr lang="en-US" dirty="0"/>
              <a:t>			‘</a:t>
            </a:r>
            <a:r>
              <a:rPr lang="en-US" dirty="0" err="1"/>
              <a:t>numpts</a:t>
            </a:r>
            <a:r>
              <a:rPr lang="en-US" dirty="0"/>
              <a:t>’: #</a:t>
            </a:r>
          </a:p>
          <a:p>
            <a:pPr marL="0" indent="0">
              <a:buNone/>
            </a:pPr>
            <a:r>
              <a:rPr lang="en-US" dirty="0"/>
              <a:t>			‘quad’: quadrature}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sampparams</a:t>
            </a:r>
            <a:r>
              <a:rPr lang="en-US" dirty="0"/>
              <a:t> = {(fault, mode): </a:t>
            </a:r>
            <a:r>
              <a:rPr lang="en-US" dirty="0" err="1"/>
              <a:t>sampparam</a:t>
            </a: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DFC48-269F-42D6-B3C5-AD398F17CF47}"/>
              </a:ext>
            </a:extLst>
          </p:cNvPr>
          <p:cNvSpPr txBox="1"/>
          <p:nvPr/>
        </p:nvSpPr>
        <p:spPr>
          <a:xfrm>
            <a:off x="5830287" y="2111677"/>
            <a:ext cx="30219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(faults to include in the list)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DE1F7-089B-46F8-9EB8-33E2C0ADF0F0}"/>
              </a:ext>
            </a:extLst>
          </p:cNvPr>
          <p:cNvSpPr txBox="1"/>
          <p:nvPr/>
        </p:nvSpPr>
        <p:spPr>
          <a:xfrm>
            <a:off x="5830287" y="2511019"/>
            <a:ext cx="615104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(phases of each function to include (if model has phases))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0D6D-9E85-42BC-B56A-F0F10F6C4BB2}"/>
              </a:ext>
            </a:extLst>
          </p:cNvPr>
          <p:cNvSpPr txBox="1"/>
          <p:nvPr/>
        </p:nvSpPr>
        <p:spPr>
          <a:xfrm>
            <a:off x="5830287" y="3293164"/>
            <a:ext cx="61900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joint-fault modes to simulate (e.g. None, 2,3,..))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8F029-5CD3-4FDB-90DA-448E05D3E402}"/>
              </a:ext>
            </a:extLst>
          </p:cNvPr>
          <p:cNvSpPr txBox="1"/>
          <p:nvPr/>
        </p:nvSpPr>
        <p:spPr>
          <a:xfrm>
            <a:off x="6746168" y="3703709"/>
            <a:ext cx="526297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(Whether function modes are mutually exclusive)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874A8F-9E25-449D-9649-F8AC373BB894}"/>
              </a:ext>
            </a:extLst>
          </p:cNvPr>
          <p:cNvSpPr txBox="1"/>
          <p:nvPr/>
        </p:nvSpPr>
        <p:spPr>
          <a:xfrm>
            <a:off x="5441150" y="4097128"/>
            <a:ext cx="5905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(Conditional probability for joint faults (ind. by default))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97683-598C-44AC-B4EA-E88756B1F62C}"/>
              </a:ext>
            </a:extLst>
          </p:cNvPr>
          <p:cNvSpPr txBox="1"/>
          <p:nvPr/>
        </p:nvSpPr>
        <p:spPr>
          <a:xfrm>
            <a:off x="9104183" y="4507673"/>
            <a:ext cx="29161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to represent phases)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1155AF-00C1-4145-8EF4-8DD1FE46D789}"/>
              </a:ext>
            </a:extLst>
          </p:cNvPr>
          <p:cNvSpPr txBox="1"/>
          <p:nvPr/>
        </p:nvSpPr>
        <p:spPr>
          <a:xfrm>
            <a:off x="5163977" y="4903789"/>
            <a:ext cx="46297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(Number of samples to take in each phase)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92D06B-7D4D-4273-A567-B49F6E4214AA}"/>
              </a:ext>
            </a:extLst>
          </p:cNvPr>
          <p:cNvSpPr txBox="1"/>
          <p:nvPr/>
        </p:nvSpPr>
        <p:spPr>
          <a:xfrm>
            <a:off x="6213021" y="5340589"/>
            <a:ext cx="460895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quadrature is used, the </a:t>
            </a:r>
            <a:r>
              <a:rPr lang="en-US" dirty="0" err="1">
                <a:latin typeface="Bahnschrift" panose="020B0502040204020203" pitchFamily="34" charset="0"/>
              </a:rPr>
              <a:t>quadpy</a:t>
            </a:r>
            <a:r>
              <a:rPr lang="en-US" dirty="0">
                <a:latin typeface="Bahnschrift" panose="020B0502040204020203" pitchFamily="34" charset="0"/>
              </a:rPr>
              <a:t> object)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8B6D-0398-4705-9ECC-5DAA90469ADD}"/>
              </a:ext>
            </a:extLst>
          </p:cNvPr>
          <p:cNvSpPr txBox="1"/>
          <p:nvPr/>
        </p:nvSpPr>
        <p:spPr>
          <a:xfrm>
            <a:off x="1025543" y="6004341"/>
            <a:ext cx="1037495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(If a different approach is to be used for each fault, </a:t>
            </a:r>
            <a:r>
              <a:rPr lang="en-US" dirty="0" err="1">
                <a:latin typeface="Bahnschrift" panose="020B0502040204020203" pitchFamily="34" charset="0"/>
              </a:rPr>
              <a:t>sampparam</a:t>
            </a:r>
            <a:r>
              <a:rPr lang="en-US" dirty="0">
                <a:latin typeface="Bahnschrift" panose="020B0502040204020203" pitchFamily="34" charset="0"/>
              </a:rPr>
              <a:t> follows the </a:t>
            </a:r>
            <a:r>
              <a:rPr lang="en-US" dirty="0" err="1">
                <a:latin typeface="Bahnschrift" panose="020B0502040204020203" pitchFamily="34" charset="0"/>
              </a:rPr>
              <a:t>defaultsamp</a:t>
            </a:r>
            <a:r>
              <a:rPr lang="en-US" dirty="0">
                <a:latin typeface="Bahnschrift" panose="020B0502040204020203" pitchFamily="34" charset="0"/>
              </a:rPr>
              <a:t> structure)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AAC81B8C-E09D-496E-9414-8F665BC9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66056-E556-4216-9C89-0D01EBF00A92}" type="datetime1">
              <a:rPr lang="en-US" smtClean="0"/>
              <a:t>4/14/2021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FC2C11C-E09A-4DC9-91B4-9C55E3A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079618-B202-4BA5-B7EE-75C9D0D7C6CD}"/>
              </a:ext>
            </a:extLst>
          </p:cNvPr>
          <p:cNvSpPr txBox="1"/>
          <p:nvPr/>
        </p:nvSpPr>
        <p:spPr>
          <a:xfrm>
            <a:off x="5830287" y="2901202"/>
            <a:ext cx="4498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(how function modes correlate to phases)</a:t>
            </a:r>
          </a:p>
        </p:txBody>
      </p:sp>
    </p:spTree>
    <p:extLst>
      <p:ext uri="{BB962C8B-B14F-4D97-AF65-F5344CB8AC3E}">
        <p14:creationId xmlns:p14="http://schemas.microsoft.com/office/powerpoint/2010/main" val="387537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DF1E-51DD-41C3-B17D-3C2DC8972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Propagate faults in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BD86-2A2C-4CA8-ABCC-C9367FA3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fault propagation methods: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Fault(s)</a:t>
            </a:r>
          </a:p>
          <a:p>
            <a:pPr lvl="1"/>
            <a:r>
              <a:rPr lang="en-US" dirty="0"/>
              <a:t>Approach</a:t>
            </a:r>
          </a:p>
          <a:p>
            <a:pPr marL="0" indent="0">
              <a:buNone/>
            </a:pPr>
            <a:r>
              <a:rPr lang="en-US" dirty="0"/>
              <a:t>What do the results look like?</a:t>
            </a:r>
          </a:p>
          <a:p>
            <a:pPr lvl="1"/>
            <a:r>
              <a:rPr lang="en-US" dirty="0" err="1"/>
              <a:t>endresults</a:t>
            </a:r>
            <a:r>
              <a:rPr lang="en-US" dirty="0"/>
              <a:t>, </a:t>
            </a:r>
            <a:r>
              <a:rPr lang="en-US" dirty="0" err="1"/>
              <a:t>resultshist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Explore:</a:t>
            </a:r>
          </a:p>
          <a:p>
            <a:pPr lvl="1"/>
            <a:r>
              <a:rPr lang="en-US" dirty="0"/>
              <a:t>What happens when you change </a:t>
            </a:r>
            <a:r>
              <a:rPr lang="en-US" dirty="0" err="1"/>
              <a:t>SampleApproach</a:t>
            </a:r>
            <a:r>
              <a:rPr lang="en-US" dirty="0"/>
              <a:t> parameters?</a:t>
            </a:r>
          </a:p>
          <a:p>
            <a:pPr lvl="1"/>
            <a:r>
              <a:rPr lang="en-US" dirty="0"/>
              <a:t>What happens when you change model parameters?</a:t>
            </a:r>
          </a:p>
          <a:p>
            <a:pPr lvl="1"/>
            <a:r>
              <a:rPr lang="en-US" dirty="0"/>
              <a:t>How do these methods compare in terms of computational time?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B682-CC37-45DB-8627-A191E212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7182-BE1B-4D02-83BE-934CD6168783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EF080-81BF-4955-9AD9-1478DA45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47F2-2CDD-4B81-B8BD-8A27A462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system resilience?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6C1A-D368-4B74-8954-1F4BB0E0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know how the system will respond to hazardous events, to:</a:t>
            </a:r>
          </a:p>
          <a:p>
            <a:pPr lvl="1"/>
            <a:r>
              <a:rPr lang="en-US" dirty="0"/>
              <a:t>Reduce unforeseen maintenance/repairs</a:t>
            </a:r>
          </a:p>
          <a:p>
            <a:pPr lvl="1"/>
            <a:r>
              <a:rPr lang="en-US" dirty="0"/>
              <a:t>Ensure system safety</a:t>
            </a:r>
          </a:p>
          <a:p>
            <a:pPr lvl="1"/>
            <a:r>
              <a:rPr lang="en-US" dirty="0"/>
              <a:t>Check that system behavior will be robust to unforeseen events</a:t>
            </a:r>
          </a:p>
          <a:p>
            <a:r>
              <a:rPr lang="en-US" dirty="0"/>
              <a:t>In a hazardous scenario:</a:t>
            </a:r>
          </a:p>
          <a:p>
            <a:pPr lvl="1"/>
            <a:r>
              <a:rPr lang="en-US" dirty="0"/>
              <a:t>Will the system fail to a safe condition?</a:t>
            </a:r>
          </a:p>
          <a:p>
            <a:pPr lvl="1"/>
            <a:r>
              <a:rPr lang="en-US" dirty="0"/>
              <a:t>Will it recover?</a:t>
            </a:r>
          </a:p>
          <a:p>
            <a:pPr lvl="1"/>
            <a:r>
              <a:rPr lang="en-US" dirty="0"/>
              <a:t>Or, will it wreak havoc on itself and the environment?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A2670-6AA3-4470-A7DD-B4D275C73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B435-902B-4CAA-9121-DA572BF5E292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37659-0853-432B-B768-9380E4C3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84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DA1AF-26CE-42F3-861E-F004F4BB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Visualization, Quantification,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23E63-895B-45F5-9AAD-44065B816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Looking at a model</a:t>
            </a:r>
          </a:p>
          <a:p>
            <a:r>
              <a:rPr lang="en-US" dirty="0"/>
              <a:t>Looking at modelled quantities</a:t>
            </a:r>
          </a:p>
          <a:p>
            <a:r>
              <a:rPr lang="en-US" dirty="0"/>
              <a:t>Quantifying resilience</a:t>
            </a:r>
          </a:p>
          <a:p>
            <a:r>
              <a:rPr lang="en-US" dirty="0"/>
              <a:t>Saving/exporting results,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BBDD-5DEB-436E-B675-C0FC4CFE8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661D-1C8C-4DAB-9D77-C6D1B8FB4259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4D78-8665-4252-97B7-7ED0287C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75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F9F61565-7316-4361-8658-3D5A19097FAF}"/>
              </a:ext>
            </a:extLst>
          </p:cNvPr>
          <p:cNvSpPr/>
          <p:nvPr/>
        </p:nvSpPr>
        <p:spPr>
          <a:xfrm>
            <a:off x="9089993" y="5478747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9482FB58-176C-4954-8900-C49212135C48}"/>
              </a:ext>
            </a:extLst>
          </p:cNvPr>
          <p:cNvSpPr/>
          <p:nvPr/>
        </p:nvSpPr>
        <p:spPr>
          <a:xfrm>
            <a:off x="6236566" y="5856836"/>
            <a:ext cx="2572305" cy="88967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A793D5A0-A75E-47AC-A234-DF7A8876191C}"/>
              </a:ext>
            </a:extLst>
          </p:cNvPr>
          <p:cNvSpPr/>
          <p:nvPr/>
        </p:nvSpPr>
        <p:spPr>
          <a:xfrm>
            <a:off x="3383131" y="5291331"/>
            <a:ext cx="2572305" cy="705320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42265-DA21-45CC-99EE-D52570E3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resultdisp</a:t>
            </a:r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6096000" y="1470964"/>
            <a:ext cx="2853432" cy="416971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given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DC2FC910-D241-4F35-B041-0CF601403B70}"/>
              </a:ext>
            </a:extLst>
          </p:cNvPr>
          <p:cNvSpPr/>
          <p:nvPr/>
        </p:nvSpPr>
        <p:spPr>
          <a:xfrm>
            <a:off x="3242569" y="1470179"/>
            <a:ext cx="2853431" cy="342141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Plotting of system behaviors and costs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</a:t>
            </a:r>
            <a:r>
              <a:rPr lang="en-US" sz="1600" b="1" dirty="0" err="1">
                <a:solidFill>
                  <a:schemeClr val="tx1"/>
                </a:solidFill>
              </a:rPr>
              <a:t>mdlhistvals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given faulty and nominal scenario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costs and rates of a set of faults injected over time in an approach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the total expected cost of faults over time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389138" y="1471515"/>
            <a:ext cx="2853431" cy="269211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process.py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Processing of simulation results into metrics/statistics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hists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mdlhists</a:t>
            </a:r>
            <a:r>
              <a:rPr lang="en-US" sz="1600" b="1" dirty="0">
                <a:solidFill>
                  <a:schemeClr val="tx1"/>
                </a:solidFill>
              </a:rPr>
              <a:t>)/hist(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processes result history for </a:t>
            </a:r>
            <a:r>
              <a:rPr lang="en-US" sz="1600" dirty="0" err="1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/visualization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),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: creates heatmap of respective quantities over time/runs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totalcost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calculates total expected cost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8949431" y="1475619"/>
            <a:ext cx="2853431" cy="370323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in tabular form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Gives FMEA-like assessment of the effects of faults/scenarios and their probability and costs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717" y="5371209"/>
            <a:ext cx="2359136" cy="538932"/>
          </a:xfrm>
          <a:prstGeom prst="rect">
            <a:avLst/>
          </a:prstGeom>
        </p:spPr>
      </p:pic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078" y="59101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C174BC-4467-48E5-AF3D-95951958DAB8}"/>
              </a:ext>
            </a:extLst>
          </p:cNvPr>
          <p:cNvSpPr txBox="1"/>
          <p:nvPr/>
        </p:nvSpPr>
        <p:spPr>
          <a:xfrm>
            <a:off x="6882327" y="6262042"/>
            <a:ext cx="137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Netgraph</a:t>
            </a:r>
            <a:endParaRPr lang="en-US" b="1" dirty="0"/>
          </a:p>
        </p:txBody>
      </p:sp>
      <p:pic>
        <p:nvPicPr>
          <p:cNvPr id="1030" name="Picture 6" descr="pandas (software) - Wikipedia">
            <a:extLst>
              <a:ext uri="{FF2B5EF4-FFF2-40B4-BE49-F238E27FC236}">
                <a16:creationId xmlns:a16="http://schemas.microsoft.com/office/drawing/2014/main" id="{34D86B6E-983A-487D-BBA0-100E87B83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972" y="5442361"/>
            <a:ext cx="2262349" cy="91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0FA967-0BCC-41ED-9DBA-103ED265217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 flipH="1">
            <a:off x="4669284" y="4891597"/>
            <a:ext cx="1" cy="39973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E9DC67-21E9-460A-8CCD-ED815F9BEA1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7522716" y="5640675"/>
            <a:ext cx="3" cy="216161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D52FEDF-C8E5-49C6-96E3-7502B9A1701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10376146" y="5178857"/>
            <a:ext cx="1" cy="29989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5AB0F-28F7-4E79-93A6-9FFFD3923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5094-39D8-4D6B-B0E8-E94DC8E8EED8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1AC58-0863-47AD-9D81-2716C8D1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039-60D8-4270-86A9-2DED0E29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plot.py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F103726-0DA0-4DB2-A402-3789F6FA6781}"/>
              </a:ext>
            </a:extLst>
          </p:cNvPr>
          <p:cNvSpPr/>
          <p:nvPr/>
        </p:nvSpPr>
        <p:spPr>
          <a:xfrm>
            <a:off x="838200" y="1690688"/>
            <a:ext cx="2853431" cy="342141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plot.py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Plotting of system behaviors and costs over time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/</a:t>
            </a:r>
            <a:r>
              <a:rPr lang="en-US" sz="1600" b="1" dirty="0" err="1">
                <a:solidFill>
                  <a:schemeClr val="tx1"/>
                </a:solidFill>
              </a:rPr>
              <a:t>mdlhistvals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behavior of given states over time in a given faulty and nominal scenario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samplecost</a:t>
            </a:r>
            <a:r>
              <a:rPr lang="en-US" sz="1600" b="1" dirty="0">
                <a:solidFill>
                  <a:schemeClr val="tx1"/>
                </a:solidFill>
              </a:rPr>
              <a:t>(app, </a:t>
            </a:r>
            <a:r>
              <a:rPr lang="en-US" sz="1600" b="1" dirty="0" err="1">
                <a:solidFill>
                  <a:schemeClr val="tx1"/>
                </a:solidFill>
              </a:rPr>
              <a:t>endclasses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costs and rates of a set of faults injected over time in an approach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costovertime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endclasses,app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Plots the total expected cost of faults over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DDE72-77AC-4832-8B85-D776A902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206" y="1159460"/>
            <a:ext cx="5623864" cy="3649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D2A948-D17E-4C54-9DFF-051336585E59}"/>
              </a:ext>
            </a:extLst>
          </p:cNvPr>
          <p:cNvSpPr txBox="1"/>
          <p:nvPr/>
        </p:nvSpPr>
        <p:spPr>
          <a:xfrm>
            <a:off x="4082248" y="4808723"/>
            <a:ext cx="698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rd.plot.mdlhistvals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</a:t>
            </a:r>
            <a:r>
              <a:rPr lang="en-US" dirty="0">
                <a:latin typeface="Bahnschrift" panose="020B0502040204020203" pitchFamily="34" charset="0"/>
              </a:rPr>
              <a:t>, ‘</a:t>
            </a:r>
            <a:r>
              <a:rPr lang="en-US" dirty="0" err="1">
                <a:latin typeface="Bahnschrift" panose="020B0502040204020203" pitchFamily="34" charset="0"/>
              </a:rPr>
              <a:t>faultname</a:t>
            </a:r>
            <a:r>
              <a:rPr lang="en-US" dirty="0">
                <a:latin typeface="Bahnschrift" panose="020B0502040204020203" pitchFamily="34" charset="0"/>
              </a:rPr>
              <a:t>’, </a:t>
            </a:r>
          </a:p>
          <a:p>
            <a:r>
              <a:rPr lang="en-US" dirty="0">
                <a:latin typeface="Bahnschrift" panose="020B0502040204020203" pitchFamily="34" charset="0"/>
              </a:rPr>
              <a:t>		time=</a:t>
            </a:r>
            <a:r>
              <a:rPr lang="en-US" dirty="0" err="1">
                <a:latin typeface="Bahnschrift" panose="020B0502040204020203" pitchFamily="34" charset="0"/>
              </a:rPr>
              <a:t>faulttime</a:t>
            </a:r>
            <a:r>
              <a:rPr lang="en-US" dirty="0">
                <a:latin typeface="Bahnschrift" panose="020B0502040204020203" pitchFamily="34" charset="0"/>
              </a:rPr>
              <a:t>,</a:t>
            </a:r>
          </a:p>
          <a:p>
            <a:r>
              <a:rPr lang="en-US" dirty="0">
                <a:latin typeface="Bahnschrift" panose="020B0502040204020203" pitchFamily="34" charset="0"/>
              </a:rPr>
              <a:t>		</a:t>
            </a:r>
            <a:r>
              <a:rPr lang="en-US" dirty="0" err="1">
                <a:latin typeface="Bahnschrift" panose="020B0502040204020203" pitchFamily="34" charset="0"/>
              </a:rPr>
              <a:t>fxnflowvals</a:t>
            </a:r>
            <a:r>
              <a:rPr lang="en-US" dirty="0">
                <a:latin typeface="Bahnschrift" panose="020B0502040204020203" pitchFamily="34" charset="0"/>
              </a:rPr>
              <a:t>={‘Flow1':[‘val1', ‘val2'],’flow2’:’val1’}, </a:t>
            </a:r>
          </a:p>
          <a:p>
            <a:r>
              <a:rPr lang="en-US" dirty="0">
                <a:latin typeface="Bahnschrift" panose="020B0502040204020203" pitchFamily="34" charset="0"/>
              </a:rPr>
              <a:t>		cols=2, </a:t>
            </a:r>
            <a:r>
              <a:rPr lang="en-US" dirty="0" err="1">
                <a:latin typeface="Bahnschrift" panose="020B0502040204020203" pitchFamily="34" charset="0"/>
              </a:rPr>
              <a:t>timelabel</a:t>
            </a:r>
            <a:r>
              <a:rPr lang="en-US" dirty="0">
                <a:latin typeface="Bahnschrift" panose="020B0502040204020203" pitchFamily="34" charset="0"/>
              </a:rPr>
              <a:t>="time (min)")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61AE-2A39-407A-AF18-082F28F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917D8-DE2B-4B56-9269-E3946BB7F747}" type="datetime1">
              <a:rPr lang="en-US" smtClean="0"/>
              <a:t>4/14/2021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DAAF2-4669-4619-8909-0B04FA42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3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D89C8-FAC2-403D-8AD5-961D5B24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graph.py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5688E90-9A6E-492A-94E8-97960D393711}"/>
              </a:ext>
            </a:extLst>
          </p:cNvPr>
          <p:cNvSpPr/>
          <p:nvPr/>
        </p:nvSpPr>
        <p:spPr>
          <a:xfrm>
            <a:off x="838200" y="1714592"/>
            <a:ext cx="2853432" cy="4169711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graph.py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Visualization of simulation results on the model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set_pos</a:t>
            </a:r>
            <a:r>
              <a:rPr lang="en-US" sz="1600" b="1" dirty="0">
                <a:solidFill>
                  <a:schemeClr val="tx1"/>
                </a:solidFill>
              </a:rPr>
              <a:t>(graph):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Manually positions of functions/flows in graph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-show(mdl/graph):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 graph at end-state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-history(</a:t>
            </a:r>
            <a:r>
              <a:rPr lang="en-US" sz="1600" b="1" dirty="0" err="1">
                <a:solidFill>
                  <a:schemeClr val="tx1"/>
                </a:solidFill>
              </a:rPr>
              <a:t>graphhist</a:t>
            </a:r>
            <a:r>
              <a:rPr lang="en-US" sz="1600" b="1" dirty="0">
                <a:solidFill>
                  <a:schemeClr val="tx1"/>
                </a:solidFill>
              </a:rPr>
              <a:t>):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set of graphs over given history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-result(s)_from(mdl, </a:t>
            </a:r>
            <a:r>
              <a:rPr lang="en-US" sz="1600" b="1" dirty="0" err="1">
                <a:solidFill>
                  <a:schemeClr val="tx1"/>
                </a:solidFill>
              </a:rPr>
              <a:t>reshist</a:t>
            </a:r>
            <a:r>
              <a:rPr lang="en-US" sz="1600" b="1" dirty="0">
                <a:solidFill>
                  <a:schemeClr val="tx1"/>
                </a:solidFill>
              </a:rPr>
              <a:t>, t)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Shows model state at a particular time(s)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animation_from</a:t>
            </a:r>
            <a:r>
              <a:rPr lang="en-US" sz="1600" b="1" dirty="0">
                <a:solidFill>
                  <a:schemeClr val="tx1"/>
                </a:solidFill>
              </a:rPr>
              <a:t>(mdl, </a:t>
            </a:r>
            <a:r>
              <a:rPr lang="en-US" sz="1600" b="1" dirty="0" err="1">
                <a:solidFill>
                  <a:schemeClr val="tx1"/>
                </a:solidFill>
              </a:rPr>
              <a:t>reshist,t</a:t>
            </a:r>
            <a:r>
              <a:rPr lang="en-US" sz="1600" b="1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Animates model states over given times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8057F-7397-4E86-ABAA-C3D10DD0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159" y="903514"/>
            <a:ext cx="4654443" cy="3203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D54D1E-7E21-4992-87CC-FFF1C7B56B0B}"/>
              </a:ext>
            </a:extLst>
          </p:cNvPr>
          <p:cNvSpPr txBox="1"/>
          <p:nvPr/>
        </p:nvSpPr>
        <p:spPr>
          <a:xfrm>
            <a:off x="4077277" y="4107385"/>
            <a:ext cx="69882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mdl.graph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rd.graph.show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resgraph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rd.graph.result_from</a:t>
            </a:r>
            <a:r>
              <a:rPr lang="en-US" dirty="0">
                <a:latin typeface="Bahnschrift" panose="020B0502040204020203" pitchFamily="34" charset="0"/>
              </a:rPr>
              <a:t>(mdl, </a:t>
            </a:r>
            <a:r>
              <a:rPr lang="en-US" dirty="0" err="1">
                <a:latin typeface="Bahnschrift" panose="020B0502040204020203" pitchFamily="34" charset="0"/>
              </a:rPr>
              <a:t>reshist</a:t>
            </a:r>
            <a:r>
              <a:rPr lang="en-US" dirty="0">
                <a:latin typeface="Bahnschrift" panose="020B0502040204020203" pitchFamily="34" charset="0"/>
              </a:rPr>
              <a:t>, time, </a:t>
            </a:r>
          </a:p>
          <a:p>
            <a:r>
              <a:rPr lang="en-US" dirty="0">
                <a:latin typeface="Bahnschrift" panose="020B0502040204020203" pitchFamily="34" charset="0"/>
              </a:rPr>
              <a:t>	</a:t>
            </a:r>
            <a:r>
              <a:rPr lang="en-US" dirty="0" err="1">
                <a:latin typeface="Bahnschrift" panose="020B0502040204020203" pitchFamily="34" charset="0"/>
              </a:rPr>
              <a:t>gtype</a:t>
            </a:r>
            <a:r>
              <a:rPr lang="en-US" dirty="0">
                <a:latin typeface="Bahnschrift" panose="020B0502040204020203" pitchFamily="34" charset="0"/>
              </a:rPr>
              <a:t> = ‘normal’/'bipartite’, </a:t>
            </a:r>
          </a:p>
          <a:p>
            <a:r>
              <a:rPr lang="en-US" dirty="0">
                <a:latin typeface="Bahnschrift" panose="020B0502040204020203" pitchFamily="34" charset="0"/>
              </a:rPr>
              <a:t>	scale=2, pos=pos)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E9735B-2F3D-45BA-8F9B-D970EC744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2DC2-27F8-41E2-A26C-4A5AEAD6F271}" type="datetime1">
              <a:rPr lang="en-US" smtClean="0"/>
              <a:t>4/14/2021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BD1C-CE1D-4537-90B0-271E1669D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752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962-8C6F-4049-996E-27D7E549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tabulate.py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D4231B3-BD50-4526-B9F9-3E434897C210}"/>
              </a:ext>
            </a:extLst>
          </p:cNvPr>
          <p:cNvSpPr/>
          <p:nvPr/>
        </p:nvSpPr>
        <p:spPr>
          <a:xfrm>
            <a:off x="838200" y="1690688"/>
            <a:ext cx="2853431" cy="3703238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Display and export of simulation results as tables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hist(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the history of model states.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 err="1">
                <a:solidFill>
                  <a:schemeClr val="tx1"/>
                </a:solidFill>
              </a:rPr>
              <a:t>deghist</a:t>
            </a:r>
            <a:r>
              <a:rPr lang="en-US" sz="1600" b="1" dirty="0">
                <a:solidFill>
                  <a:schemeClr val="tx1"/>
                </a:solidFill>
              </a:rPr>
              <a:t>(</a:t>
            </a:r>
            <a:r>
              <a:rPr lang="en-US" sz="1600" b="1" dirty="0" err="1">
                <a:solidFill>
                  <a:schemeClr val="tx1"/>
                </a:solidFill>
              </a:rPr>
              <a:t>mdlhist</a:t>
            </a:r>
            <a:r>
              <a:rPr lang="en-US" sz="1600" b="1" dirty="0">
                <a:solidFill>
                  <a:schemeClr val="tx1"/>
                </a:solidFill>
              </a:rPr>
              <a:t>, </a:t>
            </a:r>
            <a:r>
              <a:rPr lang="en-US" sz="1600" b="1" dirty="0" err="1">
                <a:solidFill>
                  <a:schemeClr val="tx1"/>
                </a:solidFill>
              </a:rPr>
              <a:t>withstats</a:t>
            </a:r>
            <a:r>
              <a:rPr lang="en-US" sz="1600" b="1" dirty="0">
                <a:solidFill>
                  <a:schemeClr val="tx1"/>
                </a:solidFill>
              </a:rPr>
              <a:t>): </a:t>
            </a:r>
            <a:r>
              <a:rPr lang="en-US" sz="1600" dirty="0">
                <a:solidFill>
                  <a:schemeClr val="tx1"/>
                </a:solidFill>
              </a:rPr>
              <a:t>Gives table of all degraded functions and flows over time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heatmaps(heatmap): </a:t>
            </a:r>
            <a:r>
              <a:rPr lang="en-US" sz="1600" dirty="0">
                <a:solidFill>
                  <a:schemeClr val="tx1"/>
                </a:solidFill>
              </a:rPr>
              <a:t>Displays heatmap dictionary in tabular form</a:t>
            </a:r>
          </a:p>
          <a:p>
            <a:r>
              <a:rPr lang="en-US" sz="1600" dirty="0">
                <a:solidFill>
                  <a:schemeClr val="tx1"/>
                </a:solidFill>
              </a:rPr>
              <a:t>-</a:t>
            </a:r>
            <a:r>
              <a:rPr lang="en-US" sz="1600" b="1" dirty="0">
                <a:solidFill>
                  <a:schemeClr val="tx1"/>
                </a:solidFill>
              </a:rPr>
              <a:t>simple/phase/sum/</a:t>
            </a:r>
            <a:r>
              <a:rPr lang="en-US" sz="1600" b="1" dirty="0" err="1">
                <a:solidFill>
                  <a:schemeClr val="tx1"/>
                </a:solidFill>
              </a:rPr>
              <a:t>fullfmea</a:t>
            </a:r>
            <a:r>
              <a:rPr lang="en-US" sz="1600" b="1" dirty="0">
                <a:solidFill>
                  <a:schemeClr val="tx1"/>
                </a:solidFill>
              </a:rPr>
              <a:t>()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r>
              <a:rPr lang="en-US" sz="1600" dirty="0">
                <a:solidFill>
                  <a:schemeClr val="tx1"/>
                </a:solidFill>
              </a:rPr>
              <a:t>Gives FMEA-like assessment of the effects of faults/scenarios and their probability and costs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425786-215C-4CAE-B2CA-4A1BD164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22" y="1499246"/>
            <a:ext cx="7592623" cy="30558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554077-0B21-4C3B-B620-5444706DD8BF}"/>
              </a:ext>
            </a:extLst>
          </p:cNvPr>
          <p:cNvSpPr txBox="1"/>
          <p:nvPr/>
        </p:nvSpPr>
        <p:spPr>
          <a:xfrm>
            <a:off x="4048996" y="4578725"/>
            <a:ext cx="6988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" panose="020B0502040204020203" pitchFamily="34" charset="0"/>
              </a:rPr>
              <a:t>Example Syntaxes: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reshists</a:t>
            </a:r>
            <a:r>
              <a:rPr lang="en-US" dirty="0">
                <a:latin typeface="Bahnschrift" panose="020B0502040204020203" pitchFamily="34" charset="0"/>
              </a:rPr>
              <a:t>, diffs, summaries = </a:t>
            </a:r>
            <a:r>
              <a:rPr lang="en-US" dirty="0" err="1">
                <a:latin typeface="Bahnschrift" panose="020B0502040204020203" pitchFamily="34" charset="0"/>
              </a:rPr>
              <a:t>rd.process.hists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mdlhists</a:t>
            </a:r>
            <a:r>
              <a:rPr lang="en-US" dirty="0">
                <a:latin typeface="Bahnschrift" panose="020B0502040204020203" pitchFamily="34" charset="0"/>
              </a:rPr>
              <a:t>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fullfmea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rd.tabulate.fullfmea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summaries)</a:t>
            </a:r>
          </a:p>
          <a:p>
            <a:r>
              <a:rPr lang="en-US" dirty="0" err="1">
                <a:latin typeface="Bahnschrift" panose="020B0502040204020203" pitchFamily="34" charset="0"/>
              </a:rPr>
              <a:t>phasefmea</a:t>
            </a:r>
            <a:r>
              <a:rPr lang="en-US" dirty="0">
                <a:latin typeface="Bahnschrift" panose="020B0502040204020203" pitchFamily="34" charset="0"/>
              </a:rPr>
              <a:t> = </a:t>
            </a:r>
            <a:r>
              <a:rPr lang="en-US" dirty="0" err="1">
                <a:latin typeface="Bahnschrift" panose="020B0502040204020203" pitchFamily="34" charset="0"/>
              </a:rPr>
              <a:t>rd.tabulate.phasefmea</a:t>
            </a:r>
            <a:r>
              <a:rPr lang="en-US" dirty="0">
                <a:latin typeface="Bahnschrift" panose="020B0502040204020203" pitchFamily="34" charset="0"/>
              </a:rPr>
              <a:t>(</a:t>
            </a:r>
            <a:r>
              <a:rPr lang="en-US" dirty="0" err="1">
                <a:latin typeface="Bahnschrift" panose="020B0502040204020203" pitchFamily="34" charset="0"/>
              </a:rPr>
              <a:t>endclasses</a:t>
            </a:r>
            <a:r>
              <a:rPr lang="en-US" dirty="0">
                <a:latin typeface="Bahnschrift" panose="020B0502040204020203" pitchFamily="34" charset="0"/>
              </a:rPr>
              <a:t>, app)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1D68FF-7EA5-4906-9537-95A6A376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C03D3-C4D8-4F82-B3DF-07F42D9AF747}" type="datetime1">
              <a:rPr lang="en-US" smtClean="0"/>
              <a:t>4/14/2021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C704E-98FF-46D8-8BDC-2F22B63A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141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F7-C41F-4F65-B4DD-C28D6B6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Visualize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8DB02-919E-4A55-ACC8-22D7D1E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8744"/>
          </a:xfrm>
        </p:spPr>
        <p:txBody>
          <a:bodyPr>
            <a:normAutofit/>
          </a:bodyPr>
          <a:lstStyle/>
          <a:p>
            <a:r>
              <a:rPr lang="en-US" dirty="0"/>
              <a:t>Visualize the results</a:t>
            </a:r>
          </a:p>
          <a:p>
            <a:pPr lvl="1"/>
            <a:r>
              <a:rPr lang="en-US" dirty="0"/>
              <a:t>Show model graph</a:t>
            </a:r>
          </a:p>
          <a:p>
            <a:pPr lvl="1"/>
            <a:r>
              <a:rPr lang="en-US" dirty="0"/>
              <a:t>Show nominal performances</a:t>
            </a:r>
          </a:p>
          <a:p>
            <a:pPr lvl="1"/>
            <a:r>
              <a:rPr lang="en-US" dirty="0"/>
              <a:t>Show performances in a nominal scenario</a:t>
            </a:r>
          </a:p>
          <a:p>
            <a:pPr lvl="1"/>
            <a:r>
              <a:rPr lang="en-US" dirty="0"/>
              <a:t>Make a scenario-based </a:t>
            </a:r>
            <a:r>
              <a:rPr lang="en-US" dirty="0" err="1"/>
              <a:t>fmea</a:t>
            </a:r>
            <a:endParaRPr lang="en-US" dirty="0"/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How can you show only the parameters you want? Or change the formatting?</a:t>
            </a:r>
          </a:p>
          <a:p>
            <a:pPr lvl="1"/>
            <a:r>
              <a:rPr lang="en-US" dirty="0"/>
              <a:t>What does the behavior under other faults look like?</a:t>
            </a:r>
          </a:p>
          <a:p>
            <a:pPr lvl="1"/>
            <a:r>
              <a:rPr lang="en-US" dirty="0"/>
              <a:t>What other analyses can you perform with these results?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32BF2-8D94-4EAC-8763-4C2BFBFE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B339-778E-4C7A-9A03-DDF59C39E9F9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CECE-FD96-4C15-94DC-161D0D70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01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D08B-7BD7-4253-86D2-B422D04F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87F7-4734-48A0-B7B7-7C2AE4C68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Repository</a:t>
            </a:r>
          </a:p>
          <a:p>
            <a:r>
              <a:rPr lang="en-US" dirty="0">
                <a:hlinkClick r:id="rId2"/>
              </a:rPr>
              <a:t>https://github.com/DesignEngrLab/fmdtools</a:t>
            </a:r>
            <a:endParaRPr lang="en-US" dirty="0"/>
          </a:p>
          <a:p>
            <a:r>
              <a:rPr lang="en-US" dirty="0">
                <a:hlinkClick r:id="rId3"/>
              </a:rPr>
              <a:t>https://doi.org/10.5281/zenodo.3828048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Explanatory Paper</a:t>
            </a:r>
          </a:p>
          <a:p>
            <a:r>
              <a:rPr lang="en-US" dirty="0"/>
              <a:t>D. Hulse, H. Walsh, A. Dong, C. Hoyle, I.Y. </a:t>
            </a:r>
            <a:r>
              <a:rPr lang="en-US" dirty="0" err="1"/>
              <a:t>Tumer</a:t>
            </a:r>
            <a:r>
              <a:rPr lang="en-US" dirty="0"/>
              <a:t>, C. Kulkarni, K. Goebel, “</a:t>
            </a:r>
            <a:r>
              <a:rPr lang="en-US" dirty="0" err="1"/>
              <a:t>fmdtools</a:t>
            </a:r>
            <a:r>
              <a:rPr lang="en-US" dirty="0"/>
              <a:t>: A Fault Propagation Toolkit for Resilience Assessment in Early Design“ IJPHM. Submitted</a:t>
            </a:r>
          </a:p>
          <a:p>
            <a:pPr marL="0" indent="0">
              <a:buNone/>
            </a:pPr>
            <a:r>
              <a:rPr lang="en-US" dirty="0"/>
              <a:t>Details on Fault Sampling</a:t>
            </a:r>
          </a:p>
          <a:p>
            <a:r>
              <a:rPr lang="en-US" dirty="0"/>
              <a:t>D. Hulse, C. Hoyle, I.Y. </a:t>
            </a:r>
            <a:r>
              <a:rPr lang="en-US" dirty="0" err="1"/>
              <a:t>Tumer</a:t>
            </a:r>
            <a:r>
              <a:rPr lang="en-US" dirty="0"/>
              <a:t>, K. Goebel, C. Kulkarni, “Temporal Fault Injection Considerations in Resilience Quantification.” ASME IDETC/CIE 2020, Design Automation Conference. IDETC2020-19287.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263ED-CD25-4CBA-9796-D1266F68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AA4E-DFA2-485D-8105-D345E4DF8240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811C-CDA6-4272-881F-417F62C1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6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resilience?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4/14/2021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8D82-4082-45F8-BFEB-6B22D38E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resilience in design?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BFF86801-4343-4340-969D-83B2A7F5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5326" y="6048981"/>
            <a:ext cx="2555430" cy="365125"/>
          </a:xfrm>
        </p:spPr>
        <p:txBody>
          <a:bodyPr/>
          <a:lstStyle/>
          <a:p>
            <a:fld id="{A9F06186-681F-7246-9274-0E5FA005C9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951" y="3159912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So we can make the system </a:t>
            </a:r>
            <a:r>
              <a:rPr lang="en-US" sz="3600" b="1" dirty="0"/>
              <a:t>resilient-by-design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E9CB-10C0-40A2-BE5C-2EDB12EA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93EC2-9353-465E-8275-590A21556A4C}" type="datetime1">
              <a:rPr lang="en-US" smtClean="0"/>
              <a:t>4/14/2021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3AD-6CB3-4C41-945D-E8BD1487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 Why not an existing tool?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08AA-9C8B-4F57-8FE4-FCC16F2C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Uncertainty Quantification tools:  (e.g. </a:t>
            </a:r>
            <a:r>
              <a:rPr lang="en-US" dirty="0" err="1"/>
              <a:t>OpenCossan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Doesn’t incorporate fault modelling/propagation/visualization aspects</a:t>
            </a:r>
          </a:p>
          <a:p>
            <a:r>
              <a:rPr lang="en-US" dirty="0"/>
              <a:t>MATLAB/</a:t>
            </a:r>
            <a:r>
              <a:rPr lang="en-US" dirty="0" err="1"/>
              <a:t>modelica</a:t>
            </a:r>
            <a:r>
              <a:rPr lang="en-US" dirty="0"/>
              <a:t>/etc. Fault Simulation tools</a:t>
            </a:r>
          </a:p>
          <a:p>
            <a:pPr lvl="1"/>
            <a:r>
              <a:rPr lang="en-US" dirty="0"/>
              <a:t>Rely on pre-existing model/software stack</a:t>
            </a:r>
          </a:p>
          <a:p>
            <a:pPr lvl="1"/>
            <a:r>
              <a:rPr lang="en-US" dirty="0"/>
              <a:t>Useful, but often difficult to hack/extend</a:t>
            </a:r>
          </a:p>
          <a:p>
            <a:r>
              <a:rPr lang="en-US" dirty="0"/>
              <a:t>Safety Assessment tools: (e.g. </a:t>
            </a:r>
            <a:r>
              <a:rPr lang="en-US" dirty="0" err="1"/>
              <a:t>Alyrica</a:t>
            </a:r>
            <a:r>
              <a:rPr lang="en-US" dirty="0"/>
              <a:t>, Hip-Hops)</a:t>
            </a:r>
          </a:p>
          <a:p>
            <a:pPr lvl="1"/>
            <a:r>
              <a:rPr lang="en-US" dirty="0"/>
              <a:t>Focused on quantifying safety, not necessarily resilience </a:t>
            </a:r>
          </a:p>
          <a:p>
            <a:pPr lvl="2"/>
            <a:r>
              <a:rPr lang="en-US" dirty="0"/>
              <a:t>(though they are related)</a:t>
            </a:r>
          </a:p>
          <a:p>
            <a:pPr lvl="1"/>
            <a:r>
              <a:rPr lang="en-US" dirty="0"/>
              <a:t>Different model formalisms!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C6E88-1BED-4EDC-9B08-6B290F7C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C805-31B6-4A11-AAC4-FD0B22218204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66B77-01E8-4540-8CE6-3824CA2A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42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Expressive:</a:t>
            </a:r>
          </a:p>
          <a:p>
            <a:pPr lvl="1"/>
            <a:r>
              <a:rPr lang="en-US" dirty="0"/>
              <a:t>Undirected graph propagation</a:t>
            </a:r>
          </a:p>
          <a:p>
            <a:pPr lvl="2"/>
            <a:r>
              <a:rPr lang="en-US" dirty="0"/>
              <a:t>faults from any component can propagate to any other connected component</a:t>
            </a:r>
          </a:p>
          <a:p>
            <a:pPr lvl="1"/>
            <a:r>
              <a:rPr lang="en-US" dirty="0"/>
              <a:t>General model representation—not a strict formalism</a:t>
            </a:r>
          </a:p>
          <a:p>
            <a:pPr lvl="2"/>
            <a:r>
              <a:rPr lang="en-US" dirty="0"/>
              <a:t>Behavioral (equations), fault logic (if-else statements), etc.</a:t>
            </a:r>
          </a:p>
          <a:p>
            <a:pPr lvl="1"/>
            <a:r>
              <a:rPr lang="en-US" dirty="0"/>
              <a:t>Dynamic simulation needed to </a:t>
            </a:r>
            <a:r>
              <a:rPr lang="en-US" b="1" dirty="0"/>
              <a:t>quantify resilience</a:t>
            </a:r>
          </a:p>
          <a:p>
            <a:r>
              <a:rPr lang="en-US" dirty="0"/>
              <a:t>Research-oriented:</a:t>
            </a:r>
          </a:p>
          <a:p>
            <a:pPr lvl="1"/>
            <a:r>
              <a:rPr lang="en-US" dirty="0"/>
              <a:t>Written in/relies on the Python stack</a:t>
            </a:r>
          </a:p>
          <a:p>
            <a:pPr lvl="1"/>
            <a:r>
              <a:rPr lang="en-US" dirty="0"/>
              <a:t>Open source/free software</a:t>
            </a:r>
          </a:p>
          <a:p>
            <a:r>
              <a:rPr lang="en-US" dirty="0"/>
              <a:t>Enables design:</a:t>
            </a:r>
          </a:p>
          <a:p>
            <a:pPr lvl="1"/>
            <a:r>
              <a:rPr lang="en-US" dirty="0"/>
              <a:t>Models can be parameterized an optimized!</a:t>
            </a:r>
          </a:p>
          <a:p>
            <a:pPr lvl="1"/>
            <a:r>
              <a:rPr lang="en-US" dirty="0"/>
              <a:t>Provides tools to visualize and quantify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F8D09-2548-4EB8-B879-6556B7280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51449-35FB-44B7-9F78-8BE693FE99B8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D9184-95F8-4C39-AF95-1EDD3F6E5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14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440A-0B27-4378-8F7C-B2E5D93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DF4C7-FD8C-49AC-B9F0-3651303BE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Limitations:</a:t>
            </a:r>
          </a:p>
          <a:p>
            <a:pPr lvl="1"/>
            <a:r>
              <a:rPr lang="en-US" dirty="0"/>
              <a:t>Deterministic modelling paradigm</a:t>
            </a:r>
          </a:p>
          <a:p>
            <a:pPr lvl="2"/>
            <a:r>
              <a:rPr lang="en-US" dirty="0"/>
              <a:t>no ability to model non-deterministic behaviors</a:t>
            </a:r>
          </a:p>
          <a:p>
            <a:pPr lvl="1"/>
            <a:r>
              <a:rPr lang="en-US" dirty="0"/>
              <a:t>Doesn’t work with existing models in different software</a:t>
            </a:r>
          </a:p>
          <a:p>
            <a:pPr lvl="2"/>
            <a:r>
              <a:rPr lang="en-US" dirty="0"/>
              <a:t>no integration with Simulink, </a:t>
            </a:r>
            <a:r>
              <a:rPr lang="en-US" dirty="0" err="1"/>
              <a:t>modelica</a:t>
            </a:r>
            <a:r>
              <a:rPr lang="en-US" dirty="0"/>
              <a:t>, etc. system models</a:t>
            </a:r>
          </a:p>
          <a:p>
            <a:pPr lvl="1"/>
            <a:r>
              <a:rPr lang="en-US" dirty="0"/>
              <a:t>Not targeted for safety/fault tree calculation</a:t>
            </a:r>
          </a:p>
          <a:p>
            <a:pPr lvl="1"/>
            <a:r>
              <a:rPr lang="en-US" dirty="0"/>
              <a:t>It’s research code!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B8F0-9DE1-4085-B1B8-DA713230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156D-2DFA-4CBC-8BBF-D9C396665CA3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BBA4-7E7A-4147-8A8B-1852B4AD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523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641C-4EC3-4AF9-9541-6EAFA82D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fmdtools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7AE9-3731-4CBB-9574-AA43E8FE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modelling framework</a:t>
            </a:r>
          </a:p>
          <a:p>
            <a:r>
              <a:rPr lang="en-US" dirty="0"/>
              <a:t>Simulation methods</a:t>
            </a:r>
          </a:p>
          <a:p>
            <a:r>
              <a:rPr lang="en-US" dirty="0"/>
              <a:t>Visualizations/Metrics</a:t>
            </a:r>
          </a:p>
          <a:p>
            <a:pPr marL="0" indent="0">
              <a:buNone/>
            </a:pPr>
            <a:r>
              <a:rPr lang="en-US" dirty="0"/>
              <a:t>	…</a:t>
            </a:r>
          </a:p>
          <a:p>
            <a:r>
              <a:rPr lang="en-US" dirty="0"/>
              <a:t>A design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6F96-3381-4601-B108-703718A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B82B-A579-437C-AABB-EF257589C124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2B8A66-8EF5-4096-B250-065D403F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8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B7266E-DF44-460A-A16F-F5ABEAF9A56A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3165</Words>
  <Application>Microsoft Office PowerPoint</Application>
  <PresentationFormat>Widescreen</PresentationFormat>
  <Paragraphs>558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Office Theme</vt:lpstr>
      <vt:lpstr>PowerPoint Presentation</vt:lpstr>
      <vt:lpstr>Overview/Prerequisites</vt:lpstr>
      <vt:lpstr>Why model system resilience?</vt:lpstr>
      <vt:lpstr>What is resilience?</vt:lpstr>
      <vt:lpstr>Why use resilience in design?</vt:lpstr>
      <vt:lpstr>Why fmdtools? Why not an existing tool? </vt:lpstr>
      <vt:lpstr>Why fmdtools?</vt:lpstr>
      <vt:lpstr>Why not fmdtools?</vt:lpstr>
      <vt:lpstr>What is fmdtools?</vt:lpstr>
      <vt:lpstr>PowerPoint Presentation</vt:lpstr>
      <vt:lpstr>GitHub Repository</vt:lpstr>
      <vt:lpstr>Activity: Download and Install fmdtools</vt:lpstr>
      <vt:lpstr>Structure: /fmdtools</vt:lpstr>
      <vt:lpstr>A typical work-flow</vt:lpstr>
      <vt:lpstr>Defining a model</vt:lpstr>
      <vt:lpstr>Demonstration Model - Pump</vt:lpstr>
      <vt:lpstr>Model structure</vt:lpstr>
      <vt:lpstr>Defining a model – generic code</vt:lpstr>
      <vt:lpstr>Defining functions – generic code</vt:lpstr>
      <vt:lpstr>Activity: Open and instantiate pump model</vt:lpstr>
      <vt:lpstr>Fault Simulation and Propagation</vt:lpstr>
      <vt:lpstr>What if we want to quantify resilience</vt:lpstr>
      <vt:lpstr>Fault propagation – how it works</vt:lpstr>
      <vt:lpstr>Static Fault Propagation</vt:lpstr>
      <vt:lpstr>Dynamic Fault Propagation</vt:lpstr>
      <vt:lpstr>Behavioral Propagation Methods</vt:lpstr>
      <vt:lpstr>Propagation of a fault approach</vt:lpstr>
      <vt:lpstr>Propagation of a fault approach</vt:lpstr>
      <vt:lpstr>Activity: Propagate faults in the model</vt:lpstr>
      <vt:lpstr>Visualization, Quantification, Processing</vt:lpstr>
      <vt:lpstr>/resultdisp</vt:lpstr>
      <vt:lpstr>plot.py</vt:lpstr>
      <vt:lpstr>graph.py</vt:lpstr>
      <vt:lpstr>tabulate.py</vt:lpstr>
      <vt:lpstr>Activity: Visualize the results</vt:lpstr>
      <vt:lpstr>Further Reading and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E. (ARC-TI)</cp:lastModifiedBy>
  <cp:revision>104</cp:revision>
  <dcterms:created xsi:type="dcterms:W3CDTF">2020-07-06T18:15:45Z</dcterms:created>
  <dcterms:modified xsi:type="dcterms:W3CDTF">2021-04-14T19:15:18Z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