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Design“ as well as an example of combined architecture, flight plan, and fault policy optimization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components, as well as an example of combined architecture/fault policy optimization</a:t>
            </a:r>
          </a:p>
          <a:p>
            <a:pPr lvl="1"/>
            <a:r>
              <a:rPr lang="en-US" sz="2000" dirty="0" err="1"/>
              <a:t>example_rover</a:t>
            </a:r>
            <a:r>
              <a:rPr lang="en-US" sz="2000" dirty="0"/>
              <a:t>	- Example of human modelling constructs (PSFs, degradation models) as well as synthetic mode generation, policy optimization, and optimization for mode generation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1B74A8-58B4-D0A3-2DD3-9BF53B3E26BE}"/>
              </a:ext>
            </a:extLst>
          </p:cNvPr>
          <p:cNvSpPr/>
          <p:nvPr/>
        </p:nvSpPr>
        <p:spPr>
          <a:xfrm>
            <a:off x="4504307" y="4837490"/>
            <a:ext cx="3183385" cy="14479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search.py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ProblemInterface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DynamicInterface</a:t>
            </a:r>
            <a:r>
              <a:rPr lang="en-US" dirty="0">
                <a:solidFill>
                  <a:schemeClr val="tx1"/>
                </a:solidFill>
              </a:rPr>
              <a:t> class: Interfaces for optimization of model parameters/scenarios</a:t>
            </a:r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12/27/2022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12/27/2022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err="1"/>
              <a:t>self</a:t>
            </a:r>
            <a:r>
              <a:rPr lang="en-US" sz="2000"/>
              <a:t>, 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12/27/2022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self.state1.inc(self.flowname.val2)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12/27/2022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12/27/2022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, disturbances)</a:t>
            </a:r>
          </a:p>
          <a:p>
            <a:pPr lvl="1"/>
            <a:r>
              <a:rPr lang="en-US" dirty="0"/>
              <a:t>Simulates system once </a:t>
            </a:r>
            <a:r>
              <a:rPr lang="en-US" b="1" dirty="0"/>
              <a:t>with</a:t>
            </a:r>
            <a:r>
              <a:rPr lang="en-US" dirty="0"/>
              <a:t> and </a:t>
            </a:r>
            <a:r>
              <a:rPr lang="en-US" b="1" dirty="0"/>
              <a:t>without</a:t>
            </a:r>
            <a:r>
              <a:rPr lang="en-US" dirty="0"/>
              <a:t>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, **</a:t>
            </a:r>
            <a:r>
              <a:rPr lang="en-US" dirty="0" err="1"/>
              <a:t>app_args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12/27/2022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12/27/2022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994664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10398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5" y="6083866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9284" y="5534816"/>
            <a:ext cx="1" cy="45984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12/27/2022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3247972" y="1310399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rd.plot.mdlhists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title=“Response to 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”,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time_slice</a:t>
            </a:r>
            <a:r>
              <a:rPr lang="en-US" dirty="0">
                <a:latin typeface="Bahnschrift" panose="020B0502040204020203" pitchFamily="34" charset="0"/>
              </a:rPr>
              <a:t>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12/27/2022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12/27/2022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3103152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samplemetric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Metric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12/27/2022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5322" y="2890003"/>
            <a:ext cx="3221549" cy="8945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/docs/Nominal 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degradation_modelling</a:t>
            </a:r>
            <a:r>
              <a:rPr lang="en-US" sz="1000" dirty="0">
                <a:solidFill>
                  <a:schemeClr val="tx1"/>
                </a:solidFill>
              </a:rPr>
              <a:t>/Degradation Modelling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1398"/>
            <a:ext cx="10515600" cy="1706617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D. Hulse, H. Walsh, A. Dong,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C. Kulkarni, K. Goebel, “</a:t>
            </a:r>
            <a:r>
              <a:rPr lang="en-US" dirty="0" err="1">
                <a:latin typeface="Bahnschrift SemiBold Condensed" panose="020B0502040204020203" pitchFamily="34" charset="0"/>
              </a:rPr>
              <a:t>fmdtools</a:t>
            </a:r>
            <a:r>
              <a:rPr lang="en-US" dirty="0">
                <a:latin typeface="Bahnschrift SemiBold Condensed" panose="020B0502040204020203" pitchFamily="34" charset="0"/>
              </a:rPr>
              <a:t>: A Fault Propagation Toolkit for Resilience Assessment in Early Design“ IJPHM. Submitted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D. Hulse, C. Hoyle, I.Y. </a:t>
            </a:r>
            <a:r>
              <a:rPr lang="en-US" dirty="0" err="1">
                <a:latin typeface="Bahnschrift SemiBold Condensed" panose="020B0502040204020203" pitchFamily="34" charset="0"/>
              </a:rPr>
              <a:t>Tumer</a:t>
            </a:r>
            <a:r>
              <a:rPr lang="en-US" dirty="0">
                <a:latin typeface="Bahnschrift SemiBold Condensed" panose="020B0502040204020203" pitchFamily="34" charset="0"/>
              </a:rPr>
              <a:t>, K. Goebel, C. Kulkarni, “Temporal Fault Injection Considerations in Resilience Quantification.” ASME IDETC/CIE 2020, Design Automation Conference. IDETC2020-19287. 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(2022). Synthetic fault mode generation for resilience analysis and failure mechanism discovery. Journal of Mechanical Design, 145(3), 031707.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Hulse, D., &amp; Irshad, L. (2022, September). Using Degradation Modeling to Identify Fragile Operational Conditions in Human-and Component-driven Resilience Assessment. In 2022 IEEE/AIAA 41st Digital Avionics Systems Conference (DASC) (pp. 1-10). IEEE.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Irshad, L., &amp; Hulse, D. (2022, August). Resilience Modeling in Complex Engineered Systems With Human-Machine Interactions. In International Design Engineering Technical Conferences and Computers and Information in Engineering Conference (Vol. 86212, p. V002T02A024). American Society of Mechanical Engineers.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4028623" y="3781335"/>
            <a:ext cx="3221548" cy="85934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/Stochastic </a:t>
            </a:r>
            <a:r>
              <a:rPr lang="en-US" sz="1000" dirty="0" err="1">
                <a:solidFill>
                  <a:schemeClr val="tx1"/>
                </a:solidFill>
              </a:rPr>
              <a:t>Modelling.ipynb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/docs/Model Structure Visualization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164518"/>
            <a:ext cx="2774400" cy="51903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/Pump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50440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5. Fault Sampling Approaches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/docs/Approach Use-</a:t>
            </a:r>
            <a:r>
              <a:rPr lang="en-US" sz="1000" dirty="0" err="1">
                <a:solidFill>
                  <a:schemeClr val="tx1"/>
                </a:solidFill>
              </a:rPr>
              <a:t>Cases.ipynb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28623" y="2365753"/>
            <a:ext cx="3221549" cy="54321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/Parallelism </a:t>
            </a:r>
            <a:r>
              <a:rPr lang="en-US" sz="1000" dirty="0" err="1">
                <a:solidFill>
                  <a:schemeClr val="tx1"/>
                </a:solidFill>
              </a:rPr>
              <a:t>Tutorial.ipynb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592764"/>
            <a:ext cx="2774400" cy="5816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Demonstration.ipynb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17738" y="3842006"/>
            <a:ext cx="3536062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11. Further Examples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Analysis.ipynb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example_eps</a:t>
            </a:r>
            <a:r>
              <a:rPr lang="en-US" sz="1000" dirty="0">
                <a:solidFill>
                  <a:schemeClr val="tx1"/>
                </a:solidFill>
              </a:rPr>
              <a:t>/EPS Example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3C66144-7E0B-7F30-B41D-AE677CD9448E}"/>
              </a:ext>
            </a:extLst>
          </p:cNvPr>
          <p:cNvSpPr/>
          <p:nvPr/>
        </p:nvSpPr>
        <p:spPr>
          <a:xfrm>
            <a:off x="7817738" y="2670499"/>
            <a:ext cx="3536062" cy="116245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10. Optimization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/optimization/Rover Response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example_multirotor</a:t>
            </a:r>
            <a:r>
              <a:rPr lang="en-US" sz="1000" dirty="0">
                <a:solidFill>
                  <a:schemeClr val="tx1"/>
                </a:solidFill>
              </a:rPr>
              <a:t>/Multirotor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example_tank</a:t>
            </a:r>
            <a:r>
              <a:rPr lang="en-US" sz="1000" dirty="0">
                <a:solidFill>
                  <a:schemeClr val="tx1"/>
                </a:solidFill>
              </a:rPr>
              <a:t>/Tank </a:t>
            </a:r>
            <a:r>
              <a:rPr lang="en-US" sz="1000" dirty="0" err="1">
                <a:solidFill>
                  <a:schemeClr val="tx1"/>
                </a:solidFill>
              </a:rPr>
              <a:t>Optimization.ipynb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BE7008-8103-C4EE-4299-63096F25E10D}"/>
              </a:ext>
            </a:extLst>
          </p:cNvPr>
          <p:cNvSpPr/>
          <p:nvPr/>
        </p:nvSpPr>
        <p:spPr>
          <a:xfrm>
            <a:off x="708600" y="3693245"/>
            <a:ext cx="2774400" cy="947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Human Modelling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/Rover Setup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/HFAC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Analyses.ipynb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IDETC_Human_Paper_Analysis.ipynb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66EF60A-E076-5748-46E2-91A55F4718AF}"/>
              </a:ext>
            </a:extLst>
          </p:cNvPr>
          <p:cNvSpPr/>
          <p:nvPr/>
        </p:nvSpPr>
        <p:spPr>
          <a:xfrm>
            <a:off x="7817738" y="1870076"/>
            <a:ext cx="3536062" cy="81462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Advanced Scenario Sampling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example_rover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fault_sampling</a:t>
            </a:r>
            <a:r>
              <a:rPr lang="en-US" sz="1000" dirty="0">
                <a:solidFill>
                  <a:schemeClr val="tx1"/>
                </a:solidFill>
              </a:rPr>
              <a:t>/Rover Mode </a:t>
            </a:r>
            <a:r>
              <a:rPr lang="en-US" sz="1000" dirty="0" err="1">
                <a:solidFill>
                  <a:schemeClr val="tx1"/>
                </a:solidFill>
              </a:rPr>
              <a:t>Notebook.ipynb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example_pump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AST_Sampling.ipynb</a:t>
            </a:r>
            <a:endParaRPr lang="en-US" sz="10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example_rover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/optimization/Search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Comparison.ipynb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12/27/2022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12/27/2022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12/27/2022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4508</Words>
  <Application>Microsoft Office PowerPoint</Application>
  <PresentationFormat>Widescreen</PresentationFormat>
  <Paragraphs>705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Condensed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133</cp:revision>
  <dcterms:created xsi:type="dcterms:W3CDTF">2020-07-06T18:15:45Z</dcterms:created>
  <dcterms:modified xsi:type="dcterms:W3CDTF">2022-12-27T20:56:47Z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