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61" r:id="rId5"/>
    <p:sldId id="499" r:id="rId6"/>
    <p:sldId id="258" r:id="rId7"/>
    <p:sldId id="267" r:id="rId8"/>
    <p:sldId id="273" r:id="rId9"/>
    <p:sldId id="276" r:id="rId10"/>
    <p:sldId id="277" r:id="rId11"/>
    <p:sldId id="270" r:id="rId12"/>
    <p:sldId id="295" r:id="rId13"/>
    <p:sldId id="296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20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A52A6-9D8E-41FC-9651-78B3E515F87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4653A-B344-4247-92A9-FC44040C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CE46-F5DE-4525-B302-B8D77A316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5FBB5-1BA3-40B8-9972-CDC5C3288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Bahnschrift SemiCondensed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4E204-6D63-4288-893D-5FF9E915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7F775AD-3704-4F98-A581-F4E052B5E341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1FE4-4715-4700-86DD-814DAB99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A2856-EC7A-4D53-B1B6-7A5D185E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6270-7014-4280-97DD-2E5876C5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B2BF0-6BBC-4217-B3B1-439E9C03F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45E2-9C30-4803-9DC0-3DD07B72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97F0-8049-4B63-9B9F-B08800B08AEA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72469-D162-41E7-AB30-FD584680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67431-2465-4C27-84E2-C53468D0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5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F7FC8-42DE-4A73-9EBF-7FE13C3A6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58298-31A6-401F-9E21-E276539E3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36A44-C779-4D04-A1D2-5C3C688E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3555-78C2-4894-951A-9F28C24107FA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4DC5-EE79-441A-BC1D-7CB59EFE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1D167-FB69-44EA-B58C-20992290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6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DB8D-BF4C-4FBF-AD5B-10937ABF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6243-6F58-4809-9205-EDADCFCF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D9F0-3FD5-4876-ABBD-BC632907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B9B3-CD86-4259-A27A-F9B9C6081119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0CC1-143C-487C-A035-21D8865A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876C-4ECF-4875-8888-C2697944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9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46CC-6892-4FCF-8630-AE411184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04A4A-62DA-4ABE-9DBB-89AF06A47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Bahnschrift SemiBold SemiConden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8FD5-D80E-41CF-8310-C62A4493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7512-E62E-4968-99B9-D028D358C1D6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E0162-1B07-44C6-A9E8-23457789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3E77-1937-4864-B1CE-8C634C32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2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212D-D47D-4B5F-AF4B-C9A26827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EC79-3E6A-4F0E-AE18-F5B6316C0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DCD2-DA7E-44D4-80B1-03DB8951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F0E05-1ABA-4F1E-8916-9491D077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7E7-9EE9-4D28-82A7-0AE338FFEED9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3D622-5B4B-4ED4-9FED-772B545D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C9AB9-8410-4A4C-B499-1F007165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AD51-2076-4698-AEBB-DB2C07FB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F9318-5F5B-43E4-AD45-7A7DFAC36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AA331-D2D3-4140-9542-31A3A3EB5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4E08E-48F0-4E81-9D5E-63E0A87F8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2367C-C01C-4792-AE1D-0427D31AF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9D3EC-2DD8-4EFA-9960-2D2EFAA6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5E0-6150-412F-8881-52709F06EC3B}" type="datetime1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4670F-5E0C-44F3-BE79-0D38AB23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CCFD3-1ADE-45EA-8445-91E5C04A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6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39DE-3498-4B38-A90D-31FE62EC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9D110-0971-44E9-B5D0-55CB8A19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FA3-5281-4B53-8B8B-8FD665A2F0D7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FC8C9-8060-42CF-A228-A205317B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D7CCF-BCFB-4243-84A1-15551112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4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DC47F-32AC-4042-BFA1-16EAD91B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1394-26AC-45DA-9E25-AB3CC25C7422}" type="datetime1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0A260-CF71-43E1-8654-C6AB49B0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DB531-148C-4EB3-8AC6-FD323FE5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9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F9A6-EA38-4F2F-9EC0-5E069738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9B52-746F-46CF-B39B-977A7721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Bahnschrift SemiCondensed" panose="020B0502040204020203" pitchFamily="34" charset="0"/>
              </a:defRPr>
            </a:lvl1pPr>
            <a:lvl2pPr>
              <a:defRPr sz="2800">
                <a:latin typeface="Bahnschrift SemiCondensed" panose="020B0502040204020203" pitchFamily="34" charset="0"/>
              </a:defRPr>
            </a:lvl2pPr>
            <a:lvl3pPr>
              <a:defRPr sz="2400">
                <a:latin typeface="Bahnschrift SemiCondensed" panose="020B0502040204020203" pitchFamily="34" charset="0"/>
              </a:defRPr>
            </a:lvl3pPr>
            <a:lvl4pPr>
              <a:defRPr sz="2000">
                <a:latin typeface="Bahnschrift SemiCondensed" panose="020B0502040204020203" pitchFamily="34" charset="0"/>
              </a:defRPr>
            </a:lvl4pPr>
            <a:lvl5pPr>
              <a:defRPr sz="2000">
                <a:latin typeface="Bahnschrift SemiCondensed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EB01D-8B2A-4FEC-859B-0725CDB06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407C3-0369-477F-A812-E71D7673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803-18D9-4B72-95D8-021B736F630F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F5ED9-7011-4FC5-8018-20D6FB59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F6F98-2D31-412D-AE8D-7B8E6A0F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4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6BAD-7729-4BCD-8BAA-810BF5DB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2FDA6-9C7C-4712-A30F-E7BB6EFD9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09B6A-FF2D-4A50-826A-E4AFF44D4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B8DD1-7043-486C-89B4-F023818B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DFCB-4787-4629-B4F0-DCD676BE203A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FDDED-9F8B-4CE9-9BA9-16C2E64F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E1863-6F3A-4C8B-86D1-4CF2EE99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4688E-D30C-4B46-B42C-A95468BF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0CFBD-FB22-4A7B-A343-055F4808B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4690A-CE33-4785-8A28-517DC3D93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300C2ECC-D91C-40D5-A01C-469FC90F0645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E93BC-3343-4E5D-8EC4-72B1F68A1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3E029-B466-49F9-BFAB-4504FB1FE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4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 SemiBold SemiConden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822064" y="23205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883595" y="30140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330895" y="30055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976883" y="30055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330895" y="30055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330895" y="43390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883595" y="30055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315987" y="10529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700754" y="48465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616520" y="22420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7020137" y="25789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421117" y="43027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883594" y="30511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883594" y="43390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883595" y="39939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727997" y="8924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499931" y="8924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276450" y="53189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911636" y="35007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835320" y="27187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822064" y="18381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275346" y="18263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315986" y="13997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812767" y="2934531"/>
            <a:ext cx="1552694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Resilience: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917788" y="17150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788" y="17150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 l="-4324" r="-108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E00E88-8724-4ED0-B23C-C91CC694E5EF}"/>
              </a:ext>
            </a:extLst>
          </p:cNvPr>
          <p:cNvSpPr txBox="1"/>
          <p:nvPr/>
        </p:nvSpPr>
        <p:spPr>
          <a:xfrm>
            <a:off x="2385781" y="2943964"/>
            <a:ext cx="306488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Resilience over a set of hazardous scenarios </a:t>
            </a:r>
          </a:p>
        </p:txBody>
      </p:sp>
    </p:spTree>
    <p:extLst>
      <p:ext uri="{BB962C8B-B14F-4D97-AF65-F5344CB8AC3E}">
        <p14:creationId xmlns:p14="http://schemas.microsoft.com/office/powerpoint/2010/main" val="372363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/>
      <p:bldP spid="16" grpId="0"/>
      <p:bldP spid="18" grpId="0"/>
      <p:bldP spid="22" grpId="0" animBg="1"/>
      <p:bldP spid="27" grpId="0" animBg="1"/>
      <p:bldP spid="2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29CD9877-1DE7-4582-A01D-3D83E1F1A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" t="1361" r="615" b="1702"/>
          <a:stretch/>
        </p:blipFill>
        <p:spPr>
          <a:xfrm>
            <a:off x="2478559" y="1521645"/>
            <a:ext cx="7234881" cy="323747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3EBE30-133F-4589-B481-54495292410F}"/>
              </a:ext>
            </a:extLst>
          </p:cNvPr>
          <p:cNvCxnSpPr/>
          <p:nvPr/>
        </p:nvCxnSpPr>
        <p:spPr>
          <a:xfrm flipH="1">
            <a:off x="4349578" y="1379542"/>
            <a:ext cx="1822622" cy="770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24477B90-3307-44DE-88AB-EE0FA93859E6}"/>
              </a:ext>
            </a:extLst>
          </p:cNvPr>
          <p:cNvSpPr/>
          <p:nvPr/>
        </p:nvSpPr>
        <p:spPr>
          <a:xfrm rot="16200000">
            <a:off x="5919915" y="1318558"/>
            <a:ext cx="352168" cy="723488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D7EBE5-5AB3-42B2-847F-0D9A175C8F3B}"/>
              </a:ext>
            </a:extLst>
          </p:cNvPr>
          <p:cNvSpPr txBox="1"/>
          <p:nvPr/>
        </p:nvSpPr>
        <p:spPr>
          <a:xfrm>
            <a:off x="6172200" y="1013167"/>
            <a:ext cx="251331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Nominal performance</a:t>
            </a:r>
          </a:p>
          <a:p>
            <a:r>
              <a:rPr lang="en-US" b="1" dirty="0" err="1"/>
              <a:t>propagate.nominal</a:t>
            </a:r>
            <a:r>
              <a:rPr lang="en-US" b="1" dirty="0"/>
              <a:t>()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B51C6-C2F0-4B3B-A674-4873FF9A8046}"/>
              </a:ext>
            </a:extLst>
          </p:cNvPr>
          <p:cNvSpPr txBox="1"/>
          <p:nvPr/>
        </p:nvSpPr>
        <p:spPr>
          <a:xfrm>
            <a:off x="86401" y="1350159"/>
            <a:ext cx="2142964" cy="1692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Performance over a set of possible operational parameters</a:t>
            </a:r>
          </a:p>
          <a:p>
            <a:r>
              <a:rPr lang="en-US" sz="1600" b="1" dirty="0">
                <a:latin typeface="Bahnschrift" panose="020B0502040204020203" pitchFamily="34" charset="0"/>
              </a:rPr>
              <a:t>propagate.</a:t>
            </a:r>
          </a:p>
          <a:p>
            <a:r>
              <a:rPr lang="en-US" sz="1600" b="1" dirty="0" err="1">
                <a:latin typeface="Bahnschrift" panose="020B0502040204020203" pitchFamily="34" charset="0"/>
              </a:rPr>
              <a:t>nominal_approach</a:t>
            </a:r>
            <a:r>
              <a:rPr lang="en-US" sz="1600" b="1" dirty="0"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7FC858-F87C-4201-BC6A-50FDA8218F85}"/>
              </a:ext>
            </a:extLst>
          </p:cNvPr>
          <p:cNvSpPr txBox="1"/>
          <p:nvPr/>
        </p:nvSpPr>
        <p:spPr>
          <a:xfrm>
            <a:off x="56538" y="3429000"/>
            <a:ext cx="2245937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over a set of fault modes</a:t>
            </a:r>
          </a:p>
          <a:p>
            <a:r>
              <a:rPr lang="en-US" sz="1600" b="1" dirty="0" err="1">
                <a:latin typeface="Bahnschrift" panose="020B0502040204020203" pitchFamily="34" charset="0"/>
              </a:rPr>
              <a:t>propagate.approach</a:t>
            </a:r>
            <a:r>
              <a:rPr lang="en-US" sz="1600" b="1" dirty="0"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2EE3FE-D0C4-4B96-9A28-5A58C73C6530}"/>
              </a:ext>
            </a:extLst>
          </p:cNvPr>
          <p:cNvSpPr txBox="1"/>
          <p:nvPr/>
        </p:nvSpPr>
        <p:spPr>
          <a:xfrm>
            <a:off x="9764857" y="2633916"/>
            <a:ext cx="242714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single fault or hazard</a:t>
            </a:r>
          </a:p>
          <a:p>
            <a:r>
              <a:rPr lang="en-US" b="1" dirty="0" err="1"/>
              <a:t>propagate.one_fault</a:t>
            </a:r>
            <a:r>
              <a:rPr lang="en-US" b="1" dirty="0"/>
              <a:t>()</a:t>
            </a:r>
          </a:p>
          <a:p>
            <a:r>
              <a:rPr lang="en-US" b="1" dirty="0" err="1"/>
              <a:t>propagate.sequence</a:t>
            </a:r>
            <a:r>
              <a:rPr lang="en-US" b="1" dirty="0"/>
              <a:t>()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C4B4A7-0224-44F2-8A15-C4FEF945D9DE}"/>
              </a:ext>
            </a:extLst>
          </p:cNvPr>
          <p:cNvSpPr txBox="1"/>
          <p:nvPr/>
        </p:nvSpPr>
        <p:spPr>
          <a:xfrm>
            <a:off x="4550374" y="5155292"/>
            <a:ext cx="309124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set of fault modes over a set of operational parameters</a:t>
            </a:r>
          </a:p>
          <a:p>
            <a:r>
              <a:rPr lang="en-US" b="1" dirty="0" err="1"/>
              <a:t>propagate.nested_approach</a:t>
            </a:r>
            <a:r>
              <a:rPr lang="en-US" b="1" dirty="0"/>
              <a:t>()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F8665085-0CE2-4A62-A85B-DDC65BE6F7B8}"/>
              </a:ext>
            </a:extLst>
          </p:cNvPr>
          <p:cNvSpPr/>
          <p:nvPr/>
        </p:nvSpPr>
        <p:spPr>
          <a:xfrm>
            <a:off x="2229364" y="2668385"/>
            <a:ext cx="352168" cy="211463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74DDC081-A5AE-4541-8DD3-F8F093366A0E}"/>
              </a:ext>
            </a:extLst>
          </p:cNvPr>
          <p:cNvSpPr/>
          <p:nvPr/>
        </p:nvSpPr>
        <p:spPr>
          <a:xfrm>
            <a:off x="2126391" y="1521645"/>
            <a:ext cx="352168" cy="1075037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882FF0AF-54DF-44D0-9662-8FD6D5CA4FB3}"/>
              </a:ext>
            </a:extLst>
          </p:cNvPr>
          <p:cNvSpPr/>
          <p:nvPr/>
        </p:nvSpPr>
        <p:spPr>
          <a:xfrm rot="10800000">
            <a:off x="9507494" y="1617109"/>
            <a:ext cx="352168" cy="3195848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5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FA0A650-41E9-2F12-F0CC-4791BA568567}"/>
              </a:ext>
            </a:extLst>
          </p:cNvPr>
          <p:cNvCxnSpPr>
            <a:cxnSpLocks/>
          </p:cNvCxnSpPr>
          <p:nvPr/>
        </p:nvCxnSpPr>
        <p:spPr>
          <a:xfrm flipV="1">
            <a:off x="2153450" y="3687486"/>
            <a:ext cx="0" cy="103888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0E244F-EBBE-5B09-A593-60EB9AE33988}"/>
              </a:ext>
            </a:extLst>
          </p:cNvPr>
          <p:cNvCxnSpPr>
            <a:cxnSpLocks/>
          </p:cNvCxnSpPr>
          <p:nvPr/>
        </p:nvCxnSpPr>
        <p:spPr>
          <a:xfrm flipV="1">
            <a:off x="6120323" y="3701350"/>
            <a:ext cx="0" cy="103888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804949E-B22D-BF98-94EC-E9549E7C57C9}"/>
              </a:ext>
            </a:extLst>
          </p:cNvPr>
          <p:cNvCxnSpPr>
            <a:cxnSpLocks/>
          </p:cNvCxnSpPr>
          <p:nvPr/>
        </p:nvCxnSpPr>
        <p:spPr>
          <a:xfrm flipV="1">
            <a:off x="10406863" y="3703361"/>
            <a:ext cx="0" cy="103888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7946FE6-8404-4AF4-BF23-2095E167C95C}"/>
              </a:ext>
            </a:extLst>
          </p:cNvPr>
          <p:cNvSpPr/>
          <p:nvPr/>
        </p:nvSpPr>
        <p:spPr>
          <a:xfrm>
            <a:off x="4130663" y="451676"/>
            <a:ext cx="3954426" cy="358019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graph.py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Visualization of simulation results on the model graph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Graph: </a:t>
            </a:r>
            <a:r>
              <a:rPr lang="en-US" sz="1600" dirty="0">
                <a:solidFill>
                  <a:schemeClr val="tx1"/>
                </a:solidFill>
              </a:rPr>
              <a:t>Base class for graph display methods, with methods like</a:t>
            </a:r>
          </a:p>
          <a:p>
            <a:pPr marL="742950" lvl="1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draw(): </a:t>
            </a:r>
            <a:r>
              <a:rPr lang="en-US" sz="1600" dirty="0">
                <a:solidFill>
                  <a:schemeClr val="tx1"/>
                </a:solidFill>
              </a:rPr>
              <a:t>Show graph at state</a:t>
            </a:r>
          </a:p>
          <a:p>
            <a:pPr marL="742950" lvl="1" indent="-285750">
              <a:buFontTx/>
              <a:buChar char="-"/>
            </a:pPr>
            <a:r>
              <a:rPr lang="en-US" sz="1600" b="1" dirty="0" err="1">
                <a:solidFill>
                  <a:schemeClr val="tx1"/>
                </a:solidFill>
              </a:rPr>
              <a:t>draw_from</a:t>
            </a:r>
            <a:r>
              <a:rPr lang="en-US" sz="1600" b="1" dirty="0">
                <a:solidFill>
                  <a:schemeClr val="tx1"/>
                </a:solidFill>
              </a:rPr>
              <a:t>(): </a:t>
            </a:r>
            <a:r>
              <a:rPr lang="en-US" sz="1600" dirty="0">
                <a:solidFill>
                  <a:schemeClr val="tx1"/>
                </a:solidFill>
              </a:rPr>
              <a:t>shows graph </a:t>
            </a:r>
            <a:r>
              <a:rPr lang="en-US" sz="1600" dirty="0" err="1">
                <a:solidFill>
                  <a:schemeClr val="tx1"/>
                </a:solidFill>
              </a:rPr>
              <a:t>statesat</a:t>
            </a:r>
            <a:r>
              <a:rPr lang="en-US" sz="1600" dirty="0">
                <a:solidFill>
                  <a:schemeClr val="tx1"/>
                </a:solidFill>
              </a:rPr>
              <a:t> a given time-step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ModelGraph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ASGGraph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etc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</a:rPr>
              <a:t>Subclasses that create graph structures for specific </a:t>
            </a:r>
            <a:r>
              <a:rPr lang="en-US" sz="1600" dirty="0" err="1">
                <a:solidFill>
                  <a:schemeClr val="tx1"/>
                </a:solidFill>
              </a:rPr>
              <a:t>fmdtools</a:t>
            </a:r>
            <a:r>
              <a:rPr lang="en-US" sz="1600" dirty="0">
                <a:solidFill>
                  <a:schemeClr val="tx1"/>
                </a:solidFill>
              </a:rPr>
              <a:t> classes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44AFF50-8015-411D-99F5-6441CA13542E}"/>
              </a:ext>
            </a:extLst>
          </p:cNvPr>
          <p:cNvSpPr/>
          <p:nvPr/>
        </p:nvSpPr>
        <p:spPr>
          <a:xfrm>
            <a:off x="176237" y="4726373"/>
            <a:ext cx="11863278" cy="1891716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result.py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Logging, processing, and save/load for simulation results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Result</a:t>
            </a:r>
            <a:r>
              <a:rPr lang="en-US" sz="1600" dirty="0">
                <a:solidFill>
                  <a:schemeClr val="tx1"/>
                </a:solidFill>
              </a:rPr>
              <a:t>: Class for storing results from a simulation specified in </a:t>
            </a:r>
            <a:r>
              <a:rPr lang="en-US" sz="1600" dirty="0" err="1">
                <a:solidFill>
                  <a:schemeClr val="tx1"/>
                </a:solidFill>
                <a:highlight>
                  <a:srgbClr val="C0C0C0"/>
                </a:highlight>
              </a:rPr>
              <a:t>desired_result</a:t>
            </a:r>
            <a:r>
              <a:rPr lang="en-US" sz="1600" dirty="0">
                <a:solidFill>
                  <a:schemeClr val="tx1"/>
                </a:solidFill>
                <a:highlight>
                  <a:srgbClr val="C0C0C0"/>
                </a:highlight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argument, e.g.:</a:t>
            </a:r>
          </a:p>
          <a:p>
            <a:pPr marL="742950" lvl="1" indent="-285750">
              <a:buFontTx/>
              <a:buChar char="-"/>
            </a:pPr>
            <a:r>
              <a:rPr lang="en-US" sz="1600" dirty="0" err="1">
                <a:solidFill>
                  <a:schemeClr val="tx1"/>
                </a:solidFill>
              </a:rPr>
              <a:t>endclass</a:t>
            </a:r>
            <a:r>
              <a:rPr lang="en-US" sz="1600" dirty="0">
                <a:solidFill>
                  <a:schemeClr val="tx1"/>
                </a:solidFill>
              </a:rPr>
              <a:t> (from </a:t>
            </a:r>
            <a:r>
              <a:rPr lang="en-US" sz="1600" dirty="0" err="1">
                <a:solidFill>
                  <a:schemeClr val="tx1"/>
                </a:solidFill>
              </a:rPr>
              <a:t>find_classification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graph (graph view)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model values (user-defined)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History</a:t>
            </a:r>
            <a:r>
              <a:rPr lang="en-US" sz="1600" dirty="0">
                <a:solidFill>
                  <a:schemeClr val="tx1"/>
                </a:solidFill>
              </a:rPr>
              <a:t>: Class for storing simulation histories specified using </a:t>
            </a:r>
            <a:r>
              <a:rPr lang="en-US" sz="1600" dirty="0">
                <a:solidFill>
                  <a:schemeClr val="tx1"/>
                </a:solidFill>
                <a:highlight>
                  <a:srgbClr val="C0C0C0"/>
                </a:highlight>
              </a:rPr>
              <a:t>track</a:t>
            </a:r>
            <a:r>
              <a:rPr lang="en-US" sz="1600" dirty="0">
                <a:solidFill>
                  <a:schemeClr val="tx1"/>
                </a:solidFill>
              </a:rPr>
              <a:t> argument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BF883D02-5732-4B33-B279-BD73DACCC69B}"/>
              </a:ext>
            </a:extLst>
          </p:cNvPr>
          <p:cNvSpPr/>
          <p:nvPr/>
        </p:nvSpPr>
        <p:spPr>
          <a:xfrm>
            <a:off x="8085088" y="451566"/>
            <a:ext cx="3954427" cy="357916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Display and export of simulation results as tables</a:t>
            </a:r>
          </a:p>
          <a:p>
            <a:pPr marL="285750" indent="-285750">
              <a:buFontTx/>
              <a:buChar char="-"/>
            </a:pPr>
            <a:r>
              <a:rPr lang="en-US" sz="1600" b="1" dirty="0" err="1">
                <a:solidFill>
                  <a:schemeClr val="tx1"/>
                </a:solidFill>
              </a:rPr>
              <a:t>fmea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  <a:r>
              <a:rPr lang="en-US" sz="1600" dirty="0">
                <a:solidFill>
                  <a:schemeClr val="tx1"/>
                </a:solidFill>
              </a:rPr>
              <a:t>: FMEA-like assessment with faults, probabilities, and costs.</a:t>
            </a:r>
          </a:p>
          <a:p>
            <a:pPr marL="285750" indent="-285750">
              <a:buFontTx/>
              <a:buChar char="-"/>
            </a:pPr>
            <a:r>
              <a:rPr lang="en-US" sz="1600" b="1" dirty="0" err="1">
                <a:solidFill>
                  <a:schemeClr val="tx1"/>
                </a:solidFill>
              </a:rPr>
              <a:t>metricovertime</a:t>
            </a:r>
            <a:r>
              <a:rPr lang="en-US" sz="1600" b="1" dirty="0">
                <a:solidFill>
                  <a:schemeClr val="tx1"/>
                </a:solidFill>
              </a:rPr>
              <a:t>(): </a:t>
            </a:r>
            <a:r>
              <a:rPr lang="en-US" sz="1600" dirty="0">
                <a:solidFill>
                  <a:schemeClr val="tx1"/>
                </a:solidFill>
              </a:rPr>
              <a:t>total metric, rate, and expected metrics of scenarios over time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nominal/</a:t>
            </a:r>
            <a:r>
              <a:rPr lang="en-US" sz="1600" b="1" dirty="0" err="1">
                <a:solidFill>
                  <a:schemeClr val="tx1"/>
                </a:solidFill>
              </a:rPr>
              <a:t>nested_factor_comparison</a:t>
            </a:r>
            <a:r>
              <a:rPr lang="en-US" sz="1600" b="1" dirty="0">
                <a:solidFill>
                  <a:schemeClr val="tx1"/>
                </a:solidFill>
              </a:rPr>
              <a:t>(): </a:t>
            </a:r>
            <a:r>
              <a:rPr lang="en-US" sz="1600" dirty="0">
                <a:solidFill>
                  <a:schemeClr val="tx1"/>
                </a:solidFill>
              </a:rPr>
              <a:t>Table of simulation statistics over factors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others…</a:t>
            </a:r>
          </a:p>
        </p:txBody>
      </p:sp>
      <p:pic>
        <p:nvPicPr>
          <p:cNvPr id="1028" name="Picture 4" descr="Revitalizing NetworkX for Complex Network Analysis - Chan ...">
            <a:extLst>
              <a:ext uri="{FF2B5EF4-FFF2-40B4-BE49-F238E27FC236}">
                <a16:creationId xmlns:a16="http://schemas.microsoft.com/office/drawing/2014/main" id="{5D808FB4-2BE9-46FB-9B7D-707B90CD3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988" y="3409773"/>
            <a:ext cx="2048671" cy="45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ndas (software) - Wikipedia">
            <a:extLst>
              <a:ext uri="{FF2B5EF4-FFF2-40B4-BE49-F238E27FC236}">
                <a16:creationId xmlns:a16="http://schemas.microsoft.com/office/drawing/2014/main" id="{34D86B6E-983A-487D-BBA0-100E87B8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737" y="3062830"/>
            <a:ext cx="2262349" cy="91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9512BDB7-AD65-4688-B513-C0DE77DBCE39}"/>
              </a:ext>
            </a:extLst>
          </p:cNvPr>
          <p:cNvSpPr/>
          <p:nvPr/>
        </p:nvSpPr>
        <p:spPr>
          <a:xfrm>
            <a:off x="176237" y="452710"/>
            <a:ext cx="3954426" cy="357916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Behavioral/Statistical Plotting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hists()</a:t>
            </a:r>
            <a:r>
              <a:rPr lang="en-US" sz="1600" dirty="0">
                <a:solidFill>
                  <a:schemeClr val="tx1"/>
                </a:solidFill>
              </a:rPr>
              <a:t>: Plots behavior of given states over time in a set of scenarios</a:t>
            </a:r>
          </a:p>
          <a:p>
            <a:pPr marL="285750" indent="-285750">
              <a:buFontTx/>
              <a:buChar char="-"/>
            </a:pPr>
            <a:r>
              <a:rPr lang="en-US" sz="1600" b="1" dirty="0" err="1">
                <a:solidFill>
                  <a:schemeClr val="tx1"/>
                </a:solidFill>
              </a:rPr>
              <a:t>metric_dist</a:t>
            </a:r>
            <a:r>
              <a:rPr lang="en-US" sz="1600" b="1" dirty="0">
                <a:solidFill>
                  <a:schemeClr val="tx1"/>
                </a:solidFill>
              </a:rPr>
              <a:t>()/_from(): </a:t>
            </a:r>
            <a:r>
              <a:rPr lang="en-US" sz="1600" dirty="0">
                <a:solidFill>
                  <a:schemeClr val="tx1"/>
                </a:solidFill>
              </a:rPr>
              <a:t>Histograms of modelled metrics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nominal_vals_1d/2d/3d(): </a:t>
            </a:r>
            <a:r>
              <a:rPr lang="en-US" sz="1600" dirty="0">
                <a:solidFill>
                  <a:schemeClr val="tx1"/>
                </a:solidFill>
              </a:rPr>
              <a:t>Simulation metric(s) in terms of input parameters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nominal/</a:t>
            </a:r>
            <a:r>
              <a:rPr lang="en-US" sz="1600" b="1" dirty="0" err="1">
                <a:solidFill>
                  <a:schemeClr val="tx1"/>
                </a:solidFill>
              </a:rPr>
              <a:t>nested_factor_comparison</a:t>
            </a:r>
            <a:r>
              <a:rPr lang="en-US" sz="1600" b="1" dirty="0">
                <a:solidFill>
                  <a:schemeClr val="tx1"/>
                </a:solidFill>
              </a:rPr>
              <a:t>(): </a:t>
            </a:r>
            <a:r>
              <a:rPr lang="en-US" sz="1600" dirty="0">
                <a:solidFill>
                  <a:schemeClr val="tx1"/>
                </a:solidFill>
              </a:rPr>
              <a:t>Comparison of simulation statistics over given factors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DBAF90-F5F0-4872-84E3-53C2B60D0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483" y="3369449"/>
            <a:ext cx="2359136" cy="53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9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9A4A6D-FA4F-6B05-650E-6FC0997F5E87}"/>
              </a:ext>
            </a:extLst>
          </p:cNvPr>
          <p:cNvSpPr/>
          <p:nvPr/>
        </p:nvSpPr>
        <p:spPr>
          <a:xfrm>
            <a:off x="5573404" y="2915230"/>
            <a:ext cx="632024" cy="25868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48C8EA-493E-4681-AFC6-8978FF882C24}"/>
              </a:ext>
            </a:extLst>
          </p:cNvPr>
          <p:cNvCxnSpPr>
            <a:cxnSpLocks/>
          </p:cNvCxnSpPr>
          <p:nvPr/>
        </p:nvCxnSpPr>
        <p:spPr>
          <a:xfrm>
            <a:off x="1626781" y="1839433"/>
            <a:ext cx="0" cy="438061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0FD721-12A0-4641-9A34-F02F0357B324}"/>
              </a:ext>
            </a:extLst>
          </p:cNvPr>
          <p:cNvCxnSpPr>
            <a:cxnSpLocks/>
          </p:cNvCxnSpPr>
          <p:nvPr/>
        </p:nvCxnSpPr>
        <p:spPr>
          <a:xfrm flipH="1">
            <a:off x="1219201" y="5957778"/>
            <a:ext cx="624839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0AD7AC-0DB7-4C69-994E-3803ABCB0DCC}"/>
              </a:ext>
            </a:extLst>
          </p:cNvPr>
          <p:cNvCxnSpPr>
            <a:cxnSpLocks/>
          </p:cNvCxnSpPr>
          <p:nvPr/>
        </p:nvCxnSpPr>
        <p:spPr>
          <a:xfrm flipH="1">
            <a:off x="1626781" y="3241215"/>
            <a:ext cx="136096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13E66B-2A49-4C7E-A2C0-BE309A27E4F7}"/>
              </a:ext>
            </a:extLst>
          </p:cNvPr>
          <p:cNvCxnSpPr>
            <a:cxnSpLocks/>
          </p:cNvCxnSpPr>
          <p:nvPr/>
        </p:nvCxnSpPr>
        <p:spPr>
          <a:xfrm flipH="1">
            <a:off x="2987750" y="3234126"/>
            <a:ext cx="1" cy="1858869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684F00-20D1-4D9E-9AC5-CB340D18319C}"/>
              </a:ext>
            </a:extLst>
          </p:cNvPr>
          <p:cNvCxnSpPr>
            <a:cxnSpLocks/>
          </p:cNvCxnSpPr>
          <p:nvPr/>
        </p:nvCxnSpPr>
        <p:spPr>
          <a:xfrm flipH="1">
            <a:off x="1297173" y="4625164"/>
            <a:ext cx="6333459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8CB440-A52B-4F6E-AD50-917A9C2CE46D}"/>
              </a:ext>
            </a:extLst>
          </p:cNvPr>
          <p:cNvCxnSpPr>
            <a:cxnSpLocks/>
          </p:cNvCxnSpPr>
          <p:nvPr/>
        </p:nvCxnSpPr>
        <p:spPr>
          <a:xfrm flipH="1" flipV="1">
            <a:off x="2987749" y="5092995"/>
            <a:ext cx="2758483" cy="15275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17A68A-0E67-4E8E-9F96-199153A60EAA}"/>
              </a:ext>
            </a:extLst>
          </p:cNvPr>
          <p:cNvCxnSpPr>
            <a:cxnSpLocks/>
          </p:cNvCxnSpPr>
          <p:nvPr/>
        </p:nvCxnSpPr>
        <p:spPr>
          <a:xfrm flipH="1" flipV="1">
            <a:off x="2987749" y="3241215"/>
            <a:ext cx="404037" cy="922345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A0C75D-FEC4-4479-B303-907B449F1F43}"/>
              </a:ext>
            </a:extLst>
          </p:cNvPr>
          <p:cNvCxnSpPr>
            <a:cxnSpLocks/>
          </p:cNvCxnSpPr>
          <p:nvPr/>
        </p:nvCxnSpPr>
        <p:spPr>
          <a:xfrm flipV="1">
            <a:off x="3391786" y="4133164"/>
            <a:ext cx="2512384" cy="30398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378DA1-1609-449C-A348-4FF986CA930A}"/>
              </a:ext>
            </a:extLst>
          </p:cNvPr>
          <p:cNvCxnSpPr>
            <a:cxnSpLocks/>
          </p:cNvCxnSpPr>
          <p:nvPr/>
        </p:nvCxnSpPr>
        <p:spPr>
          <a:xfrm flipH="1">
            <a:off x="1626781" y="3588491"/>
            <a:ext cx="4908698" cy="240650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98D0017-3703-4F17-9FEA-71C7E0F07544}"/>
              </a:ext>
            </a:extLst>
          </p:cNvPr>
          <p:cNvCxnSpPr>
            <a:cxnSpLocks/>
          </p:cNvCxnSpPr>
          <p:nvPr/>
        </p:nvCxnSpPr>
        <p:spPr>
          <a:xfrm flipV="1">
            <a:off x="4989326" y="3345224"/>
            <a:ext cx="877188" cy="830315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B12D252-CD2A-464D-957B-5BF91B28DFF9}"/>
              </a:ext>
            </a:extLst>
          </p:cNvPr>
          <p:cNvSpPr txBox="1"/>
          <p:nvPr/>
        </p:nvSpPr>
        <p:spPr>
          <a:xfrm>
            <a:off x="532600" y="4239606"/>
            <a:ext cx="3067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Robustness Safety Threshold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F251B9-2313-41E2-BB3B-9DC881291524}"/>
              </a:ext>
            </a:extLst>
          </p:cNvPr>
          <p:cNvSpPr txBox="1"/>
          <p:nvPr/>
        </p:nvSpPr>
        <p:spPr>
          <a:xfrm>
            <a:off x="1709375" y="5171768"/>
            <a:ext cx="3067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Recovery Time Safety Threshold</a:t>
            </a:r>
          </a:p>
        </p:txBody>
      </p:sp>
      <p:sp>
        <p:nvSpPr>
          <p:cNvPr id="39" name="Explosion: 8 Points 38">
            <a:extLst>
              <a:ext uri="{FF2B5EF4-FFF2-40B4-BE49-F238E27FC236}">
                <a16:creationId xmlns:a16="http://schemas.microsoft.com/office/drawing/2014/main" id="{C37E24B3-0D3D-4566-9940-744CBC27DDDD}"/>
              </a:ext>
            </a:extLst>
          </p:cNvPr>
          <p:cNvSpPr/>
          <p:nvPr/>
        </p:nvSpPr>
        <p:spPr>
          <a:xfrm>
            <a:off x="5668372" y="4902870"/>
            <a:ext cx="425303" cy="409763"/>
          </a:xfrm>
          <a:prstGeom prst="irregularSeal1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xplosion: 8 Points 39">
            <a:extLst>
              <a:ext uri="{FF2B5EF4-FFF2-40B4-BE49-F238E27FC236}">
                <a16:creationId xmlns:a16="http://schemas.microsoft.com/office/drawing/2014/main" id="{7217CDF7-C7AA-4A65-99F4-485155D83140}"/>
              </a:ext>
            </a:extLst>
          </p:cNvPr>
          <p:cNvSpPr/>
          <p:nvPr/>
        </p:nvSpPr>
        <p:spPr>
          <a:xfrm>
            <a:off x="5674573" y="3970657"/>
            <a:ext cx="425303" cy="409763"/>
          </a:xfrm>
          <a:prstGeom prst="irregularSeal1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25B9684-2968-4453-BF0F-8E3C96CC5821}"/>
              </a:ext>
            </a:extLst>
          </p:cNvPr>
          <p:cNvSpPr/>
          <p:nvPr/>
        </p:nvSpPr>
        <p:spPr>
          <a:xfrm>
            <a:off x="5723085" y="3191145"/>
            <a:ext cx="315876" cy="3187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D54CFF-F3D1-42DE-98AE-DB0FCB713DBC}"/>
              </a:ext>
            </a:extLst>
          </p:cNvPr>
          <p:cNvSpPr txBox="1"/>
          <p:nvPr/>
        </p:nvSpPr>
        <p:spPr>
          <a:xfrm>
            <a:off x="5415072" y="4281714"/>
            <a:ext cx="1839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Unsafe Disruptions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D4EA7D-F715-7E6E-D3F9-08DDD4089B35}"/>
              </a:ext>
            </a:extLst>
          </p:cNvPr>
          <p:cNvSpPr txBox="1"/>
          <p:nvPr/>
        </p:nvSpPr>
        <p:spPr>
          <a:xfrm>
            <a:off x="1791586" y="1496387"/>
            <a:ext cx="4302088" cy="707886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ova" panose="020B0604020202020204" pitchFamily="34" charset="0"/>
              </a:rPr>
              <a:t>Resilience means taking  a </a:t>
            </a:r>
            <a:r>
              <a:rPr lang="en-US" sz="2000" b="1" dirty="0">
                <a:latin typeface="Arial Nova" panose="020B0604020202020204" pitchFamily="34" charset="0"/>
              </a:rPr>
              <a:t>dynamic understanding of risk/safety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CD600-8846-AB22-19A4-A900EDCFB37E}"/>
              </a:ext>
            </a:extLst>
          </p:cNvPr>
          <p:cNvSpPr txBox="1"/>
          <p:nvPr/>
        </p:nvSpPr>
        <p:spPr>
          <a:xfrm>
            <a:off x="4955603" y="2892027"/>
            <a:ext cx="2046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Safe Disruptions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09EC55-A97D-3D35-A50D-2E3523828561}"/>
              </a:ext>
            </a:extLst>
          </p:cNvPr>
          <p:cNvSpPr txBox="1"/>
          <p:nvPr/>
        </p:nvSpPr>
        <p:spPr>
          <a:xfrm>
            <a:off x="5059068" y="2472592"/>
            <a:ext cx="183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Risk Outcomes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8FCA1C-7C8E-FD4B-76AD-0A82D09B5957}"/>
              </a:ext>
            </a:extLst>
          </p:cNvPr>
          <p:cNvSpPr txBox="1"/>
          <p:nvPr/>
        </p:nvSpPr>
        <p:spPr>
          <a:xfrm>
            <a:off x="6881485" y="2143740"/>
            <a:ext cx="5148372" cy="3477875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ova" panose="020B0604020202020204" pitchFamily="34" charset="0"/>
              </a:rPr>
              <a:t>Considering resilience is important when our system has dynamic attributes, e.g.: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latin typeface="Arial Nova" panose="020B0604020202020204" pitchFamily="34" charset="0"/>
              </a:rPr>
              <a:t>The system state changes over time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 Nova" panose="020B0604020202020204" pitchFamily="34" charset="0"/>
              </a:rPr>
              <a:t>(e.g., position, velocity, </a:t>
            </a:r>
            <a:r>
              <a:rPr lang="en-US" sz="2000" dirty="0" err="1">
                <a:latin typeface="Arial Nova" panose="020B0604020202020204" pitchFamily="34" charset="0"/>
              </a:rPr>
              <a:t>etc</a:t>
            </a:r>
            <a:r>
              <a:rPr lang="en-US" sz="2000" dirty="0">
                <a:latin typeface="Arial Nova" panose="020B0604020202020204" pitchFamily="34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latin typeface="Arial Nova" panose="020B0604020202020204" pitchFamily="34" charset="0"/>
              </a:rPr>
              <a:t>We can control this state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 Nova" panose="020B0604020202020204" pitchFamily="34" charset="0"/>
              </a:rPr>
              <a:t>(e.g., operators, autopilot)</a:t>
            </a:r>
          </a:p>
          <a:p>
            <a:r>
              <a:rPr lang="en-US" sz="2000" dirty="0">
                <a:latin typeface="Arial Nova" panose="020B0604020202020204" pitchFamily="34" charset="0"/>
              </a:rPr>
              <a:t>Because we can use it to determine </a:t>
            </a:r>
            <a:r>
              <a:rPr lang="en-US" sz="2000" b="1" dirty="0">
                <a:latin typeface="Arial Nova" panose="020B0604020202020204" pitchFamily="34" charset="0"/>
              </a:rPr>
              <a:t>how to control the system to a safe outcome </a:t>
            </a:r>
            <a:r>
              <a:rPr lang="en-US" sz="2000" dirty="0">
                <a:latin typeface="Arial Nova" panose="020B0604020202020204" pitchFamily="34" charset="0"/>
              </a:rPr>
              <a:t>in unsafe circumstances and what </a:t>
            </a:r>
            <a:r>
              <a:rPr lang="en-US" sz="2000" b="1" dirty="0">
                <a:latin typeface="Arial Nova" panose="020B0604020202020204" pitchFamily="34" charset="0"/>
              </a:rPr>
              <a:t>design/operational features </a:t>
            </a:r>
            <a:r>
              <a:rPr lang="en-US" sz="2000" dirty="0">
                <a:latin typeface="Arial Nova" panose="020B0604020202020204" pitchFamily="34" charset="0"/>
              </a:rPr>
              <a:t>we need to enable this control		</a:t>
            </a:r>
            <a:endParaRPr lang="en-US" sz="2000" b="1" dirty="0">
              <a:latin typeface="Arial Nov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6CB193-CC5A-4278-8295-36675E34E0DF}"/>
              </a:ext>
            </a:extLst>
          </p:cNvPr>
          <p:cNvCxnSpPr>
            <a:cxnSpLocks/>
          </p:cNvCxnSpPr>
          <p:nvPr/>
        </p:nvCxnSpPr>
        <p:spPr>
          <a:xfrm flipV="1">
            <a:off x="612590" y="363489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998740-AB07-475C-9D25-7D49572187AB}"/>
              </a:ext>
            </a:extLst>
          </p:cNvPr>
          <p:cNvSpPr txBox="1"/>
          <p:nvPr/>
        </p:nvSpPr>
        <p:spPr>
          <a:xfrm>
            <a:off x="566922" y="3632428"/>
            <a:ext cx="1491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Proactive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049193-815A-423B-ADAF-091605594844}"/>
              </a:ext>
            </a:extLst>
          </p:cNvPr>
          <p:cNvSpPr txBox="1"/>
          <p:nvPr/>
        </p:nvSpPr>
        <p:spPr>
          <a:xfrm>
            <a:off x="651311" y="1833827"/>
            <a:ext cx="1364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790511-87B3-46FF-A129-98B127376086}"/>
              </a:ext>
            </a:extLst>
          </p:cNvPr>
          <p:cNvCxnSpPr>
            <a:cxnSpLocks/>
          </p:cNvCxnSpPr>
          <p:nvPr/>
        </p:nvCxnSpPr>
        <p:spPr>
          <a:xfrm flipH="1" flipV="1">
            <a:off x="2015787" y="1270221"/>
            <a:ext cx="1" cy="43239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8FB50-0D25-4F69-BA95-D2A84496BAB9}"/>
              </a:ext>
            </a:extLst>
          </p:cNvPr>
          <p:cNvCxnSpPr>
            <a:cxnSpLocks/>
          </p:cNvCxnSpPr>
          <p:nvPr/>
        </p:nvCxnSpPr>
        <p:spPr>
          <a:xfrm flipV="1">
            <a:off x="607464" y="176012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A9A444-C1DA-41D7-BEAF-EF87CADCEDA1}"/>
              </a:ext>
            </a:extLst>
          </p:cNvPr>
          <p:cNvSpPr txBox="1"/>
          <p:nvPr/>
        </p:nvSpPr>
        <p:spPr>
          <a:xfrm>
            <a:off x="2015786" y="1270922"/>
            <a:ext cx="315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Concept Design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4E0248-08A9-43C2-AC82-17C23582A46C}"/>
              </a:ext>
            </a:extLst>
          </p:cNvPr>
          <p:cNvSpPr txBox="1"/>
          <p:nvPr/>
        </p:nvSpPr>
        <p:spPr>
          <a:xfrm>
            <a:off x="5173266" y="1281712"/>
            <a:ext cx="3231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Embodiment Design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F0EC5E-F22E-45B7-816C-48BE90F848C5}"/>
              </a:ext>
            </a:extLst>
          </p:cNvPr>
          <p:cNvSpPr txBox="1"/>
          <p:nvPr/>
        </p:nvSpPr>
        <p:spPr>
          <a:xfrm>
            <a:off x="8405171" y="1252016"/>
            <a:ext cx="315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Implementation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0F9C2B6-D898-4A14-81C1-6F4172DD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851" y="2209421"/>
            <a:ext cx="1879025" cy="12981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775EFAE-BBA2-45B7-8726-43169A00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716" y="4106132"/>
            <a:ext cx="2174538" cy="1502334"/>
          </a:xfrm>
          <a:prstGeom prst="rect">
            <a:avLst/>
          </a:prstGeom>
        </p:spPr>
      </p:pic>
      <p:pic>
        <p:nvPicPr>
          <p:cNvPr id="28" name="Picture 27" descr="A close up of an engine&#10;&#10;Description automatically generated">
            <a:extLst>
              <a:ext uri="{FF2B5EF4-FFF2-40B4-BE49-F238E27FC236}">
                <a16:creationId xmlns:a16="http://schemas.microsoft.com/office/drawing/2014/main" id="{8EBADF3D-218D-44C8-89E2-8012DE94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973" y="2161858"/>
            <a:ext cx="1945713" cy="1267493"/>
          </a:xfrm>
          <a:prstGeom prst="rect">
            <a:avLst/>
          </a:prstGeom>
        </p:spPr>
      </p:pic>
      <p:pic>
        <p:nvPicPr>
          <p:cNvPr id="29" name="Picture 28" descr="A close up of an engine&#10;&#10;Description automatically generated">
            <a:extLst>
              <a:ext uri="{FF2B5EF4-FFF2-40B4-BE49-F238E27FC236}">
                <a16:creationId xmlns:a16="http://schemas.microsoft.com/office/drawing/2014/main" id="{DBE073DC-1694-481B-B47C-906F1A658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080" y="4087412"/>
            <a:ext cx="2414061" cy="15725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DC59CCD-5C7C-4D35-8A99-35E3FD829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163" y="2446870"/>
            <a:ext cx="2828976" cy="77998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7B72C1D-19CE-43F7-800A-9CAA28E02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333" y="4264841"/>
            <a:ext cx="3011096" cy="83020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FD83675-A76F-4272-AD3B-96FFBED154E9}"/>
              </a:ext>
            </a:extLst>
          </p:cNvPr>
          <p:cNvSpPr txBox="1"/>
          <p:nvPr/>
        </p:nvSpPr>
        <p:spPr>
          <a:xfrm>
            <a:off x="2015786" y="3650764"/>
            <a:ext cx="3157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Establish resilience approach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FD4E24-EE60-4271-88AB-507D8497EF0F}"/>
              </a:ext>
            </a:extLst>
          </p:cNvPr>
          <p:cNvSpPr txBox="1"/>
          <p:nvPr/>
        </p:nvSpPr>
        <p:spPr>
          <a:xfrm>
            <a:off x="5173267" y="3644467"/>
            <a:ext cx="3231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Integrate resilient features in design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84858D-E724-4A77-80B4-FF2D0F704C7F}"/>
              </a:ext>
            </a:extLst>
          </p:cNvPr>
          <p:cNvSpPr txBox="1"/>
          <p:nvPr/>
        </p:nvSpPr>
        <p:spPr>
          <a:xfrm>
            <a:off x="8405173" y="3656351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Verify resilient function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D54583-F142-4105-AB12-DFCCA31C903E}"/>
              </a:ext>
            </a:extLst>
          </p:cNvPr>
          <p:cNvSpPr txBox="1"/>
          <p:nvPr/>
        </p:nvSpPr>
        <p:spPr>
          <a:xfrm>
            <a:off x="2464084" y="396476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3A3A8F-5B2A-4A43-BEA4-99B5B1B767BF}"/>
              </a:ext>
            </a:extLst>
          </p:cNvPr>
          <p:cNvSpPr txBox="1"/>
          <p:nvPr/>
        </p:nvSpPr>
        <p:spPr>
          <a:xfrm>
            <a:off x="2623537" y="484844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D8A68D-8787-4A62-A4C8-CFBBDE8A7AE9}"/>
              </a:ext>
            </a:extLst>
          </p:cNvPr>
          <p:cNvSpPr txBox="1"/>
          <p:nvPr/>
        </p:nvSpPr>
        <p:spPr>
          <a:xfrm>
            <a:off x="3506901" y="4327121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EF22B8-0872-47D5-85FB-560F137C25BB}"/>
              </a:ext>
            </a:extLst>
          </p:cNvPr>
          <p:cNvSpPr txBox="1"/>
          <p:nvPr/>
        </p:nvSpPr>
        <p:spPr>
          <a:xfrm>
            <a:off x="3905694" y="4909244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34DD3A-2CA9-4CF4-8C3C-6307109C2A37}"/>
              </a:ext>
            </a:extLst>
          </p:cNvPr>
          <p:cNvSpPr txBox="1"/>
          <p:nvPr/>
        </p:nvSpPr>
        <p:spPr>
          <a:xfrm>
            <a:off x="4327336" y="4000510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D25BF0-A926-4A13-8B7A-A532AA26B26F}"/>
              </a:ext>
            </a:extLst>
          </p:cNvPr>
          <p:cNvSpPr txBox="1"/>
          <p:nvPr/>
        </p:nvSpPr>
        <p:spPr>
          <a:xfrm>
            <a:off x="8414534" y="177200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Retrofit for resilience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BE14E3-8887-47FE-8D24-868CD8FD1E25}"/>
              </a:ext>
            </a:extLst>
          </p:cNvPr>
          <p:cNvSpPr txBox="1"/>
          <p:nvPr/>
        </p:nvSpPr>
        <p:spPr>
          <a:xfrm>
            <a:off x="10561167" y="2884067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9C857B-188A-4C1C-8696-E4177A71FC8C}"/>
              </a:ext>
            </a:extLst>
          </p:cNvPr>
          <p:cNvSpPr txBox="1"/>
          <p:nvPr/>
        </p:nvSpPr>
        <p:spPr>
          <a:xfrm>
            <a:off x="8829032" y="214068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E833FF-948B-4EEC-B133-F0C593033907}"/>
              </a:ext>
            </a:extLst>
          </p:cNvPr>
          <p:cNvSpPr txBox="1"/>
          <p:nvPr/>
        </p:nvSpPr>
        <p:spPr>
          <a:xfrm>
            <a:off x="8889087" y="303464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7028B1-C521-4D60-871A-CE914221A2CA}"/>
              </a:ext>
            </a:extLst>
          </p:cNvPr>
          <p:cNvSpPr txBox="1"/>
          <p:nvPr/>
        </p:nvSpPr>
        <p:spPr>
          <a:xfrm>
            <a:off x="9909821" y="1976749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CD9F35-42D2-4F69-B512-BD9CBD0B4441}"/>
              </a:ext>
            </a:extLst>
          </p:cNvPr>
          <p:cNvSpPr txBox="1"/>
          <p:nvPr/>
        </p:nvSpPr>
        <p:spPr>
          <a:xfrm>
            <a:off x="5210486" y="176263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Design system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61CEB4-48E5-4703-98ED-F517A0EBB71B}"/>
              </a:ext>
            </a:extLst>
          </p:cNvPr>
          <p:cNvSpPr txBox="1"/>
          <p:nvPr/>
        </p:nvSpPr>
        <p:spPr>
          <a:xfrm>
            <a:off x="2015802" y="1772848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Choose concept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B107CD-1218-4260-A00F-F980DFD7EB40}"/>
              </a:ext>
            </a:extLst>
          </p:cNvPr>
          <p:cNvSpPr txBox="1"/>
          <p:nvPr/>
        </p:nvSpPr>
        <p:spPr>
          <a:xfrm>
            <a:off x="8798925" y="52851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154123-1329-4104-B613-09C8FC1A5512}"/>
              </a:ext>
            </a:extLst>
          </p:cNvPr>
          <p:cNvSpPr txBox="1"/>
          <p:nvPr/>
        </p:nvSpPr>
        <p:spPr>
          <a:xfrm>
            <a:off x="8878091" y="3979899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E4BD47-3CF0-4F30-AA34-7FE774FC0B4C}"/>
              </a:ext>
            </a:extLst>
          </p:cNvPr>
          <p:cNvSpPr txBox="1"/>
          <p:nvPr/>
        </p:nvSpPr>
        <p:spPr>
          <a:xfrm>
            <a:off x="10440838" y="4957216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95DB36-EE63-4B53-9112-8A5FCA6401DD}"/>
              </a:ext>
            </a:extLst>
          </p:cNvPr>
          <p:cNvSpPr txBox="1"/>
          <p:nvPr/>
        </p:nvSpPr>
        <p:spPr>
          <a:xfrm>
            <a:off x="10014709" y="38897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A43B10-F27A-49B8-A2A4-5C54595AB281}"/>
              </a:ext>
            </a:extLst>
          </p:cNvPr>
          <p:cNvSpPr txBox="1"/>
          <p:nvPr/>
        </p:nvSpPr>
        <p:spPr>
          <a:xfrm>
            <a:off x="5904697" y="5423394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12ADE2-CE99-40C8-B7C9-BAE4B314E294}"/>
              </a:ext>
            </a:extLst>
          </p:cNvPr>
          <p:cNvSpPr txBox="1"/>
          <p:nvPr/>
        </p:nvSpPr>
        <p:spPr>
          <a:xfrm>
            <a:off x="7110886" y="5384879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S2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3B8DCD-011F-4410-AB30-5E368ACC6115}"/>
              </a:ext>
            </a:extLst>
          </p:cNvPr>
          <p:cNvSpPr txBox="1"/>
          <p:nvPr/>
        </p:nvSpPr>
        <p:spPr>
          <a:xfrm>
            <a:off x="7493922" y="4038375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S3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F3B55D-37A1-4A50-8220-59E93F8D413E}"/>
              </a:ext>
            </a:extLst>
          </p:cNvPr>
          <p:cNvCxnSpPr>
            <a:cxnSpLocks/>
          </p:cNvCxnSpPr>
          <p:nvPr/>
        </p:nvCxnSpPr>
        <p:spPr>
          <a:xfrm flipV="1">
            <a:off x="6327444" y="4957216"/>
            <a:ext cx="488503" cy="579857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083FB34-F7B7-45C2-A0F8-30E5DA0654E9}"/>
              </a:ext>
            </a:extLst>
          </p:cNvPr>
          <p:cNvCxnSpPr>
            <a:cxnSpLocks/>
          </p:cNvCxnSpPr>
          <p:nvPr/>
        </p:nvCxnSpPr>
        <p:spPr>
          <a:xfrm flipH="1" flipV="1">
            <a:off x="7172711" y="5012737"/>
            <a:ext cx="241319" cy="44409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6B22DD-FEFA-42FD-9791-41FB5BD51A1D}"/>
              </a:ext>
            </a:extLst>
          </p:cNvPr>
          <p:cNvCxnSpPr>
            <a:cxnSpLocks/>
          </p:cNvCxnSpPr>
          <p:nvPr/>
        </p:nvCxnSpPr>
        <p:spPr>
          <a:xfrm flipH="1">
            <a:off x="7304213" y="4393628"/>
            <a:ext cx="329484" cy="28631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D05F7FE-8FE9-4FF1-B3A6-8EDA28CCD4A3}"/>
              </a:ext>
            </a:extLst>
          </p:cNvPr>
          <p:cNvSpPr/>
          <p:nvPr/>
        </p:nvSpPr>
        <p:spPr>
          <a:xfrm>
            <a:off x="1899137" y="3213269"/>
            <a:ext cx="3401837" cy="2647031"/>
          </a:xfrm>
          <a:prstGeom prst="ellipse">
            <a:avLst/>
          </a:prstGeom>
          <a:noFill/>
          <a:ln w="38100"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C34AF2A-F48C-4D03-8326-044E852396F0}"/>
              </a:ext>
            </a:extLst>
          </p:cNvPr>
          <p:cNvSpPr/>
          <p:nvPr/>
        </p:nvSpPr>
        <p:spPr>
          <a:xfrm>
            <a:off x="566922" y="5756198"/>
            <a:ext cx="105155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Image 1 &amp; 2 Credit: 	User’s Guide for the Commercial Modular Aero-Propulsion System Simulation (C-MAPSS)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Image 3 Credit: 		https://en.wikipedia.org/wiki/File:General_Electric_Passport.jpg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5818-B191-4477-A464-B3BACE7A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682" y="513940"/>
            <a:ext cx="10515600" cy="66008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Idea: the system should be </a:t>
            </a:r>
            <a:r>
              <a:rPr lang="en-US" sz="3600" b="1" dirty="0"/>
              <a:t>resilient-by-design</a:t>
            </a:r>
          </a:p>
        </p:txBody>
      </p:sp>
    </p:spTree>
    <p:extLst>
      <p:ext uri="{BB962C8B-B14F-4D97-AF65-F5344CB8AC3E}">
        <p14:creationId xmlns:p14="http://schemas.microsoft.com/office/powerpoint/2010/main" val="134322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7" grpId="0" animBg="1"/>
      <p:bldP spid="3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540383C-3EA8-4ED8-9A70-A40F3DD1A822}"/>
              </a:ext>
            </a:extLst>
          </p:cNvPr>
          <p:cNvSpPr/>
          <p:nvPr/>
        </p:nvSpPr>
        <p:spPr>
          <a:xfrm>
            <a:off x="816427" y="4328655"/>
            <a:ext cx="3005832" cy="1892077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Definition Packages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/define/block.py,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/define/state.py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/define/flow.py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/define/model.py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/define/mode.py, … 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D3BE12B-6349-4563-B46E-86C629E58B2A}"/>
              </a:ext>
            </a:extLst>
          </p:cNvPr>
          <p:cNvSpPr/>
          <p:nvPr/>
        </p:nvSpPr>
        <p:spPr>
          <a:xfrm>
            <a:off x="816427" y="639165"/>
            <a:ext cx="3005832" cy="250350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System Model File: </a:t>
            </a:r>
            <a:r>
              <a:rPr lang="en-US" dirty="0">
                <a:solidFill>
                  <a:schemeClr val="tx1"/>
                </a:solidFill>
              </a:rPr>
              <a:t>model.py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State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Flow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Function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Model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Parameter Classes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B31D56D-D92D-4C53-A275-5E2248801105}"/>
              </a:ext>
            </a:extLst>
          </p:cNvPr>
          <p:cNvSpPr/>
          <p:nvPr/>
        </p:nvSpPr>
        <p:spPr>
          <a:xfrm>
            <a:off x="5325175" y="633021"/>
            <a:ext cx="6186088" cy="250350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Analysis Script: </a:t>
            </a:r>
            <a:r>
              <a:rPr lang="en-US" dirty="0">
                <a:solidFill>
                  <a:schemeClr val="tx1"/>
                </a:solidFill>
              </a:rPr>
              <a:t>Script.py or </a:t>
            </a:r>
            <a:r>
              <a:rPr lang="en-US" dirty="0" err="1">
                <a:solidFill>
                  <a:schemeClr val="tx1"/>
                </a:solidFill>
              </a:rPr>
              <a:t>Notebook.ipynb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Model instantiation (e.g. mdl = Model())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Simulation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result, history = </a:t>
            </a:r>
            <a:r>
              <a:rPr lang="en-US" dirty="0" err="1">
                <a:solidFill>
                  <a:schemeClr val="tx1"/>
                </a:solidFill>
              </a:rPr>
              <a:t>propagate.one_fault</a:t>
            </a:r>
            <a:r>
              <a:rPr lang="en-US" dirty="0">
                <a:solidFill>
                  <a:schemeClr val="tx1"/>
                </a:solidFill>
              </a:rPr>
              <a:t>(mdl, fault, t) …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Results processing and visualization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ModelGraph</a:t>
            </a:r>
            <a:r>
              <a:rPr lang="en-US" dirty="0">
                <a:solidFill>
                  <a:schemeClr val="tx1"/>
                </a:solidFill>
              </a:rPr>
              <a:t>(mdl).draw()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plot.hist</a:t>
            </a:r>
            <a:r>
              <a:rPr lang="en-US" dirty="0">
                <a:solidFill>
                  <a:schemeClr val="tx1"/>
                </a:solidFill>
              </a:rPr>
              <a:t>(history)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122B242-5CD6-42DB-A53F-231BB3191CF2}"/>
              </a:ext>
            </a:extLst>
          </p:cNvPr>
          <p:cNvSpPr/>
          <p:nvPr/>
        </p:nvSpPr>
        <p:spPr>
          <a:xfrm>
            <a:off x="5281631" y="4912807"/>
            <a:ext cx="2423604" cy="1300389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Simulation Modules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/sim/propagate.py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/sim/approach.py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/sim/search.py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1CD0CAC-98C0-4442-9753-3738841B0D2F}"/>
              </a:ext>
            </a:extLst>
          </p:cNvPr>
          <p:cNvSpPr/>
          <p:nvPr/>
        </p:nvSpPr>
        <p:spPr>
          <a:xfrm>
            <a:off x="8465308" y="4865914"/>
            <a:ext cx="2538707" cy="1300389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Analysis Modules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/analyze/plot.py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/analyze/graph.py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/analyze/tabulate.py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F478BC-6B51-407E-A838-C81F687395CA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2319343" y="3142669"/>
            <a:ext cx="0" cy="11859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512B11-1004-426B-A592-9EE37D5D6225}"/>
              </a:ext>
            </a:extLst>
          </p:cNvPr>
          <p:cNvSpPr txBox="1"/>
          <p:nvPr/>
        </p:nvSpPr>
        <p:spPr>
          <a:xfrm>
            <a:off x="816427" y="3719375"/>
            <a:ext cx="30058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Model, </a:t>
            </a:r>
            <a:r>
              <a:rPr lang="en-US" dirty="0" err="1"/>
              <a:t>FxnBlock</a:t>
            </a:r>
            <a:r>
              <a:rPr lang="en-US" dirty="0"/>
              <a:t>, Flow, State…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82FAAB-3F9F-45B5-B4B6-8A63E25BA06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822259" y="1884773"/>
            <a:ext cx="1502916" cy="61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82B6BE-68F7-42D9-A836-B5601F2DAE17}"/>
              </a:ext>
            </a:extLst>
          </p:cNvPr>
          <p:cNvSpPr txBox="1"/>
          <p:nvPr/>
        </p:nvSpPr>
        <p:spPr>
          <a:xfrm>
            <a:off x="3983478" y="1700107"/>
            <a:ext cx="89332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System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84030B-ACD1-49E9-BFF7-F3573FA8229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493433" y="3136524"/>
            <a:ext cx="0" cy="17762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223216-9717-4C42-94B9-1626AFE49D5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734662" y="3156857"/>
            <a:ext cx="0" cy="17090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CA3C83-A594-412D-9259-73E7F167A2BA}"/>
              </a:ext>
            </a:extLst>
          </p:cNvPr>
          <p:cNvSpPr txBox="1"/>
          <p:nvPr/>
        </p:nvSpPr>
        <p:spPr>
          <a:xfrm>
            <a:off x="5543604" y="3655562"/>
            <a:ext cx="20807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SampleApproach</a:t>
            </a:r>
            <a:r>
              <a:rPr lang="en-US" dirty="0"/>
              <a:t>, </a:t>
            </a:r>
            <a:r>
              <a:rPr lang="en-US" dirty="0" err="1"/>
              <a:t>one_fault</a:t>
            </a:r>
            <a:r>
              <a:rPr lang="en-US" dirty="0"/>
              <a:t>(),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21BB88-BD25-F257-C447-D28801EDCAC1}"/>
              </a:ext>
            </a:extLst>
          </p:cNvPr>
          <p:cNvSpPr txBox="1"/>
          <p:nvPr/>
        </p:nvSpPr>
        <p:spPr>
          <a:xfrm>
            <a:off x="8679498" y="3655562"/>
            <a:ext cx="20807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hist(), </a:t>
            </a:r>
            <a:r>
              <a:rPr lang="en-US" dirty="0" err="1"/>
              <a:t>ModelGraph</a:t>
            </a:r>
            <a:r>
              <a:rPr lang="en-US" dirty="0"/>
              <a:t>,</a:t>
            </a:r>
          </a:p>
          <a:p>
            <a:r>
              <a:rPr lang="en-US" dirty="0" err="1"/>
              <a:t>fmea</a:t>
            </a:r>
            <a:r>
              <a:rPr lang="en-US" dirty="0"/>
              <a:t>(),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9099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86D203-4C4C-408C-AAA4-C2AB373AF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" b="1124"/>
          <a:stretch/>
        </p:blipFill>
        <p:spPr>
          <a:xfrm>
            <a:off x="2361091" y="225993"/>
            <a:ext cx="6230834" cy="59052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2659D8-B2DB-4752-A8B3-2489B08AE953}"/>
              </a:ext>
            </a:extLst>
          </p:cNvPr>
          <p:cNvSpPr/>
          <p:nvPr/>
        </p:nvSpPr>
        <p:spPr>
          <a:xfrm>
            <a:off x="2361090" y="1573328"/>
            <a:ext cx="3392559" cy="137148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C62A0-2F61-4A71-A0B1-60E9AAEFB4E8}"/>
              </a:ext>
            </a:extLst>
          </p:cNvPr>
          <p:cNvSpPr/>
          <p:nvPr/>
        </p:nvSpPr>
        <p:spPr>
          <a:xfrm>
            <a:off x="5887874" y="467380"/>
            <a:ext cx="2190530" cy="257572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3C9141-FEA2-4C3F-B992-0024BBBAE2C1}"/>
              </a:ext>
            </a:extLst>
          </p:cNvPr>
          <p:cNvSpPr/>
          <p:nvPr/>
        </p:nvSpPr>
        <p:spPr>
          <a:xfrm>
            <a:off x="2361090" y="3143995"/>
            <a:ext cx="6291461" cy="140273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876322-5CBC-4F55-B504-B1CE63E97F0E}"/>
              </a:ext>
            </a:extLst>
          </p:cNvPr>
          <p:cNvSpPr/>
          <p:nvPr/>
        </p:nvSpPr>
        <p:spPr>
          <a:xfrm>
            <a:off x="4386244" y="4781549"/>
            <a:ext cx="2105638" cy="137148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9FEAA-0EA3-466E-88AC-F01798A9A3CD}"/>
              </a:ext>
            </a:extLst>
          </p:cNvPr>
          <p:cNvSpPr/>
          <p:nvPr/>
        </p:nvSpPr>
        <p:spPr>
          <a:xfrm>
            <a:off x="3440297" y="5113229"/>
            <a:ext cx="945947" cy="54666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0AC886-4F04-41AB-857D-ECE02726E195}"/>
              </a:ext>
            </a:extLst>
          </p:cNvPr>
          <p:cNvSpPr/>
          <p:nvPr/>
        </p:nvSpPr>
        <p:spPr>
          <a:xfrm>
            <a:off x="6595956" y="4791424"/>
            <a:ext cx="1003272" cy="99648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9EB927-49A9-4B49-B9D9-FF8A587ED265}"/>
              </a:ext>
            </a:extLst>
          </p:cNvPr>
          <p:cNvSpPr/>
          <p:nvPr/>
        </p:nvSpPr>
        <p:spPr>
          <a:xfrm>
            <a:off x="5993125" y="1323363"/>
            <a:ext cx="2017163" cy="8808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83FC92-7BAF-4287-B9CA-C3FF9E38E343}"/>
              </a:ext>
            </a:extLst>
          </p:cNvPr>
          <p:cNvSpPr/>
          <p:nvPr/>
        </p:nvSpPr>
        <p:spPr>
          <a:xfrm>
            <a:off x="5932499" y="553034"/>
            <a:ext cx="2077789" cy="52563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A4E683-33E7-46AD-8F8E-D47C47FA81F2}"/>
              </a:ext>
            </a:extLst>
          </p:cNvPr>
          <p:cNvSpPr/>
          <p:nvPr/>
        </p:nvSpPr>
        <p:spPr>
          <a:xfrm>
            <a:off x="5974028" y="2462374"/>
            <a:ext cx="2036260" cy="48243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67A59D-C946-4A87-855B-2EB6F469DDBF}"/>
              </a:ext>
            </a:extLst>
          </p:cNvPr>
          <p:cNvSpPr/>
          <p:nvPr/>
        </p:nvSpPr>
        <p:spPr>
          <a:xfrm>
            <a:off x="6688431" y="2042590"/>
            <a:ext cx="626549" cy="5457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8DBDCA-E487-4644-995B-2A8B4C819AEC}"/>
              </a:ext>
            </a:extLst>
          </p:cNvPr>
          <p:cNvSpPr/>
          <p:nvPr/>
        </p:nvSpPr>
        <p:spPr>
          <a:xfrm>
            <a:off x="6658118" y="970704"/>
            <a:ext cx="626549" cy="5457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731E54-2FCF-4A70-83F6-7E604C9DA7B9}"/>
              </a:ext>
            </a:extLst>
          </p:cNvPr>
          <p:cNvSpPr/>
          <p:nvPr/>
        </p:nvSpPr>
        <p:spPr>
          <a:xfrm>
            <a:off x="1102554" y="247765"/>
            <a:ext cx="3761056" cy="9192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Model: </a:t>
            </a:r>
            <a:r>
              <a:rPr lang="en-US" dirty="0">
                <a:solidFill>
                  <a:schemeClr val="tx1"/>
                </a:solidFill>
              </a:rPr>
              <a:t>Agglomeration of Functions, Flows, and Hazard Metrics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01190B-310F-0D1F-3869-5336E01056FC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4863610" y="707409"/>
            <a:ext cx="1024264" cy="229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107415-FEE4-91A4-078A-7D4868D603FE}"/>
              </a:ext>
            </a:extLst>
          </p:cNvPr>
          <p:cNvCxnSpPr>
            <a:cxnSpLocks/>
          </p:cNvCxnSpPr>
          <p:nvPr/>
        </p:nvCxnSpPr>
        <p:spPr>
          <a:xfrm>
            <a:off x="2903484" y="1205901"/>
            <a:ext cx="0" cy="4032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72DAE71-C101-4229-549E-36534CD49233}"/>
              </a:ext>
            </a:extLst>
          </p:cNvPr>
          <p:cNvSpPr/>
          <p:nvPr/>
        </p:nvSpPr>
        <p:spPr>
          <a:xfrm>
            <a:off x="152214" y="5866730"/>
            <a:ext cx="3761056" cy="8528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Component: </a:t>
            </a:r>
            <a:r>
              <a:rPr lang="en-US" dirty="0">
                <a:solidFill>
                  <a:schemeClr val="tx1"/>
                </a:solidFill>
              </a:rPr>
              <a:t>Sub-behavior internal to a Function with its own behaviors and properties,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36CE67-6B99-66D8-C11A-38D8120344DC}"/>
              </a:ext>
            </a:extLst>
          </p:cNvPr>
          <p:cNvCxnSpPr>
            <a:cxnSpLocks/>
          </p:cNvCxnSpPr>
          <p:nvPr/>
        </p:nvCxnSpPr>
        <p:spPr>
          <a:xfrm flipV="1">
            <a:off x="3929356" y="6153034"/>
            <a:ext cx="457781" cy="30175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F1CF85D-CB82-03BC-A266-20803C89DE7E}"/>
              </a:ext>
            </a:extLst>
          </p:cNvPr>
          <p:cNvCxnSpPr>
            <a:cxnSpLocks/>
          </p:cNvCxnSpPr>
          <p:nvPr/>
        </p:nvCxnSpPr>
        <p:spPr>
          <a:xfrm flipH="1" flipV="1">
            <a:off x="7599228" y="5462695"/>
            <a:ext cx="411060" cy="459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C9151D-1B20-FED4-491B-AEFAF32215A2}"/>
              </a:ext>
            </a:extLst>
          </p:cNvPr>
          <p:cNvCxnSpPr>
            <a:cxnSpLocks/>
          </p:cNvCxnSpPr>
          <p:nvPr/>
        </p:nvCxnSpPr>
        <p:spPr>
          <a:xfrm flipH="1" flipV="1">
            <a:off x="8010286" y="1945759"/>
            <a:ext cx="763424" cy="48619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1C9704-EA6F-D15D-EAF4-321904A9BDCD}"/>
              </a:ext>
            </a:extLst>
          </p:cNvPr>
          <p:cNvCxnSpPr>
            <a:cxnSpLocks/>
          </p:cNvCxnSpPr>
          <p:nvPr/>
        </p:nvCxnSpPr>
        <p:spPr>
          <a:xfrm flipH="1">
            <a:off x="8652551" y="3181478"/>
            <a:ext cx="783865" cy="86800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E489C4A-C92E-4F85-77DF-D44F46CFFF86}"/>
              </a:ext>
            </a:extLst>
          </p:cNvPr>
          <p:cNvCxnSpPr>
            <a:cxnSpLocks/>
          </p:cNvCxnSpPr>
          <p:nvPr/>
        </p:nvCxnSpPr>
        <p:spPr>
          <a:xfrm flipH="1" flipV="1">
            <a:off x="7336373" y="2577498"/>
            <a:ext cx="1180662" cy="232991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BB0ED7B-3E8B-CFD8-F947-19D3CDA1C33B}"/>
              </a:ext>
            </a:extLst>
          </p:cNvPr>
          <p:cNvSpPr/>
          <p:nvPr/>
        </p:nvSpPr>
        <p:spPr>
          <a:xfrm>
            <a:off x="8010286" y="4868622"/>
            <a:ext cx="3917117" cy="919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Flow: </a:t>
            </a:r>
            <a:r>
              <a:rPr lang="en-US" dirty="0">
                <a:solidFill>
                  <a:schemeClr val="tx1"/>
                </a:solidFill>
              </a:rPr>
              <a:t>Data Structures (inputs/outputs) that connect Functions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B3951B-A22F-C4EA-1A39-FF84D7392A61}"/>
              </a:ext>
            </a:extLst>
          </p:cNvPr>
          <p:cNvSpPr/>
          <p:nvPr/>
        </p:nvSpPr>
        <p:spPr>
          <a:xfrm>
            <a:off x="8357653" y="2431949"/>
            <a:ext cx="3761055" cy="9192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Function: </a:t>
            </a:r>
            <a:r>
              <a:rPr lang="en-US" dirty="0">
                <a:solidFill>
                  <a:schemeClr val="tx1"/>
                </a:solidFill>
              </a:rPr>
              <a:t>Defines high-level system behaviors as well as failure modes and component architectures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E38B42A-AF1F-004F-9F96-F27057EF9D9F}"/>
              </a:ext>
            </a:extLst>
          </p:cNvPr>
          <p:cNvCxnSpPr>
            <a:cxnSpLocks/>
          </p:cNvCxnSpPr>
          <p:nvPr/>
        </p:nvCxnSpPr>
        <p:spPr>
          <a:xfrm>
            <a:off x="3032218" y="5427944"/>
            <a:ext cx="441032" cy="193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3BED53B-69DC-458E-FB3B-BFA996A327B8}"/>
              </a:ext>
            </a:extLst>
          </p:cNvPr>
          <p:cNvSpPr/>
          <p:nvPr/>
        </p:nvSpPr>
        <p:spPr>
          <a:xfrm>
            <a:off x="264597" y="5018313"/>
            <a:ext cx="2898547" cy="769596"/>
          </a:xfrm>
          <a:prstGeom prst="rect">
            <a:avLst/>
          </a:prstGeom>
          <a:solidFill>
            <a:srgbClr val="CCCCFF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State: </a:t>
            </a:r>
            <a:r>
              <a:rPr lang="en-US" dirty="0">
                <a:solidFill>
                  <a:schemeClr val="tx1"/>
                </a:solidFill>
              </a:rPr>
              <a:t>Entries that define Function/Flow state 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728A5F-01AE-49A0-E20F-F9DCE817D6B0}"/>
              </a:ext>
            </a:extLst>
          </p:cNvPr>
          <p:cNvSpPr/>
          <p:nvPr/>
        </p:nvSpPr>
        <p:spPr>
          <a:xfrm>
            <a:off x="6624619" y="5136303"/>
            <a:ext cx="945947" cy="54666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F754629-3719-49B2-264E-06AE21B4CE67}"/>
              </a:ext>
            </a:extLst>
          </p:cNvPr>
          <p:cNvSpPr/>
          <p:nvPr/>
        </p:nvSpPr>
        <p:spPr>
          <a:xfrm>
            <a:off x="3407925" y="4765487"/>
            <a:ext cx="1003272" cy="99648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0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1" grpId="0" animBg="1"/>
      <p:bldP spid="24" grpId="0" animBg="1"/>
      <p:bldP spid="37" grpId="0" animBg="1"/>
      <p:bldP spid="35" grpId="0" animBg="1"/>
      <p:bldP spid="36" grpId="0" animBg="1"/>
      <p:bldP spid="53" grpId="0" animBg="1"/>
      <p:bldP spid="56" grpId="0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5A03-5A28-46B1-AAFC-7417AC2B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Fault Propagation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55C8780-8A40-402F-A65B-5DFF471DA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37" y="2533101"/>
            <a:ext cx="8441414" cy="420160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2DE22-DE48-4B04-B362-CE953892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2ECE-C27A-4FBC-A5B7-24ADD502157D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E407F-462F-4768-8039-6005D213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96A40D-F9AA-4A6C-BDA7-6B7D47C6D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10515600" cy="47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Behaviors defined in .behavior(), .</a:t>
            </a:r>
            <a:r>
              <a:rPr lang="en-US" dirty="0" err="1"/>
              <a:t>static_behavior</a:t>
            </a:r>
            <a:r>
              <a:rPr lang="en-US" dirty="0"/>
              <a:t>(), and .</a:t>
            </a:r>
            <a:r>
              <a:rPr lang="en-US" dirty="0" err="1"/>
              <a:t>condfaults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Stored in </a:t>
            </a:r>
            <a:r>
              <a:rPr lang="en-US" dirty="0" err="1"/>
              <a:t>mdl.staticfxns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4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0A97-77C4-4E67-94DA-2D0072EB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Fault Propagation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B085D01-F403-4D53-B13F-6E5F02CED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366" y="1605641"/>
            <a:ext cx="5253356" cy="511583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4B689-DA2E-485D-B459-0653D545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7213-7DC7-4566-B4E8-39CBEF03CE40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510EE-E25A-4759-AFB7-904801DC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8DF4BE-6367-4702-B6D2-C29E09645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5922818" cy="47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Defined in .</a:t>
            </a:r>
            <a:r>
              <a:rPr lang="en-US" dirty="0" err="1"/>
              <a:t>dynamic_behavior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Runs once per timestep in a user-specified order.</a:t>
            </a:r>
          </a:p>
          <a:p>
            <a:pPr marL="0" indent="0">
              <a:buNone/>
            </a:pPr>
            <a:r>
              <a:rPr lang="en-US" dirty="0"/>
              <a:t>Accessible in </a:t>
            </a:r>
            <a:r>
              <a:rPr lang="en-US" dirty="0" err="1"/>
              <a:t>mdl.dynamicfxns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--------</a:t>
            </a:r>
          </a:p>
          <a:p>
            <a:pPr marL="0" indent="0">
              <a:buNone/>
            </a:pPr>
            <a:r>
              <a:rPr lang="en-US" dirty="0"/>
              <a:t>Static/Dynamic propagation can be visualized using </a:t>
            </a:r>
            <a:r>
              <a:rPr lang="en-US" dirty="0" err="1"/>
              <a:t>rd.graph.exec_order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6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F110-B99B-4195-BF2F-4BA75ECC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Open and instantiate pump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54A1-0394-4F7C-9153-CE0CAC457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1"/>
          </a:xfrm>
        </p:spPr>
        <p:txBody>
          <a:bodyPr/>
          <a:lstStyle/>
          <a:p>
            <a:r>
              <a:rPr lang="en-US" dirty="0"/>
              <a:t>Review code:</a:t>
            </a:r>
          </a:p>
          <a:p>
            <a:pPr lvl="1"/>
            <a:r>
              <a:rPr lang="en-US" dirty="0"/>
              <a:t>See pump code defining the Pump model class</a:t>
            </a:r>
          </a:p>
          <a:p>
            <a:pPr lvl="1"/>
            <a:r>
              <a:rPr lang="en-US" dirty="0"/>
              <a:t>See pump code defining </a:t>
            </a:r>
            <a:r>
              <a:rPr lang="en-US" dirty="0" err="1"/>
              <a:t>MoveWater</a:t>
            </a:r>
            <a:r>
              <a:rPr lang="en-US" dirty="0"/>
              <a:t> function class</a:t>
            </a:r>
          </a:p>
          <a:p>
            <a:r>
              <a:rPr lang="en-US" dirty="0"/>
              <a:t>Open tutorial notebook</a:t>
            </a:r>
          </a:p>
          <a:p>
            <a:pPr lvl="1"/>
            <a:r>
              <a:rPr lang="en-US" dirty="0" err="1"/>
              <a:t>Tutorial_unfilled.ipynb</a:t>
            </a:r>
            <a:endParaRPr lang="en-US" dirty="0"/>
          </a:p>
          <a:p>
            <a:r>
              <a:rPr lang="en-US" dirty="0"/>
              <a:t>Instantiate the model</a:t>
            </a:r>
          </a:p>
          <a:p>
            <a:pPr lvl="1"/>
            <a:r>
              <a:rPr lang="en-US" dirty="0"/>
              <a:t>mdl = Pump()</a:t>
            </a:r>
          </a:p>
          <a:p>
            <a:r>
              <a:rPr lang="en-US" dirty="0"/>
              <a:t>Explore</a:t>
            </a:r>
          </a:p>
          <a:p>
            <a:pPr lvl="1"/>
            <a:r>
              <a:rPr lang="en-US" dirty="0"/>
              <a:t>Try different parameters! Change things!</a:t>
            </a:r>
          </a:p>
          <a:p>
            <a:pPr lvl="1"/>
            <a:r>
              <a:rPr lang="en-US" dirty="0"/>
              <a:t>What does the model directory look like? </a:t>
            </a:r>
            <a:r>
              <a:rPr lang="en-US" dirty="0" err="1"/>
              <a:t>dir</a:t>
            </a:r>
            <a:r>
              <a:rPr lang="en-US" dirty="0"/>
              <a:t>(mdl)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48896-E84E-444B-891E-EFE2C9D0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9849-58D3-4F19-9398-5C19541DD8B5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E850E-6593-450A-B187-79D6E0C2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Quantify Resilience With Simulation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585581" y="32349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647112" y="39284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094412" y="39199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740400" y="39199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094412" y="39199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094412" y="52534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647112" y="39199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079504" y="19673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464271" y="57609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380037" y="31564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6783654" y="34933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184634" y="52171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647111" y="39655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647111" y="52534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647112" y="49083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491514" y="18068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263448" y="18068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039967" y="62333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675153" y="44151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598837" y="36331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585581" y="27525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038863" y="27407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079503" y="23141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576284" y="3848931"/>
            <a:ext cx="1552694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Resilience: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 l="-3763" r="-10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E00E88-8724-4ED0-B23C-C91CC694E5EF}"/>
              </a:ext>
            </a:extLst>
          </p:cNvPr>
          <p:cNvSpPr txBox="1"/>
          <p:nvPr/>
        </p:nvSpPr>
        <p:spPr>
          <a:xfrm>
            <a:off x="2149298" y="3858364"/>
            <a:ext cx="306488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Resilience over a set of hazardous scenarios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39F54-2A57-4DE6-BD51-57F6CD8E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71A-C210-4A41-9D4A-E72BF6E30274}" type="datetime1">
              <a:rPr lang="en-US" smtClean="0"/>
              <a:t>6/14/2023</a:t>
            </a:fld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109F3E7-E154-4086-983A-9FE80E0E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5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B4413AAFFE34B9A5E0B87EBB2BF4F" ma:contentTypeVersion="0" ma:contentTypeDescription="Create a new document." ma:contentTypeScope="" ma:versionID="9632435baf965c6c093711282b9a86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d47a0f10127d9e30d85633090e6731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07AEC1-3868-4489-99AA-F6101CBA69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3728C9A-7C9B-4A99-A7F5-4857043C7D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B7266E-DF44-460A-A16F-F5ABEAF9A56A}">
  <ds:schemaRefs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2402</TotalTime>
  <Words>958</Words>
  <Application>Microsoft Office PowerPoint</Application>
  <PresentationFormat>Widescreen</PresentationFormat>
  <Paragraphs>181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Arial Nova</vt:lpstr>
      <vt:lpstr>Bahnschrift</vt:lpstr>
      <vt:lpstr>Bahnschrift Condensed</vt:lpstr>
      <vt:lpstr>Bahnschrift Light</vt:lpstr>
      <vt:lpstr>Bahnschrift Light Condensed</vt:lpstr>
      <vt:lpstr>Bahnschrift SemiBold</vt:lpstr>
      <vt:lpstr>Bahnschrift SemiBold SemiConden</vt:lpstr>
      <vt:lpstr>Bahnschrift SemiCondensed</vt:lpstr>
      <vt:lpstr>Bahnschrift SemiLight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Static Fault Propagation</vt:lpstr>
      <vt:lpstr>Dynamic Fault Propagation</vt:lpstr>
      <vt:lpstr>Activity: Open and instantiate pump model</vt:lpstr>
      <vt:lpstr>Goal: Quantify Resilience With Simulation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fmdtools</dc:title>
  <dc:creator>Hulse, Daniel E. (ARC-TI)</dc:creator>
  <cp:lastModifiedBy>Hulse, Daniel E. (ARC-TI)</cp:lastModifiedBy>
  <cp:revision>143</cp:revision>
  <dcterms:created xsi:type="dcterms:W3CDTF">2020-07-06T18:15:45Z</dcterms:created>
  <dcterms:modified xsi:type="dcterms:W3CDTF">2023-06-15T06:09:07Z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0x0101002F0B4413AAFFE34B9A5E0B87EBB2BF4F</vt:lpwstr>
  </property>
</Properties>
</file>