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  <p:sldId id="500" r:id="rId16"/>
    <p:sldId id="5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7E9"/>
    <a:srgbClr val="E890E8"/>
    <a:srgbClr val="F1D9F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74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nominal_approach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A0A650-41E9-2F12-F0CC-4791BA568567}"/>
              </a:ext>
            </a:extLst>
          </p:cNvPr>
          <p:cNvCxnSpPr>
            <a:cxnSpLocks/>
          </p:cNvCxnSpPr>
          <p:nvPr/>
        </p:nvCxnSpPr>
        <p:spPr>
          <a:xfrm flipV="1">
            <a:off x="2153450" y="3687486"/>
            <a:ext cx="0" cy="10388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0E244F-EBBE-5B09-A593-60EB9AE33988}"/>
              </a:ext>
            </a:extLst>
          </p:cNvPr>
          <p:cNvCxnSpPr>
            <a:cxnSpLocks/>
          </p:cNvCxnSpPr>
          <p:nvPr/>
        </p:nvCxnSpPr>
        <p:spPr>
          <a:xfrm flipV="1">
            <a:off x="6120323" y="3701350"/>
            <a:ext cx="0" cy="10388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04949E-B22D-BF98-94EC-E9549E7C57C9}"/>
              </a:ext>
            </a:extLst>
          </p:cNvPr>
          <p:cNvCxnSpPr>
            <a:cxnSpLocks/>
          </p:cNvCxnSpPr>
          <p:nvPr/>
        </p:nvCxnSpPr>
        <p:spPr>
          <a:xfrm flipV="1">
            <a:off x="10406863" y="3703361"/>
            <a:ext cx="0" cy="10388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4130663" y="451676"/>
            <a:ext cx="3954426" cy="358019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graph display methods, with methods like</a:t>
            </a:r>
          </a:p>
          <a:p>
            <a:pPr marL="742950" lvl="1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draw(): </a:t>
            </a:r>
            <a:r>
              <a:rPr lang="en-US" sz="1600" dirty="0">
                <a:solidFill>
                  <a:schemeClr val="tx1"/>
                </a:solidFill>
              </a:rPr>
              <a:t>Show graph at state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draw_from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shows graph </a:t>
            </a:r>
            <a:r>
              <a:rPr lang="en-US" sz="1600" dirty="0" err="1">
                <a:solidFill>
                  <a:schemeClr val="tx1"/>
                </a:solidFill>
              </a:rPr>
              <a:t>statesat</a:t>
            </a:r>
            <a:r>
              <a:rPr lang="en-US" sz="1600" dirty="0">
                <a:solidFill>
                  <a:schemeClr val="tx1"/>
                </a:solidFill>
              </a:rPr>
              <a:t> a given time-step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ASGGraph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etc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Subclasses that create graph structures for specific </a:t>
            </a:r>
            <a:r>
              <a:rPr lang="en-US" sz="1600" dirty="0" err="1">
                <a:solidFill>
                  <a:schemeClr val="tx1"/>
                </a:solidFill>
              </a:rPr>
              <a:t>fmdtools</a:t>
            </a:r>
            <a:r>
              <a:rPr lang="en-US" sz="1600" dirty="0">
                <a:solidFill>
                  <a:schemeClr val="tx1"/>
                </a:solidFill>
              </a:rPr>
              <a:t> classes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176237" y="4726373"/>
            <a:ext cx="11863278" cy="18917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save/load for simulation results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argument, e.g.: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endclass</a:t>
            </a:r>
            <a:r>
              <a:rPr lang="en-US" sz="1600" dirty="0">
                <a:solidFill>
                  <a:schemeClr val="tx1"/>
                </a:solidFill>
              </a:rPr>
              <a:t> (from </a:t>
            </a:r>
            <a:r>
              <a:rPr lang="en-US" sz="1600" dirty="0" err="1">
                <a:solidFill>
                  <a:schemeClr val="tx1"/>
                </a:solidFill>
              </a:rPr>
              <a:t>find_classification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graph (graph view)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model values (user-defined)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storing simulation histories specified using 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track</a:t>
            </a:r>
            <a:r>
              <a:rPr lang="en-US" sz="1600" dirty="0">
                <a:solidFill>
                  <a:schemeClr val="tx1"/>
                </a:solidFill>
              </a:rPr>
              <a:t> argument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085088" y="451566"/>
            <a:ext cx="3954427" cy="357916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metricovertime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total metric, rate, and expected metrics of scenarios over time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nested_factor_comparison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Table of simulation statistics over factors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others…</a:t>
            </a: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988" y="3409773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737" y="3062830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512BDB7-AD65-4688-B513-C0DE77DBCE39}"/>
              </a:ext>
            </a:extLst>
          </p:cNvPr>
          <p:cNvSpPr/>
          <p:nvPr/>
        </p:nvSpPr>
        <p:spPr>
          <a:xfrm>
            <a:off x="176237" y="452710"/>
            <a:ext cx="3954426" cy="357916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hists()</a:t>
            </a:r>
            <a:r>
              <a:rPr lang="en-US" sz="1600" dirty="0">
                <a:solidFill>
                  <a:schemeClr val="tx1"/>
                </a:solidFill>
              </a:rPr>
              <a:t>: Plots behavior of given states over time in a set of scenarios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 </a:t>
            </a:r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nominal_vals_1d/2d/3d(): </a:t>
            </a:r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nested_factor_comparison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83" y="3369449"/>
            <a:ext cx="2359136" cy="5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860814" y="5838288"/>
            <a:ext cx="6392648" cy="85694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830098" y="5073270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39FBB-FEB5-DA38-1257-27E1770ED7AB}"/>
              </a:ext>
            </a:extLst>
          </p:cNvPr>
          <p:cNvSpPr/>
          <p:nvPr/>
        </p:nvSpPr>
        <p:spPr>
          <a:xfrm>
            <a:off x="3823439" y="2886436"/>
            <a:ext cx="6430023" cy="219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4036872" y="2386227"/>
            <a:ext cx="3639847" cy="488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036873" y="2161579"/>
            <a:ext cx="1976763" cy="2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036873" y="1876641"/>
            <a:ext cx="2601157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7DC22-740F-82D7-A00D-42CF44D23CA6}"/>
              </a:ext>
            </a:extLst>
          </p:cNvPr>
          <p:cNvSpPr/>
          <p:nvPr/>
        </p:nvSpPr>
        <p:spPr>
          <a:xfrm>
            <a:off x="4036873" y="1414401"/>
            <a:ext cx="4225772" cy="488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036874" y="460052"/>
            <a:ext cx="2177618" cy="954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823439" y="136525"/>
            <a:ext cx="6436682" cy="65470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FunctionName</a:t>
            </a:r>
            <a:r>
              <a:rPr lang="en-US" sz="1600" dirty="0"/>
              <a:t>(</a:t>
            </a:r>
            <a:r>
              <a:rPr lang="en-US" sz="1600" dirty="0" err="1"/>
              <a:t>FxnBlock</a:t>
            </a:r>
            <a:r>
              <a:rPr lang="en-US" sz="1600" dirty="0"/>
              <a:t>):</a:t>
            </a:r>
          </a:p>
          <a:p>
            <a:r>
              <a:rPr lang="en-US" sz="1600" dirty="0"/>
              <a:t>    _</a:t>
            </a:r>
            <a:r>
              <a:rPr lang="en-US" sz="1600" dirty="0" err="1"/>
              <a:t>init_s</a:t>
            </a:r>
            <a:r>
              <a:rPr lang="en-US" sz="1600" dirty="0"/>
              <a:t> = </a:t>
            </a:r>
            <a:r>
              <a:rPr lang="en-US" sz="1600" dirty="0" err="1"/>
              <a:t>FunctionState</a:t>
            </a:r>
            <a:endParaRPr lang="en-US" sz="1600" dirty="0"/>
          </a:p>
          <a:p>
            <a:r>
              <a:rPr lang="en-US" sz="1600" dirty="0"/>
              <a:t>    _</a:t>
            </a:r>
            <a:r>
              <a:rPr lang="en-US" sz="1600" dirty="0" err="1"/>
              <a:t>init_m</a:t>
            </a:r>
            <a:r>
              <a:rPr lang="en-US" sz="1600" dirty="0"/>
              <a:t> = </a:t>
            </a:r>
            <a:r>
              <a:rPr lang="en-US" sz="1600" dirty="0" err="1"/>
              <a:t>FunctionMode</a:t>
            </a:r>
            <a:endParaRPr lang="en-US" sz="1600" dirty="0"/>
          </a:p>
          <a:p>
            <a:r>
              <a:rPr lang="en-US" sz="1600" dirty="0"/>
              <a:t>    _</a:t>
            </a:r>
            <a:r>
              <a:rPr lang="en-US" sz="1600" dirty="0" err="1"/>
              <a:t>init_t</a:t>
            </a:r>
            <a:r>
              <a:rPr lang="en-US" sz="1600" dirty="0"/>
              <a:t> = </a:t>
            </a:r>
            <a:r>
              <a:rPr lang="en-US" sz="1600" dirty="0" err="1"/>
              <a:t>FunctionTime</a:t>
            </a:r>
            <a:endParaRPr lang="en-US" sz="1600" dirty="0"/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    _init_flowname1 = FlowClass1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flownames</a:t>
            </a:r>
            <a:r>
              <a:rPr lang="en-US" sz="1600" dirty="0"/>
              <a:t> = {“outsideflowname”:”flowname1”}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{‘times’:</a:t>
            </a:r>
            <a:r>
              <a:rPr lang="en-US" sz="1600" dirty="0">
                <a:sym typeface="Wingdings" panose="05000000000000000000" pitchFamily="2" charset="2"/>
              </a:rPr>
              <a:t>(0,100)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init</a:t>
            </a:r>
            <a:r>
              <a:rPr lang="en-US" sz="1600" dirty="0"/>
              <a:t>__(self, name, flows,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super().__</a:t>
            </a:r>
            <a:r>
              <a:rPr lang="en-US" sz="1600" dirty="0" err="1"/>
              <a:t>init</a:t>
            </a:r>
            <a:r>
              <a:rPr lang="en-US" sz="1600" dirty="0"/>
              <a:t>__(name, flows, **</a:t>
            </a:r>
            <a:r>
              <a:rPr lang="en-US" sz="1600" dirty="0" err="1"/>
              <a:t>kwargs</a:t>
            </a:r>
            <a:r>
              <a:rPr lang="en-US" sz="1600" dirty="0"/>
              <a:t>)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static_behavior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static propagation steps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dynamic_behavior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dynamic propagation steps</a:t>
            </a:r>
          </a:p>
          <a:p>
            <a:r>
              <a:rPr lang="en-US" sz="1600" dirty="0"/>
              <a:t>     def behavior(self,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static propagation step (same as </a:t>
            </a:r>
            <a:r>
              <a:rPr lang="en-US" sz="1600" dirty="0" err="1">
                <a:highlight>
                  <a:srgbClr val="00FFFF"/>
                </a:highlight>
              </a:rPr>
              <a:t>static_behavior</a:t>
            </a:r>
            <a:r>
              <a:rPr lang="en-US" sz="1600" dirty="0">
                <a:highlight>
                  <a:srgbClr val="00FFFF"/>
                </a:highlight>
              </a:rPr>
              <a:t>)</a:t>
            </a:r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condfaults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both static and dynamic propagation steps prior to behaviors and internal fault propagation (to components  and actions)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151599" y="2003056"/>
            <a:ext cx="3328941" cy="1410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27A4B-E6D1-E3FB-020B-333E46CFE23E}"/>
              </a:ext>
            </a:extLst>
          </p:cNvPr>
          <p:cNvSpPr/>
          <p:nvPr/>
        </p:nvSpPr>
        <p:spPr>
          <a:xfrm>
            <a:off x="257946" y="253687"/>
            <a:ext cx="3222594" cy="1597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not one of the given roles (s, m, t, etc.), _</a:t>
            </a:r>
            <a:r>
              <a:rPr lang="en-US" sz="1400" dirty="0" err="1">
                <a:solidFill>
                  <a:schemeClr val="tx1"/>
                </a:solidFill>
              </a:rPr>
              <a:t>init_XXX</a:t>
            </a:r>
            <a:r>
              <a:rPr lang="en-US" sz="1400" dirty="0">
                <a:solidFill>
                  <a:schemeClr val="tx1"/>
                </a:solidFill>
              </a:rPr>
              <a:t> is assumed to correspond to a </a:t>
            </a:r>
            <a:r>
              <a:rPr lang="en-US" sz="1400" b="1" dirty="0">
                <a:solidFill>
                  <a:schemeClr val="tx1"/>
                </a:solidFill>
              </a:rPr>
              <a:t>flow </a:t>
            </a:r>
            <a:r>
              <a:rPr lang="en-US" sz="1400" dirty="0">
                <a:solidFill>
                  <a:schemeClr val="tx1"/>
                </a:solidFill>
              </a:rPr>
              <a:t>named XXX which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will contain. If the flow(s) has a different name outside the function (optional), </a:t>
            </a:r>
            <a:r>
              <a:rPr lang="en-US" sz="1400" dirty="0" err="1">
                <a:solidFill>
                  <a:schemeClr val="tx1"/>
                </a:solidFill>
              </a:rPr>
              <a:t>flownames</a:t>
            </a:r>
            <a:r>
              <a:rPr lang="en-US" sz="1400" dirty="0">
                <a:solidFill>
                  <a:schemeClr val="tx1"/>
                </a:solidFill>
              </a:rPr>
              <a:t> matches the external name to the internal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269642" y="431937"/>
            <a:ext cx="4602318" cy="95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classes play specific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8240869" y="2313204"/>
            <a:ext cx="3639846" cy="867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Optional</a:t>
            </a:r>
            <a:r>
              <a:rPr lang="en-US" sz="1400" dirty="0">
                <a:solidFill>
                  <a:schemeClr val="tx1"/>
                </a:solidFill>
              </a:rPr>
              <a:t> method to call to set up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in ways not already defined by role </a:t>
            </a:r>
            <a:r>
              <a:rPr lang="en-US" sz="1400" dirty="0" err="1">
                <a:solidFill>
                  <a:schemeClr val="tx1"/>
                </a:solidFill>
              </a:rPr>
              <a:t>initalization</a:t>
            </a:r>
            <a:r>
              <a:rPr lang="en-US" sz="1400" dirty="0">
                <a:solidFill>
                  <a:schemeClr val="tx1"/>
                </a:solidFill>
              </a:rPr>
              <a:t> (e.g., attaching local </a:t>
            </a:r>
            <a:r>
              <a:rPr lang="en-US" sz="1400" dirty="0" err="1">
                <a:solidFill>
                  <a:schemeClr val="tx1"/>
                </a:solidFill>
              </a:rPr>
              <a:t>MultiFlows</a:t>
            </a:r>
            <a:r>
              <a:rPr lang="en-US" sz="1400" dirty="0">
                <a:solidFill>
                  <a:schemeClr val="tx1"/>
                </a:solidFill>
              </a:rPr>
              <a:t> or setting initial values for States from Parameter)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146800" y="909112"/>
            <a:ext cx="1122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3E556-B5AF-E72D-AC7A-7B463B25E468}"/>
              </a:ext>
            </a:extLst>
          </p:cNvPr>
          <p:cNvCxnSpPr>
            <a:cxnSpLocks/>
          </p:cNvCxnSpPr>
          <p:nvPr/>
        </p:nvCxnSpPr>
        <p:spPr>
          <a:xfrm>
            <a:off x="3446694" y="1658664"/>
            <a:ext cx="644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3480540" y="2272550"/>
            <a:ext cx="6101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 flipH="1">
            <a:off x="6638030" y="2003056"/>
            <a:ext cx="18332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 flipH="1">
            <a:off x="7676719" y="2677020"/>
            <a:ext cx="5641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CDA26-7188-7FC2-53F5-F949AB4666D7}"/>
              </a:ext>
            </a:extLst>
          </p:cNvPr>
          <p:cNvSpPr/>
          <p:nvPr/>
        </p:nvSpPr>
        <p:spPr>
          <a:xfrm>
            <a:off x="257946" y="3693884"/>
            <a:ext cx="3040112" cy="952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the </a:t>
            </a:r>
            <a:r>
              <a:rPr lang="en-US" sz="1400" b="1" dirty="0">
                <a:solidFill>
                  <a:schemeClr val="tx1"/>
                </a:solidFill>
              </a:rPr>
              <a:t>behavior</a:t>
            </a:r>
            <a:r>
              <a:rPr lang="en-US" sz="1400" dirty="0">
                <a:solidFill>
                  <a:schemeClr val="tx1"/>
                </a:solidFill>
              </a:rPr>
              <a:t> of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and thus simulate at each time-step of the simulation.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4D921-7315-0CD4-C005-045DA48F73E2}"/>
              </a:ext>
            </a:extLst>
          </p:cNvPr>
          <p:cNvCxnSpPr>
            <a:cxnSpLocks/>
          </p:cNvCxnSpPr>
          <p:nvPr/>
        </p:nvCxnSpPr>
        <p:spPr>
          <a:xfrm>
            <a:off x="3284738" y="4239718"/>
            <a:ext cx="53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256648" y="5010793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fxnname.i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8480026" y="1572546"/>
            <a:ext cx="3400689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Only necessary when the </a:t>
            </a:r>
            <a:r>
              <a:rPr lang="en-US" sz="1400" dirty="0" err="1">
                <a:solidFill>
                  <a:schemeClr val="tx1"/>
                </a:solidFill>
              </a:rPr>
              <a:t>functionblock</a:t>
            </a:r>
            <a:r>
              <a:rPr lang="en-US" sz="1400" dirty="0">
                <a:solidFill>
                  <a:schemeClr val="tx1"/>
                </a:solidFill>
              </a:rPr>
              <a:t> will be simulated individually.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300089" y="5435810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258934" y="5860828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when simulated individually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317536" y="6209647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7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967376" y="5334029"/>
            <a:ext cx="6392648" cy="623283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926869" y="4157845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3945360" y="2015578"/>
            <a:ext cx="6753120" cy="1931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158792" y="1765140"/>
            <a:ext cx="2628088" cy="20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158792" y="1480201"/>
            <a:ext cx="3233595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158792" y="1256969"/>
            <a:ext cx="2177618" cy="190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945359" y="939165"/>
            <a:ext cx="6826376" cy="5238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ModelName</a:t>
            </a:r>
            <a:r>
              <a:rPr lang="en-US" sz="1600" dirty="0"/>
              <a:t>(Model):</a:t>
            </a:r>
          </a:p>
          <a:p>
            <a:r>
              <a:rPr lang="en-US" sz="1600" dirty="0"/>
              <a:t>    _</a:t>
            </a:r>
            <a:r>
              <a:rPr lang="en-US" sz="1600" dirty="0" err="1"/>
              <a:t>init_p</a:t>
            </a:r>
            <a:r>
              <a:rPr lang="en-US" sz="1600" dirty="0"/>
              <a:t>= </a:t>
            </a:r>
            <a:r>
              <a:rPr lang="en-US" sz="1600" dirty="0" err="1"/>
              <a:t>ModelParam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{‘times’:</a:t>
            </a:r>
            <a:r>
              <a:rPr lang="en-US" sz="1600" dirty="0">
                <a:sym typeface="Wingdings" panose="05000000000000000000" pitchFamily="2" charset="2"/>
              </a:rPr>
              <a:t>(0,100)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[“</a:t>
            </a:r>
            <a:r>
              <a:rPr lang="en-US" sz="1600" dirty="0" err="1"/>
              <a:t>fxns</a:t>
            </a:r>
            <a:r>
              <a:rPr lang="en-US" sz="1600" dirty="0"/>
              <a:t>”, “flows]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init</a:t>
            </a:r>
            <a:r>
              <a:rPr lang="en-US" sz="1600" dirty="0"/>
              <a:t>__(self,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super().__</a:t>
            </a:r>
            <a:r>
              <a:rPr lang="en-US" sz="1600" dirty="0" err="1"/>
              <a:t>init</a:t>
            </a:r>
            <a:r>
              <a:rPr lang="en-US" sz="1600" dirty="0"/>
              <a:t>__(name, flows, **</a:t>
            </a:r>
            <a:r>
              <a:rPr lang="en-US" sz="1600" dirty="0" err="1"/>
              <a:t>kwargs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self.add_flow</a:t>
            </a:r>
            <a:r>
              <a:rPr lang="en-US" sz="1600" dirty="0"/>
              <a:t>(“</a:t>
            </a:r>
            <a:r>
              <a:rPr lang="en-US" sz="1600" dirty="0" err="1"/>
              <a:t>flowname</a:t>
            </a:r>
            <a:r>
              <a:rPr lang="en-US" sz="1600" dirty="0"/>
              <a:t>”, </a:t>
            </a:r>
            <a:r>
              <a:rPr lang="en-US" sz="1600" dirty="0" err="1"/>
              <a:t>FlowClass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self.add_fxn</a:t>
            </a:r>
            <a:r>
              <a:rPr lang="en-US" sz="1600" dirty="0"/>
              <a:t>(“</a:t>
            </a:r>
            <a:r>
              <a:rPr lang="en-US" sz="1600" dirty="0" err="1"/>
              <a:t>functionname</a:t>
            </a:r>
            <a:r>
              <a:rPr lang="en-US" sz="1600" dirty="0"/>
              <a:t>”, </a:t>
            </a:r>
            <a:r>
              <a:rPr lang="en-US" sz="1600" dirty="0" err="1"/>
              <a:t>FunctionClass</a:t>
            </a:r>
            <a:r>
              <a:rPr lang="en-US" sz="1600" dirty="0"/>
              <a:t>, “flowname1”, “flowname2”)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self.build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(e.g., </a:t>
            </a:r>
            <a:r>
              <a:rPr lang="en-US" sz="1600" dirty="0" err="1">
                <a:highlight>
                  <a:srgbClr val="00FF00"/>
                </a:highlight>
              </a:rPr>
              <a:t>self.fxns</a:t>
            </a:r>
            <a:r>
              <a:rPr lang="en-US" sz="1600" dirty="0">
                <a:highlight>
                  <a:srgbClr val="00FF00"/>
                </a:highlight>
              </a:rPr>
              <a:t>[“</a:t>
            </a:r>
            <a:r>
              <a:rPr lang="en-US" sz="1600" dirty="0" err="1">
                <a:highlight>
                  <a:srgbClr val="00FF00"/>
                </a:highlight>
              </a:rPr>
              <a:t>functionname</a:t>
            </a:r>
            <a:r>
              <a:rPr lang="en-US" sz="1600" dirty="0">
                <a:highlight>
                  <a:srgbClr val="00FF00"/>
                </a:highlight>
              </a:rPr>
              <a:t>”].</a:t>
            </a:r>
            <a:r>
              <a:rPr lang="en-US" sz="1600" dirty="0" err="1">
                <a:highlight>
                  <a:srgbClr val="00FF00"/>
                </a:highlight>
              </a:rPr>
              <a:t>s.state</a:t>
            </a:r>
            <a:r>
              <a:rPr lang="en-US" sz="1600" dirty="0">
                <a:highlight>
                  <a:srgbClr val="00FF00"/>
                </a:highlight>
              </a:rPr>
              <a:t>&gt;threshold)</a:t>
            </a:r>
          </a:p>
          <a:p>
            <a:r>
              <a:rPr lang="en-US" sz="1600" dirty="0">
                <a:highlight>
                  <a:srgbClr val="00FF00"/>
                </a:highlight>
              </a:rPr>
              <a:t> which is logged in the history and may be used to terminate simulations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7917287" y="1646681"/>
            <a:ext cx="4076593" cy="940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Model history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391562" y="1200510"/>
            <a:ext cx="4602318" cy="488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Points to a Parameter representing immutable model characteristics instantiated at the start of the simulation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206463" y="2024202"/>
            <a:ext cx="3505864" cy="19051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to </a:t>
            </a:r>
            <a:r>
              <a:rPr lang="en-US" sz="1400" b="1" dirty="0">
                <a:solidFill>
                  <a:schemeClr val="tx1"/>
                </a:solidFill>
              </a:rPr>
              <a:t>instantiate the model and define its structure: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super().__</a:t>
            </a:r>
            <a:r>
              <a:rPr lang="en-US" sz="1400" b="1" dirty="0" err="1">
                <a:solidFill>
                  <a:schemeClr val="tx1"/>
                </a:solidFill>
              </a:rPr>
              <a:t>init</a:t>
            </a:r>
            <a:r>
              <a:rPr lang="en-US" sz="1400" b="1" dirty="0">
                <a:solidFill>
                  <a:schemeClr val="tx1"/>
                </a:solidFill>
              </a:rPr>
              <a:t>__() </a:t>
            </a:r>
            <a:r>
              <a:rPr lang="en-US" sz="1400" dirty="0">
                <a:solidFill>
                  <a:schemeClr val="tx1"/>
                </a:solidFill>
              </a:rPr>
              <a:t>instantiates roles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add_flow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add_fxn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function and attach connected flows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.build() </a:t>
            </a:r>
            <a:r>
              <a:rPr lang="en-US" sz="1400" dirty="0">
                <a:solidFill>
                  <a:schemeClr val="tx1"/>
                </a:solidFill>
              </a:rPr>
              <a:t>creates the underlying graph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268718" y="1391515"/>
            <a:ext cx="1122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6868160" y="1865950"/>
            <a:ext cx="1049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>
            <a:off x="3232338" y="1588244"/>
            <a:ext cx="887340" cy="23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>
            <a:off x="3655541" y="2976800"/>
            <a:ext cx="3021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380854" y="4106849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Model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modelname.i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170143" y="1049485"/>
            <a:ext cx="3391491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Defines max time of the simulation, along with phases, timestep, units, etc.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18989" y="4542303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380854" y="5294530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the model.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39456" y="5643349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573404" y="2915230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626781" y="1839433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1219201" y="5957778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626781" y="3241215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987750" y="3234126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297173" y="4625164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5092995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3241215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391786" y="4133164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626781" y="3588491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989326" y="3345224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532600" y="4239606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709375" y="517176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668372" y="4902870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674573" y="3970657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723085" y="3191145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415072" y="4281714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791586" y="1496387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955603" y="2892027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5059068" y="2472592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881485" y="2143740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16427" y="4328655"/>
            <a:ext cx="3005832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/define/model.py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plot.hist</a:t>
            </a:r>
            <a:r>
              <a:rPr lang="en-US" dirty="0">
                <a:solidFill>
                  <a:schemeClr val="tx1"/>
                </a:solidFill>
              </a:rPr>
              <a:t>(history)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/sim/approach.py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65308" y="4865914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/analyze/plot.py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/analyze/graph.py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19343" y="3142669"/>
            <a:ext cx="0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71937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3983478" y="1700107"/>
            <a:ext cx="893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34662" y="3156857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hist(), </a:t>
            </a:r>
            <a:r>
              <a:rPr lang="en-US" dirty="0" err="1"/>
              <a:t>ModelGraph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1102554" y="247765"/>
            <a:ext cx="3761056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Model: </a:t>
            </a:r>
            <a:r>
              <a:rPr lang="en-US" dirty="0">
                <a:solidFill>
                  <a:schemeClr val="tx1"/>
                </a:solidFill>
              </a:rPr>
              <a:t>Agglomeration of Functions, Flows, and Hazard Metrics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63610" y="707409"/>
            <a:ext cx="1024264" cy="22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205901"/>
            <a:ext cx="0" cy="403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152214" y="5866730"/>
            <a:ext cx="3761056" cy="8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Sub-behavior internal to a Function with its own behaviors and properties,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 flipV="1">
            <a:off x="3929356" y="6153034"/>
            <a:ext cx="457781" cy="3017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180662" cy="23299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8010286" y="4868622"/>
            <a:ext cx="3917117" cy="919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Flow: </a:t>
            </a:r>
            <a:r>
              <a:rPr lang="en-US" dirty="0">
                <a:solidFill>
                  <a:schemeClr val="tx1"/>
                </a:solidFill>
              </a:rPr>
              <a:t>Data Structures (inputs/outputs) that connect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357653" y="2431949"/>
            <a:ext cx="3761055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Function: </a:t>
            </a:r>
            <a:r>
              <a:rPr lang="en-US" dirty="0">
                <a:solidFill>
                  <a:schemeClr val="tx1"/>
                </a:solidFill>
              </a:rPr>
              <a:t>Defines high-level system behaviors as well as failure modes and component architectures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</p:cNvCxnSpPr>
          <p:nvPr/>
        </p:nvCxnSpPr>
        <p:spPr>
          <a:xfrm>
            <a:off x="3032218" y="5427944"/>
            <a:ext cx="441032" cy="193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264597" y="5018313"/>
            <a:ext cx="2898547" cy="769596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tx1"/>
                </a:solidFill>
              </a:rPr>
              <a:t>Entries that define Function/Flow state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6/21/2023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1741</Words>
  <Application>Microsoft Office PowerPoint</Application>
  <PresentationFormat>Widescreen</PresentationFormat>
  <Paragraphs>242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150</cp:revision>
  <dcterms:created xsi:type="dcterms:W3CDTF">2020-07-06T18:15:45Z</dcterms:created>
  <dcterms:modified xsi:type="dcterms:W3CDTF">2023-06-22T20:54:33Z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