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21"/>
  </p:notesMasterIdLst>
  <p:sldIdLst>
    <p:sldId id="261" r:id="rId5"/>
    <p:sldId id="499" r:id="rId6"/>
    <p:sldId id="258" r:id="rId7"/>
    <p:sldId id="267" r:id="rId8"/>
    <p:sldId id="273" r:id="rId9"/>
    <p:sldId id="276" r:id="rId10"/>
    <p:sldId id="277" r:id="rId11"/>
    <p:sldId id="270" r:id="rId12"/>
    <p:sldId id="295" r:id="rId13"/>
    <p:sldId id="296" r:id="rId14"/>
    <p:sldId id="282" r:id="rId15"/>
    <p:sldId id="503" r:id="rId16"/>
    <p:sldId id="504" r:id="rId17"/>
    <p:sldId id="500" r:id="rId18"/>
    <p:sldId id="501" r:id="rId19"/>
    <p:sldId id="502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FF8A02"/>
    <a:srgbClr val="F91900"/>
    <a:srgbClr val="E890E8"/>
    <a:srgbClr val="FA7676"/>
    <a:srgbClr val="FFFFFF"/>
    <a:srgbClr val="E997E9"/>
    <a:srgbClr val="F1D9F1"/>
    <a:srgbClr val="CCCC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00" autoAdjust="0"/>
    <p:restoredTop sz="94660"/>
  </p:normalViewPr>
  <p:slideViewPr>
    <p:cSldViewPr snapToGrid="0">
      <p:cViewPr varScale="1">
        <p:scale>
          <a:sx n="107" d="100"/>
          <a:sy n="107" d="100"/>
        </p:scale>
        <p:origin x="38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11A52A6-9D8E-41FC-9651-78B3E515F872}" type="datetimeFigureOut">
              <a:rPr lang="en-US" smtClean="0"/>
              <a:t>9/4/2025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3964653A-B344-4247-92A9-FC44040C831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0352275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08CE46-F5DE-4525-B302-B8D77A316086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latin typeface="Bahnschrif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8F5FBB5-1BA3-40B8-9972-CDC5C3288B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>
                <a:latin typeface="Bahnschrift SemiCondensed" panose="020B0502040204020203" pitchFamily="34" charset="0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834E204-6D63-4288-893D-5FF9E915EAC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7F775AD-3704-4F98-A581-F4E052B5E341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CA81FE4-4715-4700-86DD-814DAB998B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9A2856-EC7A-4D53-B1B6-7A5D185E27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106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706270-7014-4280-97DD-2E5876C50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DAB2BF0-6BBC-4217-B3B1-439E9C03F32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76445E2-9C30-4803-9DC0-3DD07B728D1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9B97F0-8049-4B63-9B9F-B08800B08AE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372469-D162-41E7-AB30-FD58468082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D67431-2465-4C27-84E2-C53468D00A5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488558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F9F7FC8-42DE-4A73-9EBF-7FE13C3A6F9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0258298-31A6-401F-9E21-E276539E3E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936A44-C779-4D04-A1D2-5C3C688EE6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BB3555-78C2-4894-951A-9F28C24107FA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4C94DC5-EE79-441A-BC1D-7CB59EFE0C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EC1D167-FB69-44EA-B58C-209922901E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06349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78DB8D-BF4C-4FBF-AD5B-10937ABF54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6606243-6F58-4809-9205-EDADCFCF288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66D9F0-3FD5-4876-ABBD-BC632907D93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7A4B9B3-CD86-4259-A27A-F9B9C6081119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8C0CC1-143C-487C-A035-21D8865A105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65876C-4ECF-4875-8888-C2697944BA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639089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D846CC-6892-4FCF-8630-AE4111841D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>
                <a:latin typeface="Bahnschrift SemiBold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9404A4A-62DA-4ABE-9DBB-89AF06A476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  <a:latin typeface="Bahnschrift SemiBold SemiConden" panose="020B0502040204020203" pitchFamily="34" charset="0"/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558FD5-D80E-41CF-8310-C62A4493BE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6287512-E62E-4968-99B9-D028D358C1D6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5FE0162-1B07-44C6-A9E8-23457789B4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8643E77-1937-4864-B1CE-8C634C32486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592800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908212D-D47D-4B5F-AF4B-C9A2682761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14EC79-3E6A-4F0E-AE18-F5B6316C0B2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116DCD2-DA7E-44D4-80B1-03DB895188F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F1F0E05-1ABA-4F1E-8916-9491D077366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56AD7E7-9EE9-4D28-82A7-0AE338FFEED9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B63D622-5B4B-4ED4-9FED-772B545DD2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F6C9AB9-8410-4A4C-B499-1F0071655F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3445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29AD51-2076-4698-AEBB-DB2C07FB3D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21F9318-5F5B-43E4-AD45-7A7DFAC362C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02AA331-D2D3-4140-9542-31A3A3EB59B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FA4E08E-48F0-4E81-9D5E-63E0A87F8CC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latin typeface="Bahnschrift SemiBold" panose="020B0502040204020203" pitchFamily="34" charset="0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2222367C-C01C-4792-AE1D-0427D31AFC7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>
            <a:lvl1pPr>
              <a:defRPr>
                <a:latin typeface="Bahnschrift SemiCondensed" panose="020B0502040204020203" pitchFamily="34" charset="0"/>
              </a:defRPr>
            </a:lvl1pPr>
            <a:lvl2pPr>
              <a:defRPr>
                <a:latin typeface="Bahnschrift SemiCondensed" panose="020B0502040204020203" pitchFamily="34" charset="0"/>
              </a:defRPr>
            </a:lvl2pPr>
            <a:lvl3pPr>
              <a:defRPr>
                <a:latin typeface="Bahnschrift SemiCondensed" panose="020B0502040204020203" pitchFamily="34" charset="0"/>
              </a:defRPr>
            </a:lvl3pPr>
            <a:lvl4pPr>
              <a:defRPr>
                <a:latin typeface="Bahnschrift SemiCondensed" panose="020B0502040204020203" pitchFamily="34" charset="0"/>
              </a:defRPr>
            </a:lvl4pPr>
            <a:lvl5pPr>
              <a:defRPr>
                <a:latin typeface="Bahnschrift SemiCondensed" panose="020B0502040204020203" pitchFamily="34" charset="0"/>
              </a:defRPr>
            </a:lvl5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F629D3EC-2DD8-4EFA-9960-2D2EFAA6FD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5CD5E0-6150-412F-8881-52709F06EC3B}" type="datetime1">
              <a:rPr lang="en-US" smtClean="0"/>
              <a:t>9/4/2025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AF4670F-5E0C-44F3-BE79-0D38AB233C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A1CCFD3-1ADE-45EA-8445-91E5C04A11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4216477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E39DE-3498-4B38-A90D-31FE62EC4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atin typeface="Bahnschrift SemiBold SemiConden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339D110-0971-44E9-B5D0-55CB8A19AA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428AFA3-5281-4B53-8B8B-8FD665A2F0D7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E5FC8C9-8060-42CF-A228-A205317B8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A8D7CCF-BCFB-4243-84A1-1555111253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98491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2D6DC47F-32AC-4042-BFA1-16EAD91B161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6D1394-26AC-45DA-9E25-AB3CC25C7422}" type="datetime1">
              <a:rPr lang="en-US" smtClean="0"/>
              <a:t>9/4/2025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C40A260-CF71-43E1-8654-C6AB49B090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2DB531-148C-4EB3-8AC6-FD323FE575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09304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66F9A6-EA38-4F2F-9EC0-5E06973800A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DCB9B52-746F-46CF-B39B-977A77210B0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>
                <a:latin typeface="Bahnschrift SemiCondensed" panose="020B0502040204020203" pitchFamily="34" charset="0"/>
              </a:defRPr>
            </a:lvl1pPr>
            <a:lvl2pPr>
              <a:defRPr sz="2800">
                <a:latin typeface="Bahnschrift SemiCondensed" panose="020B0502040204020203" pitchFamily="34" charset="0"/>
              </a:defRPr>
            </a:lvl2pPr>
            <a:lvl3pPr>
              <a:defRPr sz="2400">
                <a:latin typeface="Bahnschrift SemiCondensed" panose="020B0502040204020203" pitchFamily="34" charset="0"/>
              </a:defRPr>
            </a:lvl3pPr>
            <a:lvl4pPr>
              <a:defRPr sz="2000">
                <a:latin typeface="Bahnschrift SemiCondensed" panose="020B0502040204020203" pitchFamily="34" charset="0"/>
              </a:defRPr>
            </a:lvl4pPr>
            <a:lvl5pPr>
              <a:defRPr sz="2000">
                <a:latin typeface="Bahnschrift SemiCondensed" panose="020B0502040204020203" pitchFamily="34" charset="0"/>
              </a:defRPr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5EB01D-8B2A-4FEC-859B-0725CDB0624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8407C3-0369-477F-A812-E71D7673C9A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41D803-18D9-4B72-95D8-021B736F630F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AF5ED9-7011-4FC5-8018-20D6FB591F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4CF6F98-2D31-412D-AE8D-7B8E6A0F77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984154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52B6BAD-7729-4BCD-8BAA-810BF5DB00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>
                <a:latin typeface="Bahnschrift SemiLight" panose="020B050204020402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6842FDA6-9C7C-4712-A30F-E7BB6EFD944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1809B6A-FF2D-4A50-826A-E4AFF44D4A1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>
                <a:latin typeface="Bahnschrift" panose="020B0502040204020203" pitchFamily="34" charset="0"/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EBB8DD1-7043-486C-89B4-F023818B7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82DFCB-4787-4629-B4F0-DCD676BE203A}" type="datetime1">
              <a:rPr lang="en-US" smtClean="0"/>
              <a:t>9/4/2025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01FDDED-9F8B-4CE9-9BA9-16C2E64F43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AE1863-6F3A-4C8B-86D1-4CF2EE9954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7192112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7F34688E-D30C-4B46-B42C-A95468BFA6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460CFBD-FB22-4A7B-A343-055F4808BD3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04690A-CE33-4785-8A28-517DC3D9360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300C2ECC-D91C-40D5-A01C-469FC90F0645}" type="datetime1">
              <a:rPr lang="en-US" smtClean="0"/>
              <a:t>9/4/2025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2BE93BC-3343-4E5D-8EC4-72B1F68A120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B83E029-B466-49F9-BFAB-4504FB1FE831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  <a:latin typeface="Bahnschrift Condensed" panose="020B0502040204020203" pitchFamily="34" charset="0"/>
              </a:defRPr>
            </a:lvl1pPr>
          </a:lstStyle>
          <a:p>
            <a:fld id="{7A4D9045-47C6-4ED3-A320-E2DFE9546330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4704688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ftr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Bahnschrift SemiBold SemiConden" panose="020B0502040204020203" pitchFamily="34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Bahnschrift Condensed" panose="020B0502040204020203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3.png"/><Relationship Id="rId4" Type="http://schemas.openxmlformats.org/officeDocument/2006/relationships/image" Target="../media/image12.png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svg"/><Relationship Id="rId7" Type="http://schemas.openxmlformats.org/officeDocument/2006/relationships/image" Target="../media/image19.sv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svg"/><Relationship Id="rId4" Type="http://schemas.openxmlformats.org/officeDocument/2006/relationships/image" Target="../media/image16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822064" y="23205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883595" y="30140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330895" y="30055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976883" y="30055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330895" y="30055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330895" y="43390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883595" y="30055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315987" y="10529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700754" y="48465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616520" y="22420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7020137" y="25789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421117" y="43027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883594" y="30511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883594" y="43390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883595" y="39939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727997" y="8924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499931" y="8924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276450" y="53189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911636" y="35007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835320" y="27187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822064" y="18381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275346" y="18263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315986" y="13997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812767" y="29345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917788" y="17150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4324" r="-1081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385781" y="29439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</p:spTree>
    <p:extLst>
      <p:ext uri="{BB962C8B-B14F-4D97-AF65-F5344CB8AC3E}">
        <p14:creationId xmlns:p14="http://schemas.microsoft.com/office/powerpoint/2010/main" val="372363197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2" fill="hold">
                      <p:stCondLst>
                        <p:cond delay="indefinite"/>
                      </p:stCondLst>
                      <p:childTnLst>
                        <p:par>
                          <p:cTn id="23" fill="hold">
                            <p:stCondLst>
                              <p:cond delay="0"/>
                            </p:stCondLst>
                            <p:childTnLst>
                              <p:par>
                                <p:cTn id="24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  <p:bldP spid="6" grpId="0" animBg="1"/>
      <p:bldP spid="15" grpId="0"/>
      <p:bldP spid="16" grpId="0"/>
      <p:bldP spid="18" grpId="0"/>
      <p:bldP spid="22" grpId="0" animBg="1"/>
      <p:bldP spid="27" grpId="0" animBg="1"/>
      <p:bldP spid="29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4" name="Picture 33">
            <a:extLst>
              <a:ext uri="{FF2B5EF4-FFF2-40B4-BE49-F238E27FC236}">
                <a16:creationId xmlns:a16="http://schemas.microsoft.com/office/drawing/2014/main" id="{29CD9877-1DE7-4582-A01D-3D83E1F1A69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587" t="1361" r="615" b="1702"/>
          <a:stretch/>
        </p:blipFill>
        <p:spPr>
          <a:xfrm>
            <a:off x="2478559" y="1521645"/>
            <a:ext cx="7234881" cy="3237470"/>
          </a:xfrm>
          <a:prstGeom prst="rect">
            <a:avLst/>
          </a:prstGeom>
        </p:spPr>
      </p:pic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923EBE30-133F-4589-B481-54495292410F}"/>
              </a:ext>
            </a:extLst>
          </p:cNvPr>
          <p:cNvCxnSpPr>
            <a:cxnSpLocks/>
          </p:cNvCxnSpPr>
          <p:nvPr/>
        </p:nvCxnSpPr>
        <p:spPr>
          <a:xfrm flipH="1">
            <a:off x="4349578" y="1379542"/>
            <a:ext cx="1822622" cy="770534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42" name="Left Brace 41">
            <a:extLst>
              <a:ext uri="{FF2B5EF4-FFF2-40B4-BE49-F238E27FC236}">
                <a16:creationId xmlns:a16="http://schemas.microsoft.com/office/drawing/2014/main" id="{24477B90-3307-44DE-88AB-EE0FA93859E6}"/>
              </a:ext>
            </a:extLst>
          </p:cNvPr>
          <p:cNvSpPr/>
          <p:nvPr/>
        </p:nvSpPr>
        <p:spPr>
          <a:xfrm rot="16200000">
            <a:off x="5919915" y="1318558"/>
            <a:ext cx="352168" cy="723488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B8D7EBE5-5AB3-42B2-847F-0D9A175C8F3B}"/>
              </a:ext>
            </a:extLst>
          </p:cNvPr>
          <p:cNvSpPr txBox="1"/>
          <p:nvPr/>
        </p:nvSpPr>
        <p:spPr>
          <a:xfrm>
            <a:off x="6172200" y="1013167"/>
            <a:ext cx="2513317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Nominal performance</a:t>
            </a:r>
          </a:p>
          <a:p>
            <a:r>
              <a:rPr lang="en-US" b="1" dirty="0" err="1"/>
              <a:t>propagate.nominal</a:t>
            </a:r>
            <a:r>
              <a:rPr lang="en-US" b="1" dirty="0"/>
              <a:t>()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086B51C6-C2F0-4B3B-A674-4873FF9A8046}"/>
              </a:ext>
            </a:extLst>
          </p:cNvPr>
          <p:cNvSpPr txBox="1"/>
          <p:nvPr/>
        </p:nvSpPr>
        <p:spPr>
          <a:xfrm>
            <a:off x="86401" y="1350159"/>
            <a:ext cx="2142964" cy="169277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Performance over a set of possible operational parameters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parameter_sample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A37FC858-F87C-4201-BC6A-50FDA8218F85}"/>
              </a:ext>
            </a:extLst>
          </p:cNvPr>
          <p:cNvSpPr txBox="1"/>
          <p:nvPr/>
        </p:nvSpPr>
        <p:spPr>
          <a:xfrm>
            <a:off x="56538" y="3429000"/>
            <a:ext cx="2245937" cy="1138773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over a set of fault modes</a:t>
            </a:r>
          </a:p>
          <a:p>
            <a:r>
              <a:rPr lang="en-US" sz="1600" b="1" dirty="0">
                <a:latin typeface="Bahnschrift" panose="020B0502040204020203" pitchFamily="34" charset="0"/>
              </a:rPr>
              <a:t>propagate.</a:t>
            </a:r>
          </a:p>
          <a:p>
            <a:r>
              <a:rPr lang="en-US" sz="1600" b="1" dirty="0" err="1">
                <a:latin typeface="Bahnschrift" panose="020B0502040204020203" pitchFamily="34" charset="0"/>
              </a:rPr>
              <a:t>fault_sample</a:t>
            </a:r>
            <a:r>
              <a:rPr lang="en-US" sz="1600" b="1" dirty="0">
                <a:latin typeface="Bahnschrift" panose="020B0502040204020203" pitchFamily="34" charset="0"/>
              </a:rPr>
              <a:t>()</a:t>
            </a: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CB2EE3FE-D0C4-4B96-9A28-5A58C73C6530}"/>
              </a:ext>
            </a:extLst>
          </p:cNvPr>
          <p:cNvSpPr txBox="1"/>
          <p:nvPr/>
        </p:nvSpPr>
        <p:spPr>
          <a:xfrm>
            <a:off x="9764857" y="2633916"/>
            <a:ext cx="2427143" cy="1200329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single fault or hazard</a:t>
            </a:r>
          </a:p>
          <a:p>
            <a:r>
              <a:rPr lang="en-US" b="1" dirty="0" err="1"/>
              <a:t>propagate.one_fault</a:t>
            </a:r>
            <a:r>
              <a:rPr lang="en-US" b="1" dirty="0"/>
              <a:t>()</a:t>
            </a:r>
          </a:p>
          <a:p>
            <a:r>
              <a:rPr lang="en-US" b="1" dirty="0" err="1"/>
              <a:t>propagate.sequence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2C4B4A7-0224-44F2-8A15-C4FEF945D9DE}"/>
              </a:ext>
            </a:extLst>
          </p:cNvPr>
          <p:cNvSpPr txBox="1"/>
          <p:nvPr/>
        </p:nvSpPr>
        <p:spPr>
          <a:xfrm>
            <a:off x="2581532" y="5155292"/>
            <a:ext cx="692596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" panose="020B0502040204020203" pitchFamily="34" charset="0"/>
              </a:rPr>
              <a:t>Resilience to a set of fault modes over a set of operational parameters </a:t>
            </a:r>
            <a:r>
              <a:rPr lang="en-US" b="1" dirty="0" err="1"/>
              <a:t>propagate.nested_sample</a:t>
            </a:r>
            <a:r>
              <a:rPr lang="en-US" b="1" dirty="0"/>
              <a:t>()</a:t>
            </a:r>
            <a:endParaRPr lang="en-US" b="1" dirty="0">
              <a:latin typeface="Bahnschrift" panose="020B0502040204020203" pitchFamily="34" charset="0"/>
            </a:endParaRPr>
          </a:p>
        </p:txBody>
      </p:sp>
      <p:sp>
        <p:nvSpPr>
          <p:cNvPr id="37" name="Left Brace 36">
            <a:extLst>
              <a:ext uri="{FF2B5EF4-FFF2-40B4-BE49-F238E27FC236}">
                <a16:creationId xmlns:a16="http://schemas.microsoft.com/office/drawing/2014/main" id="{F8665085-0CE2-4A62-A85B-DDC65BE6F7B8}"/>
              </a:ext>
            </a:extLst>
          </p:cNvPr>
          <p:cNvSpPr/>
          <p:nvPr/>
        </p:nvSpPr>
        <p:spPr>
          <a:xfrm>
            <a:off x="2229364" y="2668385"/>
            <a:ext cx="352168" cy="2114631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6" name="Left Brace 35">
            <a:extLst>
              <a:ext uri="{FF2B5EF4-FFF2-40B4-BE49-F238E27FC236}">
                <a16:creationId xmlns:a16="http://schemas.microsoft.com/office/drawing/2014/main" id="{74DDC081-A5AE-4541-8DD3-F8F093366A0E}"/>
              </a:ext>
            </a:extLst>
          </p:cNvPr>
          <p:cNvSpPr/>
          <p:nvPr/>
        </p:nvSpPr>
        <p:spPr>
          <a:xfrm>
            <a:off x="2126391" y="1521645"/>
            <a:ext cx="352168" cy="1075037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8" name="Left Brace 37">
            <a:extLst>
              <a:ext uri="{FF2B5EF4-FFF2-40B4-BE49-F238E27FC236}">
                <a16:creationId xmlns:a16="http://schemas.microsoft.com/office/drawing/2014/main" id="{882FF0AF-54DF-44D0-9662-8FD6D5CA4FB3}"/>
              </a:ext>
            </a:extLst>
          </p:cNvPr>
          <p:cNvSpPr/>
          <p:nvPr/>
        </p:nvSpPr>
        <p:spPr>
          <a:xfrm rot="10800000">
            <a:off x="9507494" y="1617109"/>
            <a:ext cx="352168" cy="3195848"/>
          </a:xfrm>
          <a:prstGeom prst="leftBrace">
            <a:avLst>
              <a:gd name="adj1" fmla="val 8333"/>
              <a:gd name="adj2" fmla="val 49492"/>
            </a:avLst>
          </a:prstGeom>
          <a:ln w="28575"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25954674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E7946FE6-8404-4AF4-BF23-2095E167C95C}"/>
              </a:ext>
            </a:extLst>
          </p:cNvPr>
          <p:cNvSpPr/>
          <p:nvPr/>
        </p:nvSpPr>
        <p:spPr>
          <a:xfrm>
            <a:off x="8716097" y="1525889"/>
            <a:ext cx="3475903" cy="4827246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/graph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Graph-based visualizations.</a:t>
            </a:r>
          </a:p>
          <a:p>
            <a:endParaRPr lang="en-US" sz="1600" dirty="0">
              <a:solidFill>
                <a:schemeClr val="tx1"/>
              </a:solidFill>
            </a:endParaRP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7" name="Flowchart: Process 6">
            <a:extLst>
              <a:ext uri="{FF2B5EF4-FFF2-40B4-BE49-F238E27FC236}">
                <a16:creationId xmlns:a16="http://schemas.microsoft.com/office/drawing/2014/main" id="{244AFF50-8015-411D-99F5-6441CA13542E}"/>
              </a:ext>
            </a:extLst>
          </p:cNvPr>
          <p:cNvSpPr/>
          <p:nvPr/>
        </p:nvSpPr>
        <p:spPr>
          <a:xfrm>
            <a:off x="8651" y="1525890"/>
            <a:ext cx="2972008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result.py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Analysis and save/load of simulation results.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Result</a:t>
            </a:r>
            <a:r>
              <a:rPr lang="en-US" sz="1600" dirty="0">
                <a:solidFill>
                  <a:schemeClr val="tx1"/>
                </a:solidFill>
              </a:rPr>
              <a:t>: Class for storing and analyzing results from a simulation specified in </a:t>
            </a:r>
            <a:r>
              <a:rPr lang="en-US" sz="1600" dirty="0" err="1">
                <a:solidFill>
                  <a:schemeClr val="tx1"/>
                </a:solidFill>
                <a:highlight>
                  <a:srgbClr val="C0C0C0"/>
                </a:highlight>
              </a:rPr>
              <a:t>desired_result</a:t>
            </a:r>
            <a:r>
              <a:rPr lang="en-US" sz="1600" dirty="0">
                <a:solidFill>
                  <a:schemeClr val="tx1"/>
                </a:solidFill>
                <a:highlight>
                  <a:srgbClr val="C0C0C0"/>
                </a:highlight>
              </a:rPr>
              <a:t> </a:t>
            </a:r>
            <a:r>
              <a:rPr lang="en-US" sz="1600" dirty="0">
                <a:solidFill>
                  <a:schemeClr val="tx1"/>
                </a:solidFill>
              </a:rPr>
              <a:t>argument</a:t>
            </a:r>
          </a:p>
          <a:p>
            <a:pPr marL="285750" indent="-285750">
              <a:buFontTx/>
              <a:buChar char="-"/>
            </a:pP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BF883D02-5732-4B33-B279-BD73DACCC69B}"/>
              </a:ext>
            </a:extLst>
          </p:cNvPr>
          <p:cNvSpPr/>
          <p:nvPr/>
        </p:nvSpPr>
        <p:spPr>
          <a:xfrm>
            <a:off x="3106132" y="1525889"/>
            <a:ext cx="2775564" cy="393537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tabulate.py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Construction of analyses based on samples.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FMEA</a:t>
            </a:r>
            <a:r>
              <a:rPr lang="en-US" sz="1600" dirty="0">
                <a:solidFill>
                  <a:schemeClr val="tx1"/>
                </a:solidFill>
              </a:rPr>
              <a:t>: FMEA-like assessment with faults, probabilities, and costs.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Comparison: </a:t>
            </a:r>
            <a:r>
              <a:rPr lang="en-US" sz="1600" dirty="0">
                <a:solidFill>
                  <a:schemeClr val="tx1"/>
                </a:solidFill>
              </a:rPr>
              <a:t>Class for comparing different metrics over different scenarios in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r>
              <a:rPr lang="en-US" sz="1600" dirty="0">
                <a:solidFill>
                  <a:schemeClr val="tx1"/>
                </a:solidFill>
              </a:rPr>
              <a:t>/</a:t>
            </a:r>
            <a:r>
              <a:rPr lang="en-US" sz="1600" dirty="0" err="1">
                <a:solidFill>
                  <a:schemeClr val="tx1"/>
                </a:solidFill>
              </a:rPr>
              <a:t>Faultsample</a:t>
            </a:r>
            <a:r>
              <a:rPr lang="en-US" sz="1600" dirty="0">
                <a:solidFill>
                  <a:schemeClr val="tx1"/>
                </a:solidFill>
              </a:rPr>
              <a:t>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NominalEnvelope</a:t>
            </a:r>
            <a:r>
              <a:rPr lang="en-US" sz="1600" b="1" dirty="0">
                <a:solidFill>
                  <a:schemeClr val="tx1"/>
                </a:solidFill>
              </a:rPr>
              <a:t>:</a:t>
            </a:r>
            <a:r>
              <a:rPr lang="en-US" sz="1600" dirty="0">
                <a:solidFill>
                  <a:schemeClr val="tx1"/>
                </a:solidFill>
              </a:rPr>
              <a:t> Class for determining nominal envelope of system over a </a:t>
            </a:r>
            <a:r>
              <a:rPr lang="en-US" sz="1600" dirty="0" err="1">
                <a:solidFill>
                  <a:schemeClr val="tx1"/>
                </a:solidFill>
              </a:rPr>
              <a:t>ParameterSample</a:t>
            </a:r>
            <a:endParaRPr lang="en-US" sz="1600" b="1" dirty="0">
              <a:solidFill>
                <a:schemeClr val="tx1"/>
              </a:solidFill>
            </a:endParaRPr>
          </a:p>
        </p:txBody>
      </p:sp>
      <p:pic>
        <p:nvPicPr>
          <p:cNvPr id="1028" name="Picture 4" descr="Revitalizing NetworkX for Complex Network Analysis - Chan ...">
            <a:extLst>
              <a:ext uri="{FF2B5EF4-FFF2-40B4-BE49-F238E27FC236}">
                <a16:creationId xmlns:a16="http://schemas.microsoft.com/office/drawing/2014/main" id="{5D808FB4-2BE9-46FB-9B7D-707B90CD3F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067377" y="5777241"/>
            <a:ext cx="2048671" cy="45828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Flowchart: Process 1">
            <a:extLst>
              <a:ext uri="{FF2B5EF4-FFF2-40B4-BE49-F238E27FC236}">
                <a16:creationId xmlns:a16="http://schemas.microsoft.com/office/drawing/2014/main" id="{5BFB8611-F122-DA60-B3A7-D1B438994E2D}"/>
              </a:ext>
            </a:extLst>
          </p:cNvPr>
          <p:cNvSpPr/>
          <p:nvPr/>
        </p:nvSpPr>
        <p:spPr>
          <a:xfrm>
            <a:off x="1" y="466132"/>
            <a:ext cx="12117786" cy="60519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common.py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Basic analysis utilities (plotting, calculations, </a:t>
            </a:r>
            <a:r>
              <a:rPr lang="en-US" sz="1600" dirty="0" err="1">
                <a:solidFill>
                  <a:schemeClr val="tx1"/>
                </a:solidFill>
              </a:rPr>
              <a:t>etc</a:t>
            </a:r>
            <a:r>
              <a:rPr lang="en-US" sz="1600" dirty="0">
                <a:solidFill>
                  <a:schemeClr val="tx1"/>
                </a:solidFill>
              </a:rPr>
              <a:t>) used throughout.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BCDBAF90-F5F0-4872-84E3-53C2B60D00A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26726" y="614503"/>
            <a:ext cx="1745673" cy="398790"/>
          </a:xfrm>
          <a:prstGeom prst="rect">
            <a:avLst/>
          </a:prstGeom>
        </p:spPr>
      </p:pic>
      <p:sp>
        <p:nvSpPr>
          <p:cNvPr id="3" name="Flowchart: Process 2">
            <a:extLst>
              <a:ext uri="{FF2B5EF4-FFF2-40B4-BE49-F238E27FC236}">
                <a16:creationId xmlns:a16="http://schemas.microsoft.com/office/drawing/2014/main" id="{F8183204-4E4B-7B56-7B2B-3F31B77B5F17}"/>
              </a:ext>
            </a:extLst>
          </p:cNvPr>
          <p:cNvSpPr/>
          <p:nvPr/>
        </p:nvSpPr>
        <p:spPr>
          <a:xfrm>
            <a:off x="8651" y="4042063"/>
            <a:ext cx="2983884" cy="207402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history.py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Logging, processing, and simulation histories.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History</a:t>
            </a:r>
            <a:r>
              <a:rPr lang="en-US" sz="1600" dirty="0">
                <a:solidFill>
                  <a:schemeClr val="tx1"/>
                </a:solidFill>
              </a:rPr>
              <a:t>: Class for logging and analyzing results from a simulation specified by tracking options.</a:t>
            </a:r>
          </a:p>
        </p:txBody>
      </p:sp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64E68D44-CB30-B882-061B-B957F2F5E7F9}"/>
              </a:ext>
            </a:extLst>
          </p:cNvPr>
          <p:cNvSpPr/>
          <p:nvPr/>
        </p:nvSpPr>
        <p:spPr>
          <a:xfrm>
            <a:off x="6021537" y="1525887"/>
            <a:ext cx="2570566" cy="2929732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phases.py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Analysis of phases of operation in the system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PhaseMap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for interacting with model phases of operation for sampling and analysis.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from_hist</a:t>
            </a:r>
            <a:r>
              <a:rPr lang="en-US" sz="1600" b="1" dirty="0">
                <a:solidFill>
                  <a:schemeClr val="tx1"/>
                </a:solidFill>
              </a:rPr>
              <a:t>(): </a:t>
            </a:r>
            <a:r>
              <a:rPr lang="en-US" sz="1600" dirty="0">
                <a:solidFill>
                  <a:schemeClr val="tx1"/>
                </a:solidFill>
              </a:rPr>
              <a:t>method for generating </a:t>
            </a:r>
            <a:r>
              <a:rPr lang="en-US" sz="1600" dirty="0" err="1">
                <a:solidFill>
                  <a:schemeClr val="tx1"/>
                </a:solidFill>
              </a:rPr>
              <a:t>PhaseMaps</a:t>
            </a:r>
            <a:r>
              <a:rPr lang="en-US" sz="1600" dirty="0">
                <a:solidFill>
                  <a:schemeClr val="tx1"/>
                </a:solidFill>
              </a:rPr>
              <a:t> from throughout a model.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DD557C6E-272A-E11E-08CB-25C971DB061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793786" y="441593"/>
            <a:ext cx="1399404" cy="6297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6" descr="pandas (software) - Wikipedia">
            <a:extLst>
              <a:ext uri="{FF2B5EF4-FFF2-40B4-BE49-F238E27FC236}">
                <a16:creationId xmlns:a16="http://schemas.microsoft.com/office/drawing/2014/main" id="{CDB94E6C-B997-7EC8-724A-FEEE544B1C6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75085" y="504865"/>
            <a:ext cx="1529234" cy="61806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4A2119A8-D698-909E-D2E5-9508E7CCF5B0}"/>
              </a:ext>
            </a:extLst>
          </p:cNvPr>
          <p:cNvCxnSpPr>
            <a:cxnSpLocks/>
            <a:stCxn id="7" idx="0"/>
          </p:cNvCxnSpPr>
          <p:nvPr/>
        </p:nvCxnSpPr>
        <p:spPr>
          <a:xfrm flipV="1">
            <a:off x="1494655" y="107132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8E7DEE9E-9CD5-A418-7DE6-54DC87DBDECE}"/>
              </a:ext>
            </a:extLst>
          </p:cNvPr>
          <p:cNvCxnSpPr>
            <a:cxnSpLocks/>
          </p:cNvCxnSpPr>
          <p:nvPr/>
        </p:nvCxnSpPr>
        <p:spPr>
          <a:xfrm flipV="1">
            <a:off x="4493914" y="1071324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Arrow Connector 19">
            <a:extLst>
              <a:ext uri="{FF2B5EF4-FFF2-40B4-BE49-F238E27FC236}">
                <a16:creationId xmlns:a16="http://schemas.microsoft.com/office/drawing/2014/main" id="{608A6D77-39E5-E0D2-3362-41F2D037FA64}"/>
              </a:ext>
            </a:extLst>
          </p:cNvPr>
          <p:cNvCxnSpPr>
            <a:cxnSpLocks/>
          </p:cNvCxnSpPr>
          <p:nvPr/>
        </p:nvCxnSpPr>
        <p:spPr>
          <a:xfrm flipV="1">
            <a:off x="729889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F84440F6-58FA-B609-7BBD-EF997BE1457C}"/>
              </a:ext>
            </a:extLst>
          </p:cNvPr>
          <p:cNvCxnSpPr>
            <a:cxnSpLocks/>
          </p:cNvCxnSpPr>
          <p:nvPr/>
        </p:nvCxnSpPr>
        <p:spPr>
          <a:xfrm flipV="1">
            <a:off x="1397673" y="3599915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12F081A5-594D-F87A-A434-1549C23E144B}"/>
              </a:ext>
            </a:extLst>
          </p:cNvPr>
          <p:cNvCxnSpPr>
            <a:cxnSpLocks/>
          </p:cNvCxnSpPr>
          <p:nvPr/>
        </p:nvCxnSpPr>
        <p:spPr>
          <a:xfrm flipV="1">
            <a:off x="10466526" y="1071322"/>
            <a:ext cx="0" cy="454565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6FCDDE0-2BC9-7D13-3256-1274F9535E88}"/>
              </a:ext>
            </a:extLst>
          </p:cNvPr>
          <p:cNvSpPr/>
          <p:nvPr/>
        </p:nvSpPr>
        <p:spPr>
          <a:xfrm>
            <a:off x="8804525" y="3225525"/>
            <a:ext cx="3324001" cy="113969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base.py</a:t>
            </a:r>
            <a:endParaRPr lang="en-US" sz="1600" dirty="0">
              <a:solidFill>
                <a:schemeClr val="tx1"/>
              </a:solidFill>
            </a:endParaRPr>
          </a:p>
          <a:p>
            <a:r>
              <a:rPr lang="en-US" sz="1600" dirty="0">
                <a:solidFill>
                  <a:schemeClr val="tx1"/>
                </a:solidFill>
              </a:rPr>
              <a:t>Generic graph-based visualizations.</a:t>
            </a:r>
          </a:p>
          <a:p>
            <a:pPr marL="285750" indent="-285750">
              <a:buFontTx/>
              <a:buChar char="-"/>
            </a:pPr>
            <a:r>
              <a:rPr lang="en-US" sz="1600" b="1" dirty="0">
                <a:solidFill>
                  <a:schemeClr val="tx1"/>
                </a:solidFill>
              </a:rPr>
              <a:t>Graph: </a:t>
            </a:r>
            <a:r>
              <a:rPr lang="en-US" sz="1600" dirty="0">
                <a:solidFill>
                  <a:schemeClr val="tx1"/>
                </a:solidFill>
              </a:rPr>
              <a:t>Base class for displaying and interacting with graphs.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0" name="Flowchart: Process 9">
            <a:extLst>
              <a:ext uri="{FF2B5EF4-FFF2-40B4-BE49-F238E27FC236}">
                <a16:creationId xmlns:a16="http://schemas.microsoft.com/office/drawing/2014/main" id="{11836C59-11E6-FBBE-895B-14262CF2A8D7}"/>
              </a:ext>
            </a:extLst>
          </p:cNvPr>
          <p:cNvSpPr/>
          <p:nvPr/>
        </p:nvSpPr>
        <p:spPr>
          <a:xfrm>
            <a:off x="8716097" y="2149559"/>
            <a:ext cx="1742359" cy="80037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label.py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Defines graph labels.</a:t>
            </a:r>
          </a:p>
        </p:txBody>
      </p:sp>
      <p:sp>
        <p:nvSpPr>
          <p:cNvPr id="12" name="Flowchart: Process 11">
            <a:extLst>
              <a:ext uri="{FF2B5EF4-FFF2-40B4-BE49-F238E27FC236}">
                <a16:creationId xmlns:a16="http://schemas.microsoft.com/office/drawing/2014/main" id="{88279F10-B53E-23F2-92DF-C0404D68590C}"/>
              </a:ext>
            </a:extLst>
          </p:cNvPr>
          <p:cNvSpPr/>
          <p:nvPr/>
        </p:nvSpPr>
        <p:spPr>
          <a:xfrm>
            <a:off x="8792047" y="4622627"/>
            <a:ext cx="3324001" cy="113969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model.py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Graph visualizations for models</a:t>
            </a:r>
          </a:p>
          <a:p>
            <a:pPr marL="285750" indent="-285750">
              <a:buFontTx/>
              <a:buChar char="-"/>
            </a:pPr>
            <a:r>
              <a:rPr lang="en-US" sz="1600" b="1" dirty="0" err="1">
                <a:solidFill>
                  <a:schemeClr val="tx1"/>
                </a:solidFill>
              </a:rPr>
              <a:t>ModelGraph</a:t>
            </a:r>
            <a:r>
              <a:rPr lang="en-US" sz="1600" b="1" dirty="0">
                <a:solidFill>
                  <a:schemeClr val="tx1"/>
                </a:solidFill>
              </a:rPr>
              <a:t>: </a:t>
            </a:r>
            <a:r>
              <a:rPr lang="en-US" sz="1600" dirty="0">
                <a:solidFill>
                  <a:schemeClr val="tx1"/>
                </a:solidFill>
              </a:rPr>
              <a:t>Class to represent model constructs as graphs</a:t>
            </a:r>
          </a:p>
          <a:p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13" name="Flowchart: Process 12">
            <a:extLst>
              <a:ext uri="{FF2B5EF4-FFF2-40B4-BE49-F238E27FC236}">
                <a16:creationId xmlns:a16="http://schemas.microsoft.com/office/drawing/2014/main" id="{26DF5D43-C707-DDDB-8DFA-5BC6597D438F}"/>
              </a:ext>
            </a:extLst>
          </p:cNvPr>
          <p:cNvSpPr/>
          <p:nvPr/>
        </p:nvSpPr>
        <p:spPr>
          <a:xfrm>
            <a:off x="10458575" y="2143581"/>
            <a:ext cx="1742358" cy="800375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style.py</a:t>
            </a:r>
          </a:p>
          <a:p>
            <a:r>
              <a:rPr lang="en-US" sz="1600" dirty="0">
                <a:solidFill>
                  <a:schemeClr val="tx1"/>
                </a:solidFill>
              </a:rPr>
              <a:t>Defines node and edge styles.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01C4125A-EAED-FF7E-18A7-EFF67A7FB8C9}"/>
              </a:ext>
            </a:extLst>
          </p:cNvPr>
          <p:cNvCxnSpPr>
            <a:cxnSpLocks/>
          </p:cNvCxnSpPr>
          <p:nvPr/>
        </p:nvCxnSpPr>
        <p:spPr>
          <a:xfrm flipV="1">
            <a:off x="9513325" y="2943956"/>
            <a:ext cx="0" cy="281569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EA53837F-3657-A60D-41A1-BA981EA87136}"/>
              </a:ext>
            </a:extLst>
          </p:cNvPr>
          <p:cNvCxnSpPr>
            <a:cxnSpLocks/>
          </p:cNvCxnSpPr>
          <p:nvPr/>
        </p:nvCxnSpPr>
        <p:spPr>
          <a:xfrm flipV="1">
            <a:off x="11329754" y="2937849"/>
            <a:ext cx="0" cy="287676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BA5C5F95-ADB8-495F-227D-B258CCF4A766}"/>
              </a:ext>
            </a:extLst>
          </p:cNvPr>
          <p:cNvCxnSpPr>
            <a:cxnSpLocks/>
          </p:cNvCxnSpPr>
          <p:nvPr/>
        </p:nvCxnSpPr>
        <p:spPr>
          <a:xfrm flipV="1">
            <a:off x="10466525" y="4330630"/>
            <a:ext cx="0" cy="286137"/>
          </a:xfrm>
          <a:prstGeom prst="straightConnector1">
            <a:avLst/>
          </a:prstGeom>
          <a:ln w="38100"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469685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Rectangle 46">
            <a:extLst>
              <a:ext uri="{FF2B5EF4-FFF2-40B4-BE49-F238E27FC236}">
                <a16:creationId xmlns:a16="http://schemas.microsoft.com/office/drawing/2014/main" id="{6E3E3584-227D-7E46-0587-6F88879284F0}"/>
              </a:ext>
            </a:extLst>
          </p:cNvPr>
          <p:cNvSpPr/>
          <p:nvPr/>
        </p:nvSpPr>
        <p:spPr>
          <a:xfrm>
            <a:off x="646999" y="4653965"/>
            <a:ext cx="1583017" cy="347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5" name="Rectangle 44">
            <a:extLst>
              <a:ext uri="{FF2B5EF4-FFF2-40B4-BE49-F238E27FC236}">
                <a16:creationId xmlns:a16="http://schemas.microsoft.com/office/drawing/2014/main" id="{73E2ED7F-4DC9-2335-F24F-A1C31AA19CD2}"/>
              </a:ext>
            </a:extLst>
          </p:cNvPr>
          <p:cNvSpPr/>
          <p:nvPr/>
        </p:nvSpPr>
        <p:spPr>
          <a:xfrm>
            <a:off x="613775" y="4368335"/>
            <a:ext cx="2334698" cy="347847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E7FDA4EB-098B-1E78-EDBE-908157E2832A}"/>
              </a:ext>
            </a:extLst>
          </p:cNvPr>
          <p:cNvSpPr/>
          <p:nvPr/>
        </p:nvSpPr>
        <p:spPr>
          <a:xfrm>
            <a:off x="646999" y="3765232"/>
            <a:ext cx="4100829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30" name="Rectangle 29">
            <a:extLst>
              <a:ext uri="{FF2B5EF4-FFF2-40B4-BE49-F238E27FC236}">
                <a16:creationId xmlns:a16="http://schemas.microsoft.com/office/drawing/2014/main" id="{81D0A73A-8B97-E20D-C276-F3F28FF97A4D}"/>
              </a:ext>
            </a:extLst>
          </p:cNvPr>
          <p:cNvSpPr/>
          <p:nvPr/>
        </p:nvSpPr>
        <p:spPr>
          <a:xfrm>
            <a:off x="5145561" y="1938114"/>
            <a:ext cx="4992785" cy="334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>
            <a:extLst>
              <a:ext uri="{FF2B5EF4-FFF2-40B4-BE49-F238E27FC236}">
                <a16:creationId xmlns:a16="http://schemas.microsoft.com/office/drawing/2014/main" id="{513E456E-4943-61DF-34C0-62DB5DA7A545}"/>
              </a:ext>
            </a:extLst>
          </p:cNvPr>
          <p:cNvSpPr/>
          <p:nvPr/>
        </p:nvSpPr>
        <p:spPr>
          <a:xfrm>
            <a:off x="5145562" y="1367209"/>
            <a:ext cx="2647714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AF08E9D8-9C65-7752-4B6F-87BEE9AB394D}"/>
              </a:ext>
            </a:extLst>
          </p:cNvPr>
          <p:cNvSpPr/>
          <p:nvPr/>
        </p:nvSpPr>
        <p:spPr>
          <a:xfrm>
            <a:off x="994561" y="1214301"/>
            <a:ext cx="865097" cy="567847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D74D2E71-19F1-3EBF-3C2C-0079DFF87A09}"/>
              </a:ext>
            </a:extLst>
          </p:cNvPr>
          <p:cNvSpPr/>
          <p:nvPr/>
        </p:nvSpPr>
        <p:spPr>
          <a:xfrm>
            <a:off x="1809557" y="1214301"/>
            <a:ext cx="653726" cy="56784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41188504-BF51-14F1-B1F5-5BF81B37EC09}"/>
              </a:ext>
            </a:extLst>
          </p:cNvPr>
          <p:cNvSpPr/>
          <p:nvPr/>
        </p:nvSpPr>
        <p:spPr>
          <a:xfrm>
            <a:off x="2375490" y="1214301"/>
            <a:ext cx="1468722" cy="567847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5070845-5D0F-5ACA-9BCF-31CFC714FB7B}"/>
              </a:ext>
            </a:extLst>
          </p:cNvPr>
          <p:cNvSpPr/>
          <p:nvPr/>
        </p:nvSpPr>
        <p:spPr>
          <a:xfrm>
            <a:off x="764651" y="956664"/>
            <a:ext cx="3900652" cy="93306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StateName</a:t>
            </a:r>
            <a:r>
              <a:rPr lang="en-US" sz="1600" dirty="0"/>
              <a:t>(State):</a:t>
            </a:r>
          </a:p>
          <a:p>
            <a:r>
              <a:rPr lang="en-US" sz="1600" dirty="0"/>
              <a:t>    varname1: float = 1.0</a:t>
            </a:r>
          </a:p>
          <a:p>
            <a:r>
              <a:rPr lang="en-US" sz="1600" dirty="0"/>
              <a:t>    varname2: str = “</a:t>
            </a:r>
            <a:r>
              <a:rPr lang="en-US" sz="1600" dirty="0" err="1"/>
              <a:t>default_value</a:t>
            </a:r>
            <a:r>
              <a:rPr lang="en-US" sz="1600" dirty="0"/>
              <a:t>”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E9D4A9F2-AB40-E7B4-93E6-86058C2BEB8C}"/>
              </a:ext>
            </a:extLst>
          </p:cNvPr>
          <p:cNvSpPr/>
          <p:nvPr/>
        </p:nvSpPr>
        <p:spPr>
          <a:xfrm>
            <a:off x="5026521" y="884341"/>
            <a:ext cx="5533509" cy="1287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ParameterName</a:t>
            </a:r>
            <a:r>
              <a:rPr lang="en-US" sz="1600" dirty="0"/>
              <a:t>(Parameter):</a:t>
            </a:r>
          </a:p>
          <a:p>
            <a:r>
              <a:rPr lang="en-US" sz="1600" dirty="0"/>
              <a:t>    varname1: float = 1.0</a:t>
            </a:r>
          </a:p>
          <a:p>
            <a:r>
              <a:rPr lang="en-US" sz="1600" dirty="0"/>
              <a:t>    varname1_range = (0.0, 10.0)</a:t>
            </a:r>
          </a:p>
          <a:p>
            <a:r>
              <a:rPr lang="en-US" sz="1600" dirty="0"/>
              <a:t>    varname2 : str = “</a:t>
            </a:r>
            <a:r>
              <a:rPr lang="en-US" sz="1600" dirty="0" err="1"/>
              <a:t>default_value</a:t>
            </a:r>
            <a:r>
              <a:rPr lang="en-US" sz="1600" dirty="0"/>
              <a:t>”</a:t>
            </a:r>
          </a:p>
          <a:p>
            <a:r>
              <a:rPr lang="en-US" sz="1600" dirty="0"/>
              <a:t>    varname2_set = (“</a:t>
            </a:r>
            <a:r>
              <a:rPr lang="en-US" sz="1600" dirty="0" err="1"/>
              <a:t>default_value</a:t>
            </a:r>
            <a:r>
              <a:rPr lang="en-US" sz="1600" dirty="0"/>
              <a:t>”, “</a:t>
            </a:r>
            <a:r>
              <a:rPr lang="en-US" sz="1600" dirty="0" err="1"/>
              <a:t>other_possible_value</a:t>
            </a:r>
            <a:r>
              <a:rPr lang="en-US" sz="1600" dirty="0"/>
              <a:t>”)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994732F1-90B0-DA8E-3B66-8C9633111125}"/>
              </a:ext>
            </a:extLst>
          </p:cNvPr>
          <p:cNvSpPr/>
          <p:nvPr/>
        </p:nvSpPr>
        <p:spPr>
          <a:xfrm>
            <a:off x="438079" y="3681725"/>
            <a:ext cx="5533509" cy="1287625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ModeName</a:t>
            </a:r>
            <a:r>
              <a:rPr lang="en-US" sz="1600" dirty="0"/>
              <a:t>(Mode):</a:t>
            </a:r>
          </a:p>
          <a:p>
            <a:r>
              <a:rPr lang="en-US" sz="1600" dirty="0"/>
              <a:t>    fault_faultname1 = (0.001, 200.0),</a:t>
            </a:r>
          </a:p>
          <a:p>
            <a:r>
              <a:rPr lang="en-US" sz="1600" dirty="0"/>
              <a:t>    fault_faultname2 = (0.00001, 100.0, {‘on’: 1.0})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opermodes</a:t>
            </a:r>
            <a:r>
              <a:rPr lang="en-US" sz="1600" dirty="0"/>
              <a:t> = (“off”, “on”)</a:t>
            </a:r>
          </a:p>
          <a:p>
            <a:r>
              <a:rPr lang="en-US" sz="1600" dirty="0"/>
              <a:t>    mode: str = “off”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7365AE3-4F9A-EDD0-019A-5A7994D97D75}"/>
              </a:ext>
            </a:extLst>
          </p:cNvPr>
          <p:cNvSpPr txBox="1"/>
          <p:nvPr/>
        </p:nvSpPr>
        <p:spPr>
          <a:xfrm>
            <a:off x="289055" y="225584"/>
            <a:ext cx="4618653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State classes are used to represent variables (called fields) that change over time 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AE74FEB2-B158-D527-32D3-6F942715F958}"/>
              </a:ext>
            </a:extLst>
          </p:cNvPr>
          <p:cNvSpPr txBox="1"/>
          <p:nvPr/>
        </p:nvSpPr>
        <p:spPr>
          <a:xfrm>
            <a:off x="5283555" y="95362"/>
            <a:ext cx="541865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Parameter classes are used to represent variables that don’t change over time, with similar syntax to States 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F69ECC82-9084-E2C6-CAF2-AA2E726052B8}"/>
              </a:ext>
            </a:extLst>
          </p:cNvPr>
          <p:cNvSpPr txBox="1"/>
          <p:nvPr/>
        </p:nvSpPr>
        <p:spPr>
          <a:xfrm>
            <a:off x="432935" y="3030090"/>
            <a:ext cx="5856980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Mode classes are used to represent modes (faults and operational modes) that could occur in the system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32857048-6292-CD42-0F46-CBCFA871371E}"/>
              </a:ext>
            </a:extLst>
          </p:cNvPr>
          <p:cNvSpPr/>
          <p:nvPr/>
        </p:nvSpPr>
        <p:spPr>
          <a:xfrm>
            <a:off x="438079" y="2034988"/>
            <a:ext cx="1287889" cy="52160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 name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77F69E7-6A81-066C-FC09-D8FFFC050E51}"/>
              </a:ext>
            </a:extLst>
          </p:cNvPr>
          <p:cNvSpPr/>
          <p:nvPr/>
        </p:nvSpPr>
        <p:spPr>
          <a:xfrm>
            <a:off x="1809557" y="2040292"/>
            <a:ext cx="1287889" cy="52160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Field type or class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8842B17-396E-6512-A2B8-923EEFEF084B}"/>
              </a:ext>
            </a:extLst>
          </p:cNvPr>
          <p:cNvSpPr/>
          <p:nvPr/>
        </p:nvSpPr>
        <p:spPr>
          <a:xfrm>
            <a:off x="3142607" y="2034988"/>
            <a:ext cx="1287889" cy="52160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initial value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3E9E0321-99F7-ED50-3F09-17A712A75D57}"/>
              </a:ext>
            </a:extLst>
          </p:cNvPr>
          <p:cNvCxnSpPr>
            <a:cxnSpLocks/>
          </p:cNvCxnSpPr>
          <p:nvPr/>
        </p:nvCxnSpPr>
        <p:spPr>
          <a:xfrm flipV="1">
            <a:off x="1427109" y="1761807"/>
            <a:ext cx="0" cy="28690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5C921A3-553F-51CB-BFC2-9DDA8D52E77E}"/>
              </a:ext>
            </a:extLst>
          </p:cNvPr>
          <p:cNvCxnSpPr>
            <a:cxnSpLocks/>
          </p:cNvCxnSpPr>
          <p:nvPr/>
        </p:nvCxnSpPr>
        <p:spPr>
          <a:xfrm flipV="1">
            <a:off x="2136420" y="1723204"/>
            <a:ext cx="0" cy="325506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0DE668A8-9C40-21D8-275F-DC363707A2E6}"/>
              </a:ext>
            </a:extLst>
          </p:cNvPr>
          <p:cNvCxnSpPr>
            <a:cxnSpLocks/>
          </p:cNvCxnSpPr>
          <p:nvPr/>
        </p:nvCxnSpPr>
        <p:spPr>
          <a:xfrm flipV="1">
            <a:off x="3361425" y="1761806"/>
            <a:ext cx="0" cy="28690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>
            <a:extLst>
              <a:ext uri="{FF2B5EF4-FFF2-40B4-BE49-F238E27FC236}">
                <a16:creationId xmlns:a16="http://schemas.microsoft.com/office/drawing/2014/main" id="{DCA6D54C-73E7-F1A4-75FC-2D6AE5C0E7F5}"/>
              </a:ext>
            </a:extLst>
          </p:cNvPr>
          <p:cNvSpPr/>
          <p:nvPr/>
        </p:nvSpPr>
        <p:spPr>
          <a:xfrm>
            <a:off x="8244483" y="1265737"/>
            <a:ext cx="2780869" cy="52160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varname1_range defines allowable range for the variable varname1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9E457197-5BC2-81D4-8BDF-3136762C4A9A}"/>
              </a:ext>
            </a:extLst>
          </p:cNvPr>
          <p:cNvCxnSpPr>
            <a:cxnSpLocks/>
            <a:stCxn id="24" idx="1"/>
          </p:cNvCxnSpPr>
          <p:nvPr/>
        </p:nvCxnSpPr>
        <p:spPr>
          <a:xfrm flipH="1">
            <a:off x="7779701" y="1526538"/>
            <a:ext cx="464782" cy="0"/>
          </a:xfrm>
          <a:prstGeom prst="straightConnector1">
            <a:avLst/>
          </a:prstGeom>
          <a:ln w="38100">
            <a:solidFill>
              <a:schemeClr val="accent4">
                <a:lumMod val="40000"/>
                <a:lumOff val="6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Rectangle 28">
            <a:extLst>
              <a:ext uri="{FF2B5EF4-FFF2-40B4-BE49-F238E27FC236}">
                <a16:creationId xmlns:a16="http://schemas.microsoft.com/office/drawing/2014/main" id="{44707B8E-3DA1-8361-A75E-DE9C3C869472}"/>
              </a:ext>
            </a:extLst>
          </p:cNvPr>
          <p:cNvSpPr/>
          <p:nvPr/>
        </p:nvSpPr>
        <p:spPr>
          <a:xfrm>
            <a:off x="5214557" y="2479817"/>
            <a:ext cx="4854792" cy="334094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varname2_set defines allowable values for the field varname2</a:t>
            </a:r>
          </a:p>
        </p:txBody>
      </p: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2B7CBD60-B28E-AE5F-819B-E8BD8B2414C7}"/>
              </a:ext>
            </a:extLst>
          </p:cNvPr>
          <p:cNvCxnSpPr>
            <a:cxnSpLocks/>
            <a:stCxn id="29" idx="0"/>
            <a:endCxn id="30" idx="2"/>
          </p:cNvCxnSpPr>
          <p:nvPr/>
        </p:nvCxnSpPr>
        <p:spPr>
          <a:xfrm flipV="1">
            <a:off x="7641953" y="2272208"/>
            <a:ext cx="1" cy="207609"/>
          </a:xfrm>
          <a:prstGeom prst="straightConnector1">
            <a:avLst/>
          </a:prstGeom>
          <a:ln w="38100">
            <a:solidFill>
              <a:schemeClr val="bg1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13816940-3C78-5CE3-EE3F-B3D9B83A216E}"/>
              </a:ext>
            </a:extLst>
          </p:cNvPr>
          <p:cNvSpPr/>
          <p:nvPr/>
        </p:nvSpPr>
        <p:spPr>
          <a:xfrm>
            <a:off x="5801318" y="3752227"/>
            <a:ext cx="4900894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Dictionary of fault names and their optional properties (rate, repair cost, phases they could occur and their rates)</a:t>
            </a:r>
            <a:endParaRPr lang="en-US" sz="1400" b="1" dirty="0">
              <a:solidFill>
                <a:schemeClr val="tx1"/>
              </a:solidFill>
            </a:endParaRPr>
          </a:p>
        </p:txBody>
      </p: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A6C6AB08-9845-2B2C-83A9-7C465BC32BB2}"/>
              </a:ext>
            </a:extLst>
          </p:cNvPr>
          <p:cNvCxnSpPr>
            <a:cxnSpLocks/>
            <a:endCxn id="37" idx="3"/>
          </p:cNvCxnSpPr>
          <p:nvPr/>
        </p:nvCxnSpPr>
        <p:spPr>
          <a:xfrm flipH="1">
            <a:off x="4747828" y="4087109"/>
            <a:ext cx="1053490" cy="10682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Rectangle 39">
            <a:extLst>
              <a:ext uri="{FF2B5EF4-FFF2-40B4-BE49-F238E27FC236}">
                <a16:creationId xmlns:a16="http://schemas.microsoft.com/office/drawing/2014/main" id="{AA1009E7-841C-B432-336E-5EE4C7C50728}"/>
              </a:ext>
            </a:extLst>
          </p:cNvPr>
          <p:cNvSpPr/>
          <p:nvPr/>
        </p:nvSpPr>
        <p:spPr>
          <a:xfrm>
            <a:off x="5801317" y="4399342"/>
            <a:ext cx="3921180" cy="347847"/>
          </a:xfrm>
          <a:prstGeom prst="rect">
            <a:avLst/>
          </a:prstGeom>
          <a:solidFill>
            <a:srgbClr val="FA7676"/>
          </a:solidFill>
          <a:ln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sz="1400" dirty="0">
                <a:solidFill>
                  <a:prstClr val="black"/>
                </a:solidFill>
                <a:latin typeface="Calibri" panose="020F0502020204030204"/>
              </a:rPr>
              <a:t>List of potential operational modes (if multiple)</a:t>
            </a:r>
            <a:endParaRPr lang="en-US" dirty="0"/>
          </a:p>
        </p:txBody>
      </p:sp>
      <p:cxnSp>
        <p:nvCxnSpPr>
          <p:cNvPr id="41" name="Straight Arrow Connector 40">
            <a:extLst>
              <a:ext uri="{FF2B5EF4-FFF2-40B4-BE49-F238E27FC236}">
                <a16:creationId xmlns:a16="http://schemas.microsoft.com/office/drawing/2014/main" id="{DBEA0CCF-AEFC-69E3-BF3D-5904354ADCCD}"/>
              </a:ext>
            </a:extLst>
          </p:cNvPr>
          <p:cNvCxnSpPr>
            <a:cxnSpLocks/>
            <a:stCxn id="40" idx="1"/>
          </p:cNvCxnSpPr>
          <p:nvPr/>
        </p:nvCxnSpPr>
        <p:spPr>
          <a:xfrm flipH="1">
            <a:off x="2948473" y="4573266"/>
            <a:ext cx="2852844" cy="9645"/>
          </a:xfrm>
          <a:prstGeom prst="straightConnector1">
            <a:avLst/>
          </a:prstGeom>
          <a:ln w="38100">
            <a:solidFill>
              <a:srgbClr val="F919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Rectangle 45">
            <a:extLst>
              <a:ext uri="{FF2B5EF4-FFF2-40B4-BE49-F238E27FC236}">
                <a16:creationId xmlns:a16="http://schemas.microsoft.com/office/drawing/2014/main" id="{35448C8D-658C-BEBE-C7E5-E785FDD5473B}"/>
              </a:ext>
            </a:extLst>
          </p:cNvPr>
          <p:cNvSpPr/>
          <p:nvPr/>
        </p:nvSpPr>
        <p:spPr>
          <a:xfrm>
            <a:off x="5801317" y="4747189"/>
            <a:ext cx="3566617" cy="347848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mode (if multiple modes/not nominal)</a:t>
            </a:r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300CFA39-6CF8-D764-D9D7-5B6B7790AB18}"/>
              </a:ext>
            </a:extLst>
          </p:cNvPr>
          <p:cNvCxnSpPr>
            <a:cxnSpLocks/>
            <a:stCxn id="46" idx="1"/>
          </p:cNvCxnSpPr>
          <p:nvPr/>
        </p:nvCxnSpPr>
        <p:spPr>
          <a:xfrm flipH="1" flipV="1">
            <a:off x="2263240" y="4875589"/>
            <a:ext cx="3538077" cy="45524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3119264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>
            <a:extLst>
              <a:ext uri="{FF2B5EF4-FFF2-40B4-BE49-F238E27FC236}">
                <a16:creationId xmlns:a16="http://schemas.microsoft.com/office/drawing/2014/main" id="{E05E7D8F-7178-C0FA-3C79-7BC494D2EE9F}"/>
              </a:ext>
            </a:extLst>
          </p:cNvPr>
          <p:cNvSpPr/>
          <p:nvPr/>
        </p:nvSpPr>
        <p:spPr>
          <a:xfrm>
            <a:off x="596306" y="2011624"/>
            <a:ext cx="3626498" cy="55429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8426D857-88DA-B68B-F22B-703A29FCCABD}"/>
              </a:ext>
            </a:extLst>
          </p:cNvPr>
          <p:cNvSpPr/>
          <p:nvPr/>
        </p:nvSpPr>
        <p:spPr>
          <a:xfrm>
            <a:off x="514110" y="2688349"/>
            <a:ext cx="5285570" cy="108945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8" name="Rectangle 27">
            <a:extLst>
              <a:ext uri="{FF2B5EF4-FFF2-40B4-BE49-F238E27FC236}">
                <a16:creationId xmlns:a16="http://schemas.microsoft.com/office/drawing/2014/main" id="{95FC196C-C8D8-5A27-5F55-F9FA6125A8AF}"/>
              </a:ext>
            </a:extLst>
          </p:cNvPr>
          <p:cNvSpPr/>
          <p:nvPr/>
        </p:nvSpPr>
        <p:spPr>
          <a:xfrm>
            <a:off x="626989" y="2378458"/>
            <a:ext cx="2349924" cy="318971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49DAFC3-4513-6A0A-BD32-2807BA04FCBE}"/>
              </a:ext>
            </a:extLst>
          </p:cNvPr>
          <p:cNvSpPr/>
          <p:nvPr/>
        </p:nvSpPr>
        <p:spPr>
          <a:xfrm>
            <a:off x="367857" y="1661745"/>
            <a:ext cx="5337571" cy="2592113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FlowName</a:t>
            </a:r>
            <a:r>
              <a:rPr lang="en-US" sz="1600" dirty="0"/>
              <a:t>(Flow):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StateName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 = </a:t>
            </a:r>
            <a:r>
              <a:rPr lang="en-US" sz="1600" dirty="0" err="1"/>
              <a:t>ParameterName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def </a:t>
            </a:r>
            <a:r>
              <a:rPr lang="en-US" sz="1600" dirty="0" err="1"/>
              <a:t>indicate_XXX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  <a:endParaRPr lang="en-US" sz="1600" dirty="0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C1C7F11E-A072-A4AD-F38A-E3E4DF026A82}"/>
              </a:ext>
            </a:extLst>
          </p:cNvPr>
          <p:cNvSpPr/>
          <p:nvPr/>
        </p:nvSpPr>
        <p:spPr>
          <a:xfrm>
            <a:off x="6285265" y="2066925"/>
            <a:ext cx="5538878" cy="630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container classes play specific Flow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p corresponds to a parameter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10E1143D-39EF-EF61-5A8C-1F769C7E2B57}"/>
              </a:ext>
            </a:extLst>
          </p:cNvPr>
          <p:cNvCxnSpPr>
            <a:cxnSpLocks/>
            <a:stCxn id="13" idx="1"/>
          </p:cNvCxnSpPr>
          <p:nvPr/>
        </p:nvCxnSpPr>
        <p:spPr>
          <a:xfrm flipH="1" flipV="1">
            <a:off x="4177875" y="2323532"/>
            <a:ext cx="2107390" cy="58645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Rectangle 16">
            <a:extLst>
              <a:ext uri="{FF2B5EF4-FFF2-40B4-BE49-F238E27FC236}">
                <a16:creationId xmlns:a16="http://schemas.microsoft.com/office/drawing/2014/main" id="{B3FA68BA-1FEA-C881-36F8-4A1E9300C7D7}"/>
              </a:ext>
            </a:extLst>
          </p:cNvPr>
          <p:cNvSpPr/>
          <p:nvPr/>
        </p:nvSpPr>
        <p:spPr>
          <a:xfrm>
            <a:off x="6283150" y="3478717"/>
            <a:ext cx="5540993" cy="50860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Flow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flow.i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6749163A-33FF-1950-9ACC-BF0584A16ED1}"/>
              </a:ext>
            </a:extLst>
          </p:cNvPr>
          <p:cNvCxnSpPr>
            <a:cxnSpLocks/>
            <a:stCxn id="17" idx="1"/>
          </p:cNvCxnSpPr>
          <p:nvPr/>
        </p:nvCxnSpPr>
        <p:spPr>
          <a:xfrm flipH="1" flipV="1">
            <a:off x="5065991" y="3426469"/>
            <a:ext cx="1217159" cy="306548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Rectangle 21">
            <a:extLst>
              <a:ext uri="{FF2B5EF4-FFF2-40B4-BE49-F238E27FC236}">
                <a16:creationId xmlns:a16="http://schemas.microsoft.com/office/drawing/2014/main" id="{E6E4E031-A442-C267-76D9-5349371FBA62}"/>
              </a:ext>
            </a:extLst>
          </p:cNvPr>
          <p:cNvSpPr/>
          <p:nvPr/>
        </p:nvSpPr>
        <p:spPr>
          <a:xfrm>
            <a:off x="6283150" y="2749677"/>
            <a:ext cx="5540993" cy="740652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track parameter at model instantiation.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B3AFA92A-F557-0EE4-FF2D-62C6EE1362E2}"/>
              </a:ext>
            </a:extLst>
          </p:cNvPr>
          <p:cNvCxnSpPr>
            <a:cxnSpLocks/>
          </p:cNvCxnSpPr>
          <p:nvPr/>
        </p:nvCxnSpPr>
        <p:spPr>
          <a:xfrm flipH="1" flipV="1">
            <a:off x="2860535" y="2586456"/>
            <a:ext cx="3422615" cy="371346"/>
          </a:xfrm>
          <a:prstGeom prst="straightConnector1">
            <a:avLst/>
          </a:prstGeom>
          <a:ln w="38100">
            <a:solidFill>
              <a:srgbClr val="FF8A0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3427880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Rectangle 35">
            <a:extLst>
              <a:ext uri="{FF2B5EF4-FFF2-40B4-BE49-F238E27FC236}">
                <a16:creationId xmlns:a16="http://schemas.microsoft.com/office/drawing/2014/main" id="{A9639FBB-FEB5-DA38-1257-27E1770ED7AB}"/>
              </a:ext>
            </a:extLst>
          </p:cNvPr>
          <p:cNvSpPr/>
          <p:nvPr/>
        </p:nvSpPr>
        <p:spPr>
          <a:xfrm>
            <a:off x="3823439" y="2886436"/>
            <a:ext cx="6430023" cy="2192036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4036872" y="2386227"/>
            <a:ext cx="3639847" cy="488526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036873" y="2161579"/>
            <a:ext cx="1976763" cy="221943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036873" y="1876641"/>
            <a:ext cx="2601157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1757DC22-740F-82D7-A00D-42CF44D23CA6}"/>
              </a:ext>
            </a:extLst>
          </p:cNvPr>
          <p:cNvSpPr/>
          <p:nvPr/>
        </p:nvSpPr>
        <p:spPr>
          <a:xfrm>
            <a:off x="4036873" y="1414401"/>
            <a:ext cx="4225772" cy="488526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036874" y="669126"/>
            <a:ext cx="2601156" cy="745275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0" y="1782889"/>
            <a:ext cx="3480540" cy="1090300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history (</a:t>
            </a:r>
            <a:r>
              <a:rPr lang="en-US" sz="1400" dirty="0" err="1">
                <a:solidFill>
                  <a:schemeClr val="tx1"/>
                </a:solidFill>
              </a:rPr>
              <a:t>fxnname.h</a:t>
            </a:r>
            <a:r>
              <a:rPr lang="en-US" sz="1400" dirty="0">
                <a:solidFill>
                  <a:schemeClr val="tx1"/>
                </a:solidFill>
              </a:rPr>
              <a:t>)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parameter during model instantiation.</a:t>
            </a: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1EF27A4B-E6D1-E3FB-020B-333E46CFE23E}"/>
              </a:ext>
            </a:extLst>
          </p:cNvPr>
          <p:cNvSpPr/>
          <p:nvPr/>
        </p:nvSpPr>
        <p:spPr>
          <a:xfrm>
            <a:off x="0" y="648352"/>
            <a:ext cx="3480540" cy="1170144"/>
          </a:xfrm>
          <a:prstGeom prst="rect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err="1">
                <a:solidFill>
                  <a:schemeClr val="tx1"/>
                </a:solidFill>
              </a:rPr>
              <a:t>flow_XXX</a:t>
            </a:r>
            <a:r>
              <a:rPr lang="en-US" sz="1400" dirty="0">
                <a:solidFill>
                  <a:schemeClr val="tx1"/>
                </a:solidFill>
              </a:rPr>
              <a:t> is used to append a </a:t>
            </a:r>
            <a:r>
              <a:rPr lang="en-US" sz="1400" b="1" dirty="0">
                <a:solidFill>
                  <a:schemeClr val="tx1"/>
                </a:solidFill>
              </a:rPr>
              <a:t>flow </a:t>
            </a:r>
            <a:r>
              <a:rPr lang="en-US" sz="1400" dirty="0">
                <a:solidFill>
                  <a:schemeClr val="tx1"/>
                </a:solidFill>
              </a:rPr>
              <a:t>of given type that is named XXX to the function class. If the flow(s) has a different name outside the function (optional), </a:t>
            </a:r>
            <a:r>
              <a:rPr lang="en-US" sz="1400" dirty="0" err="1">
                <a:solidFill>
                  <a:schemeClr val="tx1"/>
                </a:solidFill>
              </a:rPr>
              <a:t>flownames</a:t>
            </a:r>
            <a:r>
              <a:rPr lang="en-US" sz="1400" dirty="0">
                <a:solidFill>
                  <a:schemeClr val="tx1"/>
                </a:solidFill>
              </a:rPr>
              <a:t> matches the external name to the internal name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278397" y="758555"/>
            <a:ext cx="4602318" cy="63050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which classes play specific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roles </a:t>
            </a:r>
            <a:r>
              <a:rPr lang="en-US" sz="1400" dirty="0">
                <a:solidFill>
                  <a:schemeClr val="tx1"/>
                </a:solidFill>
              </a:rPr>
              <a:t>(e.g., s corresponds to the state role, m corresponds to the mode role,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8240869" y="2313204"/>
            <a:ext cx="3639846" cy="867598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b="1" dirty="0">
                <a:solidFill>
                  <a:schemeClr val="tx1"/>
                </a:solidFill>
              </a:rPr>
              <a:t>Optional</a:t>
            </a:r>
            <a:r>
              <a:rPr lang="en-US" sz="1400" dirty="0">
                <a:solidFill>
                  <a:schemeClr val="tx1"/>
                </a:solidFill>
              </a:rPr>
              <a:t> method to call to set up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in ways not already defined by role </a:t>
            </a:r>
            <a:r>
              <a:rPr lang="en-US" sz="1400" dirty="0" err="1">
                <a:solidFill>
                  <a:schemeClr val="tx1"/>
                </a:solidFill>
              </a:rPr>
              <a:t>initalization</a:t>
            </a:r>
            <a:r>
              <a:rPr lang="en-US" sz="1400" dirty="0">
                <a:solidFill>
                  <a:schemeClr val="tx1"/>
                </a:solidFill>
              </a:rPr>
              <a:t> (e.g., attaching local </a:t>
            </a:r>
            <a:r>
              <a:rPr lang="en-US" sz="1400" dirty="0" err="1">
                <a:solidFill>
                  <a:schemeClr val="tx1"/>
                </a:solidFill>
              </a:rPr>
              <a:t>MultiFlows</a:t>
            </a:r>
            <a:r>
              <a:rPr lang="en-US" sz="1400" dirty="0">
                <a:solidFill>
                  <a:schemeClr val="tx1"/>
                </a:solidFill>
              </a:rPr>
              <a:t> or setting initial values for States from Parameter)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  <a:stCxn id="14" idx="1"/>
            <a:endCxn id="7" idx="3"/>
          </p:cNvCxnSpPr>
          <p:nvPr/>
        </p:nvCxnSpPr>
        <p:spPr>
          <a:xfrm flipH="1" flipV="1">
            <a:off x="6638030" y="1041764"/>
            <a:ext cx="640367" cy="32043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70D3E556-B5AF-E72D-AC7A-7B463B25E468}"/>
              </a:ext>
            </a:extLst>
          </p:cNvPr>
          <p:cNvCxnSpPr>
            <a:cxnSpLocks/>
          </p:cNvCxnSpPr>
          <p:nvPr/>
        </p:nvCxnSpPr>
        <p:spPr>
          <a:xfrm>
            <a:off x="3446694" y="1658664"/>
            <a:ext cx="644000" cy="0"/>
          </a:xfrm>
          <a:prstGeom prst="straightConnector1">
            <a:avLst/>
          </a:prstGeom>
          <a:ln w="38100"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3480540" y="2272550"/>
            <a:ext cx="610154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 flipH="1">
            <a:off x="6638030" y="2003056"/>
            <a:ext cx="183324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 flipH="1">
            <a:off x="7676719" y="2677020"/>
            <a:ext cx="564150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954CDA26-7188-7FC2-53F5-F949AB4666D7}"/>
              </a:ext>
            </a:extLst>
          </p:cNvPr>
          <p:cNvSpPr/>
          <p:nvPr/>
        </p:nvSpPr>
        <p:spPr>
          <a:xfrm>
            <a:off x="0" y="2873190"/>
            <a:ext cx="3480540" cy="72536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>
                <a:lumMod val="20000"/>
                <a:lumOff val="80000"/>
              </a:schemeClr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the </a:t>
            </a:r>
            <a:r>
              <a:rPr lang="en-US" sz="1400" b="1" dirty="0">
                <a:solidFill>
                  <a:schemeClr val="tx1"/>
                </a:solidFill>
              </a:rPr>
              <a:t>behavior</a:t>
            </a:r>
            <a:r>
              <a:rPr lang="en-US" sz="1400" dirty="0">
                <a:solidFill>
                  <a:schemeClr val="tx1"/>
                </a:solidFill>
              </a:rPr>
              <a:t> of the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and thus simulate at each time-step of the simulation. </a:t>
            </a:r>
          </a:p>
        </p:txBody>
      </p: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ECB4D921-7315-0CD4-C005-045DA48F73E2}"/>
              </a:ext>
            </a:extLst>
          </p:cNvPr>
          <p:cNvCxnSpPr>
            <a:cxnSpLocks/>
          </p:cNvCxnSpPr>
          <p:nvPr/>
        </p:nvCxnSpPr>
        <p:spPr>
          <a:xfrm>
            <a:off x="3480540" y="3475090"/>
            <a:ext cx="351149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1" y="3637400"/>
            <a:ext cx="3480540" cy="717405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</a:t>
            </a:r>
            <a:r>
              <a:rPr lang="en-US" sz="1400" dirty="0" err="1">
                <a:solidFill>
                  <a:schemeClr val="tx1"/>
                </a:solidFill>
              </a:rPr>
              <a:t>FxnBlock</a:t>
            </a:r>
            <a:r>
              <a:rPr lang="en-US" sz="1400" dirty="0">
                <a:solidFill>
                  <a:schemeClr val="tx1"/>
                </a:solidFill>
              </a:rPr>
              <a:t>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fxnname.i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8480026" y="1572546"/>
            <a:ext cx="3400689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Only necessary when the </a:t>
            </a:r>
            <a:r>
              <a:rPr lang="en-US" sz="1400" dirty="0" err="1">
                <a:solidFill>
                  <a:schemeClr val="tx1"/>
                </a:solidFill>
              </a:rPr>
              <a:t>functionblock</a:t>
            </a:r>
            <a:r>
              <a:rPr lang="en-US" sz="1400" dirty="0">
                <a:solidFill>
                  <a:schemeClr val="tx1"/>
                </a:solidFill>
              </a:rPr>
              <a:t> will be simulated individually.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80540" y="4070949"/>
            <a:ext cx="384809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1" y="4346769"/>
            <a:ext cx="3474004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when simulated individually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80540" y="4717178"/>
            <a:ext cx="384809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819093" y="3854765"/>
            <a:ext cx="6430023" cy="76891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814747" y="4570834"/>
            <a:ext cx="6392648" cy="507638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791574" y="400345"/>
            <a:ext cx="6436682" cy="4945688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FunctionName</a:t>
            </a:r>
            <a:r>
              <a:rPr lang="en-US" sz="1600" dirty="0"/>
              <a:t>(Function):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container_s</a:t>
            </a:r>
            <a:r>
              <a:rPr lang="en-US" sz="1600" dirty="0"/>
              <a:t> = </a:t>
            </a:r>
            <a:r>
              <a:rPr lang="en-US" sz="1600" dirty="0" err="1"/>
              <a:t>FunctionState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container_m</a:t>
            </a:r>
            <a:r>
              <a:rPr lang="en-US" sz="1600" dirty="0"/>
              <a:t> = </a:t>
            </a:r>
            <a:r>
              <a:rPr lang="en-US" sz="1600" dirty="0" err="1"/>
              <a:t>FunctionMode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container_t</a:t>
            </a:r>
            <a:r>
              <a:rPr lang="en-US" sz="1600" dirty="0"/>
              <a:t> = </a:t>
            </a:r>
            <a:r>
              <a:rPr lang="en-US" sz="1600" dirty="0" err="1"/>
              <a:t>FunctionTime</a:t>
            </a:r>
            <a:endParaRPr lang="en-US" sz="1600" dirty="0"/>
          </a:p>
          <a:p>
            <a:r>
              <a:rPr lang="en-US" sz="1600" dirty="0"/>
              <a:t>    flow_flowname1 = FlowClass1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flownames</a:t>
            </a:r>
            <a:r>
              <a:rPr lang="en-US" sz="1600" dirty="0"/>
              <a:t> = {“outsideflowname”:”flowname1”}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 </a:t>
            </a:r>
            <a:r>
              <a:rPr lang="en-US" sz="1600" dirty="0">
                <a:sym typeface="Wingdings" panose="05000000000000000000" pitchFamily="2" charset="2"/>
              </a:rPr>
              <a:t>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[‘</a:t>
            </a:r>
            <a:r>
              <a:rPr lang="en-US" sz="1600" dirty="0" err="1"/>
              <a:t>s’,’m</a:t>
            </a:r>
            <a:r>
              <a:rPr lang="en-US" sz="1600" dirty="0"/>
              <a:t>’]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init_block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&lt;e.g., </a:t>
            </a:r>
            <a:r>
              <a:rPr lang="en-US" sz="1600" dirty="0" err="1"/>
              <a:t>self.s.x</a:t>
            </a:r>
            <a:r>
              <a:rPr lang="en-US" sz="1600" dirty="0"/>
              <a:t> = 2.0&gt;</a:t>
            </a:r>
          </a:p>
          <a:p>
            <a:r>
              <a:rPr lang="en-US" sz="1600" dirty="0"/>
              <a:t>   def </a:t>
            </a:r>
            <a:r>
              <a:rPr lang="en-US" sz="1600" dirty="0" err="1"/>
              <a:t>static_behavior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static propagation steps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dynamic_behavior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FF"/>
                </a:highlight>
              </a:rPr>
              <a:t>Runs only in dynamic propagation steps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(e.g., </a:t>
            </a:r>
            <a:r>
              <a:rPr lang="en-US" sz="1600" dirty="0" err="1">
                <a:highlight>
                  <a:srgbClr val="00FF00"/>
                </a:highlight>
              </a:rPr>
              <a:t>self.s.state</a:t>
            </a:r>
            <a:r>
              <a:rPr lang="en-US" sz="1600" dirty="0">
                <a:highlight>
                  <a:srgbClr val="00FF00"/>
                </a:highlight>
              </a:rPr>
              <a:t>&gt;threshold) which is logged in the history and may be used to terminate simulations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find_classification</a:t>
            </a:r>
            <a:r>
              <a:rPr lang="en-US" sz="1600" dirty="0"/>
              <a:t>(self, </a:t>
            </a:r>
            <a:r>
              <a:rPr lang="en-US" sz="1600" dirty="0" err="1"/>
              <a:t>scen</a:t>
            </a:r>
            <a:r>
              <a:rPr lang="en-US" sz="1600" dirty="0"/>
              <a:t>, </a:t>
            </a:r>
            <a:r>
              <a:rPr lang="en-US" sz="1600" dirty="0" err="1"/>
              <a:t>mdlhists</a:t>
            </a:r>
            <a:r>
              <a:rPr lang="en-US" sz="1600" dirty="0"/>
              <a:t>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</p:spTree>
    <p:extLst>
      <p:ext uri="{BB962C8B-B14F-4D97-AF65-F5344CB8AC3E}">
        <p14:creationId xmlns:p14="http://schemas.microsoft.com/office/powerpoint/2010/main" val="302037013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Rectangle 11">
            <a:extLst>
              <a:ext uri="{FF2B5EF4-FFF2-40B4-BE49-F238E27FC236}">
                <a16:creationId xmlns:a16="http://schemas.microsoft.com/office/drawing/2014/main" id="{E3774B39-3B4C-D81E-872A-828DD7656DFD}"/>
              </a:ext>
            </a:extLst>
          </p:cNvPr>
          <p:cNvSpPr/>
          <p:nvPr/>
        </p:nvSpPr>
        <p:spPr>
          <a:xfrm>
            <a:off x="3926869" y="3429476"/>
            <a:ext cx="6738360" cy="117864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6" name="Rectangle 45">
            <a:extLst>
              <a:ext uri="{FF2B5EF4-FFF2-40B4-BE49-F238E27FC236}">
                <a16:creationId xmlns:a16="http://schemas.microsoft.com/office/drawing/2014/main" id="{72127004-8A7D-A358-ADEB-B3629DBFE527}"/>
              </a:ext>
            </a:extLst>
          </p:cNvPr>
          <p:cNvSpPr/>
          <p:nvPr/>
        </p:nvSpPr>
        <p:spPr>
          <a:xfrm>
            <a:off x="3902321" y="4649052"/>
            <a:ext cx="6697853" cy="843940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400" b="1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2C539D4-1CBA-B5E5-2E88-785897940B49}"/>
              </a:ext>
            </a:extLst>
          </p:cNvPr>
          <p:cNvSpPr/>
          <p:nvPr/>
        </p:nvSpPr>
        <p:spPr>
          <a:xfrm>
            <a:off x="3926869" y="2024203"/>
            <a:ext cx="6738360" cy="1478292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2CBCDC26-00E5-A3E1-F5B6-30FDC541BC9D}"/>
              </a:ext>
            </a:extLst>
          </p:cNvPr>
          <p:cNvSpPr/>
          <p:nvPr/>
        </p:nvSpPr>
        <p:spPr>
          <a:xfrm>
            <a:off x="4158792" y="1765140"/>
            <a:ext cx="2628088" cy="208826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1C026455-CAB0-7107-5E06-73B62BD22F6E}"/>
              </a:ext>
            </a:extLst>
          </p:cNvPr>
          <p:cNvSpPr/>
          <p:nvPr/>
        </p:nvSpPr>
        <p:spPr>
          <a:xfrm>
            <a:off x="4158792" y="1480201"/>
            <a:ext cx="3233595" cy="26928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790F2CA3-19A2-C7F6-C82D-20112C0EFFC8}"/>
              </a:ext>
            </a:extLst>
          </p:cNvPr>
          <p:cNvSpPr/>
          <p:nvPr/>
        </p:nvSpPr>
        <p:spPr>
          <a:xfrm>
            <a:off x="4158792" y="1256969"/>
            <a:ext cx="2177618" cy="190634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5D85A8FA-8E6E-79A7-59E0-7676B5C606A4}"/>
              </a:ext>
            </a:extLst>
          </p:cNvPr>
          <p:cNvSpPr/>
          <p:nvPr/>
        </p:nvSpPr>
        <p:spPr>
          <a:xfrm>
            <a:off x="3879737" y="919225"/>
            <a:ext cx="6738360" cy="4833744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t"/>
          <a:lstStyle/>
          <a:p>
            <a:r>
              <a:rPr lang="en-US" sz="1600" dirty="0"/>
              <a:t>class </a:t>
            </a:r>
            <a:r>
              <a:rPr lang="en-US" sz="1600" dirty="0" err="1"/>
              <a:t>ArchitectureName</a:t>
            </a:r>
            <a:r>
              <a:rPr lang="en-US" sz="1600" dirty="0"/>
              <a:t>(</a:t>
            </a:r>
            <a:r>
              <a:rPr lang="en-US" sz="1600" dirty="0" err="1"/>
              <a:t>FunctionArchitecture</a:t>
            </a:r>
            <a:r>
              <a:rPr lang="en-US" sz="1600" dirty="0"/>
              <a:t>):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container_p</a:t>
            </a:r>
            <a:r>
              <a:rPr lang="en-US" sz="1600" dirty="0"/>
              <a:t>= </a:t>
            </a:r>
            <a:r>
              <a:rPr lang="en-US" sz="1600" dirty="0" err="1"/>
              <a:t>ModelParam</a:t>
            </a:r>
            <a:endParaRPr lang="en-US" sz="1600" dirty="0"/>
          </a:p>
          <a:p>
            <a:r>
              <a:rPr lang="en-US" sz="1600" dirty="0"/>
              <a:t>    </a:t>
            </a:r>
            <a:r>
              <a:rPr lang="en-US" sz="1600" dirty="0" err="1"/>
              <a:t>default_sp</a:t>
            </a:r>
            <a:r>
              <a:rPr lang="en-US" sz="1600" dirty="0"/>
              <a:t> = {‘</a:t>
            </a:r>
            <a:r>
              <a:rPr lang="en-US" sz="1600" dirty="0" err="1"/>
              <a:t>end_time</a:t>
            </a:r>
            <a:r>
              <a:rPr lang="en-US" sz="1600" dirty="0"/>
              <a:t>’:</a:t>
            </a:r>
            <a:r>
              <a:rPr lang="en-US" sz="1600" dirty="0">
                <a:sym typeface="Wingdings" panose="05000000000000000000" pitchFamily="2" charset="2"/>
              </a:rPr>
              <a:t> 100</a:t>
            </a:r>
            <a:r>
              <a:rPr lang="en-US" sz="1600" dirty="0"/>
              <a:t>}</a:t>
            </a:r>
          </a:p>
          <a:p>
            <a:r>
              <a:rPr lang="en-US" sz="1600" dirty="0"/>
              <a:t>    </a:t>
            </a:r>
            <a:r>
              <a:rPr lang="en-US" sz="1600" dirty="0" err="1"/>
              <a:t>default_track</a:t>
            </a:r>
            <a:r>
              <a:rPr lang="en-US" sz="1600" dirty="0"/>
              <a:t> = [“</a:t>
            </a:r>
            <a:r>
              <a:rPr lang="en-US" sz="1600" dirty="0" err="1"/>
              <a:t>fxns</a:t>
            </a:r>
            <a:r>
              <a:rPr lang="en-US" sz="1600" dirty="0"/>
              <a:t>”, “flows]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    def </a:t>
            </a:r>
            <a:r>
              <a:rPr lang="en-US" sz="1600" dirty="0" err="1"/>
              <a:t>init_architecture</a:t>
            </a:r>
            <a:r>
              <a:rPr lang="en-US" sz="1600" dirty="0"/>
              <a:t>(self, **</a:t>
            </a:r>
            <a:r>
              <a:rPr lang="en-US" sz="1600" dirty="0" err="1"/>
              <a:t>kwargs</a:t>
            </a:r>
            <a:r>
              <a:rPr lang="en-US" sz="1600" dirty="0"/>
              <a:t>):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self.add_flow</a:t>
            </a:r>
            <a:r>
              <a:rPr lang="en-US" sz="1600" dirty="0"/>
              <a:t>(“</a:t>
            </a:r>
            <a:r>
              <a:rPr lang="en-US" sz="1600" dirty="0" err="1"/>
              <a:t>flowname</a:t>
            </a:r>
            <a:r>
              <a:rPr lang="en-US" sz="1600" dirty="0"/>
              <a:t>”, </a:t>
            </a:r>
            <a:r>
              <a:rPr lang="en-US" sz="1600" dirty="0" err="1"/>
              <a:t>FlowClass</a:t>
            </a:r>
            <a:r>
              <a:rPr lang="en-US" sz="1600" dirty="0"/>
              <a:t>)</a:t>
            </a:r>
          </a:p>
          <a:p>
            <a:r>
              <a:rPr lang="en-US" sz="1600" dirty="0"/>
              <a:t>        …</a:t>
            </a:r>
          </a:p>
          <a:p>
            <a:r>
              <a:rPr lang="en-US" sz="1600" dirty="0"/>
              <a:t>        </a:t>
            </a:r>
            <a:r>
              <a:rPr lang="en-US" sz="1600" dirty="0" err="1"/>
              <a:t>self.add_fxn</a:t>
            </a:r>
            <a:r>
              <a:rPr lang="en-US" sz="1600" dirty="0"/>
              <a:t>(“</a:t>
            </a:r>
            <a:r>
              <a:rPr lang="en-US" sz="1600" dirty="0" err="1"/>
              <a:t>functionname</a:t>
            </a:r>
            <a:r>
              <a:rPr lang="en-US" sz="1600" dirty="0"/>
              <a:t>”, </a:t>
            </a:r>
            <a:r>
              <a:rPr lang="en-US" sz="1600" dirty="0" err="1"/>
              <a:t>FunctionClass</a:t>
            </a:r>
            <a:r>
              <a:rPr lang="en-US" sz="1600" dirty="0"/>
              <a:t>, “flowname1”, “flowname2”)</a:t>
            </a:r>
          </a:p>
          <a:p>
            <a:r>
              <a:rPr lang="en-US" sz="1600" dirty="0"/>
              <a:t>        …</a:t>
            </a:r>
          </a:p>
          <a:p>
            <a:endParaRPr lang="en-US" sz="1600" dirty="0"/>
          </a:p>
          <a:p>
            <a:r>
              <a:rPr lang="en-US" sz="1600" dirty="0"/>
              <a:t>def </a:t>
            </a:r>
            <a:r>
              <a:rPr lang="en-US" sz="1600" dirty="0" err="1"/>
              <a:t>indicate_XXX</a:t>
            </a:r>
            <a:r>
              <a:rPr lang="en-US" sz="1600" dirty="0"/>
              <a:t>(self):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Conditional statement </a:t>
            </a:r>
          </a:p>
          <a:p>
            <a:r>
              <a:rPr lang="en-US" sz="1600" dirty="0"/>
              <a:t>        </a:t>
            </a:r>
            <a:r>
              <a:rPr lang="en-US" sz="1600" dirty="0">
                <a:highlight>
                  <a:srgbClr val="00FF00"/>
                </a:highlight>
              </a:rPr>
              <a:t>(e.g., </a:t>
            </a:r>
            <a:r>
              <a:rPr lang="en-US" sz="1600" dirty="0" err="1">
                <a:highlight>
                  <a:srgbClr val="00FF00"/>
                </a:highlight>
              </a:rPr>
              <a:t>self.fxns</a:t>
            </a:r>
            <a:r>
              <a:rPr lang="en-US" sz="1600" dirty="0">
                <a:highlight>
                  <a:srgbClr val="00FF00"/>
                </a:highlight>
              </a:rPr>
              <a:t>[“</a:t>
            </a:r>
            <a:r>
              <a:rPr lang="en-US" sz="1600" dirty="0" err="1">
                <a:highlight>
                  <a:srgbClr val="00FF00"/>
                </a:highlight>
              </a:rPr>
              <a:t>functionname</a:t>
            </a:r>
            <a:r>
              <a:rPr lang="en-US" sz="1600" dirty="0">
                <a:highlight>
                  <a:srgbClr val="00FF00"/>
                </a:highlight>
              </a:rPr>
              <a:t>”].</a:t>
            </a:r>
            <a:r>
              <a:rPr lang="en-US" sz="1600" dirty="0" err="1">
                <a:highlight>
                  <a:srgbClr val="00FF00"/>
                </a:highlight>
              </a:rPr>
              <a:t>s.state</a:t>
            </a:r>
            <a:r>
              <a:rPr lang="en-US" sz="1600" dirty="0">
                <a:highlight>
                  <a:srgbClr val="00FF00"/>
                </a:highlight>
              </a:rPr>
              <a:t>&gt;threshold)</a:t>
            </a:r>
          </a:p>
          <a:p>
            <a:r>
              <a:rPr lang="en-US" sz="1600" dirty="0">
                <a:highlight>
                  <a:srgbClr val="00FF00"/>
                </a:highlight>
              </a:rPr>
              <a:t> which is logged in the history and may be used to terminate simulations</a:t>
            </a:r>
          </a:p>
          <a:p>
            <a:r>
              <a:rPr lang="en-US" sz="1600" dirty="0"/>
              <a:t>    </a:t>
            </a:r>
          </a:p>
          <a:p>
            <a:r>
              <a:rPr lang="en-US" sz="1600" dirty="0"/>
              <a:t>def </a:t>
            </a:r>
            <a:r>
              <a:rPr lang="en-US" sz="1600" dirty="0" err="1"/>
              <a:t>find_classification</a:t>
            </a:r>
            <a:r>
              <a:rPr lang="en-US" sz="1600" dirty="0"/>
              <a:t>(self, </a:t>
            </a:r>
            <a:r>
              <a:rPr lang="en-US" sz="1600" dirty="0" err="1"/>
              <a:t>scen</a:t>
            </a:r>
            <a:r>
              <a:rPr lang="en-US" sz="1600" dirty="0"/>
              <a:t>, </a:t>
            </a:r>
            <a:r>
              <a:rPr lang="en-US" sz="1600" dirty="0" err="1"/>
              <a:t>mdlhists</a:t>
            </a:r>
            <a:r>
              <a:rPr lang="en-US" sz="1600" dirty="0"/>
              <a:t>):</a:t>
            </a:r>
          </a:p>
          <a:p>
            <a:r>
              <a:rPr lang="en-US" sz="1600" dirty="0">
                <a:highlight>
                  <a:srgbClr val="E997E9"/>
                </a:highlight>
              </a:rPr>
              <a:t>        Returns a Result dictionary (calculated at completion)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FF99E59A-7941-6350-EE6B-CB334F86800C}"/>
              </a:ext>
            </a:extLst>
          </p:cNvPr>
          <p:cNvSpPr/>
          <p:nvPr/>
        </p:nvSpPr>
        <p:spPr>
          <a:xfrm>
            <a:off x="7917287" y="1646681"/>
            <a:ext cx="4076593" cy="940685"/>
          </a:xfrm>
          <a:prstGeom prst="rect">
            <a:avLst/>
          </a:prstGeom>
          <a:solidFill>
            <a:schemeClr val="accent2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Specifies </a:t>
            </a:r>
            <a:r>
              <a:rPr lang="en-US" sz="1400" b="1" dirty="0">
                <a:solidFill>
                  <a:schemeClr val="tx1"/>
                </a:solidFill>
              </a:rPr>
              <a:t>what should be tracked</a:t>
            </a:r>
            <a:r>
              <a:rPr lang="en-US" sz="1400" dirty="0">
                <a:solidFill>
                  <a:schemeClr val="tx1"/>
                </a:solidFill>
              </a:rPr>
              <a:t> in the Model history by default. May be a </a:t>
            </a:r>
            <a:r>
              <a:rPr lang="en-US" sz="1400" dirty="0" err="1">
                <a:solidFill>
                  <a:schemeClr val="tx1"/>
                </a:solidFill>
              </a:rPr>
              <a:t>dict</a:t>
            </a:r>
            <a:r>
              <a:rPr lang="en-US" sz="1400" dirty="0">
                <a:solidFill>
                  <a:schemeClr val="tx1"/>
                </a:solidFill>
              </a:rPr>
              <a:t> ({</a:t>
            </a:r>
            <a:r>
              <a:rPr lang="en-US" sz="1400" dirty="0" err="1">
                <a:solidFill>
                  <a:schemeClr val="tx1"/>
                </a:solidFill>
              </a:rPr>
              <a:t>role:value</a:t>
            </a:r>
            <a:r>
              <a:rPr lang="en-US" sz="1400" dirty="0">
                <a:solidFill>
                  <a:schemeClr val="tx1"/>
                </a:solidFill>
              </a:rPr>
              <a:t>}), list ([role1, role2]), or string (“</a:t>
            </a:r>
            <a:r>
              <a:rPr lang="en-US" sz="1400" dirty="0" err="1">
                <a:solidFill>
                  <a:schemeClr val="tx1"/>
                </a:solidFill>
              </a:rPr>
              <a:t>all”,”none</a:t>
            </a:r>
            <a:r>
              <a:rPr lang="en-US" sz="1400" dirty="0">
                <a:solidFill>
                  <a:schemeClr val="tx1"/>
                </a:solidFill>
              </a:rPr>
              <a:t>”, </a:t>
            </a:r>
            <a:r>
              <a:rPr lang="en-US" sz="1400" dirty="0" err="1">
                <a:solidFill>
                  <a:schemeClr val="tx1"/>
                </a:solidFill>
              </a:rPr>
              <a:t>etc</a:t>
            </a:r>
            <a:r>
              <a:rPr lang="en-US" sz="1400" dirty="0">
                <a:solidFill>
                  <a:schemeClr val="tx1"/>
                </a:solidFill>
              </a:rPr>
              <a:t>). Overwritten by the track option in propagate. </a:t>
            </a: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0D391646-A2EB-6DB7-673E-EBCE48A81170}"/>
              </a:ext>
            </a:extLst>
          </p:cNvPr>
          <p:cNvSpPr/>
          <p:nvPr/>
        </p:nvSpPr>
        <p:spPr>
          <a:xfrm>
            <a:off x="7391562" y="1200510"/>
            <a:ext cx="4602318" cy="488526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Points to a Parameter representing immutable model characteristics instantiated at the start of the simulation</a:t>
            </a: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1F890D35-88DD-C827-1F33-F89FED5D13D0}"/>
              </a:ext>
            </a:extLst>
          </p:cNvPr>
          <p:cNvSpPr/>
          <p:nvPr/>
        </p:nvSpPr>
        <p:spPr>
          <a:xfrm>
            <a:off x="206463" y="2237173"/>
            <a:ext cx="3505864" cy="1265321"/>
          </a:xfrm>
          <a:prstGeom prst="rect">
            <a:avLst/>
          </a:prstGeom>
          <a:solidFill>
            <a:schemeClr val="bg2">
              <a:lumMod val="9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Method to </a:t>
            </a:r>
            <a:r>
              <a:rPr lang="en-US" sz="1400" b="1" dirty="0">
                <a:solidFill>
                  <a:schemeClr val="tx1"/>
                </a:solidFill>
              </a:rPr>
              <a:t>instantiate the model and define its structure:</a:t>
            </a:r>
            <a:r>
              <a:rPr lang="en-US" sz="1400" dirty="0">
                <a:solidFill>
                  <a:schemeClr val="tx1"/>
                </a:solidFill>
              </a:rPr>
              <a:t>,</a:t>
            </a:r>
          </a:p>
          <a:p>
            <a:pPr marL="285750" indent="-285750">
              <a:buFontTx/>
              <a:buChar char="-"/>
            </a:pPr>
            <a:r>
              <a:rPr lang="en-US" sz="1400" b="1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add_flow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flow</a:t>
            </a:r>
          </a:p>
          <a:p>
            <a:pPr marL="285750" indent="-285750">
              <a:buFontTx/>
              <a:buChar char="-"/>
            </a:pPr>
            <a:r>
              <a:rPr lang="en-US" sz="1400" dirty="0">
                <a:solidFill>
                  <a:schemeClr val="tx1"/>
                </a:solidFill>
              </a:rPr>
              <a:t>.</a:t>
            </a:r>
            <a:r>
              <a:rPr lang="en-US" sz="1400" b="1" dirty="0" err="1">
                <a:solidFill>
                  <a:schemeClr val="tx1"/>
                </a:solidFill>
              </a:rPr>
              <a:t>add_fxn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is used to instantiate a function and attach connected flows</a:t>
            </a:r>
          </a:p>
        </p:txBody>
      </p:sp>
      <p:cxnSp>
        <p:nvCxnSpPr>
          <p:cNvPr id="18" name="Straight Arrow Connector 17">
            <a:extLst>
              <a:ext uri="{FF2B5EF4-FFF2-40B4-BE49-F238E27FC236}">
                <a16:creationId xmlns:a16="http://schemas.microsoft.com/office/drawing/2014/main" id="{C412D98A-A8CB-E5EE-CD28-4B2D28CA3DD0}"/>
              </a:ext>
            </a:extLst>
          </p:cNvPr>
          <p:cNvCxnSpPr>
            <a:cxnSpLocks/>
          </p:cNvCxnSpPr>
          <p:nvPr/>
        </p:nvCxnSpPr>
        <p:spPr>
          <a:xfrm flipH="1">
            <a:off x="6550429" y="1391515"/>
            <a:ext cx="841131" cy="0"/>
          </a:xfrm>
          <a:prstGeom prst="straightConnector1">
            <a:avLst/>
          </a:prstGeom>
          <a:ln w="381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331E180F-8F33-EF2F-BF23-D21BBB7BD54A}"/>
              </a:ext>
            </a:extLst>
          </p:cNvPr>
          <p:cNvCxnSpPr>
            <a:cxnSpLocks/>
          </p:cNvCxnSpPr>
          <p:nvPr/>
        </p:nvCxnSpPr>
        <p:spPr>
          <a:xfrm>
            <a:off x="6868160" y="1865950"/>
            <a:ext cx="1049127" cy="0"/>
          </a:xfrm>
          <a:prstGeom prst="straightConnector1">
            <a:avLst/>
          </a:prstGeom>
          <a:ln w="38100"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EA0BCC97-D1D8-DF39-176F-86523512AC28}"/>
              </a:ext>
            </a:extLst>
          </p:cNvPr>
          <p:cNvCxnSpPr>
            <a:cxnSpLocks/>
          </p:cNvCxnSpPr>
          <p:nvPr/>
        </p:nvCxnSpPr>
        <p:spPr>
          <a:xfrm>
            <a:off x="3561634" y="1578909"/>
            <a:ext cx="558044" cy="11653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8FFE40E2-32A7-0D24-42D4-DDDE4CCAA3E9}"/>
              </a:ext>
            </a:extLst>
          </p:cNvPr>
          <p:cNvCxnSpPr>
            <a:cxnSpLocks/>
          </p:cNvCxnSpPr>
          <p:nvPr/>
        </p:nvCxnSpPr>
        <p:spPr>
          <a:xfrm>
            <a:off x="3655541" y="2976800"/>
            <a:ext cx="302149" cy="0"/>
          </a:xfrm>
          <a:prstGeom prst="straightConnector1">
            <a:avLst/>
          </a:prstGeom>
          <a:ln w="38100"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0C53CCF7-9DEF-5A5C-C935-E0DC29EA5CAC}"/>
              </a:ext>
            </a:extLst>
          </p:cNvPr>
          <p:cNvSpPr/>
          <p:nvPr/>
        </p:nvSpPr>
        <p:spPr>
          <a:xfrm>
            <a:off x="206463" y="3560309"/>
            <a:ext cx="3214503" cy="740651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These methods define Model </a:t>
            </a:r>
            <a:r>
              <a:rPr lang="en-US" sz="1400" b="1" dirty="0">
                <a:solidFill>
                  <a:schemeClr val="tx1"/>
                </a:solidFill>
              </a:rPr>
              <a:t>indicators</a:t>
            </a:r>
            <a:r>
              <a:rPr lang="en-US" sz="1400" dirty="0">
                <a:solidFill>
                  <a:schemeClr val="tx1"/>
                </a:solidFill>
              </a:rPr>
              <a:t> and are called/tracked during simulation (in </a:t>
            </a:r>
            <a:r>
              <a:rPr lang="en-US" sz="1400" dirty="0" err="1">
                <a:solidFill>
                  <a:schemeClr val="tx1"/>
                </a:solidFill>
              </a:rPr>
              <a:t>modelname.i</a:t>
            </a:r>
            <a:r>
              <a:rPr lang="en-US" sz="1400" dirty="0">
                <a:solidFill>
                  <a:schemeClr val="tx1"/>
                </a:solidFill>
              </a:rPr>
              <a:t>)</a:t>
            </a:r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8CDCE0CD-812F-C5E1-0CB4-58D9C56432A5}"/>
              </a:ext>
            </a:extLst>
          </p:cNvPr>
          <p:cNvSpPr/>
          <p:nvPr/>
        </p:nvSpPr>
        <p:spPr>
          <a:xfrm>
            <a:off x="206463" y="1049485"/>
            <a:ext cx="3355171" cy="74065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Default </a:t>
            </a:r>
            <a:r>
              <a:rPr lang="en-US" sz="1400" b="1" dirty="0">
                <a:solidFill>
                  <a:schemeClr val="tx1"/>
                </a:solidFill>
              </a:rPr>
              <a:t>keyword arguments for </a:t>
            </a:r>
            <a:r>
              <a:rPr lang="en-US" sz="1400" b="1" dirty="0" err="1">
                <a:solidFill>
                  <a:schemeClr val="tx1"/>
                </a:solidFill>
              </a:rPr>
              <a:t>SimParam</a:t>
            </a:r>
            <a:r>
              <a:rPr lang="en-US" sz="1400" dirty="0">
                <a:solidFill>
                  <a:schemeClr val="tx1"/>
                </a:solidFill>
              </a:rPr>
              <a:t>. Defines max time of the simulation, along with phases, timestep, units, etc.</a:t>
            </a:r>
          </a:p>
        </p:txBody>
      </p:sp>
      <p:cxnSp>
        <p:nvCxnSpPr>
          <p:cNvPr id="44" name="Straight Arrow Connector 43">
            <a:extLst>
              <a:ext uri="{FF2B5EF4-FFF2-40B4-BE49-F238E27FC236}">
                <a16:creationId xmlns:a16="http://schemas.microsoft.com/office/drawing/2014/main" id="{2F39350D-8555-F1AE-2F34-766C9EE33104}"/>
              </a:ext>
            </a:extLst>
          </p:cNvPr>
          <p:cNvCxnSpPr>
            <a:cxnSpLocks/>
          </p:cNvCxnSpPr>
          <p:nvPr/>
        </p:nvCxnSpPr>
        <p:spPr>
          <a:xfrm>
            <a:off x="3418989" y="3995763"/>
            <a:ext cx="538701" cy="0"/>
          </a:xfrm>
          <a:prstGeom prst="straightConnector1">
            <a:avLst/>
          </a:prstGeom>
          <a:ln w="3810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Rectangle 44">
            <a:extLst>
              <a:ext uri="{FF2B5EF4-FFF2-40B4-BE49-F238E27FC236}">
                <a16:creationId xmlns:a16="http://schemas.microsoft.com/office/drawing/2014/main" id="{D45EAE9F-3FFE-CF4A-26AA-8D2A61746450}"/>
              </a:ext>
            </a:extLst>
          </p:cNvPr>
          <p:cNvSpPr/>
          <p:nvPr/>
        </p:nvSpPr>
        <p:spPr>
          <a:xfrm>
            <a:off x="204486" y="4698879"/>
            <a:ext cx="3214503" cy="665117"/>
          </a:xfrm>
          <a:prstGeom prst="rect">
            <a:avLst/>
          </a:prstGeom>
          <a:solidFill>
            <a:srgbClr val="F1D9F1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>
                <a:solidFill>
                  <a:schemeClr val="tx1"/>
                </a:solidFill>
              </a:rPr>
              <a:t>This method defines the Result to be returned </a:t>
            </a:r>
            <a:r>
              <a:rPr lang="en-US" sz="1400" b="1" dirty="0">
                <a:solidFill>
                  <a:schemeClr val="tx1"/>
                </a:solidFill>
              </a:rPr>
              <a:t> </a:t>
            </a:r>
            <a:r>
              <a:rPr lang="en-US" sz="1400" dirty="0">
                <a:solidFill>
                  <a:schemeClr val="tx1"/>
                </a:solidFill>
              </a:rPr>
              <a:t>by the model.</a:t>
            </a:r>
          </a:p>
        </p:txBody>
      </p:sp>
      <p:cxnSp>
        <p:nvCxnSpPr>
          <p:cNvPr id="47" name="Straight Arrow Connector 46">
            <a:extLst>
              <a:ext uri="{FF2B5EF4-FFF2-40B4-BE49-F238E27FC236}">
                <a16:creationId xmlns:a16="http://schemas.microsoft.com/office/drawing/2014/main" id="{63F352AD-414C-473F-B963-608E7ABC775D}"/>
              </a:ext>
            </a:extLst>
          </p:cNvPr>
          <p:cNvCxnSpPr>
            <a:cxnSpLocks/>
          </p:cNvCxnSpPr>
          <p:nvPr/>
        </p:nvCxnSpPr>
        <p:spPr>
          <a:xfrm>
            <a:off x="3439456" y="5047698"/>
            <a:ext cx="538701" cy="0"/>
          </a:xfrm>
          <a:prstGeom prst="straightConnector1">
            <a:avLst/>
          </a:prstGeom>
          <a:ln w="38100">
            <a:solidFill>
              <a:srgbClr val="E890E8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2750176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Graphic 6" descr="Puzzle with solid fill">
            <a:extLst>
              <a:ext uri="{FF2B5EF4-FFF2-40B4-BE49-F238E27FC236}">
                <a16:creationId xmlns:a16="http://schemas.microsoft.com/office/drawing/2014/main" id="{DA0E0B71-A98D-B995-DDF2-253CF5BEF0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2081368" y="2029461"/>
            <a:ext cx="1864982" cy="186498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A97204D-DFB5-F93C-D662-481BFB6A3CDF}"/>
              </a:ext>
            </a:extLst>
          </p:cNvPr>
          <p:cNvSpPr txBox="1"/>
          <p:nvPr/>
        </p:nvSpPr>
        <p:spPr>
          <a:xfrm>
            <a:off x="2556233" y="3862046"/>
            <a:ext cx="9152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Flexible</a:t>
            </a:r>
          </a:p>
        </p:txBody>
      </p:sp>
      <p:pic>
        <p:nvPicPr>
          <p:cNvPr id="10" name="Graphic 9" descr="Rocket with solid fill">
            <a:extLst>
              <a:ext uri="{FF2B5EF4-FFF2-40B4-BE49-F238E27FC236}">
                <a16:creationId xmlns:a16="http://schemas.microsoft.com/office/drawing/2014/main" id="{772436F9-6958-3152-D093-73CA42DAD7D1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4877509" y="2029461"/>
            <a:ext cx="1783080" cy="178308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F1F6AD1F-3A57-9725-EC9F-D9DF530E661D}"/>
              </a:ext>
            </a:extLst>
          </p:cNvPr>
          <p:cNvSpPr txBox="1"/>
          <p:nvPr/>
        </p:nvSpPr>
        <p:spPr>
          <a:xfrm>
            <a:off x="5245284" y="3858262"/>
            <a:ext cx="10475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Powerful</a:t>
            </a:r>
          </a:p>
        </p:txBody>
      </p:sp>
      <p:pic>
        <p:nvPicPr>
          <p:cNvPr id="13" name="Graphic 12" descr="Workflow with solid fill">
            <a:extLst>
              <a:ext uri="{FF2B5EF4-FFF2-40B4-BE49-F238E27FC236}">
                <a16:creationId xmlns:a16="http://schemas.microsoft.com/office/drawing/2014/main" id="{A17820C9-5CBF-52CA-A3CE-A45C05C244D4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7"/>
              </a:ext>
            </a:extLst>
          </a:blip>
          <a:stretch>
            <a:fillRect/>
          </a:stretch>
        </p:blipFill>
        <p:spPr>
          <a:xfrm>
            <a:off x="7591749" y="2029461"/>
            <a:ext cx="1864982" cy="186498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D48E9C69-C27B-67D7-C5AA-09000679A8C8}"/>
              </a:ext>
            </a:extLst>
          </p:cNvPr>
          <p:cNvSpPr txBox="1"/>
          <p:nvPr/>
        </p:nvSpPr>
        <p:spPr>
          <a:xfrm>
            <a:off x="8042538" y="3862046"/>
            <a:ext cx="96340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b="1" dirty="0"/>
              <a:t>Efficient</a:t>
            </a:r>
          </a:p>
        </p:txBody>
      </p:sp>
    </p:spTree>
    <p:extLst>
      <p:ext uri="{BB962C8B-B14F-4D97-AF65-F5344CB8AC3E}">
        <p14:creationId xmlns:p14="http://schemas.microsoft.com/office/powerpoint/2010/main" val="159198943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B59A4A6D-FA4F-6B05-650E-6FC0997F5E87}"/>
              </a:ext>
            </a:extLst>
          </p:cNvPr>
          <p:cNvSpPr/>
          <p:nvPr/>
        </p:nvSpPr>
        <p:spPr>
          <a:xfrm>
            <a:off x="5331357" y="2461552"/>
            <a:ext cx="632024" cy="258689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3848C8EA-493E-4681-AFC6-8978FF882C24}"/>
              </a:ext>
            </a:extLst>
          </p:cNvPr>
          <p:cNvCxnSpPr>
            <a:cxnSpLocks/>
          </p:cNvCxnSpPr>
          <p:nvPr/>
        </p:nvCxnSpPr>
        <p:spPr>
          <a:xfrm>
            <a:off x="1384734" y="1385755"/>
            <a:ext cx="0" cy="4380614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700FD721-12A0-4641-9A34-F02F0357B324}"/>
              </a:ext>
            </a:extLst>
          </p:cNvPr>
          <p:cNvCxnSpPr>
            <a:cxnSpLocks/>
          </p:cNvCxnSpPr>
          <p:nvPr/>
        </p:nvCxnSpPr>
        <p:spPr>
          <a:xfrm flipH="1">
            <a:off x="977154" y="5504100"/>
            <a:ext cx="6248399" cy="0"/>
          </a:xfrm>
          <a:prstGeom prst="line">
            <a:avLst/>
          </a:prstGeom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80AD7AC-0DB7-4C69-994E-3803ABCB0DCC}"/>
              </a:ext>
            </a:extLst>
          </p:cNvPr>
          <p:cNvCxnSpPr>
            <a:cxnSpLocks/>
          </p:cNvCxnSpPr>
          <p:nvPr/>
        </p:nvCxnSpPr>
        <p:spPr>
          <a:xfrm flipH="1">
            <a:off x="1384734" y="2787537"/>
            <a:ext cx="1360967" cy="0"/>
          </a:xfrm>
          <a:prstGeom prst="line">
            <a:avLst/>
          </a:prstGeom>
          <a:ln w="38100">
            <a:solidFill>
              <a:schemeClr val="accent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1713E66B-2A49-4C7E-A2C0-BE309A27E4F7}"/>
              </a:ext>
            </a:extLst>
          </p:cNvPr>
          <p:cNvCxnSpPr>
            <a:cxnSpLocks/>
          </p:cNvCxnSpPr>
          <p:nvPr/>
        </p:nvCxnSpPr>
        <p:spPr>
          <a:xfrm flipH="1">
            <a:off x="2745703" y="2780448"/>
            <a:ext cx="1" cy="1858869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D2684F00-20D1-4D9E-9AC5-CB340D18319C}"/>
              </a:ext>
            </a:extLst>
          </p:cNvPr>
          <p:cNvCxnSpPr>
            <a:cxnSpLocks/>
          </p:cNvCxnSpPr>
          <p:nvPr/>
        </p:nvCxnSpPr>
        <p:spPr>
          <a:xfrm flipH="1">
            <a:off x="1055126" y="4171486"/>
            <a:ext cx="6333459" cy="0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FB8CB440-A52B-4F6E-AD50-917A9C2CE46D}"/>
              </a:ext>
            </a:extLst>
          </p:cNvPr>
          <p:cNvCxnSpPr>
            <a:cxnSpLocks/>
          </p:cNvCxnSpPr>
          <p:nvPr/>
        </p:nvCxnSpPr>
        <p:spPr>
          <a:xfrm flipH="1" flipV="1">
            <a:off x="2745702" y="4639317"/>
            <a:ext cx="2758483" cy="1527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1A17A68A-0E67-4E8E-9F96-199153A60EAA}"/>
              </a:ext>
            </a:extLst>
          </p:cNvPr>
          <p:cNvCxnSpPr>
            <a:cxnSpLocks/>
          </p:cNvCxnSpPr>
          <p:nvPr/>
        </p:nvCxnSpPr>
        <p:spPr>
          <a:xfrm flipH="1" flipV="1">
            <a:off x="2745702" y="2787537"/>
            <a:ext cx="404037" cy="92234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Straight Connector 25">
            <a:extLst>
              <a:ext uri="{FF2B5EF4-FFF2-40B4-BE49-F238E27FC236}">
                <a16:creationId xmlns:a16="http://schemas.microsoft.com/office/drawing/2014/main" id="{F8A0C75D-FEC4-4479-B303-907B449F1F43}"/>
              </a:ext>
            </a:extLst>
          </p:cNvPr>
          <p:cNvCxnSpPr>
            <a:cxnSpLocks/>
          </p:cNvCxnSpPr>
          <p:nvPr/>
        </p:nvCxnSpPr>
        <p:spPr>
          <a:xfrm flipV="1">
            <a:off x="3149739" y="3679486"/>
            <a:ext cx="2512384" cy="30398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Straight Connector 27">
            <a:extLst>
              <a:ext uri="{FF2B5EF4-FFF2-40B4-BE49-F238E27FC236}">
                <a16:creationId xmlns:a16="http://schemas.microsoft.com/office/drawing/2014/main" id="{09378DA1-1609-449C-A348-4FF986CA930A}"/>
              </a:ext>
            </a:extLst>
          </p:cNvPr>
          <p:cNvCxnSpPr>
            <a:cxnSpLocks/>
          </p:cNvCxnSpPr>
          <p:nvPr/>
        </p:nvCxnSpPr>
        <p:spPr>
          <a:xfrm flipH="1">
            <a:off x="1384734" y="3134813"/>
            <a:ext cx="4908698" cy="2406503"/>
          </a:xfrm>
          <a:prstGeom prst="line">
            <a:avLst/>
          </a:prstGeom>
          <a:ln w="38100">
            <a:solidFill>
              <a:srgbClr val="FF0000"/>
            </a:solidFill>
            <a:prstDash val="sysDot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F98D0017-3703-4F17-9FEA-71C7E0F07544}"/>
              </a:ext>
            </a:extLst>
          </p:cNvPr>
          <p:cNvCxnSpPr>
            <a:cxnSpLocks/>
          </p:cNvCxnSpPr>
          <p:nvPr/>
        </p:nvCxnSpPr>
        <p:spPr>
          <a:xfrm flipV="1">
            <a:off x="4747279" y="2891546"/>
            <a:ext cx="877188" cy="830315"/>
          </a:xfrm>
          <a:prstGeom prst="line">
            <a:avLst/>
          </a:prstGeom>
          <a:ln w="38100">
            <a:solidFill>
              <a:srgbClr val="FE7F00">
                <a:alpha val="61961"/>
              </a:srgbClr>
            </a:solidFill>
            <a:prstDash val="sys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B12D252-CD2A-464D-957B-5BF91B28DFF9}"/>
              </a:ext>
            </a:extLst>
          </p:cNvPr>
          <p:cNvSpPr txBox="1"/>
          <p:nvPr/>
        </p:nvSpPr>
        <p:spPr>
          <a:xfrm>
            <a:off x="290553" y="3785928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Robustness Safety Threshold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91F251B9-2313-41E2-BB3B-9DC881291524}"/>
              </a:ext>
            </a:extLst>
          </p:cNvPr>
          <p:cNvSpPr txBox="1"/>
          <p:nvPr/>
        </p:nvSpPr>
        <p:spPr>
          <a:xfrm>
            <a:off x="1467328" y="4718090"/>
            <a:ext cx="3067493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/>
              <a:t>Recovery Time Safety Threshold</a:t>
            </a:r>
          </a:p>
        </p:txBody>
      </p:sp>
      <p:sp>
        <p:nvSpPr>
          <p:cNvPr id="39" name="Explosion: 8 Points 38">
            <a:extLst>
              <a:ext uri="{FF2B5EF4-FFF2-40B4-BE49-F238E27FC236}">
                <a16:creationId xmlns:a16="http://schemas.microsoft.com/office/drawing/2014/main" id="{C37E24B3-0D3D-4566-9940-744CBC27DDDD}"/>
              </a:ext>
            </a:extLst>
          </p:cNvPr>
          <p:cNvSpPr/>
          <p:nvPr/>
        </p:nvSpPr>
        <p:spPr>
          <a:xfrm>
            <a:off x="5426325" y="4449192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0" name="Explosion: 8 Points 39">
            <a:extLst>
              <a:ext uri="{FF2B5EF4-FFF2-40B4-BE49-F238E27FC236}">
                <a16:creationId xmlns:a16="http://schemas.microsoft.com/office/drawing/2014/main" id="{7217CDF7-C7AA-4A65-99F4-485155D83140}"/>
              </a:ext>
            </a:extLst>
          </p:cNvPr>
          <p:cNvSpPr/>
          <p:nvPr/>
        </p:nvSpPr>
        <p:spPr>
          <a:xfrm>
            <a:off x="5432526" y="3516979"/>
            <a:ext cx="425303" cy="409763"/>
          </a:xfrm>
          <a:prstGeom prst="irregularSeal1">
            <a:avLst/>
          </a:prstGeom>
          <a:solidFill>
            <a:schemeClr val="accent2"/>
          </a:solidFill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E25B9684-2968-4453-BF0F-8E3C96CC5821}"/>
              </a:ext>
            </a:extLst>
          </p:cNvPr>
          <p:cNvSpPr/>
          <p:nvPr/>
        </p:nvSpPr>
        <p:spPr>
          <a:xfrm>
            <a:off x="5481038" y="2737467"/>
            <a:ext cx="315876" cy="318798"/>
          </a:xfrm>
          <a:prstGeom prst="ellipse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D54CFF-F3D1-42DE-98AE-DB0FCB713DBC}"/>
              </a:ext>
            </a:extLst>
          </p:cNvPr>
          <p:cNvSpPr txBox="1"/>
          <p:nvPr/>
        </p:nvSpPr>
        <p:spPr>
          <a:xfrm>
            <a:off x="5173025" y="3828036"/>
            <a:ext cx="1839432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Unsafe Disruptions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8D4EA7D-F715-7E6E-D3F9-08DDD4089B35}"/>
              </a:ext>
            </a:extLst>
          </p:cNvPr>
          <p:cNvSpPr txBox="1"/>
          <p:nvPr/>
        </p:nvSpPr>
        <p:spPr>
          <a:xfrm>
            <a:off x="1549539" y="1042709"/>
            <a:ext cx="4302088" cy="707886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Resilience means taking  a </a:t>
            </a:r>
            <a:r>
              <a:rPr lang="en-US" sz="2000" b="1" dirty="0">
                <a:latin typeface="Arial Nova" panose="020B0604020202020204" pitchFamily="34" charset="0"/>
              </a:rPr>
              <a:t>dynamic understanding of risk/safety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BECD600-8846-AB22-19A4-A900EDCFB37E}"/>
              </a:ext>
            </a:extLst>
          </p:cNvPr>
          <p:cNvSpPr txBox="1"/>
          <p:nvPr/>
        </p:nvSpPr>
        <p:spPr>
          <a:xfrm>
            <a:off x="4713556" y="2438349"/>
            <a:ext cx="2046361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Safe Disruptions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09EC55-A97D-3D35-A50D-2E3523828561}"/>
              </a:ext>
            </a:extLst>
          </p:cNvPr>
          <p:cNvSpPr txBox="1"/>
          <p:nvPr/>
        </p:nvSpPr>
        <p:spPr>
          <a:xfrm>
            <a:off x="4817021" y="2018914"/>
            <a:ext cx="183943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b="1" dirty="0">
                <a:solidFill>
                  <a:schemeClr val="accent1"/>
                </a:solidFill>
              </a:rPr>
              <a:t>Risk Outcomes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8FCA1C-7C8E-FD4B-76AD-0A82D09B5957}"/>
              </a:ext>
            </a:extLst>
          </p:cNvPr>
          <p:cNvSpPr txBox="1"/>
          <p:nvPr/>
        </p:nvSpPr>
        <p:spPr>
          <a:xfrm>
            <a:off x="6639438" y="1690062"/>
            <a:ext cx="5148372" cy="3477875"/>
          </a:xfrm>
          <a:prstGeom prst="rect">
            <a:avLst/>
          </a:prstGeom>
          <a:solidFill>
            <a:schemeClr val="bg1">
              <a:lumMod val="85000"/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Arial Nova" panose="020B0604020202020204" pitchFamily="34" charset="0"/>
              </a:rPr>
              <a:t>Considering resilience is important when our system has dynamic attributes, e.g.: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The system state changes over time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position, velocity, </a:t>
            </a:r>
            <a:r>
              <a:rPr lang="en-US" sz="2000" dirty="0" err="1">
                <a:latin typeface="Arial Nova" panose="020B0604020202020204" pitchFamily="34" charset="0"/>
              </a:rPr>
              <a:t>etc</a:t>
            </a:r>
            <a:r>
              <a:rPr lang="en-US" sz="2000" dirty="0">
                <a:latin typeface="Arial Nova" panose="020B0604020202020204" pitchFamily="34" charset="0"/>
              </a:rPr>
              <a:t>)</a:t>
            </a:r>
          </a:p>
          <a:p>
            <a:pPr marL="342900" indent="-342900">
              <a:buFontTx/>
              <a:buChar char="-"/>
            </a:pPr>
            <a:r>
              <a:rPr lang="en-US" sz="2000" b="1" dirty="0">
                <a:latin typeface="Arial Nova" panose="020B0604020202020204" pitchFamily="34" charset="0"/>
              </a:rPr>
              <a:t>We can control this state</a:t>
            </a:r>
          </a:p>
          <a:p>
            <a:pPr marL="800100" lvl="1" indent="-342900">
              <a:buFontTx/>
              <a:buChar char="-"/>
            </a:pPr>
            <a:r>
              <a:rPr lang="en-US" sz="2000" dirty="0">
                <a:latin typeface="Arial Nova" panose="020B0604020202020204" pitchFamily="34" charset="0"/>
              </a:rPr>
              <a:t>(e.g., operators, autopilot)</a:t>
            </a:r>
          </a:p>
          <a:p>
            <a:r>
              <a:rPr lang="en-US" sz="2000" dirty="0">
                <a:latin typeface="Arial Nova" panose="020B0604020202020204" pitchFamily="34" charset="0"/>
              </a:rPr>
              <a:t>Because we can use it to determine </a:t>
            </a:r>
            <a:r>
              <a:rPr lang="en-US" sz="2000" b="1" dirty="0">
                <a:latin typeface="Arial Nova" panose="020B0604020202020204" pitchFamily="34" charset="0"/>
              </a:rPr>
              <a:t>how to control the system to a safe outcome </a:t>
            </a:r>
            <a:r>
              <a:rPr lang="en-US" sz="2000" dirty="0">
                <a:latin typeface="Arial Nova" panose="020B0604020202020204" pitchFamily="34" charset="0"/>
              </a:rPr>
              <a:t>in unsafe circumstances and what </a:t>
            </a:r>
            <a:r>
              <a:rPr lang="en-US" sz="2000" b="1" dirty="0">
                <a:latin typeface="Arial Nova" panose="020B0604020202020204" pitchFamily="34" charset="0"/>
              </a:rPr>
              <a:t>design/operational features </a:t>
            </a:r>
            <a:r>
              <a:rPr lang="en-US" sz="2000" dirty="0">
                <a:latin typeface="Arial Nova" panose="020B0604020202020204" pitchFamily="34" charset="0"/>
              </a:rPr>
              <a:t>we need to enable this control		</a:t>
            </a:r>
            <a:endParaRPr lang="en-US" sz="2000" b="1" dirty="0">
              <a:latin typeface="Arial Nova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0783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11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6CB193-CC5A-4278-8295-36675E34E0DF}"/>
              </a:ext>
            </a:extLst>
          </p:cNvPr>
          <p:cNvCxnSpPr>
            <a:cxnSpLocks/>
          </p:cNvCxnSpPr>
          <p:nvPr/>
        </p:nvCxnSpPr>
        <p:spPr>
          <a:xfrm flipV="1">
            <a:off x="612590" y="363489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46998740-AB07-475C-9D25-7D49572187AB}"/>
              </a:ext>
            </a:extLst>
          </p:cNvPr>
          <p:cNvSpPr txBox="1"/>
          <p:nvPr/>
        </p:nvSpPr>
        <p:spPr>
          <a:xfrm>
            <a:off x="566922" y="3632428"/>
            <a:ext cx="1491114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Proactive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B049193-815A-423B-ADAF-091605594844}"/>
              </a:ext>
            </a:extLst>
          </p:cNvPr>
          <p:cNvSpPr txBox="1"/>
          <p:nvPr/>
        </p:nvSpPr>
        <p:spPr>
          <a:xfrm>
            <a:off x="651311" y="1833827"/>
            <a:ext cx="1364476" cy="83099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Reactive</a:t>
            </a:r>
          </a:p>
          <a:p>
            <a:pPr algn="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Design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AF790511-87B3-46FF-A129-98B127376086}"/>
              </a:ext>
            </a:extLst>
          </p:cNvPr>
          <p:cNvCxnSpPr>
            <a:cxnSpLocks/>
          </p:cNvCxnSpPr>
          <p:nvPr/>
        </p:nvCxnSpPr>
        <p:spPr>
          <a:xfrm flipH="1" flipV="1">
            <a:off x="2015787" y="1270221"/>
            <a:ext cx="1" cy="4323963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>
            <a:extLst>
              <a:ext uri="{FF2B5EF4-FFF2-40B4-BE49-F238E27FC236}">
                <a16:creationId xmlns:a16="http://schemas.microsoft.com/office/drawing/2014/main" id="{7D08FB50-0D25-4F69-BA95-D2A84496BAB9}"/>
              </a:ext>
            </a:extLst>
          </p:cNvPr>
          <p:cNvCxnSpPr>
            <a:cxnSpLocks/>
          </p:cNvCxnSpPr>
          <p:nvPr/>
        </p:nvCxnSpPr>
        <p:spPr>
          <a:xfrm flipV="1">
            <a:off x="607464" y="1760123"/>
            <a:ext cx="10973896" cy="2"/>
          </a:xfrm>
          <a:prstGeom prst="line">
            <a:avLst/>
          </a:prstGeom>
          <a:ln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CBA9A444-C1DA-41D7-BEAF-EF87CADCEDA1}"/>
              </a:ext>
            </a:extLst>
          </p:cNvPr>
          <p:cNvSpPr txBox="1"/>
          <p:nvPr/>
        </p:nvSpPr>
        <p:spPr>
          <a:xfrm>
            <a:off x="2015786" y="1270922"/>
            <a:ext cx="315748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Concept Design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EF4E0248-08A9-43C2-AC82-17C23582A46C}"/>
              </a:ext>
            </a:extLst>
          </p:cNvPr>
          <p:cNvSpPr txBox="1"/>
          <p:nvPr/>
        </p:nvSpPr>
        <p:spPr>
          <a:xfrm>
            <a:off x="5173266" y="1281712"/>
            <a:ext cx="3231906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Embodiment Design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F0EC5E-F22E-45B7-816C-48BE90F848C5}"/>
              </a:ext>
            </a:extLst>
          </p:cNvPr>
          <p:cNvSpPr txBox="1"/>
          <p:nvPr/>
        </p:nvSpPr>
        <p:spPr>
          <a:xfrm>
            <a:off x="8405171" y="1252016"/>
            <a:ext cx="3157475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Implementation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30F9C2B6-D898-4A14-81C1-6F4172DD5D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61851" y="2209421"/>
            <a:ext cx="1879025" cy="1298171"/>
          </a:xfrm>
          <a:prstGeom prst="rect">
            <a:avLst/>
          </a:prstGeom>
        </p:spPr>
      </p:pic>
      <p:pic>
        <p:nvPicPr>
          <p:cNvPr id="27" name="Picture 26">
            <a:extLst>
              <a:ext uri="{FF2B5EF4-FFF2-40B4-BE49-F238E27FC236}">
                <a16:creationId xmlns:a16="http://schemas.microsoft.com/office/drawing/2014/main" id="{E775EFAE-BBA2-45B7-8726-43169A0076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57716" y="4106132"/>
            <a:ext cx="2174538" cy="1502334"/>
          </a:xfrm>
          <a:prstGeom prst="rect">
            <a:avLst/>
          </a:prstGeom>
        </p:spPr>
      </p:pic>
      <p:pic>
        <p:nvPicPr>
          <p:cNvPr id="28" name="Picture 27" descr="A close up of an engine&#10;&#10;Description automatically generated">
            <a:extLst>
              <a:ext uri="{FF2B5EF4-FFF2-40B4-BE49-F238E27FC236}">
                <a16:creationId xmlns:a16="http://schemas.microsoft.com/office/drawing/2014/main" id="{8EBADF3D-218D-44C8-89E2-8012DE949A6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048973" y="2161858"/>
            <a:ext cx="1945713" cy="1267493"/>
          </a:xfrm>
          <a:prstGeom prst="rect">
            <a:avLst/>
          </a:prstGeom>
        </p:spPr>
      </p:pic>
      <p:pic>
        <p:nvPicPr>
          <p:cNvPr id="29" name="Picture 28" descr="A close up of an engine&#10;&#10;Description automatically generated">
            <a:extLst>
              <a:ext uri="{FF2B5EF4-FFF2-40B4-BE49-F238E27FC236}">
                <a16:creationId xmlns:a16="http://schemas.microsoft.com/office/drawing/2014/main" id="{DBE073DC-1694-481B-B47C-906F1A658C7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53080" y="4087412"/>
            <a:ext cx="2414061" cy="1572588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5DC59CCD-5C7C-4D35-8A99-35E3FD8295A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01163" y="2446870"/>
            <a:ext cx="2828976" cy="779989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A7B72C1D-19CE-43F7-800A-9CAA28E0256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98333" y="4264841"/>
            <a:ext cx="3011096" cy="830202"/>
          </a:xfrm>
          <a:prstGeom prst="rect">
            <a:avLst/>
          </a:prstGeom>
        </p:spPr>
      </p:pic>
      <p:sp>
        <p:nvSpPr>
          <p:cNvPr id="32" name="TextBox 31">
            <a:extLst>
              <a:ext uri="{FF2B5EF4-FFF2-40B4-BE49-F238E27FC236}">
                <a16:creationId xmlns:a16="http://schemas.microsoft.com/office/drawing/2014/main" id="{3FD83675-A76F-4272-AD3B-96FFBED154E9}"/>
              </a:ext>
            </a:extLst>
          </p:cNvPr>
          <p:cNvSpPr txBox="1"/>
          <p:nvPr/>
        </p:nvSpPr>
        <p:spPr>
          <a:xfrm>
            <a:off x="2015786" y="3650764"/>
            <a:ext cx="3157479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Establish resilience approach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FDFD4E24-EE60-4271-88AB-507D8497EF0F}"/>
              </a:ext>
            </a:extLst>
          </p:cNvPr>
          <p:cNvSpPr txBox="1"/>
          <p:nvPr/>
        </p:nvSpPr>
        <p:spPr>
          <a:xfrm>
            <a:off x="5173267" y="3644467"/>
            <a:ext cx="3231906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Integrate resilient features in design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F984858D-E724-4A77-80B4-FF2D0F704C7F}"/>
              </a:ext>
            </a:extLst>
          </p:cNvPr>
          <p:cNvSpPr txBox="1"/>
          <p:nvPr/>
        </p:nvSpPr>
        <p:spPr>
          <a:xfrm>
            <a:off x="8405173" y="3656351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Verify resilient function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0DD54583-F142-4105-AB12-DFCCA31C903E}"/>
              </a:ext>
            </a:extLst>
          </p:cNvPr>
          <p:cNvSpPr txBox="1"/>
          <p:nvPr/>
        </p:nvSpPr>
        <p:spPr>
          <a:xfrm>
            <a:off x="2464084" y="396476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D23A3A8F-5B2A-4A43-BEA4-99B5B1B767BF}"/>
              </a:ext>
            </a:extLst>
          </p:cNvPr>
          <p:cNvSpPr txBox="1"/>
          <p:nvPr/>
        </p:nvSpPr>
        <p:spPr>
          <a:xfrm>
            <a:off x="2623537" y="484844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AAD8A68D-8787-4A62-A4C8-CFBBDE8A7AE9}"/>
              </a:ext>
            </a:extLst>
          </p:cNvPr>
          <p:cNvSpPr txBox="1"/>
          <p:nvPr/>
        </p:nvSpPr>
        <p:spPr>
          <a:xfrm>
            <a:off x="3506901" y="4327121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0EF22B8-0872-47D5-85FB-560F137C25BB}"/>
              </a:ext>
            </a:extLst>
          </p:cNvPr>
          <p:cNvSpPr txBox="1"/>
          <p:nvPr/>
        </p:nvSpPr>
        <p:spPr>
          <a:xfrm>
            <a:off x="3905694" y="4909244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9234DD3A-2CA9-4CF4-8C3C-6307109C2A37}"/>
              </a:ext>
            </a:extLst>
          </p:cNvPr>
          <p:cNvSpPr txBox="1"/>
          <p:nvPr/>
        </p:nvSpPr>
        <p:spPr>
          <a:xfrm>
            <a:off x="4327336" y="4000510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F0D25BF0-A926-4A13-8B7A-A532AA26B26F}"/>
              </a:ext>
            </a:extLst>
          </p:cNvPr>
          <p:cNvSpPr txBox="1"/>
          <p:nvPr/>
        </p:nvSpPr>
        <p:spPr>
          <a:xfrm>
            <a:off x="8414534" y="177200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Retrofit for resilience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38BE14E3-8887-47FE-8D24-868CD8FD1E25}"/>
              </a:ext>
            </a:extLst>
          </p:cNvPr>
          <p:cNvSpPr txBox="1"/>
          <p:nvPr/>
        </p:nvSpPr>
        <p:spPr>
          <a:xfrm>
            <a:off x="10561167" y="2884067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769C857B-188A-4C1C-8696-E4177A71FC8C}"/>
              </a:ext>
            </a:extLst>
          </p:cNvPr>
          <p:cNvSpPr txBox="1"/>
          <p:nvPr/>
        </p:nvSpPr>
        <p:spPr>
          <a:xfrm>
            <a:off x="8829032" y="2140683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1EE833FF-948B-4EEC-B133-F0C593033907}"/>
              </a:ext>
            </a:extLst>
          </p:cNvPr>
          <p:cNvSpPr txBox="1"/>
          <p:nvPr/>
        </p:nvSpPr>
        <p:spPr>
          <a:xfrm>
            <a:off x="8889087" y="3034642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937028B1-C521-4D60-871A-CE914221A2CA}"/>
              </a:ext>
            </a:extLst>
          </p:cNvPr>
          <p:cNvSpPr txBox="1"/>
          <p:nvPr/>
        </p:nvSpPr>
        <p:spPr>
          <a:xfrm>
            <a:off x="9909821" y="1976749"/>
            <a:ext cx="43988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32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?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9CD9F35-42D2-4F69-B512-BD9CBD0B4441}"/>
              </a:ext>
            </a:extLst>
          </p:cNvPr>
          <p:cNvSpPr txBox="1"/>
          <p:nvPr/>
        </p:nvSpPr>
        <p:spPr>
          <a:xfrm>
            <a:off x="5210486" y="1762639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Design system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0761CEB4-48E5-4703-98ED-F517A0EBB71B}"/>
              </a:ext>
            </a:extLst>
          </p:cNvPr>
          <p:cNvSpPr txBox="1"/>
          <p:nvPr/>
        </p:nvSpPr>
        <p:spPr>
          <a:xfrm>
            <a:off x="2015802" y="1772848"/>
            <a:ext cx="3157465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000" dirty="0">
                <a:solidFill>
                  <a:srgbClr val="C00000"/>
                </a:solidFill>
                <a:latin typeface="Bahnschrift SemiBold" panose="020B0502040204020203" pitchFamily="34" charset="0"/>
              </a:rPr>
              <a:t>Choose concept</a:t>
            </a:r>
            <a:endParaRPr lang="en-US" sz="1600" dirty="0">
              <a:solidFill>
                <a:srgbClr val="C00000"/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BB107CD-1218-4260-A00F-F980DFD7EB40}"/>
              </a:ext>
            </a:extLst>
          </p:cNvPr>
          <p:cNvSpPr txBox="1"/>
          <p:nvPr/>
        </p:nvSpPr>
        <p:spPr>
          <a:xfrm>
            <a:off x="8798925" y="52851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2A154123-1329-4104-B613-09C8FC1A5512}"/>
              </a:ext>
            </a:extLst>
          </p:cNvPr>
          <p:cNvSpPr txBox="1"/>
          <p:nvPr/>
        </p:nvSpPr>
        <p:spPr>
          <a:xfrm>
            <a:off x="8878091" y="3979899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A8E4BD47-3CF0-4F30-AA34-7FE774FC0B4C}"/>
              </a:ext>
            </a:extLst>
          </p:cNvPr>
          <p:cNvSpPr txBox="1"/>
          <p:nvPr/>
        </p:nvSpPr>
        <p:spPr>
          <a:xfrm>
            <a:off x="10440838" y="4957216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995DB36-EE63-4B53-9112-8A5FCA6401DD}"/>
              </a:ext>
            </a:extLst>
          </p:cNvPr>
          <p:cNvSpPr txBox="1"/>
          <p:nvPr/>
        </p:nvSpPr>
        <p:spPr>
          <a:xfrm>
            <a:off x="10014709" y="3889780"/>
            <a:ext cx="43988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✔</a:t>
            </a:r>
            <a:endParaRPr lang="en-US" sz="2400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CBA43B10-F27A-49B8-A2A4-5C54595AB281}"/>
              </a:ext>
            </a:extLst>
          </p:cNvPr>
          <p:cNvSpPr txBox="1"/>
          <p:nvPr/>
        </p:nvSpPr>
        <p:spPr>
          <a:xfrm>
            <a:off x="5904697" y="5423394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S1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2112ADE2-CE99-40C8-B7C9-BAE4B314E294}"/>
              </a:ext>
            </a:extLst>
          </p:cNvPr>
          <p:cNvSpPr txBox="1"/>
          <p:nvPr/>
        </p:nvSpPr>
        <p:spPr>
          <a:xfrm>
            <a:off x="7110886" y="5384879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S2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993B8DCD-011F-4410-AB30-5E368ACC6115}"/>
              </a:ext>
            </a:extLst>
          </p:cNvPr>
          <p:cNvSpPr txBox="1"/>
          <p:nvPr/>
        </p:nvSpPr>
        <p:spPr>
          <a:xfrm>
            <a:off x="7493922" y="4038375"/>
            <a:ext cx="66157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400" dirty="0">
                <a:solidFill>
                  <a:schemeClr val="tx2">
                    <a:lumMod val="60000"/>
                    <a:lumOff val="40000"/>
                  </a:schemeClr>
                </a:solidFill>
                <a:latin typeface="Bahnschrift SemiBold" panose="020B0502040204020203" pitchFamily="34" charset="0"/>
              </a:rPr>
              <a:t>S3</a:t>
            </a:r>
            <a:endParaRPr lang="en-US" dirty="0">
              <a:solidFill>
                <a:schemeClr val="tx2">
                  <a:lumMod val="60000"/>
                  <a:lumOff val="40000"/>
                </a:schemeClr>
              </a:solidFill>
              <a:latin typeface="Bahnschrift SemiBold" panose="020B0502040204020203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4F3B55D-37A1-4A50-8220-59E93F8D413E}"/>
              </a:ext>
            </a:extLst>
          </p:cNvPr>
          <p:cNvCxnSpPr>
            <a:cxnSpLocks/>
          </p:cNvCxnSpPr>
          <p:nvPr/>
        </p:nvCxnSpPr>
        <p:spPr>
          <a:xfrm flipV="1">
            <a:off x="6327444" y="4957216"/>
            <a:ext cx="488503" cy="579857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A083FB34-F7B7-45C2-A0F8-30E5DA0654E9}"/>
              </a:ext>
            </a:extLst>
          </p:cNvPr>
          <p:cNvCxnSpPr>
            <a:cxnSpLocks/>
          </p:cNvCxnSpPr>
          <p:nvPr/>
        </p:nvCxnSpPr>
        <p:spPr>
          <a:xfrm flipH="1" flipV="1">
            <a:off x="7172711" y="5012737"/>
            <a:ext cx="241319" cy="444098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56" name="Straight Arrow Connector 55">
            <a:extLst>
              <a:ext uri="{FF2B5EF4-FFF2-40B4-BE49-F238E27FC236}">
                <a16:creationId xmlns:a16="http://schemas.microsoft.com/office/drawing/2014/main" id="{FF6B22DD-FEFA-42FD-9791-41FB5BD51A1D}"/>
              </a:ext>
            </a:extLst>
          </p:cNvPr>
          <p:cNvCxnSpPr>
            <a:cxnSpLocks/>
          </p:cNvCxnSpPr>
          <p:nvPr/>
        </p:nvCxnSpPr>
        <p:spPr>
          <a:xfrm flipH="1">
            <a:off x="7304213" y="4393628"/>
            <a:ext cx="329484" cy="286314"/>
          </a:xfrm>
          <a:prstGeom prst="straightConnector1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  <a:tailEnd type="triangle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7" name="Oval 56">
            <a:extLst>
              <a:ext uri="{FF2B5EF4-FFF2-40B4-BE49-F238E27FC236}">
                <a16:creationId xmlns:a16="http://schemas.microsoft.com/office/drawing/2014/main" id="{0D05F7FE-8FE9-4FF1-B3A6-8EDA28CCD4A3}"/>
              </a:ext>
            </a:extLst>
          </p:cNvPr>
          <p:cNvSpPr/>
          <p:nvPr/>
        </p:nvSpPr>
        <p:spPr>
          <a:xfrm>
            <a:off x="1899137" y="3213269"/>
            <a:ext cx="3401837" cy="2647031"/>
          </a:xfrm>
          <a:prstGeom prst="ellipse">
            <a:avLst/>
          </a:prstGeom>
          <a:noFill/>
          <a:ln w="38100">
            <a:prstDash val="solid"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0C34AF2A-F48C-4D03-8326-044E852396F0}"/>
              </a:ext>
            </a:extLst>
          </p:cNvPr>
          <p:cNvSpPr/>
          <p:nvPr/>
        </p:nvSpPr>
        <p:spPr>
          <a:xfrm>
            <a:off x="566922" y="5756198"/>
            <a:ext cx="10515585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>
                <a:latin typeface="Bahnschrift Light Condensed" panose="020B0502040204020203" pitchFamily="34" charset="0"/>
              </a:rPr>
              <a:t>Image 1 &amp; 2 Credit: 	User’s Guide for the Commercial Modular Aero-Propulsion System Simulation (C-MAPSS)</a:t>
            </a:r>
          </a:p>
          <a:p>
            <a:r>
              <a:rPr lang="en-US" dirty="0">
                <a:latin typeface="Bahnschrift Light Condensed" panose="020B0502040204020203" pitchFamily="34" charset="0"/>
              </a:rPr>
              <a:t>Image 3 Credit: 		https://en.wikipedia.org/wiki/File:General_Electric_Passport.jpg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2D5818-B191-4477-A464-B3BACE7AC7C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77682" y="513940"/>
            <a:ext cx="10515600" cy="660083"/>
          </a:xfrm>
          <a:solidFill>
            <a:schemeClr val="accent1">
              <a:lumMod val="20000"/>
              <a:lumOff val="80000"/>
            </a:schemeClr>
          </a:solidFill>
        </p:spPr>
        <p:txBody>
          <a:bodyPr>
            <a:normAutofit/>
          </a:bodyPr>
          <a:lstStyle/>
          <a:p>
            <a:pPr marL="0" indent="0" algn="ctr">
              <a:buNone/>
            </a:pPr>
            <a:r>
              <a:rPr lang="en-US" sz="3600" dirty="0"/>
              <a:t>Idea: the system should be </a:t>
            </a:r>
            <a:r>
              <a:rPr lang="en-US" sz="3600" b="1" dirty="0"/>
              <a:t>resilient-by-design</a:t>
            </a:r>
          </a:p>
        </p:txBody>
      </p:sp>
    </p:spTree>
    <p:extLst>
      <p:ext uri="{BB962C8B-B14F-4D97-AF65-F5344CB8AC3E}">
        <p14:creationId xmlns:p14="http://schemas.microsoft.com/office/powerpoint/2010/main" val="134322838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4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4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4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2" fill="hold">
                      <p:stCondLst>
                        <p:cond delay="indefinite"/>
                      </p:stCondLst>
                      <p:childTnLst>
                        <p:par>
                          <p:cTn id="63" fill="hold">
                            <p:stCondLst>
                              <p:cond delay="0"/>
                            </p:stCondLst>
                            <p:childTnLst>
                              <p:par>
                                <p:cTn id="64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6" dur="500"/>
                                        <p:tgtEl>
                                          <p:spTgt spid="2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7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9" dur="500"/>
                                        <p:tgtEl>
                                          <p:spTgt spid="5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2" dur="500"/>
                                        <p:tgtEl>
                                          <p:spTgt spid="5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5" dur="500"/>
                                        <p:tgtEl>
                                          <p:spTgt spid="5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8" dur="500"/>
                                        <p:tgtEl>
                                          <p:spTgt spid="5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1" dur="500"/>
                                        <p:tgtEl>
                                          <p:spTgt spid="5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4" dur="500"/>
                                        <p:tgtEl>
                                          <p:spTgt spid="56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87" dur="500"/>
                                        <p:tgtEl>
                                          <p:spTgt spid="3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8" fill="hold">
                      <p:stCondLst>
                        <p:cond delay="indefinite"/>
                      </p:stCondLst>
                      <p:childTnLst>
                        <p:par>
                          <p:cTn id="89" fill="hold">
                            <p:stCondLst>
                              <p:cond delay="0"/>
                            </p:stCondLst>
                            <p:childTnLst>
                              <p:par>
                                <p:cTn id="9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2" dur="500"/>
                                        <p:tgtEl>
                                          <p:spTgt spid="2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5" dur="500"/>
                                        <p:tgtEl>
                                          <p:spTgt spid="4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6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98" dur="500"/>
                                        <p:tgtEl>
                                          <p:spTgt spid="48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99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1" dur="500"/>
                                        <p:tgtEl>
                                          <p:spTgt spid="49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2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4" dur="500"/>
                                        <p:tgtEl>
                                          <p:spTgt spid="50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05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7" dur="500"/>
                                        <p:tgtEl>
                                          <p:spTgt spid="3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8" fill="hold">
                      <p:stCondLst>
                        <p:cond delay="indefinite"/>
                      </p:stCondLst>
                      <p:childTnLst>
                        <p:par>
                          <p:cTn id="109" fill="hold">
                            <p:stCondLst>
                              <p:cond delay="0"/>
                            </p:stCondLst>
                            <p:childTnLst>
                              <p:par>
                                <p:cTn id="1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2" dur="500"/>
                                        <p:tgtEl>
                                          <p:spTgt spid="5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3" fill="hold">
                      <p:stCondLst>
                        <p:cond delay="indefinite"/>
                      </p:stCondLst>
                      <p:childTnLst>
                        <p:par>
                          <p:cTn id="114" fill="hold">
                            <p:stCondLst>
                              <p:cond delay="0"/>
                            </p:stCondLst>
                            <p:childTnLst>
                              <p:par>
                                <p:cTn id="1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17" dur="500"/>
                                        <p:tgtEl>
                                          <p:spTgt spid="3">
                                            <p:bg/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8" fill="hold">
                      <p:stCondLst>
                        <p:cond delay="indefinite"/>
                      </p:stCondLst>
                      <p:childTnLst>
                        <p:par>
                          <p:cTn id="119" fill="hold">
                            <p:stCondLst>
                              <p:cond delay="0"/>
                            </p:stCondLst>
                            <p:childTnLst>
                              <p:par>
                                <p:cTn id="1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2" dur="5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2" grpId="0"/>
      <p:bldP spid="33" grpId="0"/>
      <p:bldP spid="34" grpId="0"/>
      <p:bldP spid="35" grpId="0"/>
      <p:bldP spid="36" grpId="0"/>
      <p:bldP spid="37" grpId="0"/>
      <p:bldP spid="38" grpId="0"/>
      <p:bldP spid="39" grpId="0"/>
      <p:bldP spid="40" grpId="0"/>
      <p:bldP spid="41" grpId="0"/>
      <p:bldP spid="42" grpId="0"/>
      <p:bldP spid="43" grpId="0"/>
      <p:bldP spid="44" grpId="0"/>
      <p:bldP spid="45" grpId="0"/>
      <p:bldP spid="46" grpId="0"/>
      <p:bldP spid="47" grpId="0"/>
      <p:bldP spid="48" grpId="0"/>
      <p:bldP spid="49" grpId="0"/>
      <p:bldP spid="50" grpId="0"/>
      <p:bldP spid="51" grpId="0"/>
      <p:bldP spid="52" grpId="0"/>
      <p:bldP spid="53" grpId="0"/>
      <p:bldP spid="57" grpId="0" animBg="1"/>
      <p:bldP spid="3" grpId="0" uiExpand="1" build="p" animBg="1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owchart: Process 3">
            <a:extLst>
              <a:ext uri="{FF2B5EF4-FFF2-40B4-BE49-F238E27FC236}">
                <a16:creationId xmlns:a16="http://schemas.microsoft.com/office/drawing/2014/main" id="{1540383C-3EA8-4ED8-9A70-A40F3DD1A822}"/>
              </a:ext>
            </a:extLst>
          </p:cNvPr>
          <p:cNvSpPr/>
          <p:nvPr/>
        </p:nvSpPr>
        <p:spPr>
          <a:xfrm>
            <a:off x="631774" y="4328655"/>
            <a:ext cx="3380504" cy="1892077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Definition Packages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/define/block/function.py,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/define/container/state.py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/define/flow/base.py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/define/architecture/function.py 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/define/container/mode.py, … </a:t>
            </a:r>
          </a:p>
        </p:txBody>
      </p:sp>
      <p:sp>
        <p:nvSpPr>
          <p:cNvPr id="5" name="Flowchart: Process 4">
            <a:extLst>
              <a:ext uri="{FF2B5EF4-FFF2-40B4-BE49-F238E27FC236}">
                <a16:creationId xmlns:a16="http://schemas.microsoft.com/office/drawing/2014/main" id="{3D3BE12B-6349-4563-B46E-86C629E58B2A}"/>
              </a:ext>
            </a:extLst>
          </p:cNvPr>
          <p:cNvSpPr/>
          <p:nvPr/>
        </p:nvSpPr>
        <p:spPr>
          <a:xfrm>
            <a:off x="816427" y="639165"/>
            <a:ext cx="3005832" cy="2503504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System Model File: </a:t>
            </a:r>
            <a:r>
              <a:rPr lang="en-US" dirty="0">
                <a:solidFill>
                  <a:schemeClr val="tx1"/>
                </a:solidFill>
              </a:rPr>
              <a:t>model.py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State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Flow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Function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Classes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Parameter Classes</a:t>
            </a:r>
          </a:p>
          <a:p>
            <a:pPr marL="285750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6" name="Flowchart: Process 5">
            <a:extLst>
              <a:ext uri="{FF2B5EF4-FFF2-40B4-BE49-F238E27FC236}">
                <a16:creationId xmlns:a16="http://schemas.microsoft.com/office/drawing/2014/main" id="{6B31D56D-D92D-4C53-A275-5E2248801105}"/>
              </a:ext>
            </a:extLst>
          </p:cNvPr>
          <p:cNvSpPr/>
          <p:nvPr/>
        </p:nvSpPr>
        <p:spPr>
          <a:xfrm>
            <a:off x="5325175" y="633021"/>
            <a:ext cx="6186088" cy="2503503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Script: </a:t>
            </a:r>
            <a:r>
              <a:rPr lang="en-US" dirty="0">
                <a:solidFill>
                  <a:schemeClr val="tx1"/>
                </a:solidFill>
              </a:rPr>
              <a:t>Script.py or </a:t>
            </a:r>
            <a:r>
              <a:rPr lang="en-US" dirty="0" err="1">
                <a:solidFill>
                  <a:schemeClr val="tx1"/>
                </a:solidFill>
              </a:rPr>
              <a:t>Notebook.ipynb</a:t>
            </a:r>
            <a:endParaRPr lang="en-US" dirty="0">
              <a:solidFill>
                <a:schemeClr val="tx1"/>
              </a:solidFill>
            </a:endParaRP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Model instantiation (e.g. mdl = Model())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Simulation</a:t>
            </a:r>
          </a:p>
          <a:p>
            <a:pPr marL="742950" lvl="1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result, history = </a:t>
            </a:r>
            <a:r>
              <a:rPr lang="en-US" dirty="0" err="1">
                <a:solidFill>
                  <a:schemeClr val="tx1"/>
                </a:solidFill>
              </a:rPr>
              <a:t>propagate.one_fault</a:t>
            </a:r>
            <a:r>
              <a:rPr lang="en-US" dirty="0">
                <a:solidFill>
                  <a:schemeClr val="tx1"/>
                </a:solidFill>
              </a:rPr>
              <a:t>(mdl, fault, t) …</a:t>
            </a:r>
          </a:p>
          <a:p>
            <a:pPr marL="285750" indent="-285750">
              <a:buFontTx/>
              <a:buChar char="-"/>
            </a:pPr>
            <a:r>
              <a:rPr lang="en-US" dirty="0">
                <a:solidFill>
                  <a:schemeClr val="tx1"/>
                </a:solidFill>
              </a:rPr>
              <a:t>Results processing and visualization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ModelGraph</a:t>
            </a:r>
            <a:r>
              <a:rPr lang="en-US" dirty="0">
                <a:solidFill>
                  <a:schemeClr val="tx1"/>
                </a:solidFill>
              </a:rPr>
              <a:t>(mdl).draw()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History.plot_line</a:t>
            </a:r>
            <a:r>
              <a:rPr lang="en-US" dirty="0">
                <a:solidFill>
                  <a:schemeClr val="tx1"/>
                </a:solidFill>
              </a:rPr>
              <a:t>(‘value’)</a:t>
            </a:r>
          </a:p>
          <a:p>
            <a:pPr marL="742950" lvl="1" indent="-285750">
              <a:buFontTx/>
              <a:buChar char="-"/>
            </a:pPr>
            <a:r>
              <a:rPr lang="en-US" dirty="0" err="1">
                <a:solidFill>
                  <a:schemeClr val="tx1"/>
                </a:solidFill>
              </a:rPr>
              <a:t>etc</a:t>
            </a:r>
            <a:r>
              <a:rPr lang="en-US" dirty="0">
                <a:solidFill>
                  <a:schemeClr val="tx1"/>
                </a:solidFill>
              </a:rPr>
              <a:t>…</a:t>
            </a:r>
          </a:p>
        </p:txBody>
      </p:sp>
      <p:sp>
        <p:nvSpPr>
          <p:cNvPr id="8" name="Flowchart: Process 7">
            <a:extLst>
              <a:ext uri="{FF2B5EF4-FFF2-40B4-BE49-F238E27FC236}">
                <a16:creationId xmlns:a16="http://schemas.microsoft.com/office/drawing/2014/main" id="{1122B242-5CD6-42DB-A53F-231BB3191CF2}"/>
              </a:ext>
            </a:extLst>
          </p:cNvPr>
          <p:cNvSpPr/>
          <p:nvPr/>
        </p:nvSpPr>
        <p:spPr>
          <a:xfrm>
            <a:off x="5281631" y="4912807"/>
            <a:ext cx="2423604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Simulation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/sim/propagate.py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/sim/sample.py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/sim/search.py</a:t>
            </a:r>
          </a:p>
        </p:txBody>
      </p:sp>
      <p:sp>
        <p:nvSpPr>
          <p:cNvPr id="9" name="Flowchart: Process 8">
            <a:extLst>
              <a:ext uri="{FF2B5EF4-FFF2-40B4-BE49-F238E27FC236}">
                <a16:creationId xmlns:a16="http://schemas.microsoft.com/office/drawing/2014/main" id="{21CD0CAC-98C0-4442-9753-3738841B0D2F}"/>
              </a:ext>
            </a:extLst>
          </p:cNvPr>
          <p:cNvSpPr/>
          <p:nvPr/>
        </p:nvSpPr>
        <p:spPr>
          <a:xfrm>
            <a:off x="8440370" y="4912807"/>
            <a:ext cx="2538707" cy="1300389"/>
          </a:xfrm>
          <a:prstGeom prst="flowChartProcess">
            <a:avLst/>
          </a:prstGeom>
          <a:solidFill>
            <a:schemeClr val="bg1"/>
          </a:solidFill>
          <a:ln w="38100">
            <a:solidFill>
              <a:schemeClr val="tx1">
                <a:lumMod val="50000"/>
                <a:lumOff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</a:rPr>
              <a:t>Analysis Modules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/analyze/tabulate.py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/analyze/phases.py …</a:t>
            </a:r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D0F478BC-6B51-407E-A838-C81F687395CA}"/>
              </a:ext>
            </a:extLst>
          </p:cNvPr>
          <p:cNvCxnSpPr>
            <a:cxnSpLocks/>
            <a:stCxn id="4" idx="0"/>
            <a:endCxn id="5" idx="2"/>
          </p:cNvCxnSpPr>
          <p:nvPr/>
        </p:nvCxnSpPr>
        <p:spPr>
          <a:xfrm flipH="1" flipV="1">
            <a:off x="2319343" y="3142669"/>
            <a:ext cx="2683" cy="1185986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AB512B11-1004-426B-A592-9EE37D5D6225}"/>
              </a:ext>
            </a:extLst>
          </p:cNvPr>
          <p:cNvSpPr txBox="1"/>
          <p:nvPr/>
        </p:nvSpPr>
        <p:spPr>
          <a:xfrm>
            <a:off x="816427" y="3472336"/>
            <a:ext cx="30058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FunctionArchitecture</a:t>
            </a:r>
            <a:r>
              <a:rPr lang="en-US" dirty="0"/>
              <a:t>, Function, Flow, State…</a:t>
            </a:r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4182FAAB-3F9F-45B5-B4B6-8A63E25BA068}"/>
              </a:ext>
            </a:extLst>
          </p:cNvPr>
          <p:cNvCxnSpPr>
            <a:cxnSpLocks/>
            <a:stCxn id="5" idx="3"/>
            <a:endCxn id="6" idx="1"/>
          </p:cNvCxnSpPr>
          <p:nvPr/>
        </p:nvCxnSpPr>
        <p:spPr>
          <a:xfrm flipV="1">
            <a:off x="3822259" y="1884773"/>
            <a:ext cx="1502916" cy="6144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3382B6BE-68F7-42D9-A836-B5601F2DAE17}"/>
              </a:ext>
            </a:extLst>
          </p:cNvPr>
          <p:cNvSpPr txBox="1"/>
          <p:nvPr/>
        </p:nvSpPr>
        <p:spPr>
          <a:xfrm>
            <a:off x="4012278" y="1561606"/>
            <a:ext cx="893321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/>
              <a:t>Model</a:t>
            </a:r>
          </a:p>
          <a:p>
            <a:r>
              <a:rPr lang="en-US" dirty="0"/>
              <a:t>Class</a:t>
            </a:r>
          </a:p>
        </p:txBody>
      </p:sp>
      <p:cxnSp>
        <p:nvCxnSpPr>
          <p:cNvPr id="29" name="Straight Arrow Connector 28">
            <a:extLst>
              <a:ext uri="{FF2B5EF4-FFF2-40B4-BE49-F238E27FC236}">
                <a16:creationId xmlns:a16="http://schemas.microsoft.com/office/drawing/2014/main" id="{7684030B-ACD1-49E9-BFF7-F3573FA82298}"/>
              </a:ext>
            </a:extLst>
          </p:cNvPr>
          <p:cNvCxnSpPr>
            <a:cxnSpLocks/>
            <a:stCxn id="8" idx="0"/>
          </p:cNvCxnSpPr>
          <p:nvPr/>
        </p:nvCxnSpPr>
        <p:spPr>
          <a:xfrm flipV="1">
            <a:off x="6493433" y="3136524"/>
            <a:ext cx="0" cy="1776283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Arrow Connector 30">
            <a:extLst>
              <a:ext uri="{FF2B5EF4-FFF2-40B4-BE49-F238E27FC236}">
                <a16:creationId xmlns:a16="http://schemas.microsoft.com/office/drawing/2014/main" id="{9E223216-9717-4C42-94B9-1626AFE49D5D}"/>
              </a:ext>
            </a:extLst>
          </p:cNvPr>
          <p:cNvCxnSpPr>
            <a:cxnSpLocks/>
            <a:stCxn id="9" idx="0"/>
          </p:cNvCxnSpPr>
          <p:nvPr/>
        </p:nvCxnSpPr>
        <p:spPr>
          <a:xfrm flipV="1">
            <a:off x="9709724" y="3203750"/>
            <a:ext cx="0" cy="1709057"/>
          </a:xfrm>
          <a:prstGeom prst="straightConnector1">
            <a:avLst/>
          </a:prstGeom>
          <a:ln w="7620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51CA3C83-A594-412D-9259-73E7F167A2BA}"/>
              </a:ext>
            </a:extLst>
          </p:cNvPr>
          <p:cNvSpPr txBox="1"/>
          <p:nvPr/>
        </p:nvSpPr>
        <p:spPr>
          <a:xfrm>
            <a:off x="5543604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ParameterSample</a:t>
            </a:r>
            <a:r>
              <a:rPr lang="en-US" dirty="0"/>
              <a:t>, </a:t>
            </a:r>
            <a:r>
              <a:rPr lang="en-US" dirty="0" err="1"/>
              <a:t>one_fault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321BB88-BD25-F257-C447-D28801EDCAC1}"/>
              </a:ext>
            </a:extLst>
          </p:cNvPr>
          <p:cNvSpPr txBox="1"/>
          <p:nvPr/>
        </p:nvSpPr>
        <p:spPr>
          <a:xfrm>
            <a:off x="8679498" y="3655562"/>
            <a:ext cx="2080732" cy="646331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dirty="0" err="1"/>
              <a:t>PhaseMap</a:t>
            </a:r>
            <a:r>
              <a:rPr lang="en-US" dirty="0"/>
              <a:t>,</a:t>
            </a:r>
          </a:p>
          <a:p>
            <a:r>
              <a:rPr lang="en-US" dirty="0" err="1"/>
              <a:t>fmea</a:t>
            </a:r>
            <a:r>
              <a:rPr lang="en-US" dirty="0"/>
              <a:t>(), </a:t>
            </a:r>
            <a:r>
              <a:rPr lang="en-US" dirty="0" err="1"/>
              <a:t>etc</a:t>
            </a:r>
            <a:r>
              <a:rPr lang="en-US" dirty="0"/>
              <a:t>…</a:t>
            </a:r>
          </a:p>
        </p:txBody>
      </p:sp>
    </p:spTree>
    <p:extLst>
      <p:ext uri="{BB962C8B-B14F-4D97-AF65-F5344CB8AC3E}">
        <p14:creationId xmlns:p14="http://schemas.microsoft.com/office/powerpoint/2010/main" val="18909963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C686D203-4C4C-408C-AAA4-C2AB373AFBE6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965" b="1124"/>
          <a:stretch/>
        </p:blipFill>
        <p:spPr>
          <a:xfrm>
            <a:off x="2361091" y="225993"/>
            <a:ext cx="6230834" cy="5905269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FF2659D8-B2DB-4752-A8B3-2489B08AE953}"/>
              </a:ext>
            </a:extLst>
          </p:cNvPr>
          <p:cNvSpPr/>
          <p:nvPr/>
        </p:nvSpPr>
        <p:spPr>
          <a:xfrm>
            <a:off x="2361090" y="1573328"/>
            <a:ext cx="3392559" cy="1371485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1" name="Rectangle 10">
            <a:extLst>
              <a:ext uri="{FF2B5EF4-FFF2-40B4-BE49-F238E27FC236}">
                <a16:creationId xmlns:a16="http://schemas.microsoft.com/office/drawing/2014/main" id="{FFDC62A0-2F61-4A71-A0B1-60E9AAEFB4E8}"/>
              </a:ext>
            </a:extLst>
          </p:cNvPr>
          <p:cNvSpPr/>
          <p:nvPr/>
        </p:nvSpPr>
        <p:spPr>
          <a:xfrm>
            <a:off x="5887874" y="467380"/>
            <a:ext cx="2190530" cy="2575726"/>
          </a:xfrm>
          <a:prstGeom prst="rect">
            <a:avLst/>
          </a:prstGeom>
          <a:noFill/>
          <a:ln w="38100">
            <a:solidFill>
              <a:srgbClr val="FF0000"/>
            </a:solidFill>
            <a:prstDash val="sys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CF3C9141-FEA2-4C3F-B992-0024BBBAE2C1}"/>
              </a:ext>
            </a:extLst>
          </p:cNvPr>
          <p:cNvSpPr/>
          <p:nvPr/>
        </p:nvSpPr>
        <p:spPr>
          <a:xfrm>
            <a:off x="2361090" y="3143995"/>
            <a:ext cx="6291461" cy="14027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8E876322-5CBC-4F55-B504-B1CE63E97F0E}"/>
              </a:ext>
            </a:extLst>
          </p:cNvPr>
          <p:cNvSpPr/>
          <p:nvPr/>
        </p:nvSpPr>
        <p:spPr>
          <a:xfrm>
            <a:off x="4386244" y="4781549"/>
            <a:ext cx="2105638" cy="1371485"/>
          </a:xfrm>
          <a:prstGeom prst="rect">
            <a:avLst/>
          </a:prstGeom>
          <a:noFill/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5399FEAA-0EA3-466E-88AC-F01798A9A3CD}"/>
              </a:ext>
            </a:extLst>
          </p:cNvPr>
          <p:cNvSpPr/>
          <p:nvPr/>
        </p:nvSpPr>
        <p:spPr>
          <a:xfrm>
            <a:off x="3440297" y="5113229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800AC886-4F04-41AB-857D-ECE02726E195}"/>
              </a:ext>
            </a:extLst>
          </p:cNvPr>
          <p:cNvSpPr/>
          <p:nvPr/>
        </p:nvSpPr>
        <p:spPr>
          <a:xfrm>
            <a:off x="6595956" y="4791424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A59EB927-49A9-4B49-B9D9-FF8A587ED265}"/>
              </a:ext>
            </a:extLst>
          </p:cNvPr>
          <p:cNvSpPr/>
          <p:nvPr/>
        </p:nvSpPr>
        <p:spPr>
          <a:xfrm>
            <a:off x="5993125" y="1323363"/>
            <a:ext cx="2017163" cy="880844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9783FC92-7BAF-4287-B9CA-C3FF9E38E343}"/>
              </a:ext>
            </a:extLst>
          </p:cNvPr>
          <p:cNvSpPr/>
          <p:nvPr/>
        </p:nvSpPr>
        <p:spPr>
          <a:xfrm>
            <a:off x="5932499" y="553034"/>
            <a:ext cx="2077789" cy="525637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E8A4E683-33E7-46AD-8F8E-D47C47FA81F2}"/>
              </a:ext>
            </a:extLst>
          </p:cNvPr>
          <p:cNvSpPr/>
          <p:nvPr/>
        </p:nvSpPr>
        <p:spPr>
          <a:xfrm>
            <a:off x="5974028" y="2462374"/>
            <a:ext cx="2036260" cy="482439"/>
          </a:xfrm>
          <a:prstGeom prst="rect">
            <a:avLst/>
          </a:prstGeom>
          <a:noFill/>
          <a:ln w="38100">
            <a:solidFill>
              <a:srgbClr val="0070C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5967A59D-C946-4A87-855B-2EB6F469DDBF}"/>
              </a:ext>
            </a:extLst>
          </p:cNvPr>
          <p:cNvSpPr/>
          <p:nvPr/>
        </p:nvSpPr>
        <p:spPr>
          <a:xfrm>
            <a:off x="6688431" y="2042590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518DBDCA-E487-4644-995B-2A8B4C819AEC}"/>
              </a:ext>
            </a:extLst>
          </p:cNvPr>
          <p:cNvSpPr/>
          <p:nvPr/>
        </p:nvSpPr>
        <p:spPr>
          <a:xfrm>
            <a:off x="6658118" y="970704"/>
            <a:ext cx="626549" cy="545713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24" name="Rectangle 23">
            <a:extLst>
              <a:ext uri="{FF2B5EF4-FFF2-40B4-BE49-F238E27FC236}">
                <a16:creationId xmlns:a16="http://schemas.microsoft.com/office/drawing/2014/main" id="{1A731E54-2FCF-4A70-83F6-7E604C9DA7B9}"/>
              </a:ext>
            </a:extLst>
          </p:cNvPr>
          <p:cNvSpPr/>
          <p:nvPr/>
        </p:nvSpPr>
        <p:spPr>
          <a:xfrm>
            <a:off x="297514" y="390235"/>
            <a:ext cx="5178128" cy="919287"/>
          </a:xfrm>
          <a:prstGeom prst="rect">
            <a:avLst/>
          </a:prstGeom>
          <a:solidFill>
            <a:schemeClr val="accent2">
              <a:lumMod val="20000"/>
              <a:lumOff val="80000"/>
            </a:schemeClr>
          </a:solidFill>
          <a:ln w="381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 err="1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FunctionArchitecture</a:t>
            </a:r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Agglomeration of Functions, Flows, and Hazard Metrics in overall graph structure</a:t>
            </a:r>
          </a:p>
        </p:txBody>
      </p:sp>
      <p:cxnSp>
        <p:nvCxnSpPr>
          <p:cNvPr id="26" name="Straight Arrow Connector 25">
            <a:extLst>
              <a:ext uri="{FF2B5EF4-FFF2-40B4-BE49-F238E27FC236}">
                <a16:creationId xmlns:a16="http://schemas.microsoft.com/office/drawing/2014/main" id="{8F01190B-310F-0D1F-3869-5336E01056FC}"/>
              </a:ext>
            </a:extLst>
          </p:cNvPr>
          <p:cNvCxnSpPr>
            <a:cxnSpLocks/>
            <a:stCxn id="24" idx="3"/>
          </p:cNvCxnSpPr>
          <p:nvPr/>
        </p:nvCxnSpPr>
        <p:spPr>
          <a:xfrm flipV="1">
            <a:off x="5475642" y="849878"/>
            <a:ext cx="388741" cy="1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6F107415-FEE4-91A4-078A-7D4868D603FE}"/>
              </a:ext>
            </a:extLst>
          </p:cNvPr>
          <p:cNvCxnSpPr>
            <a:cxnSpLocks/>
          </p:cNvCxnSpPr>
          <p:nvPr/>
        </p:nvCxnSpPr>
        <p:spPr>
          <a:xfrm>
            <a:off x="2903484" y="1309522"/>
            <a:ext cx="0" cy="299620"/>
          </a:xfrm>
          <a:prstGeom prst="straightConnector1">
            <a:avLst/>
          </a:prstGeom>
          <a:ln w="5715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572DAE71-C101-4229-549E-36534CD49233}"/>
              </a:ext>
            </a:extLst>
          </p:cNvPr>
          <p:cNvSpPr/>
          <p:nvPr/>
        </p:nvSpPr>
        <p:spPr>
          <a:xfrm>
            <a:off x="-1" y="5241889"/>
            <a:ext cx="3379264" cy="88937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 w="38100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Component: </a:t>
            </a:r>
            <a:r>
              <a:rPr lang="en-US" sz="1600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Sub-behavior internal to a Function with its own behaviors and properties, etc.</a:t>
            </a:r>
          </a:p>
        </p:txBody>
      </p:sp>
      <p:cxnSp>
        <p:nvCxnSpPr>
          <p:cNvPr id="40" name="Straight Arrow Connector 39">
            <a:extLst>
              <a:ext uri="{FF2B5EF4-FFF2-40B4-BE49-F238E27FC236}">
                <a16:creationId xmlns:a16="http://schemas.microsoft.com/office/drawing/2014/main" id="{1F1CF85D-CB82-03BC-A266-20803C89DE7E}"/>
              </a:ext>
            </a:extLst>
          </p:cNvPr>
          <p:cNvCxnSpPr>
            <a:cxnSpLocks/>
          </p:cNvCxnSpPr>
          <p:nvPr/>
        </p:nvCxnSpPr>
        <p:spPr>
          <a:xfrm flipH="1" flipV="1">
            <a:off x="7599228" y="5462695"/>
            <a:ext cx="411060" cy="4596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Arrow Connector 42">
            <a:extLst>
              <a:ext uri="{FF2B5EF4-FFF2-40B4-BE49-F238E27FC236}">
                <a16:creationId xmlns:a16="http://schemas.microsoft.com/office/drawing/2014/main" id="{22C9151D-1B20-FED4-491B-AEFAF32215A2}"/>
              </a:ext>
            </a:extLst>
          </p:cNvPr>
          <p:cNvCxnSpPr>
            <a:cxnSpLocks/>
          </p:cNvCxnSpPr>
          <p:nvPr/>
        </p:nvCxnSpPr>
        <p:spPr>
          <a:xfrm flipH="1" flipV="1">
            <a:off x="8010286" y="1945759"/>
            <a:ext cx="763424" cy="486190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Straight Arrow Connector 45">
            <a:extLst>
              <a:ext uri="{FF2B5EF4-FFF2-40B4-BE49-F238E27FC236}">
                <a16:creationId xmlns:a16="http://schemas.microsoft.com/office/drawing/2014/main" id="{4D1C9704-EA6F-D15D-EAF4-321904A9BDCD}"/>
              </a:ext>
            </a:extLst>
          </p:cNvPr>
          <p:cNvCxnSpPr>
            <a:cxnSpLocks/>
          </p:cNvCxnSpPr>
          <p:nvPr/>
        </p:nvCxnSpPr>
        <p:spPr>
          <a:xfrm flipH="1">
            <a:off x="8652551" y="3181478"/>
            <a:ext cx="783865" cy="868008"/>
          </a:xfrm>
          <a:prstGeom prst="straightConnector1">
            <a:avLst/>
          </a:prstGeom>
          <a:ln w="57150"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Straight Arrow Connector 48">
            <a:extLst>
              <a:ext uri="{FF2B5EF4-FFF2-40B4-BE49-F238E27FC236}">
                <a16:creationId xmlns:a16="http://schemas.microsoft.com/office/drawing/2014/main" id="{EE489C4A-C92E-4F85-77DF-D44F46CFFF86}"/>
              </a:ext>
            </a:extLst>
          </p:cNvPr>
          <p:cNvCxnSpPr>
            <a:cxnSpLocks/>
          </p:cNvCxnSpPr>
          <p:nvPr/>
        </p:nvCxnSpPr>
        <p:spPr>
          <a:xfrm flipH="1" flipV="1">
            <a:off x="7336373" y="2577498"/>
            <a:ext cx="1316178" cy="2453691"/>
          </a:xfrm>
          <a:prstGeom prst="straightConnector1">
            <a:avLst/>
          </a:prstGeom>
          <a:ln w="57150"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Rectangle 34">
            <a:extLst>
              <a:ext uri="{FF2B5EF4-FFF2-40B4-BE49-F238E27FC236}">
                <a16:creationId xmlns:a16="http://schemas.microsoft.com/office/drawing/2014/main" id="{5BB0ED7B-3E8B-CFD8-F947-19D3CDA1C33B}"/>
              </a:ext>
            </a:extLst>
          </p:cNvPr>
          <p:cNvSpPr/>
          <p:nvPr/>
        </p:nvSpPr>
        <p:spPr>
          <a:xfrm>
            <a:off x="7879976" y="5052961"/>
            <a:ext cx="4238732" cy="603980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Flow: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Data Structures (inputs/outputs) that connect Functions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2DB3951B-A22F-C4EA-1A39-FF84D7392A61}"/>
              </a:ext>
            </a:extLst>
          </p:cNvPr>
          <p:cNvSpPr/>
          <p:nvPr/>
        </p:nvSpPr>
        <p:spPr>
          <a:xfrm>
            <a:off x="8212629" y="2431949"/>
            <a:ext cx="3906079" cy="919287"/>
          </a:xfrm>
          <a:prstGeom prst="rect">
            <a:avLst/>
          </a:prstGeom>
          <a:solidFill>
            <a:schemeClr val="accent1">
              <a:lumMod val="20000"/>
              <a:lumOff val="80000"/>
            </a:schemeClr>
          </a:solidFill>
          <a:ln w="38100">
            <a:solidFill>
              <a:schemeClr val="accent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Function: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Defines high-level system behaviors as well as failure modes and component architectures</a:t>
            </a:r>
          </a:p>
        </p:txBody>
      </p:sp>
      <p:sp>
        <p:nvSpPr>
          <p:cNvPr id="53" name="Rectangle 52">
            <a:extLst>
              <a:ext uri="{FF2B5EF4-FFF2-40B4-BE49-F238E27FC236}">
                <a16:creationId xmlns:a16="http://schemas.microsoft.com/office/drawing/2014/main" id="{B3BED53B-69DC-458E-FB3B-BFA996A327B8}"/>
              </a:ext>
            </a:extLst>
          </p:cNvPr>
          <p:cNvSpPr/>
          <p:nvPr/>
        </p:nvSpPr>
        <p:spPr>
          <a:xfrm>
            <a:off x="60759" y="4563741"/>
            <a:ext cx="2898547" cy="625753"/>
          </a:xfrm>
          <a:prstGeom prst="rect">
            <a:avLst/>
          </a:prstGeom>
          <a:solidFill>
            <a:srgbClr val="CCCCFF"/>
          </a:solidFill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b="1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State: </a:t>
            </a:r>
            <a:r>
              <a:rPr lang="en-US" dirty="0">
                <a:solidFill>
                  <a:schemeClr val="tx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Entries that define Function/Flow state  </a:t>
            </a:r>
          </a:p>
        </p:txBody>
      </p:sp>
      <p:sp>
        <p:nvSpPr>
          <p:cNvPr id="56" name="Rectangle 55">
            <a:extLst>
              <a:ext uri="{FF2B5EF4-FFF2-40B4-BE49-F238E27FC236}">
                <a16:creationId xmlns:a16="http://schemas.microsoft.com/office/drawing/2014/main" id="{85728A5F-01AE-49A0-E20F-F9DCE817D6B0}"/>
              </a:ext>
            </a:extLst>
          </p:cNvPr>
          <p:cNvSpPr/>
          <p:nvPr/>
        </p:nvSpPr>
        <p:spPr>
          <a:xfrm>
            <a:off x="6624619" y="5136303"/>
            <a:ext cx="945947" cy="546661"/>
          </a:xfrm>
          <a:prstGeom prst="rect">
            <a:avLst/>
          </a:prstGeom>
          <a:noFill/>
          <a:ln w="38100">
            <a:solidFill>
              <a:srgbClr val="7030A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FF754629-3719-49B2-264E-06AE21B4CE67}"/>
              </a:ext>
            </a:extLst>
          </p:cNvPr>
          <p:cNvSpPr/>
          <p:nvPr/>
        </p:nvSpPr>
        <p:spPr>
          <a:xfrm>
            <a:off x="3407925" y="4765487"/>
            <a:ext cx="1003272" cy="996485"/>
          </a:xfrm>
          <a:prstGeom prst="rect">
            <a:avLst/>
          </a:prstGeom>
          <a:noFill/>
          <a:ln w="38100">
            <a:solidFill>
              <a:schemeClr val="accent6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AE38B42A-AF1F-004F-9F96-F27057EF9D9F}"/>
              </a:ext>
            </a:extLst>
          </p:cNvPr>
          <p:cNvCxnSpPr>
            <a:cxnSpLocks/>
            <a:stCxn id="53" idx="3"/>
          </p:cNvCxnSpPr>
          <p:nvPr/>
        </p:nvCxnSpPr>
        <p:spPr>
          <a:xfrm>
            <a:off x="2959306" y="4876618"/>
            <a:ext cx="480990" cy="254140"/>
          </a:xfrm>
          <a:prstGeom prst="straightConnector1">
            <a:avLst/>
          </a:prstGeom>
          <a:ln w="57150"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Arrow Connector 37">
            <a:extLst>
              <a:ext uri="{FF2B5EF4-FFF2-40B4-BE49-F238E27FC236}">
                <a16:creationId xmlns:a16="http://schemas.microsoft.com/office/drawing/2014/main" id="{A636CE67-6B99-66D8-C11A-38D8120344DC}"/>
              </a:ext>
            </a:extLst>
          </p:cNvPr>
          <p:cNvCxnSpPr>
            <a:cxnSpLocks/>
          </p:cNvCxnSpPr>
          <p:nvPr/>
        </p:nvCxnSpPr>
        <p:spPr>
          <a:xfrm>
            <a:off x="3379263" y="5803055"/>
            <a:ext cx="1003272" cy="0"/>
          </a:xfrm>
          <a:prstGeom prst="straightConnector1">
            <a:avLst/>
          </a:prstGeom>
          <a:ln w="57150"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85970700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2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xit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xit" presetSubtype="0" fill="hold" grpId="1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" grpId="0" animBg="1"/>
      <p:bldP spid="11" grpId="0" animBg="1"/>
      <p:bldP spid="12" grpId="0" animBg="1"/>
      <p:bldP spid="12" grpId="1" animBg="1"/>
      <p:bldP spid="12" grpId="2" animBg="1"/>
      <p:bldP spid="13" grpId="0" animBg="1"/>
      <p:bldP spid="13" grpId="1" animBg="1"/>
      <p:bldP spid="14" grpId="0" animBg="1"/>
      <p:bldP spid="15" grpId="0" animBg="1"/>
      <p:bldP spid="16" grpId="0" animBg="1"/>
      <p:bldP spid="16" grpId="1" animBg="1"/>
      <p:bldP spid="17" grpId="0" animBg="1"/>
      <p:bldP spid="17" grpId="1" animBg="1"/>
      <p:bldP spid="18" grpId="0" animBg="1"/>
      <p:bldP spid="18" grpId="1" animBg="1"/>
      <p:bldP spid="19" grpId="0" animBg="1"/>
      <p:bldP spid="21" grpId="0" animBg="1"/>
      <p:bldP spid="24" grpId="0" animBg="1"/>
      <p:bldP spid="37" grpId="0" animBg="1"/>
      <p:bldP spid="35" grpId="0" animBg="1"/>
      <p:bldP spid="36" grpId="0" animBg="1"/>
      <p:bldP spid="53" grpId="0" animBg="1"/>
      <p:bldP spid="56" grpId="0" animBg="1"/>
      <p:bldP spid="58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5E5A03-5A28-46B1-AAFC-7417AC2B90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Static Fault Propagation</a:t>
            </a:r>
          </a:p>
        </p:txBody>
      </p:sp>
      <p:pic>
        <p:nvPicPr>
          <p:cNvPr id="5" name="Picture 4" descr="A close up of a piece of paper&#10;&#10;Description automatically generated">
            <a:extLst>
              <a:ext uri="{FF2B5EF4-FFF2-40B4-BE49-F238E27FC236}">
                <a16:creationId xmlns:a16="http://schemas.microsoft.com/office/drawing/2014/main" id="{455C8780-8A40-402F-A65B-5DFF471DA93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105637" y="2533101"/>
            <a:ext cx="8441414" cy="4201609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8F2DE22-DE48-4B04-B362-CE953892C88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2B2ECE-C27A-4FBC-A5B7-24ADD502157D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8E407F-462F-4768-8039-6005D213BB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6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6696A40D-F9AA-4A6C-BDA7-6B7D47C6D1B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10515600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Behaviors defined in .behavior(), .</a:t>
            </a:r>
            <a:r>
              <a:rPr lang="en-US" dirty="0" err="1"/>
              <a:t>static_behavior</a:t>
            </a:r>
            <a:r>
              <a:rPr lang="en-US" dirty="0"/>
              <a:t>(), and .</a:t>
            </a:r>
            <a:r>
              <a:rPr lang="en-US" dirty="0" err="1"/>
              <a:t>condfaults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Stored in </a:t>
            </a:r>
            <a:r>
              <a:rPr lang="en-US" dirty="0" err="1"/>
              <a:t>mdl.staticfxns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9324288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C80A97-77C4-4E67-94DA-2D0072EB8B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Dynamic Fault Propagation</a:t>
            </a:r>
          </a:p>
        </p:txBody>
      </p:sp>
      <p:pic>
        <p:nvPicPr>
          <p:cNvPr id="5" name="Picture 4" descr="A close up of text on a white background&#10;&#10;Description automatically generated">
            <a:extLst>
              <a:ext uri="{FF2B5EF4-FFF2-40B4-BE49-F238E27FC236}">
                <a16:creationId xmlns:a16="http://schemas.microsoft.com/office/drawing/2014/main" id="{3B085D01-F403-4D53-B13F-6E5F02CEDF1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988366" y="1605641"/>
            <a:ext cx="5253356" cy="5115834"/>
          </a:xfrm>
          <a:prstGeom prst="rect">
            <a:avLst/>
          </a:prstGeom>
        </p:spPr>
      </p:pic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544B689-DA2E-485D-B459-0653D5458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8D67213-7DC7-4566-B4E8-39CBEF03CE40}" type="datetime1">
              <a:rPr lang="en-US" smtClean="0"/>
              <a:t>9/4/2025</a:t>
            </a:fld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82510EE-E25A-4759-AFB7-904801DCEC1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7</a:t>
            </a:fld>
            <a:endParaRPr lang="en-US" dirty="0"/>
          </a:p>
        </p:txBody>
      </p:sp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8C8DF4BE-6367-4702-B6D2-C29E09645DA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73182" y="1442906"/>
            <a:ext cx="5922818" cy="4734057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Defined in .</a:t>
            </a:r>
            <a:r>
              <a:rPr lang="en-US" dirty="0" err="1"/>
              <a:t>dynamic_behavior</a:t>
            </a:r>
            <a:r>
              <a:rPr lang="en-US" dirty="0"/>
              <a:t>()</a:t>
            </a:r>
          </a:p>
          <a:p>
            <a:pPr marL="0" indent="0">
              <a:buNone/>
            </a:pPr>
            <a:r>
              <a:rPr lang="en-US" dirty="0"/>
              <a:t>Runs once per timestep in a user-specified order.</a:t>
            </a:r>
          </a:p>
          <a:p>
            <a:pPr marL="0" indent="0">
              <a:buNone/>
            </a:pPr>
            <a:r>
              <a:rPr lang="en-US" dirty="0"/>
              <a:t>Accessible in </a:t>
            </a:r>
            <a:r>
              <a:rPr lang="en-US" dirty="0" err="1"/>
              <a:t>mdl.dynamicfxns</a:t>
            </a:r>
            <a:endParaRPr lang="en-US" dirty="0"/>
          </a:p>
          <a:p>
            <a:pPr marL="0" indent="0">
              <a:buNone/>
            </a:pPr>
            <a:r>
              <a:rPr lang="en-US" dirty="0"/>
              <a:t>--------</a:t>
            </a:r>
          </a:p>
          <a:p>
            <a:pPr marL="0" indent="0">
              <a:buNone/>
            </a:pPr>
            <a:r>
              <a:rPr lang="en-US" dirty="0"/>
              <a:t>Static/Dynamic propagation can be visualized using </a:t>
            </a:r>
            <a:r>
              <a:rPr lang="en-US" dirty="0" err="1"/>
              <a:t>rd.graph.exec_order</a:t>
            </a:r>
            <a:r>
              <a:rPr lang="en-US" dirty="0"/>
              <a:t>()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066731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BDFF110-B99B-4195-BF2F-4BA75ECC4C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Activity: Open and instantiate pump model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C654A1-0394-4F7C-9153-CE0CAC4575E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4743851"/>
          </a:xfrm>
        </p:spPr>
        <p:txBody>
          <a:bodyPr/>
          <a:lstStyle/>
          <a:p>
            <a:r>
              <a:rPr lang="en-US" dirty="0"/>
              <a:t>Review code:</a:t>
            </a:r>
          </a:p>
          <a:p>
            <a:pPr lvl="1"/>
            <a:r>
              <a:rPr lang="en-US" dirty="0"/>
              <a:t>See pump code defining the Pump model class</a:t>
            </a:r>
          </a:p>
          <a:p>
            <a:pPr lvl="1"/>
            <a:r>
              <a:rPr lang="en-US" dirty="0"/>
              <a:t>See pump code defining </a:t>
            </a:r>
            <a:r>
              <a:rPr lang="en-US" dirty="0" err="1"/>
              <a:t>MoveWater</a:t>
            </a:r>
            <a:r>
              <a:rPr lang="en-US" dirty="0"/>
              <a:t> function class</a:t>
            </a:r>
          </a:p>
          <a:p>
            <a:r>
              <a:rPr lang="en-US" dirty="0"/>
              <a:t>Open tutorial notebook</a:t>
            </a:r>
          </a:p>
          <a:p>
            <a:pPr lvl="1"/>
            <a:r>
              <a:rPr lang="en-US" dirty="0" err="1"/>
              <a:t>Tutorial_unfilled.ipynb</a:t>
            </a:r>
            <a:endParaRPr lang="en-US" dirty="0"/>
          </a:p>
          <a:p>
            <a:r>
              <a:rPr lang="en-US" dirty="0"/>
              <a:t>Instantiate the model</a:t>
            </a:r>
          </a:p>
          <a:p>
            <a:pPr lvl="1"/>
            <a:r>
              <a:rPr lang="en-US" dirty="0"/>
              <a:t>mdl = Pump()</a:t>
            </a:r>
          </a:p>
          <a:p>
            <a:r>
              <a:rPr lang="en-US" dirty="0"/>
              <a:t>Explore</a:t>
            </a:r>
          </a:p>
          <a:p>
            <a:pPr lvl="1"/>
            <a:r>
              <a:rPr lang="en-US" dirty="0"/>
              <a:t>Try different parameters! Change things!</a:t>
            </a:r>
          </a:p>
          <a:p>
            <a:pPr lvl="1"/>
            <a:r>
              <a:rPr lang="en-US" dirty="0"/>
              <a:t>What does the model directory look like? </a:t>
            </a:r>
            <a:r>
              <a:rPr lang="en-US" dirty="0" err="1"/>
              <a:t>dir</a:t>
            </a:r>
            <a:r>
              <a:rPr lang="en-US" dirty="0"/>
              <a:t>(mdl)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8948896-E84E-444B-891E-EFE2C9D0F84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F9849-58D3-4F19-9398-5C19541DD8B5}" type="datetime1">
              <a:rPr lang="en-US" smtClean="0"/>
              <a:t>9/4/2025</a:t>
            </a:fld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C0E850E-6593-450A-B187-79D6E0C2D73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181402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37966E-FEC4-40D8-8371-72C7630365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Goal: Quantify Resilience With Simulation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429EF587-E24D-4ADB-89B3-2E3C4EDF39EA}"/>
              </a:ext>
            </a:extLst>
          </p:cNvPr>
          <p:cNvCxnSpPr>
            <a:cxnSpLocks/>
          </p:cNvCxnSpPr>
          <p:nvPr/>
        </p:nvCxnSpPr>
        <p:spPr>
          <a:xfrm>
            <a:off x="3585581" y="3234973"/>
            <a:ext cx="2493922" cy="627690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" name="Rectangle 4">
            <a:extLst>
              <a:ext uri="{FF2B5EF4-FFF2-40B4-BE49-F238E27FC236}">
                <a16:creationId xmlns:a16="http://schemas.microsoft.com/office/drawing/2014/main" id="{31722B76-BCD8-4DDD-AAC2-33A94AE4765C}"/>
              </a:ext>
            </a:extLst>
          </p:cNvPr>
          <p:cNvSpPr/>
          <p:nvPr/>
        </p:nvSpPr>
        <p:spPr>
          <a:xfrm>
            <a:off x="8647112" y="3928494"/>
            <a:ext cx="1619249" cy="1333500"/>
          </a:xfrm>
          <a:prstGeom prst="rect">
            <a:avLst/>
          </a:prstGeom>
          <a:pattFill prst="wdDnDiag">
            <a:fgClr>
              <a:srgbClr val="FFD9D9"/>
            </a:fgClr>
            <a:bgClr>
              <a:schemeClr val="bg1"/>
            </a:bgClr>
          </a:patt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30D21EC5-D6AA-458E-9EB0-1A35CE47585C}"/>
              </a:ext>
            </a:extLst>
          </p:cNvPr>
          <p:cNvSpPr/>
          <p:nvPr/>
        </p:nvSpPr>
        <p:spPr>
          <a:xfrm>
            <a:off x="6094412" y="3919989"/>
            <a:ext cx="2552700" cy="1333500"/>
          </a:xfrm>
          <a:prstGeom prst="rect">
            <a:avLst/>
          </a:prstGeom>
          <a:pattFill prst="wdDnDiag">
            <a:fgClr>
              <a:srgbClr val="FF0000"/>
            </a:fgClr>
            <a:bgClr>
              <a:schemeClr val="bg1"/>
            </a:bgClr>
          </a:pattFill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15EE11A0-F0CE-4720-BE2A-1EE0416F0266}"/>
              </a:ext>
            </a:extLst>
          </p:cNvPr>
          <p:cNvCxnSpPr>
            <a:cxnSpLocks/>
          </p:cNvCxnSpPr>
          <p:nvPr/>
        </p:nvCxnSpPr>
        <p:spPr>
          <a:xfrm>
            <a:off x="5740400" y="3919990"/>
            <a:ext cx="4525962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24F351EF-9852-40E8-AD39-D814E5C1A3FA}"/>
              </a:ext>
            </a:extLst>
          </p:cNvPr>
          <p:cNvCxnSpPr>
            <a:cxnSpLocks/>
          </p:cNvCxnSpPr>
          <p:nvPr/>
        </p:nvCxnSpPr>
        <p:spPr>
          <a:xfrm>
            <a:off x="6094412" y="3919989"/>
            <a:ext cx="0" cy="1333500"/>
          </a:xfrm>
          <a:prstGeom prst="line">
            <a:avLst/>
          </a:prstGeom>
          <a:ln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235FF928-AEA3-4C61-9EA3-A5D1728A4290}"/>
              </a:ext>
            </a:extLst>
          </p:cNvPr>
          <p:cNvCxnSpPr>
            <a:cxnSpLocks/>
          </p:cNvCxnSpPr>
          <p:nvPr/>
        </p:nvCxnSpPr>
        <p:spPr>
          <a:xfrm>
            <a:off x="6094412" y="5253489"/>
            <a:ext cx="2552700" cy="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5290E26-68C2-4EB6-AA4B-1C4666C6672E}"/>
              </a:ext>
            </a:extLst>
          </p:cNvPr>
          <p:cNvCxnSpPr>
            <a:cxnSpLocks/>
          </p:cNvCxnSpPr>
          <p:nvPr/>
        </p:nvCxnSpPr>
        <p:spPr>
          <a:xfrm flipV="1">
            <a:off x="8647112" y="3919989"/>
            <a:ext cx="0" cy="1333500"/>
          </a:xfrm>
          <a:prstGeom prst="line">
            <a:avLst/>
          </a:prstGeom>
          <a:ln w="38100">
            <a:solidFill>
              <a:srgbClr val="FF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C51A3A58-691D-4746-AF45-F2D570632B21}"/>
              </a:ext>
            </a:extLst>
          </p:cNvPr>
          <p:cNvCxnSpPr>
            <a:cxnSpLocks/>
            <a:stCxn id="12" idx="0"/>
          </p:cNvCxnSpPr>
          <p:nvPr/>
        </p:nvCxnSpPr>
        <p:spPr>
          <a:xfrm flipH="1" flipV="1">
            <a:off x="6079504" y="1967366"/>
            <a:ext cx="14908" cy="3793538"/>
          </a:xfrm>
          <a:prstGeom prst="line">
            <a:avLst/>
          </a:prstGeom>
          <a:ln w="38100">
            <a:solidFill>
              <a:schemeClr val="bg1">
                <a:lumMod val="50000"/>
              </a:schemeClr>
            </a:solidFill>
            <a:prstDash val="sys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2" name="TextBox 11">
            <a:extLst>
              <a:ext uri="{FF2B5EF4-FFF2-40B4-BE49-F238E27FC236}">
                <a16:creationId xmlns:a16="http://schemas.microsoft.com/office/drawing/2014/main" id="{3A2DDA50-212B-40A5-B898-F2D8F0786AFB}"/>
              </a:ext>
            </a:extLst>
          </p:cNvPr>
          <p:cNvSpPr txBox="1"/>
          <p:nvPr/>
        </p:nvSpPr>
        <p:spPr>
          <a:xfrm>
            <a:off x="5464271" y="5760904"/>
            <a:ext cx="12602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Fault Time</a:t>
            </a:r>
          </a:p>
        </p:txBody>
      </p:sp>
      <p:sp>
        <p:nvSpPr>
          <p:cNvPr id="13" name="Explosion: 8 Points 12">
            <a:extLst>
              <a:ext uri="{FF2B5EF4-FFF2-40B4-BE49-F238E27FC236}">
                <a16:creationId xmlns:a16="http://schemas.microsoft.com/office/drawing/2014/main" id="{2CF3498A-2A3F-4612-BF09-9DC3F3CD45AF}"/>
              </a:ext>
            </a:extLst>
          </p:cNvPr>
          <p:cNvSpPr/>
          <p:nvPr/>
        </p:nvSpPr>
        <p:spPr>
          <a:xfrm>
            <a:off x="5380037" y="3156403"/>
            <a:ext cx="1428750" cy="1382711"/>
          </a:xfrm>
          <a:prstGeom prst="irregularSeal1">
            <a:avLst/>
          </a:prstGeom>
          <a:solidFill>
            <a:srgbClr val="FFC000"/>
          </a:solidFill>
          <a:ln>
            <a:solidFill>
              <a:schemeClr val="accent2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74A210E-6826-47E5-8D19-9AE42CF970BB}"/>
              </a:ext>
            </a:extLst>
          </p:cNvPr>
          <p:cNvSpPr txBox="1"/>
          <p:nvPr/>
        </p:nvSpPr>
        <p:spPr>
          <a:xfrm>
            <a:off x="6783654" y="3493331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Performance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6E32D7B-E6A0-48BB-A6A8-64F515F9BBC5}"/>
              </a:ext>
            </a:extLst>
          </p:cNvPr>
          <p:cNvSpPr txBox="1"/>
          <p:nvPr/>
        </p:nvSpPr>
        <p:spPr>
          <a:xfrm>
            <a:off x="6184634" y="5217111"/>
            <a:ext cx="223330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Faulty Performance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B7F3DAD6-10B9-4C0B-8A34-3500C70B2792}"/>
              </a:ext>
            </a:extLst>
          </p:cNvPr>
          <p:cNvSpPr txBox="1"/>
          <p:nvPr/>
        </p:nvSpPr>
        <p:spPr>
          <a:xfrm>
            <a:off x="8647111" y="3965595"/>
            <a:ext cx="12001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Recovery</a:t>
            </a:r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422E9C6-88EA-48BB-9D28-CD495A050370}"/>
              </a:ext>
            </a:extLst>
          </p:cNvPr>
          <p:cNvCxnSpPr>
            <a:cxnSpLocks/>
          </p:cNvCxnSpPr>
          <p:nvPr/>
        </p:nvCxnSpPr>
        <p:spPr>
          <a:xfrm flipH="1" flipV="1">
            <a:off x="8647111" y="5253489"/>
            <a:ext cx="1619250" cy="8505"/>
          </a:xfrm>
          <a:prstGeom prst="line">
            <a:avLst/>
          </a:prstGeom>
          <a:ln w="38100">
            <a:solidFill>
              <a:srgbClr val="FF0000"/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58A47949-8816-4C84-9CBD-8D2B4328019A}"/>
              </a:ext>
            </a:extLst>
          </p:cNvPr>
          <p:cNvSpPr txBox="1"/>
          <p:nvPr/>
        </p:nvSpPr>
        <p:spPr>
          <a:xfrm>
            <a:off x="8647112" y="4908313"/>
            <a:ext cx="149752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 Recovery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020FE350-9CCA-4E38-9E28-A5D65F480DDC}"/>
              </a:ext>
            </a:extLst>
          </p:cNvPr>
          <p:cNvSpPr txBox="1"/>
          <p:nvPr/>
        </p:nvSpPr>
        <p:spPr>
          <a:xfrm>
            <a:off x="3491514" y="1806861"/>
            <a:ext cx="1681871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Prevention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708F60F-AA3D-42FE-BEAC-BC1E5800C220}"/>
              </a:ext>
            </a:extLst>
          </p:cNvPr>
          <p:cNvSpPr txBox="1"/>
          <p:nvPr/>
        </p:nvSpPr>
        <p:spPr>
          <a:xfrm>
            <a:off x="7263448" y="1806861"/>
            <a:ext cx="147187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chemeClr val="bg1">
                    <a:lumMod val="50000"/>
                  </a:schemeClr>
                </a:solidFill>
                <a:latin typeface="Bahnschrift SemiBold" panose="020B0502040204020203" pitchFamily="34" charset="0"/>
              </a:rPr>
              <a:t>Recovery</a:t>
            </a:r>
            <a:endParaRPr lang="en-US" dirty="0">
              <a:solidFill>
                <a:schemeClr val="bg1">
                  <a:lumMod val="50000"/>
                </a:schemeClr>
              </a:solidFill>
              <a:latin typeface="Bahnschrift SemiBold" panose="020B0502040204020203" pitchFamily="34" charset="0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4FAD445B-D890-43E4-AAF6-BE22CAF808F1}"/>
              </a:ext>
            </a:extLst>
          </p:cNvPr>
          <p:cNvSpPr/>
          <p:nvPr/>
        </p:nvSpPr>
        <p:spPr>
          <a:xfrm>
            <a:off x="7039967" y="6233308"/>
            <a:ext cx="2225289" cy="3693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dirty="0" err="1">
                <a:latin typeface="Bahnschrift Light Condensed" panose="020B0502040204020203" pitchFamily="34" charset="0"/>
              </a:rPr>
              <a:t>Yodo</a:t>
            </a:r>
            <a:r>
              <a:rPr lang="en-US" dirty="0">
                <a:latin typeface="Bahnschrift Light Condensed" panose="020B0502040204020203" pitchFamily="34" charset="0"/>
              </a:rPr>
              <a:t>, N., &amp; Wang, P. (2016). </a:t>
            </a:r>
            <a:endParaRPr lang="en-US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BF0C52C-9FB7-4AAD-86A6-1FC9BAA351B8}"/>
              </a:ext>
            </a:extLst>
          </p:cNvPr>
          <p:cNvSpPr txBox="1"/>
          <p:nvPr/>
        </p:nvSpPr>
        <p:spPr>
          <a:xfrm>
            <a:off x="6675153" y="4415164"/>
            <a:ext cx="1252266" cy="369332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non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Resilience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3101FB2-D340-46DA-8EC7-29E474EB8564}"/>
              </a:ext>
            </a:extLst>
          </p:cNvPr>
          <p:cNvSpPr txBox="1"/>
          <p:nvPr/>
        </p:nvSpPr>
        <p:spPr>
          <a:xfrm>
            <a:off x="5598837" y="3633102"/>
            <a:ext cx="100052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Hazard</a:t>
            </a:r>
          </a:p>
        </p:txBody>
      </p:sp>
      <p:cxnSp>
        <p:nvCxnSpPr>
          <p:cNvPr id="24" name="Straight Connector 23">
            <a:extLst>
              <a:ext uri="{FF2B5EF4-FFF2-40B4-BE49-F238E27FC236}">
                <a16:creationId xmlns:a16="http://schemas.microsoft.com/office/drawing/2014/main" id="{087C380F-CFFC-442F-BDF4-0744B33F9987}"/>
              </a:ext>
            </a:extLst>
          </p:cNvPr>
          <p:cNvCxnSpPr>
            <a:cxnSpLocks/>
          </p:cNvCxnSpPr>
          <p:nvPr/>
        </p:nvCxnSpPr>
        <p:spPr>
          <a:xfrm flipV="1">
            <a:off x="3585581" y="2752550"/>
            <a:ext cx="2493922" cy="464939"/>
          </a:xfrm>
          <a:prstGeom prst="line">
            <a:avLst/>
          </a:prstGeom>
          <a:ln w="38100">
            <a:solidFill>
              <a:schemeClr val="tx1">
                <a:lumMod val="95000"/>
                <a:lumOff val="5000"/>
              </a:schemeClr>
            </a:solidFill>
            <a:prstDash val="dash"/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9A28E7BE-FE66-4DB7-BC99-A2E18D727EED}"/>
              </a:ext>
            </a:extLst>
          </p:cNvPr>
          <p:cNvCxnSpPr>
            <a:cxnSpLocks/>
          </p:cNvCxnSpPr>
          <p:nvPr/>
        </p:nvCxnSpPr>
        <p:spPr>
          <a:xfrm>
            <a:off x="6038863" y="2740789"/>
            <a:ext cx="4227498" cy="0"/>
          </a:xfrm>
          <a:prstGeom prst="line">
            <a:avLst/>
          </a:prstGeom>
          <a:ln w="38100">
            <a:solidFill>
              <a:schemeClr val="tx2">
                <a:lumMod val="60000"/>
                <a:lumOff val="40000"/>
              </a:schemeClr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B7D0EC3B-71E1-4B52-A2BE-82F2D2D11AA5}"/>
              </a:ext>
            </a:extLst>
          </p:cNvPr>
          <p:cNvSpPr txBox="1"/>
          <p:nvPr/>
        </p:nvSpPr>
        <p:spPr>
          <a:xfrm>
            <a:off x="6079503" y="2314112"/>
            <a:ext cx="2947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Bahnschrift SemiBold" panose="020B0502040204020203" pitchFamily="34" charset="0"/>
              </a:rPr>
              <a:t>Nominal Scenario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27D2B22-D005-489E-92FC-F14CA2DD74A2}"/>
              </a:ext>
            </a:extLst>
          </p:cNvPr>
          <p:cNvSpPr txBox="1"/>
          <p:nvPr/>
        </p:nvSpPr>
        <p:spPr>
          <a:xfrm>
            <a:off x="576284" y="3848931"/>
            <a:ext cx="1552694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Expected</a:t>
            </a:r>
          </a:p>
          <a:p>
            <a:pPr algn="r"/>
            <a:r>
              <a:rPr lang="en-US" sz="2000" b="1" dirty="0">
                <a:solidFill>
                  <a:srgbClr val="FF0000"/>
                </a:solidFill>
                <a:latin typeface="Bahnschrift SemiBold" panose="020B0502040204020203" pitchFamily="34" charset="0"/>
              </a:rPr>
              <a:t>Resilience: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/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nor/>
                        </m:rPr>
                        <a:rPr lang="en-US" sz="2400" dirty="0" smtClean="0">
                          <a:solidFill>
                            <a:schemeClr val="tx1"/>
                          </a:solidFill>
                        </a:rPr>
                        <m:t>𝔼</m:t>
                      </m:r>
                      <m:r>
                        <a:rPr lang="en-US" sz="2400" b="0" i="1" dirty="0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𝑅𝑒𝑠</m:t>
                      </m:r>
                      <m:r>
                        <a:rPr lang="en-US" sz="24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US" sz="2400" dirty="0">
                  <a:solidFill>
                    <a:schemeClr val="tx1"/>
                  </a:solidFill>
                </a:endParaRPr>
              </a:p>
            </p:txBody>
          </p:sp>
        </mc:Choice>
        <mc:Fallback xmlns="">
          <p:sp>
            <p:nvSpPr>
              <p:cNvPr id="28" name="Oval 27">
                <a:extLst>
                  <a:ext uri="{FF2B5EF4-FFF2-40B4-BE49-F238E27FC236}">
                    <a16:creationId xmlns:a16="http://schemas.microsoft.com/office/drawing/2014/main" id="{D16A513A-6676-4909-91FB-148522A4F2EA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2681305" y="2629455"/>
                <a:ext cx="1096381" cy="1096381"/>
              </a:xfrm>
              <a:prstGeom prst="ellipse">
                <a:avLst/>
              </a:prstGeom>
              <a:blipFill>
                <a:blip r:embed="rId2"/>
                <a:stretch>
                  <a:fillRect l="-3763" r="-1075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TextBox 28">
            <a:extLst>
              <a:ext uri="{FF2B5EF4-FFF2-40B4-BE49-F238E27FC236}">
                <a16:creationId xmlns:a16="http://schemas.microsoft.com/office/drawing/2014/main" id="{E5E00E88-8724-4ED0-B23C-C91CC694E5EF}"/>
              </a:ext>
            </a:extLst>
          </p:cNvPr>
          <p:cNvSpPr txBox="1"/>
          <p:nvPr/>
        </p:nvSpPr>
        <p:spPr>
          <a:xfrm>
            <a:off x="2149298" y="3858364"/>
            <a:ext cx="3064886" cy="707886"/>
          </a:xfrm>
          <a:prstGeom prst="rect">
            <a:avLst/>
          </a:prstGeom>
          <a:solidFill>
            <a:schemeClr val="bg1">
              <a:alpha val="80000"/>
            </a:schemeClr>
          </a:solidFill>
        </p:spPr>
        <p:txBody>
          <a:bodyPr wrap="square" rtlCol="0">
            <a:spAutoFit/>
          </a:bodyPr>
          <a:lstStyle/>
          <a:p>
            <a:r>
              <a:rPr lang="en-US" sz="2000" dirty="0">
                <a:latin typeface="Bahnschrift Light" panose="020B0502040204020203" pitchFamily="34" charset="0"/>
              </a:rPr>
              <a:t>Resilience over a set of hazardous scenarios 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6E39F54-2A57-4DE6-BD51-57F6CD8EE5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B5B71A-C210-4A41-9D4A-E72BF6E30274}" type="datetime1">
              <a:rPr lang="en-US" smtClean="0"/>
              <a:t>9/4/2025</a:t>
            </a:fld>
            <a:endParaRPr lang="en-US"/>
          </a:p>
        </p:txBody>
      </p:sp>
      <p:sp>
        <p:nvSpPr>
          <p:cNvPr id="30" name="Slide Number Placeholder 29">
            <a:extLst>
              <a:ext uri="{FF2B5EF4-FFF2-40B4-BE49-F238E27FC236}">
                <a16:creationId xmlns:a16="http://schemas.microsoft.com/office/drawing/2014/main" id="{7109F3E7-E154-4086-983A-9FE80E0E87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4D9045-47C6-4ED3-A320-E2DFE9546330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365550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2F0B4413AAFFE34B9A5E0B87EBB2BF4F" ma:contentTypeVersion="0" ma:contentTypeDescription="Create a new document." ma:contentTypeScope="" ma:versionID="9632435baf965c6c093711282b9a8698">
  <xsd:schema xmlns:xsd="http://www.w3.org/2001/XMLSchema" xmlns:xs="http://www.w3.org/2001/XMLSchema" xmlns:p="http://schemas.microsoft.com/office/2006/metadata/properties" targetNamespace="http://schemas.microsoft.com/office/2006/metadata/properties" ma:root="true" ma:fieldsID="ad47a0f10127d9e30d85633090e6731d">
    <xsd:element name="properties">
      <xsd:complexType>
        <xsd:sequence>
          <xsd:element name="documentManagement">
            <xsd:complexType>
              <xsd:all/>
            </xsd:complexType>
          </xsd:element>
        </xsd:sequence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/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807AEC1-3868-4489-99AA-F6101CBA6951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  <ds:schemaRef ds:uri="http://schemas.microsoft.com/office/infopath/2007/PartnerControls"/>
  </ds:schemaRefs>
</ds:datastoreItem>
</file>

<file path=customXml/itemProps2.xml><?xml version="1.0" encoding="utf-8"?>
<ds:datastoreItem xmlns:ds="http://schemas.openxmlformats.org/officeDocument/2006/customXml" ds:itemID="{92B7266E-DF44-460A-A16F-F5ABEAF9A56A}">
  <ds:schemaRefs>
    <ds:schemaRef ds:uri="http://schemas.microsoft.com/office/2006/metadata/properties"/>
    <ds:schemaRef ds:uri="http://purl.org/dc/terms/"/>
    <ds:schemaRef ds:uri="http://schemas.openxmlformats.org/package/2006/metadata/core-properties"/>
    <ds:schemaRef ds:uri="http://purl.org/dc/dcmitype/"/>
    <ds:schemaRef ds:uri="http://schemas.microsoft.com/office/infopath/2007/PartnerControls"/>
    <ds:schemaRef ds:uri="http://schemas.microsoft.com/office/2006/documentManagement/types"/>
    <ds:schemaRef ds:uri="http://purl.org/dc/elements/1.1/"/>
    <ds:schemaRef ds:uri="http://www.w3.org/XML/1998/namespace"/>
  </ds:schemaRefs>
</ds:datastoreItem>
</file>

<file path=customXml/itemProps3.xml><?xml version="1.0" encoding="utf-8"?>
<ds:datastoreItem xmlns:ds="http://schemas.openxmlformats.org/officeDocument/2006/customXml" ds:itemID="{D3728C9A-7C9B-4A99-A7F5-4857043C7DB3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4250</TotalTime>
  <Words>2045</Words>
  <Application>Microsoft Office PowerPoint</Application>
  <PresentationFormat>Widescreen</PresentationFormat>
  <Paragraphs>273</Paragraphs>
  <Slides>16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13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30" baseType="lpstr">
      <vt:lpstr>Arial</vt:lpstr>
      <vt:lpstr>Arial Nova</vt:lpstr>
      <vt:lpstr>Bahnschrift</vt:lpstr>
      <vt:lpstr>Bahnschrift Condensed</vt:lpstr>
      <vt:lpstr>Bahnschrift Light</vt:lpstr>
      <vt:lpstr>Bahnschrift Light Condensed</vt:lpstr>
      <vt:lpstr>Bahnschrift SemiBold</vt:lpstr>
      <vt:lpstr>Bahnschrift SemiBold SemiConden</vt:lpstr>
      <vt:lpstr>Bahnschrift SemiCondensed</vt:lpstr>
      <vt:lpstr>Bahnschrift SemiLight</vt:lpstr>
      <vt:lpstr>Calibri</vt:lpstr>
      <vt:lpstr>Cambria Math</vt:lpstr>
      <vt:lpstr>Wingdings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Static Fault Propagation</vt:lpstr>
      <vt:lpstr>Dynamic Fault Propagation</vt:lpstr>
      <vt:lpstr>Activity: Open and instantiate pump model</vt:lpstr>
      <vt:lpstr>Goal: Quantify Resilience With Simulation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Intro to fmdtools</dc:title>
  <dc:creator>Hulse, Daniel E. (ARC-TI)</dc:creator>
  <cp:lastModifiedBy>Hulse, Daniel (ARC-TI)</cp:lastModifiedBy>
  <cp:revision>200</cp:revision>
  <dcterms:created xsi:type="dcterms:W3CDTF">2020-07-06T18:15:45Z</dcterms:created>
  <dcterms:modified xsi:type="dcterms:W3CDTF">2025-09-04T18:55:20Z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0x0101002F0B4413AAFFE34B9A5E0B87EBB2BF4F</vt:lpwstr>
  </property>
</Properties>
</file>