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9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7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8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3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18B6-C51E-4079-8B5B-53823AED030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6D62-CB01-4B97-AAF8-B330B131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Aeroprobe</a:t>
            </a:r>
            <a:r>
              <a:rPr lang="en-US" dirty="0" smtClean="0"/>
              <a:t> Data Reduction </a:t>
            </a:r>
            <a:br>
              <a:rPr lang="en-US" dirty="0" smtClean="0"/>
            </a:br>
            <a:r>
              <a:rPr lang="en-US" dirty="0" smtClean="0"/>
              <a:t>used by GRC Wind Tunnel Characterization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Johnson </a:t>
            </a:r>
          </a:p>
          <a:p>
            <a:r>
              <a:rPr lang="en-US" dirty="0" smtClean="0"/>
              <a:t>David </a:t>
            </a:r>
            <a:r>
              <a:rPr lang="en-US" dirty="0" smtClean="0"/>
              <a:t>Rinehart</a:t>
            </a:r>
          </a:p>
          <a:p>
            <a:r>
              <a:rPr lang="en-US" dirty="0" smtClean="0"/>
              <a:t>6/25/2019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5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19"/>
            <a:ext cx="10515600" cy="4351338"/>
          </a:xfrm>
        </p:spPr>
        <p:txBody>
          <a:bodyPr/>
          <a:lstStyle/>
          <a:p>
            <a:r>
              <a:rPr lang="en-US" dirty="0" smtClean="0"/>
              <a:t>20 </a:t>
            </a:r>
            <a:r>
              <a:rPr lang="en-US" dirty="0" err="1" smtClean="0"/>
              <a:t>Aeroprobes</a:t>
            </a:r>
            <a:r>
              <a:rPr lang="en-US" dirty="0" smtClean="0"/>
              <a:t> calibrated at Mach 0.05, 0.10, 0.15, 0.20, 0.25 for the 9x15 LSWT’s Traversing Calibration Rake</a:t>
            </a:r>
          </a:p>
          <a:p>
            <a:r>
              <a:rPr lang="en-US" dirty="0" smtClean="0"/>
              <a:t>490 unique angles tested using in a pitch-roll method at each speed</a:t>
            </a:r>
          </a:p>
          <a:p>
            <a:pPr lvl="1"/>
            <a:r>
              <a:rPr lang="en-US" dirty="0" smtClean="0"/>
              <a:t>95 validation conditions performed at each speed, as well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627" y="3183732"/>
            <a:ext cx="8409373" cy="3673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3" y="3183732"/>
            <a:ext cx="3855675" cy="35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Format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9668"/>
              </p:ext>
            </p:extLst>
          </p:nvPr>
        </p:nvGraphicFramePr>
        <p:xfrm>
          <a:off x="355001" y="1690688"/>
          <a:ext cx="11187957" cy="3001721"/>
        </p:xfrm>
        <a:graphic>
          <a:graphicData uri="http://schemas.openxmlformats.org/drawingml/2006/table">
            <a:tbl>
              <a:tblPr/>
              <a:tblGrid>
                <a:gridCol w="1017087">
                  <a:extLst>
                    <a:ext uri="{9D8B030D-6E8A-4147-A177-3AD203B41FA5}">
                      <a16:colId xmlns:a16="http://schemas.microsoft.com/office/drawing/2014/main" val="1799464826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441443943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462946653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719705256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154875682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1869449514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1314713285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44520314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3017598001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1911247550"/>
                    </a:ext>
                  </a:extLst>
                </a:gridCol>
                <a:gridCol w="1017087">
                  <a:extLst>
                    <a:ext uri="{9D8B030D-6E8A-4147-A177-3AD203B41FA5}">
                      <a16:colId xmlns:a16="http://schemas.microsoft.com/office/drawing/2014/main" val="1877342222"/>
                    </a:ext>
                  </a:extLst>
                </a:gridCol>
              </a:tblGrid>
              <a:tr h="175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FileType=PCF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231904"/>
                  </a:ext>
                </a:extLst>
              </a:tr>
              <a:tr h="175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NHL=14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826352"/>
                  </a:ext>
                </a:extLst>
              </a:tr>
              <a:tr h="203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Date=08/25/17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9:06:24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16133"/>
                  </a:ext>
                </a:extLst>
              </a:tr>
              <a:tr h="175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Facility=APL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055159"/>
                  </a:ext>
                </a:extLst>
              </a:tr>
              <a:tr h="175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Serial=16328-4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917422"/>
                  </a:ext>
                </a:extLst>
              </a:tr>
              <a:tr h="175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Customer=NASA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511439"/>
                  </a:ext>
                </a:extLst>
              </a:tr>
              <a:tr h="175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NP=6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13740"/>
                  </a:ext>
                </a:extLst>
              </a:tr>
              <a:tr h="175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Mach=0.050000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392467"/>
                  </a:ext>
                </a:extLst>
              </a:tr>
              <a:tr h="175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Calibration=1:1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357841"/>
                  </a:ext>
                </a:extLst>
              </a:tr>
              <a:tr h="17573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CalPts=490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503433"/>
                  </a:ext>
                </a:extLst>
              </a:tr>
              <a:tr h="175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TstPts=95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97496"/>
                  </a:ext>
                </a:extLst>
              </a:tr>
              <a:tr h="17573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PortNumbering=AP Standard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075539"/>
                  </a:ext>
                </a:extLst>
              </a:tr>
              <a:tr h="17573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Units=Torr C m/s kg/m^3 deg mm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99925"/>
                  </a:ext>
                </a:extLst>
              </a:tr>
              <a:tr h="318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Theta[deg]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Phi[deg]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P1[Torr]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P2[Torr]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P3[Torr]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P4[Torr]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P5[Torr]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P6[Torr]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Pt[Torr]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Ps[Abs,Torr]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Ts[C]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09620"/>
                  </a:ext>
                </a:extLst>
              </a:tr>
              <a:tr h="17573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0.72338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708.018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485505"/>
                  </a:ext>
                </a:extLst>
              </a:tr>
              <a:tr h="17573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128.401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1.28438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1.27561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708.116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2256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001" y="5181600"/>
            <a:ext cx="3700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– total</a:t>
            </a:r>
          </a:p>
          <a:p>
            <a:r>
              <a:rPr lang="en-US" dirty="0" smtClean="0"/>
              <a:t>P2-P5 – flow angle ports</a:t>
            </a:r>
          </a:p>
          <a:p>
            <a:r>
              <a:rPr lang="en-US" dirty="0" smtClean="0"/>
              <a:t>P6 – static </a:t>
            </a:r>
          </a:p>
          <a:p>
            <a:r>
              <a:rPr lang="en-US" dirty="0" smtClean="0"/>
              <a:t>Pt – free jet total pressure</a:t>
            </a:r>
          </a:p>
          <a:p>
            <a:r>
              <a:rPr lang="en-US" dirty="0" smtClean="0"/>
              <a:t>Ps – free jet static pressure (absolute)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2941980" y="5181600"/>
            <a:ext cx="463826" cy="1113183"/>
          </a:xfrm>
          <a:prstGeom prst="rightBrace">
            <a:avLst>
              <a:gd name="adj1" fmla="val 4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5806" y="5415025"/>
            <a:ext cx="4643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 referenced to Ps; </a:t>
            </a:r>
          </a:p>
          <a:p>
            <a:r>
              <a:rPr lang="en-US" dirty="0" smtClean="0"/>
              <a:t>need to add Ps back into measured differentials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6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Calculations into Typical Pitch/Yaw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Theta &amp; Phi supplied by </a:t>
            </a:r>
            <a:r>
              <a:rPr lang="en-US" dirty="0" err="1" smtClean="0"/>
              <a:t>Aeroprobe</a:t>
            </a:r>
            <a:endParaRPr lang="en-US" dirty="0" smtClean="0"/>
          </a:p>
          <a:p>
            <a:r>
              <a:rPr lang="en-US" dirty="0" smtClean="0"/>
              <a:t>My steps:</a:t>
            </a:r>
          </a:p>
          <a:p>
            <a:pPr lvl="1"/>
            <a:r>
              <a:rPr lang="en-US" dirty="0" smtClean="0"/>
              <a:t>Calculate M &amp; V of free jet </a:t>
            </a:r>
          </a:p>
          <a:p>
            <a:pPr lvl="1"/>
            <a:r>
              <a:rPr lang="en-US" dirty="0" smtClean="0"/>
              <a:t>u = V*cos(theta)</a:t>
            </a:r>
          </a:p>
          <a:p>
            <a:pPr lvl="1"/>
            <a:r>
              <a:rPr lang="en-US" dirty="0" smtClean="0"/>
              <a:t>v = V*sin(theta)*cos(phi)</a:t>
            </a:r>
          </a:p>
          <a:p>
            <a:pPr lvl="1"/>
            <a:r>
              <a:rPr lang="en-US" dirty="0" smtClean="0"/>
              <a:t>w = V*sin(theta)*sin(phi)</a:t>
            </a:r>
          </a:p>
          <a:p>
            <a:pPr lvl="1"/>
            <a:r>
              <a:rPr lang="en-US" dirty="0" smtClean="0"/>
              <a:t>Pitch = </a:t>
            </a:r>
            <a:r>
              <a:rPr lang="en-US" dirty="0" err="1" smtClean="0"/>
              <a:t>atan</a:t>
            </a:r>
            <a:r>
              <a:rPr lang="en-US" dirty="0" smtClean="0"/>
              <a:t>(w/u)</a:t>
            </a:r>
          </a:p>
          <a:p>
            <a:pPr lvl="1"/>
            <a:r>
              <a:rPr lang="en-US" dirty="0" smtClean="0"/>
              <a:t>Yaw = -</a:t>
            </a:r>
            <a:r>
              <a:rPr lang="en-US" dirty="0" err="1" smtClean="0"/>
              <a:t>atan</a:t>
            </a:r>
            <a:r>
              <a:rPr lang="en-US" dirty="0" smtClean="0"/>
              <a:t>(v/u)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905" y="1362345"/>
            <a:ext cx="4630069" cy="52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4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Inputs to Regression Model, X’s:</a:t>
            </a:r>
          </a:p>
          <a:p>
            <a:pPr lvl="1"/>
            <a:r>
              <a:rPr lang="en-US" dirty="0" smtClean="0"/>
              <a:t>CA = (P4-P5)/(P1-Pavg)		where </a:t>
            </a:r>
            <a:r>
              <a:rPr lang="en-US" dirty="0" err="1" smtClean="0"/>
              <a:t>Pavg</a:t>
            </a:r>
            <a:r>
              <a:rPr lang="en-US" dirty="0" smtClean="0"/>
              <a:t> = mean(P2,P3,P4,P5)</a:t>
            </a:r>
          </a:p>
          <a:p>
            <a:pPr lvl="1"/>
            <a:r>
              <a:rPr lang="en-US" dirty="0" smtClean="0"/>
              <a:t>CB = (P3-P2)/(P1-Pavg)</a:t>
            </a:r>
          </a:p>
          <a:p>
            <a:pPr lvl="1"/>
            <a:r>
              <a:rPr lang="en-US" dirty="0" smtClean="0"/>
              <a:t>CM = P6/P1</a:t>
            </a:r>
          </a:p>
          <a:p>
            <a:pPr lvl="2"/>
            <a:r>
              <a:rPr lang="en-US" dirty="0" smtClean="0"/>
              <a:t>CM has been defined differently by other people, i.e. CM = (P1-Pavg)/P1</a:t>
            </a:r>
          </a:p>
          <a:p>
            <a:pPr lvl="2"/>
            <a:endParaRPr lang="en-US" dirty="0"/>
          </a:p>
          <a:p>
            <a:r>
              <a:rPr lang="en-US" dirty="0" smtClean="0"/>
              <a:t>Outputs of Regression Model, Y’s:</a:t>
            </a:r>
          </a:p>
          <a:p>
            <a:pPr lvl="1"/>
            <a:r>
              <a:rPr lang="en-US" dirty="0" smtClean="0"/>
              <a:t>Pitch &amp; Yaw (from previous slide)</a:t>
            </a:r>
          </a:p>
          <a:p>
            <a:pPr lvl="1"/>
            <a:r>
              <a:rPr lang="en-US" dirty="0" smtClean="0"/>
              <a:t>Co = (P1-PT)/(P1-P6)		where PT is free jet total pressure</a:t>
            </a:r>
          </a:p>
          <a:p>
            <a:pPr lvl="2"/>
            <a:r>
              <a:rPr lang="en-US" dirty="0" smtClean="0"/>
              <a:t>Co is total pressure correction factor</a:t>
            </a:r>
          </a:p>
          <a:p>
            <a:pPr lvl="1"/>
            <a:r>
              <a:rPr lang="en-US" dirty="0" err="1" smtClean="0"/>
              <a:t>Cq</a:t>
            </a:r>
            <a:r>
              <a:rPr lang="en-US" dirty="0" smtClean="0"/>
              <a:t> = (P1-P6)/(PT-PS)		where PS is free jet/“true” static pressure</a:t>
            </a:r>
          </a:p>
          <a:p>
            <a:pPr lvl="2"/>
            <a:r>
              <a:rPr lang="en-US" dirty="0" err="1" smtClean="0"/>
              <a:t>Cq</a:t>
            </a:r>
            <a:r>
              <a:rPr lang="en-US" dirty="0" smtClean="0"/>
              <a:t> is dynamic pressure correction factor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3-factor step-wise cubic polynomial</a:t>
            </a:r>
          </a:p>
          <a:p>
            <a:pPr lvl="1"/>
            <a:r>
              <a:rPr lang="en-US" dirty="0" err="1" smtClean="0"/>
              <a:t>Stepwiselm</a:t>
            </a:r>
            <a:r>
              <a:rPr lang="en-US" dirty="0" smtClean="0"/>
              <a:t>() function used in MATLAB using ‘poly333’</a:t>
            </a:r>
          </a:p>
          <a:p>
            <a:pPr lvl="1"/>
            <a:r>
              <a:rPr lang="en-US" dirty="0" smtClean="0"/>
              <a:t>Includes interaction terms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Pitch = f(CA,CB,CM)</a:t>
            </a:r>
          </a:p>
          <a:p>
            <a:r>
              <a:rPr lang="en-US" dirty="0" smtClean="0"/>
              <a:t>Yaw = f(CA,CB,CM) </a:t>
            </a:r>
          </a:p>
          <a:p>
            <a:r>
              <a:rPr lang="en-US" dirty="0" smtClean="0"/>
              <a:t>Co = f(CA,CB,CM)</a:t>
            </a:r>
          </a:p>
          <a:p>
            <a:r>
              <a:rPr lang="en-US" dirty="0" err="1" smtClean="0"/>
              <a:t>Cq</a:t>
            </a:r>
            <a:r>
              <a:rPr lang="en-US" dirty="0" smtClean="0"/>
              <a:t> = f(CA,CB,CM)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6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the variance of the model, a narrower band of flow angles is typically chosen; 20 degrees is excessive for wind tunnel characterization testing	</a:t>
            </a:r>
          </a:p>
          <a:p>
            <a:pPr lvl="1"/>
            <a:r>
              <a:rPr lang="en-US" dirty="0" smtClean="0"/>
              <a:t>Flow angles typically less than 2 degrees in 8x6, 9x15, and 10x10, and less than 5 degrees in IRT.</a:t>
            </a:r>
          </a:p>
          <a:p>
            <a:endParaRPr lang="en-US" dirty="0" smtClean="0"/>
          </a:p>
          <a:p>
            <a:r>
              <a:rPr lang="en-US" dirty="0" err="1" smtClean="0"/>
              <a:t>Aeroprobe</a:t>
            </a:r>
            <a:r>
              <a:rPr lang="en-US" dirty="0" smtClean="0"/>
              <a:t> indicated that their free jet doesn’t allow the entire probe to stay in the free jet past 7 degrees of flow angle, therefore, we exclude all angles (</a:t>
            </a:r>
            <a:r>
              <a:rPr lang="en-US" dirty="0" err="1" smtClean="0"/>
              <a:t>sqrt</a:t>
            </a:r>
            <a:r>
              <a:rPr lang="en-US" dirty="0" smtClean="0"/>
              <a:t>(Pitch^2+Yaw^2)) greater than 7.0</a:t>
            </a:r>
          </a:p>
        </p:txBody>
      </p:sp>
    </p:spTree>
    <p:extLst>
      <p:ext uri="{BB962C8B-B14F-4D97-AF65-F5344CB8AC3E}">
        <p14:creationId xmlns:p14="http://schemas.microsoft.com/office/powerpoint/2010/main" val="48529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Resulting Coefficient Table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134789"/>
              </p:ext>
            </p:extLst>
          </p:nvPr>
        </p:nvGraphicFramePr>
        <p:xfrm>
          <a:off x="1964425" y="1799117"/>
          <a:ext cx="8263150" cy="4351346"/>
        </p:xfrm>
        <a:graphic>
          <a:graphicData uri="http://schemas.openxmlformats.org/drawingml/2006/table">
            <a:tbl>
              <a:tblPr/>
              <a:tblGrid>
                <a:gridCol w="707007">
                  <a:extLst>
                    <a:ext uri="{9D8B030D-6E8A-4147-A177-3AD203B41FA5}">
                      <a16:colId xmlns:a16="http://schemas.microsoft.com/office/drawing/2014/main" val="3997873346"/>
                    </a:ext>
                  </a:extLst>
                </a:gridCol>
                <a:gridCol w="1079449">
                  <a:extLst>
                    <a:ext uri="{9D8B030D-6E8A-4147-A177-3AD203B41FA5}">
                      <a16:colId xmlns:a16="http://schemas.microsoft.com/office/drawing/2014/main" val="1842380048"/>
                    </a:ext>
                  </a:extLst>
                </a:gridCol>
                <a:gridCol w="1079449">
                  <a:extLst>
                    <a:ext uri="{9D8B030D-6E8A-4147-A177-3AD203B41FA5}">
                      <a16:colId xmlns:a16="http://schemas.microsoft.com/office/drawing/2014/main" val="4099090047"/>
                    </a:ext>
                  </a:extLst>
                </a:gridCol>
                <a:gridCol w="1079449">
                  <a:extLst>
                    <a:ext uri="{9D8B030D-6E8A-4147-A177-3AD203B41FA5}">
                      <a16:colId xmlns:a16="http://schemas.microsoft.com/office/drawing/2014/main" val="3441299362"/>
                    </a:ext>
                  </a:extLst>
                </a:gridCol>
                <a:gridCol w="1079449">
                  <a:extLst>
                    <a:ext uri="{9D8B030D-6E8A-4147-A177-3AD203B41FA5}">
                      <a16:colId xmlns:a16="http://schemas.microsoft.com/office/drawing/2014/main" val="3710140122"/>
                    </a:ext>
                  </a:extLst>
                </a:gridCol>
                <a:gridCol w="1079449">
                  <a:extLst>
                    <a:ext uri="{9D8B030D-6E8A-4147-A177-3AD203B41FA5}">
                      <a16:colId xmlns:a16="http://schemas.microsoft.com/office/drawing/2014/main" val="3966103569"/>
                    </a:ext>
                  </a:extLst>
                </a:gridCol>
                <a:gridCol w="1079449">
                  <a:extLst>
                    <a:ext uri="{9D8B030D-6E8A-4147-A177-3AD203B41FA5}">
                      <a16:colId xmlns:a16="http://schemas.microsoft.com/office/drawing/2014/main" val="1856491239"/>
                    </a:ext>
                  </a:extLst>
                </a:gridCol>
                <a:gridCol w="1079449">
                  <a:extLst>
                    <a:ext uri="{9D8B030D-6E8A-4147-A177-3AD203B41FA5}">
                      <a16:colId xmlns:a16="http://schemas.microsoft.com/office/drawing/2014/main" val="256968091"/>
                    </a:ext>
                  </a:extLst>
                </a:gridCol>
              </a:tblGrid>
              <a:tr h="1883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8" marR="9418" marT="9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Flow Angularity Probe - Pitch Flow Angle Coefficients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739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8" marR="9418" marT="94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 Serial Number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7675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TERMS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16328-1</a:t>
                      </a:r>
                    </a:p>
                  </a:txBody>
                  <a:tcPr marL="9418" marR="9418" marT="94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16328-2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16328-3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16328-4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16328-5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16328-6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16328-7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08471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6.23676206E+01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2.70471609E+04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1.54757875E+01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4.71986750E+03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7.58073306E+03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4.71758553E+03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-2.64344840E+03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331715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2.95341687E+00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-4.81452163E+02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-3.62634221E+02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8.65257872E+01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-3.31861566E+02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-4.12536800E+02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7.01688139E+01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781491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-9.66822268E+01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1.46637780E+00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-1.16108497E-01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1.35357459E+00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8.19846658E-01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2.49159850E+00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-1.18294399E+02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115639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-1.29176745E+02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-8.27298342E+04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-3.20395493E+01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-1.44581282E+04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-2.32390631E+04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-1.44470124E+04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8.08324020E+03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345988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CA^2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-4.27510473E-02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1.25630900E-02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2.82359975E-02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3.58222985E-02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-3.92689805E+00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9.09893288E-03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-4.17713015E-03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976790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CA:CB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-2.35451809E-02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-2.67658964E-02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-5.22612211E-03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-2.34260881E-02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-4.81782334E-02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-3.58151063E-02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-5.94803018E-03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243174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CB^2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-9.87494445E-03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-4.95843858E-03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5.14646799E-04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6.99291347E-04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-2.41578642E+00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3.12916473E-03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-2.26621270E-02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778084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CA:CM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5.33767951E+00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9.92830844E+02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7.52515904E+02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-1.64987046E+02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6.87557038E+02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8.51966061E+02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-1.33137318E+02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0548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CB:CM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1.97992524E+02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-1.51863712E+00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-1.37469071E+00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-8.63117609E-01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-2.53679922E+00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2.43865189E+02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570806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CM^2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6.71952019E+01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8.43352139E+04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1.68824949E+01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1.47604233E+04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2.37448579E+04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1.47442322E+04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-8.23792439E+03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390838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CA^3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-3.48126313E-01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-2.95641467E-01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-2.23379578E-01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-3.28770294E-01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-2.49789552E-01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-3.43480750E-01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-3.21217202E-01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533434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CA^2:CB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651163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CA:CB^2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-3.69467389E-01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-3.32912253E-01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-3.20931566E-01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-3.07288578E-01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-2.69096590E-01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-3.51517142E-01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-2.97695178E-01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276401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CB^3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5834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CA^2:CM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3.96544405E+00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153419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CA:CB:CM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74991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CB^2:CM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2.45327386E+00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572054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CA:CM^2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-5.03173193E+02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-3.81702947E+02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8.67108712E+01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-3.47509828E+02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-4.31214153E+02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7.11584375E+01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6238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CB:CM^2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-1.01392545E+02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-1.25576699E+02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222777"/>
                  </a:ext>
                </a:extLst>
              </a:tr>
              <a:tr h="188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CM^3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-2.86523346E+04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</a:rPr>
                        <a:t>0.00000000E+00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-5.02189490E+03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-8.08621347E+03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-5.01431962E+03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2.79861402E+03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1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80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529</Words>
  <Application>Microsoft Office PowerPoint</Application>
  <PresentationFormat>Widescreen</PresentationFormat>
  <Paragraphs>270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Aeroprobe Data Reduction  used by GRC Wind Tunnel Characterization Team</vt:lpstr>
      <vt:lpstr>Overview</vt:lpstr>
      <vt:lpstr>Data File Format Example</vt:lpstr>
      <vt:lpstr>Angle Calculations into Typical Pitch/Yaw</vt:lpstr>
      <vt:lpstr>Probe Calculations</vt:lpstr>
      <vt:lpstr>Regression Models</vt:lpstr>
      <vt:lpstr>Comments</vt:lpstr>
      <vt:lpstr>Example of Resulting Coefficient Table 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Aeroprobe Data Reduction  used by GRC Wind Tunnel Characterization Team</dc:title>
  <dc:creator>Johnson, Aaron M. (GRC-FTD0)[Jacobs Technology]</dc:creator>
  <cp:lastModifiedBy>Johnson, Aaron M. (GRC-FTD0)[Jacobs Technology]</cp:lastModifiedBy>
  <cp:revision>8</cp:revision>
  <dcterms:created xsi:type="dcterms:W3CDTF">2019-06-25T12:40:39Z</dcterms:created>
  <dcterms:modified xsi:type="dcterms:W3CDTF">2019-06-25T14:36:24Z</dcterms:modified>
</cp:coreProperties>
</file>