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3" r:id="rId2"/>
    <p:sldId id="262" r:id="rId3"/>
    <p:sldId id="288" r:id="rId4"/>
    <p:sldId id="328" r:id="rId5"/>
    <p:sldId id="331" r:id="rId6"/>
    <p:sldId id="327" r:id="rId7"/>
    <p:sldId id="332" r:id="rId8"/>
    <p:sldId id="333" r:id="rId9"/>
    <p:sldId id="326" r:id="rId10"/>
    <p:sldId id="293" r:id="rId11"/>
    <p:sldId id="323" r:id="rId12"/>
    <p:sldId id="291" r:id="rId13"/>
    <p:sldId id="294" r:id="rId14"/>
    <p:sldId id="297" r:id="rId15"/>
    <p:sldId id="295" r:id="rId16"/>
    <p:sldId id="301" r:id="rId17"/>
    <p:sldId id="321" r:id="rId18"/>
    <p:sldId id="302" r:id="rId19"/>
    <p:sldId id="256" r:id="rId20"/>
    <p:sldId id="272" r:id="rId21"/>
    <p:sldId id="274" r:id="rId22"/>
    <p:sldId id="275" r:id="rId23"/>
    <p:sldId id="285" r:id="rId24"/>
    <p:sldId id="286" r:id="rId25"/>
    <p:sldId id="287" r:id="rId26"/>
    <p:sldId id="305" r:id="rId27"/>
    <p:sldId id="306" r:id="rId28"/>
    <p:sldId id="307" r:id="rId29"/>
    <p:sldId id="309" r:id="rId30"/>
    <p:sldId id="310" r:id="rId31"/>
    <p:sldId id="324" r:id="rId32"/>
    <p:sldId id="313" r:id="rId33"/>
    <p:sldId id="314" r:id="rId34"/>
    <p:sldId id="315" r:id="rId35"/>
    <p:sldId id="316" r:id="rId36"/>
    <p:sldId id="281" r:id="rId37"/>
    <p:sldId id="329" r:id="rId38"/>
    <p:sldId id="325" r:id="rId39"/>
    <p:sldId id="317" r:id="rId40"/>
    <p:sldId id="318" r:id="rId41"/>
    <p:sldId id="322" r:id="rId42"/>
    <p:sldId id="319" r:id="rId43"/>
    <p:sldId id="320" r:id="rId44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84854" autoAdjust="0"/>
  </p:normalViewPr>
  <p:slideViewPr>
    <p:cSldViewPr snapToGrid="0">
      <p:cViewPr>
        <p:scale>
          <a:sx n="66" d="100"/>
          <a:sy n="66" d="100"/>
        </p:scale>
        <p:origin x="46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0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0313-E7D9-4DF7-B3FA-97839D2A7EFA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954D-E985-4A09-8FBA-1AB2229A51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7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TV é o</a:t>
            </a:r>
            <a:r>
              <a:rPr lang="pt-PT" baseline="0" dirty="0" smtClean="0"/>
              <a:t> maior meio de comunicação no Brasil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Cobertura da maior parte do território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98% terrestre e 100% satélite, internet</a:t>
            </a:r>
            <a:r>
              <a:rPr lang="pt-BR" baseline="0" dirty="0" smtClean="0"/>
              <a:t> cobre 100% do território mas é </a:t>
            </a:r>
            <a:r>
              <a:rPr lang="pt-BR" b="1" baseline="0" dirty="0" smtClean="0"/>
              <a:t>PAGA.</a:t>
            </a:r>
            <a:endParaRPr lang="pt-BR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Fonte:</a:t>
            </a:r>
            <a:r>
              <a:rPr lang="pt-BR" baseline="0" dirty="0" smtClean="0"/>
              <a:t> Comercial Globo e Teleco/ANATEL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Melhora na qualidade da imagem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aumento do interesse dos telespectadores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Inclusão</a:t>
            </a:r>
            <a:r>
              <a:rPr lang="pt-PT" baseline="0" dirty="0" smtClean="0"/>
              <a:t> Social </a:t>
            </a:r>
            <a:r>
              <a:rPr lang="pt-PT" baseline="0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Busca de Emprego,  Marcação de Exames, problema com o</a:t>
            </a:r>
            <a:r>
              <a:rPr lang="pt-BR" baseline="0" dirty="0" smtClean="0"/>
              <a:t> canal de retorno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248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ISO13818 </a:t>
            </a:r>
            <a:r>
              <a:rPr lang="pt-BR" dirty="0" smtClean="0">
                <a:sym typeface="Wingdings" pitchFamily="2" charset="2"/>
              </a:rPr>
              <a:t> Conhecida como MPEG2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ym typeface="Wingdings" pitchFamily="2" charset="2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H.264 tem melhor</a:t>
            </a:r>
            <a:r>
              <a:rPr lang="pt-BR" baseline="0" dirty="0" smtClean="0"/>
              <a:t> qualidade de vídeo para a mesma taxa de bits</a:t>
            </a:r>
            <a:endParaRPr lang="pt-BR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HE-AAC tem</a:t>
            </a:r>
            <a:r>
              <a:rPr lang="pt-BR" baseline="0" dirty="0" smtClean="0"/>
              <a:t> tem taxa de bits menor que AAC para a mesma qualidade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LINK PROXIMOS: Considerações a respeito das normas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91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</a:t>
            </a:r>
            <a:r>
              <a:rPr lang="pt-BR" baseline="0" dirty="0" smtClean="0"/>
              <a:t> serviço pode ter o seu PCR, mas não é obrigatório, os serviços podem compartilhar a base temporal.</a:t>
            </a:r>
          </a:p>
          <a:p>
            <a:endParaRPr lang="pt-BR" dirty="0" smtClean="0"/>
          </a:p>
          <a:p>
            <a:r>
              <a:rPr lang="pt-BR" dirty="0" smtClean="0"/>
              <a:t>O PCR de cada serviço</a:t>
            </a:r>
            <a:r>
              <a:rPr lang="pt-BR" baseline="0" dirty="0" smtClean="0"/>
              <a:t> </a:t>
            </a:r>
            <a:r>
              <a:rPr lang="pt-BR" dirty="0" smtClean="0"/>
              <a:t>é carregado</a:t>
            </a:r>
            <a:r>
              <a:rPr lang="pt-BR" baseline="0" dirty="0" smtClean="0"/>
              <a:t> apenas em um PID, pode ir junto com um ES ou sozinho.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4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Modelo de atraso fixo,</a:t>
            </a:r>
            <a:r>
              <a:rPr lang="pt-PT" baseline="0" dirty="0" smtClean="0"/>
              <a:t> supõe que não há jitter </a:t>
            </a:r>
            <a:r>
              <a:rPr lang="pt-PT" baseline="0" dirty="0" smtClean="0">
                <a:sym typeface="Wingdings" panose="05000000000000000000" pitchFamily="2" charset="2"/>
              </a:rPr>
              <a:t> transmissão via aérea não sofre jitter como via rede IP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Se houver, consequências são a perda de quadros de audio ou video por esvaziamento do buffer</a:t>
            </a:r>
          </a:p>
          <a:p>
            <a:endParaRPr lang="pt-PT" baseline="0" dirty="0" smtClean="0">
              <a:sym typeface="Wingdings" panose="05000000000000000000" pitchFamily="2" charset="2"/>
            </a:endParaRPr>
          </a:p>
          <a:p>
            <a:r>
              <a:rPr lang="pt-PT" baseline="0" dirty="0" smtClean="0">
                <a:sym typeface="Wingdings" panose="05000000000000000000" pitchFamily="2" charset="2"/>
              </a:rPr>
              <a:t>Inicio ou Troca de canal, sinal de reset carrega o valor atual do PCR no contador e processo de sync do PLL começa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88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Aqui temos</a:t>
            </a:r>
            <a:r>
              <a:rPr lang="pt-BR" baseline="0" dirty="0" smtClean="0"/>
              <a:t> um exemplo de multiplexação com o PES de vídeo:</a:t>
            </a:r>
          </a:p>
          <a:p>
            <a:r>
              <a:rPr lang="pt-BR" baseline="0" dirty="0" smtClean="0"/>
              <a:t>Um pacote do PES é um </a:t>
            </a:r>
            <a:r>
              <a:rPr lang="pt-BR" b="1" baseline="0" dirty="0" smtClean="0"/>
              <a:t>quadro de vídeo </a:t>
            </a:r>
            <a:r>
              <a:rPr lang="pt-BR" baseline="0" dirty="0" smtClean="0"/>
              <a:t>ou um </a:t>
            </a:r>
            <a:r>
              <a:rPr lang="pt-BR" b="1" baseline="0" dirty="0" smtClean="0"/>
              <a:t>frame de áudio </a:t>
            </a:r>
            <a:r>
              <a:rPr lang="pt-BR" baseline="0" dirty="0" smtClean="0"/>
              <a:t>definido em uma tabela</a:t>
            </a:r>
            <a:endParaRPr lang="pt-BR" baseline="0" dirty="0" smtClean="0"/>
          </a:p>
          <a:p>
            <a:r>
              <a:rPr lang="pt-BR" b="0" baseline="0" dirty="0" smtClean="0"/>
              <a:t>Um </a:t>
            </a:r>
            <a:r>
              <a:rPr lang="pt-BR" b="1" baseline="0" dirty="0" smtClean="0"/>
              <a:t>pacote PES </a:t>
            </a:r>
            <a:r>
              <a:rPr lang="pt-BR" baseline="0" dirty="0" smtClean="0"/>
              <a:t>vai dentro do </a:t>
            </a:r>
            <a:r>
              <a:rPr lang="pt-BR" baseline="0" dirty="0" err="1" smtClean="0"/>
              <a:t>payload</a:t>
            </a:r>
            <a:r>
              <a:rPr lang="pt-BR" baseline="0" dirty="0" smtClean="0"/>
              <a:t> de </a:t>
            </a:r>
            <a:r>
              <a:rPr lang="pt-BR" b="1" baseline="0" dirty="0" smtClean="0"/>
              <a:t>vários pacotes TS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O PTS vai no cabeçalho de um pacote PES.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007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LINK PROXIMO: Explicação das tabelas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304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LINK PROXIMO: Explicação das tabelas obrigatórias para o SBTVD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56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PAT:</a:t>
            </a:r>
            <a:r>
              <a:rPr lang="pt-BR" baseline="0" dirty="0" smtClean="0"/>
              <a:t> Tem PID fixo e traz a lista de </a:t>
            </a:r>
            <a:r>
              <a:rPr lang="pt-BR" baseline="0" dirty="0" err="1" smtClean="0"/>
              <a:t>PIDs</a:t>
            </a:r>
            <a:r>
              <a:rPr lang="pt-BR" baseline="0" dirty="0" smtClean="0"/>
              <a:t> de todas as PMT de cada serviço contidos no TS, bem como o PID da NIT.</a:t>
            </a:r>
          </a:p>
          <a:p>
            <a:endParaRPr lang="pt-BR" baseline="0" dirty="0" smtClean="0"/>
          </a:p>
          <a:p>
            <a:r>
              <a:rPr lang="pt-BR" baseline="0" dirty="0" smtClean="0"/>
              <a:t>PMT: Tem PID apontado pela PAT, lista todos os </a:t>
            </a:r>
            <a:r>
              <a:rPr lang="pt-BR" baseline="0" dirty="0" err="1" smtClean="0"/>
              <a:t>ESs</a:t>
            </a:r>
            <a:r>
              <a:rPr lang="pt-BR" baseline="0" dirty="0" smtClean="0"/>
              <a:t> de um serviço e também o PCR daquele serviço</a:t>
            </a:r>
          </a:p>
          <a:p>
            <a:endParaRPr lang="pt-BR" baseline="0" dirty="0" smtClean="0"/>
          </a:p>
          <a:p>
            <a:r>
              <a:rPr lang="pt-BR" baseline="0" dirty="0" smtClean="0"/>
              <a:t>NIT: </a:t>
            </a:r>
            <a:r>
              <a:rPr lang="pt-BR" b="1" baseline="0" dirty="0" smtClean="0"/>
              <a:t>Informações da Rede: </a:t>
            </a:r>
            <a:r>
              <a:rPr lang="pt-BR" b="0" baseline="0" dirty="0" smtClean="0"/>
              <a:t>Nome da rede, lista de serviços e tipo de cada um (HDTV, SDTV, 1Seg), Canal Físico e Virtual</a:t>
            </a:r>
          </a:p>
          <a:p>
            <a:r>
              <a:rPr lang="pt-BR" b="0" baseline="0" dirty="0" smtClean="0"/>
              <a:t>	A ABNT determina o PID da NIT.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SDT: Descrição dos Serviços: Nome da geradora, nome de cada serviço, informação da presença da grade de programação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	A ABNT determina o PID da SDT.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EIT: Informação dos Eventos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TOT: Deslocamento do Tempo: Definição da Hora e data, bem como informações para sua mudança no horário de verão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11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Full seg com 1080 linhas</a:t>
            </a:r>
            <a:r>
              <a:rPr lang="pt-PT" baseline="0" dirty="0" smtClean="0"/>
              <a:t> de resolução, 1Seg com até 320 linhas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Calibri" pitchFamily="34" charset="0"/>
              </a:rPr>
              <a:t>Qualidade x Alcance: Quanto</a:t>
            </a:r>
            <a:r>
              <a:rPr lang="pt-BR" sz="2400" baseline="0" dirty="0" smtClean="0">
                <a:latin typeface="Calibri" pitchFamily="34" charset="0"/>
              </a:rPr>
              <a:t> mais resistente ao ruído, menor a taxa de transferência, maior o alcance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SD com 480 linhas de resolução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03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Na </a:t>
            </a:r>
            <a:r>
              <a:rPr lang="pt-PT" b="1" dirty="0" smtClean="0"/>
              <a:t>EiTV</a:t>
            </a:r>
            <a:r>
              <a:rPr lang="pt-PT" dirty="0" smtClean="0"/>
              <a:t>, só</a:t>
            </a:r>
            <a:r>
              <a:rPr lang="pt-PT" baseline="0" dirty="0" smtClean="0"/>
              <a:t> posso entregar um TS com um </a:t>
            </a:r>
            <a:r>
              <a:rPr lang="pt-PT" b="1" baseline="0" dirty="0" smtClean="0"/>
              <a:t>único serviço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Posso usar um </a:t>
            </a:r>
            <a:r>
              <a:rPr lang="pt-PT" b="1" baseline="0" dirty="0" smtClean="0"/>
              <a:t>Mux qualquer </a:t>
            </a:r>
            <a:r>
              <a:rPr lang="pt-PT" baseline="0" dirty="0" smtClean="0"/>
              <a:t>para transformar ESs em TS single service.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Na </a:t>
            </a:r>
            <a:r>
              <a:rPr lang="pt-PT" b="1" baseline="0" dirty="0" smtClean="0"/>
              <a:t>Dektec, posso entregar TS como queira</a:t>
            </a:r>
            <a:r>
              <a:rPr lang="pt-PT" baseline="0" dirty="0" smtClean="0"/>
              <a:t>, com múltiplos serviços e tabelas.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TAG PROXIMO: A partir dessas restrições, definiu-se o escopo do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52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Escolhida pois: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Código de fácil compreensão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Capacidade de codificação de fontes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Estruturas e Funções de geração dos </a:t>
            </a:r>
            <a:r>
              <a:rPr lang="pt-BR" sz="2000" dirty="0" err="1" smtClean="0">
                <a:latin typeface="Calibri" pitchFamily="34" charset="0"/>
              </a:rPr>
              <a:t>streams</a:t>
            </a:r>
            <a:r>
              <a:rPr lang="pt-BR" sz="2000" dirty="0" smtClean="0">
                <a:latin typeface="Calibri" pitchFamily="34" charset="0"/>
              </a:rPr>
              <a:t> reaproveitáveis para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múltiplos Serviços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das tabelas NIT, TOT, EIT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descritores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5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Múltipla programação </a:t>
            </a:r>
            <a:r>
              <a:rPr lang="pt-PT" dirty="0" smtClean="0">
                <a:sym typeface="Wingdings" panose="05000000000000000000" pitchFamily="2" charset="2"/>
              </a:rPr>
              <a:t> múltiplas entradas de conteúdo possíveis  Telespectador</a:t>
            </a:r>
            <a:r>
              <a:rPr lang="pt-PT" baseline="0" dirty="0" smtClean="0">
                <a:sym typeface="Wingdings" panose="05000000000000000000" pitchFamily="2" charset="2"/>
              </a:rPr>
              <a:t> escolhe qual deseja assistir</a:t>
            </a:r>
            <a:endParaRPr lang="pt-PT" dirty="0" smtClean="0"/>
          </a:p>
          <a:p>
            <a:endParaRPr lang="pt-PT" dirty="0" smtClean="0"/>
          </a:p>
          <a:p>
            <a:r>
              <a:rPr lang="pt-BR" dirty="0" smtClean="0"/>
              <a:t>Programa / Serviço</a:t>
            </a:r>
          </a:p>
          <a:p>
            <a:pPr lvl="1"/>
            <a:r>
              <a:rPr lang="pt-BR" dirty="0" smtClean="0"/>
              <a:t>É comparável ao conceito de canal analógico</a:t>
            </a:r>
          </a:p>
          <a:p>
            <a:pPr lvl="1"/>
            <a:r>
              <a:rPr lang="pt-BR" dirty="0" smtClean="0"/>
              <a:t>Conjunto de </a:t>
            </a:r>
            <a:r>
              <a:rPr lang="pt-BR" dirty="0" err="1" smtClean="0"/>
              <a:t>Streams</a:t>
            </a:r>
            <a:r>
              <a:rPr lang="pt-BR" dirty="0" smtClean="0"/>
              <a:t> de Áudio, Vídeo e Dados(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caption</a:t>
            </a:r>
            <a:r>
              <a:rPr lang="pt-BR" dirty="0" smtClean="0"/>
              <a:t>, interatividade)</a:t>
            </a:r>
            <a:endParaRPr lang="pt-PT" dirty="0" smtClean="0"/>
          </a:p>
          <a:p>
            <a:r>
              <a:rPr lang="pt-BR" dirty="0" err="1" smtClean="0"/>
              <a:t>Elementary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(ES)</a:t>
            </a:r>
          </a:p>
          <a:p>
            <a:pPr lvl="1"/>
            <a:r>
              <a:rPr lang="pt-BR" dirty="0" err="1" smtClean="0"/>
              <a:t>Bitstreams</a:t>
            </a:r>
            <a:r>
              <a:rPr lang="pt-BR" dirty="0" smtClean="0"/>
              <a:t> de saída dos codificadores de vídeo ou áudio</a:t>
            </a:r>
          </a:p>
          <a:p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(TS)</a:t>
            </a:r>
          </a:p>
          <a:p>
            <a:pPr lvl="1"/>
            <a:r>
              <a:rPr lang="pt-BR" dirty="0" err="1" smtClean="0"/>
              <a:t>Bitstream</a:t>
            </a:r>
            <a:r>
              <a:rPr lang="pt-BR" dirty="0" smtClean="0"/>
              <a:t> de saída do multiplexador</a:t>
            </a:r>
          </a:p>
          <a:p>
            <a:pPr lvl="1"/>
            <a:r>
              <a:rPr lang="pt-BR" dirty="0" smtClean="0"/>
              <a:t>Composto por múltiplos </a:t>
            </a:r>
            <a:r>
              <a:rPr lang="pt-BR" dirty="0" err="1" smtClean="0"/>
              <a:t>ESs</a:t>
            </a:r>
            <a:r>
              <a:rPr lang="pt-BR" dirty="0" smtClean="0"/>
              <a:t> e dados de controle</a:t>
            </a:r>
          </a:p>
          <a:p>
            <a:r>
              <a:rPr lang="pt-BR" dirty="0" smtClean="0"/>
              <a:t>PID</a:t>
            </a:r>
          </a:p>
          <a:p>
            <a:pPr lvl="1"/>
            <a:r>
              <a:rPr lang="pt-BR" dirty="0" smtClean="0"/>
              <a:t>Ponteiro para o endereçamento dos diferentes </a:t>
            </a:r>
            <a:r>
              <a:rPr lang="pt-BR" dirty="0" err="1" smtClean="0"/>
              <a:t>ESs</a:t>
            </a:r>
            <a:r>
              <a:rPr lang="pt-BR" dirty="0" smtClean="0"/>
              <a:t> 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4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Descritores têm estrutura padrão: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Calibri" pitchFamily="34" charset="0"/>
              </a:rPr>
              <a:t>Identificação (Tag) , 1 byte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Calibri" pitchFamily="34" charset="0"/>
              </a:rPr>
              <a:t>Comprimento (Length),  1 ou 2 bytes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Calibri" pitchFamily="34" charset="0"/>
              </a:rPr>
              <a:t>Dados (Data)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03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EiTV</a:t>
            </a:r>
            <a:r>
              <a:rPr lang="pt-BR" dirty="0" smtClean="0"/>
              <a:t> e </a:t>
            </a:r>
            <a:r>
              <a:rPr lang="pt-BR" dirty="0" err="1" smtClean="0"/>
              <a:t>Ffmpeg</a:t>
            </a:r>
            <a:r>
              <a:rPr lang="pt-BR" dirty="0" smtClean="0"/>
              <a:t> não modificado</a:t>
            </a:r>
          </a:p>
          <a:p>
            <a:endParaRPr lang="pt-BR" dirty="0" smtClean="0"/>
          </a:p>
          <a:p>
            <a:r>
              <a:rPr lang="pt-BR" dirty="0" smtClean="0"/>
              <a:t>Objetivo: Garantir que o </a:t>
            </a:r>
            <a:r>
              <a:rPr lang="pt-BR" dirty="0" err="1" smtClean="0"/>
              <a:t>Ffmpeg</a:t>
            </a:r>
            <a:r>
              <a:rPr lang="pt-BR" dirty="0" smtClean="0"/>
              <a:t> era</a:t>
            </a:r>
            <a:r>
              <a:rPr lang="pt-BR" baseline="0" dirty="0" smtClean="0"/>
              <a:t> capaz de gerar um arquivo TS com Vídeo e Áudio Sincronizados.</a:t>
            </a:r>
          </a:p>
          <a:p>
            <a:endParaRPr lang="pt-BR" baseline="0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FFmpeg</a:t>
            </a:r>
            <a:r>
              <a:rPr lang="pt-BR" dirty="0" smtClean="0"/>
              <a:t> aqui ainda não sofreu alterações, continua gerando conforme ISO</a:t>
            </a:r>
            <a:r>
              <a:rPr lang="pt-BR" baseline="0" dirty="0" smtClean="0"/>
              <a:t> mas não SBTVD.</a:t>
            </a:r>
          </a:p>
          <a:p>
            <a:endParaRPr lang="pt-BR" baseline="0" dirty="0" smtClean="0"/>
          </a:p>
          <a:p>
            <a:r>
              <a:rPr lang="pt-BR" baseline="0" dirty="0" smtClean="0"/>
              <a:t>Resultados: Sucesso no sincronismo depois de acertar o bitrate constante no </a:t>
            </a:r>
            <a:r>
              <a:rPr lang="pt-BR" baseline="0" dirty="0" err="1" smtClean="0"/>
              <a:t>FFmpeg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439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PenTV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 </a:t>
            </a:r>
            <a:r>
              <a:rPr lang="pt-BR" baseline="0" dirty="0" smtClean="0">
                <a:sym typeface="Wingdings" panose="05000000000000000000" pitchFamily="2" charset="2"/>
              </a:rPr>
              <a:t> permite escolher quais </a:t>
            </a:r>
            <a:r>
              <a:rPr lang="pt-BR" baseline="0" dirty="0" err="1" smtClean="0">
                <a:sym typeface="Wingdings" panose="05000000000000000000" pitchFamily="2" charset="2"/>
              </a:rPr>
              <a:t>PIDs</a:t>
            </a:r>
            <a:r>
              <a:rPr lang="pt-BR" baseline="0" dirty="0" smtClean="0">
                <a:sym typeface="Wingdings" panose="05000000000000000000" pitchFamily="2" charset="2"/>
              </a:rPr>
              <a:t> serão transmitidos</a:t>
            </a:r>
            <a:endParaRPr lang="pt-BR" dirty="0" smtClean="0"/>
          </a:p>
          <a:p>
            <a:r>
              <a:rPr lang="pt-BR" dirty="0" smtClean="0"/>
              <a:t>Objetivo</a:t>
            </a:r>
            <a:r>
              <a:rPr lang="pt-BR" dirty="0" smtClean="0"/>
              <a:t>: Estudar o comportamento do modulador </a:t>
            </a:r>
            <a:r>
              <a:rPr lang="pt-BR" dirty="0" err="1" smtClean="0"/>
              <a:t>DekTec</a:t>
            </a:r>
            <a:r>
              <a:rPr lang="pt-BR" dirty="0" smtClean="0"/>
              <a:t> e dos receptores</a:t>
            </a:r>
            <a:r>
              <a:rPr lang="pt-BR" baseline="0" dirty="0" smtClean="0"/>
              <a:t> dependendo das </a:t>
            </a:r>
            <a:r>
              <a:rPr lang="pt-BR" b="1" baseline="0" dirty="0" smtClean="0"/>
              <a:t>combinações de tabelas transmitidas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Usando </a:t>
            </a:r>
            <a:r>
              <a:rPr lang="pt-BR" baseline="0" dirty="0" smtClean="0"/>
              <a:t>TS capturado garanto que ele é conforme o SBTVD, pois possível recebê-lo pelo </a:t>
            </a:r>
            <a:r>
              <a:rPr lang="pt-BR" baseline="0" dirty="0" err="1" smtClean="0"/>
              <a:t>PenTV</a:t>
            </a:r>
            <a:r>
              <a:rPr lang="pt-BR" baseline="0" dirty="0" smtClean="0"/>
              <a:t>.</a:t>
            </a:r>
          </a:p>
          <a:p>
            <a:endParaRPr lang="pt-PT" baseline="0" dirty="0" smtClean="0"/>
          </a:p>
          <a:p>
            <a:r>
              <a:rPr lang="pt-BR" dirty="0" smtClean="0"/>
              <a:t>TV </a:t>
            </a:r>
            <a:r>
              <a:rPr lang="pt-BR" dirty="0" err="1" smtClean="0"/>
              <a:t>Blind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Search</a:t>
            </a:r>
            <a:r>
              <a:rPr lang="pt-BR" baseline="0" dirty="0" smtClean="0"/>
              <a:t>: Sem NIT a TV não acha o canal.</a:t>
            </a:r>
          </a:p>
          <a:p>
            <a:r>
              <a:rPr lang="pt-BR" dirty="0" smtClean="0"/>
              <a:t>TV Manual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tuning</a:t>
            </a:r>
            <a:r>
              <a:rPr lang="pt-BR" baseline="0" dirty="0" smtClean="0"/>
              <a:t>: Sem SDT não tem o nome do serviço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07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TV normal </a:t>
            </a:r>
            <a:r>
              <a:rPr lang="pt-BR" dirty="0" err="1" smtClean="0"/>
              <a:t>operation</a:t>
            </a:r>
            <a:r>
              <a:rPr lang="pt-BR" dirty="0" smtClean="0"/>
              <a:t>: Com PAT e </a:t>
            </a:r>
            <a:r>
              <a:rPr lang="pt-BR" dirty="0" err="1" smtClean="0"/>
              <a:t>ESs</a:t>
            </a:r>
            <a:r>
              <a:rPr lang="pt-BR" baseline="0" dirty="0" smtClean="0"/>
              <a:t> </a:t>
            </a:r>
            <a:r>
              <a:rPr lang="pt-BR" dirty="0" smtClean="0"/>
              <a:t>,</a:t>
            </a:r>
            <a:r>
              <a:rPr lang="pt-BR" baseline="0" dirty="0" smtClean="0"/>
              <a:t> sem PMT não abre os </a:t>
            </a:r>
            <a:r>
              <a:rPr lang="pt-BR" baseline="0" dirty="0" err="1" smtClean="0"/>
              <a:t>ESs</a:t>
            </a:r>
            <a:endParaRPr lang="pt-BR" baseline="0" dirty="0" smtClean="0"/>
          </a:p>
          <a:p>
            <a:endParaRPr lang="pt-BR" dirty="0" smtClean="0"/>
          </a:p>
          <a:p>
            <a:r>
              <a:rPr lang="pt-BR" dirty="0" err="1" smtClean="0"/>
              <a:t>Cell</a:t>
            </a:r>
            <a:r>
              <a:rPr lang="pt-BR" dirty="0" smtClean="0"/>
              <a:t>:</a:t>
            </a:r>
            <a:r>
              <a:rPr lang="pt-BR" baseline="0" dirty="0" smtClean="0"/>
              <a:t> Encontra só com a NIT presente, não precisa da PAT pois PMT está com PID definido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53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PenTV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, e </a:t>
            </a:r>
            <a:r>
              <a:rPr lang="pt-BR" baseline="0" dirty="0" err="1" smtClean="0"/>
              <a:t>FFmpeg</a:t>
            </a:r>
            <a:r>
              <a:rPr lang="pt-BR" baseline="0" dirty="0" smtClean="0"/>
              <a:t> que eu modifiquei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Objetivo: Estudar o comportamento da</a:t>
            </a:r>
            <a:r>
              <a:rPr lang="pt-BR" baseline="0" dirty="0" smtClean="0"/>
              <a:t> aplicação desenvolvida no projeto, conhecendo o funcionamento da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 e dos receptores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Usando TS capturado garanto que o vídeo e o áudio estão de acordo com o SBTVD.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1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PT" sz="2000" dirty="0" smtClean="0">
                <a:latin typeface="Calibri" pitchFamily="34" charset="0"/>
              </a:rPr>
              <a:t>Aqui</a:t>
            </a:r>
            <a:r>
              <a:rPr lang="pt-PT" sz="2000" baseline="0" dirty="0" smtClean="0">
                <a:latin typeface="Calibri" pitchFamily="34" charset="0"/>
              </a:rPr>
              <a:t> tem duas PMT, uma de cada um dos serviços HD e 1Seg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328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Aqui tem uma</a:t>
            </a:r>
            <a:r>
              <a:rPr lang="pt-PT" baseline="0" dirty="0" smtClean="0"/>
              <a:t> NIT e uma SDT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430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77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20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Conformidade</a:t>
            </a:r>
            <a:r>
              <a:rPr lang="pt-BR" sz="2000" baseline="0" dirty="0" smtClean="0">
                <a:latin typeface="Calibri" pitchFamily="34" charset="0"/>
              </a:rPr>
              <a:t> com SBTVD testada com os </a:t>
            </a:r>
            <a:r>
              <a:rPr lang="pt-BR" sz="2000" baseline="0" dirty="0" err="1" smtClean="0">
                <a:latin typeface="Calibri" pitchFamily="34" charset="0"/>
              </a:rPr>
              <a:t>analysers</a:t>
            </a:r>
            <a:r>
              <a:rPr lang="pt-BR" sz="2000" baseline="0" dirty="0" smtClean="0">
                <a:latin typeface="Calibri" pitchFamily="34" charset="0"/>
              </a:rPr>
              <a:t>: estruturas geradas são equivalentes às capturadas</a:t>
            </a: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EIT e TOT: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Ausência não impede o funcionamento do sistema pois são tabelas informativas.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Estruturas facilmente implementáveis no código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9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Múltipla programação </a:t>
            </a:r>
            <a:r>
              <a:rPr lang="pt-PT" dirty="0" smtClean="0">
                <a:sym typeface="Wingdings" panose="05000000000000000000" pitchFamily="2" charset="2"/>
              </a:rPr>
              <a:t> múltiplas entradas de conteúdo possíveis</a:t>
            </a:r>
            <a:endParaRPr lang="pt-PT" dirty="0" smtClean="0"/>
          </a:p>
          <a:p>
            <a:endParaRPr lang="pt-PT" dirty="0" smtClean="0"/>
          </a:p>
          <a:p>
            <a:r>
              <a:rPr lang="pt-BR" dirty="0" err="1" smtClean="0"/>
              <a:t>Elementary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(ES)</a:t>
            </a:r>
          </a:p>
          <a:p>
            <a:pPr lvl="1"/>
            <a:r>
              <a:rPr lang="pt-BR" dirty="0" err="1" smtClean="0"/>
              <a:t>Bitstreams</a:t>
            </a:r>
            <a:r>
              <a:rPr lang="pt-BR" dirty="0" smtClean="0"/>
              <a:t> de saída dos codificadores de vídeo ou áudio</a:t>
            </a:r>
          </a:p>
          <a:p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(TS)</a:t>
            </a:r>
          </a:p>
          <a:p>
            <a:pPr lvl="1"/>
            <a:r>
              <a:rPr lang="pt-BR" dirty="0" err="1" smtClean="0"/>
              <a:t>Bitstream</a:t>
            </a:r>
            <a:r>
              <a:rPr lang="pt-BR" dirty="0" smtClean="0"/>
              <a:t> de saída do multiplexador</a:t>
            </a:r>
          </a:p>
          <a:p>
            <a:pPr lvl="1"/>
            <a:r>
              <a:rPr lang="pt-BR" dirty="0" smtClean="0"/>
              <a:t>Composto por múltiplos </a:t>
            </a:r>
            <a:r>
              <a:rPr lang="pt-BR" dirty="0" err="1" smtClean="0"/>
              <a:t>ESs</a:t>
            </a:r>
            <a:r>
              <a:rPr lang="pt-BR" dirty="0" smtClean="0"/>
              <a:t> e dados de controle</a:t>
            </a:r>
          </a:p>
          <a:p>
            <a:r>
              <a:rPr lang="pt-BR" dirty="0" smtClean="0"/>
              <a:t>PID</a:t>
            </a:r>
          </a:p>
          <a:p>
            <a:pPr lvl="1"/>
            <a:r>
              <a:rPr lang="pt-BR" dirty="0" smtClean="0"/>
              <a:t>Ponteiro para o endereçamento dos diferentes </a:t>
            </a:r>
            <a:r>
              <a:rPr lang="pt-BR" dirty="0" err="1" smtClean="0"/>
              <a:t>ESs</a:t>
            </a:r>
            <a:r>
              <a:rPr lang="pt-BR" dirty="0" smtClean="0"/>
              <a:t> e dados</a:t>
            </a:r>
          </a:p>
          <a:p>
            <a:r>
              <a:rPr lang="pt-BR" dirty="0" smtClean="0"/>
              <a:t>Programa / Serviço</a:t>
            </a:r>
          </a:p>
          <a:p>
            <a:pPr lvl="1"/>
            <a:r>
              <a:rPr lang="pt-BR" dirty="0" smtClean="0"/>
              <a:t>É comparável ao conceito de canal analógico</a:t>
            </a:r>
          </a:p>
          <a:p>
            <a:pPr lvl="1"/>
            <a:r>
              <a:rPr lang="pt-BR" dirty="0" smtClean="0"/>
              <a:t>Conjunto de </a:t>
            </a:r>
            <a:r>
              <a:rPr lang="pt-BR" dirty="0" err="1" smtClean="0"/>
              <a:t>Streams</a:t>
            </a:r>
            <a:r>
              <a:rPr lang="pt-BR" dirty="0" smtClean="0"/>
              <a:t> de Áudio, Vídeo e Dados(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caption</a:t>
            </a:r>
            <a:r>
              <a:rPr lang="pt-BR" dirty="0" smtClean="0"/>
              <a:t>, interatividade)</a:t>
            </a:r>
            <a:endParaRPr lang="pt-PT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36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PT" sz="2000" dirty="0" smtClean="0">
                <a:latin typeface="Calibri" pitchFamily="34" charset="0"/>
              </a:rPr>
              <a:t>Aqui</a:t>
            </a:r>
            <a:r>
              <a:rPr lang="pt-PT" sz="2000" baseline="0" dirty="0" smtClean="0">
                <a:latin typeface="Calibri" pitchFamily="34" charset="0"/>
              </a:rPr>
              <a:t> tem duas PMT, uma de cada um dos serviços HD e 1Seg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00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929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byte a byte dos</a:t>
            </a:r>
            <a:r>
              <a:rPr lang="pt-BR" baseline="0" dirty="0" smtClean="0"/>
              <a:t> pacotes de TS gerados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Seleção do PID a analisar.</a:t>
            </a:r>
          </a:p>
          <a:p>
            <a:r>
              <a:rPr lang="pt-BR" baseline="0" dirty="0" err="1" smtClean="0"/>
              <a:t>Parsing</a:t>
            </a:r>
            <a:r>
              <a:rPr lang="pt-BR" baseline="0" dirty="0" smtClean="0"/>
              <a:t> do cabeçalho</a:t>
            </a:r>
          </a:p>
          <a:p>
            <a:r>
              <a:rPr lang="pt-BR" baseline="0" dirty="0" smtClean="0"/>
              <a:t>Presença do </a:t>
            </a:r>
            <a:r>
              <a:rPr lang="pt-BR" baseline="0" dirty="0" err="1" smtClean="0"/>
              <a:t>Adaptation</a:t>
            </a:r>
            <a:r>
              <a:rPr lang="pt-BR" baseline="0" dirty="0" smtClean="0"/>
              <a:t> Field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83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1200" dirty="0" smtClean="0">
                <a:latin typeface="Calibri" pitchFamily="34" charset="0"/>
              </a:rPr>
              <a:t>Falta de ferramenta de código aberto e com enfoque acadêmico para a multiplexação dos dados em conformidade à norma brasileira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Na </a:t>
            </a:r>
            <a:r>
              <a:rPr lang="pt-PT" b="1" dirty="0" smtClean="0"/>
              <a:t>EiTV</a:t>
            </a:r>
            <a:r>
              <a:rPr lang="pt-PT" dirty="0" smtClean="0"/>
              <a:t>, só</a:t>
            </a:r>
            <a:r>
              <a:rPr lang="pt-PT" baseline="0" dirty="0" smtClean="0"/>
              <a:t> posso entregar um TS com um </a:t>
            </a:r>
            <a:r>
              <a:rPr lang="pt-PT" b="1" baseline="0" dirty="0" smtClean="0"/>
              <a:t>único serviço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Preciso de um </a:t>
            </a:r>
            <a:r>
              <a:rPr lang="pt-PT" b="1" baseline="0" dirty="0" smtClean="0"/>
              <a:t>Mux </a:t>
            </a:r>
            <a:r>
              <a:rPr lang="pt-PT" b="1" baseline="0" dirty="0" smtClean="0"/>
              <a:t>qualquer </a:t>
            </a:r>
            <a:r>
              <a:rPr lang="pt-PT" baseline="0" dirty="0" smtClean="0"/>
              <a:t>para transformar ESs em TS single service.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Na </a:t>
            </a:r>
            <a:r>
              <a:rPr lang="pt-PT" b="1" baseline="0" dirty="0" smtClean="0"/>
              <a:t>Dektec, posso entregar TS como queira</a:t>
            </a:r>
            <a:r>
              <a:rPr lang="pt-PT" baseline="0" dirty="0" smtClean="0"/>
              <a:t>, com múltiplos serviços e </a:t>
            </a:r>
            <a:r>
              <a:rPr lang="pt-PT" baseline="0" dirty="0" smtClean="0"/>
              <a:t>tabelas.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81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83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1200" dirty="0" smtClean="0">
                <a:latin typeface="Calibri" pitchFamily="34" charset="0"/>
              </a:rPr>
              <a:t>Falta de ferramenta de código aberto e com enfoque acadêmico para a multiplexação dos dados em conformidade à norma brasileira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Na </a:t>
            </a:r>
            <a:r>
              <a:rPr lang="pt-PT" b="1" dirty="0" smtClean="0"/>
              <a:t>EiTV</a:t>
            </a:r>
            <a:r>
              <a:rPr lang="pt-PT" dirty="0" smtClean="0"/>
              <a:t>, só</a:t>
            </a:r>
            <a:r>
              <a:rPr lang="pt-PT" baseline="0" dirty="0" smtClean="0"/>
              <a:t> posso entregar um TS com um </a:t>
            </a:r>
            <a:r>
              <a:rPr lang="pt-PT" b="1" baseline="0" dirty="0" smtClean="0"/>
              <a:t>único serviço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Preciso de um </a:t>
            </a:r>
            <a:r>
              <a:rPr lang="pt-PT" b="1" baseline="0" dirty="0" smtClean="0"/>
              <a:t>Mux </a:t>
            </a:r>
            <a:r>
              <a:rPr lang="pt-PT" b="1" baseline="0" dirty="0" smtClean="0"/>
              <a:t>qualquer </a:t>
            </a:r>
            <a:r>
              <a:rPr lang="pt-PT" baseline="0" dirty="0" smtClean="0"/>
              <a:t>para transformar ESs em TS single service.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Na </a:t>
            </a:r>
            <a:r>
              <a:rPr lang="pt-PT" b="1" baseline="0" dirty="0" smtClean="0"/>
              <a:t>Dektec, posso entregar TS como queira</a:t>
            </a:r>
            <a:r>
              <a:rPr lang="pt-PT" baseline="0" dirty="0" smtClean="0"/>
              <a:t>, com múltiplos serviços e </a:t>
            </a:r>
            <a:r>
              <a:rPr lang="pt-PT" baseline="0" dirty="0" smtClean="0"/>
              <a:t>tabelas.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3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83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1200" dirty="0" smtClean="0">
                <a:latin typeface="Calibri" pitchFamily="34" charset="0"/>
              </a:rPr>
              <a:t>Falta de ferramenta de código aberto e com enfoque acadêmico para a multiplexação dos dados em conformidade à norma brasileira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Na </a:t>
            </a:r>
            <a:r>
              <a:rPr lang="pt-PT" b="1" dirty="0" smtClean="0"/>
              <a:t>EiTV</a:t>
            </a:r>
            <a:r>
              <a:rPr lang="pt-PT" dirty="0" smtClean="0"/>
              <a:t>, só</a:t>
            </a:r>
            <a:r>
              <a:rPr lang="pt-PT" baseline="0" dirty="0" smtClean="0"/>
              <a:t> posso entregar um TS com um </a:t>
            </a:r>
            <a:r>
              <a:rPr lang="pt-PT" b="1" baseline="0" dirty="0" smtClean="0"/>
              <a:t>único serviço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Preciso de um </a:t>
            </a:r>
            <a:r>
              <a:rPr lang="pt-PT" b="1" baseline="0" dirty="0" smtClean="0"/>
              <a:t>Mux </a:t>
            </a:r>
            <a:r>
              <a:rPr lang="pt-PT" b="1" baseline="0" dirty="0" smtClean="0"/>
              <a:t>qualquer </a:t>
            </a:r>
            <a:r>
              <a:rPr lang="pt-PT" baseline="0" dirty="0" smtClean="0"/>
              <a:t>para transformar ESs em TS single service.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Na </a:t>
            </a:r>
            <a:r>
              <a:rPr lang="pt-PT" b="1" baseline="0" dirty="0" smtClean="0"/>
              <a:t>Dektec, posso entregar TS como queira</a:t>
            </a:r>
            <a:r>
              <a:rPr lang="pt-PT" baseline="0" dirty="0" smtClean="0"/>
              <a:t>, com múltiplos serviços e </a:t>
            </a:r>
            <a:r>
              <a:rPr lang="pt-PT" baseline="0" dirty="0" smtClean="0"/>
              <a:t>tabelas.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3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2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80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047A-92B1-4BF3-928D-26DB6264851D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7680-FFC3-46CD-A3EC-E31427C6F85F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0879B-AFAF-4DAB-A517-EA2BEE45A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B0F3-9380-43EF-8157-D2DC59218A5C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0A49-9010-45F5-A811-002F5C4D30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FFE71-67BE-4B51-8459-21AE9C8C6276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BF15-4284-4551-AC5A-ADDB320C30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35D5-1838-48A5-B81B-01425DD7D817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A532-64A9-402E-93C1-0176315155D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BFBBF-07A7-4EB0-B07F-FE61ACA3AD26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A007-6DAB-446A-A168-AAB750D7D5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F0D44-01EF-417E-A60D-BE6A66AF2C32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14D2-BA27-4457-8DD4-7D21C3C306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F6DF0-BCA5-473D-A257-E5042EEAC895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5B7BD-2F98-44DF-A335-1804C44EA4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3788D-D713-4AF3-8660-D08655207A80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F246-AB70-4CB4-83FA-6AB579B54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0D1F-79FA-4AD6-B9CD-6163143BCCC5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ED9C-A6C8-4D19-A370-6399BA0560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3821-D4DF-4F66-9348-12D9A6433844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07510-8921-4E06-9B0E-CE747A2DD4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63A6B7-5A49-4374-85FA-8A301FFD6CFF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FFC9A6-CBE4-474B-BE75-8779D5B373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lucas.endres@ufrgs.br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Desenvolvimento de Multiplexador MPEG2 para o Sistema Brasileiro</a:t>
            </a:r>
            <a:br>
              <a:rPr lang="pt-BR" sz="4400" dirty="0"/>
            </a:br>
            <a:r>
              <a:rPr lang="pt-BR" sz="4400" dirty="0"/>
              <a:t>de TV Digital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987879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Lucas Pereira Endres</a:t>
            </a:r>
          </a:p>
          <a:p>
            <a:r>
              <a:rPr lang="pt-PT" dirty="0" smtClean="0"/>
              <a:t>Orientador: Altamiro Amadeu Susin</a:t>
            </a:r>
          </a:p>
          <a:p>
            <a:r>
              <a:rPr lang="pt-PT" dirty="0" smtClean="0"/>
              <a:t>Co-orientador: André Borin Soares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Conector angulado 73"/>
          <p:cNvCxnSpPr/>
          <p:nvPr/>
        </p:nvCxnSpPr>
        <p:spPr>
          <a:xfrm>
            <a:off x="3375711" y="2858070"/>
            <a:ext cx="2087765" cy="373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4945438" y="3231911"/>
            <a:ext cx="1789112" cy="10477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grpSp>
        <p:nvGrpSpPr>
          <p:cNvPr id="2" name="Grupo 14"/>
          <p:cNvGrpSpPr>
            <a:grpSpLocks/>
          </p:cNvGrpSpPr>
          <p:nvPr/>
        </p:nvGrpSpPr>
        <p:grpSpPr bwMode="auto">
          <a:xfrm rot="10800000">
            <a:off x="7667951" y="2294161"/>
            <a:ext cx="768351" cy="1114425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Retângulo de cantos arredondados 74"/>
          <p:cNvSpPr/>
          <p:nvPr/>
        </p:nvSpPr>
        <p:spPr>
          <a:xfrm>
            <a:off x="7156777" y="4358606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7155639" y="3585453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84" name="Conector angulado 83"/>
          <p:cNvCxnSpPr/>
          <p:nvPr/>
        </p:nvCxnSpPr>
        <p:spPr>
          <a:xfrm>
            <a:off x="4971426" y="2156394"/>
            <a:ext cx="1280943" cy="1075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endCxn id="8" idx="2"/>
          </p:cNvCxnSpPr>
          <p:nvPr/>
        </p:nvCxnSpPr>
        <p:spPr>
          <a:xfrm flipV="1">
            <a:off x="5281890" y="4279660"/>
            <a:ext cx="558104" cy="472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5" idx="1"/>
          </p:cNvCxnSpPr>
          <p:nvPr/>
        </p:nvCxnSpPr>
        <p:spPr>
          <a:xfrm>
            <a:off x="6734550" y="3755786"/>
            <a:ext cx="422227" cy="891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0"/>
            <a:endCxn id="76" idx="2"/>
          </p:cNvCxnSpPr>
          <p:nvPr/>
        </p:nvCxnSpPr>
        <p:spPr>
          <a:xfrm rot="16200000" flipV="1">
            <a:off x="7877707" y="4184186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0"/>
            <a:endCxn id="16" idx="0"/>
          </p:cNvCxnSpPr>
          <p:nvPr/>
        </p:nvCxnSpPr>
        <p:spPr>
          <a:xfrm rot="5400000" flipH="1" flipV="1">
            <a:off x="7737699" y="3271027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endParaRPr lang="pt-BR" dirty="0" smtClean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12712792" y="3199085"/>
            <a:ext cx="2584617" cy="291156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4" name="CaixaDeTexto 70"/>
          <p:cNvSpPr txBox="1">
            <a:spLocks noChangeArrowheads="1"/>
          </p:cNvSpPr>
          <p:nvPr/>
        </p:nvSpPr>
        <p:spPr bwMode="auto">
          <a:xfrm>
            <a:off x="14005101" y="5030593"/>
            <a:ext cx="1104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ISO/IEC 13818-1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1304582" y="1578542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1412532" y="1723004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1522071" y="1867466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649736" y="186746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59" name="Conector de seta reta 58"/>
          <p:cNvCxnSpPr>
            <a:stCxn id="57" idx="3"/>
            <a:endCxn id="58" idx="1"/>
          </p:cNvCxnSpPr>
          <p:nvPr/>
        </p:nvCxnSpPr>
        <p:spPr>
          <a:xfrm>
            <a:off x="2149136" y="2156391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de cantos arredondados 59"/>
          <p:cNvSpPr/>
          <p:nvPr/>
        </p:nvSpPr>
        <p:spPr>
          <a:xfrm>
            <a:off x="2624336" y="259613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61" name="Conector de seta reta 60"/>
          <p:cNvCxnSpPr>
            <a:endCxn id="60" idx="1"/>
          </p:cNvCxnSpPr>
          <p:nvPr/>
        </p:nvCxnSpPr>
        <p:spPr>
          <a:xfrm>
            <a:off x="1543245" y="2858068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50632" y="2442141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696697" y="2770754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Retângulo de cantos arredondados 63"/>
          <p:cNvSpPr/>
          <p:nvPr/>
        </p:nvSpPr>
        <p:spPr>
          <a:xfrm>
            <a:off x="580682" y="2952509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688632" y="3096971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798171" y="3241432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2637036" y="3241434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68" name="Conector de seta reta 67"/>
          <p:cNvCxnSpPr>
            <a:stCxn id="66" idx="3"/>
            <a:endCxn id="67" idx="1"/>
          </p:cNvCxnSpPr>
          <p:nvPr/>
        </p:nvCxnSpPr>
        <p:spPr>
          <a:xfrm>
            <a:off x="1425234" y="3530358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de cantos arredondados 68"/>
          <p:cNvSpPr/>
          <p:nvPr/>
        </p:nvSpPr>
        <p:spPr>
          <a:xfrm>
            <a:off x="2611636" y="3970098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70" name="Conector de seta reta 69"/>
          <p:cNvCxnSpPr>
            <a:endCxn id="69" idx="1"/>
          </p:cNvCxnSpPr>
          <p:nvPr/>
        </p:nvCxnSpPr>
        <p:spPr>
          <a:xfrm>
            <a:off x="1530545" y="4232035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37932" y="3816109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683997" y="4144721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" name="Conector angulado 76"/>
          <p:cNvCxnSpPr/>
          <p:nvPr/>
        </p:nvCxnSpPr>
        <p:spPr>
          <a:xfrm flipV="1">
            <a:off x="4077365" y="3512430"/>
            <a:ext cx="868073" cy="104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69" idx="3"/>
          </p:cNvCxnSpPr>
          <p:nvPr/>
        </p:nvCxnSpPr>
        <p:spPr>
          <a:xfrm flipV="1">
            <a:off x="4116047" y="3970098"/>
            <a:ext cx="827803" cy="261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58" idx="3"/>
          </p:cNvCxnSpPr>
          <p:nvPr/>
        </p:nvCxnSpPr>
        <p:spPr>
          <a:xfrm>
            <a:off x="4128747" y="2156394"/>
            <a:ext cx="97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28"/>
          <p:cNvSpPr txBox="1">
            <a:spLocks noChangeArrowheads="1"/>
          </p:cNvSpPr>
          <p:nvPr/>
        </p:nvSpPr>
        <p:spPr bwMode="auto">
          <a:xfrm>
            <a:off x="211530" y="1812834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9" name="CaixaDeTexto 28"/>
          <p:cNvSpPr txBox="1">
            <a:spLocks noChangeArrowheads="1"/>
          </p:cNvSpPr>
          <p:nvPr/>
        </p:nvSpPr>
        <p:spPr bwMode="auto">
          <a:xfrm>
            <a:off x="69597" y="3759022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10" name="CaixaDeTexto 28"/>
          <p:cNvSpPr txBox="1">
            <a:spLocks noChangeArrowheads="1"/>
          </p:cNvSpPr>
          <p:nvPr/>
        </p:nvSpPr>
        <p:spPr bwMode="auto">
          <a:xfrm>
            <a:off x="1375745" y="465486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11" name="CaixaDeTexto 28"/>
          <p:cNvSpPr txBox="1">
            <a:spLocks noChangeArrowheads="1"/>
          </p:cNvSpPr>
          <p:nvPr/>
        </p:nvSpPr>
        <p:spPr bwMode="auto">
          <a:xfrm>
            <a:off x="1447213" y="3114432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12" name="CaixaDeTexto 28"/>
          <p:cNvSpPr txBox="1">
            <a:spLocks noChangeArrowheads="1"/>
          </p:cNvSpPr>
          <p:nvPr/>
        </p:nvSpPr>
        <p:spPr bwMode="auto">
          <a:xfrm>
            <a:off x="8018183" y="2835324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3" name="Imagem 10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859" y="2221015"/>
            <a:ext cx="1177636" cy="11776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187" y="3341040"/>
            <a:ext cx="2055052" cy="1519636"/>
          </a:xfrm>
          <a:prstGeom prst="rect">
            <a:avLst/>
          </a:prstGeom>
        </p:spPr>
      </p:pic>
      <p:sp>
        <p:nvSpPr>
          <p:cNvPr id="123" name="Retângulo de cantos arredondados 122"/>
          <p:cNvSpPr/>
          <p:nvPr/>
        </p:nvSpPr>
        <p:spPr>
          <a:xfrm>
            <a:off x="4429402" y="4358606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CaixaDeTexto 28"/>
          <p:cNvSpPr txBox="1">
            <a:spLocks noChangeArrowheads="1"/>
          </p:cNvSpPr>
          <p:nvPr/>
        </p:nvSpPr>
        <p:spPr bwMode="auto">
          <a:xfrm>
            <a:off x="4971426" y="4751791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Motivações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6834"/>
            <a:ext cx="10515600" cy="4351339"/>
          </a:xfrm>
        </p:spPr>
        <p:txBody>
          <a:bodyPr/>
          <a:lstStyle/>
          <a:p>
            <a:r>
              <a:rPr lang="pt-BR" dirty="0" smtClean="0"/>
              <a:t>Premissas do Projeto</a:t>
            </a:r>
          </a:p>
          <a:p>
            <a:pPr lvl="1"/>
            <a:r>
              <a:rPr lang="pt-BR" dirty="0"/>
              <a:t>Estudar as </a:t>
            </a:r>
            <a:r>
              <a:rPr lang="pt-BR" dirty="0" smtClean="0"/>
              <a:t>normas relacionadas à TV digital brasileira</a:t>
            </a:r>
          </a:p>
          <a:p>
            <a:pPr lvl="1"/>
            <a:r>
              <a:rPr lang="pt-BR" dirty="0" smtClean="0"/>
              <a:t>Pesquisar </a:t>
            </a:r>
            <a:r>
              <a:rPr lang="pt-BR" dirty="0"/>
              <a:t>ferramentas </a:t>
            </a:r>
            <a:r>
              <a:rPr lang="pt-BR" dirty="0" smtClean="0"/>
              <a:t>abertas existentes com funcionalidades aproveitáveis</a:t>
            </a:r>
            <a:endParaRPr lang="pt-BR" dirty="0"/>
          </a:p>
          <a:p>
            <a:pPr lvl="1"/>
            <a:r>
              <a:rPr lang="pt-BR" dirty="0" smtClean="0"/>
              <a:t>Compatibilizar as ferramentas à </a:t>
            </a:r>
            <a:r>
              <a:rPr lang="pt-BR" dirty="0"/>
              <a:t>norma brasileira</a:t>
            </a:r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6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relevantes ao projeto</a:t>
            </a:r>
            <a:endParaRPr lang="pt-BR" dirty="0" smtClean="0"/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816475"/>
          </a:xfrm>
        </p:spPr>
        <p:txBody>
          <a:bodyPr/>
          <a:lstStyle/>
          <a:p>
            <a:r>
              <a:rPr lang="pt-BR" dirty="0" smtClean="0"/>
              <a:t>ISO/IEC </a:t>
            </a:r>
            <a:r>
              <a:rPr lang="pt-BR" dirty="0" smtClean="0"/>
              <a:t>13818-1</a:t>
            </a:r>
          </a:p>
          <a:p>
            <a:pPr lvl="1"/>
            <a:r>
              <a:rPr lang="pt-BR" dirty="0" smtClean="0"/>
              <a:t>Padrão internacional para multiplexação, MPEG2</a:t>
            </a:r>
          </a:p>
          <a:p>
            <a:pPr lvl="1"/>
            <a:r>
              <a:rPr lang="pt-PT" dirty="0" smtClean="0"/>
              <a:t>Métodos de sincronismo e modelo de atraso constante </a:t>
            </a:r>
            <a:r>
              <a:rPr lang="pt-PT" i="1" dirty="0" smtClean="0"/>
              <a:t>end-to-end</a:t>
            </a:r>
            <a:endParaRPr lang="pt-BR" i="1" dirty="0" smtClean="0"/>
          </a:p>
          <a:p>
            <a:pPr lvl="1"/>
            <a:r>
              <a:rPr lang="pt-BR" dirty="0" smtClean="0"/>
              <a:t>Padronização do </a:t>
            </a:r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e das tabelas de dados</a:t>
            </a:r>
          </a:p>
          <a:p>
            <a:endParaRPr lang="pt-PT" dirty="0" smtClean="0"/>
          </a:p>
          <a:p>
            <a:r>
              <a:rPr lang="pt-PT" dirty="0" smtClean="0"/>
              <a:t>ARIB STD-B10</a:t>
            </a:r>
          </a:p>
          <a:p>
            <a:pPr lvl="1"/>
            <a:r>
              <a:rPr lang="pt-PT" dirty="0" smtClean="0"/>
              <a:t>Padrão japonês ISDB-T</a:t>
            </a:r>
          </a:p>
          <a:p>
            <a:endParaRPr lang="pt-BR" dirty="0" smtClean="0"/>
          </a:p>
          <a:p>
            <a:r>
              <a:rPr lang="pt-BR" dirty="0" smtClean="0"/>
              <a:t>ABNT NBR 15603	</a:t>
            </a:r>
          </a:p>
          <a:p>
            <a:pPr lvl="1"/>
            <a:r>
              <a:rPr lang="pt-BR" dirty="0" smtClean="0"/>
              <a:t>Baseada na </a:t>
            </a:r>
            <a:r>
              <a:rPr lang="pt-BR" dirty="0" smtClean="0"/>
              <a:t>ISO 13818 e </a:t>
            </a:r>
            <a:r>
              <a:rPr lang="pt-BR" dirty="0" smtClean="0"/>
              <a:t>ARIB STD-B10</a:t>
            </a:r>
          </a:p>
          <a:p>
            <a:pPr lvl="1"/>
            <a:r>
              <a:rPr lang="pt-BR" dirty="0" smtClean="0"/>
              <a:t>Tabelas </a:t>
            </a:r>
            <a:r>
              <a:rPr lang="pt-BR" dirty="0" smtClean="0"/>
              <a:t>adicionais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>
          <a:xfrm>
            <a:off x="10388981" y="4793839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</a:t>
            </a:r>
          </a:p>
        </p:txBody>
      </p:sp>
      <p:cxnSp>
        <p:nvCxnSpPr>
          <p:cNvPr id="44" name="Conector de seta reta 43"/>
          <p:cNvCxnSpPr/>
          <p:nvPr/>
        </p:nvCxnSpPr>
        <p:spPr>
          <a:xfrm flipH="1">
            <a:off x="9899216" y="5247381"/>
            <a:ext cx="1310055" cy="2084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1080040" y="2080582"/>
            <a:ext cx="9474200" cy="3988911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730918" y="3293157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/ 300</a:t>
            </a: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348907" y="3919993"/>
            <a:ext cx="81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491456" y="2290201"/>
            <a:ext cx="652463" cy="65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1778543" y="2100948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273967" y="3291571"/>
            <a:ext cx="1946275" cy="585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9 Bits</a:t>
            </a: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202653" y="2254931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789429" y="5148038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PCR_Base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Geração do PCR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346740" y="4346804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33 Bits</a:t>
            </a: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3739334" y="5143049"/>
            <a:ext cx="101418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PCR_Ext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7" name="Conector angulado 86"/>
          <p:cNvCxnSpPr>
            <a:stCxn id="19" idx="4"/>
            <a:endCxn id="23" idx="0"/>
          </p:cNvCxnSpPr>
          <p:nvPr/>
        </p:nvCxnSpPr>
        <p:spPr>
          <a:xfrm rot="16200000" flipH="1">
            <a:off x="3858733" y="2903202"/>
            <a:ext cx="347320" cy="4294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2875281" y="2350751"/>
            <a:ext cx="348907" cy="1535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043089" y="4103350"/>
            <a:ext cx="482147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401808" y="4795101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6"/>
          <p:cNvCxnSpPr>
            <a:stCxn id="23" idx="2"/>
            <a:endCxn id="57" idx="0"/>
          </p:cNvCxnSpPr>
          <p:nvPr/>
        </p:nvCxnSpPr>
        <p:spPr>
          <a:xfrm rot="5400000">
            <a:off x="3613918" y="4509863"/>
            <a:ext cx="1265692" cy="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5699667" y="2547168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617367" y="2547168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grpSp>
        <p:nvGrpSpPr>
          <p:cNvPr id="86" name="Grupo 85"/>
          <p:cNvGrpSpPr/>
          <p:nvPr/>
        </p:nvGrpSpPr>
        <p:grpSpPr>
          <a:xfrm>
            <a:off x="5017042" y="4982811"/>
            <a:ext cx="5400675" cy="596347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Ad. Field</a:t>
              </a:r>
              <a:endParaRPr lang="pt-BR" dirty="0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err="1" smtClean="0"/>
                <a:t>Payload</a:t>
              </a:r>
              <a:endParaRPr lang="pt-BR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Header</a:t>
              </a:r>
              <a:endParaRPr lang="pt-BR" dirty="0"/>
            </a:p>
          </p:txBody>
        </p:sp>
      </p:grpSp>
      <p:sp>
        <p:nvSpPr>
          <p:cNvPr id="128" name="Chave esquerda 127"/>
          <p:cNvSpPr/>
          <p:nvPr/>
        </p:nvSpPr>
        <p:spPr>
          <a:xfrm rot="16200000">
            <a:off x="3169191" y="4328207"/>
            <a:ext cx="177800" cy="283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9" name="Conector angulado 96"/>
          <p:cNvCxnSpPr>
            <a:stCxn id="128" idx="1"/>
            <a:endCxn id="125" idx="2"/>
          </p:cNvCxnSpPr>
          <p:nvPr/>
        </p:nvCxnSpPr>
        <p:spPr>
          <a:xfrm rot="5400000" flipH="1" flipV="1">
            <a:off x="4813843" y="4023407"/>
            <a:ext cx="254001" cy="3365500"/>
          </a:xfrm>
          <a:prstGeom prst="bentConnector3">
            <a:avLst>
              <a:gd name="adj1" fmla="val -28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6896641" y="6077771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Multiplexer</a:t>
            </a: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669886" y="3021571"/>
            <a:ext cx="509387" cy="7575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93741" y="5706158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Packet</a:t>
            </a:r>
          </a:p>
        </p:txBody>
      </p:sp>
      <p:sp>
        <p:nvSpPr>
          <p:cNvPr id="147" name="Chave esquerda 146"/>
          <p:cNvSpPr/>
          <p:nvPr/>
        </p:nvSpPr>
        <p:spPr>
          <a:xfrm rot="16200000">
            <a:off x="7518940" y="3115356"/>
            <a:ext cx="279400" cy="5283200"/>
          </a:xfrm>
          <a:prstGeom prst="leftBrace">
            <a:avLst>
              <a:gd name="adj1" fmla="val 8333"/>
              <a:gd name="adj2" fmla="val 78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Elipse 147"/>
          <p:cNvSpPr/>
          <p:nvPr/>
        </p:nvSpPr>
        <p:spPr>
          <a:xfrm rot="20705678">
            <a:off x="7295379" y="3357111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7935643" y="2861192"/>
            <a:ext cx="243401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607967" y="322966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7761355" y="3528902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126" idx="0"/>
          </p:cNvCxnSpPr>
          <p:nvPr/>
        </p:nvCxnSpPr>
        <p:spPr>
          <a:xfrm rot="16200000" flipH="1">
            <a:off x="7656507" y="3759887"/>
            <a:ext cx="1159727" cy="1286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353841" y="3420157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5" name="Forma 64"/>
          <p:cNvCxnSpPr>
            <a:stCxn id="148" idx="3"/>
            <a:endCxn id="127" idx="0"/>
          </p:cNvCxnSpPr>
          <p:nvPr/>
        </p:nvCxnSpPr>
        <p:spPr>
          <a:xfrm rot="5400000">
            <a:off x="5848863" y="3418145"/>
            <a:ext cx="1183697" cy="1945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6586321" y="3930367"/>
            <a:ext cx="8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PID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6627752" y="2117889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8522812" y="2170899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76" name="Conector angulado 96"/>
          <p:cNvCxnSpPr>
            <a:endCxn id="113" idx="0"/>
          </p:cNvCxnSpPr>
          <p:nvPr/>
        </p:nvCxnSpPr>
        <p:spPr>
          <a:xfrm rot="5400000">
            <a:off x="6266514" y="2267111"/>
            <a:ext cx="559347" cy="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96"/>
          <p:cNvCxnSpPr>
            <a:endCxn id="122" idx="0"/>
          </p:cNvCxnSpPr>
          <p:nvPr/>
        </p:nvCxnSpPr>
        <p:spPr>
          <a:xfrm rot="5400000">
            <a:off x="8199397" y="2278431"/>
            <a:ext cx="532843" cy="46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159552" y="2159000"/>
            <a:ext cx="9474200" cy="3987800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Decodificação do PCR</a:t>
            </a:r>
          </a:p>
        </p:txBody>
      </p:sp>
      <p:sp>
        <p:nvSpPr>
          <p:cNvPr id="133" name="CaixaDeTexto 132"/>
          <p:cNvSpPr txBox="1"/>
          <p:nvPr/>
        </p:nvSpPr>
        <p:spPr>
          <a:xfrm>
            <a:off x="7964546" y="6210302"/>
            <a:ext cx="23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Demultiplexer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2891725" y="3220342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PCR</a:t>
            </a:r>
          </a:p>
        </p:txBody>
      </p:sp>
      <p:sp>
        <p:nvSpPr>
          <p:cNvPr id="148" name="Elipse 147"/>
          <p:cNvSpPr/>
          <p:nvPr/>
        </p:nvSpPr>
        <p:spPr>
          <a:xfrm rot="20705678">
            <a:off x="2140283" y="3004894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06" idx="1"/>
            <a:endCxn id="148" idx="7"/>
          </p:cNvCxnSpPr>
          <p:nvPr/>
        </p:nvCxnSpPr>
        <p:spPr>
          <a:xfrm rot="10800000" flipV="1">
            <a:off x="2496082" y="2694088"/>
            <a:ext cx="8357436" cy="342750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do 96"/>
          <p:cNvCxnSpPr>
            <a:stCxn id="107" idx="1"/>
            <a:endCxn id="148" idx="6"/>
          </p:cNvCxnSpPr>
          <p:nvPr/>
        </p:nvCxnSpPr>
        <p:spPr>
          <a:xfrm rot="10800000" flipV="1">
            <a:off x="2606256" y="3168195"/>
            <a:ext cx="8233538" cy="12717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</p:cNvCxnSpPr>
          <p:nvPr/>
        </p:nvCxnSpPr>
        <p:spPr>
          <a:xfrm rot="16200000" flipH="1">
            <a:off x="3137274" y="2771804"/>
            <a:ext cx="46545" cy="14446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2198745" y="3067940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1312345" y="5131820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Reset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354572" y="3286155"/>
            <a:ext cx="1430543" cy="825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Filtro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Passa-Baixas</a:t>
            </a: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7181724" y="3286155"/>
            <a:ext cx="1430543" cy="825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VCO</a:t>
            </a:r>
          </a:p>
        </p:txBody>
      </p:sp>
      <p:sp>
        <p:nvSpPr>
          <p:cNvPr id="71" name="Triângulo isósceles 70"/>
          <p:cNvSpPr/>
          <p:nvPr/>
        </p:nvSpPr>
        <p:spPr>
          <a:xfrm rot="5400000">
            <a:off x="3966110" y="3155895"/>
            <a:ext cx="908571" cy="10866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 smtClean="0">
              <a:sym typeface="Symbol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3837913" y="3501708"/>
            <a:ext cx="1070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>
                <a:solidFill>
                  <a:schemeClr val="lt1"/>
                </a:solidFill>
                <a:latin typeface="+mn-lt"/>
                <a:cs typeface="+mn-cs"/>
                <a:sym typeface="Symbol"/>
              </a:rPr>
              <a:t>Subtrator</a:t>
            </a:r>
          </a:p>
        </p:txBody>
      </p:sp>
      <p:cxnSp>
        <p:nvCxnSpPr>
          <p:cNvPr id="74" name="Conector angulado 96"/>
          <p:cNvCxnSpPr>
            <a:stCxn id="71" idx="0"/>
            <a:endCxn id="68" idx="1"/>
          </p:cNvCxnSpPr>
          <p:nvPr/>
        </p:nvCxnSpPr>
        <p:spPr>
          <a:xfrm flipV="1">
            <a:off x="4963734" y="3698837"/>
            <a:ext cx="390836" cy="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8772939" y="3352862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27MHz</a:t>
            </a:r>
          </a:p>
        </p:txBody>
      </p:sp>
      <p:cxnSp>
        <p:nvCxnSpPr>
          <p:cNvPr id="81" name="Conector angulado 96"/>
          <p:cNvCxnSpPr>
            <a:stCxn id="69" idx="3"/>
            <a:endCxn id="88" idx="3"/>
          </p:cNvCxnSpPr>
          <p:nvPr/>
        </p:nvCxnSpPr>
        <p:spPr>
          <a:xfrm flipH="1">
            <a:off x="6146186" y="3698839"/>
            <a:ext cx="2466081" cy="976805"/>
          </a:xfrm>
          <a:prstGeom prst="bentConnector3">
            <a:avLst>
              <a:gd name="adj1" fmla="val -92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6"/>
          <p:cNvCxnSpPr/>
          <p:nvPr/>
        </p:nvCxnSpPr>
        <p:spPr>
          <a:xfrm rot="10800000">
            <a:off x="3869635" y="3901724"/>
            <a:ext cx="861396" cy="795131"/>
          </a:xfrm>
          <a:prstGeom prst="bentConnector3">
            <a:avLst>
              <a:gd name="adj1" fmla="val 126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10853518" y="2509422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107" name="Retângulo 106"/>
          <p:cNvSpPr/>
          <p:nvPr/>
        </p:nvSpPr>
        <p:spPr>
          <a:xfrm>
            <a:off x="10839794" y="2983530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146" name="Conector angulado 96"/>
          <p:cNvCxnSpPr/>
          <p:nvPr/>
        </p:nvCxnSpPr>
        <p:spPr>
          <a:xfrm>
            <a:off x="8719930" y="3698838"/>
            <a:ext cx="2133588" cy="41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cxnSp>
        <p:nvCxnSpPr>
          <p:cNvPr id="4" name="Conector de seta reta 3"/>
          <p:cNvCxnSpPr>
            <a:stCxn id="148" idx="2"/>
          </p:cNvCxnSpPr>
          <p:nvPr/>
        </p:nvCxnSpPr>
        <p:spPr>
          <a:xfrm flipH="1">
            <a:off x="838202" y="3302821"/>
            <a:ext cx="1310055" cy="2084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96"/>
          <p:cNvCxnSpPr/>
          <p:nvPr/>
        </p:nvCxnSpPr>
        <p:spPr>
          <a:xfrm flipV="1">
            <a:off x="6785113" y="3716604"/>
            <a:ext cx="390836" cy="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2541645" y="5344618"/>
            <a:ext cx="1780760" cy="689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Controlador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PLL</a:t>
            </a:r>
            <a:endParaRPr lang="pt-PT" sz="2000" dirty="0">
              <a:sym typeface="Symbol"/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 flipH="1" flipV="1">
            <a:off x="838200" y="5501152"/>
            <a:ext cx="1667834" cy="351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96"/>
          <p:cNvCxnSpPr/>
          <p:nvPr/>
        </p:nvCxnSpPr>
        <p:spPr>
          <a:xfrm rot="16200000" flipH="1">
            <a:off x="2932769" y="2960268"/>
            <a:ext cx="1549284" cy="2570482"/>
          </a:xfrm>
          <a:prstGeom prst="bentConnector3">
            <a:avLst>
              <a:gd name="adj1" fmla="val 1147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96"/>
          <p:cNvCxnSpPr>
            <a:stCxn id="30" idx="3"/>
            <a:endCxn id="88" idx="2"/>
          </p:cNvCxnSpPr>
          <p:nvPr/>
        </p:nvCxnSpPr>
        <p:spPr>
          <a:xfrm flipV="1">
            <a:off x="4322405" y="5020151"/>
            <a:ext cx="933401" cy="668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de cantos arredondados 87"/>
          <p:cNvSpPr/>
          <p:nvPr/>
        </p:nvSpPr>
        <p:spPr>
          <a:xfrm>
            <a:off x="4365426" y="4331136"/>
            <a:ext cx="1780760" cy="689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42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400711" y="1414465"/>
            <a:ext cx="9474200" cy="475532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035714" y="2590801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/ 300</a:t>
            </a: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653703" y="3217637"/>
            <a:ext cx="81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796252" y="1389065"/>
            <a:ext cx="652463" cy="65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2083339" y="1398592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507449" y="1552575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094225" y="4445682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PTS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Geração dos PTS e DTS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651536" y="3644450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33 Bits</a:t>
            </a:r>
          </a:p>
        </p:txBody>
      </p: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3080688" y="1549005"/>
            <a:ext cx="547687" cy="1535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347885" y="3400994"/>
            <a:ext cx="482147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706604" y="4092745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6004463" y="14605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Video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922163" y="14605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Audio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grpSp>
        <p:nvGrpSpPr>
          <p:cNvPr id="67" name="Grupo 66"/>
          <p:cNvGrpSpPr/>
          <p:nvPr/>
        </p:nvGrpSpPr>
        <p:grpSpPr>
          <a:xfrm>
            <a:off x="4049088" y="5142921"/>
            <a:ext cx="2231887" cy="346863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cxnSp>
        <p:nvCxnSpPr>
          <p:cNvPr id="129" name="Conector angulado 96"/>
          <p:cNvCxnSpPr>
            <a:stCxn id="32" idx="3"/>
            <a:endCxn id="69" idx="0"/>
          </p:cNvCxnSpPr>
          <p:nvPr/>
        </p:nvCxnSpPr>
        <p:spPr>
          <a:xfrm flipV="1">
            <a:off x="4024852" y="4037470"/>
            <a:ext cx="3210823" cy="630465"/>
          </a:xfrm>
          <a:prstGeom prst="bentConnector4">
            <a:avLst>
              <a:gd name="adj1" fmla="val 29569"/>
              <a:gd name="adj2" fmla="val 1362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8420637" y="6210302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Multiplexer</a:t>
            </a: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782528" y="2127061"/>
            <a:ext cx="893695" cy="7575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46802" y="5507935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Packets</a:t>
            </a:r>
          </a:p>
        </p:txBody>
      </p:sp>
      <p:sp>
        <p:nvSpPr>
          <p:cNvPr id="148" name="Elipse 147"/>
          <p:cNvSpPr/>
          <p:nvPr/>
        </p:nvSpPr>
        <p:spPr>
          <a:xfrm rot="20705678">
            <a:off x="7600175" y="2654755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8048285" y="1966681"/>
            <a:ext cx="627709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912763" y="25273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8066151" y="2826546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70" idx="0"/>
          </p:cNvCxnSpPr>
          <p:nvPr/>
        </p:nvCxnSpPr>
        <p:spPr>
          <a:xfrm rot="16200000" flipH="1">
            <a:off x="8082794" y="2936038"/>
            <a:ext cx="916741" cy="12861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658637" y="2717801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6838107" y="4037469"/>
            <a:ext cx="795131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PTS/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DTS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7645939" y="4037469"/>
            <a:ext cx="3076575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Data Bytes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5918185" y="4037469"/>
            <a:ext cx="901700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Header</a:t>
            </a:r>
            <a:endParaRPr lang="pt-BR" dirty="0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5005390" y="4875215"/>
            <a:ext cx="931019" cy="25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9514493" y="3654839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PES Packet</a:t>
            </a:r>
          </a:p>
        </p:txBody>
      </p:sp>
      <p:grpSp>
        <p:nvGrpSpPr>
          <p:cNvPr id="85" name="Grupo 84"/>
          <p:cNvGrpSpPr/>
          <p:nvPr/>
        </p:nvGrpSpPr>
        <p:grpSpPr>
          <a:xfrm>
            <a:off x="6301959" y="5142921"/>
            <a:ext cx="2231887" cy="346863"/>
            <a:chOff x="4089400" y="4037466"/>
            <a:chExt cx="5400674" cy="839333"/>
          </a:xfrm>
        </p:grpSpPr>
        <p:sp>
          <p:nvSpPr>
            <p:cNvPr id="86" name="Retângulo 85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8554828" y="5142921"/>
            <a:ext cx="2231887" cy="346863"/>
            <a:chOff x="4089400" y="4037466"/>
            <a:chExt cx="5400674" cy="839333"/>
          </a:xfrm>
        </p:grpSpPr>
        <p:sp>
          <p:nvSpPr>
            <p:cNvPr id="93" name="Retângulo 92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sp>
        <p:nvSpPr>
          <p:cNvPr id="15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3" name="Trapezoide 2"/>
          <p:cNvSpPr/>
          <p:nvPr/>
        </p:nvSpPr>
        <p:spPr>
          <a:xfrm>
            <a:off x="5003112" y="4880243"/>
            <a:ext cx="2358791" cy="258204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0 w 2358790"/>
              <a:gd name="connsiteY0" fmla="*/ 258204 h 258204"/>
              <a:gd name="connsiteX1" fmla="*/ 936710 w 2358790"/>
              <a:gd name="connsiteY1" fmla="*/ 0 h 258204"/>
              <a:gd name="connsiteX2" fmla="*/ 2358790 w 2358790"/>
              <a:gd name="connsiteY2" fmla="*/ 2319 h 258204"/>
              <a:gd name="connsiteX3" fmla="*/ 1257646 w 2358790"/>
              <a:gd name="connsiteY3" fmla="*/ 258204 h 258204"/>
              <a:gd name="connsiteX4" fmla="*/ 0 w 2358790"/>
              <a:gd name="connsiteY4" fmla="*/ 258204 h 2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8790" h="258204">
                <a:moveTo>
                  <a:pt x="0" y="258204"/>
                </a:moveTo>
                <a:lnTo>
                  <a:pt x="936710" y="0"/>
                </a:lnTo>
                <a:lnTo>
                  <a:pt x="2358790" y="2319"/>
                </a:lnTo>
                <a:lnTo>
                  <a:pt x="1257646" y="258204"/>
                </a:lnTo>
                <a:lnTo>
                  <a:pt x="0" y="258204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Trapezoide 2"/>
          <p:cNvSpPr/>
          <p:nvPr/>
        </p:nvSpPr>
        <p:spPr>
          <a:xfrm>
            <a:off x="7281281" y="4873038"/>
            <a:ext cx="1711725" cy="262235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244390 w 2245040"/>
              <a:gd name="connsiteY0" fmla="*/ 251854 h 251854"/>
              <a:gd name="connsiteX1" fmla="*/ 0 w 2245040"/>
              <a:gd name="connsiteY1" fmla="*/ 0 h 251854"/>
              <a:gd name="connsiteX2" fmla="*/ 2245040 w 2245040"/>
              <a:gd name="connsiteY2" fmla="*/ 3589 h 251854"/>
              <a:gd name="connsiteX3" fmla="*/ 1502036 w 2245040"/>
              <a:gd name="connsiteY3" fmla="*/ 251854 h 251854"/>
              <a:gd name="connsiteX4" fmla="*/ 244390 w 2245040"/>
              <a:gd name="connsiteY4" fmla="*/ 251854 h 251854"/>
              <a:gd name="connsiteX0" fmla="*/ 244390 w 1502036"/>
              <a:gd name="connsiteY0" fmla="*/ 254615 h 254615"/>
              <a:gd name="connsiteX1" fmla="*/ 0 w 1502036"/>
              <a:gd name="connsiteY1" fmla="*/ 2761 h 254615"/>
              <a:gd name="connsiteX2" fmla="*/ 1117915 w 1502036"/>
              <a:gd name="connsiteY2" fmla="*/ 0 h 254615"/>
              <a:gd name="connsiteX3" fmla="*/ 1502036 w 1502036"/>
              <a:gd name="connsiteY3" fmla="*/ 254615 h 254615"/>
              <a:gd name="connsiteX4" fmla="*/ 244390 w 1502036"/>
              <a:gd name="connsiteY4" fmla="*/ 254615 h 254615"/>
              <a:gd name="connsiteX0" fmla="*/ 244390 w 1956115"/>
              <a:gd name="connsiteY0" fmla="*/ 262235 h 262235"/>
              <a:gd name="connsiteX1" fmla="*/ 0 w 1956115"/>
              <a:gd name="connsiteY1" fmla="*/ 10381 h 262235"/>
              <a:gd name="connsiteX2" fmla="*/ 1956115 w 1956115"/>
              <a:gd name="connsiteY2" fmla="*/ 0 h 262235"/>
              <a:gd name="connsiteX3" fmla="*/ 1502036 w 1956115"/>
              <a:gd name="connsiteY3" fmla="*/ 262235 h 262235"/>
              <a:gd name="connsiteX4" fmla="*/ 244390 w 1956115"/>
              <a:gd name="connsiteY4" fmla="*/ 262235 h 262235"/>
              <a:gd name="connsiteX0" fmla="*/ 0 w 1711725"/>
              <a:gd name="connsiteY0" fmla="*/ 262235 h 262235"/>
              <a:gd name="connsiteX1" fmla="*/ 90890 w 1711725"/>
              <a:gd name="connsiteY1" fmla="*/ 10381 h 262235"/>
              <a:gd name="connsiteX2" fmla="*/ 1711725 w 1711725"/>
              <a:gd name="connsiteY2" fmla="*/ 0 h 262235"/>
              <a:gd name="connsiteX3" fmla="*/ 1257646 w 1711725"/>
              <a:gd name="connsiteY3" fmla="*/ 262235 h 262235"/>
              <a:gd name="connsiteX4" fmla="*/ 0 w 1711725"/>
              <a:gd name="connsiteY4" fmla="*/ 262235 h 26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725" h="262235">
                <a:moveTo>
                  <a:pt x="0" y="262235"/>
                </a:moveTo>
                <a:lnTo>
                  <a:pt x="90890" y="10381"/>
                </a:lnTo>
                <a:lnTo>
                  <a:pt x="1711725" y="0"/>
                </a:lnTo>
                <a:lnTo>
                  <a:pt x="1257646" y="262235"/>
                </a:lnTo>
                <a:lnTo>
                  <a:pt x="0" y="262235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2" name="Trapezoide 2"/>
          <p:cNvSpPr/>
          <p:nvPr/>
        </p:nvSpPr>
        <p:spPr>
          <a:xfrm>
            <a:off x="8989218" y="4872431"/>
            <a:ext cx="1780801" cy="257791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244390 w 2245040"/>
              <a:gd name="connsiteY0" fmla="*/ 251854 h 251854"/>
              <a:gd name="connsiteX1" fmla="*/ 0 w 2245040"/>
              <a:gd name="connsiteY1" fmla="*/ 0 h 251854"/>
              <a:gd name="connsiteX2" fmla="*/ 2245040 w 2245040"/>
              <a:gd name="connsiteY2" fmla="*/ 3589 h 251854"/>
              <a:gd name="connsiteX3" fmla="*/ 1502036 w 2245040"/>
              <a:gd name="connsiteY3" fmla="*/ 251854 h 251854"/>
              <a:gd name="connsiteX4" fmla="*/ 244390 w 2245040"/>
              <a:gd name="connsiteY4" fmla="*/ 251854 h 251854"/>
              <a:gd name="connsiteX0" fmla="*/ 244390 w 1502036"/>
              <a:gd name="connsiteY0" fmla="*/ 254615 h 254615"/>
              <a:gd name="connsiteX1" fmla="*/ 0 w 1502036"/>
              <a:gd name="connsiteY1" fmla="*/ 2761 h 254615"/>
              <a:gd name="connsiteX2" fmla="*/ 1117915 w 1502036"/>
              <a:gd name="connsiteY2" fmla="*/ 0 h 254615"/>
              <a:gd name="connsiteX3" fmla="*/ 1502036 w 1502036"/>
              <a:gd name="connsiteY3" fmla="*/ 254615 h 254615"/>
              <a:gd name="connsiteX4" fmla="*/ 244390 w 1502036"/>
              <a:gd name="connsiteY4" fmla="*/ 254615 h 254615"/>
              <a:gd name="connsiteX0" fmla="*/ 244390 w 1502036"/>
              <a:gd name="connsiteY0" fmla="*/ 257790 h 257790"/>
              <a:gd name="connsiteX1" fmla="*/ 0 w 1502036"/>
              <a:gd name="connsiteY1" fmla="*/ 5936 h 257790"/>
              <a:gd name="connsiteX2" fmla="*/ 1454465 w 1502036"/>
              <a:gd name="connsiteY2" fmla="*/ 0 h 257790"/>
              <a:gd name="connsiteX3" fmla="*/ 1502036 w 1502036"/>
              <a:gd name="connsiteY3" fmla="*/ 257790 h 257790"/>
              <a:gd name="connsiteX4" fmla="*/ 244390 w 1502036"/>
              <a:gd name="connsiteY4" fmla="*/ 257790 h 257790"/>
              <a:gd name="connsiteX0" fmla="*/ 1346115 w 2603761"/>
              <a:gd name="connsiteY0" fmla="*/ 257790 h 257790"/>
              <a:gd name="connsiteX1" fmla="*/ 0 w 2603761"/>
              <a:gd name="connsiteY1" fmla="*/ 9111 h 257790"/>
              <a:gd name="connsiteX2" fmla="*/ 2556190 w 2603761"/>
              <a:gd name="connsiteY2" fmla="*/ 0 h 257790"/>
              <a:gd name="connsiteX3" fmla="*/ 2603761 w 2603761"/>
              <a:gd name="connsiteY3" fmla="*/ 257790 h 257790"/>
              <a:gd name="connsiteX4" fmla="*/ 1346115 w 2603761"/>
              <a:gd name="connsiteY4" fmla="*/ 257790 h 257790"/>
              <a:gd name="connsiteX0" fmla="*/ 523155 w 1780801"/>
              <a:gd name="connsiteY0" fmla="*/ 257790 h 257790"/>
              <a:gd name="connsiteX1" fmla="*/ 0 w 1780801"/>
              <a:gd name="connsiteY1" fmla="*/ 9111 h 257790"/>
              <a:gd name="connsiteX2" fmla="*/ 1733230 w 1780801"/>
              <a:gd name="connsiteY2" fmla="*/ 0 h 257790"/>
              <a:gd name="connsiteX3" fmla="*/ 1780801 w 1780801"/>
              <a:gd name="connsiteY3" fmla="*/ 257790 h 257790"/>
              <a:gd name="connsiteX4" fmla="*/ 523155 w 1780801"/>
              <a:gd name="connsiteY4" fmla="*/ 257790 h 2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0801" h="257790">
                <a:moveTo>
                  <a:pt x="523155" y="257790"/>
                </a:moveTo>
                <a:lnTo>
                  <a:pt x="0" y="9111"/>
                </a:lnTo>
                <a:lnTo>
                  <a:pt x="1733230" y="0"/>
                </a:lnTo>
                <a:lnTo>
                  <a:pt x="1780801" y="257790"/>
                </a:lnTo>
                <a:lnTo>
                  <a:pt x="523155" y="25779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>
          <a:xfrm>
            <a:off x="276726" y="409622"/>
            <a:ext cx="10515600" cy="1515433"/>
          </a:xfrm>
        </p:spPr>
        <p:txBody>
          <a:bodyPr/>
          <a:lstStyle/>
          <a:p>
            <a:r>
              <a:rPr lang="pt-BR" dirty="0" smtClean="0"/>
              <a:t>Tabelas</a:t>
            </a:r>
            <a:br>
              <a:rPr lang="pt-BR" dirty="0" smtClean="0"/>
            </a:br>
            <a:r>
              <a:rPr lang="pt-BR" dirty="0" smtClean="0"/>
              <a:t>PSI/SI</a:t>
            </a:r>
          </a:p>
        </p:txBody>
      </p:sp>
      <p:pic>
        <p:nvPicPr>
          <p:cNvPr id="17410" name="Espaço Reservado para Conteúdo 4" descr="tabela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90275" y="0"/>
            <a:ext cx="8598568" cy="7073290"/>
          </a:xfrm>
        </p:spPr>
      </p:pic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Espaço Reservado para Conteúdo 2"/>
          <p:cNvSpPr txBox="1">
            <a:spLocks/>
          </p:cNvSpPr>
          <p:nvPr/>
        </p:nvSpPr>
        <p:spPr bwMode="auto">
          <a:xfrm>
            <a:off x="401471" y="230544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Verde: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Tabelas obrigatórias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para o MPEG2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Azul: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Tabelas obrigatórias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para o SBTVD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Descritores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	obrigatórios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</p:txBody>
      </p:sp>
      <p:pic>
        <p:nvPicPr>
          <p:cNvPr id="11" name="Espaço Reservado para Conteúdo 4" descr="tabela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275" y="0"/>
            <a:ext cx="8598568" cy="707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5659271" y="271158"/>
            <a:ext cx="2137192" cy="395794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90275" y="399634"/>
            <a:ext cx="2294020" cy="106019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9271" y="5043689"/>
            <a:ext cx="2137192" cy="98814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402933" y="2630905"/>
            <a:ext cx="2294020" cy="1497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 bwMode="auto">
          <a:xfrm>
            <a:off x="276726" y="409622"/>
            <a:ext cx="10515600" cy="15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r>
              <a:rPr lang="pt-BR" smtClean="0"/>
              <a:t>Tabelas</a:t>
            </a:r>
            <a:br>
              <a:rPr lang="pt-BR" smtClean="0"/>
            </a:br>
            <a:r>
              <a:rPr lang="pt-BR" smtClean="0"/>
              <a:t>PSI/SI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365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1485900" y="1714500"/>
            <a:ext cx="2692400" cy="15367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PAT</a:t>
            </a:r>
          </a:p>
          <a:p>
            <a:pPr algn="ctr"/>
            <a:endParaRPr lang="pt-PT" dirty="0" smtClean="0"/>
          </a:p>
          <a:p>
            <a:pPr algn="ctr"/>
            <a:r>
              <a:rPr lang="pt-PT" sz="1600" dirty="0"/>
              <a:t>Serviço X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PMT: 0xXXX</a:t>
            </a:r>
          </a:p>
          <a:p>
            <a:pPr algn="ctr"/>
            <a:r>
              <a:rPr lang="pt-PT" sz="1600" dirty="0"/>
              <a:t>Serviço Y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PMT: 0xYYY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98601" y="3454401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sz="1600" dirty="0"/>
              <a:t>Serviço  N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PCR </a:t>
            </a:r>
            <a:r>
              <a:rPr lang="pt-PT" sz="1600" dirty="0">
                <a:sym typeface="Wingdings" pitchFamily="2" charset="2"/>
              </a:rPr>
              <a:t> PID 0xNN1</a:t>
            </a:r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0xNN2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1  PID 0xNN3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2  PID 0xNN4</a:t>
            </a:r>
            <a:endParaRPr lang="pt-PT" sz="1600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4267200" y="3903913"/>
            <a:ext cx="2565400" cy="1798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SDT</a:t>
            </a:r>
          </a:p>
          <a:p>
            <a:pPr algn="ctr"/>
            <a:endParaRPr lang="pt-PT" dirty="0" smtClean="0"/>
          </a:p>
          <a:p>
            <a:pPr algn="ctr"/>
            <a:r>
              <a:rPr lang="pt-PT" b="1" dirty="0" smtClean="0"/>
              <a:t>Nome da Geradora</a:t>
            </a:r>
          </a:p>
          <a:p>
            <a:pPr algn="ctr"/>
            <a:r>
              <a:rPr lang="pt-PT" b="1" dirty="0" smtClean="0"/>
              <a:t>Nome dos Serviços</a:t>
            </a:r>
          </a:p>
          <a:p>
            <a:pPr algn="ctr"/>
            <a:r>
              <a:rPr lang="pt-PT" dirty="0" smtClean="0"/>
              <a:t>Flag de presença da EIT</a:t>
            </a:r>
          </a:p>
          <a:p>
            <a:pPr algn="ctr"/>
            <a:endParaRPr lang="pt-PT" dirty="0" smtClean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30700" y="1732216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NIT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Rede: ZYA000</a:t>
            </a:r>
          </a:p>
          <a:p>
            <a:pPr algn="ctr"/>
            <a:r>
              <a:rPr lang="pt-PT" dirty="0" smtClean="0"/>
              <a:t>Serviços: N, M, P</a:t>
            </a:r>
          </a:p>
          <a:p>
            <a:pPr algn="ctr"/>
            <a:r>
              <a:rPr lang="pt-PT" dirty="0" smtClean="0"/>
              <a:t>Canal Físico: 33</a:t>
            </a:r>
          </a:p>
          <a:p>
            <a:pPr algn="ctr"/>
            <a:r>
              <a:rPr lang="pt-PT" dirty="0" smtClean="0"/>
              <a:t>Svc. Recep. Parcial: M</a:t>
            </a:r>
          </a:p>
          <a:p>
            <a:pPr algn="ctr"/>
            <a:endParaRPr lang="pt-PT" dirty="0" smtClean="0"/>
          </a:p>
        </p:txBody>
      </p:sp>
      <p:sp>
        <p:nvSpPr>
          <p:cNvPr id="20" name="Título 1"/>
          <p:cNvSpPr txBox="1">
            <a:spLocks/>
          </p:cNvSpPr>
          <p:nvPr/>
        </p:nvSpPr>
        <p:spPr bwMode="auto">
          <a:xfrm>
            <a:off x="838200" y="365125"/>
            <a:ext cx="8915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defTabSz="914377">
              <a:lnSpc>
                <a:spcPct val="90000"/>
              </a:lnSpc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Tabelas Obrigatórias no SBTVD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162800" y="1719516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EIT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Nome dos eventos</a:t>
            </a:r>
          </a:p>
          <a:p>
            <a:pPr algn="ctr"/>
            <a:r>
              <a:rPr lang="pt-PT" b="1" dirty="0" smtClean="0"/>
              <a:t>Hora de Início e Fim</a:t>
            </a:r>
          </a:p>
          <a:p>
            <a:pPr algn="ctr"/>
            <a:r>
              <a:rPr lang="pt-PT" dirty="0" smtClean="0"/>
              <a:t>Classificação Indicativa</a:t>
            </a:r>
          </a:p>
          <a:p>
            <a:pPr algn="ctr"/>
            <a:r>
              <a:rPr lang="pt-PT" dirty="0" smtClean="0"/>
              <a:t>Conteúdos Impróprios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150100" y="3967414"/>
            <a:ext cx="2565400" cy="1747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TOT</a:t>
            </a:r>
          </a:p>
          <a:p>
            <a:pPr algn="ctr"/>
            <a:endParaRPr lang="pt-PT" dirty="0" smtClean="0"/>
          </a:p>
          <a:p>
            <a:pPr algn="ctr"/>
            <a:r>
              <a:rPr lang="pt-PT" b="1" dirty="0" smtClean="0"/>
              <a:t>Data e hora atuais</a:t>
            </a:r>
          </a:p>
          <a:p>
            <a:pPr algn="ctr"/>
            <a:r>
              <a:rPr lang="pt-PT" dirty="0" smtClean="0"/>
              <a:t>Data e hora da próxima </a:t>
            </a:r>
            <a:r>
              <a:rPr lang="pt-PT" b="1" dirty="0" smtClean="0"/>
              <a:t>mudança de horário</a:t>
            </a:r>
          </a:p>
          <a:p>
            <a:pPr algn="ctr"/>
            <a:endParaRPr lang="pt-PT" dirty="0" smtClean="0"/>
          </a:p>
        </p:txBody>
      </p:sp>
      <p:sp>
        <p:nvSpPr>
          <p:cNvPr id="2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Múltiplos Serviços</a:t>
            </a:r>
          </a:p>
        </p:txBody>
      </p:sp>
      <p:pic>
        <p:nvPicPr>
          <p:cNvPr id="23554" name="Imagem 89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5115" t="9387" r="56438" b="21321"/>
          <a:stretch>
            <a:fillRect/>
          </a:stretch>
        </p:blipFill>
        <p:spPr bwMode="auto">
          <a:xfrm>
            <a:off x="9288466" y="1206500"/>
            <a:ext cx="2230437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Imagem 90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674" t="74603" r="26631" b="5644"/>
          <a:stretch>
            <a:fillRect/>
          </a:stretch>
        </p:blipFill>
        <p:spPr bwMode="auto">
          <a:xfrm>
            <a:off x="9393240" y="3876678"/>
            <a:ext cx="1084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Imagem 92" descr="anten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29479" y="1803400"/>
            <a:ext cx="2282723" cy="2788744"/>
          </a:xfrm>
          <a:prstGeom prst="rect">
            <a:avLst/>
          </a:prstGeom>
        </p:spPr>
      </p:pic>
      <p:sp>
        <p:nvSpPr>
          <p:cNvPr id="23557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1 x </a:t>
            </a:r>
            <a:r>
              <a:rPr lang="pt-BR" dirty="0" err="1">
                <a:latin typeface="Calibri" pitchFamily="34" charset="0"/>
              </a:rPr>
              <a:t>Full</a:t>
            </a:r>
            <a:r>
              <a:rPr lang="pt-BR" dirty="0">
                <a:latin typeface="Calibri" pitchFamily="34" charset="0"/>
              </a:rPr>
              <a:t> </a:t>
            </a:r>
            <a:r>
              <a:rPr lang="pt-BR" dirty="0" err="1">
                <a:latin typeface="Calibri" pitchFamily="34" charset="0"/>
              </a:rPr>
              <a:t>Seg</a:t>
            </a:r>
            <a:r>
              <a:rPr lang="pt-BR" dirty="0">
                <a:latin typeface="Calibri" pitchFamily="34" charset="0"/>
              </a:rPr>
              <a:t> + 1 x 1-Seg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TV Fixa e Móvel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Qualidade x Alcance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Mesma programação para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	diferentes dispositivos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Canais Comerciais (RBS, SBT, Band)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1-4 x Standard </a:t>
            </a:r>
            <a:r>
              <a:rPr lang="pt-BR" dirty="0" err="1">
                <a:latin typeface="Calibri" pitchFamily="34" charset="0"/>
              </a:rPr>
              <a:t>Definition</a:t>
            </a:r>
            <a:r>
              <a:rPr lang="pt-BR" dirty="0">
                <a:latin typeface="Calibri" pitchFamily="34" charset="0"/>
              </a:rPr>
              <a:t> + 1 x 1-Seg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TV Fixa e Móvel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dirty="0">
                <a:latin typeface="Calibri" pitchFamily="34" charset="0"/>
              </a:rPr>
              <a:t>Programação múltipla para os mesmos dispositivos</a:t>
            </a:r>
            <a:endParaRPr lang="pt-BR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Canais Públicos (Câmara Est./Fed., Ass. Leg., Senado)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 e motivações do trabalho</a:t>
            </a:r>
          </a:p>
          <a:p>
            <a:r>
              <a:rPr lang="pt-BR" dirty="0" smtClean="0"/>
              <a:t>Normas e considerações relevantes</a:t>
            </a:r>
          </a:p>
          <a:p>
            <a:r>
              <a:rPr lang="pt-BR" dirty="0" smtClean="0"/>
              <a:t>Desenvolvimento do projeto</a:t>
            </a:r>
          </a:p>
          <a:p>
            <a:r>
              <a:rPr lang="pt-PT" dirty="0" smtClean="0"/>
              <a:t>Testes realizados</a:t>
            </a:r>
            <a:endParaRPr lang="pt-BR" dirty="0" smtClean="0"/>
          </a:p>
          <a:p>
            <a:r>
              <a:rPr lang="pt-BR" dirty="0" smtClean="0"/>
              <a:t>Futuros desenvolvimentos e conclusões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Estrutura  Disponível no </a:t>
            </a:r>
            <a:r>
              <a:rPr lang="pt-BR" dirty="0" err="1">
                <a:latin typeface="Calibri" pitchFamily="34" charset="0"/>
              </a:rPr>
              <a:t>LaPSI</a:t>
            </a:r>
            <a:endParaRPr lang="pt-BR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Estação </a:t>
            </a:r>
            <a:r>
              <a:rPr lang="pt-BR" sz="2000" dirty="0" err="1">
                <a:latin typeface="Calibri" pitchFamily="34" charset="0"/>
              </a:rPr>
              <a:t>EiTV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Placa Moduladora </a:t>
            </a:r>
            <a:r>
              <a:rPr lang="pt-BR" sz="2000" dirty="0" err="1">
                <a:latin typeface="Calibri" pitchFamily="34" charset="0"/>
              </a:rPr>
              <a:t>DekTec</a:t>
            </a:r>
            <a:endParaRPr lang="pt-BR" sz="20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Dificuldades Atuais da Equipe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Sincronismo (geração de PCR/PTS)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Transmitir Múltiplos</a:t>
            </a:r>
            <a:r>
              <a:rPr lang="pt-BR" sz="1600" dirty="0" smtClean="0">
                <a:latin typeface="Calibri" pitchFamily="34" charset="0"/>
              </a:rPr>
              <a:t> </a:t>
            </a:r>
            <a:r>
              <a:rPr lang="pt-BR" sz="2000" dirty="0" smtClean="0">
                <a:latin typeface="Calibri" pitchFamily="34" charset="0"/>
              </a:rPr>
              <a:t>Serviços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Definição do Projeto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093581" y="3828271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201531" y="3972733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311070" y="4117195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38735" y="411719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997167" y="4526211"/>
            <a:ext cx="1543691" cy="5762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EiTV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Remultiplexer</a:t>
            </a:r>
            <a:endParaRPr lang="pt-PT" dirty="0"/>
          </a:p>
        </p:txBody>
      </p:sp>
      <p:cxnSp>
        <p:nvCxnSpPr>
          <p:cNvPr id="45" name="Conector de seta reta 44"/>
          <p:cNvCxnSpPr>
            <a:stCxn id="42" idx="3"/>
            <a:endCxn id="43" idx="1"/>
          </p:cNvCxnSpPr>
          <p:nvPr/>
        </p:nvCxnSpPr>
        <p:spPr>
          <a:xfrm>
            <a:off x="1938135" y="4406120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33" name="Grupo 14"/>
          <p:cNvGrpSpPr>
            <a:grpSpLocks/>
          </p:cNvGrpSpPr>
          <p:nvPr/>
        </p:nvGrpSpPr>
        <p:grpSpPr bwMode="auto">
          <a:xfrm rot="10800000">
            <a:off x="10231440" y="4472619"/>
            <a:ext cx="768351" cy="1114425"/>
            <a:chOff x="2492375" y="2743199"/>
            <a:chExt cx="1082802" cy="1569450"/>
          </a:xfrm>
        </p:grpSpPr>
        <p:sp>
          <p:nvSpPr>
            <p:cNvPr id="47" name="Triângulo isósceles 46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48" name="Conector reto 47"/>
            <p:cNvCxnSpPr>
              <a:stCxn id="47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de cantos arredondados 48"/>
          <p:cNvSpPr/>
          <p:nvPr/>
        </p:nvSpPr>
        <p:spPr>
          <a:xfrm>
            <a:off x="2413335" y="5125261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50" name="Conector de seta reta 49"/>
          <p:cNvCxnSpPr>
            <a:endCxn id="49" idx="1"/>
          </p:cNvCxnSpPr>
          <p:nvPr/>
        </p:nvCxnSpPr>
        <p:spPr>
          <a:xfrm>
            <a:off x="1332244" y="5387197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de cantos arredondados 50"/>
          <p:cNvSpPr/>
          <p:nvPr/>
        </p:nvSpPr>
        <p:spPr>
          <a:xfrm>
            <a:off x="1339721" y="5903133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37" name="CaixaDeTexto 51"/>
          <p:cNvSpPr txBox="1">
            <a:spLocks noChangeArrowheads="1"/>
          </p:cNvSpPr>
          <p:nvPr/>
        </p:nvSpPr>
        <p:spPr bwMode="auto">
          <a:xfrm>
            <a:off x="262703" y="6052181"/>
            <a:ext cx="1104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PSI/SI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Data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2663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1239631" y="4971270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1485696" y="5299883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0" name="CaixaDeTexto 54"/>
          <p:cNvSpPr txBox="1">
            <a:spLocks noChangeArrowheads="1"/>
          </p:cNvSpPr>
          <p:nvPr/>
        </p:nvSpPr>
        <p:spPr bwMode="auto">
          <a:xfrm>
            <a:off x="304219" y="5565984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41" name="CaixaDeTexto 55"/>
          <p:cNvSpPr txBox="1">
            <a:spLocks noChangeArrowheads="1"/>
          </p:cNvSpPr>
          <p:nvPr/>
        </p:nvSpPr>
        <p:spPr bwMode="auto">
          <a:xfrm>
            <a:off x="272470" y="451664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Video</a:t>
            </a:r>
            <a:endParaRPr lang="pt-BR">
              <a:latin typeface="Calibri" pitchFamily="34" charset="0"/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9720263" y="2624767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9720263" y="3574093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59" name="Conector angulado 83"/>
          <p:cNvCxnSpPr>
            <a:stCxn id="43" idx="3"/>
            <a:endCxn id="46" idx="1"/>
          </p:cNvCxnSpPr>
          <p:nvPr/>
        </p:nvCxnSpPr>
        <p:spPr>
          <a:xfrm flipV="1">
            <a:off x="3917746" y="4404131"/>
            <a:ext cx="889339" cy="1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89"/>
          <p:cNvCxnSpPr>
            <a:stCxn id="51" idx="3"/>
            <a:endCxn id="44" idx="2"/>
          </p:cNvCxnSpPr>
          <p:nvPr/>
        </p:nvCxnSpPr>
        <p:spPr>
          <a:xfrm flipV="1">
            <a:off x="2192212" y="5102471"/>
            <a:ext cx="5576801" cy="1226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44" idx="3"/>
            <a:endCxn id="57" idx="1"/>
          </p:cNvCxnSpPr>
          <p:nvPr/>
        </p:nvCxnSpPr>
        <p:spPr>
          <a:xfrm flipV="1">
            <a:off x="8540855" y="2913691"/>
            <a:ext cx="1179408" cy="1900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57" idx="2"/>
            <a:endCxn id="58" idx="0"/>
          </p:cNvCxnSpPr>
          <p:nvPr/>
        </p:nvCxnSpPr>
        <p:spPr>
          <a:xfrm rot="5400000">
            <a:off x="10429878" y="3388355"/>
            <a:ext cx="3714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58" idx="2"/>
            <a:endCxn id="47" idx="3"/>
          </p:cNvCxnSpPr>
          <p:nvPr/>
        </p:nvCxnSpPr>
        <p:spPr>
          <a:xfrm rot="5400000">
            <a:off x="10379078" y="4236079"/>
            <a:ext cx="4730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9" name="CaixaDeTexto 63"/>
          <p:cNvSpPr txBox="1">
            <a:spLocks noChangeArrowheads="1"/>
          </p:cNvSpPr>
          <p:nvPr/>
        </p:nvSpPr>
        <p:spPr bwMode="auto">
          <a:xfrm>
            <a:off x="3684384" y="4463271"/>
            <a:ext cx="1392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Video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0" name="CaixaDeTexto 65"/>
          <p:cNvSpPr txBox="1">
            <a:spLocks noChangeArrowheads="1"/>
          </p:cNvSpPr>
          <p:nvPr/>
        </p:nvSpPr>
        <p:spPr bwMode="auto">
          <a:xfrm>
            <a:off x="3857244" y="5423875"/>
            <a:ext cx="1428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Audio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1" name="CaixaDeTexto 66"/>
          <p:cNvSpPr txBox="1">
            <a:spLocks noChangeArrowheads="1"/>
          </p:cNvSpPr>
          <p:nvPr/>
        </p:nvSpPr>
        <p:spPr bwMode="auto">
          <a:xfrm>
            <a:off x="8712891" y="4921932"/>
            <a:ext cx="1500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SBTVD-TS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829906" y="1827842"/>
            <a:ext cx="5184297" cy="48133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8877300" y="1954842"/>
            <a:ext cx="2921000" cy="3898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180263" y="2000879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EiTV</a:t>
            </a:r>
            <a:endParaRPr lang="pt-BR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8920163" y="2064379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DekTec</a:t>
            </a:r>
            <a:endParaRPr lang="pt-BR">
              <a:latin typeface="Calibri" pitchFamily="34" charset="0"/>
            </a:endParaRPr>
          </a:p>
        </p:txBody>
      </p:sp>
      <p:cxnSp>
        <p:nvCxnSpPr>
          <p:cNvPr id="78" name="Conector angulado 89"/>
          <p:cNvCxnSpPr>
            <a:stCxn id="49" idx="3"/>
            <a:endCxn id="46" idx="2"/>
          </p:cNvCxnSpPr>
          <p:nvPr/>
        </p:nvCxnSpPr>
        <p:spPr>
          <a:xfrm flipV="1">
            <a:off x="3917746" y="4765185"/>
            <a:ext cx="1575011" cy="62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eta para a direita 82"/>
          <p:cNvSpPr/>
          <p:nvPr/>
        </p:nvSpPr>
        <p:spPr>
          <a:xfrm>
            <a:off x="6774915" y="6112217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4" name="Seta para a direita 83"/>
          <p:cNvSpPr/>
          <p:nvPr/>
        </p:nvSpPr>
        <p:spPr>
          <a:xfrm>
            <a:off x="8661401" y="46472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4807085" y="4043071"/>
            <a:ext cx="1371343" cy="7221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Multiplexer</a:t>
            </a:r>
            <a:endParaRPr lang="pt-PT" dirty="0"/>
          </a:p>
        </p:txBody>
      </p:sp>
      <p:cxnSp>
        <p:nvCxnSpPr>
          <p:cNvPr id="53" name="Conector angulado 89"/>
          <p:cNvCxnSpPr>
            <a:stCxn id="46" idx="3"/>
            <a:endCxn id="44" idx="0"/>
          </p:cNvCxnSpPr>
          <p:nvPr/>
        </p:nvCxnSpPr>
        <p:spPr>
          <a:xfrm>
            <a:off x="6178428" y="4404127"/>
            <a:ext cx="1590585" cy="122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eta para a direita 80"/>
          <p:cNvSpPr/>
          <p:nvPr/>
        </p:nvSpPr>
        <p:spPr>
          <a:xfrm>
            <a:off x="6592707" y="423449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4" name="CaixaDeTexto 66"/>
          <p:cNvSpPr txBox="1">
            <a:spLocks noChangeArrowheads="1"/>
          </p:cNvSpPr>
          <p:nvPr/>
        </p:nvSpPr>
        <p:spPr bwMode="auto">
          <a:xfrm>
            <a:off x="6601563" y="4025425"/>
            <a:ext cx="1828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MPEG2-TS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Definições de Entrada e Saída </a:t>
            </a:r>
            <a:r>
              <a:rPr lang="pt-BR" sz="4400" dirty="0">
                <a:latin typeface="+mj-lt"/>
                <a:ea typeface="+mj-ea"/>
                <a:cs typeface="+mj-cs"/>
              </a:rPr>
              <a:t>do Projeto</a:t>
            </a:r>
          </a:p>
        </p:txBody>
      </p:sp>
      <p:sp>
        <p:nvSpPr>
          <p:cNvPr id="27650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Entrada</a:t>
            </a:r>
            <a:endParaRPr lang="pt-BR" sz="2000" dirty="0" smtClean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 Receber </a:t>
            </a:r>
            <a:r>
              <a:rPr lang="pt-BR" sz="2000" dirty="0" err="1">
                <a:latin typeface="Calibri" pitchFamily="34" charset="0"/>
              </a:rPr>
              <a:t>ESs</a:t>
            </a:r>
            <a:r>
              <a:rPr lang="pt-BR" sz="2000" dirty="0">
                <a:latin typeface="Calibri" pitchFamily="34" charset="0"/>
              </a:rPr>
              <a:t> codificados nos padrões do SBTVD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Saída</a:t>
            </a:r>
            <a:endParaRPr lang="pt-BR" sz="2400" dirty="0" smtClean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Manter </a:t>
            </a:r>
            <a:r>
              <a:rPr lang="pt-BR" sz="2000" dirty="0">
                <a:latin typeface="Calibri" pitchFamily="34" charset="0"/>
              </a:rPr>
              <a:t>sincronização no TS de saída</a:t>
            </a: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Permitir a Geração de Múltiplos Serviços</a:t>
            </a: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Adicionar as tabelas PSI/SI obrigatórias para 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	</a:t>
            </a:r>
            <a:r>
              <a:rPr lang="pt-BR" sz="2000" dirty="0">
                <a:latin typeface="Calibri" pitchFamily="34" charset="0"/>
              </a:rPr>
              <a:t>	 SBTVD e seus descritores obrigatórios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093581" y="3434571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201531" y="3579033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311070" y="3723495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438735" y="372349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997167" y="3708403"/>
            <a:ext cx="1543691" cy="10003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Multiplexer</a:t>
            </a:r>
            <a:endParaRPr lang="pt-PT" dirty="0"/>
          </a:p>
        </p:txBody>
      </p:sp>
      <p:cxnSp>
        <p:nvCxnSpPr>
          <p:cNvPr id="11" name="Conector de seta reta 10"/>
          <p:cNvCxnSpPr>
            <a:stCxn id="8" idx="3"/>
            <a:endCxn id="9" idx="1"/>
          </p:cNvCxnSpPr>
          <p:nvPr/>
        </p:nvCxnSpPr>
        <p:spPr>
          <a:xfrm>
            <a:off x="1938135" y="4012420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4"/>
          <p:cNvGrpSpPr>
            <a:grpSpLocks/>
          </p:cNvGrpSpPr>
          <p:nvPr/>
        </p:nvGrpSpPr>
        <p:grpSpPr bwMode="auto">
          <a:xfrm rot="10800000">
            <a:off x="10231440" y="4078919"/>
            <a:ext cx="768351" cy="1114425"/>
            <a:chOff x="2492375" y="2743199"/>
            <a:chExt cx="1082802" cy="1569450"/>
          </a:xfrm>
        </p:grpSpPr>
        <p:sp>
          <p:nvSpPr>
            <p:cNvPr id="13" name="Triângulo isósceles 12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14" name="Conector reto 13"/>
            <p:cNvCxnSpPr>
              <a:stCxn id="13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tângulo de cantos arredondados 14"/>
          <p:cNvSpPr/>
          <p:nvPr/>
        </p:nvSpPr>
        <p:spPr>
          <a:xfrm>
            <a:off x="2413335" y="4452161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6" name="Conector de seta reta 15"/>
          <p:cNvCxnSpPr>
            <a:endCxn id="15" idx="1"/>
          </p:cNvCxnSpPr>
          <p:nvPr/>
        </p:nvCxnSpPr>
        <p:spPr>
          <a:xfrm>
            <a:off x="1332244" y="4714097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6102221" y="4937933"/>
            <a:ext cx="852488" cy="853268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aixaDeTexto 51"/>
          <p:cNvSpPr txBox="1">
            <a:spLocks noChangeArrowheads="1"/>
          </p:cNvSpPr>
          <p:nvPr/>
        </p:nvSpPr>
        <p:spPr bwMode="auto">
          <a:xfrm>
            <a:off x="6959602" y="5434015"/>
            <a:ext cx="850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PSI/SI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Data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239631" y="4298170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85696" y="4626783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tângulo de cantos arredondados 22"/>
          <p:cNvSpPr/>
          <p:nvPr/>
        </p:nvSpPr>
        <p:spPr>
          <a:xfrm>
            <a:off x="9720263" y="2231067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720263" y="3180393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25" name="Conector angulado 83"/>
          <p:cNvCxnSpPr>
            <a:stCxn id="9" idx="3"/>
          </p:cNvCxnSpPr>
          <p:nvPr/>
        </p:nvCxnSpPr>
        <p:spPr>
          <a:xfrm flipV="1">
            <a:off x="3917746" y="3848100"/>
            <a:ext cx="3054557" cy="164320"/>
          </a:xfrm>
          <a:prstGeom prst="bentConnector3">
            <a:avLst>
              <a:gd name="adj1" fmla="val 46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89"/>
          <p:cNvCxnSpPr>
            <a:stCxn id="17" idx="3"/>
            <a:endCxn id="10" idx="2"/>
          </p:cNvCxnSpPr>
          <p:nvPr/>
        </p:nvCxnSpPr>
        <p:spPr>
          <a:xfrm flipV="1">
            <a:off x="6954712" y="4708774"/>
            <a:ext cx="814301" cy="655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10" idx="3"/>
            <a:endCxn id="23" idx="1"/>
          </p:cNvCxnSpPr>
          <p:nvPr/>
        </p:nvCxnSpPr>
        <p:spPr>
          <a:xfrm flipV="1">
            <a:off x="8540855" y="2519994"/>
            <a:ext cx="1179408" cy="1688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23" idx="2"/>
            <a:endCxn id="24" idx="0"/>
          </p:cNvCxnSpPr>
          <p:nvPr/>
        </p:nvCxnSpPr>
        <p:spPr>
          <a:xfrm rot="5400000">
            <a:off x="10429878" y="2994655"/>
            <a:ext cx="3714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24" idx="2"/>
            <a:endCxn id="13" idx="3"/>
          </p:cNvCxnSpPr>
          <p:nvPr/>
        </p:nvCxnSpPr>
        <p:spPr>
          <a:xfrm rot="5400000">
            <a:off x="10379078" y="3842379"/>
            <a:ext cx="4730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63"/>
          <p:cNvSpPr txBox="1">
            <a:spLocks noChangeArrowheads="1"/>
          </p:cNvSpPr>
          <p:nvPr/>
        </p:nvSpPr>
        <p:spPr bwMode="auto">
          <a:xfrm>
            <a:off x="3684384" y="4069571"/>
            <a:ext cx="1392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Video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CaixaDeTexto 65"/>
          <p:cNvSpPr txBox="1">
            <a:spLocks noChangeArrowheads="1"/>
          </p:cNvSpPr>
          <p:nvPr/>
        </p:nvSpPr>
        <p:spPr bwMode="auto">
          <a:xfrm>
            <a:off x="3857244" y="4750775"/>
            <a:ext cx="1428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Audio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3" name="CaixaDeTexto 66"/>
          <p:cNvSpPr txBox="1">
            <a:spLocks noChangeArrowheads="1"/>
          </p:cNvSpPr>
          <p:nvPr/>
        </p:nvSpPr>
        <p:spPr bwMode="auto">
          <a:xfrm>
            <a:off x="8712891" y="4528232"/>
            <a:ext cx="1500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SBTVD-TS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5029203" y="3378202"/>
            <a:ext cx="3797299" cy="30343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8877300" y="1561142"/>
            <a:ext cx="2921000" cy="3898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7" name="CaixaDeTexto 70"/>
          <p:cNvSpPr txBox="1">
            <a:spLocks noChangeArrowheads="1"/>
          </p:cNvSpPr>
          <p:nvPr/>
        </p:nvSpPr>
        <p:spPr bwMode="auto">
          <a:xfrm>
            <a:off x="8920163" y="1670679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DekTec</a:t>
            </a:r>
            <a:endParaRPr lang="pt-BR">
              <a:latin typeface="Calibri" pitchFamily="34" charset="0"/>
            </a:endParaRPr>
          </a:p>
        </p:txBody>
      </p:sp>
      <p:cxnSp>
        <p:nvCxnSpPr>
          <p:cNvPr id="38" name="Conector angulado 89"/>
          <p:cNvCxnSpPr>
            <a:stCxn id="15" idx="3"/>
          </p:cNvCxnSpPr>
          <p:nvPr/>
        </p:nvCxnSpPr>
        <p:spPr>
          <a:xfrm flipV="1">
            <a:off x="3917747" y="4051301"/>
            <a:ext cx="3041857" cy="662796"/>
          </a:xfrm>
          <a:prstGeom prst="bentConnector3">
            <a:avLst>
              <a:gd name="adj1" fmla="val 53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eta para a direita 39"/>
          <p:cNvSpPr/>
          <p:nvPr/>
        </p:nvSpPr>
        <p:spPr>
          <a:xfrm>
            <a:off x="8636001" y="40249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0" name="Seta para a direita 49"/>
          <p:cNvSpPr/>
          <p:nvPr/>
        </p:nvSpPr>
        <p:spPr>
          <a:xfrm>
            <a:off x="4838701" y="38217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1" name="Seta para a direita 50"/>
          <p:cNvSpPr/>
          <p:nvPr/>
        </p:nvSpPr>
        <p:spPr>
          <a:xfrm>
            <a:off x="4813301" y="45075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9681" y="4808538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77631" y="4953000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587170" y="5097461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426035" y="5097463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62" name="Conector de seta reta 61"/>
          <p:cNvCxnSpPr>
            <a:stCxn id="60" idx="3"/>
            <a:endCxn id="61" idx="1"/>
          </p:cNvCxnSpPr>
          <p:nvPr/>
        </p:nvCxnSpPr>
        <p:spPr>
          <a:xfrm>
            <a:off x="1214233" y="5386387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de cantos arredondados 62"/>
          <p:cNvSpPr/>
          <p:nvPr/>
        </p:nvSpPr>
        <p:spPr>
          <a:xfrm>
            <a:off x="2400635" y="5826127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64" name="Conector de seta reta 63"/>
          <p:cNvCxnSpPr>
            <a:endCxn id="63" idx="1"/>
          </p:cNvCxnSpPr>
          <p:nvPr/>
        </p:nvCxnSpPr>
        <p:spPr>
          <a:xfrm>
            <a:off x="1319544" y="6088064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226931" y="5672138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2996" y="6000750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Conector angulado 83"/>
          <p:cNvCxnSpPr>
            <a:stCxn id="61" idx="3"/>
          </p:cNvCxnSpPr>
          <p:nvPr/>
        </p:nvCxnSpPr>
        <p:spPr>
          <a:xfrm flipV="1">
            <a:off x="3905047" y="4330704"/>
            <a:ext cx="3041857" cy="1055687"/>
          </a:xfrm>
          <a:prstGeom prst="bentConnector3">
            <a:avLst>
              <a:gd name="adj1" fmla="val 57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89"/>
          <p:cNvCxnSpPr>
            <a:stCxn id="63" idx="3"/>
          </p:cNvCxnSpPr>
          <p:nvPr/>
        </p:nvCxnSpPr>
        <p:spPr>
          <a:xfrm flipV="1">
            <a:off x="3905047" y="4533903"/>
            <a:ext cx="3016457" cy="1554163"/>
          </a:xfrm>
          <a:prstGeom prst="bentConnector3">
            <a:avLst>
              <a:gd name="adj1" fmla="val 64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eta para a direita 89"/>
          <p:cNvSpPr/>
          <p:nvPr/>
        </p:nvSpPr>
        <p:spPr>
          <a:xfrm>
            <a:off x="4838701" y="52060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1" name="Seta para a direita 90"/>
          <p:cNvSpPr/>
          <p:nvPr/>
        </p:nvSpPr>
        <p:spPr>
          <a:xfrm>
            <a:off x="4813301" y="59045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Ferramenta Escolhida - </a:t>
            </a:r>
            <a:r>
              <a:rPr lang="pt-BR" sz="4400" dirty="0" err="1">
                <a:latin typeface="Calibri Light"/>
              </a:rPr>
              <a:t>FFmpeg</a:t>
            </a:r>
            <a:endParaRPr lang="pt-BR" sz="4400" dirty="0">
              <a:latin typeface="Calibri Light"/>
            </a:endParaRPr>
          </a:p>
        </p:txBody>
      </p:sp>
      <p:sp>
        <p:nvSpPr>
          <p:cNvPr id="28675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000">
                <a:latin typeface="Calibri" pitchFamily="34" charset="0"/>
              </a:rPr>
              <a:t>PRÓS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Eficiente para Codificação, Decodificação, Verificação e Exibição de Vídeo, Áudio e Legendas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Código Aberto, licença GPL, em linguagem C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Atualmente em desenvolvimento, atualizações diárias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R</a:t>
            </a:r>
            <a:r>
              <a:rPr lang="pt-BR"/>
              <a:t>epositório público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/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/>
              <a:t>CONTRAS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Não permite a criação de fluxos TS com múltiplos serviços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Não gera todas as tabelas obrigatórias no SBTVD, somente as do MPEG2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Difícil configuração e parametrização para obter sincronismo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Documentação escassa e com poucos exemplos</a:t>
            </a:r>
            <a:endParaRPr lang="pt-BR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>
                <a:latin typeface="Calibri" pitchFamily="34" charset="0"/>
              </a:rPr>
              <a:t>Entregar  fluxo TS com </a:t>
            </a:r>
            <a:r>
              <a:rPr lang="pt-BR" sz="2800" dirty="0" err="1">
                <a:latin typeface="Calibri" pitchFamily="34" charset="0"/>
              </a:rPr>
              <a:t>ESs</a:t>
            </a:r>
            <a:r>
              <a:rPr lang="pt-BR" sz="2800" dirty="0">
                <a:latin typeface="Calibri" pitchFamily="34" charset="0"/>
              </a:rPr>
              <a:t> sincronizados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ISO 13818-1 sugere fortemente taxa de bits constante no TS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Problemas atuais associados à geração de TS VBR e transmissão como CBR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400" dirty="0" smtClean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Solução</a:t>
            </a:r>
            <a:r>
              <a:rPr lang="pt-PT" sz="2400" dirty="0">
                <a:latin typeface="Calibri" pitchFamily="34" charset="0"/>
              </a:rPr>
              <a:t>: ler a documentação do Ffmpeg para gerar um bitrate constante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Situação: Implementado e testado</a:t>
            </a:r>
            <a:endParaRPr lang="pt-BR" sz="24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>
                <a:latin typeface="Calibri" pitchFamily="34" charset="0"/>
              </a:rPr>
              <a:t>Permitir criação de múltiplos </a:t>
            </a:r>
            <a:r>
              <a:rPr lang="pt-BR" sz="2800" dirty="0" smtClean="0">
                <a:latin typeface="Calibri" pitchFamily="34" charset="0"/>
              </a:rPr>
              <a:t>serviços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pt-BR" sz="28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Profile 1: Um serviço HD e um serviço 1Seg no TS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HD: 1 ES de Vídeo 1920x1080i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1Seg: 1 Es de Vídeo 320x240i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Implementado e </a:t>
            </a:r>
            <a:r>
              <a:rPr lang="pt-PT" sz="2400" dirty="0" smtClean="0">
                <a:latin typeface="Calibri" pitchFamily="34" charset="0"/>
              </a:rPr>
              <a:t>testado</a:t>
            </a:r>
            <a:endParaRPr lang="pt-PT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Profile 2: Até quatro serviços SD e um serviço 1Seg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Serviços SD: 1 ES de vídeo 720x480i e um ES de áudio estéreo 48KHz cada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1Seg: 1 Es de Vídeo 320x240i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Ainda não implementado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0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>
                <a:latin typeface="Calibri" pitchFamily="34" charset="0"/>
              </a:rPr>
              <a:t>Adicionar as tabelas obrigatórias no SBTVD, 3 etapas:</a:t>
            </a:r>
          </a:p>
          <a:p>
            <a:pPr marL="914377" lvl="1" indent="-457189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pt-PT" sz="2000" dirty="0">
                <a:latin typeface="Calibri" pitchFamily="34" charset="0"/>
                <a:sym typeface="Wingdings" pitchFamily="2" charset="2"/>
              </a:rPr>
              <a:t>Funções individuais de cada tabela gravam os descritores em um buffer da memória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2726" y="2933700"/>
            <a:ext cx="729615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>
                <a:latin typeface="Calibri" pitchFamily="34" charset="0"/>
              </a:rPr>
              <a:t>Adicionar as tabelas obrigatórias no SBTVD</a:t>
            </a:r>
          </a:p>
          <a:p>
            <a:pPr marL="914377" lvl="1" indent="-457189">
              <a:lnSpc>
                <a:spcPct val="90000"/>
              </a:lnSpc>
              <a:spcBef>
                <a:spcPts val="500"/>
              </a:spcBef>
            </a:pPr>
            <a:endParaRPr lang="pt-PT" sz="2000" dirty="0">
              <a:latin typeface="Calibri" pitchFamily="34" charset="0"/>
              <a:sym typeface="Wingdings" pitchFamily="2" charset="2"/>
            </a:endParaRPr>
          </a:p>
          <a:p>
            <a:pPr marL="914377" lvl="1" indent="-457189">
              <a:lnSpc>
                <a:spcPct val="90000"/>
              </a:lnSpc>
              <a:spcBef>
                <a:spcPts val="500"/>
              </a:spcBef>
            </a:pPr>
            <a:r>
              <a:rPr lang="pt-PT" sz="2000" dirty="0">
                <a:latin typeface="Calibri" pitchFamily="34" charset="0"/>
                <a:sym typeface="Wingdings" pitchFamily="2" charset="2"/>
              </a:rPr>
              <a:t>2.	Função genérica adiciona o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000" dirty="0">
                <a:latin typeface="Calibri" pitchFamily="34" charset="0"/>
                <a:sym typeface="Wingdings" pitchFamily="2" charset="2"/>
              </a:rPr>
              <a:t>	cabeçalho  comum das tabelas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000" dirty="0">
                <a:latin typeface="Calibri" pitchFamily="34" charset="0"/>
                <a:sym typeface="Wingdings" pitchFamily="2" charset="2"/>
              </a:rPr>
              <a:t>	ao mesmo buffer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Calibri" pitchFamily="34" charset="0"/>
              <a:sym typeface="Wingdings" pitchFamily="2" charset="2"/>
            </a:endParaRP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000" dirty="0">
                <a:latin typeface="Calibri" pitchFamily="34" charset="0"/>
                <a:sym typeface="Wingdings" pitchFamily="2" charset="2"/>
              </a:rPr>
              <a:t>3.		Função genérica adiciona o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000" dirty="0">
                <a:latin typeface="Calibri" pitchFamily="34" charset="0"/>
                <a:sym typeface="Wingdings" pitchFamily="2" charset="2"/>
              </a:rPr>
              <a:t>	cabeçalho  do TS ao buffer e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000" dirty="0">
                <a:latin typeface="Calibri" pitchFamily="34" charset="0"/>
                <a:sym typeface="Wingdings" pitchFamily="2" charset="2"/>
              </a:rPr>
              <a:t>	copia o buffer para a saída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endParaRPr lang="pt-PT" sz="2000" dirty="0">
              <a:latin typeface="Calibri" pitchFamily="34" charset="0"/>
              <a:sym typeface="Wingdings" pitchFamily="2" charset="2"/>
            </a:endParaRP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000" dirty="0">
                <a:latin typeface="Calibri" pitchFamily="34" charset="0"/>
              </a:rPr>
              <a:t>Situação: Falta a tabela EIT,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BR" sz="2000" dirty="0">
                <a:latin typeface="Calibri" pitchFamily="34" charset="0"/>
              </a:rPr>
              <a:t>	TOT não está funcionando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7608" y="2485121"/>
            <a:ext cx="5497513" cy="405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" pitchFamily="34" charset="0"/>
              </a:rPr>
              <a:t>Testes de </a:t>
            </a:r>
            <a:r>
              <a:rPr lang="pt-BR" sz="4400" dirty="0" smtClean="0">
                <a:latin typeface="Calibri" pitchFamily="34" charset="0"/>
              </a:rPr>
              <a:t>Sincronismo</a:t>
            </a:r>
            <a:endParaRPr lang="pt-BR" sz="4400" dirty="0">
              <a:latin typeface="Calibri" pitchFamily="34" charset="0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3077" name="Picture 5" descr="C:\Documents and Settings\lucas_endres\Meus documentos\Lucas\TCC\relatorio\abntex2-modelos-1.9.2\figuras\test_scn_tim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039" y="2581275"/>
            <a:ext cx="9432925" cy="30686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" pitchFamily="34" charset="0"/>
              </a:rPr>
              <a:t>Testes com múltiplos </a:t>
            </a:r>
            <a:r>
              <a:rPr lang="pt-BR" sz="4400" dirty="0" smtClean="0">
                <a:latin typeface="Calibri" pitchFamily="34" charset="0"/>
              </a:rPr>
              <a:t>serviços: TS capturado</a:t>
            </a:r>
            <a:endParaRPr lang="pt-BR" sz="4400" dirty="0">
              <a:latin typeface="Calibri Ligh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4098" name="Picture 2" descr="C:\Documents and Settings\lucas_endres\Meus documentos\Lucas\TCC\relatorio\abntex2-modelos-1.9.2\figuras\test_scn_re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10" y="1644789"/>
            <a:ext cx="4143375" cy="275272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8815" y="4938717"/>
            <a:ext cx="70675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2428" y="4710117"/>
            <a:ext cx="290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66023" y="4824417"/>
            <a:ext cx="25431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2"/>
          <p:cNvGrpSpPr/>
          <p:nvPr/>
        </p:nvGrpSpPr>
        <p:grpSpPr>
          <a:xfrm>
            <a:off x="6096000" y="1383259"/>
            <a:ext cx="4429946" cy="3275784"/>
            <a:chOff x="5368101" y="2785051"/>
            <a:chExt cx="2055052" cy="1519636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101" y="2785051"/>
              <a:ext cx="2055052" cy="1519636"/>
            </a:xfrm>
            <a:prstGeom prst="rect">
              <a:avLst/>
            </a:prstGeom>
          </p:spPr>
        </p:pic>
        <p:pic>
          <p:nvPicPr>
            <p:cNvPr id="8" name="Picture 7" descr="C:\Documents and Settings\lucas_endres\Meus documentos\Lucas\TCC\relatorio\abntex2-modelos-1.9.2\figuras\cell_with_sdt.jpg"/>
            <p:cNvPicPr>
              <a:picLocks noChangeAspect="1" noChangeArrowheads="1"/>
            </p:cNvPicPr>
            <p:nvPr/>
          </p:nvPicPr>
          <p:blipFill>
            <a:blip r:embed="rId8" cstate="print"/>
            <a:srcRect l="51376"/>
            <a:stretch>
              <a:fillRect/>
            </a:stretch>
          </p:blipFill>
          <p:spPr bwMode="auto">
            <a:xfrm>
              <a:off x="5497246" y="2868408"/>
              <a:ext cx="1804156" cy="101849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" pitchFamily="34" charset="0"/>
              </a:rPr>
              <a:t>Testes com múltiplos serviços: TS </a:t>
            </a:r>
            <a:r>
              <a:rPr lang="pt-BR" sz="4400" dirty="0" smtClean="0">
                <a:latin typeface="Calibri" pitchFamily="34" charset="0"/>
              </a:rPr>
              <a:t>capturado</a:t>
            </a:r>
            <a:endParaRPr lang="pt-BR" sz="4400" dirty="0">
              <a:latin typeface="Calibri Ligh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7136" y="4277392"/>
            <a:ext cx="8425456" cy="16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2561" y="1450059"/>
            <a:ext cx="8272168" cy="267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30737" y="4424244"/>
            <a:ext cx="2530642" cy="13890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" pitchFamily="34" charset="0"/>
              </a:rPr>
              <a:t>1-Seg</a:t>
            </a:r>
            <a:endParaRPr lang="pt-BR" sz="4400" dirty="0">
              <a:latin typeface="Calibri Ligh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0737" y="2257253"/>
            <a:ext cx="2530642" cy="13890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err="1" smtClean="0">
                <a:latin typeface="Calibri" pitchFamily="34" charset="0"/>
              </a:rPr>
              <a:t>Full-Seg</a:t>
            </a:r>
            <a:endParaRPr lang="pt-BR" sz="44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6834"/>
            <a:ext cx="10515600" cy="4351339"/>
          </a:xfrm>
        </p:spPr>
        <p:txBody>
          <a:bodyPr/>
          <a:lstStyle/>
          <a:p>
            <a:r>
              <a:rPr lang="pt-PT" dirty="0" smtClean="0"/>
              <a:t>Função da televisão no Brasil</a:t>
            </a:r>
          </a:p>
          <a:p>
            <a:pPr lvl="1"/>
            <a:r>
              <a:rPr lang="pt-PT" dirty="0" smtClean="0"/>
              <a:t>Informação Atualizada</a:t>
            </a:r>
          </a:p>
          <a:p>
            <a:pPr lvl="1"/>
            <a:r>
              <a:rPr lang="pt-PT" dirty="0" smtClean="0"/>
              <a:t>Entretenimento</a:t>
            </a:r>
          </a:p>
          <a:p>
            <a:pPr lvl="1"/>
            <a:r>
              <a:rPr lang="pt-PT" dirty="0" smtClean="0"/>
              <a:t>Formação Cultural e Educacional</a:t>
            </a:r>
          </a:p>
          <a:p>
            <a:r>
              <a:rPr lang="pt-PT" dirty="0" smtClean="0"/>
              <a:t>Aprimoramentos </a:t>
            </a:r>
            <a:r>
              <a:rPr lang="pt-PT" dirty="0" smtClean="0"/>
              <a:t>da </a:t>
            </a:r>
            <a:r>
              <a:rPr lang="pt-PT" dirty="0" smtClean="0"/>
              <a:t>TV Digital</a:t>
            </a:r>
          </a:p>
          <a:p>
            <a:pPr lvl="1"/>
            <a:r>
              <a:rPr lang="pt-PT" dirty="0" smtClean="0"/>
              <a:t>Qualidade de imagem e som</a:t>
            </a:r>
          </a:p>
          <a:p>
            <a:pPr lvl="1"/>
            <a:r>
              <a:rPr lang="pt-PT" dirty="0" smtClean="0"/>
              <a:t>Múltipla programação</a:t>
            </a:r>
          </a:p>
          <a:p>
            <a:pPr lvl="1"/>
            <a:r>
              <a:rPr lang="pt-PT" dirty="0" smtClean="0"/>
              <a:t>Mobilidade de recepção</a:t>
            </a:r>
          </a:p>
          <a:p>
            <a:pPr lvl="1"/>
            <a:r>
              <a:rPr lang="pt-BR" dirty="0" smtClean="0"/>
              <a:t>Inclusão </a:t>
            </a:r>
            <a:r>
              <a:rPr lang="pt-BR" dirty="0"/>
              <a:t>Social pela </a:t>
            </a:r>
            <a:r>
              <a:rPr lang="pt-BR" dirty="0" smtClean="0"/>
              <a:t>Interatividade, </a:t>
            </a:r>
            <a:r>
              <a:rPr lang="pt-BR" sz="2000" dirty="0" smtClean="0"/>
              <a:t>que depende de um canal de retorno</a:t>
            </a:r>
            <a:endParaRPr lang="pt-BR" dirty="0"/>
          </a:p>
          <a:p>
            <a:r>
              <a:rPr lang="pt-BR" dirty="0" smtClean="0"/>
              <a:t>Porque é preciso atualizar a </a:t>
            </a:r>
            <a:r>
              <a:rPr lang="pt-BR" dirty="0" smtClean="0"/>
              <a:t>TV aberta </a:t>
            </a:r>
            <a:r>
              <a:rPr lang="pt-BR" dirty="0" smtClean="0"/>
              <a:t>para </a:t>
            </a:r>
            <a:r>
              <a:rPr lang="pt-BR" dirty="0" smtClean="0"/>
              <a:t>o digital?</a:t>
            </a:r>
          </a:p>
          <a:p>
            <a:pPr lvl="1"/>
            <a:r>
              <a:rPr lang="pt-PT" dirty="0" smtClean="0"/>
              <a:t>Liberação </a:t>
            </a:r>
            <a:r>
              <a:rPr lang="pt-PT" dirty="0" smtClean="0"/>
              <a:t>do espectro para </a:t>
            </a:r>
            <a:r>
              <a:rPr lang="pt-PT" dirty="0" smtClean="0"/>
              <a:t>a telefonia celular </a:t>
            </a:r>
            <a:r>
              <a:rPr lang="pt-PT" dirty="0" smtClean="0"/>
              <a:t>4G</a:t>
            </a:r>
            <a:endParaRPr lang="pt-BR" dirty="0" smtClean="0"/>
          </a:p>
          <a:p>
            <a:pPr lvl="1"/>
            <a:r>
              <a:rPr lang="pt-PT" dirty="0" smtClean="0"/>
              <a:t>Garantir o </a:t>
            </a:r>
            <a:r>
              <a:rPr lang="pt-PT" i="1" dirty="0" smtClean="0"/>
              <a:t>market-share</a:t>
            </a:r>
            <a:r>
              <a:rPr lang="pt-PT" dirty="0" smtClean="0"/>
              <a:t> das geradoras de TV aberta</a:t>
            </a:r>
            <a:endParaRPr lang="pt-BR" dirty="0" smtClean="0"/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2035" y="1984493"/>
            <a:ext cx="4110959" cy="2860223"/>
          </a:xfrm>
          <a:prstGeom prst="rect">
            <a:avLst/>
          </a:prstGeom>
          <a:noFill/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13538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>
                <a:latin typeface="Calibri" pitchFamily="34" charset="0"/>
              </a:rPr>
              <a:t>Testes com múltiplos serviços: </a:t>
            </a:r>
            <a:r>
              <a:rPr lang="pt-BR" sz="4000" dirty="0" err="1" smtClean="0">
                <a:latin typeface="Calibri" pitchFamily="34" charset="0"/>
              </a:rPr>
              <a:t>FFmpeg</a:t>
            </a:r>
            <a:r>
              <a:rPr lang="pt-BR" sz="4000" dirty="0" smtClean="0">
                <a:latin typeface="Calibri" pitchFamily="34" charset="0"/>
              </a:rPr>
              <a:t> modificado</a:t>
            </a:r>
            <a:endParaRPr lang="pt-BR" sz="4000" dirty="0">
              <a:latin typeface="Calibri" pitchFamily="34" charset="0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pic>
        <p:nvPicPr>
          <p:cNvPr id="6146" name="Picture 2" descr="C:\Documents and Settings\lucas_endres\Meus documentos\Lucas\TCC\relatorio\abntex2-modelos-1.9.2\figuras\test_scn_mux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301" y="2430466"/>
            <a:ext cx="9450388" cy="3267075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6882063" y="4604083"/>
            <a:ext cx="2133600" cy="12512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s_parser_tve_remux_pmt.png"/>
          <p:cNvPicPr>
            <a:picLocks noChangeAspect="1"/>
          </p:cNvPicPr>
          <p:nvPr/>
        </p:nvPicPr>
        <p:blipFill>
          <a:blip r:embed="rId3" cstate="print"/>
          <a:srcRect r="1111"/>
          <a:stretch>
            <a:fillRect/>
          </a:stretch>
        </p:blipFill>
        <p:spPr>
          <a:xfrm>
            <a:off x="0" y="603854"/>
            <a:ext cx="12192000" cy="6251327"/>
          </a:xfrm>
          <a:prstGeom prst="rect">
            <a:avLst/>
          </a:prstGeom>
        </p:spPr>
      </p:pic>
      <p:sp>
        <p:nvSpPr>
          <p:cNvPr id="28" name="Título 1"/>
          <p:cNvSpPr txBox="1">
            <a:spLocks/>
          </p:cNvSpPr>
          <p:nvPr/>
        </p:nvSpPr>
        <p:spPr>
          <a:xfrm>
            <a:off x="665670" y="-35949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Testes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2655977" y="120771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4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0" y="-24671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Testes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2400102" y="241154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436322"/>
            <a:ext cx="2743200" cy="365125"/>
          </a:xfrm>
        </p:spPr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  <p:pic>
        <p:nvPicPr>
          <p:cNvPr id="6" name="Imagem 5" descr="ts_parser_tve_remux_nit.png"/>
          <p:cNvPicPr>
            <a:picLocks noChangeAspect="1"/>
          </p:cNvPicPr>
          <p:nvPr/>
        </p:nvPicPr>
        <p:blipFill rotWithShape="1">
          <a:blip r:embed="rId3" cstate="print"/>
          <a:srcRect l="48890" b="17956"/>
          <a:stretch/>
        </p:blipFill>
        <p:spPr>
          <a:xfrm>
            <a:off x="3761303" y="1143163"/>
            <a:ext cx="4400909" cy="5084537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8340324" y="688829"/>
            <a:ext cx="3840173" cy="5832741"/>
            <a:chOff x="7370766" y="1925641"/>
            <a:chExt cx="2607333" cy="3960211"/>
          </a:xfrm>
        </p:grpSpPr>
        <p:pic>
          <p:nvPicPr>
            <p:cNvPr id="7170" name="Picture 2" descr="C:\Documents and Settings\lucas_endres\Meus documentos\Lucas\TCC\relatorio\abntex2-modelos-1.9.2\figuras\ts_parser_tve_remux_sdt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r="51722"/>
            <a:stretch/>
          </p:blipFill>
          <p:spPr bwMode="auto">
            <a:xfrm>
              <a:off x="7370766" y="1925641"/>
              <a:ext cx="2607333" cy="2295525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lucas_endres\Meus documentos\Lucas\TCC\relatorio\abntex2-modelos-1.9.2\figuras\ts_parser_tve_remux_sdt.png"/>
            <p:cNvPicPr>
              <a:picLocks noChangeAspect="1" noChangeArrowheads="1"/>
            </p:cNvPicPr>
            <p:nvPr/>
          </p:nvPicPr>
          <p:blipFill>
            <a:blip r:embed="rId4" cstate="print"/>
            <a:srcRect l="48266" t="27870" r="8466"/>
            <a:stretch>
              <a:fillRect/>
            </a:stretch>
          </p:blipFill>
          <p:spPr bwMode="auto">
            <a:xfrm>
              <a:off x="7571172" y="4230089"/>
              <a:ext cx="2336800" cy="1655763"/>
            </a:xfrm>
            <a:prstGeom prst="rect">
              <a:avLst/>
            </a:prstGeom>
            <a:noFill/>
          </p:spPr>
        </p:pic>
      </p:grpSp>
      <p:pic>
        <p:nvPicPr>
          <p:cNvPr id="10" name="Imagem 9" descr="ts_parser_tve_remux_nit.png"/>
          <p:cNvPicPr>
            <a:picLocks noChangeAspect="1"/>
          </p:cNvPicPr>
          <p:nvPr/>
        </p:nvPicPr>
        <p:blipFill rotWithShape="1">
          <a:blip r:embed="rId3" cstate="print"/>
          <a:srcRect r="56687"/>
          <a:stretch/>
        </p:blipFill>
        <p:spPr>
          <a:xfrm>
            <a:off x="8811" y="660654"/>
            <a:ext cx="3729487" cy="619734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340324" y="660654"/>
            <a:ext cx="3840173" cy="6050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006" y="660654"/>
            <a:ext cx="8112205" cy="61440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1032958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>
                <a:latin typeface="Calibri" pitchFamily="34" charset="0"/>
              </a:rPr>
              <a:t>Testes com múltiplos serviços: </a:t>
            </a:r>
            <a:r>
              <a:rPr lang="pt-BR" sz="4000" dirty="0" err="1">
                <a:latin typeface="Calibri" pitchFamily="34" charset="0"/>
              </a:rPr>
              <a:t>FFmpeg</a:t>
            </a:r>
            <a:r>
              <a:rPr lang="pt-BR" sz="4000" dirty="0">
                <a:latin typeface="Calibri" pitchFamily="34" charset="0"/>
              </a:rPr>
              <a:t> modificado</a:t>
            </a:r>
          </a:p>
          <a:p>
            <a:pPr>
              <a:lnSpc>
                <a:spcPct val="90000"/>
              </a:lnSpc>
            </a:pPr>
            <a:endParaRPr lang="pt-BR" sz="4400" dirty="0">
              <a:latin typeface="Calibri Ligh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pic>
        <p:nvPicPr>
          <p:cNvPr id="8197" name="Picture 5" descr="C:\Documents and Settings\lucas_endres\Meus documentos\Lucas\TCC\relatorio\abntex2-modelos-1.9.2\figuras\info_with_without_sd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22" y="1854791"/>
            <a:ext cx="12198822" cy="4501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pic>
        <p:nvPicPr>
          <p:cNvPr id="8196" name="Picture 4" descr="C:\Documents and Settings\lucas_endres\Meus documentos\Lucas\TCC\relatorio\abntex2-modelos-1.9.2\figuras\cell_with_sdt.jpg"/>
          <p:cNvPicPr>
            <a:picLocks noChangeAspect="1" noChangeArrowheads="1"/>
          </p:cNvPicPr>
          <p:nvPr/>
        </p:nvPicPr>
        <p:blipFill>
          <a:blip r:embed="rId3" cstate="print"/>
          <a:srcRect r="49694"/>
          <a:stretch>
            <a:fillRect/>
          </a:stretch>
        </p:blipFill>
        <p:spPr bwMode="auto">
          <a:xfrm>
            <a:off x="2090153" y="1521326"/>
            <a:ext cx="7583236" cy="4949848"/>
          </a:xfrm>
          <a:prstGeom prst="rect">
            <a:avLst/>
          </a:prstGeom>
          <a:noFill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65127"/>
            <a:ext cx="11032958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>
                <a:latin typeface="Calibri" pitchFamily="34" charset="0"/>
              </a:rPr>
              <a:t>Testes com múltiplos serviços: </a:t>
            </a:r>
            <a:r>
              <a:rPr lang="pt-BR" sz="4000" dirty="0" err="1">
                <a:latin typeface="Calibri" pitchFamily="34" charset="0"/>
              </a:rPr>
              <a:t>FFmpeg</a:t>
            </a:r>
            <a:r>
              <a:rPr lang="pt-BR" sz="4000" dirty="0">
                <a:latin typeface="Calibri" pitchFamily="34" charset="0"/>
              </a:rPr>
              <a:t> </a:t>
            </a:r>
            <a:r>
              <a:rPr lang="pt-BR" sz="4000" dirty="0" smtClean="0">
                <a:latin typeface="Calibri" pitchFamily="34" charset="0"/>
              </a:rPr>
              <a:t>modificado</a:t>
            </a:r>
            <a:endParaRPr lang="pt-BR" sz="4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Conclusões</a:t>
            </a:r>
          </a:p>
        </p:txBody>
      </p:sp>
      <p:sp>
        <p:nvSpPr>
          <p:cNvPr id="34819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>
                <a:latin typeface="Calibri" pitchFamily="34" charset="0"/>
              </a:rPr>
              <a:t>Resultados satisfatórios até o momento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Sincronismo de áudio e vídeo obtido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Conformidade com o SBTVD obtida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Transmissões com sucesso utilizando o multiplexador criado 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>
                <a:latin typeface="Calibri" pitchFamily="34" charset="0"/>
              </a:rPr>
              <a:t>Outros testes a serem feitos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quadros de referência para testar o decodificador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Utilizar uma mesma fonte de A/V para </a:t>
            </a:r>
            <a:r>
              <a:rPr lang="pt-BR" sz="2000" dirty="0" smtClean="0">
                <a:latin typeface="Calibri" pitchFamily="34" charset="0"/>
              </a:rPr>
              <a:t>gerar os </a:t>
            </a:r>
            <a:r>
              <a:rPr lang="pt-BR" sz="2000" dirty="0">
                <a:latin typeface="Calibri" pitchFamily="34" charset="0"/>
              </a:rPr>
              <a:t>dois serviços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>
                <a:latin typeface="Calibri" pitchFamily="34" charset="0"/>
              </a:rPr>
              <a:t>Continuação do Desenvolvimento 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Falta criar o </a:t>
            </a:r>
            <a:r>
              <a:rPr lang="pt-BR" sz="2000" dirty="0" err="1">
                <a:latin typeface="Calibri" pitchFamily="34" charset="0"/>
              </a:rPr>
              <a:t>Profile</a:t>
            </a:r>
            <a:r>
              <a:rPr lang="pt-BR" sz="2000" dirty="0">
                <a:latin typeface="Calibri" pitchFamily="34" charset="0"/>
              </a:rPr>
              <a:t> 2, a EIT e investigar o mal funcionamento da TOT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Tornar a interface mais amigável ao usuário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9300" y="20923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Obrigado pela atenção.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803400" y="4437067"/>
            <a:ext cx="8712200" cy="1811337"/>
          </a:xfrm>
          <a:prstGeom prst="rect">
            <a:avLst/>
          </a:prstGeom>
        </p:spPr>
        <p:txBody>
          <a:bodyPr/>
          <a:lstStyle/>
          <a:p>
            <a:pPr algn="ctr" defTabSz="914377">
              <a:lnSpc>
                <a:spcPct val="90000"/>
              </a:lnSpc>
              <a:defRPr/>
            </a:pPr>
            <a:r>
              <a:rPr lang="pt-BR" dirty="0">
                <a:latin typeface="+mj-lt"/>
                <a:ea typeface="+mj-ea"/>
                <a:cs typeface="+mj-cs"/>
              </a:rPr>
              <a:t>Desenvolvimento de Multiplexador MPEG2 para o Sistema Brasileiro de TV Digital</a:t>
            </a:r>
          </a:p>
          <a:p>
            <a:pPr algn="ctr" defTabSz="914377">
              <a:lnSpc>
                <a:spcPct val="90000"/>
              </a:lnSpc>
              <a:defRPr/>
            </a:pPr>
            <a:endParaRPr lang="pt-BR" sz="14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>
                <a:latin typeface="+mj-lt"/>
                <a:ea typeface="+mj-ea"/>
                <a:cs typeface="+mj-cs"/>
              </a:rPr>
              <a:t>Lucas Pereira Endres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2"/>
              </a:rPr>
              <a:t>lucas.endres@ufrgs.br</a:t>
            </a: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>
                <a:latin typeface="+mj-lt"/>
                <a:ea typeface="+mj-ea"/>
                <a:cs typeface="+mj-cs"/>
              </a:rPr>
              <a:t>Orientador: Altamiro Amadeu </a:t>
            </a:r>
            <a:r>
              <a:rPr lang="pt-BR" sz="1600" dirty="0" err="1">
                <a:latin typeface="+mj-lt"/>
                <a:ea typeface="+mj-ea"/>
                <a:cs typeface="+mj-cs"/>
              </a:rPr>
              <a:t>Susin</a:t>
            </a: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 err="1">
                <a:latin typeface="+mj-lt"/>
                <a:ea typeface="+mj-ea"/>
                <a:cs typeface="+mj-cs"/>
              </a:rPr>
              <a:t>Co-orientador</a:t>
            </a:r>
            <a:r>
              <a:rPr lang="pt-BR" sz="1600" dirty="0">
                <a:latin typeface="+mj-lt"/>
                <a:ea typeface="+mj-ea"/>
                <a:cs typeface="+mj-cs"/>
              </a:rPr>
              <a:t>: André </a:t>
            </a:r>
            <a:r>
              <a:rPr lang="pt-BR" sz="1600" dirty="0" err="1">
                <a:latin typeface="+mj-lt"/>
                <a:ea typeface="+mj-ea"/>
                <a:cs typeface="+mj-cs"/>
              </a:rPr>
              <a:t>Borin</a:t>
            </a:r>
            <a:r>
              <a:rPr lang="pt-BR" sz="1600" dirty="0">
                <a:latin typeface="+mj-lt"/>
                <a:ea typeface="+mj-ea"/>
                <a:cs typeface="+mj-cs"/>
              </a:rPr>
              <a:t> Soares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Entregar  fluxo TS com </a:t>
            </a:r>
            <a:r>
              <a:rPr lang="pt-BR" dirty="0" err="1">
                <a:latin typeface="Calibri" pitchFamily="34" charset="0"/>
              </a:rPr>
              <a:t>ESs</a:t>
            </a:r>
            <a:r>
              <a:rPr lang="pt-BR" dirty="0">
                <a:latin typeface="Calibri" pitchFamily="34" charset="0"/>
              </a:rPr>
              <a:t> sincronizados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ISO 13818-1 sugere fortemente taxa de bits constante no TS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Problemas atuais associados à geração de TS VBR e transmissão como CBR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Solução: ler a documentação do Ffmpeg para gerar um bitrate constante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Situação: Implementado e testado</a:t>
            </a:r>
            <a:endParaRPr lang="pt-BR" sz="20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120900" y="4305300"/>
            <a:ext cx="3683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082802" y="3644900"/>
            <a:ext cx="41059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66"/>
          <p:cNvSpPr txBox="1">
            <a:spLocks noChangeArrowheads="1"/>
          </p:cNvSpPr>
          <p:nvPr/>
        </p:nvSpPr>
        <p:spPr bwMode="auto">
          <a:xfrm>
            <a:off x="6238045" y="3449284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CBR</a:t>
            </a:r>
            <a:endParaRPr lang="pt-BR" dirty="0">
              <a:latin typeface="Calibri" pitchFamily="34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2133602" y="3644900"/>
            <a:ext cx="15938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714752" y="3951288"/>
            <a:ext cx="5143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2146300" y="3225800"/>
            <a:ext cx="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/>
          <p:cNvGrpSpPr/>
          <p:nvPr/>
        </p:nvGrpSpPr>
        <p:grpSpPr>
          <a:xfrm>
            <a:off x="2146300" y="3581401"/>
            <a:ext cx="3124200" cy="774700"/>
            <a:chOff x="2146300" y="3162300"/>
            <a:chExt cx="3124200" cy="1193800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1463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26670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V="1">
              <a:off x="32004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37211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4229100" y="32512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V="1">
              <a:off x="47498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V="1">
              <a:off x="5270500" y="31623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to 34"/>
          <p:cNvCxnSpPr/>
          <p:nvPr/>
        </p:nvCxnSpPr>
        <p:spPr>
          <a:xfrm>
            <a:off x="4749800" y="3149603"/>
            <a:ext cx="0" cy="79375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222752" y="3155951"/>
            <a:ext cx="5143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229100" y="3143251"/>
            <a:ext cx="0" cy="812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3721104" y="3638551"/>
            <a:ext cx="3175" cy="304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082800" y="3943351"/>
            <a:ext cx="36818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2152653" y="3403600"/>
            <a:ext cx="35590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152654" y="3144839"/>
            <a:ext cx="35987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749801" y="3943351"/>
            <a:ext cx="5207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971652" y="432976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0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475699" y="4336399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1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977099" y="4317350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2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3472239" y="4310999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3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0041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4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5248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5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50963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6</a:t>
            </a:r>
          </a:p>
        </p:txBody>
      </p:sp>
      <p:sp>
        <p:nvSpPr>
          <p:cNvPr id="62" name="CaixaDeTexto 66"/>
          <p:cNvSpPr txBox="1">
            <a:spLocks noChangeArrowheads="1"/>
          </p:cNvSpPr>
          <p:nvPr/>
        </p:nvSpPr>
        <p:spPr bwMode="auto">
          <a:xfrm>
            <a:off x="5363401" y="3793840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VBR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Testes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65200" y="13684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pic>
        <p:nvPicPr>
          <p:cNvPr id="7" name="Imagem 6" descr="ts_parser_tve_remux_pmt.png"/>
          <p:cNvPicPr>
            <a:picLocks noChangeAspect="1"/>
          </p:cNvPicPr>
          <p:nvPr/>
        </p:nvPicPr>
        <p:blipFill>
          <a:blip r:embed="rId3" cstate="print"/>
          <a:srcRect r="1111"/>
          <a:stretch>
            <a:fillRect/>
          </a:stretch>
        </p:blipFill>
        <p:spPr>
          <a:xfrm>
            <a:off x="1168400" y="1690688"/>
            <a:ext cx="9545608" cy="48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Definição do Projeto</a:t>
            </a:r>
          </a:p>
        </p:txBody>
      </p:sp>
      <p:sp>
        <p:nvSpPr>
          <p:cNvPr id="30723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Análise das Ferramentas Open </a:t>
            </a:r>
            <a:r>
              <a:rPr lang="pt-BR" dirty="0" err="1">
                <a:latin typeface="Calibri" pitchFamily="34" charset="0"/>
              </a:rPr>
              <a:t>Source</a:t>
            </a:r>
            <a:r>
              <a:rPr lang="pt-BR" dirty="0">
                <a:latin typeface="Calibri" pitchFamily="34" charset="0"/>
              </a:rPr>
              <a:t> encontradas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graphicFrame>
        <p:nvGraphicFramePr>
          <p:cNvPr id="3075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79440"/>
              </p:ext>
            </p:extLst>
          </p:nvPr>
        </p:nvGraphicFramePr>
        <p:xfrm>
          <a:off x="838200" y="2794000"/>
          <a:ext cx="9824055" cy="2670176"/>
        </p:xfrm>
        <a:graphic>
          <a:graphicData uri="http://schemas.openxmlformats.org/drawingml/2006/table">
            <a:tbl>
              <a:tblPr/>
              <a:tblGrid>
                <a:gridCol w="1964811"/>
                <a:gridCol w="1964811"/>
                <a:gridCol w="1964811"/>
                <a:gridCol w="1964811"/>
                <a:gridCol w="1964811"/>
              </a:tblGrid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Ferramenta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Múltiplos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Serviços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Encapsulamento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Áudio LATM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Geração de 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sincronizados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Respeito à norma SBTVD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FFMPEG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GPAC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r>
              <a:rPr lang="pt-BR" dirty="0"/>
              <a:t>Sistema de Transmissão da TV Digital</a:t>
            </a:r>
            <a:endParaRPr lang="pt-BR" dirty="0" smtClean="0"/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cxnSp>
        <p:nvCxnSpPr>
          <p:cNvPr id="86" name="Conector angulado 85"/>
          <p:cNvCxnSpPr>
            <a:stCxn id="114" idx="3"/>
          </p:cNvCxnSpPr>
          <p:nvPr/>
        </p:nvCxnSpPr>
        <p:spPr>
          <a:xfrm flipV="1">
            <a:off x="4170013" y="3920182"/>
            <a:ext cx="60696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88" name="Triângulo isósceles 87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89" name="Conector reto 88"/>
            <p:cNvCxnSpPr>
              <a:stCxn id="88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tângulo de cantos arredondados 90"/>
          <p:cNvSpPr/>
          <p:nvPr/>
        </p:nvSpPr>
        <p:spPr>
          <a:xfrm>
            <a:off x="4859255" y="538134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94" name="Conector angulado 93"/>
          <p:cNvCxnSpPr>
            <a:stCxn id="108" idx="3"/>
          </p:cNvCxnSpPr>
          <p:nvPr/>
        </p:nvCxnSpPr>
        <p:spPr>
          <a:xfrm>
            <a:off x="4170013" y="3218508"/>
            <a:ext cx="632365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91" idx="3"/>
            <a:endCxn id="139" idx="2"/>
          </p:cNvCxnSpPr>
          <p:nvPr/>
        </p:nvCxnSpPr>
        <p:spPr>
          <a:xfrm flipV="1">
            <a:off x="5711743" y="5125420"/>
            <a:ext cx="871812" cy="68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139" idx="3"/>
            <a:endCxn id="92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92" idx="0"/>
            <a:endCxn id="93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do 100"/>
          <p:cNvCxnSpPr>
            <a:stCxn id="93" idx="0"/>
            <a:endCxn id="88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de cantos arredondados 101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13" name="Conector de seta reta 112"/>
          <p:cNvCxnSpPr>
            <a:stCxn id="106" idx="3"/>
            <a:endCxn id="108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de cantos arredondados 113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15" name="Conector de seta reta 114"/>
          <p:cNvCxnSpPr>
            <a:endCxn id="114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tângulo de cantos arredondados 117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23" name="Conector de seta reta 122"/>
          <p:cNvCxnSpPr>
            <a:stCxn id="120" idx="3"/>
            <a:endCxn id="121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de cantos arredondados 123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25" name="Conector de seta reta 124"/>
          <p:cNvCxnSpPr>
            <a:endCxn id="124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8" name="Conector angulado 127"/>
          <p:cNvCxnSpPr/>
          <p:nvPr/>
        </p:nvCxnSpPr>
        <p:spPr>
          <a:xfrm flipV="1">
            <a:off x="4118631" y="4444057"/>
            <a:ext cx="658347" cy="2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do 128"/>
          <p:cNvCxnSpPr/>
          <p:nvPr/>
        </p:nvCxnSpPr>
        <p:spPr>
          <a:xfrm flipV="1">
            <a:off x="4207329" y="4821136"/>
            <a:ext cx="595049" cy="449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2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3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4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36" name="Imagem 1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39" name="Retângulo de cantos arredondados 138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sp>
        <p:nvSpPr>
          <p:cNvPr id="142" name="CaixaDeTexto 28"/>
          <p:cNvSpPr txBox="1">
            <a:spLocks noChangeArrowheads="1"/>
          </p:cNvSpPr>
          <p:nvPr/>
        </p:nvSpPr>
        <p:spPr bwMode="auto">
          <a:xfrm>
            <a:off x="5649126" y="5831377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9699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Escolhida pois: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Código de fácil compreensão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Capacidade de codificação de fontes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Estruturas e Funções de geração dos </a:t>
            </a:r>
            <a:r>
              <a:rPr lang="pt-BR" sz="2000" dirty="0" err="1">
                <a:latin typeface="Calibri" pitchFamily="34" charset="0"/>
              </a:rPr>
              <a:t>streams</a:t>
            </a:r>
            <a:r>
              <a:rPr lang="pt-BR" sz="2000" dirty="0">
                <a:latin typeface="Calibri" pitchFamily="34" charset="0"/>
              </a:rPr>
              <a:t> reaproveitáveis para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múltiplos Serviços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das tabelas NIT, TOT, EIT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descritores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Ferramentas de Teste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351" y="1882777"/>
            <a:ext cx="9753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63601" y="1292225"/>
            <a:ext cx="4991100" cy="4054475"/>
          </a:xfrm>
        </p:spPr>
        <p:txBody>
          <a:bodyPr/>
          <a:lstStyle/>
          <a:p>
            <a:r>
              <a:rPr lang="pt-BR" dirty="0" smtClean="0"/>
              <a:t>MPEG-2 TS </a:t>
            </a:r>
            <a:r>
              <a:rPr lang="pt-BR" dirty="0" err="1" smtClean="0"/>
              <a:t>Analizer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1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5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7028" y="907426"/>
            <a:ext cx="1276973" cy="468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630072" y="1066802"/>
            <a:ext cx="2611728" cy="9271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PAT : PID 0x00</a:t>
            </a:r>
          </a:p>
          <a:p>
            <a:pPr algn="ctr"/>
            <a:r>
              <a:rPr lang="pt-PT" sz="1600" dirty="0"/>
              <a:t>Serviço 1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 4001</a:t>
            </a:r>
          </a:p>
          <a:p>
            <a:pPr algn="ctr"/>
            <a:r>
              <a:rPr lang="pt-PT" sz="1600" dirty="0"/>
              <a:t>Serviço 2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 4002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625600" y="20497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0x4001</a:t>
            </a:r>
          </a:p>
          <a:p>
            <a:pPr algn="ctr"/>
            <a:r>
              <a:rPr lang="pt-PT" sz="1600" dirty="0"/>
              <a:t>Service 1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0x101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 PID 0x111</a:t>
            </a:r>
            <a:endParaRPr lang="pt-PT" sz="1600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0018522" y="120095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21" y="1974287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21" y="2728196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22" y="4182028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21" y="496284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</p:cNvCxnSpPr>
          <p:nvPr/>
        </p:nvCxnSpPr>
        <p:spPr>
          <a:xfrm rot="10800000">
            <a:off x="8913261" y="4602591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</p:cNvCxnSpPr>
          <p:nvPr/>
        </p:nvCxnSpPr>
        <p:spPr>
          <a:xfrm rot="10800000" flipV="1">
            <a:off x="8913260" y="1619519"/>
            <a:ext cx="1105263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</p:cNvCxnSpPr>
          <p:nvPr/>
        </p:nvCxnSpPr>
        <p:spPr>
          <a:xfrm rot="10800000" flipV="1">
            <a:off x="8913261" y="2392852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</p:cNvCxnSpPr>
          <p:nvPr/>
        </p:nvCxnSpPr>
        <p:spPr>
          <a:xfrm rot="10800000">
            <a:off x="8913261" y="2698131"/>
            <a:ext cx="1105261" cy="448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</p:cNvCxnSpPr>
          <p:nvPr/>
        </p:nvCxnSpPr>
        <p:spPr>
          <a:xfrm rot="10800000" flipV="1">
            <a:off x="8913260" y="4600592"/>
            <a:ext cx="1105263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1625600" y="34340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0x4002</a:t>
            </a:r>
          </a:p>
          <a:p>
            <a:pPr algn="ctr"/>
            <a:r>
              <a:rPr lang="pt-PT" sz="1600" dirty="0"/>
              <a:t>Service 2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0x201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 PID 0x211</a:t>
            </a:r>
            <a:endParaRPr lang="pt-PT" sz="1600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94200" y="10845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NIT : PID 0x10</a:t>
            </a:r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Estado do Desenvolvimento das Propostas do </a:t>
            </a:r>
            <a:r>
              <a:rPr lang="pt-BR" dirty="0" err="1">
                <a:latin typeface="Calibri" pitchFamily="34" charset="0"/>
              </a:rPr>
              <a:t>Projet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r>
              <a:rPr lang="pt-BR" dirty="0"/>
              <a:t>Sistema de Transmissão da TV Digital</a:t>
            </a:r>
            <a:endParaRPr lang="pt-BR" dirty="0" smtClean="0"/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cxnSp>
        <p:nvCxnSpPr>
          <p:cNvPr id="86" name="Conector angulado 85"/>
          <p:cNvCxnSpPr>
            <a:stCxn id="114" idx="3"/>
          </p:cNvCxnSpPr>
          <p:nvPr/>
        </p:nvCxnSpPr>
        <p:spPr>
          <a:xfrm flipV="1">
            <a:off x="4170013" y="3920182"/>
            <a:ext cx="60696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88" name="Triângulo isósceles 87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89" name="Conector reto 88"/>
            <p:cNvCxnSpPr>
              <a:stCxn id="88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tângulo de cantos arredondados 90"/>
          <p:cNvSpPr/>
          <p:nvPr/>
        </p:nvSpPr>
        <p:spPr>
          <a:xfrm>
            <a:off x="4859255" y="538134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94" name="Conector angulado 93"/>
          <p:cNvCxnSpPr>
            <a:stCxn id="108" idx="3"/>
          </p:cNvCxnSpPr>
          <p:nvPr/>
        </p:nvCxnSpPr>
        <p:spPr>
          <a:xfrm>
            <a:off x="4170013" y="3218508"/>
            <a:ext cx="632365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91" idx="3"/>
            <a:endCxn id="139" idx="2"/>
          </p:cNvCxnSpPr>
          <p:nvPr/>
        </p:nvCxnSpPr>
        <p:spPr>
          <a:xfrm flipV="1">
            <a:off x="5711743" y="5125420"/>
            <a:ext cx="871812" cy="68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139" idx="3"/>
            <a:endCxn id="92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92" idx="0"/>
            <a:endCxn id="93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do 100"/>
          <p:cNvCxnSpPr>
            <a:stCxn id="93" idx="0"/>
            <a:endCxn id="88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de cantos arredondados 101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13" name="Conector de seta reta 112"/>
          <p:cNvCxnSpPr>
            <a:stCxn id="106" idx="3"/>
            <a:endCxn id="108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de cantos arredondados 113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15" name="Conector de seta reta 114"/>
          <p:cNvCxnSpPr>
            <a:endCxn id="114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tângulo de cantos arredondados 117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23" name="Conector de seta reta 122"/>
          <p:cNvCxnSpPr>
            <a:stCxn id="120" idx="3"/>
            <a:endCxn id="121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de cantos arredondados 123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25" name="Conector de seta reta 124"/>
          <p:cNvCxnSpPr>
            <a:endCxn id="124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8" name="Conector angulado 127"/>
          <p:cNvCxnSpPr/>
          <p:nvPr/>
        </p:nvCxnSpPr>
        <p:spPr>
          <a:xfrm flipV="1">
            <a:off x="4118631" y="4444057"/>
            <a:ext cx="658347" cy="2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do 128"/>
          <p:cNvCxnSpPr/>
          <p:nvPr/>
        </p:nvCxnSpPr>
        <p:spPr>
          <a:xfrm flipV="1">
            <a:off x="4207329" y="4821136"/>
            <a:ext cx="595049" cy="449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2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3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4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36" name="Imagem 1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39" name="Retângulo de cantos arredondados 138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sp>
        <p:nvSpPr>
          <p:cNvPr id="142" name="CaixaDeTexto 28"/>
          <p:cNvSpPr txBox="1">
            <a:spLocks noChangeArrowheads="1"/>
          </p:cNvSpPr>
          <p:nvPr/>
        </p:nvSpPr>
        <p:spPr bwMode="auto">
          <a:xfrm>
            <a:off x="5649126" y="5831377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3" name="CaixaDeTexto 28"/>
          <p:cNvSpPr txBox="1">
            <a:spLocks noChangeArrowheads="1"/>
          </p:cNvSpPr>
          <p:nvPr/>
        </p:nvSpPr>
        <p:spPr bwMode="auto">
          <a:xfrm>
            <a:off x="3871261" y="2109531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Elementary Streams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4" name="CaixaDeTexto 28"/>
          <p:cNvSpPr txBox="1">
            <a:spLocks noChangeArrowheads="1"/>
          </p:cNvSpPr>
          <p:nvPr/>
        </p:nvSpPr>
        <p:spPr bwMode="auto">
          <a:xfrm>
            <a:off x="8257948" y="3423386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Transport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Stream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5" name="Retângulo de cantos arredondados 144"/>
          <p:cNvSpPr/>
          <p:nvPr/>
        </p:nvSpPr>
        <p:spPr>
          <a:xfrm>
            <a:off x="3971576" y="2109531"/>
            <a:ext cx="1134399" cy="34276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6" name="Retângulo de cantos arredondados 145"/>
          <p:cNvSpPr/>
          <p:nvPr/>
        </p:nvSpPr>
        <p:spPr>
          <a:xfrm>
            <a:off x="8348870" y="3423387"/>
            <a:ext cx="1134399" cy="229359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</a:rPr>
              <a:t>Sistema de Transmissão da TV Digital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cxnSp>
        <p:nvCxnSpPr>
          <p:cNvPr id="114" name="Conector angulado 113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do 114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do 116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28"/>
          <p:cNvSpPr txBox="1">
            <a:spLocks noChangeArrowheads="1"/>
          </p:cNvSpPr>
          <p:nvPr/>
        </p:nvSpPr>
        <p:spPr bwMode="auto">
          <a:xfrm>
            <a:off x="3871261" y="2109531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Elementary Streams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27" name="CaixaDeTexto 28"/>
          <p:cNvSpPr txBox="1">
            <a:spLocks noChangeArrowheads="1"/>
          </p:cNvSpPr>
          <p:nvPr/>
        </p:nvSpPr>
        <p:spPr bwMode="auto">
          <a:xfrm>
            <a:off x="8257948" y="2842816"/>
            <a:ext cx="13575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Multi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Service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Transport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Stream</a:t>
            </a:r>
          </a:p>
          <a:p>
            <a:pPr algn="ctr"/>
            <a:endParaRPr lang="pt-BR" dirty="0">
              <a:latin typeface="Calibri" pitchFamily="34" charset="0"/>
            </a:endParaRPr>
          </a:p>
        </p:txBody>
      </p:sp>
      <p:sp>
        <p:nvSpPr>
          <p:cNvPr id="128" name="Retângulo de cantos arredondados 127"/>
          <p:cNvSpPr/>
          <p:nvPr/>
        </p:nvSpPr>
        <p:spPr>
          <a:xfrm>
            <a:off x="3971576" y="2109531"/>
            <a:ext cx="1134399" cy="34276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9" name="Retângulo de cantos arredondados 128"/>
          <p:cNvSpPr/>
          <p:nvPr/>
        </p:nvSpPr>
        <p:spPr>
          <a:xfrm>
            <a:off x="8348870" y="2874948"/>
            <a:ext cx="1134399" cy="2842033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5904408" y="2231820"/>
            <a:ext cx="13575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Single Service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Transport Stream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Retângulo de cantos arredondados 130"/>
          <p:cNvSpPr/>
          <p:nvPr/>
        </p:nvSpPr>
        <p:spPr>
          <a:xfrm>
            <a:off x="6015974" y="2296544"/>
            <a:ext cx="1134399" cy="255073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6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>
                <a:latin typeface="+mn-lt"/>
                <a:cs typeface="+mn-cs"/>
              </a:rPr>
              <a:t>Estrutura  Disponível no </a:t>
            </a:r>
            <a:r>
              <a:rPr lang="pt-BR" sz="2800" dirty="0" err="1">
                <a:latin typeface="+mn-lt"/>
                <a:cs typeface="+mn-cs"/>
              </a:rPr>
              <a:t>LaPSI</a:t>
            </a:r>
            <a:endParaRPr lang="pt-BR" sz="2800" dirty="0">
              <a:latin typeface="+mn-lt"/>
              <a:cs typeface="+mn-cs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Estação </a:t>
            </a:r>
            <a:r>
              <a:rPr lang="pt-BR" sz="2000" dirty="0" err="1" smtClean="0">
                <a:latin typeface="Calibri" pitchFamily="34" charset="0"/>
              </a:rPr>
              <a:t>transmissiora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000" dirty="0" err="1" smtClean="0">
                <a:latin typeface="Calibri" pitchFamily="34" charset="0"/>
              </a:rPr>
              <a:t>EiTV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Placa </a:t>
            </a:r>
            <a:r>
              <a:rPr lang="pt-BR" sz="2000" dirty="0" smtClean="0">
                <a:latin typeface="Calibri" pitchFamily="34" charset="0"/>
              </a:rPr>
              <a:t>moduladora </a:t>
            </a:r>
            <a:r>
              <a:rPr lang="pt-BR" sz="2000" dirty="0">
                <a:latin typeface="Calibri" pitchFamily="34" charset="0"/>
              </a:rPr>
              <a:t>PCI </a:t>
            </a:r>
            <a:r>
              <a:rPr lang="pt-BR" sz="2000" dirty="0" err="1">
                <a:latin typeface="Calibri" pitchFamily="34" charset="0"/>
              </a:rPr>
              <a:t>DekTec</a:t>
            </a:r>
            <a:endParaRPr lang="pt-BR" sz="2000" dirty="0">
              <a:latin typeface="Calibri" pitchFamily="34" charset="0"/>
            </a:endParaRPr>
          </a:p>
          <a:p>
            <a:pPr marL="228583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Motivações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621107" y="2929579"/>
            <a:ext cx="5264507" cy="3491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982891" y="6027832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EiTV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>
                <a:latin typeface="+mn-lt"/>
                <a:cs typeface="+mn-cs"/>
              </a:rPr>
              <a:t>Estrutura  Disponível no </a:t>
            </a:r>
            <a:r>
              <a:rPr lang="pt-BR" sz="2800" dirty="0" err="1">
                <a:latin typeface="+mn-lt"/>
                <a:cs typeface="+mn-cs"/>
              </a:rPr>
              <a:t>LaPSI</a:t>
            </a:r>
            <a:endParaRPr lang="pt-BR" sz="2800" dirty="0">
              <a:latin typeface="+mn-lt"/>
              <a:cs typeface="+mn-cs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Estação </a:t>
            </a:r>
            <a:r>
              <a:rPr lang="pt-BR" sz="2000" dirty="0" err="1" smtClean="0">
                <a:latin typeface="Calibri" pitchFamily="34" charset="0"/>
              </a:rPr>
              <a:t>transmissiora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000" dirty="0" err="1" smtClean="0">
                <a:latin typeface="Calibri" pitchFamily="34" charset="0"/>
              </a:rPr>
              <a:t>EiTV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Placa </a:t>
            </a:r>
            <a:r>
              <a:rPr lang="pt-BR" sz="2000" dirty="0" smtClean="0">
                <a:latin typeface="Calibri" pitchFamily="34" charset="0"/>
              </a:rPr>
              <a:t>moduladora </a:t>
            </a:r>
            <a:r>
              <a:rPr lang="pt-BR" sz="2000" dirty="0">
                <a:latin typeface="Calibri" pitchFamily="34" charset="0"/>
              </a:rPr>
              <a:t>PCI </a:t>
            </a:r>
            <a:r>
              <a:rPr lang="pt-BR" sz="2000" dirty="0" err="1">
                <a:latin typeface="Calibri" pitchFamily="34" charset="0"/>
              </a:rPr>
              <a:t>DekTec</a:t>
            </a:r>
            <a:endParaRPr lang="pt-BR" sz="2000" dirty="0">
              <a:latin typeface="Calibri" pitchFamily="34" charset="0"/>
            </a:endParaRPr>
          </a:p>
          <a:p>
            <a:pPr marL="228583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Motivações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621107" y="2929579"/>
            <a:ext cx="5264507" cy="3491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982891" y="6027832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EiTV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ultiplicar 56"/>
          <p:cNvSpPr/>
          <p:nvPr/>
        </p:nvSpPr>
        <p:spPr>
          <a:xfrm>
            <a:off x="5097221" y="3168993"/>
            <a:ext cx="1268080" cy="116522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Multiplicar 57"/>
          <p:cNvSpPr/>
          <p:nvPr/>
        </p:nvSpPr>
        <p:spPr>
          <a:xfrm>
            <a:off x="5097930" y="3880879"/>
            <a:ext cx="1268080" cy="116522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Conector angulado 73"/>
          <p:cNvCxnSpPr>
            <a:stCxn id="60" idx="3"/>
            <a:endCxn id="54" idx="1"/>
          </p:cNvCxnSpPr>
          <p:nvPr/>
        </p:nvCxnSpPr>
        <p:spPr>
          <a:xfrm flipV="1">
            <a:off x="4128747" y="2646053"/>
            <a:ext cx="536503" cy="212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4"/>
          <p:cNvGrpSpPr>
            <a:grpSpLocks/>
          </p:cNvGrpSpPr>
          <p:nvPr/>
        </p:nvGrpSpPr>
        <p:grpSpPr bwMode="auto">
          <a:xfrm rot="10800000">
            <a:off x="9623983" y="3194915"/>
            <a:ext cx="768351" cy="1114425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tângulo de cantos arredondados 23"/>
          <p:cNvSpPr/>
          <p:nvPr/>
        </p:nvSpPr>
        <p:spPr>
          <a:xfrm>
            <a:off x="4564174" y="432560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491" name="CaixaDeTexto 28"/>
          <p:cNvSpPr txBox="1">
            <a:spLocks noChangeArrowheads="1"/>
          </p:cNvSpPr>
          <p:nvPr/>
        </p:nvSpPr>
        <p:spPr bwMode="auto">
          <a:xfrm>
            <a:off x="4971426" y="4751791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112809" y="5259360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111671" y="4486207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84" name="Conector angulado 83"/>
          <p:cNvCxnSpPr>
            <a:stCxn id="58" idx="3"/>
            <a:endCxn id="54" idx="0"/>
          </p:cNvCxnSpPr>
          <p:nvPr/>
        </p:nvCxnSpPr>
        <p:spPr>
          <a:xfrm>
            <a:off x="4128747" y="2156394"/>
            <a:ext cx="1287915" cy="11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78" idx="2"/>
          </p:cNvCxnSpPr>
          <p:nvPr/>
        </p:nvCxnSpPr>
        <p:spPr>
          <a:xfrm flipV="1">
            <a:off x="5416662" y="4063306"/>
            <a:ext cx="2077716" cy="687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78" idx="3"/>
            <a:endCxn id="75" idx="1"/>
          </p:cNvCxnSpPr>
          <p:nvPr/>
        </p:nvCxnSpPr>
        <p:spPr>
          <a:xfrm>
            <a:off x="8323466" y="3181454"/>
            <a:ext cx="789343" cy="2366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0"/>
            <a:endCxn id="76" idx="2"/>
          </p:cNvCxnSpPr>
          <p:nvPr/>
        </p:nvCxnSpPr>
        <p:spPr>
          <a:xfrm rot="16200000" flipV="1">
            <a:off x="9833739" y="5084940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0"/>
            <a:endCxn id="16" idx="0"/>
          </p:cNvCxnSpPr>
          <p:nvPr/>
        </p:nvCxnSpPr>
        <p:spPr>
          <a:xfrm rot="5400000" flipH="1" flipV="1">
            <a:off x="9693731" y="4171781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r>
              <a:rPr lang="pt-BR" dirty="0" smtClean="0"/>
              <a:t>Motivações e Premissas do Projeto</a:t>
            </a: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4276767" y="1578542"/>
            <a:ext cx="4202956" cy="377199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4" name="CaixaDeTexto 70"/>
          <p:cNvSpPr txBox="1">
            <a:spLocks noChangeArrowheads="1"/>
          </p:cNvSpPr>
          <p:nvPr/>
        </p:nvSpPr>
        <p:spPr bwMode="auto">
          <a:xfrm>
            <a:off x="14005101" y="5030593"/>
            <a:ext cx="1104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ISO/IEC 13818-1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1304582" y="1578542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1412532" y="1723004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1522071" y="1867466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649736" y="186746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59" name="Conector de seta reta 58"/>
          <p:cNvCxnSpPr>
            <a:stCxn id="57" idx="3"/>
            <a:endCxn id="58" idx="1"/>
          </p:cNvCxnSpPr>
          <p:nvPr/>
        </p:nvCxnSpPr>
        <p:spPr>
          <a:xfrm>
            <a:off x="2149136" y="2156391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de cantos arredondados 59"/>
          <p:cNvSpPr/>
          <p:nvPr/>
        </p:nvSpPr>
        <p:spPr>
          <a:xfrm>
            <a:off x="2624336" y="259613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61" name="Conector de seta reta 60"/>
          <p:cNvCxnSpPr>
            <a:endCxn id="60" idx="1"/>
          </p:cNvCxnSpPr>
          <p:nvPr/>
        </p:nvCxnSpPr>
        <p:spPr>
          <a:xfrm>
            <a:off x="1543245" y="2858068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50632" y="2442141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696697" y="2770754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Retângulo de cantos arredondados 63"/>
          <p:cNvSpPr/>
          <p:nvPr/>
        </p:nvSpPr>
        <p:spPr>
          <a:xfrm>
            <a:off x="580682" y="2952509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688632" y="3096971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798171" y="3241432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2637036" y="3241434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68" name="Conector de seta reta 67"/>
          <p:cNvCxnSpPr>
            <a:stCxn id="66" idx="3"/>
            <a:endCxn id="67" idx="1"/>
          </p:cNvCxnSpPr>
          <p:nvPr/>
        </p:nvCxnSpPr>
        <p:spPr>
          <a:xfrm>
            <a:off x="1425234" y="3530358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de cantos arredondados 68"/>
          <p:cNvSpPr/>
          <p:nvPr/>
        </p:nvSpPr>
        <p:spPr>
          <a:xfrm>
            <a:off x="2611636" y="3970098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70" name="Conector de seta reta 69"/>
          <p:cNvCxnSpPr>
            <a:endCxn id="69" idx="1"/>
          </p:cNvCxnSpPr>
          <p:nvPr/>
        </p:nvCxnSpPr>
        <p:spPr>
          <a:xfrm>
            <a:off x="1530545" y="4232035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37932" y="3816109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683997" y="4144721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" name="Conector angulado 76"/>
          <p:cNvCxnSpPr>
            <a:endCxn id="73" idx="0"/>
          </p:cNvCxnSpPr>
          <p:nvPr/>
        </p:nvCxnSpPr>
        <p:spPr>
          <a:xfrm flipV="1">
            <a:off x="4077365" y="3437575"/>
            <a:ext cx="1313304" cy="179443"/>
          </a:xfrm>
          <a:prstGeom prst="bentConnector4">
            <a:avLst>
              <a:gd name="adj1" fmla="val 21392"/>
              <a:gd name="adj2" fmla="val 227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69" idx="3"/>
            <a:endCxn id="73" idx="1"/>
          </p:cNvCxnSpPr>
          <p:nvPr/>
        </p:nvCxnSpPr>
        <p:spPr>
          <a:xfrm flipV="1">
            <a:off x="4116047" y="3811716"/>
            <a:ext cx="523210" cy="420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28"/>
          <p:cNvSpPr txBox="1">
            <a:spLocks noChangeArrowheads="1"/>
          </p:cNvSpPr>
          <p:nvPr/>
        </p:nvSpPr>
        <p:spPr bwMode="auto">
          <a:xfrm>
            <a:off x="211530" y="1812834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9" name="CaixaDeTexto 28"/>
          <p:cNvSpPr txBox="1">
            <a:spLocks noChangeArrowheads="1"/>
          </p:cNvSpPr>
          <p:nvPr/>
        </p:nvSpPr>
        <p:spPr bwMode="auto">
          <a:xfrm>
            <a:off x="69597" y="3759022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10" name="CaixaDeTexto 28"/>
          <p:cNvSpPr txBox="1">
            <a:spLocks noChangeArrowheads="1"/>
          </p:cNvSpPr>
          <p:nvPr/>
        </p:nvSpPr>
        <p:spPr bwMode="auto">
          <a:xfrm>
            <a:off x="1375745" y="465486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11" name="CaixaDeTexto 28"/>
          <p:cNvSpPr txBox="1">
            <a:spLocks noChangeArrowheads="1"/>
          </p:cNvSpPr>
          <p:nvPr/>
        </p:nvSpPr>
        <p:spPr bwMode="auto">
          <a:xfrm>
            <a:off x="1447213" y="3114432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12" name="CaixaDeTexto 28"/>
          <p:cNvSpPr txBox="1">
            <a:spLocks noChangeArrowheads="1"/>
          </p:cNvSpPr>
          <p:nvPr/>
        </p:nvSpPr>
        <p:spPr bwMode="auto">
          <a:xfrm>
            <a:off x="10104445" y="3592701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3" name="Imagem 10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44" y="1444471"/>
            <a:ext cx="1177636" cy="11776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853" y="1139482"/>
            <a:ext cx="2055052" cy="1519636"/>
          </a:xfrm>
          <a:prstGeom prst="rect">
            <a:avLst/>
          </a:prstGeom>
        </p:spPr>
      </p:pic>
      <p:sp>
        <p:nvSpPr>
          <p:cNvPr id="122" name="Espaço Reservado para Conteúdo 2"/>
          <p:cNvSpPr>
            <a:spLocks noGrp="1"/>
          </p:cNvSpPr>
          <p:nvPr>
            <p:ph idx="1"/>
          </p:nvPr>
        </p:nvSpPr>
        <p:spPr>
          <a:xfrm>
            <a:off x="688632" y="5033626"/>
            <a:ext cx="10515600" cy="1866218"/>
          </a:xfrm>
        </p:spPr>
        <p:txBody>
          <a:bodyPr/>
          <a:lstStyle/>
          <a:p>
            <a:r>
              <a:rPr lang="pt-BR" dirty="0" smtClean="0"/>
              <a:t>Premissas do Projeto</a:t>
            </a:r>
          </a:p>
          <a:p>
            <a:pPr lvl="1"/>
            <a:r>
              <a:rPr lang="pt-BR" dirty="0"/>
              <a:t>Estudar as </a:t>
            </a:r>
            <a:r>
              <a:rPr lang="pt-BR" dirty="0" smtClean="0"/>
              <a:t>normas relacionadas à TV digital brasileira</a:t>
            </a:r>
          </a:p>
          <a:p>
            <a:pPr lvl="1"/>
            <a:r>
              <a:rPr lang="pt-BR" dirty="0" smtClean="0"/>
              <a:t>Pesquisar </a:t>
            </a:r>
            <a:r>
              <a:rPr lang="pt-BR" dirty="0"/>
              <a:t>ferramentas </a:t>
            </a:r>
            <a:r>
              <a:rPr lang="pt-BR" dirty="0" smtClean="0"/>
              <a:t>abertas existentes </a:t>
            </a:r>
            <a:r>
              <a:rPr lang="pt-BR" dirty="0" smtClean="0"/>
              <a:t>e com funcionalidades aproveitáveis</a:t>
            </a:r>
            <a:endParaRPr lang="pt-BR" dirty="0"/>
          </a:p>
          <a:p>
            <a:pPr lvl="1"/>
            <a:r>
              <a:rPr lang="pt-BR" dirty="0" smtClean="0"/>
              <a:t>Compatibilizar </a:t>
            </a:r>
            <a:r>
              <a:rPr lang="pt-BR" dirty="0" smtClean="0"/>
              <a:t>uma ferramenta </a:t>
            </a:r>
            <a:r>
              <a:rPr lang="pt-BR" dirty="0" smtClean="0"/>
              <a:t>à </a:t>
            </a:r>
            <a:r>
              <a:rPr lang="pt-BR" dirty="0"/>
              <a:t>norma brasileira</a:t>
            </a:r>
          </a:p>
          <a:p>
            <a:pPr lvl="1"/>
            <a:endParaRPr lang="pt-BR" dirty="0" smtClean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4665250" y="2271912"/>
            <a:ext cx="1502823" cy="748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sp>
        <p:nvSpPr>
          <p:cNvPr id="73" name="Retângulo de cantos arredondados 72"/>
          <p:cNvSpPr/>
          <p:nvPr/>
        </p:nvSpPr>
        <p:spPr>
          <a:xfrm>
            <a:off x="4639257" y="3437575"/>
            <a:ext cx="1502823" cy="748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6665290" y="2299602"/>
            <a:ext cx="1658176" cy="176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ReMultiplexer</a:t>
            </a:r>
            <a:endParaRPr lang="pt-PT" dirty="0"/>
          </a:p>
        </p:txBody>
      </p:sp>
      <p:cxnSp>
        <p:nvCxnSpPr>
          <p:cNvPr id="79" name="Conector angulado 78"/>
          <p:cNvCxnSpPr>
            <a:stCxn id="73" idx="3"/>
          </p:cNvCxnSpPr>
          <p:nvPr/>
        </p:nvCxnSpPr>
        <p:spPr>
          <a:xfrm flipV="1">
            <a:off x="6142080" y="3443719"/>
            <a:ext cx="511174" cy="367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80"/>
          <p:cNvCxnSpPr>
            <a:stCxn id="54" idx="3"/>
          </p:cNvCxnSpPr>
          <p:nvPr/>
        </p:nvCxnSpPr>
        <p:spPr>
          <a:xfrm>
            <a:off x="6168073" y="2646053"/>
            <a:ext cx="497217" cy="1612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4230</TotalTime>
  <Words>2622</Words>
  <Application>Microsoft Office PowerPoint</Application>
  <PresentationFormat>Widescreen</PresentationFormat>
  <Paragraphs>754</Paragraphs>
  <Slides>43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Symbol</vt:lpstr>
      <vt:lpstr>Wingdings</vt:lpstr>
      <vt:lpstr>Tema do Office</vt:lpstr>
      <vt:lpstr>Desenvolvimento de Multiplexador MPEG2 para o Sistema Brasileiro de TV Digital</vt:lpstr>
      <vt:lpstr>Sumário</vt:lpstr>
      <vt:lpstr>Introdução</vt:lpstr>
      <vt:lpstr>Sistema de Transmissão da TV Digital</vt:lpstr>
      <vt:lpstr>Sistema de Transmissão da TV Digital</vt:lpstr>
      <vt:lpstr>Apresentação do PowerPoint</vt:lpstr>
      <vt:lpstr>Apresentação do PowerPoint</vt:lpstr>
      <vt:lpstr>Apresentação do PowerPoint</vt:lpstr>
      <vt:lpstr>Motivações e Premissas do Projeto</vt:lpstr>
      <vt:lpstr>Apresentação do PowerPoint</vt:lpstr>
      <vt:lpstr>Motivações</vt:lpstr>
      <vt:lpstr>Normas relevantes ao projeto</vt:lpstr>
      <vt:lpstr>Sincronismo – Geração do PCR</vt:lpstr>
      <vt:lpstr>Sincronismo – Decodificação do PCR</vt:lpstr>
      <vt:lpstr>Sincronismo – Geração dos PTS e DTS</vt:lpstr>
      <vt:lpstr>Tabelas PSI/SI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82</cp:revision>
  <dcterms:created xsi:type="dcterms:W3CDTF">2014-04-27T21:44:31Z</dcterms:created>
  <dcterms:modified xsi:type="dcterms:W3CDTF">2014-06-30T13:30:31Z</dcterms:modified>
</cp:coreProperties>
</file>